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60" r:id="rId4"/>
    <p:sldId id="261" r:id="rId5"/>
    <p:sldId id="292" r:id="rId6"/>
    <p:sldId id="262" r:id="rId7"/>
    <p:sldId id="263" r:id="rId8"/>
    <p:sldId id="293" r:id="rId9"/>
    <p:sldId id="264" r:id="rId10"/>
    <p:sldId id="265" r:id="rId11"/>
    <p:sldId id="288" r:id="rId12"/>
    <p:sldId id="266" r:id="rId13"/>
    <p:sldId id="267" r:id="rId14"/>
    <p:sldId id="268" r:id="rId15"/>
    <p:sldId id="269" r:id="rId16"/>
    <p:sldId id="280" r:id="rId17"/>
    <p:sldId id="289" r:id="rId18"/>
    <p:sldId id="29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CC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6620" autoAdjust="0"/>
  </p:normalViewPr>
  <p:slideViewPr>
    <p:cSldViewPr>
      <p:cViewPr varScale="1">
        <p:scale>
          <a:sx n="57" d="100"/>
          <a:sy n="57" d="100"/>
        </p:scale>
        <p:origin x="9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CEDFFED-297F-46E8-BDA2-240DFAC10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1221-B2B6-4FFD-86E8-188EA9AD4E26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1AE222-0D5A-4C46-A86F-4B4506D047FD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sv(</a:t>
            </a:r>
            <a:r>
              <a:rPr lang="da-DK" dirty="0" err="1" smtClean="0"/>
              <a:t>bagv</a:t>
            </a:r>
            <a:r>
              <a:rPr lang="da-DK" dirty="0" smtClean="0"/>
              <a:t>)*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F4ABE-5C28-41E9-BA54-4CA9EC3488A2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Retunerer om der er en negative cykel i grafen (FALSE hvis der er en negativ cykel)</a:t>
            </a:r>
          </a:p>
          <a:p>
            <a:pPr eaLnBrk="1" hangingPunct="1"/>
            <a:r>
              <a:rPr lang="da-DK" smtClean="0"/>
              <a:t>Eksempel på DYNAMISK PROGRAMMERING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GRÅDIG ALGORITME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ECF29-1205-4671-AF2B-A2811D3E2C8E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07625E-2F62-44B7-80BA-FC1E30F059DD}" type="slidenum">
              <a:rPr lang="en-US" b="0" smtClean="0"/>
              <a:pPr eaLnBrk="1" hangingPunct="1"/>
              <a:t>14</a:t>
            </a:fld>
            <a:endParaRPr lang="en-US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Tiderne kommer ved enten at bruge en prioritetskø med O(log n) på alle operationer, eller et trivielt array.</a:t>
            </a:r>
          </a:p>
          <a:p>
            <a:pPr eaLnBrk="1" hangingPunct="1"/>
            <a:r>
              <a:rPr lang="da-DK" smtClean="0"/>
              <a:t>Eksempel på GRÅDIG ALGORITME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Acceleration</a:t>
            </a:r>
            <a:r>
              <a:rPr lang="da-DK" baseline="0" dirty="0" smtClean="0"/>
              <a:t> er +-1 i begge retninger per skridt, og </a:t>
            </a:r>
            <a:r>
              <a:rPr lang="da-DK" baseline="0" smtClean="0"/>
              <a:t>sluthastigheden skal være (0,0).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9732-A15B-421F-91F9-BF18C552B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4D09-052E-4411-A0F7-EE641AE02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9416-EA2A-4D2B-A144-A5DDDF8C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E62A-B679-4A58-B405-77987478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1F2A-51E7-40C6-BCA5-6291B1ADF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433D-B0E1-4C0A-8318-1395886A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C1AE-506D-4A47-908F-E6213FB7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7CDE-5F98-409B-8171-BA0FB2FC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1814-F867-435A-B3AF-B85875F5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4F41-0EC9-450D-A686-C96C192C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2E3C-3100-4942-9A99-34269ED3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5569-3E56-4E2D-9CD3-36615AD2E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3165-7DD1-4D3A-B1FB-7B8C98D5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266D305-14BD-4B2D-995A-40142A58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448687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 smtClean="0"/>
              <a:t>Korteste </a:t>
            </a:r>
            <a:r>
              <a:rPr lang="da-DK" dirty="0" smtClean="0"/>
              <a:t>Veje – fra </a:t>
            </a:r>
            <a:r>
              <a:rPr lang="da-DK" smtClean="0"/>
              <a:t>en knude 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[CLRS, kapitel 24]</a:t>
            </a:r>
          </a:p>
          <a:p>
            <a:pPr algn="ctr" eaLnBrk="1" hangingPunct="1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90"/>
          <a:stretch/>
        </p:blipFill>
        <p:spPr bwMode="auto">
          <a:xfrm>
            <a:off x="228600" y="2016125"/>
            <a:ext cx="8610600" cy="21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Bellman-Ford: </a:t>
            </a:r>
            <a:br>
              <a:rPr lang="da-DK" b="1" smtClean="0"/>
            </a:br>
            <a:r>
              <a:rPr lang="da-DK" b="1" smtClean="0"/>
              <a:t>Eksempel</a:t>
            </a:r>
            <a:endParaRPr lang="en-US" b="1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8" r="34713"/>
          <a:stretch/>
        </p:blipFill>
        <p:spPr bwMode="auto">
          <a:xfrm>
            <a:off x="1752600" y="4311445"/>
            <a:ext cx="5621594" cy="21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2"/>
          <p:cNvGrpSpPr>
            <a:grpSpLocks/>
          </p:cNvGrpSpPr>
          <p:nvPr/>
        </p:nvGrpSpPr>
        <p:grpSpPr bwMode="auto">
          <a:xfrm>
            <a:off x="6245225" y="4038600"/>
            <a:ext cx="1520825" cy="2020888"/>
            <a:chOff x="5032919" y="4423319"/>
            <a:chExt cx="1520281" cy="2020469"/>
          </a:xfrm>
        </p:grpSpPr>
        <p:cxnSp>
          <p:nvCxnSpPr>
            <p:cNvPr id="13341" name="Straight Arrow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2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3" name="Straight Arrow Connector 45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4" name="Straight Arrow Connector 46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876800" cy="3352800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da-DK" b="1" dirty="0" smtClean="0"/>
              <a:t>Sætning</a:t>
            </a:r>
          </a:p>
          <a:p>
            <a:pPr marL="0" indent="0">
              <a:buFontTx/>
              <a:buNone/>
              <a:defRPr/>
            </a:pPr>
            <a:r>
              <a:rPr lang="da-DK" sz="2400" dirty="0" smtClean="0"/>
              <a:t>Betragt et (ukendt) korteste veje træ </a:t>
            </a:r>
            <a:r>
              <a:rPr lang="da-DK" sz="2400" b="1" i="1" dirty="0" smtClean="0">
                <a:solidFill>
                  <a:srgbClr val="00B050"/>
                </a:solidFill>
              </a:rPr>
              <a:t>T</a:t>
            </a:r>
            <a:r>
              <a:rPr lang="da-DK" sz="2400" dirty="0" smtClean="0"/>
              <a:t> hvori </a:t>
            </a:r>
            <a:r>
              <a:rPr lang="da-DK" sz="2400" b="1" dirty="0" smtClean="0">
                <a:solidFill>
                  <a:srgbClr val="0070C0"/>
                </a:solidFill>
              </a:rPr>
              <a:t>(</a:t>
            </a:r>
            <a:r>
              <a:rPr lang="da-DK" sz="2400" b="1" i="1" dirty="0" err="1" smtClean="0">
                <a:solidFill>
                  <a:srgbClr val="0070C0"/>
                </a:solidFill>
              </a:rPr>
              <a:t>u</a:t>
            </a:r>
            <a:r>
              <a:rPr lang="da-DK" sz="2400" b="1" dirty="0" err="1" smtClean="0">
                <a:solidFill>
                  <a:srgbClr val="0070C0"/>
                </a:solidFill>
              </a:rPr>
              <a:t>,</a:t>
            </a:r>
            <a:r>
              <a:rPr lang="da-DK" sz="2400" b="1" i="1" dirty="0" err="1" smtClean="0">
                <a:solidFill>
                  <a:srgbClr val="0070C0"/>
                </a:solidFill>
              </a:rPr>
              <a:t>v</a:t>
            </a:r>
            <a:r>
              <a:rPr lang="da-DK" sz="2400" b="1" dirty="0" smtClean="0">
                <a:solidFill>
                  <a:srgbClr val="0070C0"/>
                </a:solidFill>
              </a:rPr>
              <a:t>) </a:t>
            </a:r>
            <a:r>
              <a:rPr lang="da-DK" sz="2400" dirty="0" smtClean="0"/>
              <a:t>er en kant. </a:t>
            </a:r>
          </a:p>
          <a:p>
            <a:pPr marL="0" indent="0">
              <a:buFontTx/>
              <a:buNone/>
              <a:defRPr/>
            </a:pPr>
            <a:r>
              <a:rPr lang="da-DK" sz="2400" dirty="0" smtClean="0"/>
              <a:t>Antag den aktuelle </a:t>
            </a:r>
            <a:r>
              <a:rPr lang="da-DK" sz="2400" i="1" dirty="0" smtClean="0"/>
              <a:t>d</a:t>
            </a:r>
            <a:r>
              <a:rPr lang="da-DK" sz="2400" dirty="0" smtClean="0"/>
              <a:t>[</a:t>
            </a:r>
            <a:r>
              <a:rPr lang="da-DK" sz="2400" i="1" dirty="0" smtClean="0">
                <a:solidFill>
                  <a:srgbClr val="0070C0"/>
                </a:solidFill>
              </a:rPr>
              <a:t>u</a:t>
            </a:r>
            <a:r>
              <a:rPr lang="da-DK" sz="2400" dirty="0" smtClean="0"/>
              <a:t>] er den korteste afstand til </a:t>
            </a:r>
            <a:r>
              <a:rPr lang="da-DK" sz="2400" i="1" dirty="0" smtClean="0">
                <a:solidFill>
                  <a:srgbClr val="0070C0"/>
                </a:solidFill>
              </a:rPr>
              <a:t>u</a:t>
            </a:r>
            <a:r>
              <a:rPr lang="da-DK" sz="2400" dirty="0" smtClean="0"/>
              <a:t>. </a:t>
            </a:r>
          </a:p>
          <a:p>
            <a:pPr marL="0" indent="0">
              <a:buFontTx/>
              <a:buNone/>
              <a:defRPr/>
            </a:pPr>
            <a:r>
              <a:rPr lang="da-DK" sz="2400" dirty="0" err="1" smtClean="0">
                <a:solidFill>
                  <a:srgbClr val="C00000"/>
                </a:solidFill>
              </a:rPr>
              <a:t>Relax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err="1" smtClean="0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v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w</a:t>
            </a:r>
            <a:r>
              <a:rPr lang="da-DK" sz="2400" dirty="0" smtClean="0">
                <a:solidFill>
                  <a:srgbClr val="C00000"/>
                </a:solidFill>
              </a:rPr>
              <a:t>)</a:t>
            </a:r>
            <a:r>
              <a:rPr lang="da-DK" sz="2400" dirty="0" smtClean="0"/>
              <a:t> medfører at </a:t>
            </a:r>
            <a:r>
              <a:rPr lang="da-DK" sz="2400" i="1" dirty="0" smtClean="0"/>
              <a:t>d</a:t>
            </a:r>
            <a:r>
              <a:rPr lang="da-DK" sz="2400" dirty="0" smtClean="0"/>
              <a:t>[</a:t>
            </a:r>
            <a:r>
              <a:rPr lang="da-DK" sz="2400" i="1" dirty="0" smtClean="0">
                <a:solidFill>
                  <a:srgbClr val="0070C0"/>
                </a:solidFill>
              </a:rPr>
              <a:t>v</a:t>
            </a:r>
            <a:r>
              <a:rPr lang="da-DK" sz="2400" dirty="0" smtClean="0"/>
              <a:t>] også er en kortest afstand til </a:t>
            </a:r>
            <a:r>
              <a:rPr lang="da-DK" sz="2400" i="1" dirty="0" smtClean="0">
                <a:solidFill>
                  <a:srgbClr val="0070C0"/>
                </a:solidFill>
              </a:rPr>
              <a:t>v</a:t>
            </a:r>
            <a:r>
              <a:rPr lang="da-DK" sz="2400" dirty="0" smtClean="0"/>
              <a:t> (hvis den ikke allerede var det).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6699250" y="35814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u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94450" y="57912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37450" y="45720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v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66050" y="57912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84850" y="47244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3321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7083425" y="4117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22" name="Group 41"/>
          <p:cNvGrpSpPr>
            <a:grpSpLocks/>
          </p:cNvGrpSpPr>
          <p:nvPr/>
        </p:nvGrpSpPr>
        <p:grpSpPr bwMode="auto">
          <a:xfrm>
            <a:off x="6245225" y="4041775"/>
            <a:ext cx="1520825" cy="2020888"/>
            <a:chOff x="5032919" y="4423319"/>
            <a:chExt cx="1520281" cy="2020469"/>
          </a:xfrm>
        </p:grpSpPr>
        <p:cxnSp>
          <p:nvCxnSpPr>
            <p:cNvPr id="13337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8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0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323" name="Straight Arrow Connector 21"/>
          <p:cNvCxnSpPr>
            <a:cxnSpLocks noChangeShapeType="1"/>
          </p:cNvCxnSpPr>
          <p:nvPr/>
        </p:nvCxnSpPr>
        <p:spPr bwMode="auto">
          <a:xfrm>
            <a:off x="6324600" y="4994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7581900" y="5337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6013450" y="5334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6" name="TextBox 30"/>
          <p:cNvSpPr txBox="1">
            <a:spLocks noChangeArrowheads="1"/>
          </p:cNvSpPr>
          <p:nvPr/>
        </p:nvSpPr>
        <p:spPr bwMode="auto">
          <a:xfrm>
            <a:off x="6242050" y="4202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7" name="TextBox 31"/>
          <p:cNvSpPr txBox="1">
            <a:spLocks noChangeArrowheads="1"/>
          </p:cNvSpPr>
          <p:nvPr/>
        </p:nvSpPr>
        <p:spPr bwMode="auto">
          <a:xfrm>
            <a:off x="6775450" y="496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3328" name="TextBox 32"/>
          <p:cNvSpPr txBox="1">
            <a:spLocks noChangeArrowheads="1"/>
          </p:cNvSpPr>
          <p:nvPr/>
        </p:nvSpPr>
        <p:spPr bwMode="auto">
          <a:xfrm>
            <a:off x="7156450" y="60309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3329" name="TextBox 34"/>
          <p:cNvSpPr txBox="1">
            <a:spLocks noChangeArrowheads="1"/>
          </p:cNvSpPr>
          <p:nvPr/>
        </p:nvSpPr>
        <p:spPr bwMode="auto">
          <a:xfrm>
            <a:off x="7308850" y="5345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0" name="TextBox 37"/>
          <p:cNvSpPr txBox="1">
            <a:spLocks noChangeArrowheads="1"/>
          </p:cNvSpPr>
          <p:nvPr/>
        </p:nvSpPr>
        <p:spPr bwMode="auto">
          <a:xfrm>
            <a:off x="7308850" y="4038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3331" name="TextBox 38"/>
          <p:cNvSpPr txBox="1">
            <a:spLocks noChangeArrowheads="1"/>
          </p:cNvSpPr>
          <p:nvPr/>
        </p:nvSpPr>
        <p:spPr bwMode="auto">
          <a:xfrm>
            <a:off x="6699250" y="4354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2" name="TextBox 47"/>
          <p:cNvSpPr txBox="1">
            <a:spLocks noChangeArrowheads="1"/>
          </p:cNvSpPr>
          <p:nvPr/>
        </p:nvSpPr>
        <p:spPr bwMode="auto">
          <a:xfrm>
            <a:off x="5105400" y="4800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[0]</a:t>
            </a:r>
            <a:endParaRPr lang="en-US"/>
          </a:p>
        </p:txBody>
      </p:sp>
      <p:sp>
        <p:nvSpPr>
          <p:cNvPr id="13333" name="TextBox 48"/>
          <p:cNvSpPr txBox="1">
            <a:spLocks noChangeArrowheads="1"/>
          </p:cNvSpPr>
          <p:nvPr/>
        </p:nvSpPr>
        <p:spPr bwMode="auto">
          <a:xfrm>
            <a:off x="6629400" y="3200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[2]</a:t>
            </a:r>
            <a:endParaRPr lang="en-US"/>
          </a:p>
        </p:txBody>
      </p:sp>
      <p:sp>
        <p:nvSpPr>
          <p:cNvPr id="13334" name="TextBox 49"/>
          <p:cNvSpPr txBox="1">
            <a:spLocks noChangeArrowheads="1"/>
          </p:cNvSpPr>
          <p:nvPr/>
        </p:nvSpPr>
        <p:spPr bwMode="auto">
          <a:xfrm>
            <a:off x="7848600" y="46593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[6]</a:t>
            </a:r>
            <a:endParaRPr lang="en-US"/>
          </a:p>
        </p:txBody>
      </p:sp>
      <p:sp>
        <p:nvSpPr>
          <p:cNvPr id="13335" name="TextBox 50"/>
          <p:cNvSpPr txBox="1">
            <a:spLocks noChangeArrowheads="1"/>
          </p:cNvSpPr>
          <p:nvPr/>
        </p:nvSpPr>
        <p:spPr bwMode="auto">
          <a:xfrm>
            <a:off x="7924800" y="624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[5]</a:t>
            </a:r>
            <a:endParaRPr lang="en-US"/>
          </a:p>
        </p:txBody>
      </p:sp>
      <p:sp>
        <p:nvSpPr>
          <p:cNvPr id="13336" name="TextBox 51"/>
          <p:cNvSpPr txBox="1">
            <a:spLocks noChangeArrowheads="1"/>
          </p:cNvSpPr>
          <p:nvPr/>
        </p:nvSpPr>
        <p:spPr bwMode="auto">
          <a:xfrm>
            <a:off x="5943600" y="624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[2]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43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Korteste Veje i Acycliske Grafer</a:t>
            </a:r>
            <a:endParaRPr lang="en-US" b="1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41" name="Straight Connector 5"/>
          <p:cNvCxnSpPr>
            <a:cxnSpLocks noChangeShapeType="1"/>
          </p:cNvCxnSpPr>
          <p:nvPr/>
        </p:nvCxnSpPr>
        <p:spPr bwMode="auto">
          <a:xfrm>
            <a:off x="868363" y="3198813"/>
            <a:ext cx="26670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Acykliske Grafer : Eksempel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50"/>
            <a:ext cx="7391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61007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1143000"/>
          </a:xfrm>
          <a:noFill/>
        </p:spPr>
        <p:txBody>
          <a:bodyPr/>
          <a:lstStyle/>
          <a:p>
            <a:pPr algn="l" eaLnBrk="1" hangingPunct="1"/>
            <a:r>
              <a:rPr lang="da-DK" sz="4000" b="1" smtClean="0"/>
              <a:t>Dijkstra:</a:t>
            </a:r>
            <a:br>
              <a:rPr lang="da-DK" sz="4000" b="1" smtClean="0"/>
            </a:br>
            <a:r>
              <a:rPr lang="da-DK" sz="3200" b="1" smtClean="0"/>
              <a:t>Korteste Veje i Grafer uden Negative Vægte</a:t>
            </a:r>
            <a:endParaRPr lang="en-US" sz="3200" b="1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019800" y="6035675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>
                <a:solidFill>
                  <a:schemeClr val="accent2"/>
                </a:solidFill>
              </a:rPr>
              <a:t> eller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971800" y="3886200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i="1" dirty="0">
                <a:solidFill>
                  <a:srgbClr val="FF0000"/>
                </a:solidFill>
              </a:rPr>
              <a:t>Q </a:t>
            </a:r>
            <a:r>
              <a:rPr lang="da-DK" sz="2000" dirty="0">
                <a:solidFill>
                  <a:srgbClr val="FF0000"/>
                </a:solidFill>
              </a:rPr>
              <a:t>= prioritets </a:t>
            </a:r>
            <a:r>
              <a:rPr lang="da-DK" sz="2000" dirty="0" smtClean="0">
                <a:solidFill>
                  <a:srgbClr val="FF0000"/>
                </a:solidFill>
              </a:rPr>
              <a:t>kø, prioritet = </a:t>
            </a:r>
            <a:r>
              <a:rPr lang="da-DK" sz="2000" i="1" dirty="0" smtClean="0">
                <a:solidFill>
                  <a:srgbClr val="FF0000"/>
                </a:solidFill>
              </a:rPr>
              <a:t>d</a:t>
            </a:r>
            <a:r>
              <a:rPr lang="da-DK" sz="2000" dirty="0" smtClean="0">
                <a:solidFill>
                  <a:srgbClr val="FF0000"/>
                </a:solidFill>
              </a:rPr>
              <a:t/>
            </a:r>
            <a:br>
              <a:rPr lang="da-DK" sz="2000" dirty="0" smtClean="0">
                <a:solidFill>
                  <a:srgbClr val="FF0000"/>
                </a:solidFill>
              </a:rPr>
            </a:br>
            <a:r>
              <a:rPr lang="da-DK" sz="2000" dirty="0" smtClean="0">
                <a:solidFill>
                  <a:srgbClr val="FF0000"/>
                </a:solidFill>
              </a:rPr>
              <a:t>(</a:t>
            </a:r>
            <a:r>
              <a:rPr lang="da-DK" sz="2000" dirty="0">
                <a:solidFill>
                  <a:srgbClr val="FF0000"/>
                </a:solidFill>
              </a:rPr>
              <a:t>besøger knuderne efter stigende afstand fra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  <a:r>
              <a:rPr lang="da-DK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390" name="Rounded Rectangle 5"/>
          <p:cNvSpPr>
            <a:spLocks noChangeArrowheads="1"/>
          </p:cNvSpPr>
          <p:nvPr/>
        </p:nvSpPr>
        <p:spPr bwMode="auto">
          <a:xfrm>
            <a:off x="4694238" y="1600200"/>
            <a:ext cx="24685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1" name="Rounded Rectangle 6"/>
          <p:cNvSpPr>
            <a:spLocks noChangeArrowheads="1"/>
          </p:cNvSpPr>
          <p:nvPr/>
        </p:nvSpPr>
        <p:spPr bwMode="auto">
          <a:xfrm>
            <a:off x="7391400" y="1600200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7162800" y="1803400"/>
            <a:ext cx="590550" cy="623888"/>
          </a:xfrm>
          <a:custGeom>
            <a:avLst/>
            <a:gdLst>
              <a:gd name="T0" fmla="*/ 4523 w 591014"/>
              <a:gd name="T1" fmla="*/ 0 h 611109"/>
              <a:gd name="T2" fmla="*/ 126649 w 591014"/>
              <a:gd name="T3" fmla="*/ 127931 h 611109"/>
              <a:gd name="T4" fmla="*/ 547304 w 591014"/>
              <a:gd name="T5" fmla="*/ 198208 h 611109"/>
              <a:gd name="T6" fmla="*/ 547305 w 591014"/>
              <a:gd name="T7" fmla="*/ 410567 h 611109"/>
              <a:gd name="T8" fmla="*/ 284961 w 591014"/>
              <a:gd name="T9" fmla="*/ 466979 h 611109"/>
              <a:gd name="T10" fmla="*/ 0 w 591014"/>
              <a:gd name="T11" fmla="*/ 636789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5105400" y="1219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7442200" y="12192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Q</a:t>
            </a:r>
            <a:endParaRPr lang="da-DK" sz="2400" b="0" baseline="-25000"/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8274050" y="25908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7543800" y="15954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u</a:t>
            </a:r>
            <a:endParaRPr lang="da-DK" sz="2400" b="0" baseline="-25000"/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8305800" y="22812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endParaRPr lang="da-DK" sz="2400" b="0" baseline="-25000"/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4876800" y="2362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9" name="Freeform 14"/>
          <p:cNvSpPr>
            <a:spLocks/>
          </p:cNvSpPr>
          <p:nvPr/>
        </p:nvSpPr>
        <p:spPr bwMode="auto">
          <a:xfrm>
            <a:off x="5314950" y="2603500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481 h 312177"/>
              <a:gd name="T4" fmla="*/ 406400 w 1543050"/>
              <a:gd name="T5" fmla="*/ 114505 h 312177"/>
              <a:gd name="T6" fmla="*/ 609600 w 1543050"/>
              <a:gd name="T7" fmla="*/ 248095 h 312177"/>
              <a:gd name="T8" fmla="*/ 882650 w 1543050"/>
              <a:gd name="T9" fmla="*/ 159035 h 312177"/>
              <a:gd name="T10" fmla="*/ 977900 w 1543050"/>
              <a:gd name="T11" fmla="*/ 311709 h 312177"/>
              <a:gd name="T12" fmla="*/ 1187450 w 1543050"/>
              <a:gd name="T13" fmla="*/ 229011 h 312177"/>
              <a:gd name="T14" fmla="*/ 1333500 w 1543050"/>
              <a:gd name="T15" fmla="*/ 292625 h 312177"/>
              <a:gd name="T16" fmla="*/ 1543050 w 1543050"/>
              <a:gd name="T17" fmla="*/ 229011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0" name="Straight Connector 15"/>
          <p:cNvCxnSpPr>
            <a:cxnSpLocks noChangeShapeType="1"/>
            <a:stCxn id="16406" idx="6"/>
          </p:cNvCxnSpPr>
          <p:nvPr/>
        </p:nvCxnSpPr>
        <p:spPr bwMode="auto">
          <a:xfrm flipV="1">
            <a:off x="6965950" y="2663825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16"/>
          <p:cNvCxnSpPr>
            <a:cxnSpLocks noChangeShapeType="1"/>
          </p:cNvCxnSpPr>
          <p:nvPr/>
        </p:nvCxnSpPr>
        <p:spPr bwMode="auto">
          <a:xfrm>
            <a:off x="6635750" y="1771650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Freeform 17"/>
          <p:cNvSpPr>
            <a:spLocks/>
          </p:cNvSpPr>
          <p:nvPr/>
        </p:nvSpPr>
        <p:spPr bwMode="auto">
          <a:xfrm>
            <a:off x="5199063" y="1677988"/>
            <a:ext cx="1385887" cy="950912"/>
          </a:xfrm>
          <a:custGeom>
            <a:avLst/>
            <a:gdLst>
              <a:gd name="T0" fmla="*/ 103700 w 1386442"/>
              <a:gd name="T1" fmla="*/ 950912 h 951653"/>
              <a:gd name="T2" fmla="*/ 2141 w 1386442"/>
              <a:gd name="T3" fmla="*/ 525793 h 951653"/>
              <a:gd name="T4" fmla="*/ 249692 w 1386442"/>
              <a:gd name="T5" fmla="*/ 392547 h 951653"/>
              <a:gd name="T6" fmla="*/ 332209 w 1386442"/>
              <a:gd name="T7" fmla="*/ 56259 h 951653"/>
              <a:gd name="T8" fmla="*/ 833658 w 1386442"/>
              <a:gd name="T9" fmla="*/ 183160 h 951653"/>
              <a:gd name="T10" fmla="*/ 1125641 w 1386442"/>
              <a:gd name="T11" fmla="*/ 5499 h 951653"/>
              <a:gd name="T12" fmla="*/ 1385887 w 1386442"/>
              <a:gd name="T13" fmla="*/ 62604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3" name="Straight Connector 18"/>
          <p:cNvCxnSpPr>
            <a:cxnSpLocks noChangeShapeType="1"/>
          </p:cNvCxnSpPr>
          <p:nvPr/>
        </p:nvCxnSpPr>
        <p:spPr bwMode="auto">
          <a:xfrm>
            <a:off x="7648575" y="2084388"/>
            <a:ext cx="612775" cy="525462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Oval 19"/>
          <p:cNvSpPr>
            <a:spLocks noChangeArrowheads="1"/>
          </p:cNvSpPr>
          <p:nvPr/>
        </p:nvSpPr>
        <p:spPr bwMode="auto">
          <a:xfrm>
            <a:off x="5257800" y="25590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5" name="Oval 20"/>
          <p:cNvSpPr>
            <a:spLocks noChangeArrowheads="1"/>
          </p:cNvSpPr>
          <p:nvPr/>
        </p:nvSpPr>
        <p:spPr bwMode="auto">
          <a:xfrm>
            <a:off x="6581775" y="17176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6" name="Oval 21"/>
          <p:cNvSpPr>
            <a:spLocks noChangeArrowheads="1"/>
          </p:cNvSpPr>
          <p:nvPr/>
        </p:nvSpPr>
        <p:spPr bwMode="auto">
          <a:xfrm>
            <a:off x="6858000" y="27432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7" name="Oval 22"/>
          <p:cNvSpPr>
            <a:spLocks noChangeArrowheads="1"/>
          </p:cNvSpPr>
          <p:nvPr/>
        </p:nvSpPr>
        <p:spPr bwMode="auto">
          <a:xfrm>
            <a:off x="7588250" y="20256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8" name="TextBox 23"/>
          <p:cNvSpPr txBox="1">
            <a:spLocks noChangeArrowheads="1"/>
          </p:cNvSpPr>
          <p:nvPr/>
        </p:nvSpPr>
        <p:spPr bwMode="auto">
          <a:xfrm>
            <a:off x="7848600" y="20574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0" i="1">
                <a:solidFill>
                  <a:srgbClr val="00B050"/>
                </a:solidFill>
              </a:rPr>
              <a:t>w</a:t>
            </a:r>
            <a:r>
              <a:rPr lang="da-DK" sz="1600" b="0">
                <a:solidFill>
                  <a:srgbClr val="00B050"/>
                </a:solidFill>
              </a:rPr>
              <a:t>(</a:t>
            </a:r>
            <a:r>
              <a:rPr lang="da-DK" sz="1600" b="0" i="1">
                <a:solidFill>
                  <a:srgbClr val="00B050"/>
                </a:solidFill>
              </a:rPr>
              <a:t>u</a:t>
            </a:r>
            <a:r>
              <a:rPr lang="da-DK" sz="1600" b="0">
                <a:solidFill>
                  <a:srgbClr val="00B050"/>
                </a:solidFill>
              </a:rPr>
              <a:t>,</a:t>
            </a:r>
            <a:r>
              <a:rPr lang="da-DK" sz="1600" b="0" i="1">
                <a:solidFill>
                  <a:srgbClr val="00B050"/>
                </a:solidFill>
              </a:rPr>
              <a:t>v</a:t>
            </a:r>
            <a:r>
              <a:rPr lang="da-DK" sz="1600" b="0">
                <a:solidFill>
                  <a:srgbClr val="00B050"/>
                </a:solidFill>
              </a:rPr>
              <a:t>)</a:t>
            </a:r>
            <a:endParaRPr lang="da-DK" sz="1600" b="0" baseline="-25000">
              <a:solidFill>
                <a:srgbClr val="00B050"/>
              </a:solidFill>
            </a:endParaRPr>
          </a:p>
        </p:txBody>
      </p:sp>
      <p:sp>
        <p:nvSpPr>
          <p:cNvPr id="16409" name="TextBox 4"/>
          <p:cNvSpPr txBox="1">
            <a:spLocks noChangeArrowheads="1"/>
          </p:cNvSpPr>
          <p:nvPr/>
        </p:nvSpPr>
        <p:spPr bwMode="auto">
          <a:xfrm>
            <a:off x="336550" y="1219200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dirty="0" smtClean="0">
                <a:solidFill>
                  <a:srgbClr val="FF0000"/>
                </a:solidFill>
              </a:rPr>
              <a:t>Invarianter</a:t>
            </a:r>
            <a:endParaRPr lang="da-DK" sz="2000" b="0" i="1" dirty="0">
              <a:solidFill>
                <a:srgbClr val="FF0000"/>
              </a:solidFill>
            </a:endParaRPr>
          </a:p>
          <a:p>
            <a:pPr eaLnBrk="1" hangingPunct="1"/>
            <a:r>
              <a:rPr lang="da-DK" sz="2000" b="0" i="1" dirty="0">
                <a:solidFill>
                  <a:srgbClr val="FF0000"/>
                </a:solidFill>
              </a:rPr>
              <a:t>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i="1" dirty="0">
                <a:solidFill>
                  <a:srgbClr val="FF0000"/>
                </a:solidFill>
              </a:rPr>
              <a:t>d</a:t>
            </a:r>
            <a:r>
              <a:rPr lang="da-DK" sz="2000" b="0" dirty="0">
                <a:solidFill>
                  <a:srgbClr val="FF0000"/>
                </a:solidFill>
              </a:rPr>
              <a:t>[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] = korteste afstand fra </a:t>
            </a:r>
            <a:r>
              <a:rPr lang="da-DK" sz="2000" b="0" i="1" dirty="0">
                <a:solidFill>
                  <a:srgbClr val="FF0000"/>
                </a:solidFill>
              </a:rPr>
              <a:t>s</a:t>
            </a:r>
            <a:r>
              <a:rPr lang="da-DK" sz="2000" b="0" dirty="0">
                <a:solidFill>
                  <a:srgbClr val="FF0000"/>
                </a:solidFill>
              </a:rPr>
              <a:t> til 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 </a:t>
            </a:r>
            <a:r>
              <a:rPr lang="da-DK" sz="2000" dirty="0">
                <a:solidFill>
                  <a:srgbClr val="FF0000"/>
                </a:solidFill>
              </a:rPr>
              <a:t>via knuder i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</a:p>
          <a:p>
            <a:pPr eaLnBrk="1" hangingPunct="1"/>
            <a:r>
              <a:rPr lang="da-DK" sz="2000" b="0" i="1" dirty="0" err="1">
                <a:solidFill>
                  <a:srgbClr val="FF0000"/>
                </a:solidFill>
              </a:rPr>
              <a:t>ii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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: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 ≤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</a:t>
            </a:r>
            <a:endParaRPr lang="da-DK" sz="20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Dijkstra : Eksempel</a:t>
            </a:r>
            <a:endParaRPr lang="en-US" b="1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2812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Opsummering</a:t>
            </a:r>
            <a:endParaRPr lang="en-US" b="1" smtClean="0"/>
          </a:p>
        </p:txBody>
      </p:sp>
      <p:graphicFrame>
        <p:nvGraphicFramePr>
          <p:cNvPr id="104517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901430"/>
              </p:ext>
            </p:extLst>
          </p:nvPr>
        </p:nvGraphicFramePr>
        <p:xfrm>
          <a:off x="1104900" y="1600200"/>
          <a:ext cx="6172200" cy="4624389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En-til-alle korteste veje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Acykliske grafer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(positive og negative vægte)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Generelle grafer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positive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og negative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Bellman-Ford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3" name="Right Brace 3"/>
          <p:cNvSpPr>
            <a:spLocks/>
          </p:cNvSpPr>
          <p:nvPr/>
        </p:nvSpPr>
        <p:spPr bwMode="auto">
          <a:xfrm>
            <a:off x="7391400" y="2743200"/>
            <a:ext cx="228600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54" name="TextBox 4"/>
          <p:cNvSpPr txBox="1">
            <a:spLocks noChangeArrowheads="1"/>
          </p:cNvSpPr>
          <p:nvPr/>
        </p:nvSpPr>
        <p:spPr bwMode="auto">
          <a:xfrm>
            <a:off x="7543800" y="3338513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Relaxer hver kant præcis én gang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Vektorrace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sz="3200" smtClean="0">
                <a:solidFill>
                  <a:schemeClr val="bg1"/>
                </a:solidFill>
              </a:rPr>
              <a:t>(find hurtigste vej fra </a:t>
            </a:r>
            <a:r>
              <a:rPr lang="da-DK" sz="3200" i="1" smtClean="0">
                <a:solidFill>
                  <a:schemeClr val="bg1"/>
                </a:solidFill>
              </a:rPr>
              <a:t>s</a:t>
            </a:r>
            <a:r>
              <a:rPr lang="da-DK" sz="3200" smtClean="0">
                <a:solidFill>
                  <a:schemeClr val="bg1"/>
                </a:solidFill>
              </a:rPr>
              <a:t> til </a:t>
            </a:r>
            <a:r>
              <a:rPr lang="da-DK" sz="3200" i="1" smtClean="0">
                <a:solidFill>
                  <a:schemeClr val="bg1"/>
                </a:solidFill>
              </a:rPr>
              <a:t>t</a:t>
            </a:r>
            <a:r>
              <a:rPr lang="da-DK" sz="3200" smtClean="0">
                <a:solidFill>
                  <a:schemeClr val="bg1"/>
                </a:solidFill>
              </a:rPr>
              <a:t>)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324" r="22948" b="4411"/>
          <a:stretch>
            <a:fillRect/>
          </a:stretch>
        </p:blipFill>
        <p:spPr bwMode="auto">
          <a:xfrm>
            <a:off x="990600" y="2151063"/>
            <a:ext cx="70564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905000" y="58674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bg1"/>
                </a:solidFill>
              </a:rPr>
              <a:t>Eksamensopgave Sommeren 2009, opgave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83217" r="27084" b="7983"/>
          <a:stretch>
            <a:fillRect/>
          </a:stretch>
        </p:blipFill>
        <p:spPr bwMode="auto">
          <a:xfrm>
            <a:off x="533400" y="47244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68945" r="26965" b="9055"/>
          <a:stretch>
            <a:fillRect/>
          </a:stretch>
        </p:blipFill>
        <p:spPr>
          <a:xfrm>
            <a:off x="533400" y="533400"/>
            <a:ext cx="8153400" cy="4191000"/>
          </a:xfrm>
          <a:noFill/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905000" y="4445000"/>
            <a:ext cx="6781800" cy="279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33400" y="4724400"/>
            <a:ext cx="81534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76800" y="533400"/>
            <a:ext cx="3810000" cy="3048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4551" y="795453"/>
            <a:ext cx="4343400" cy="279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04800" y="884238"/>
            <a:ext cx="6400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/>
              <a:t>Kort over Vest-Europa</a:t>
            </a:r>
          </a:p>
          <a:p>
            <a:pPr eaLnBrk="1" hangingPunct="1"/>
            <a:endParaRPr lang="da-DK" sz="100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18.029.721 knuder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42.199.587 orienterede kanter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4048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Eksempel: Korteste veje fra </a:t>
            </a:r>
            <a:r>
              <a:rPr lang="da-DK" b="1" i="1" smtClean="0"/>
              <a:t>s</a:t>
            </a:r>
            <a:endParaRPr lang="en-US" b="1" i="1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82925" y="5562600"/>
            <a:ext cx="1793875" cy="801688"/>
            <a:chOff x="2973390" y="5562600"/>
            <a:chExt cx="1793345" cy="801131"/>
          </a:xfrm>
        </p:grpSpPr>
        <p:cxnSp>
          <p:nvCxnSpPr>
            <p:cNvPr id="5136" name="Straight Arrow Connector 9"/>
            <p:cNvCxnSpPr>
              <a:cxnSpLocks noChangeShapeType="1"/>
            </p:cNvCxnSpPr>
            <p:nvPr/>
          </p:nvCxnSpPr>
          <p:spPr bwMode="auto">
            <a:xfrm rot="16200000" flipV="1">
              <a:off x="2841363" y="5694627"/>
              <a:ext cx="457200" cy="19314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7" name="TextBox 12"/>
            <p:cNvSpPr txBox="1">
              <a:spLocks noChangeArrowheads="1"/>
            </p:cNvSpPr>
            <p:nvPr/>
          </p:nvSpPr>
          <p:spPr bwMode="auto">
            <a:xfrm>
              <a:off x="3014135" y="5994399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FF0000"/>
                  </a:solidFill>
                </a:rPr>
                <a:t>Negativ cykel</a:t>
              </a: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637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893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466138" y="2862263"/>
            <a:ext cx="414337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850063" y="28622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662863" y="40814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214938" y="3479800"/>
            <a:ext cx="414337" cy="414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24600" y="4495800"/>
            <a:ext cx="1981200" cy="1360488"/>
            <a:chOff x="2211390" y="5029202"/>
            <a:chExt cx="1981200" cy="1359930"/>
          </a:xfrm>
        </p:grpSpPr>
        <p:cxnSp>
          <p:nvCxnSpPr>
            <p:cNvPr id="5134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879464" y="5316274"/>
              <a:ext cx="990598" cy="416454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5" name="TextBox 27"/>
            <p:cNvSpPr txBox="1">
              <a:spLocks noChangeArrowheads="1"/>
            </p:cNvSpPr>
            <p:nvPr/>
          </p:nvSpPr>
          <p:spPr bwMode="auto">
            <a:xfrm>
              <a:off x="2211390" y="60198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92D050"/>
                  </a:solidFill>
                </a:rPr>
                <a:t>Uforbundet til </a:t>
              </a:r>
              <a:r>
                <a:rPr lang="da-DK" i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2354263" y="4706938"/>
            <a:ext cx="1260475" cy="93662"/>
          </a:xfrm>
          <a:custGeom>
            <a:avLst/>
            <a:gdLst>
              <a:gd name="T0" fmla="*/ 0 w 1295400"/>
              <a:gd name="T1" fmla="*/ 73657 h 94545"/>
              <a:gd name="T2" fmla="*/ 366638 w 1295400"/>
              <a:gd name="T3" fmla="*/ 1208 h 94545"/>
              <a:gd name="T4" fmla="*/ 837247 w 1295400"/>
              <a:gd name="T5" fmla="*/ 8090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 flipH="1" flipV="1">
            <a:off x="2354263" y="5029200"/>
            <a:ext cx="1260475" cy="127000"/>
          </a:xfrm>
          <a:custGeom>
            <a:avLst/>
            <a:gdLst>
              <a:gd name="T0" fmla="*/ 0 w 1295400"/>
              <a:gd name="T1" fmla="*/ 9672167 h 94545"/>
              <a:gd name="T2" fmla="*/ 366638 w 1295400"/>
              <a:gd name="T3" fmla="*/ 158537 h 94545"/>
              <a:gd name="T4" fmla="*/ 837247 w 1295400"/>
              <a:gd name="T5" fmla="*/ 1062354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Eksempel: Korteste veje træer</a:t>
            </a:r>
            <a:endParaRPr lang="en-US" b="1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2296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eft Brace 3"/>
          <p:cNvSpPr>
            <a:spLocks/>
          </p:cNvSpPr>
          <p:nvPr/>
        </p:nvSpPr>
        <p:spPr bwMode="auto">
          <a:xfrm rot="-5400000">
            <a:off x="6057900" y="1943100"/>
            <a:ext cx="304800" cy="5410200"/>
          </a:xfrm>
          <a:prstGeom prst="leftBrace">
            <a:avLst>
              <a:gd name="adj1" fmla="val 83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638550" y="4800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FF0000"/>
                </a:solidFill>
              </a:rPr>
              <a:t>2 forskellige korteste veje træer der repræsenterer stier fra </a:t>
            </a:r>
            <a:r>
              <a:rPr lang="da-DK" i="1" dirty="0">
                <a:solidFill>
                  <a:srgbClr val="FF0000"/>
                </a:solidFill>
              </a:rPr>
              <a:t>s</a:t>
            </a:r>
            <a:r>
              <a:rPr lang="da-DK" dirty="0">
                <a:solidFill>
                  <a:srgbClr val="FF0000"/>
                </a:solidFill>
              </a:rPr>
              <a:t> med samme længde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/>
          <a:stretch>
            <a:fillRect/>
          </a:stretch>
        </p:blipFill>
        <p:spPr bwMode="auto">
          <a:xfrm>
            <a:off x="168275" y="2538413"/>
            <a:ext cx="8763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57400" y="1905000"/>
            <a:ext cx="2500313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-∞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-3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-1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+∞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7171" name="TPQuestion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r>
              <a:rPr lang="da-DK" sz="3200" b="1" smtClean="0">
                <a:solidFill>
                  <a:schemeClr val="bg1"/>
                </a:solidFill>
              </a:rPr>
              <a:t>Hvor lang er den korteste vej fra </a:t>
            </a:r>
            <a:r>
              <a:rPr lang="da-DK" sz="3200" b="1" i="1" smtClean="0">
                <a:solidFill>
                  <a:schemeClr val="bg1"/>
                </a:solidFill>
              </a:rPr>
              <a:t>s</a:t>
            </a:r>
            <a:r>
              <a:rPr lang="da-DK" sz="3200" b="1" smtClean="0">
                <a:solidFill>
                  <a:schemeClr val="bg1"/>
                </a:solidFill>
              </a:rPr>
              <a:t> til </a:t>
            </a:r>
            <a:r>
              <a:rPr lang="da-DK" sz="3200" b="1" i="1" smtClean="0">
                <a:solidFill>
                  <a:schemeClr val="bg1"/>
                </a:solidFill>
              </a:rPr>
              <a:t>v</a:t>
            </a:r>
            <a:r>
              <a:rPr lang="da-DK" sz="3200" b="1" smtClean="0">
                <a:solidFill>
                  <a:schemeClr val="bg1"/>
                </a:solidFill>
              </a:rPr>
              <a:t>  ?</a:t>
            </a:r>
            <a:endParaRPr lang="en-US" sz="3200" b="1" smtClean="0">
              <a:solidFill>
                <a:schemeClr val="bg1"/>
              </a:solidFill>
            </a:endParaRPr>
          </a:p>
        </p:txBody>
      </p:sp>
      <p:grpSp>
        <p:nvGrpSpPr>
          <p:cNvPr id="7174" name="Group 91"/>
          <p:cNvGrpSpPr>
            <a:grpSpLocks/>
          </p:cNvGrpSpPr>
          <p:nvPr/>
        </p:nvGrpSpPr>
        <p:grpSpPr bwMode="auto">
          <a:xfrm>
            <a:off x="4572000" y="1905000"/>
            <a:ext cx="3816350" cy="3892550"/>
            <a:chOff x="4572000" y="1905000"/>
            <a:chExt cx="3816600" cy="3892800"/>
          </a:xfrm>
        </p:grpSpPr>
        <p:sp>
          <p:nvSpPr>
            <p:cNvPr id="12" name="Oval 11"/>
            <p:cNvSpPr/>
            <p:nvPr/>
          </p:nvSpPr>
          <p:spPr bwMode="auto">
            <a:xfrm>
              <a:off x="5486460" y="3048073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b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772610" y="1905000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g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724410" y="2133615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a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181640" y="5258015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c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324715" y="4038737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v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553330" y="2667049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e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848815" y="3581508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f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553330" y="5258015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d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572000" y="4191147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175" name="Straight Arrow Connector 17"/>
          <p:cNvCxnSpPr>
            <a:cxnSpLocks noChangeShapeType="1"/>
            <a:stCxn id="23" idx="7"/>
            <a:endCxn id="12" idx="3"/>
          </p:cNvCxnSpPr>
          <p:nvPr/>
        </p:nvCxnSpPr>
        <p:spPr bwMode="auto">
          <a:xfrm rot="5400000" flipH="1" flipV="1">
            <a:off x="4918075" y="3622675"/>
            <a:ext cx="762000" cy="5334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Arrow Connector 19"/>
          <p:cNvCxnSpPr>
            <a:cxnSpLocks noChangeShapeType="1"/>
            <a:stCxn id="16" idx="6"/>
            <a:endCxn id="13" idx="2"/>
          </p:cNvCxnSpPr>
          <p:nvPr/>
        </p:nvCxnSpPr>
        <p:spPr bwMode="auto">
          <a:xfrm flipV="1">
            <a:off x="5264150" y="2174875"/>
            <a:ext cx="250825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Arrow Connector 20"/>
          <p:cNvCxnSpPr>
            <a:cxnSpLocks noChangeShapeType="1"/>
            <a:stCxn id="23" idx="5"/>
            <a:endCxn id="18" idx="1"/>
          </p:cNvCxnSpPr>
          <p:nvPr/>
        </p:nvCxnSpPr>
        <p:spPr bwMode="auto">
          <a:xfrm rot="16200000" flipH="1">
            <a:off x="4803775" y="4879975"/>
            <a:ext cx="68580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22"/>
          <p:cNvCxnSpPr>
            <a:cxnSpLocks noChangeShapeType="1"/>
            <a:stCxn id="13" idx="4"/>
            <a:endCxn id="19" idx="7"/>
          </p:cNvCxnSpPr>
          <p:nvPr/>
        </p:nvCxnSpPr>
        <p:spPr bwMode="auto">
          <a:xfrm rot="5400000">
            <a:off x="6577012" y="2652713"/>
            <a:ext cx="1673225" cy="12573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3"/>
          <p:cNvCxnSpPr>
            <a:cxnSpLocks noChangeShapeType="1"/>
            <a:stCxn id="19" idx="1"/>
            <a:endCxn id="12" idx="5"/>
          </p:cNvCxnSpPr>
          <p:nvPr/>
        </p:nvCxnSpPr>
        <p:spPr bwMode="auto">
          <a:xfrm rot="16200000" flipV="1">
            <a:off x="5870575" y="35845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24"/>
          <p:cNvCxnSpPr>
            <a:cxnSpLocks noChangeShapeType="1"/>
            <a:stCxn id="12" idx="4"/>
            <a:endCxn id="19" idx="2"/>
          </p:cNvCxnSpPr>
          <p:nvPr/>
        </p:nvCxnSpPr>
        <p:spPr bwMode="auto">
          <a:xfrm rot="16200000" flipH="1">
            <a:off x="5680075" y="3663950"/>
            <a:ext cx="720725" cy="5683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Arrow Connector 25"/>
          <p:cNvCxnSpPr>
            <a:cxnSpLocks noChangeShapeType="1"/>
            <a:stCxn id="18" idx="6"/>
            <a:endCxn id="22" idx="2"/>
          </p:cNvCxnSpPr>
          <p:nvPr/>
        </p:nvCxnSpPr>
        <p:spPr bwMode="auto">
          <a:xfrm>
            <a:off x="5721350" y="5527675"/>
            <a:ext cx="831850" cy="158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26"/>
          <p:cNvCxnSpPr>
            <a:cxnSpLocks noChangeShapeType="1"/>
            <a:stCxn id="12" idx="1"/>
            <a:endCxn id="16" idx="5"/>
          </p:cNvCxnSpPr>
          <p:nvPr/>
        </p:nvCxnSpPr>
        <p:spPr bwMode="auto">
          <a:xfrm rot="16200000" flipV="1">
            <a:off x="5108575" y="2670175"/>
            <a:ext cx="533400" cy="381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Straight Arrow Connector 54"/>
          <p:cNvCxnSpPr>
            <a:cxnSpLocks noChangeShapeType="1"/>
            <a:stCxn id="23" idx="6"/>
            <a:endCxn id="19" idx="3"/>
          </p:cNvCxnSpPr>
          <p:nvPr/>
        </p:nvCxnSpPr>
        <p:spPr bwMode="auto">
          <a:xfrm>
            <a:off x="5111750" y="44608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Straight Arrow Connector 55"/>
          <p:cNvCxnSpPr>
            <a:cxnSpLocks noChangeShapeType="1"/>
            <a:stCxn id="22" idx="7"/>
            <a:endCxn id="21" idx="3"/>
          </p:cNvCxnSpPr>
          <p:nvPr/>
        </p:nvCxnSpPr>
        <p:spPr bwMode="auto">
          <a:xfrm rot="5400000" flipH="1" flipV="1">
            <a:off x="6823075" y="4232275"/>
            <a:ext cx="1295400" cy="9144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5" name="Straight Arrow Connector 56"/>
          <p:cNvCxnSpPr>
            <a:cxnSpLocks noChangeShapeType="1"/>
            <a:stCxn id="21" idx="0"/>
            <a:endCxn id="13" idx="5"/>
          </p:cNvCxnSpPr>
          <p:nvPr/>
        </p:nvCxnSpPr>
        <p:spPr bwMode="auto">
          <a:xfrm rot="5400000" flipH="1" flipV="1">
            <a:off x="7567612" y="2916238"/>
            <a:ext cx="1216025" cy="1143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Straight Arrow Connector 57"/>
          <p:cNvCxnSpPr>
            <a:cxnSpLocks noChangeShapeType="1"/>
            <a:stCxn id="20" idx="7"/>
            <a:endCxn id="13" idx="3"/>
          </p:cNvCxnSpPr>
          <p:nvPr/>
        </p:nvCxnSpPr>
        <p:spPr bwMode="auto">
          <a:xfrm rot="5400000" flipH="1" flipV="1">
            <a:off x="7242175" y="2136775"/>
            <a:ext cx="381000" cy="838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Straight Arrow Connector 58"/>
          <p:cNvCxnSpPr>
            <a:cxnSpLocks noChangeShapeType="1"/>
            <a:stCxn id="12" idx="7"/>
            <a:endCxn id="20" idx="2"/>
          </p:cNvCxnSpPr>
          <p:nvPr/>
        </p:nvCxnSpPr>
        <p:spPr bwMode="auto">
          <a:xfrm rot="5400000" flipH="1" flipV="1">
            <a:off x="6154738" y="2728912"/>
            <a:ext cx="190500" cy="6064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Straight Arrow Connector 60"/>
          <p:cNvCxnSpPr>
            <a:cxnSpLocks noChangeShapeType="1"/>
            <a:stCxn id="22" idx="0"/>
            <a:endCxn id="19" idx="4"/>
          </p:cNvCxnSpPr>
          <p:nvPr/>
        </p:nvCxnSpPr>
        <p:spPr bwMode="auto">
          <a:xfrm rot="16200000" flipV="1">
            <a:off x="6369050" y="48037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TextBox 94"/>
          <p:cNvSpPr txBox="1">
            <a:spLocks noChangeArrowheads="1"/>
          </p:cNvSpPr>
          <p:nvPr/>
        </p:nvSpPr>
        <p:spPr bwMode="auto">
          <a:xfrm>
            <a:off x="6019800" y="2743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0" name="TextBox 98"/>
          <p:cNvSpPr txBox="1">
            <a:spLocks noChangeArrowheads="1"/>
          </p:cNvSpPr>
          <p:nvPr/>
        </p:nvSpPr>
        <p:spPr bwMode="auto">
          <a:xfrm>
            <a:off x="4800600" y="4800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1" name="TextBox 101"/>
          <p:cNvSpPr txBox="1">
            <a:spLocks noChangeArrowheads="1"/>
          </p:cNvSpPr>
          <p:nvPr/>
        </p:nvSpPr>
        <p:spPr bwMode="auto">
          <a:xfrm>
            <a:off x="8153400" y="2819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2" name="TextBox 102"/>
          <p:cNvSpPr txBox="1">
            <a:spLocks noChangeArrowheads="1"/>
          </p:cNvSpPr>
          <p:nvPr/>
        </p:nvSpPr>
        <p:spPr bwMode="auto">
          <a:xfrm>
            <a:off x="5029200" y="36687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3" name="TextBox 103"/>
          <p:cNvSpPr txBox="1">
            <a:spLocks noChangeArrowheads="1"/>
          </p:cNvSpPr>
          <p:nvPr/>
        </p:nvSpPr>
        <p:spPr bwMode="auto">
          <a:xfrm>
            <a:off x="5562600" y="44307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4" name="TextBox 104"/>
          <p:cNvSpPr txBox="1">
            <a:spLocks noChangeArrowheads="1"/>
          </p:cNvSpPr>
          <p:nvPr/>
        </p:nvSpPr>
        <p:spPr bwMode="auto">
          <a:xfrm>
            <a:off x="5943600" y="54975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95" name="TextBox 105"/>
          <p:cNvSpPr txBox="1">
            <a:spLocks noChangeArrowheads="1"/>
          </p:cNvSpPr>
          <p:nvPr/>
        </p:nvSpPr>
        <p:spPr bwMode="auto">
          <a:xfrm>
            <a:off x="6172200" y="19923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6" name="TextBox 106"/>
          <p:cNvSpPr txBox="1">
            <a:spLocks noChangeArrowheads="1"/>
          </p:cNvSpPr>
          <p:nvPr/>
        </p:nvSpPr>
        <p:spPr bwMode="auto">
          <a:xfrm>
            <a:off x="6096000" y="48117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-8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7" name="TextBox 107"/>
          <p:cNvSpPr txBox="1">
            <a:spLocks noChangeArrowheads="1"/>
          </p:cNvSpPr>
          <p:nvPr/>
        </p:nvSpPr>
        <p:spPr bwMode="auto">
          <a:xfrm>
            <a:off x="7391400" y="46593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8" name="TextBox 108"/>
          <p:cNvSpPr txBox="1">
            <a:spLocks noChangeArrowheads="1"/>
          </p:cNvSpPr>
          <p:nvPr/>
        </p:nvSpPr>
        <p:spPr bwMode="auto">
          <a:xfrm>
            <a:off x="7239000" y="33639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9" name="TextBox 109"/>
          <p:cNvSpPr txBox="1">
            <a:spLocks noChangeArrowheads="1"/>
          </p:cNvSpPr>
          <p:nvPr/>
        </p:nvSpPr>
        <p:spPr bwMode="auto">
          <a:xfrm>
            <a:off x="6096000" y="3505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00" name="TextBox 110"/>
          <p:cNvSpPr txBox="1">
            <a:spLocks noChangeArrowheads="1"/>
          </p:cNvSpPr>
          <p:nvPr/>
        </p:nvSpPr>
        <p:spPr bwMode="auto">
          <a:xfrm>
            <a:off x="5486400" y="3821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-2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01" name="TextBox 111"/>
          <p:cNvSpPr txBox="1">
            <a:spLocks noChangeArrowheads="1"/>
          </p:cNvSpPr>
          <p:nvPr/>
        </p:nvSpPr>
        <p:spPr bwMode="auto">
          <a:xfrm>
            <a:off x="4800600" y="27543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-2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02" name="TextBox 112"/>
          <p:cNvSpPr txBox="1">
            <a:spLocks noChangeArrowheads="1"/>
          </p:cNvSpPr>
          <p:nvPr/>
        </p:nvSpPr>
        <p:spPr bwMode="auto">
          <a:xfrm>
            <a:off x="7010400" y="2297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2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39039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76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Korteste Veje Estimater : Initialisering</a:t>
            </a:r>
            <a:endParaRPr lang="en-US" sz="4000" b="1" smtClean="0"/>
          </a:p>
        </p:txBody>
      </p:sp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2014538" y="4495800"/>
            <a:ext cx="5105400" cy="2335213"/>
            <a:chOff x="1524000" y="4191000"/>
            <a:chExt cx="6395458" cy="264001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191000"/>
              <a:ext cx="6395458" cy="264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6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1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213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68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54197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15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Korteste Veje Estimater : </a:t>
            </a:r>
            <a:r>
              <a:rPr lang="da-DK" sz="4000" b="1" dirty="0" err="1" smtClean="0">
                <a:solidFill>
                  <a:srgbClr val="FF0000"/>
                </a:solidFill>
              </a:rPr>
              <a:t>Relax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828800" y="61722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Kortere afstand til </a:t>
            </a:r>
            <a:r>
              <a:rPr lang="da-DK" i="1">
                <a:solidFill>
                  <a:srgbClr val="FF0000"/>
                </a:solidFill>
              </a:rPr>
              <a:t>v </a:t>
            </a:r>
            <a:r>
              <a:rPr lang="da-DK">
                <a:solidFill>
                  <a:srgbClr val="FF0000"/>
                </a:solidFill>
              </a:rPr>
              <a:t>fundet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486400" y="61356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Forbedrer ikke afstanden til </a:t>
            </a:r>
            <a:r>
              <a:rPr lang="da-DK" i="1">
                <a:solidFill>
                  <a:srgbClr val="FF0000"/>
                </a:solidFill>
              </a:rPr>
              <a:t>v</a:t>
            </a:r>
            <a:endParaRPr lang="da-DK">
              <a:solidFill>
                <a:srgbClr val="FF0000"/>
              </a:solidFill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962400"/>
            <a:ext cx="61261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489075"/>
            <a:ext cx="45259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4000" b="1" smtClean="0">
                <a:solidFill>
                  <a:schemeClr val="bg1"/>
                </a:solidFill>
              </a:rPr>
              <a:t>Hvad er </a:t>
            </a:r>
            <a:r>
              <a:rPr lang="da-DK" sz="4000" b="1" i="1" smtClean="0">
                <a:solidFill>
                  <a:schemeClr val="bg1"/>
                </a:solidFill>
              </a:rPr>
              <a:t>v</a:t>
            </a:r>
            <a:r>
              <a:rPr lang="da-DK" sz="4000" b="1" smtClean="0">
                <a:solidFill>
                  <a:schemeClr val="bg1"/>
                </a:solidFill>
              </a:rPr>
              <a:t>.</a:t>
            </a:r>
            <a:r>
              <a:rPr lang="da-DK" sz="4000" b="1" i="1" smtClean="0">
                <a:solidFill>
                  <a:schemeClr val="bg1"/>
                </a:solidFill>
              </a:rPr>
              <a:t>d</a:t>
            </a:r>
            <a:r>
              <a:rPr lang="da-DK" sz="4000" b="1" smtClean="0">
                <a:solidFill>
                  <a:schemeClr val="bg1"/>
                </a:solidFill>
              </a:rPr>
              <a:t> efter Relax(</a:t>
            </a:r>
            <a:r>
              <a:rPr lang="da-DK" sz="4000" b="1" i="1" smtClean="0">
                <a:solidFill>
                  <a:schemeClr val="bg1"/>
                </a:solidFill>
              </a:rPr>
              <a:t>b</a:t>
            </a:r>
            <a:r>
              <a:rPr lang="da-DK" sz="4000" b="1" smtClean="0">
                <a:solidFill>
                  <a:schemeClr val="bg1"/>
                </a:solidFill>
              </a:rPr>
              <a:t>,</a:t>
            </a:r>
            <a:r>
              <a:rPr lang="da-DK" sz="4000" b="1" i="1" smtClean="0">
                <a:solidFill>
                  <a:schemeClr val="bg1"/>
                </a:solidFill>
              </a:rPr>
              <a:t>v</a:t>
            </a:r>
            <a:r>
              <a:rPr lang="da-DK" sz="4000" b="1" smtClean="0">
                <a:solidFill>
                  <a:schemeClr val="bg1"/>
                </a:solidFill>
              </a:rPr>
              <a:t>,</a:t>
            </a:r>
            <a:r>
              <a:rPr lang="da-DK" sz="4000" b="1" i="1" smtClean="0">
                <a:solidFill>
                  <a:schemeClr val="bg1"/>
                </a:solidFill>
              </a:rPr>
              <a:t>w</a:t>
            </a:r>
            <a:r>
              <a:rPr lang="da-DK" sz="4000" b="1" smtClean="0">
                <a:solidFill>
                  <a:schemeClr val="bg1"/>
                </a:solidFill>
              </a:rPr>
              <a:t>) ?</a:t>
            </a:r>
            <a:br>
              <a:rPr lang="da-DK" sz="4000" b="1" smtClean="0">
                <a:solidFill>
                  <a:schemeClr val="bg1"/>
                </a:solidFill>
              </a:rPr>
            </a:br>
            <a:r>
              <a:rPr lang="da-DK" sz="3200" smtClean="0">
                <a:solidFill>
                  <a:schemeClr val="bg1"/>
                </a:solidFill>
              </a:rPr>
              <a:t>( de aktuelle </a:t>
            </a:r>
            <a:r>
              <a:rPr lang="da-DK" sz="3200" i="1" smtClean="0">
                <a:solidFill>
                  <a:schemeClr val="bg1"/>
                </a:solidFill>
              </a:rPr>
              <a:t>d</a:t>
            </a:r>
            <a:r>
              <a:rPr lang="da-DK" sz="3200" smtClean="0">
                <a:solidFill>
                  <a:schemeClr val="bg1"/>
                </a:solidFill>
              </a:rPr>
              <a:t>.</a:t>
            </a:r>
            <a:r>
              <a:rPr lang="da-DK" sz="3200" i="1" smtClean="0">
                <a:solidFill>
                  <a:schemeClr val="bg1"/>
                </a:solidFill>
              </a:rPr>
              <a:t>*</a:t>
            </a:r>
            <a:r>
              <a:rPr lang="da-DK" sz="3200" smtClean="0">
                <a:solidFill>
                  <a:schemeClr val="bg1"/>
                </a:solidFill>
              </a:rPr>
              <a:t> værdier er angivet ved [</a:t>
            </a:r>
            <a:r>
              <a:rPr lang="da-DK" sz="3200" i="1" smtClean="0">
                <a:solidFill>
                  <a:schemeClr val="bg1"/>
                </a:solidFill>
              </a:rPr>
              <a:t>d</a:t>
            </a:r>
            <a:r>
              <a:rPr lang="da-DK" sz="3200" smtClean="0">
                <a:solidFill>
                  <a:schemeClr val="bg1"/>
                </a:solidFill>
              </a:rPr>
              <a:t>.*] )</a:t>
            </a:r>
            <a:endParaRPr lang="en-US" sz="3200" smtClean="0">
              <a:solidFill>
                <a:schemeClr val="bg1"/>
              </a:solidFill>
            </a:endParaRPr>
          </a:p>
        </p:txBody>
      </p:sp>
      <p:grpSp>
        <p:nvGrpSpPr>
          <p:cNvPr id="10244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8538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74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0245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071688" y="2159000"/>
            <a:ext cx="2500312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-2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-1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400800" y="37338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a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477000" y="25146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b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848600" y="48768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v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724400" y="39624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0251" name="Straight Arrow Connector 17"/>
          <p:cNvCxnSpPr>
            <a:cxnSpLocks noChangeShapeType="1"/>
            <a:stCxn id="16" idx="5"/>
            <a:endCxn id="13" idx="2"/>
          </p:cNvCxnSpPr>
          <p:nvPr/>
        </p:nvCxnSpPr>
        <p:spPr bwMode="auto">
          <a:xfrm rot="16200000" flipH="1">
            <a:off x="6154738" y="3452812"/>
            <a:ext cx="723900" cy="26638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Arrow Connector 20"/>
          <p:cNvCxnSpPr>
            <a:cxnSpLocks noChangeShapeType="1"/>
            <a:stCxn id="16" idx="6"/>
            <a:endCxn id="11" idx="2"/>
          </p:cNvCxnSpPr>
          <p:nvPr/>
        </p:nvCxnSpPr>
        <p:spPr bwMode="auto">
          <a:xfrm flipV="1">
            <a:off x="5264150" y="4003675"/>
            <a:ext cx="113665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Straight Arrow Connector 25"/>
          <p:cNvCxnSpPr>
            <a:cxnSpLocks noChangeShapeType="1"/>
            <a:stCxn id="11" idx="5"/>
            <a:endCxn id="13" idx="1"/>
          </p:cNvCxnSpPr>
          <p:nvPr/>
        </p:nvCxnSpPr>
        <p:spPr bwMode="auto">
          <a:xfrm rot="16200000" flipH="1">
            <a:off x="7013575" y="4041775"/>
            <a:ext cx="762000" cy="1066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Straight Arrow Connector 54"/>
          <p:cNvCxnSpPr>
            <a:cxnSpLocks noChangeShapeType="1"/>
            <a:stCxn id="16" idx="7"/>
            <a:endCxn id="12" idx="3"/>
          </p:cNvCxnSpPr>
          <p:nvPr/>
        </p:nvCxnSpPr>
        <p:spPr bwMode="auto">
          <a:xfrm rot="5400000" flipH="1" flipV="1">
            <a:off x="5337175" y="2822575"/>
            <a:ext cx="1066800" cy="1371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Straight Arrow Connector 60"/>
          <p:cNvCxnSpPr>
            <a:cxnSpLocks noChangeShapeType="1"/>
            <a:stCxn id="12" idx="5"/>
            <a:endCxn id="13" idx="0"/>
          </p:cNvCxnSpPr>
          <p:nvPr/>
        </p:nvCxnSpPr>
        <p:spPr bwMode="auto">
          <a:xfrm rot="16200000" flipH="1">
            <a:off x="6577012" y="3335338"/>
            <a:ext cx="1901825" cy="1181100"/>
          </a:xfrm>
          <a:prstGeom prst="straightConnector1">
            <a:avLst/>
          </a:prstGeom>
          <a:noFill/>
          <a:ln w="762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TextBox 102"/>
          <p:cNvSpPr txBox="1">
            <a:spLocks noChangeArrowheads="1"/>
          </p:cNvSpPr>
          <p:nvPr/>
        </p:nvSpPr>
        <p:spPr bwMode="auto">
          <a:xfrm>
            <a:off x="5486400" y="3276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7" name="TextBox 103"/>
          <p:cNvSpPr txBox="1">
            <a:spLocks noChangeArrowheads="1"/>
          </p:cNvSpPr>
          <p:nvPr/>
        </p:nvSpPr>
        <p:spPr bwMode="auto">
          <a:xfrm>
            <a:off x="5715000" y="37703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8" name="TextBox 106"/>
          <p:cNvSpPr txBox="1">
            <a:spLocks noChangeArrowheads="1"/>
          </p:cNvSpPr>
          <p:nvPr/>
        </p:nvSpPr>
        <p:spPr bwMode="auto">
          <a:xfrm>
            <a:off x="6248400" y="473551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chemeClr val="bg1"/>
                </a:solidFill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259" name="Straight Arrow Connector 70"/>
          <p:cNvCxnSpPr>
            <a:cxnSpLocks noChangeShapeType="1"/>
            <a:stCxn id="11" idx="0"/>
            <a:endCxn id="12" idx="4"/>
          </p:cNvCxnSpPr>
          <p:nvPr/>
        </p:nvCxnSpPr>
        <p:spPr bwMode="auto">
          <a:xfrm rot="5400000" flipH="1" flipV="1">
            <a:off x="6369050" y="3355975"/>
            <a:ext cx="679450" cy="76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0" name="TextBox 78"/>
          <p:cNvSpPr txBox="1">
            <a:spLocks noChangeArrowheads="1"/>
          </p:cNvSpPr>
          <p:nvPr/>
        </p:nvSpPr>
        <p:spPr bwMode="auto">
          <a:xfrm>
            <a:off x="6434138" y="331311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1" name="TextBox 79"/>
          <p:cNvSpPr txBox="1">
            <a:spLocks noChangeArrowheads="1"/>
          </p:cNvSpPr>
          <p:nvPr/>
        </p:nvSpPr>
        <p:spPr bwMode="auto">
          <a:xfrm>
            <a:off x="7467600" y="3581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2" name="TextBox 80"/>
          <p:cNvSpPr txBox="1">
            <a:spLocks noChangeArrowheads="1"/>
          </p:cNvSpPr>
          <p:nvPr/>
        </p:nvSpPr>
        <p:spPr bwMode="auto">
          <a:xfrm>
            <a:off x="7121525" y="417036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3" name="TextBox 81"/>
          <p:cNvSpPr txBox="1">
            <a:spLocks noChangeArrowheads="1"/>
          </p:cNvSpPr>
          <p:nvPr/>
        </p:nvSpPr>
        <p:spPr bwMode="auto">
          <a:xfrm>
            <a:off x="4114800" y="4191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[0]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4" name="TextBox 82"/>
          <p:cNvSpPr txBox="1">
            <a:spLocks noChangeArrowheads="1"/>
          </p:cNvSpPr>
          <p:nvPr/>
        </p:nvSpPr>
        <p:spPr bwMode="auto">
          <a:xfrm>
            <a:off x="6324600" y="2133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[6]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5" name="TextBox 83"/>
          <p:cNvSpPr txBox="1">
            <a:spLocks noChangeArrowheads="1"/>
          </p:cNvSpPr>
          <p:nvPr/>
        </p:nvSpPr>
        <p:spPr bwMode="auto">
          <a:xfrm>
            <a:off x="6146800" y="42084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[2]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6" name="TextBox 84"/>
          <p:cNvSpPr txBox="1">
            <a:spLocks noChangeArrowheads="1"/>
          </p:cNvSpPr>
          <p:nvPr/>
        </p:nvSpPr>
        <p:spPr bwMode="auto">
          <a:xfrm>
            <a:off x="8001000" y="52689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[5]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830388"/>
            <a:ext cx="70104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algn="l" eaLnBrk="1" hangingPunct="1"/>
            <a:r>
              <a:rPr lang="da-DK" sz="4000" b="1" smtClean="0"/>
              <a:t>Bellman-Ford:</a:t>
            </a:r>
            <a:br>
              <a:rPr lang="da-DK" sz="4000" b="1" smtClean="0"/>
            </a:br>
            <a:r>
              <a:rPr lang="da-DK" sz="3200" b="1" smtClean="0"/>
              <a:t>Korteste Veje i Grafer med Negative Vægte</a:t>
            </a:r>
            <a:endParaRPr lang="en-US" sz="3200" b="1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5532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Left Brace 4"/>
          <p:cNvSpPr>
            <a:spLocks/>
          </p:cNvSpPr>
          <p:nvPr/>
        </p:nvSpPr>
        <p:spPr bwMode="auto">
          <a:xfrm>
            <a:off x="1143000" y="4495800"/>
            <a:ext cx="190500" cy="1485900"/>
          </a:xfrm>
          <a:prstGeom prst="lef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-152400" y="48768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Check for negativ cykel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82a3b943-07bc-4362-87ab-a08408970214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46F68F7A9CAC45569C9AA42FB974CE1E"/>
  <p:tag name="QUESTIONALIAS" val="Hvad er v.d efter Relax(b,v,w) ? ( de aktuelle d.* værdier er angivet ved [d.*] )"/>
  <p:tag name="ANSWERSALIAS" val="-2|smicln|-1|smicln|0|smicln|2|smicln|4|smicln|5|smicln|Ved ikke"/>
  <p:tag name="VALUES" val="No Value|smicln|No Value|smicln|No Value|smicln|No Value|smicln|No Value|smicln|No Value|smicln|No Value"/>
  <p:tag name="RESPONSESGATHERED" val="True"/>
  <p:tag name="TOTALRESPONSES" val="74"/>
  <p:tag name="RESPONSECOUNT" val="740"/>
  <p:tag name="SLICED" val="False"/>
  <p:tag name="RESPONSES" val="5;5;5;2;5;5;5;5;5;4;6;1;5;5;5;-;5;5;5;5;5;5;7;5;5;1;5;5;5;5;5;4;5;5;4;5;5;5;5;5;6;6;5;5;-;4;5;6;6;5;5;4;5;5;5;5;5;5;5;5;5;5;5;2;5;5;4;1;6;5;5;5;5;5;5;1;"/>
  <p:tag name="CHARTSTRINGSTD" val="40 20 0 60 550 60 10"/>
  <p:tag name="CHARTSTRINGREV" val="10 60 550 60 0 20 40"/>
  <p:tag name="CHARTSTRINGSTDPER" val="0.0540540540540541 0.027027027027027 0 0.0810810810810811 0.743243243243243 0.0810810810810811 0.0135135135135135"/>
  <p:tag name="CHARTSTRINGREVPER" val="0.0135135135135135 0.0810810810810811 0.743243243243243 0.0810810810810811 0 0.027027027027027 0.0540540540540541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7"/>
  <p:tag name="TEXTLENGTH" val="22"/>
  <p:tag name="FONTSIZE" val="32"/>
  <p:tag name="BULLETTYPE" val="ppBulletAlphaLCParenRight"/>
  <p:tag name="ANSWERTEXT" val="-2&#10;-1&#10;0&#10;2&#10;4&#10;5&#10;Ved ikk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7"/>
  <p:tag name="SLIDEGUID" val="B958DB1C403C4A35A1A4DBBDF544DD3A"/>
  <p:tag name="QUESTIONALIAS" val="Hvor lang er den korteste vej fra s til v  ?"/>
  <p:tag name="ANSWERSALIAS" val="-∞|smicln|-3|smicln|-1|smicln|0|smicln|4|smicln|+∞|smicln|Ved ikke"/>
  <p:tag name="RESPONSESGATHERED" val="True"/>
  <p:tag name="TOTALRESPONSES" val="76"/>
  <p:tag name="RESPONSECOUNT" val="760"/>
  <p:tag name="SLICED" val="False"/>
  <p:tag name="RESPONSES" val="1;2;1;1;2;1;1;1;2;2;1;1;2;2;1;2;1;1;1;1;1;1;1;1;2;1;1;1;2;2;1;2;1;1;1;2;1;2;2;2;6;6;1;2;2;1;1;6;6;1;2;2;1;2;1;2;2;2;2;2;2;2;2;1;1;1;2;1;1;1;1;1;2;1;1;1;"/>
  <p:tag name="CHARTSTRINGSTD" val="420 300 0 0 0 40 0"/>
  <p:tag name="CHARTSTRINGREV" val="0 40 0 0 0 300 420"/>
  <p:tag name="CHARTSTRINGSTDPER" val="0.552631578947368 0.394736842105263 0 0 0 0.0526315789473684 0"/>
  <p:tag name="CHARTSTRINGREVPER" val="0 0.0526315789473684 0 0 0 0.394736842105263 0.552631578947368"/>
  <p:tag name="ANONYMOUSTEMP" val="False"/>
  <p:tag name="VALUES" val="No Value|smicln|No Value|smicln|No Value|smicln|No Value|smicln|No Value|smicln|No Value|smicln|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7"/>
  <p:tag name="TEXTLENGTH" val="24"/>
  <p:tag name="FONTSIZE" val="32"/>
  <p:tag name="BULLETTYPE" val="ppBulletAlphaLCParenRight"/>
  <p:tag name="ANSWERTEXT" val="-∞&#10;-3&#10;-1&#10;0&#10;4&#10;+∞&#10;Ved ikk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8506</TotalTime>
  <Words>443</Words>
  <Application>Microsoft Office PowerPoint</Application>
  <PresentationFormat>On-screen Show (4:3)</PresentationFormat>
  <Paragraphs>145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Symbol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Eksempel: Korteste veje fra s</vt:lpstr>
      <vt:lpstr>Eksempel: Korteste veje træer</vt:lpstr>
      <vt:lpstr>Hvor lang er den korteste vej fra s til v  ?</vt:lpstr>
      <vt:lpstr>Korteste Veje Estimater : Initialisering</vt:lpstr>
      <vt:lpstr>Korteste Veje Estimater : Relax</vt:lpstr>
      <vt:lpstr>Hvad er v.d efter Relax(b,v,w) ? ( de aktuelle d.* værdier er angivet ved [d.*] )</vt:lpstr>
      <vt:lpstr>Bellman-Ford: Korteste Veje i Grafer med Negative Vægte</vt:lpstr>
      <vt:lpstr>Bellman-Ford:  Eksempel</vt:lpstr>
      <vt:lpstr>PowerPoint Presentation</vt:lpstr>
      <vt:lpstr>Korteste Veje i Acycliske Grafer</vt:lpstr>
      <vt:lpstr>Acykliske Grafer : Eksempel</vt:lpstr>
      <vt:lpstr>Dijkstra: Korteste Veje i Grafer uden Negative Vægte</vt:lpstr>
      <vt:lpstr>Dijkstra : Eksempel</vt:lpstr>
      <vt:lpstr>Opsummering</vt:lpstr>
      <vt:lpstr>Vektorrace (find hurtigste vej fra s til t)</vt:lpstr>
      <vt:lpstr>PowerPoint Presentation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156</cp:revision>
  <dcterms:created xsi:type="dcterms:W3CDTF">2007-02-01T13:58:12Z</dcterms:created>
  <dcterms:modified xsi:type="dcterms:W3CDTF">2018-10-16T22:29:44Z</dcterms:modified>
</cp:coreProperties>
</file>