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61" r:id="rId3"/>
    <p:sldId id="273" r:id="rId4"/>
    <p:sldId id="286" r:id="rId5"/>
    <p:sldId id="287" r:id="rId6"/>
    <p:sldId id="281" r:id="rId7"/>
    <p:sldId id="262" r:id="rId8"/>
    <p:sldId id="266" r:id="rId9"/>
    <p:sldId id="288" r:id="rId10"/>
    <p:sldId id="280" r:id="rId11"/>
    <p:sldId id="268" r:id="rId12"/>
    <p:sldId id="258" r:id="rId13"/>
    <p:sldId id="289" r:id="rId14"/>
    <p:sldId id="256" r:id="rId15"/>
    <p:sldId id="290" r:id="rId16"/>
    <p:sldId id="265" r:id="rId17"/>
    <p:sldId id="263" r:id="rId18"/>
    <p:sldId id="264" r:id="rId19"/>
    <p:sldId id="267" r:id="rId20"/>
    <p:sldId id="259" r:id="rId21"/>
    <p:sldId id="270" r:id="rId22"/>
  </p:sldIdLst>
  <p:sldSz cx="9144000" cy="6858000" type="screen4x3"/>
  <p:notesSz cx="7099300" cy="10234613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80818" autoAdjust="0"/>
  </p:normalViewPr>
  <p:slideViewPr>
    <p:cSldViewPr>
      <p:cViewPr varScale="1">
        <p:scale>
          <a:sx n="53" d="100"/>
          <a:sy n="53" d="100"/>
        </p:scale>
        <p:origin x="10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556" y="-9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3F0F070-7CD3-4FB2-9B76-F78618EF0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79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886CD-9CEE-494F-A4C6-24B7F7CA3496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Alle sammenligningsbaserede – kan man gøre det bedre?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7388B9-62A9-4CD2-96FC-E0F8686FD9AA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Beskriver  deterministiske sammenligningsbaserede algoritmer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E4149-DE53-4D8C-A36E-AACC41AAED3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Nogen gange også kaldet bucket sort – men CLRS bogen bruger bucket sort til at betegne en anden algoritme (kapitel 8.4) 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0F070-7CD3-4FB2-9B76-F78618EF0E1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70D01E-8CBD-4B2D-B976-2E9A6990543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Bemærk: Worst-case tiden er </a:t>
            </a:r>
            <a:r>
              <a:rPr lang="da-DK" b="1" smtClean="0"/>
              <a:t>aftagende</a:t>
            </a:r>
            <a:r>
              <a:rPr lang="da-DK" smtClean="0"/>
              <a:t> for fast b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34E68-C4F7-4BDB-A80C-9825AAAB9A60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Hvis man tæller </a:t>
            </a:r>
            <a:r>
              <a:rPr lang="da-DK" dirty="0" err="1" smtClean="0"/>
              <a:t>maskin</a:t>
            </a:r>
            <a:r>
              <a:rPr lang="da-DK" dirty="0" smtClean="0"/>
              <a:t> instruktioner, så vinder radix sort</a:t>
            </a:r>
          </a:p>
          <a:p>
            <a:pPr eaLnBrk="1" hangingPunct="1"/>
            <a:r>
              <a:rPr lang="da-DK" dirty="0" smtClean="0"/>
              <a:t>Sorterer </a:t>
            </a:r>
            <a:r>
              <a:rPr lang="da-DK" b="1" dirty="0" smtClean="0"/>
              <a:t>64 bit </a:t>
            </a:r>
            <a:r>
              <a:rPr lang="da-DK" b="1" dirty="0" err="1" smtClean="0"/>
              <a:t>integers</a:t>
            </a:r>
            <a:r>
              <a:rPr lang="da-DK" b="1" dirty="0" smtClean="0"/>
              <a:t>.</a:t>
            </a:r>
          </a:p>
          <a:p>
            <a:pPr eaLnBrk="1" hangingPunct="1"/>
            <a:endParaRPr lang="da-DK" b="1" dirty="0" smtClean="0"/>
          </a:p>
          <a:p>
            <a:pPr eaLnBrk="1" hangingPunct="1"/>
            <a:r>
              <a:rPr lang="da-DK" b="1" dirty="0" smtClean="0"/>
              <a:t>(SODA 1997, The </a:t>
            </a:r>
            <a:r>
              <a:rPr lang="da-DK" b="1" dirty="0" err="1" smtClean="0"/>
              <a:t>influence</a:t>
            </a:r>
            <a:r>
              <a:rPr lang="da-DK" b="1" dirty="0" smtClean="0"/>
              <a:t> of Caches on the Performance of </a:t>
            </a:r>
            <a:r>
              <a:rPr lang="da-DK" b="1" dirty="0" err="1" smtClean="0"/>
              <a:t>Sorting</a:t>
            </a:r>
            <a:r>
              <a:rPr lang="da-DK" b="1" dirty="0" smtClean="0"/>
              <a:t>)</a:t>
            </a:r>
            <a:endParaRPr lang="en-US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7F45B3-1798-4048-84A6-1BB9EB5FEA4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...men mht udførselstid, så kan den ikke rigtigt slå quicksort pga cache effekter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Deterministiks O(n*log log n), Han, J. Algorithms 2004.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1B0F19-6531-4763-97C7-7F6A9AFA559E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9B70-89B2-466B-B068-6877B0D8F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4122-FC55-4621-AFAF-A29ACDF17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43D8-0293-4A7A-AAC9-0AC8039E9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4A6B-948F-47E5-8A6E-2672EA546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0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9332B-FCE7-4B1F-97C4-3EB8D9C41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3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9917-DB92-40EB-87FD-5011AD1FC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3070-4554-4885-AFD5-D32B030CC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6FDD1-F77D-4056-8A6A-172459852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3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DBBF-5006-4D54-A560-FDBC76C55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BCF3-C313-4CE5-8AB7-23A07F690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689D-90C8-42E6-8C7D-C02F1D5D0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61FD-6384-42A0-9CD9-3B4073ADA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3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6ADD52-DF61-4B25-B286-BB583D4A6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b="1" kern="0" dirty="0" smtClean="0">
                <a:latin typeface="+mj-lt"/>
                <a:ea typeface="+mj-ea"/>
                <a:cs typeface="+mj-cs"/>
              </a:rPr>
            </a:br>
            <a:r>
              <a:rPr lang="da-DK" sz="4000" b="1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b="1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/>
              <a:t>...mere Sortering </a:t>
            </a:r>
          </a:p>
          <a:p>
            <a:pPr algn="ctr">
              <a:defRPr/>
            </a:pPr>
            <a:r>
              <a:rPr lang="da-DK" b="1" dirty="0"/>
              <a:t>[CLRS, kapitel 8]</a:t>
            </a:r>
          </a:p>
          <a:p>
            <a:pPr algn="ctr"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Antal sammenligninger for at sortere 1-12 elementer 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828800" y="1646238"/>
            <a:ext cx="6477000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defRPr/>
            </a:pPr>
            <a:endParaRPr lang="en-US" sz="3200" kern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869928"/>
              </p:ext>
            </p:extLst>
          </p:nvPr>
        </p:nvGraphicFramePr>
        <p:xfrm>
          <a:off x="925513" y="2743200"/>
          <a:ext cx="7456486" cy="74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9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067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91439" marR="91439" marT="45681" marB="45681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9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≥ </a:t>
                      </a:r>
                      <a:r>
                        <a:rPr lang="en-US" sz="1200" i="0" dirty="0" err="1" smtClean="0"/>
                        <a:t>sammenligninger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7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13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16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19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22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26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92551"/>
              </p:ext>
            </p:extLst>
          </p:nvPr>
        </p:nvGraphicFramePr>
        <p:xfrm>
          <a:off x="339725" y="5867400"/>
          <a:ext cx="8575675" cy="73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6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0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8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541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23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24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25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r>
                        <a:rPr lang="en-US" sz="1200" i="1" baseline="30000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2.097.152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4.194.304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8.388.608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16.777.216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33.554.432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67.108.864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134.217.728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268.435.456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536.870.912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1322"/>
              </p:ext>
            </p:extLst>
          </p:nvPr>
        </p:nvGraphicFramePr>
        <p:xfrm>
          <a:off x="120650" y="5268913"/>
          <a:ext cx="8929691" cy="73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8395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70541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d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r>
                        <a:rPr lang="en-US" sz="1200" i="1" baseline="30000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1.024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2.048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4.096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8.192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16.384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32.768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65.536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131.072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262.144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524.288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1.048.576</a:t>
                      </a:r>
                      <a:endParaRPr lang="en-US" sz="1200" dirty="0"/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213774"/>
              </p:ext>
            </p:extLst>
          </p:nvPr>
        </p:nvGraphicFramePr>
        <p:xfrm>
          <a:off x="914400" y="4648200"/>
          <a:ext cx="757079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7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3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7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44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9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1187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7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!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5.040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40.320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362.880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3.628.800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39.916.800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479.001.600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2325"/>
            <a:ext cx="8229600" cy="5211763"/>
          </a:xfrm>
        </p:spPr>
        <p:txBody>
          <a:bodyPr/>
          <a:lstStyle/>
          <a:p>
            <a:pPr eaLnBrk="1" hangingPunct="1"/>
            <a:r>
              <a:rPr lang="en-US" sz="6000" b="1" smtClean="0"/>
              <a:t>Sortering af heltal</a:t>
            </a:r>
            <a:br>
              <a:rPr lang="en-US" sz="6000" b="1" smtClean="0"/>
            </a:br>
            <a:r>
              <a:rPr lang="en-US" sz="2800" b="1" smtClean="0"/>
              <a:t>...udnyt at elementer er bitstrenge</a:t>
            </a:r>
            <a:r>
              <a:rPr lang="en-US" sz="6000" b="1" smtClean="0"/>
              <a:t/>
            </a:r>
            <a:br>
              <a:rPr lang="en-US" sz="6000" b="1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Counting-Sort:</a:t>
            </a:r>
            <a:br>
              <a:rPr lang="da-DK" sz="4000" b="1" smtClean="0"/>
            </a:br>
            <a:r>
              <a:rPr lang="da-DK" sz="2800" b="1" smtClean="0"/>
              <a:t>Input: </a:t>
            </a:r>
            <a:r>
              <a:rPr lang="da-DK" sz="2800" i="1" smtClean="0">
                <a:latin typeface="Times New Roman" pitchFamily="18" charset="0"/>
              </a:rPr>
              <a:t>A</a:t>
            </a:r>
            <a:r>
              <a:rPr lang="da-DK" sz="2800" b="1" smtClean="0"/>
              <a:t>, ouput: </a:t>
            </a:r>
            <a:r>
              <a:rPr lang="da-DK" sz="2800" i="1" smtClean="0">
                <a:latin typeface="Times New Roman" pitchFamily="18" charset="0"/>
              </a:rPr>
              <a:t>B</a:t>
            </a:r>
            <a:r>
              <a:rPr lang="da-DK" sz="2800" b="1" smtClean="0"/>
              <a:t>, tal fra </a:t>
            </a:r>
            <a:r>
              <a:rPr lang="da-DK" sz="2800" smtClean="0">
                <a:latin typeface="Times New Roman" pitchFamily="18" charset="0"/>
              </a:rPr>
              <a:t>{0,1, ...,</a:t>
            </a:r>
            <a:r>
              <a:rPr lang="da-DK" sz="2800" i="1" smtClean="0">
                <a:latin typeface="Times New Roman" pitchFamily="18" charset="0"/>
              </a:rPr>
              <a:t>k</a:t>
            </a:r>
            <a:r>
              <a:rPr lang="da-DK" sz="2800" smtClean="0">
                <a:latin typeface="Times New Roman" pitchFamily="18" charset="0"/>
              </a:rPr>
              <a:t>}</a:t>
            </a:r>
            <a:endParaRPr lang="en-US" sz="2800" smtClean="0"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5000" y="6167438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Worst-case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n+k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8379" r="9598" b="26266"/>
          <a:stretch>
            <a:fillRect/>
          </a:stretch>
        </p:blipFill>
        <p:spPr bwMode="auto">
          <a:xfrm>
            <a:off x="657225" y="1600200"/>
            <a:ext cx="8181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Hvilke algoritmer er </a:t>
            </a:r>
            <a:r>
              <a:rPr lang="da-DK" b="1" u="sng" smtClean="0">
                <a:solidFill>
                  <a:schemeClr val="bg1"/>
                </a:solidFill>
              </a:rPr>
              <a:t>ikke</a:t>
            </a:r>
            <a:r>
              <a:rPr lang="da-DK" b="1" smtClean="0">
                <a:solidFill>
                  <a:schemeClr val="bg1"/>
                </a:solidFill>
              </a:rPr>
              <a:t> stabile ?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5127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40279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90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5124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032000" y="1447800"/>
            <a:ext cx="6807200" cy="4775200"/>
          </a:xfrm>
        </p:spPr>
        <p:txBody>
          <a:bodyPr tIns="45719" bIns="45719"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InsertionSort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HeapSort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	</a:t>
            </a:r>
            <a:r>
              <a:rPr lang="da-DK" dirty="0" err="1" smtClean="0">
                <a:solidFill>
                  <a:schemeClr val="bg1"/>
                </a:solidFill>
              </a:rPr>
              <a:t>QuickSort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MergeSort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HeapSort</a:t>
            </a:r>
            <a:r>
              <a:rPr lang="da-DK" dirty="0" smtClean="0">
                <a:solidFill>
                  <a:schemeClr val="bg1"/>
                </a:solidFill>
              </a:rPr>
              <a:t> og </a:t>
            </a:r>
            <a:r>
              <a:rPr lang="da-DK" dirty="0" err="1" smtClean="0">
                <a:solidFill>
                  <a:schemeClr val="bg1"/>
                </a:solidFill>
              </a:rPr>
              <a:t>Quicksort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InsertionSort</a:t>
            </a:r>
            <a:r>
              <a:rPr lang="da-DK" dirty="0" smtClean="0">
                <a:solidFill>
                  <a:schemeClr val="bg1"/>
                </a:solidFill>
              </a:rPr>
              <a:t> og </a:t>
            </a:r>
            <a:r>
              <a:rPr lang="da-DK" dirty="0" err="1" smtClean="0">
                <a:solidFill>
                  <a:schemeClr val="bg1"/>
                </a:solidFill>
              </a:rPr>
              <a:t>HeapSort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MergeSort</a:t>
            </a:r>
            <a:r>
              <a:rPr lang="da-DK" dirty="0" smtClean="0">
                <a:solidFill>
                  <a:schemeClr val="bg1"/>
                </a:solidFill>
              </a:rPr>
              <a:t> og </a:t>
            </a:r>
            <a:r>
              <a:rPr lang="da-DK" dirty="0" err="1" smtClean="0">
                <a:solidFill>
                  <a:schemeClr val="bg1"/>
                </a:solidFill>
              </a:rPr>
              <a:t>QuickSort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InsertionSort</a:t>
            </a:r>
            <a:r>
              <a:rPr lang="da-DK" dirty="0" smtClean="0">
                <a:solidFill>
                  <a:schemeClr val="bg1"/>
                </a:solidFill>
              </a:rPr>
              <a:t> og </a:t>
            </a:r>
            <a:r>
              <a:rPr lang="da-DK" dirty="0" err="1" smtClean="0">
                <a:solidFill>
                  <a:schemeClr val="bg1"/>
                </a:solidFill>
              </a:rPr>
              <a:t>QuickSort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	ved ikke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5369" r="42944" b="68015"/>
          <a:stretch>
            <a:fillRect/>
          </a:stretch>
        </p:blipFill>
        <p:spPr bwMode="auto">
          <a:xfrm>
            <a:off x="1004888" y="2057400"/>
            <a:ext cx="76819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6205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Radix-Sort:</a:t>
            </a:r>
            <a:br>
              <a:rPr lang="da-DK" sz="4000" b="1" dirty="0" smtClean="0"/>
            </a:br>
            <a:r>
              <a:rPr lang="da-DK" sz="2800" b="1" dirty="0" smtClean="0"/>
              <a:t>Input: array </a:t>
            </a:r>
            <a:r>
              <a:rPr lang="da-DK" sz="2800" i="1" dirty="0" smtClean="0">
                <a:latin typeface="Times New Roman" pitchFamily="18" charset="0"/>
              </a:rPr>
              <a:t>A</a:t>
            </a:r>
            <a:r>
              <a:rPr lang="da-DK" sz="2800" b="1" dirty="0" smtClean="0"/>
              <a:t>, tal med </a:t>
            </a:r>
            <a:r>
              <a:rPr lang="da-DK" sz="2800" i="1" dirty="0" smtClean="0">
                <a:latin typeface="Times New Roman" pitchFamily="18" charset="0"/>
              </a:rPr>
              <a:t>d</a:t>
            </a:r>
            <a:r>
              <a:rPr lang="da-DK" sz="2800" b="1" dirty="0" smtClean="0"/>
              <a:t> cifre fra </a:t>
            </a:r>
            <a:r>
              <a:rPr lang="da-DK" sz="2800" dirty="0" smtClean="0">
                <a:latin typeface="Times New Roman" pitchFamily="18" charset="0"/>
              </a:rPr>
              <a:t>{0,1</a:t>
            </a:r>
            <a:r>
              <a:rPr lang="da-DK" sz="2800" smtClean="0">
                <a:latin typeface="Times New Roman" pitchFamily="18" charset="0"/>
              </a:rPr>
              <a:t>,...,</a:t>
            </a:r>
            <a:r>
              <a:rPr lang="da-DK" sz="2800" i="1" smtClean="0">
                <a:latin typeface="Times New Roman" pitchFamily="18" charset="0"/>
              </a:rPr>
              <a:t>k</a:t>
            </a:r>
            <a:r>
              <a:rPr lang="da-DK" sz="2800" smtClean="0">
                <a:latin typeface="Times New Roman" pitchFamily="18" charset="0"/>
              </a:rPr>
              <a:t>}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5000" y="6183313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Worst-case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n+k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))</a:t>
            </a:r>
            <a:endParaRPr lang="en-US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76400" y="4038600"/>
            <a:ext cx="6096000" cy="2014538"/>
            <a:chOff x="1056" y="2544"/>
            <a:chExt cx="3840" cy="1269"/>
          </a:xfrm>
        </p:grpSpPr>
        <p:sp>
          <p:nvSpPr>
            <p:cNvPr id="17415" name="Text Box 6"/>
            <p:cNvSpPr txBox="1">
              <a:spLocks noChangeArrowheads="1"/>
            </p:cNvSpPr>
            <p:nvPr/>
          </p:nvSpPr>
          <p:spPr bwMode="auto">
            <a:xfrm>
              <a:off x="1056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7682</a:t>
              </a:r>
            </a:p>
            <a:p>
              <a:pPr eaLnBrk="1" hangingPunct="1"/>
              <a:r>
                <a:rPr lang="da-DK" b="1"/>
                <a:t>3423</a:t>
              </a:r>
            </a:p>
            <a:p>
              <a:pPr eaLnBrk="1" hangingPunct="1"/>
              <a:r>
                <a:rPr lang="da-DK" b="1"/>
                <a:t>7584</a:t>
              </a:r>
            </a:p>
            <a:p>
              <a:pPr eaLnBrk="1" hangingPunct="1"/>
              <a:r>
                <a:rPr lang="da-DK" b="1"/>
                <a:t>3434</a:t>
              </a:r>
            </a:p>
            <a:p>
              <a:pPr eaLnBrk="1" hangingPunct="1"/>
              <a:r>
                <a:rPr lang="da-DK" b="1"/>
                <a:t>2342</a:t>
              </a:r>
            </a:p>
            <a:p>
              <a:pPr eaLnBrk="1" hangingPunct="1"/>
              <a:r>
                <a:rPr lang="da-DK" b="1"/>
                <a:t>7540</a:t>
              </a:r>
            </a:p>
            <a:p>
              <a:pPr eaLnBrk="1" hangingPunct="1"/>
              <a:r>
                <a:rPr lang="da-DK" b="1"/>
                <a:t>5398</a:t>
              </a:r>
              <a:endParaRPr lang="en-US" b="1"/>
            </a:p>
          </p:txBody>
        </p:sp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1872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754</a:t>
              </a:r>
              <a:r>
                <a:rPr lang="da-DK" b="1">
                  <a:solidFill>
                    <a:srgbClr val="FF0000"/>
                  </a:solidFill>
                </a:rPr>
                <a:t>0</a:t>
              </a:r>
            </a:p>
            <a:p>
              <a:pPr eaLnBrk="1" hangingPunct="1"/>
              <a:r>
                <a:rPr lang="da-DK" b="1"/>
                <a:t>768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</a:p>
            <a:p>
              <a:pPr eaLnBrk="1" hangingPunct="1"/>
              <a:r>
                <a:rPr lang="da-DK" b="1"/>
                <a:t>234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</a:p>
            <a:p>
              <a:pPr eaLnBrk="1" hangingPunct="1"/>
              <a:r>
                <a:rPr lang="da-DK" b="1"/>
                <a:t>342</a:t>
              </a:r>
              <a:r>
                <a:rPr lang="da-DK" b="1">
                  <a:solidFill>
                    <a:srgbClr val="FF0000"/>
                  </a:solidFill>
                </a:rPr>
                <a:t>3</a:t>
              </a:r>
            </a:p>
            <a:p>
              <a:pPr eaLnBrk="1" hangingPunct="1"/>
              <a:r>
                <a:rPr lang="da-DK" b="1"/>
                <a:t>758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</a:p>
            <a:p>
              <a:pPr eaLnBrk="1" hangingPunct="1"/>
              <a:r>
                <a:rPr lang="da-DK" b="1"/>
                <a:t>343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</a:p>
            <a:p>
              <a:pPr eaLnBrk="1" hangingPunct="1"/>
              <a:r>
                <a:rPr lang="da-DK" b="1"/>
                <a:t>539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7417" name="Text Box 8"/>
            <p:cNvSpPr txBox="1">
              <a:spLocks noChangeArrowheads="1"/>
            </p:cNvSpPr>
            <p:nvPr/>
          </p:nvSpPr>
          <p:spPr bwMode="auto">
            <a:xfrm>
              <a:off x="2688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34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  <a:r>
                <a:rPr lang="da-DK" b="1"/>
                <a:t>3</a:t>
              </a:r>
            </a:p>
            <a:p>
              <a:pPr eaLnBrk="1" hangingPunct="1"/>
              <a:r>
                <a:rPr lang="da-DK" b="1"/>
                <a:t>34</a:t>
              </a:r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</a:t>
              </a:r>
            </a:p>
            <a:p>
              <a:pPr eaLnBrk="1" hangingPunct="1"/>
              <a:r>
                <a:rPr lang="da-DK" b="1"/>
                <a:t>75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  <a:r>
                <a:rPr lang="da-DK" b="1"/>
                <a:t>0</a:t>
              </a:r>
            </a:p>
            <a:p>
              <a:pPr eaLnBrk="1" hangingPunct="1"/>
              <a:r>
                <a:rPr lang="da-DK" b="1"/>
                <a:t>23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  <a:r>
                <a:rPr lang="da-DK" b="1"/>
                <a:t>2</a:t>
              </a:r>
            </a:p>
            <a:p>
              <a:pPr eaLnBrk="1" hangingPunct="1"/>
              <a:r>
                <a:rPr lang="da-DK" b="1"/>
                <a:t>76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r>
                <a:rPr lang="da-DK" b="1"/>
                <a:t>2</a:t>
              </a:r>
            </a:p>
            <a:p>
              <a:pPr eaLnBrk="1" hangingPunct="1"/>
              <a:r>
                <a:rPr lang="da-DK" b="1"/>
                <a:t>75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r>
                <a:rPr lang="da-DK" b="1"/>
                <a:t>4</a:t>
              </a:r>
            </a:p>
            <a:p>
              <a:pPr eaLnBrk="1" hangingPunct="1"/>
              <a:r>
                <a:rPr lang="da-DK" b="1"/>
                <a:t>53</a:t>
              </a:r>
              <a:r>
                <a:rPr lang="da-DK" b="1">
                  <a:solidFill>
                    <a:srgbClr val="FF0000"/>
                  </a:solidFill>
                </a:rPr>
                <a:t>9</a:t>
              </a:r>
              <a:r>
                <a:rPr lang="da-DK" b="1"/>
                <a:t>8</a:t>
              </a:r>
              <a:endParaRPr lang="en-US" b="1"/>
            </a:p>
          </p:txBody>
        </p:sp>
        <p:sp>
          <p:nvSpPr>
            <p:cNvPr id="17418" name="Text Box 9"/>
            <p:cNvSpPr txBox="1">
              <a:spLocks noChangeArrowheads="1"/>
            </p:cNvSpPr>
            <p:nvPr/>
          </p:nvSpPr>
          <p:spPr bwMode="auto">
            <a:xfrm>
              <a:off x="3504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 dirty="0"/>
                <a:t>2</a:t>
              </a:r>
              <a:r>
                <a:rPr lang="da-DK" b="1" dirty="0">
                  <a:solidFill>
                    <a:srgbClr val="FF0000"/>
                  </a:solidFill>
                </a:rPr>
                <a:t>3</a:t>
              </a:r>
              <a:r>
                <a:rPr lang="da-DK" b="1" dirty="0"/>
                <a:t>42</a:t>
              </a:r>
            </a:p>
            <a:p>
              <a:pPr eaLnBrk="1" hangingPunct="1"/>
              <a:r>
                <a:rPr lang="da-DK" b="1" dirty="0"/>
                <a:t>5</a:t>
              </a:r>
              <a:r>
                <a:rPr lang="da-DK" b="1" dirty="0">
                  <a:solidFill>
                    <a:srgbClr val="FF0000"/>
                  </a:solidFill>
                </a:rPr>
                <a:t>3</a:t>
              </a:r>
              <a:r>
                <a:rPr lang="da-DK" b="1" dirty="0"/>
                <a:t>98</a:t>
              </a:r>
              <a:endParaRPr lang="en-US" b="1" dirty="0"/>
            </a:p>
            <a:p>
              <a:pPr eaLnBrk="1" hangingPunct="1"/>
              <a:r>
                <a:rPr lang="da-DK" b="1" dirty="0"/>
                <a:t>3</a:t>
              </a:r>
              <a:r>
                <a:rPr lang="da-DK" b="1" dirty="0">
                  <a:solidFill>
                    <a:srgbClr val="FF0000"/>
                  </a:solidFill>
                </a:rPr>
                <a:t>4</a:t>
              </a:r>
              <a:r>
                <a:rPr lang="da-DK" b="1" dirty="0"/>
                <a:t>23</a:t>
              </a:r>
            </a:p>
            <a:p>
              <a:pPr eaLnBrk="1" hangingPunct="1"/>
              <a:r>
                <a:rPr lang="da-DK" b="1" dirty="0"/>
                <a:t>3</a:t>
              </a:r>
              <a:r>
                <a:rPr lang="da-DK" b="1" dirty="0">
                  <a:solidFill>
                    <a:srgbClr val="FF0000"/>
                  </a:solidFill>
                </a:rPr>
                <a:t>4</a:t>
              </a:r>
              <a:r>
                <a:rPr lang="da-DK" b="1" dirty="0"/>
                <a:t>34</a:t>
              </a:r>
            </a:p>
            <a:p>
              <a:pPr eaLnBrk="1" hangingPunct="1"/>
              <a:r>
                <a:rPr lang="da-DK" b="1" dirty="0"/>
                <a:t>7</a:t>
              </a:r>
              <a:r>
                <a:rPr lang="da-DK" b="1" dirty="0">
                  <a:solidFill>
                    <a:srgbClr val="FF0000"/>
                  </a:solidFill>
                </a:rPr>
                <a:t>5</a:t>
              </a:r>
              <a:r>
                <a:rPr lang="da-DK" b="1" dirty="0"/>
                <a:t>40</a:t>
              </a:r>
            </a:p>
            <a:p>
              <a:pPr eaLnBrk="1" hangingPunct="1"/>
              <a:r>
                <a:rPr lang="da-DK" b="1" dirty="0"/>
                <a:t>7</a:t>
              </a:r>
              <a:r>
                <a:rPr lang="da-DK" b="1" dirty="0">
                  <a:solidFill>
                    <a:srgbClr val="FF0000"/>
                  </a:solidFill>
                </a:rPr>
                <a:t>5</a:t>
              </a:r>
              <a:r>
                <a:rPr lang="da-DK" b="1" dirty="0"/>
                <a:t>84</a:t>
              </a:r>
            </a:p>
            <a:p>
              <a:pPr eaLnBrk="1" hangingPunct="1"/>
              <a:r>
                <a:rPr lang="da-DK" b="1" dirty="0"/>
                <a:t>7</a:t>
              </a:r>
              <a:r>
                <a:rPr lang="da-DK" b="1" dirty="0">
                  <a:solidFill>
                    <a:srgbClr val="FF0000"/>
                  </a:solidFill>
                </a:rPr>
                <a:t>6</a:t>
              </a:r>
              <a:r>
                <a:rPr lang="da-DK" b="1" dirty="0"/>
                <a:t>82</a:t>
              </a:r>
            </a:p>
          </p:txBody>
        </p:sp>
        <p:sp>
          <p:nvSpPr>
            <p:cNvPr id="17419" name="Text Box 10"/>
            <p:cNvSpPr txBox="1">
              <a:spLocks noChangeArrowheads="1"/>
            </p:cNvSpPr>
            <p:nvPr/>
          </p:nvSpPr>
          <p:spPr bwMode="auto">
            <a:xfrm>
              <a:off x="4368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2</a:t>
              </a:r>
              <a:r>
                <a:rPr lang="da-DK" b="1"/>
                <a:t>342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423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434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5</a:t>
              </a:r>
              <a:r>
                <a:rPr lang="da-DK" b="1"/>
                <a:t>398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540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584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682</a:t>
              </a:r>
              <a:endParaRPr lang="en-US" b="1"/>
            </a:p>
          </p:txBody>
        </p:sp>
        <p:sp>
          <p:nvSpPr>
            <p:cNvPr id="17420" name="AutoShape 11"/>
            <p:cNvSpPr>
              <a:spLocks noChangeArrowheads="1"/>
            </p:cNvSpPr>
            <p:nvPr/>
          </p:nvSpPr>
          <p:spPr bwMode="auto">
            <a:xfrm>
              <a:off x="1488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1" name="AutoShape 12"/>
            <p:cNvSpPr>
              <a:spLocks noChangeArrowheads="1"/>
            </p:cNvSpPr>
            <p:nvPr/>
          </p:nvSpPr>
          <p:spPr bwMode="auto">
            <a:xfrm>
              <a:off x="3936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2" name="AutoShape 13"/>
            <p:cNvSpPr>
              <a:spLocks noChangeArrowheads="1"/>
            </p:cNvSpPr>
            <p:nvPr/>
          </p:nvSpPr>
          <p:spPr bwMode="auto">
            <a:xfrm>
              <a:off x="3120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3" name="AutoShape 14"/>
            <p:cNvSpPr>
              <a:spLocks noChangeArrowheads="1"/>
            </p:cNvSpPr>
            <p:nvPr/>
          </p:nvSpPr>
          <p:spPr bwMode="auto">
            <a:xfrm>
              <a:off x="2304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3148013" y="3186113"/>
            <a:ext cx="1023937" cy="471487"/>
          </a:xfrm>
          <a:prstGeom prst="roundRect">
            <a:avLst>
              <a:gd name="adj" fmla="val 16667"/>
            </a:avLst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533400"/>
            <a:ext cx="3810000" cy="1143000"/>
          </a:xfrm>
        </p:spPr>
        <p:txBody>
          <a:bodyPr/>
          <a:lstStyle/>
          <a:p>
            <a:r>
              <a:rPr lang="da-DK" dirty="0" err="1" smtClean="0"/>
              <a:t>RadixSort</a:t>
            </a:r>
            <a:r>
              <a:rPr lang="da-DK" dirty="0" smtClean="0"/>
              <a:t> hos</a:t>
            </a:r>
            <a:endParaRPr lang="da-DK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3815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3815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http://upload.wikimedia.org/wikipedia/en/thumb/f/fd/PostDKLogo.svg/1280px-PostDK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768123"/>
            <a:ext cx="2305050" cy="6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193268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Trin 1: Sorter efter husnummer</a:t>
            </a:r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4686300" y="51816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Trin 2: Sorter efter rute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50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62050"/>
          </a:xfrm>
        </p:spPr>
        <p:txBody>
          <a:bodyPr/>
          <a:lstStyle/>
          <a:p>
            <a:pPr eaLnBrk="1" hangingPunct="1"/>
            <a:r>
              <a:rPr lang="da-DK" sz="4000" b="1" smtClean="0"/>
              <a:t>Radix-Sort:</a:t>
            </a:r>
            <a:br>
              <a:rPr lang="da-DK" sz="4000" b="1" smtClean="0"/>
            </a:br>
            <a:r>
              <a:rPr lang="da-DK" sz="2800" b="1" smtClean="0"/>
              <a:t>Input: array </a:t>
            </a:r>
            <a:r>
              <a:rPr lang="da-DK" sz="2800" i="1" smtClean="0">
                <a:latin typeface="Times New Roman" pitchFamily="18" charset="0"/>
              </a:rPr>
              <a:t>A</a:t>
            </a:r>
            <a:r>
              <a:rPr lang="da-DK" sz="2800" b="1" smtClean="0"/>
              <a:t>, </a:t>
            </a:r>
            <a:r>
              <a:rPr lang="da-DK" sz="2800" i="1" smtClean="0">
                <a:latin typeface="Times New Roman" pitchFamily="18" charset="0"/>
              </a:rPr>
              <a:t>n</a:t>
            </a:r>
            <a:r>
              <a:rPr lang="da-DK" sz="2800" b="1" smtClean="0"/>
              <a:t> tal med </a:t>
            </a:r>
            <a:r>
              <a:rPr lang="da-DK" sz="2800" i="1" smtClean="0">
                <a:latin typeface="Times New Roman" pitchFamily="18" charset="0"/>
              </a:rPr>
              <a:t>b</a:t>
            </a:r>
            <a:r>
              <a:rPr lang="da-DK" sz="2800" b="1" smtClean="0"/>
              <a:t> bits</a:t>
            </a:r>
            <a:endParaRPr lang="en-US" sz="2800" b="1" smtClean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819400" y="2057400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111011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001010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  <a:endParaRPr lang="en-US" b="1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/>
            <a:r>
              <a:rPr lang="da-DK" b="1">
                <a:latin typeface="Courier New" pitchFamily="49" charset="0"/>
              </a:rPr>
              <a:t>011100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010101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</a:p>
        </p:txBody>
      </p:sp>
      <p:sp>
        <p:nvSpPr>
          <p:cNvPr id="18436" name="AutoShape 10"/>
          <p:cNvSpPr>
            <a:spLocks noChangeArrowheads="1"/>
          </p:cNvSpPr>
          <p:nvPr/>
        </p:nvSpPr>
        <p:spPr bwMode="auto">
          <a:xfrm>
            <a:off x="22098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7" name="AutoShape 11"/>
          <p:cNvSpPr>
            <a:spLocks noChangeArrowheads="1"/>
          </p:cNvSpPr>
          <p:nvPr/>
        </p:nvSpPr>
        <p:spPr bwMode="auto">
          <a:xfrm>
            <a:off x="63246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8" name="AutoShape 13"/>
          <p:cNvSpPr>
            <a:spLocks noChangeArrowheads="1"/>
          </p:cNvSpPr>
          <p:nvPr/>
        </p:nvSpPr>
        <p:spPr bwMode="auto">
          <a:xfrm>
            <a:off x="42672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6934200" y="2057400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001</a:t>
            </a:r>
            <a:r>
              <a:rPr lang="da-DK" b="1" dirty="0">
                <a:latin typeface="Courier New" pitchFamily="49" charset="0"/>
              </a:rPr>
              <a:t>010100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 dirty="0">
                <a:latin typeface="Courier New" pitchFamily="49" charset="0"/>
              </a:rPr>
              <a:t>101111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 dirty="0">
                <a:latin typeface="Courier New" pitchFamily="49" charset="0"/>
              </a:rPr>
              <a:t>010101</a:t>
            </a:r>
            <a:endParaRPr lang="en-US" b="1" dirty="0">
              <a:latin typeface="Courier New" pitchFamily="49" charset="0"/>
            </a:endParaRP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 dirty="0">
                <a:latin typeface="Courier New" pitchFamily="49" charset="0"/>
              </a:rPr>
              <a:t>100110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 dirty="0">
                <a:latin typeface="Courier New" pitchFamily="49" charset="0"/>
              </a:rPr>
              <a:t>101011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 dirty="0">
                <a:latin typeface="Courier New" pitchFamily="49" charset="0"/>
              </a:rPr>
              <a:t>110111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111</a:t>
            </a:r>
            <a:r>
              <a:rPr lang="da-DK" b="1" dirty="0">
                <a:latin typeface="Courier New" pitchFamily="49" charset="0"/>
              </a:rPr>
              <a:t>010101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111</a:t>
            </a:r>
            <a:r>
              <a:rPr lang="da-DK" b="1" dirty="0">
                <a:latin typeface="Courier New" pitchFamily="49" charset="0"/>
              </a:rPr>
              <a:t>011010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4876800" y="2057400"/>
            <a:ext cx="152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 dirty="0">
                <a:latin typeface="Courier New" pitchFamily="49" charset="0"/>
              </a:rPr>
              <a:t>001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 dirty="0">
                <a:latin typeface="Courier New" pitchFamily="49" charset="0"/>
              </a:rPr>
              <a:t>100</a:t>
            </a:r>
          </a:p>
          <a:p>
            <a:pPr eaLnBrk="1" hangingPunct="1"/>
            <a:r>
              <a:rPr lang="da-DK" b="1" dirty="0">
                <a:latin typeface="Courier New" pitchFamily="49" charset="0"/>
              </a:rPr>
              <a:t>111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 dirty="0">
                <a:latin typeface="Courier New" pitchFamily="49" charset="0"/>
              </a:rPr>
              <a:t>101</a:t>
            </a:r>
          </a:p>
          <a:p>
            <a:pPr eaLnBrk="1" hangingPunct="1"/>
            <a:r>
              <a:rPr lang="da-DK" b="1" dirty="0">
                <a:latin typeface="Courier New" pitchFamily="49" charset="0"/>
              </a:rPr>
              <a:t>011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 dirty="0">
                <a:latin typeface="Courier New" pitchFamily="49" charset="0"/>
              </a:rPr>
              <a:t>101</a:t>
            </a:r>
            <a:endParaRPr lang="en-US" b="1" dirty="0">
              <a:latin typeface="Courier New" pitchFamily="49" charset="0"/>
            </a:endParaRPr>
          </a:p>
          <a:p>
            <a:pPr eaLnBrk="1" hangingPunct="1"/>
            <a:r>
              <a:rPr lang="da-DK" b="1" dirty="0">
                <a:latin typeface="Courier New" pitchFamily="49" charset="0"/>
              </a:rPr>
              <a:t>111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 dirty="0">
                <a:latin typeface="Courier New" pitchFamily="49" charset="0"/>
              </a:rPr>
              <a:t>010</a:t>
            </a:r>
          </a:p>
          <a:p>
            <a:pPr eaLnBrk="1" hangingPunct="1"/>
            <a:r>
              <a:rPr lang="da-DK" b="1" dirty="0">
                <a:latin typeface="Courier New" pitchFamily="49" charset="0"/>
              </a:rPr>
              <a:t>011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100</a:t>
            </a:r>
            <a:r>
              <a:rPr lang="da-DK" b="1" dirty="0">
                <a:latin typeface="Courier New" pitchFamily="49" charset="0"/>
              </a:rPr>
              <a:t>110</a:t>
            </a:r>
          </a:p>
          <a:p>
            <a:pPr eaLnBrk="1" hangingPunct="1"/>
            <a:r>
              <a:rPr lang="da-DK" b="1" dirty="0">
                <a:latin typeface="Courier New" pitchFamily="49" charset="0"/>
              </a:rPr>
              <a:t>011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da-DK" b="1" dirty="0">
                <a:latin typeface="Courier New" pitchFamily="49" charset="0"/>
              </a:rPr>
              <a:t>011</a:t>
            </a:r>
          </a:p>
          <a:p>
            <a:pPr eaLnBrk="1" hangingPunct="1"/>
            <a:r>
              <a:rPr lang="da-DK" b="1" dirty="0" smtClean="0">
                <a:latin typeface="Courier New" pitchFamily="49" charset="0"/>
              </a:rPr>
              <a:t>010</a:t>
            </a:r>
            <a:r>
              <a:rPr lang="da-DK" b="1" dirty="0" smtClean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da-DK" b="1" dirty="0" smtClean="0">
                <a:latin typeface="Courier New" pitchFamily="49" charset="0"/>
              </a:rPr>
              <a:t>111</a:t>
            </a:r>
            <a:endParaRPr lang="da-DK" b="1" dirty="0">
              <a:latin typeface="Courier New" pitchFamily="49" charset="0"/>
            </a:endParaRPr>
          </a:p>
          <a:p>
            <a:pPr eaLnBrk="1" hangingPunct="1"/>
            <a:r>
              <a:rPr lang="da-DK" b="1" dirty="0" smtClean="0">
                <a:latin typeface="Courier New" pitchFamily="49" charset="0"/>
              </a:rPr>
              <a:t>011</a:t>
            </a:r>
            <a:r>
              <a:rPr lang="da-DK" b="1" dirty="0" smtClean="0">
                <a:solidFill>
                  <a:srgbClr val="FF0000"/>
                </a:solidFill>
                <a:latin typeface="Courier New" pitchFamily="49" charset="0"/>
              </a:rPr>
              <a:t>110</a:t>
            </a:r>
            <a:r>
              <a:rPr lang="da-DK" b="1" dirty="0" smtClean="0">
                <a:latin typeface="Courier New" pitchFamily="49" charset="0"/>
              </a:rPr>
              <a:t>111</a:t>
            </a:r>
            <a:endParaRPr lang="da-DK" b="1" dirty="0">
              <a:latin typeface="Courier New" pitchFamily="49" charset="0"/>
            </a:endParaRPr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762000" y="2057400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010101111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011101011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001010100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011100110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111010101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011110111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111011010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011010101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0" y="4633913"/>
            <a:ext cx="91440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i="1" dirty="0">
                <a:latin typeface="Times New Roman" pitchFamily="18" charset="0"/>
              </a:rPr>
              <a:t>n</a:t>
            </a:r>
            <a:r>
              <a:rPr lang="da-DK" sz="2400" dirty="0"/>
              <a:t> = 8,     </a:t>
            </a:r>
            <a:r>
              <a:rPr lang="da-DK" sz="2400" i="1" dirty="0">
                <a:latin typeface="Times New Roman" pitchFamily="18" charset="0"/>
              </a:rPr>
              <a:t>k</a:t>
            </a:r>
            <a:r>
              <a:rPr lang="da-DK" sz="2400" dirty="0"/>
              <a:t> = 7 (3 bits = 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2400" dirty="0">
                <a:solidFill>
                  <a:schemeClr val="accent2"/>
                </a:solidFill>
              </a:rPr>
              <a:t> 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400" dirty="0"/>
              <a:t> bits),    </a:t>
            </a:r>
            <a:r>
              <a:rPr lang="da-DK" sz="2400" i="1" dirty="0">
                <a:latin typeface="Times New Roman" pitchFamily="18" charset="0"/>
              </a:rPr>
              <a:t>d</a:t>
            </a:r>
            <a:r>
              <a:rPr lang="da-DK" sz="2400" dirty="0"/>
              <a:t> = 3 (3 x 3 bits)</a:t>
            </a:r>
          </a:p>
          <a:p>
            <a:pPr algn="ctr" eaLnBrk="1" hangingPunct="1">
              <a:spcBef>
                <a:spcPct val="50000"/>
              </a:spcBef>
            </a:pPr>
            <a:endParaRPr lang="da-DK" sz="2400" dirty="0"/>
          </a:p>
          <a:p>
            <a:pPr algn="ctr" eaLnBrk="1" hangingPunct="1">
              <a:spcBef>
                <a:spcPct val="50000"/>
              </a:spcBef>
            </a:pPr>
            <a:r>
              <a:rPr lang="da-DK" sz="2800" b="1" dirty="0"/>
              <a:t>Input </a:t>
            </a:r>
            <a:r>
              <a:rPr lang="da-DK" sz="2800" i="1" dirty="0">
                <a:latin typeface="Times New Roman" pitchFamily="18" charset="0"/>
              </a:rPr>
              <a:t>n</a:t>
            </a:r>
            <a:r>
              <a:rPr lang="da-DK" sz="2800" b="1" i="1" dirty="0"/>
              <a:t> </a:t>
            </a:r>
            <a:r>
              <a:rPr lang="da-DK" sz="2800" b="1" dirty="0"/>
              <a:t>tal med </a:t>
            </a:r>
            <a:r>
              <a:rPr lang="da-DK" sz="2800" i="1" dirty="0">
                <a:latin typeface="Times New Roman" pitchFamily="18" charset="0"/>
              </a:rPr>
              <a:t>b</a:t>
            </a:r>
            <a:r>
              <a:rPr lang="da-DK" sz="2800" b="1" dirty="0"/>
              <a:t> bits</a:t>
            </a:r>
            <a:r>
              <a:rPr lang="da-DK" sz="2800" dirty="0"/>
              <a:t>:  </a:t>
            </a:r>
            <a:r>
              <a:rPr lang="da-DK" sz="2800" b="1" dirty="0" err="1">
                <a:solidFill>
                  <a:schemeClr val="accent2"/>
                </a:solidFill>
              </a:rPr>
              <a:t>Worst</a:t>
            </a:r>
            <a:r>
              <a:rPr lang="da-DK" sz="2800" b="1" dirty="0">
                <a:solidFill>
                  <a:schemeClr val="accent2"/>
                </a:solidFill>
              </a:rPr>
              <a:t>-case tid </a:t>
            </a:r>
            <a:r>
              <a:rPr lang="da-DK" sz="2800" dirty="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2800" i="1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/log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i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575734" y="2142065"/>
            <a:ext cx="198119" cy="2052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Left Brace 11"/>
          <p:cNvSpPr/>
          <p:nvPr/>
        </p:nvSpPr>
        <p:spPr>
          <a:xfrm rot="5400000">
            <a:off x="1315141" y="1382340"/>
            <a:ext cx="198119" cy="1152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/>
          <p:cNvSpPr/>
          <p:nvPr/>
        </p:nvSpPr>
        <p:spPr>
          <a:xfrm>
            <a:off x="233318" y="2971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dirty="0">
                <a:latin typeface="Times New Roman" pitchFamily="18" charset="0"/>
              </a:rPr>
              <a:t>n</a:t>
            </a:r>
            <a:endParaRPr lang="da-DK" dirty="0"/>
          </a:p>
        </p:txBody>
      </p:sp>
      <p:sp>
        <p:nvSpPr>
          <p:cNvPr id="14" name="Rectangle 13"/>
          <p:cNvSpPr/>
          <p:nvPr/>
        </p:nvSpPr>
        <p:spPr>
          <a:xfrm>
            <a:off x="1286932" y="151553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dirty="0" smtClean="0">
                <a:latin typeface="Times New Roman" pitchFamily="18" charset="0"/>
              </a:rPr>
              <a:t>b</a:t>
            </a:r>
            <a:endParaRPr lang="da-D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4698" r="14070" b="7292"/>
          <a:stretch>
            <a:fillRect/>
          </a:stretch>
        </p:blipFill>
        <p:spPr bwMode="auto">
          <a:xfrm>
            <a:off x="609600" y="1066800"/>
            <a:ext cx="74676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1" dirty="0" err="1">
                <a:solidFill>
                  <a:srgbClr val="FF0000"/>
                </a:solidFill>
              </a:rPr>
              <a:t>LaMarca</a:t>
            </a:r>
            <a:r>
              <a:rPr lang="da-DK" b="1" dirty="0">
                <a:solidFill>
                  <a:srgbClr val="FF0000"/>
                </a:solidFill>
              </a:rPr>
              <a:t>, </a:t>
            </a:r>
            <a:r>
              <a:rPr lang="da-DK" b="1" dirty="0" err="1">
                <a:solidFill>
                  <a:srgbClr val="FF0000"/>
                </a:solidFill>
              </a:rPr>
              <a:t>Ladner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dirty="0" smtClean="0">
                <a:solidFill>
                  <a:srgbClr val="FF0000"/>
                </a:solidFill>
              </a:rPr>
              <a:t>’97: </a:t>
            </a:r>
            <a:r>
              <a:rPr lang="da-DK" b="1" dirty="0">
                <a:solidFill>
                  <a:srgbClr val="FF0000"/>
                </a:solidFill>
              </a:rPr>
              <a:t>The </a:t>
            </a:r>
            <a:r>
              <a:rPr lang="da-DK" b="1" dirty="0" err="1">
                <a:solidFill>
                  <a:srgbClr val="FF0000"/>
                </a:solidFill>
              </a:rPr>
              <a:t>influence</a:t>
            </a:r>
            <a:r>
              <a:rPr lang="da-DK" b="1" dirty="0">
                <a:solidFill>
                  <a:srgbClr val="FF0000"/>
                </a:solidFill>
              </a:rPr>
              <a:t> of Caches on the Performance of </a:t>
            </a:r>
            <a:r>
              <a:rPr lang="da-DK" b="1" dirty="0" err="1">
                <a:solidFill>
                  <a:srgbClr val="FF0000"/>
                </a:solidFill>
              </a:rPr>
              <a:t>Sorting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0388" y="3362325"/>
            <a:ext cx="457200" cy="13620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6250" r="14999" b="7292"/>
          <a:stretch>
            <a:fillRect/>
          </a:stretch>
        </p:blipFill>
        <p:spPr bwMode="auto">
          <a:xfrm>
            <a:off x="685800" y="1219200"/>
            <a:ext cx="72390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553200" y="6491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b="1">
                <a:solidFill>
                  <a:srgbClr val="FF0000"/>
                </a:solidFill>
              </a:rPr>
              <a:t>LaMarca, Ladner ’97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4124325"/>
            <a:ext cx="457200" cy="541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292" r="16875" b="4166"/>
          <a:stretch>
            <a:fillRect/>
          </a:stretch>
        </p:blipFill>
        <p:spPr bwMode="auto">
          <a:xfrm>
            <a:off x="685800" y="1028700"/>
            <a:ext cx="73914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553200" y="6491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b="1">
                <a:solidFill>
                  <a:srgbClr val="FF0000"/>
                </a:solidFill>
              </a:rPr>
              <a:t>LaMarca, Ladner ’97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213"/>
            <a:ext cx="9144000" cy="1524000"/>
          </a:xfrm>
        </p:spPr>
        <p:txBody>
          <a:bodyPr/>
          <a:lstStyle/>
          <a:p>
            <a:pPr eaLnBrk="1" hangingPunct="1"/>
            <a:r>
              <a:rPr lang="da-DK" b="1" smtClean="0"/>
              <a:t>Sorterings-algoritmer </a:t>
            </a:r>
            <a:br>
              <a:rPr lang="da-DK" b="1" smtClean="0"/>
            </a:br>
            <a:r>
              <a:rPr lang="da-DK" sz="2800" b="1" smtClean="0"/>
              <a:t>(sammenligningsbaserede)</a:t>
            </a:r>
            <a:endParaRPr lang="en-US" sz="2800" b="1" smtClean="0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sz="half" idx="1"/>
          </p:nvPr>
        </p:nvGraphicFramePr>
        <p:xfrm>
          <a:off x="457200" y="1643063"/>
          <a:ext cx="8305800" cy="3538536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Worst-Case Tid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Heap-Sort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Merge-Sort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QuickSort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(Deterministisk og randomiseret)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238" name="Group 22"/>
          <p:cNvGraphicFramePr>
            <a:graphicFrameLocks noGrp="1"/>
          </p:cNvGraphicFramePr>
          <p:nvPr>
            <p:ph sz="half" idx="2"/>
          </p:nvPr>
        </p:nvGraphicFramePr>
        <p:xfrm>
          <a:off x="457200" y="5348288"/>
          <a:ext cx="8305800" cy="1219200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Forventet tid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 QuickSort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23528" r="18750" b="25822"/>
          <a:stretch>
            <a:fillRect/>
          </a:stretch>
        </p:blipFill>
        <p:spPr bwMode="auto">
          <a:xfrm rot="60000">
            <a:off x="731838" y="1873250"/>
            <a:ext cx="8153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685800" y="304800"/>
            <a:ext cx="7772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 dirty="0" err="1">
                <a:solidFill>
                  <a:schemeClr val="tx2"/>
                </a:solidFill>
              </a:rPr>
              <a:t>Bucket</a:t>
            </a:r>
            <a:r>
              <a:rPr lang="da-DK" sz="4000" b="1">
                <a:solidFill>
                  <a:schemeClr val="tx2"/>
                </a:solidFill>
              </a:rPr>
              <a:t>-Sort:</a:t>
            </a:r>
            <a:br>
              <a:rPr lang="da-DK" sz="40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Input: </a:t>
            </a:r>
            <a:r>
              <a:rPr lang="da-DK" sz="2800" i="1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da-DK" sz="2800" b="1">
                <a:solidFill>
                  <a:schemeClr val="tx2"/>
                </a:solidFill>
              </a:rPr>
              <a:t>, reelle tal fra </a:t>
            </a:r>
            <a:r>
              <a:rPr lang="da-DK" sz="2800">
                <a:solidFill>
                  <a:schemeClr val="tx2"/>
                </a:solidFill>
                <a:latin typeface="Times New Roman" pitchFamily="18" charset="0"/>
              </a:rPr>
              <a:t>[0..</a:t>
            </a:r>
            <a:r>
              <a:rPr lang="da-DK" sz="2800" smtClean="0">
                <a:solidFill>
                  <a:schemeClr val="tx2"/>
                </a:solidFill>
                <a:latin typeface="Times New Roman" pitchFamily="18" charset="0"/>
              </a:rPr>
              <a:t>1[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585946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Forventet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– for tilfældigt input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9375"/>
          <a:stretch>
            <a:fillRect/>
          </a:stretch>
        </p:blipFill>
        <p:spPr bwMode="auto">
          <a:xfrm>
            <a:off x="5867400" y="1622425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4060031" y="4041238"/>
            <a:ext cx="1502569" cy="471487"/>
          </a:xfrm>
          <a:prstGeom prst="roundRect">
            <a:avLst>
              <a:gd name="adj" fmla="val 16667"/>
            </a:avLst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23"/>
          <p:cNvSpPr txBox="1">
            <a:spLocks noChangeArrowheads="1"/>
          </p:cNvSpPr>
          <p:nvPr/>
        </p:nvSpPr>
        <p:spPr bwMode="auto">
          <a:xfrm>
            <a:off x="228600" y="1447800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400" dirty="0"/>
              <a:t>Bedst kendte sorterings grænse for RAM modellen (med ubegrænset </a:t>
            </a:r>
            <a:r>
              <a:rPr lang="da-DK" sz="2400" dirty="0" err="1"/>
              <a:t>ordstørrelse</a:t>
            </a:r>
            <a:r>
              <a:rPr lang="da-DK" sz="2400" dirty="0"/>
              <a:t>) er en </a:t>
            </a:r>
            <a:r>
              <a:rPr lang="da-DK" sz="2400" dirty="0" err="1"/>
              <a:t>randomiseret</a:t>
            </a:r>
            <a:r>
              <a:rPr lang="da-DK" sz="2400" dirty="0"/>
              <a:t> algoritme der bruger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dirty="0"/>
              <a:t> plads og har en forventet køretid på:</a:t>
            </a:r>
          </a:p>
          <a:p>
            <a:pPr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  <a:p>
            <a:pPr>
              <a:defRPr/>
            </a:pPr>
            <a:r>
              <a:rPr lang="da-DK" sz="2400" dirty="0">
                <a:solidFill>
                  <a:srgbClr val="FF0000"/>
                </a:solidFill>
              </a:rPr>
              <a:t>Om dette kan opnås uden </a:t>
            </a:r>
            <a:r>
              <a:rPr lang="da-DK" sz="2400" dirty="0" err="1">
                <a:solidFill>
                  <a:srgbClr val="FF0000"/>
                </a:solidFill>
              </a:rPr>
              <a:t>randomisering</a:t>
            </a:r>
            <a:r>
              <a:rPr lang="da-DK" sz="2400" dirty="0">
                <a:solidFill>
                  <a:srgbClr val="FF0000"/>
                </a:solidFill>
              </a:rPr>
              <a:t> er ukendt. </a:t>
            </a:r>
            <a:br>
              <a:rPr lang="da-DK" sz="2400" dirty="0">
                <a:solidFill>
                  <a:srgbClr val="FF0000"/>
                </a:solidFill>
              </a:rPr>
            </a:b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O(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 </a:t>
            </a:r>
            <a:r>
              <a:rPr lang="da-DK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loglog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</a:t>
            </a:r>
            <a:r>
              <a:rPr lang="da-DK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sz="2400" dirty="0">
                <a:solidFill>
                  <a:srgbClr val="FF0000"/>
                </a:solidFill>
              </a:rPr>
              <a:t>er kendt. Kan man opnå forventet 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O(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</a:t>
            </a:r>
            <a:r>
              <a:rPr lang="da-DK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sz="2400" dirty="0">
                <a:solidFill>
                  <a:srgbClr val="FF0000"/>
                </a:solidFill>
              </a:rPr>
              <a:t>tid? </a:t>
            </a:r>
          </a:p>
          <a:p>
            <a:pPr>
              <a:defRPr/>
            </a:pPr>
            <a:r>
              <a:rPr lang="da-DK" sz="2400" dirty="0">
                <a:solidFill>
                  <a:srgbClr val="FF0000"/>
                </a:solidFill>
              </a:rPr>
              <a:t>Med </a:t>
            </a:r>
            <a:r>
              <a:rPr lang="da-DK" sz="2400" dirty="0" err="1">
                <a:solidFill>
                  <a:srgbClr val="FF0000"/>
                </a:solidFill>
              </a:rPr>
              <a:t>randomisering</a:t>
            </a:r>
            <a:r>
              <a:rPr lang="da-DK" sz="2400" dirty="0">
                <a:solidFill>
                  <a:srgbClr val="FF0000"/>
                </a:solidFill>
              </a:rPr>
              <a:t> og for </a:t>
            </a:r>
            <a:r>
              <a:rPr lang="da-DK" sz="2400" dirty="0" err="1">
                <a:solidFill>
                  <a:srgbClr val="FF0000"/>
                </a:solidFill>
              </a:rPr>
              <a:t>ordstørrelse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da-DK" sz="2400" dirty="0">
                <a:solidFill>
                  <a:srgbClr val="FF0000"/>
                </a:solidFill>
              </a:rPr>
              <a:t>(log</a:t>
            </a:r>
            <a:r>
              <a:rPr lang="da-DK" sz="2400" baseline="30000" dirty="0">
                <a:solidFill>
                  <a:srgbClr val="FF0000"/>
                </a:solidFill>
              </a:rPr>
              <a:t>2+</a:t>
            </a:r>
            <a:r>
              <a:rPr lang="el-GR" sz="2400" baseline="30000" dirty="0">
                <a:solidFill>
                  <a:srgbClr val="FF0000"/>
                </a:solidFill>
              </a:rPr>
              <a:t>ε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i="1" dirty="0">
                <a:solidFill>
                  <a:srgbClr val="FF0000"/>
                </a:solidFill>
              </a:rPr>
              <a:t>n</a:t>
            </a:r>
            <a:r>
              <a:rPr lang="da-DK" sz="2400" dirty="0">
                <a:solidFill>
                  <a:srgbClr val="FF0000"/>
                </a:solidFill>
              </a:rPr>
              <a:t>) findes en </a:t>
            </a:r>
            <a:r>
              <a:rPr lang="da-DK" sz="2400" dirty="0" err="1">
                <a:solidFill>
                  <a:srgbClr val="FF0000"/>
                </a:solidFill>
              </a:rPr>
              <a:t>randomiseret</a:t>
            </a:r>
            <a:r>
              <a:rPr lang="da-DK" sz="2400" dirty="0">
                <a:solidFill>
                  <a:srgbClr val="FF0000"/>
                </a:solidFill>
              </a:rPr>
              <a:t> algoritme med </a:t>
            </a:r>
            <a:r>
              <a:rPr lang="da-DK" sz="2400" dirty="0" smtClean="0">
                <a:solidFill>
                  <a:srgbClr val="FF0000"/>
                </a:solidFill>
              </a:rPr>
              <a:t>forventet O(</a:t>
            </a:r>
            <a:r>
              <a:rPr lang="da-DK" sz="2400" i="1" dirty="0" smtClean="0">
                <a:solidFill>
                  <a:srgbClr val="FF0000"/>
                </a:solidFill>
              </a:rPr>
              <a:t>n</a:t>
            </a:r>
            <a:r>
              <a:rPr lang="da-DK" sz="2400" dirty="0">
                <a:solidFill>
                  <a:srgbClr val="FF0000"/>
                </a:solidFill>
              </a:rPr>
              <a:t>) tid.</a:t>
            </a: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Sortering  ̶  State-of-the-Art </a:t>
            </a:r>
          </a:p>
        </p:txBody>
      </p:sp>
      <p:graphicFrame>
        <p:nvGraphicFramePr>
          <p:cNvPr id="614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533472"/>
              </p:ext>
            </p:extLst>
          </p:nvPr>
        </p:nvGraphicFramePr>
        <p:xfrm>
          <a:off x="2590800" y="2590800"/>
          <a:ext cx="42608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Equation" r:id="rId5" imgW="965160" imgH="253800" progId="Equation.3">
                  <p:embed/>
                </p:oleObj>
              </mc:Choice>
              <mc:Fallback>
                <p:oleObj name="Equation" r:id="rId5" imgW="965160" imgH="253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590800"/>
                        <a:ext cx="42608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228600" y="5276671"/>
            <a:ext cx="89916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err="1"/>
              <a:t>Yijie</a:t>
            </a:r>
            <a:r>
              <a:rPr lang="en-US" sz="1600" dirty="0"/>
              <a:t> Han, </a:t>
            </a:r>
            <a:r>
              <a:rPr lang="en-US" sz="1600" dirty="0" err="1"/>
              <a:t>Mikkel</a:t>
            </a:r>
            <a:r>
              <a:rPr lang="en-US" sz="1600" dirty="0"/>
              <a:t> </a:t>
            </a:r>
            <a:r>
              <a:rPr lang="en-US" sz="1600" dirty="0" err="1"/>
              <a:t>Thorup</a:t>
            </a:r>
            <a:r>
              <a:rPr lang="en-US" sz="1600" dirty="0"/>
              <a:t>: </a:t>
            </a:r>
            <a:r>
              <a:rPr lang="en-US" sz="1600" i="1" dirty="0"/>
              <a:t>Integer Sorting in                           Expected Time and Linear Space</a:t>
            </a:r>
            <a:r>
              <a:rPr lang="en-US" sz="1600" dirty="0"/>
              <a:t>. Proc. 43rd Symposium on Foundations of Computer Science, 135-144, 2002.</a:t>
            </a:r>
          </a:p>
          <a:p>
            <a:pPr eaLnBrk="1" hangingPunct="1"/>
            <a:r>
              <a:rPr lang="en-US" sz="1600" dirty="0"/>
              <a:t>Arne </a:t>
            </a:r>
            <a:r>
              <a:rPr lang="en-US" sz="1600" dirty="0" err="1"/>
              <a:t>Andersson</a:t>
            </a:r>
            <a:r>
              <a:rPr lang="en-US" sz="1600" dirty="0"/>
              <a:t>, </a:t>
            </a:r>
            <a:r>
              <a:rPr lang="en-US" sz="1600" dirty="0" err="1"/>
              <a:t>Torben</a:t>
            </a:r>
            <a:r>
              <a:rPr lang="en-US" sz="1600" dirty="0"/>
              <a:t> </a:t>
            </a:r>
            <a:r>
              <a:rPr lang="en-US" sz="1600" dirty="0" err="1"/>
              <a:t>Hagerup</a:t>
            </a:r>
            <a:r>
              <a:rPr lang="en-US" sz="1600" dirty="0"/>
              <a:t>, Stefan Nilsson, Rajeev Raman: </a:t>
            </a:r>
            <a:r>
              <a:rPr lang="en-US" sz="1600" i="1" dirty="0"/>
              <a:t>Sorting in linear time?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Proc</a:t>
            </a:r>
            <a:r>
              <a:rPr lang="en-US" sz="1600" dirty="0"/>
              <a:t>. 27th ACM Symposium on Theory of Computing, 427-436, 1995.</a:t>
            </a:r>
          </a:p>
          <a:p>
            <a:pPr eaLnBrk="1" hangingPunct="1"/>
            <a:endParaRPr lang="da-DK" sz="1600" dirty="0"/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63235"/>
              </p:ext>
            </p:extLst>
          </p:nvPr>
        </p:nvGraphicFramePr>
        <p:xfrm>
          <a:off x="4267200" y="5233452"/>
          <a:ext cx="1371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Equation" r:id="rId7" imgW="965160" imgH="253800" progId="Equation.3">
                  <p:embed/>
                </p:oleObj>
              </mc:Choice>
              <mc:Fallback>
                <p:oleObj name="Equation" r:id="rId7" imgW="9651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233452"/>
                        <a:ext cx="1371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626727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accent2"/>
                </a:solidFill>
              </a:rPr>
              <a:t>Djamal </a:t>
            </a:r>
            <a:r>
              <a:rPr lang="da-DK" sz="1600" dirty="0" err="1">
                <a:solidFill>
                  <a:schemeClr val="accent2"/>
                </a:solidFill>
              </a:rPr>
              <a:t>Belazzougui</a:t>
            </a:r>
            <a:r>
              <a:rPr lang="da-DK" sz="1600" dirty="0">
                <a:solidFill>
                  <a:schemeClr val="accent2"/>
                </a:solidFill>
              </a:rPr>
              <a:t>, Gerth </a:t>
            </a:r>
            <a:r>
              <a:rPr lang="da-DK" sz="1600" dirty="0" err="1">
                <a:solidFill>
                  <a:schemeClr val="accent2"/>
                </a:solidFill>
              </a:rPr>
              <a:t>Stølting</a:t>
            </a:r>
            <a:r>
              <a:rPr lang="da-DK" sz="1600" dirty="0">
                <a:solidFill>
                  <a:schemeClr val="accent2"/>
                </a:solidFill>
              </a:rPr>
              <a:t> Brodal, and Jesper Sindahl </a:t>
            </a:r>
            <a:r>
              <a:rPr lang="da-DK" sz="1600" dirty="0" smtClean="0">
                <a:solidFill>
                  <a:schemeClr val="accent2"/>
                </a:solidFill>
              </a:rPr>
              <a:t>Nielsen: </a:t>
            </a:r>
            <a:br>
              <a:rPr lang="da-DK" sz="1600" dirty="0" smtClean="0">
                <a:solidFill>
                  <a:schemeClr val="accent2"/>
                </a:solidFill>
              </a:rPr>
            </a:br>
            <a:r>
              <a:rPr lang="da-DK" sz="1600" i="1" dirty="0" err="1" smtClean="0">
                <a:solidFill>
                  <a:schemeClr val="accent2"/>
                </a:solidFill>
              </a:rPr>
              <a:t>Expected</a:t>
            </a:r>
            <a:r>
              <a:rPr lang="da-DK" sz="1600" i="1" dirty="0" smtClean="0">
                <a:solidFill>
                  <a:schemeClr val="accent2"/>
                </a:solidFill>
              </a:rPr>
              <a:t> </a:t>
            </a:r>
            <a:r>
              <a:rPr lang="da-DK" sz="1600" i="1" dirty="0" err="1">
                <a:solidFill>
                  <a:schemeClr val="accent2"/>
                </a:solidFill>
              </a:rPr>
              <a:t>Linear</a:t>
            </a:r>
            <a:r>
              <a:rPr lang="da-DK" sz="1600" i="1" dirty="0">
                <a:solidFill>
                  <a:schemeClr val="accent2"/>
                </a:solidFill>
              </a:rPr>
              <a:t> Time </a:t>
            </a:r>
            <a:r>
              <a:rPr lang="da-DK" sz="1600" i="1" dirty="0" err="1">
                <a:solidFill>
                  <a:schemeClr val="accent2"/>
                </a:solidFill>
              </a:rPr>
              <a:t>Sorting</a:t>
            </a:r>
            <a:r>
              <a:rPr lang="da-DK" sz="1600" i="1" dirty="0">
                <a:solidFill>
                  <a:schemeClr val="accent2"/>
                </a:solidFill>
              </a:rPr>
              <a:t> for Word </a:t>
            </a:r>
            <a:r>
              <a:rPr lang="da-DK" sz="1600" i="1" dirty="0" err="1">
                <a:solidFill>
                  <a:schemeClr val="accent2"/>
                </a:solidFill>
              </a:rPr>
              <a:t>Size</a:t>
            </a:r>
            <a:r>
              <a:rPr lang="da-DK" sz="1600" i="1" dirty="0">
                <a:solidFill>
                  <a:schemeClr val="accent2"/>
                </a:solidFill>
              </a:rPr>
              <a:t> </a:t>
            </a:r>
            <a:r>
              <a:rPr lang="el-GR" sz="1600" dirty="0">
                <a:solidFill>
                  <a:schemeClr val="accent2"/>
                </a:solidFill>
              </a:rPr>
              <a:t>Ω(</a:t>
            </a:r>
            <a:r>
              <a:rPr lang="da-DK" sz="1600" dirty="0">
                <a:solidFill>
                  <a:schemeClr val="accent2"/>
                </a:solidFill>
              </a:rPr>
              <a:t>log</a:t>
            </a:r>
            <a:r>
              <a:rPr lang="da-DK" sz="1600" baseline="30000" dirty="0">
                <a:solidFill>
                  <a:schemeClr val="accent2"/>
                </a:solidFill>
              </a:rPr>
              <a:t>2</a:t>
            </a:r>
            <a:r>
              <a:rPr lang="da-DK" sz="1600" dirty="0">
                <a:solidFill>
                  <a:schemeClr val="accent2"/>
                </a:solidFill>
              </a:rPr>
              <a:t> </a:t>
            </a:r>
            <a:r>
              <a:rPr lang="da-DK" sz="1600" i="1" dirty="0" err="1" smtClean="0">
                <a:solidFill>
                  <a:schemeClr val="accent2"/>
                </a:solidFill>
              </a:rPr>
              <a:t>n</a:t>
            </a:r>
            <a:r>
              <a:rPr lang="da-DK" sz="1600" i="1" dirty="0" err="1" smtClean="0">
                <a:solidFill>
                  <a:schemeClr val="accent2"/>
                </a:solidFill>
                <a:sym typeface="Symbol"/>
              </a:rPr>
              <a:t></a:t>
            </a:r>
            <a:r>
              <a:rPr lang="da-DK" sz="1600" dirty="0" err="1" smtClean="0">
                <a:solidFill>
                  <a:schemeClr val="accent2"/>
                </a:solidFill>
              </a:rPr>
              <a:t>loglog</a:t>
            </a:r>
            <a:r>
              <a:rPr lang="da-DK" sz="1600" dirty="0" smtClean="0">
                <a:solidFill>
                  <a:schemeClr val="accent2"/>
                </a:solidFill>
              </a:rPr>
              <a:t> </a:t>
            </a:r>
            <a:r>
              <a:rPr lang="da-DK" sz="1600" i="1" dirty="0">
                <a:solidFill>
                  <a:schemeClr val="accent2"/>
                </a:solidFill>
              </a:rPr>
              <a:t>n</a:t>
            </a:r>
            <a:r>
              <a:rPr lang="da-DK" sz="1600" dirty="0" smtClean="0">
                <a:solidFill>
                  <a:schemeClr val="accent2"/>
                </a:solidFill>
              </a:rPr>
              <a:t>). SWAT 2014.</a:t>
            </a:r>
            <a:endParaRPr lang="da-DK" sz="1600" dirty="0">
              <a:solidFill>
                <a:schemeClr val="accent2"/>
              </a:solidFill>
            </a:endParaRPr>
          </a:p>
          <a:p>
            <a:endParaRPr lang="da-DK" sz="1600" dirty="0">
              <a:solidFill>
                <a:schemeClr val="accent2"/>
              </a:solidFill>
            </a:endParaRPr>
          </a:p>
          <a:p>
            <a:endParaRPr lang="da-DK" sz="16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77571">
            <a:off x="5318454" y="442047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Ω(</a:t>
            </a:r>
            <a:r>
              <a:rPr lang="da-DK" dirty="0">
                <a:solidFill>
                  <a:schemeClr val="accent2"/>
                </a:solidFill>
              </a:rPr>
              <a:t>log</a:t>
            </a:r>
            <a:r>
              <a:rPr lang="da-DK" baseline="30000" dirty="0">
                <a:solidFill>
                  <a:schemeClr val="accent2"/>
                </a:solidFill>
              </a:rPr>
              <a:t>2</a:t>
            </a:r>
            <a:r>
              <a:rPr lang="da-DK" dirty="0">
                <a:solidFill>
                  <a:schemeClr val="accent2"/>
                </a:solidFill>
              </a:rPr>
              <a:t> </a:t>
            </a:r>
            <a:r>
              <a:rPr lang="da-DK" i="1" dirty="0" err="1" smtClean="0">
                <a:solidFill>
                  <a:schemeClr val="accent2"/>
                </a:solidFill>
              </a:rPr>
              <a:t>n</a:t>
            </a:r>
            <a:r>
              <a:rPr lang="da-DK" i="1" dirty="0" err="1" smtClean="0">
                <a:solidFill>
                  <a:schemeClr val="accent2"/>
                </a:solidFill>
                <a:sym typeface="Symbol"/>
              </a:rPr>
              <a:t></a:t>
            </a:r>
            <a:r>
              <a:rPr lang="da-DK" dirty="0" err="1" smtClean="0">
                <a:solidFill>
                  <a:schemeClr val="accent2"/>
                </a:solidFill>
              </a:rPr>
              <a:t>loglog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i="1" dirty="0" smtClean="0">
                <a:solidFill>
                  <a:schemeClr val="accent2"/>
                </a:solidFill>
              </a:rPr>
              <a:t>n</a:t>
            </a:r>
            <a:r>
              <a:rPr lang="da-DK" dirty="0" smtClean="0">
                <a:solidFill>
                  <a:schemeClr val="accent2"/>
                </a:solidFill>
              </a:rPr>
              <a:t>)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/>
              <a:t>Hvad er en Sorterings algoritme?</a:t>
            </a:r>
            <a:endParaRPr lang="en-US" b="1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Deterministisk</a:t>
            </a:r>
            <a:r>
              <a:rPr lang="da-DK" smtClean="0"/>
              <a:t> algoritme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 smtClean="0"/>
              <a:t>For et givet input gør algoritmen altid det samme</a:t>
            </a:r>
          </a:p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Randomiseret</a:t>
            </a:r>
            <a:r>
              <a:rPr lang="da-DK" smtClean="0"/>
              <a:t> sorterings algoritme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 smtClean="0"/>
              <a:t>Algoritmen kan lave tilfældige valg, algoritmens</a:t>
            </a:r>
            <a:br>
              <a:rPr lang="da-DK" sz="2400" smtClean="0"/>
            </a:br>
            <a:r>
              <a:rPr lang="da-DK" sz="2400" smtClean="0"/>
              <a:t>   udførsel afhænger af både input og de tilfældige valg</a:t>
            </a:r>
          </a:p>
          <a:p>
            <a:pPr>
              <a:buFontTx/>
              <a:buNone/>
            </a:pPr>
            <a:r>
              <a:rPr lang="da-DK" smtClean="0"/>
              <a:t>Output 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 smtClean="0"/>
              <a:t>en </a:t>
            </a:r>
            <a:r>
              <a:rPr lang="da-DK" sz="2400" smtClean="0">
                <a:solidFill>
                  <a:srgbClr val="C00000"/>
                </a:solidFill>
              </a:rPr>
              <a:t>permutation</a:t>
            </a:r>
            <a:r>
              <a:rPr lang="da-DK" sz="2400" smtClean="0"/>
              <a:t> af input</a:t>
            </a:r>
          </a:p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Sammenligning</a:t>
            </a:r>
            <a:r>
              <a:rPr lang="da-DK" smtClean="0"/>
              <a:t>sbaseret algoritme</a:t>
            </a:r>
          </a:p>
          <a:p>
            <a:pPr>
              <a:buFontTx/>
              <a:buNone/>
            </a:pPr>
            <a:r>
              <a:rPr lang="da-DK" smtClean="0"/>
              <a:t>   -</a:t>
            </a:r>
            <a:r>
              <a:rPr lang="da-DK" sz="2400" smtClean="0"/>
              <a:t> output afhænger kun af sammenligninger af input elementer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Antal sammenligninger for korrekt at sortere 2 elementer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pSp>
        <p:nvGrpSpPr>
          <p:cNvPr id="2053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96468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101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737479"/>
              </p:ext>
            </p:extLst>
          </p:nvPr>
        </p:nvGraphicFramePr>
        <p:xfrm>
          <a:off x="3962400" y="1981200"/>
          <a:ext cx="12954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/>
                        <a:t>1</a:t>
                      </a:r>
                      <a:endParaRPr lang="en-US" sz="1000" dirty="0"/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/>
                        <a:t>2</a:t>
                      </a:r>
                      <a:endParaRPr lang="en-US" sz="1000" dirty="0"/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x</a:t>
                      </a:r>
                      <a:r>
                        <a:rPr lang="da-DK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x</a:t>
                      </a:r>
                      <a:r>
                        <a:rPr lang="da-DK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66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336800" y="3475038"/>
            <a:ext cx="6502400" cy="19050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ingen sammenligninger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1 sammenligning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2 sammenligninger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184400" y="3073400"/>
            <a:ext cx="6121400" cy="1905000"/>
          </a:xfrm>
        </p:spPr>
        <p:txBody>
          <a:bodyPr tIns="45719" bIns="45719"/>
          <a:lstStyle/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ingen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1 sammenligning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2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3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4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5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da-DK" b="1" smtClean="0">
              <a:solidFill>
                <a:schemeClr val="bg1"/>
              </a:solidFill>
            </a:endParaRPr>
          </a:p>
        </p:txBody>
      </p:sp>
      <p:sp>
        <p:nvSpPr>
          <p:cNvPr id="3077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Antal sammenligninger for korrekt at sortere 3 elementer ?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3078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1637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98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24645"/>
              </p:ext>
            </p:extLst>
          </p:nvPr>
        </p:nvGraphicFramePr>
        <p:xfrm>
          <a:off x="3962400" y="2057400"/>
          <a:ext cx="12954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/>
                        <a:t>1</a:t>
                      </a:r>
                      <a:endParaRPr lang="en-US" sz="1000" dirty="0"/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/>
                        <a:t>2</a:t>
                      </a:r>
                      <a:endParaRPr lang="en-US" sz="1000" dirty="0"/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/>
                        <a:t>3</a:t>
                      </a:r>
                      <a:endParaRPr lang="en-US" sz="1000" dirty="0"/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x</a:t>
                      </a:r>
                      <a:r>
                        <a:rPr lang="da-DK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x</a:t>
                      </a:r>
                      <a:r>
                        <a:rPr lang="da-DK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x</a:t>
                      </a:r>
                      <a:r>
                        <a:rPr lang="da-DK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mtClean="0"/>
              <a:t>Sammenligninger for Insertion-Sort</a:t>
            </a:r>
            <a:endParaRPr lang="en-US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1752600" y="2667000"/>
            <a:ext cx="617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38600" y="1600200"/>
          <a:ext cx="12954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Sortering ved sammmenligninger:</a:t>
            </a:r>
            <a:br>
              <a:rPr lang="da-DK" sz="4000" b="1" smtClean="0"/>
            </a:br>
            <a:r>
              <a:rPr lang="da-DK" sz="4000" b="1" smtClean="0"/>
              <a:t>Nedre grænse</a:t>
            </a:r>
            <a:endParaRPr lang="en-US" sz="4000" b="1" smtClean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09600" y="57912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/>
              <a:t>Interne knude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j</a:t>
            </a:r>
            <a:r>
              <a:rPr lang="da-DK" sz="3200" b="1">
                <a:solidFill>
                  <a:schemeClr val="accent2"/>
                </a:solidFill>
              </a:rPr>
              <a:t> </a:t>
            </a:r>
            <a:r>
              <a:rPr lang="da-DK" sz="3200"/>
              <a:t>sammenligner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3200" i="1" baseline="-2500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z="3200">
                <a:solidFill>
                  <a:schemeClr val="accent2"/>
                </a:solidFill>
              </a:rPr>
              <a:t> </a:t>
            </a:r>
            <a:r>
              <a:rPr lang="da-DK" sz="3200"/>
              <a:t>og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3200" i="1" baseline="-25000">
                <a:solidFill>
                  <a:schemeClr val="accent2"/>
                </a:solidFill>
                <a:latin typeface="Times New Roman" pitchFamily="18" charset="0"/>
              </a:rPr>
              <a:t>j</a:t>
            </a:r>
          </a:p>
          <a:p>
            <a:pPr algn="ctr" eaLnBrk="1" hangingPunct="1"/>
            <a:r>
              <a:rPr lang="da-DK" sz="3200"/>
              <a:t>Blade beskriver output </a:t>
            </a:r>
            <a:r>
              <a:rPr lang="da-DK" sz="3200" b="1">
                <a:solidFill>
                  <a:schemeClr val="accent2"/>
                </a:solidFill>
              </a:rPr>
              <a:t>permutation</a:t>
            </a:r>
            <a:endParaRPr lang="en-US" sz="3200" b="1" i="1" baseline="-25000">
              <a:solidFill>
                <a:schemeClr val="accent2"/>
              </a:solidFill>
            </a:endParaRPr>
          </a:p>
        </p:txBody>
      </p:sp>
      <p:grpSp>
        <p:nvGrpSpPr>
          <p:cNvPr id="12292" name="Group 51"/>
          <p:cNvGrpSpPr>
            <a:grpSpLocks/>
          </p:cNvGrpSpPr>
          <p:nvPr/>
        </p:nvGrpSpPr>
        <p:grpSpPr bwMode="auto">
          <a:xfrm>
            <a:off x="1600200" y="1546225"/>
            <a:ext cx="6324600" cy="4105275"/>
            <a:chOff x="1008" y="974"/>
            <a:chExt cx="3984" cy="2586"/>
          </a:xfrm>
        </p:grpSpPr>
        <p:sp>
          <p:nvSpPr>
            <p:cNvPr id="12294" name="AutoShape 7"/>
            <p:cNvSpPr>
              <a:spLocks noChangeAspect="1" noChangeArrowheads="1" noTextEdit="1"/>
            </p:cNvSpPr>
            <p:nvPr/>
          </p:nvSpPr>
          <p:spPr bwMode="auto">
            <a:xfrm>
              <a:off x="1008" y="1008"/>
              <a:ext cx="3984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5" name="Line 9"/>
            <p:cNvSpPr>
              <a:spLocks noChangeShapeType="1"/>
            </p:cNvSpPr>
            <p:nvPr/>
          </p:nvSpPr>
          <p:spPr bwMode="auto">
            <a:xfrm>
              <a:off x="2756" y="1232"/>
              <a:ext cx="975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6" name="Line 10"/>
            <p:cNvSpPr>
              <a:spLocks noChangeShapeType="1"/>
            </p:cNvSpPr>
            <p:nvPr/>
          </p:nvSpPr>
          <p:spPr bwMode="auto">
            <a:xfrm flipH="1" flipV="1">
              <a:off x="1692" y="1941"/>
              <a:ext cx="577" cy="754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7" name="Line 11"/>
            <p:cNvSpPr>
              <a:spLocks noChangeShapeType="1"/>
            </p:cNvSpPr>
            <p:nvPr/>
          </p:nvSpPr>
          <p:spPr bwMode="auto">
            <a:xfrm flipV="1">
              <a:off x="1692" y="1232"/>
              <a:ext cx="1064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3731" y="1941"/>
              <a:ext cx="621" cy="754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9" name="Line 13"/>
            <p:cNvSpPr>
              <a:spLocks noChangeShapeType="1"/>
            </p:cNvSpPr>
            <p:nvPr/>
          </p:nvSpPr>
          <p:spPr bwMode="auto">
            <a:xfrm flipV="1">
              <a:off x="1293" y="1941"/>
              <a:ext cx="399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0" name="Line 14"/>
            <p:cNvSpPr>
              <a:spLocks noChangeShapeType="1"/>
            </p:cNvSpPr>
            <p:nvPr/>
          </p:nvSpPr>
          <p:spPr bwMode="auto">
            <a:xfrm flipV="1">
              <a:off x="1914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1" name="Line 15"/>
            <p:cNvSpPr>
              <a:spLocks noChangeShapeType="1"/>
            </p:cNvSpPr>
            <p:nvPr/>
          </p:nvSpPr>
          <p:spPr bwMode="auto">
            <a:xfrm>
              <a:off x="2269" y="2695"/>
              <a:ext cx="443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2" name="Line 16"/>
            <p:cNvSpPr>
              <a:spLocks noChangeShapeType="1"/>
            </p:cNvSpPr>
            <p:nvPr/>
          </p:nvSpPr>
          <p:spPr bwMode="auto">
            <a:xfrm flipV="1">
              <a:off x="3333" y="1941"/>
              <a:ext cx="398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3" name="Line 17"/>
            <p:cNvSpPr>
              <a:spLocks noChangeShapeType="1"/>
            </p:cNvSpPr>
            <p:nvPr/>
          </p:nvSpPr>
          <p:spPr bwMode="auto">
            <a:xfrm flipV="1">
              <a:off x="3997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4" name="Line 18"/>
            <p:cNvSpPr>
              <a:spLocks noChangeShapeType="1"/>
            </p:cNvSpPr>
            <p:nvPr/>
          </p:nvSpPr>
          <p:spPr bwMode="auto">
            <a:xfrm>
              <a:off x="4352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4586" y="296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6" name="Rectangle 20"/>
            <p:cNvSpPr>
              <a:spLocks noChangeArrowheads="1"/>
            </p:cNvSpPr>
            <p:nvPr/>
          </p:nvSpPr>
          <p:spPr bwMode="auto">
            <a:xfrm>
              <a:off x="2597" y="296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7" name="Rectangle 21"/>
            <p:cNvSpPr>
              <a:spLocks noChangeArrowheads="1"/>
            </p:cNvSpPr>
            <p:nvPr/>
          </p:nvSpPr>
          <p:spPr bwMode="auto">
            <a:xfrm>
              <a:off x="2065" y="219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8" name="Rectangle 22"/>
            <p:cNvSpPr>
              <a:spLocks noChangeArrowheads="1"/>
            </p:cNvSpPr>
            <p:nvPr/>
          </p:nvSpPr>
          <p:spPr bwMode="auto">
            <a:xfrm>
              <a:off x="1280" y="221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09" name="Rectangle 23"/>
            <p:cNvSpPr>
              <a:spLocks noChangeArrowheads="1"/>
            </p:cNvSpPr>
            <p:nvPr/>
          </p:nvSpPr>
          <p:spPr bwMode="auto">
            <a:xfrm>
              <a:off x="1866" y="296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10" name="Rectangle 24"/>
            <p:cNvSpPr>
              <a:spLocks noChangeArrowheads="1"/>
            </p:cNvSpPr>
            <p:nvPr/>
          </p:nvSpPr>
          <p:spPr bwMode="auto">
            <a:xfrm>
              <a:off x="3352" y="2210"/>
              <a:ext cx="1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cs typeface="Arial" charset="0"/>
                </a:rPr>
                <a:t>≤</a:t>
              </a:r>
            </a:p>
          </p:txBody>
        </p:sp>
        <p:sp>
          <p:nvSpPr>
            <p:cNvPr id="12311" name="Rectangle 25"/>
            <p:cNvSpPr>
              <a:spLocks noChangeArrowheads="1"/>
            </p:cNvSpPr>
            <p:nvPr/>
          </p:nvSpPr>
          <p:spPr bwMode="auto">
            <a:xfrm>
              <a:off x="3949" y="297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12" name="Rectangle 26"/>
            <p:cNvSpPr>
              <a:spLocks noChangeArrowheads="1"/>
            </p:cNvSpPr>
            <p:nvPr/>
          </p:nvSpPr>
          <p:spPr bwMode="auto">
            <a:xfrm>
              <a:off x="4098" y="221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13" name="Rectangle 27"/>
            <p:cNvSpPr>
              <a:spLocks noChangeArrowheads="1"/>
            </p:cNvSpPr>
            <p:nvPr/>
          </p:nvSpPr>
          <p:spPr bwMode="auto">
            <a:xfrm>
              <a:off x="3256" y="1412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14" name="Rectangle 28"/>
            <p:cNvSpPr>
              <a:spLocks noChangeArrowheads="1"/>
            </p:cNvSpPr>
            <p:nvPr/>
          </p:nvSpPr>
          <p:spPr bwMode="auto">
            <a:xfrm>
              <a:off x="2058" y="1422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/>
            </a:p>
          </p:txBody>
        </p:sp>
        <p:sp>
          <p:nvSpPr>
            <p:cNvPr id="12315" name="Oval 29"/>
            <p:cNvSpPr>
              <a:spLocks noChangeArrowheads="1"/>
            </p:cNvSpPr>
            <p:nvPr/>
          </p:nvSpPr>
          <p:spPr bwMode="auto">
            <a:xfrm>
              <a:off x="1434" y="1683"/>
              <a:ext cx="517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6" name="Oval 30"/>
            <p:cNvSpPr>
              <a:spLocks noChangeArrowheads="1"/>
            </p:cNvSpPr>
            <p:nvPr/>
          </p:nvSpPr>
          <p:spPr bwMode="auto">
            <a:xfrm>
              <a:off x="2010" y="2436"/>
              <a:ext cx="517" cy="517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7" name="Oval 31"/>
            <p:cNvSpPr>
              <a:spLocks noChangeArrowheads="1"/>
            </p:cNvSpPr>
            <p:nvPr/>
          </p:nvSpPr>
          <p:spPr bwMode="auto">
            <a:xfrm>
              <a:off x="3473" y="1683"/>
              <a:ext cx="517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8" name="Oval 32"/>
            <p:cNvSpPr>
              <a:spLocks noChangeArrowheads="1"/>
            </p:cNvSpPr>
            <p:nvPr/>
          </p:nvSpPr>
          <p:spPr bwMode="auto">
            <a:xfrm>
              <a:off x="2498" y="974"/>
              <a:ext cx="516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9" name="Oval 33"/>
            <p:cNvSpPr>
              <a:spLocks noChangeArrowheads="1"/>
            </p:cNvSpPr>
            <p:nvPr/>
          </p:nvSpPr>
          <p:spPr bwMode="auto">
            <a:xfrm>
              <a:off x="4093" y="2436"/>
              <a:ext cx="517" cy="517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0" name="Rectangle 34"/>
            <p:cNvSpPr>
              <a:spLocks noChangeArrowheads="1"/>
            </p:cNvSpPr>
            <p:nvPr/>
          </p:nvSpPr>
          <p:spPr bwMode="auto">
            <a:xfrm>
              <a:off x="4440" y="3227"/>
              <a:ext cx="533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1" name="Rectangle 35"/>
            <p:cNvSpPr>
              <a:spLocks noChangeArrowheads="1"/>
            </p:cNvSpPr>
            <p:nvPr/>
          </p:nvSpPr>
          <p:spPr bwMode="auto">
            <a:xfrm>
              <a:off x="3731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2" name="Rectangle 36"/>
            <p:cNvSpPr>
              <a:spLocks noChangeArrowheads="1"/>
            </p:cNvSpPr>
            <p:nvPr/>
          </p:nvSpPr>
          <p:spPr bwMode="auto">
            <a:xfrm>
              <a:off x="1692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3" name="Rectangle 37"/>
            <p:cNvSpPr>
              <a:spLocks noChangeArrowheads="1"/>
            </p:cNvSpPr>
            <p:nvPr/>
          </p:nvSpPr>
          <p:spPr bwMode="auto">
            <a:xfrm>
              <a:off x="3067" y="2517"/>
              <a:ext cx="531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4" name="Rectangle 38"/>
            <p:cNvSpPr>
              <a:spLocks noChangeArrowheads="1"/>
            </p:cNvSpPr>
            <p:nvPr/>
          </p:nvSpPr>
          <p:spPr bwMode="auto">
            <a:xfrm>
              <a:off x="1027" y="2517"/>
              <a:ext cx="533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5" name="Rectangle 39"/>
            <p:cNvSpPr>
              <a:spLocks noChangeArrowheads="1"/>
            </p:cNvSpPr>
            <p:nvPr/>
          </p:nvSpPr>
          <p:spPr bwMode="auto">
            <a:xfrm>
              <a:off x="2446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6" name="Rectangle 40"/>
            <p:cNvSpPr>
              <a:spLocks noChangeArrowheads="1"/>
            </p:cNvSpPr>
            <p:nvPr/>
          </p:nvSpPr>
          <p:spPr bwMode="auto">
            <a:xfrm>
              <a:off x="1554" y="1855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2:3</a:t>
              </a:r>
              <a:endParaRPr lang="en-US"/>
            </a:p>
          </p:txBody>
        </p:sp>
        <p:sp>
          <p:nvSpPr>
            <p:cNvPr id="12327" name="Rectangle 41"/>
            <p:cNvSpPr>
              <a:spLocks noChangeArrowheads="1"/>
            </p:cNvSpPr>
            <p:nvPr/>
          </p:nvSpPr>
          <p:spPr bwMode="auto">
            <a:xfrm>
              <a:off x="2130" y="2609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1:3</a:t>
              </a:r>
              <a:endParaRPr lang="en-US"/>
            </a:p>
          </p:txBody>
        </p:sp>
        <p:sp>
          <p:nvSpPr>
            <p:cNvPr id="12328" name="Rectangle 42"/>
            <p:cNvSpPr>
              <a:spLocks noChangeArrowheads="1"/>
            </p:cNvSpPr>
            <p:nvPr/>
          </p:nvSpPr>
          <p:spPr bwMode="auto">
            <a:xfrm>
              <a:off x="3593" y="1855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1:3</a:t>
              </a:r>
              <a:endParaRPr lang="en-US"/>
            </a:p>
          </p:txBody>
        </p:sp>
        <p:sp>
          <p:nvSpPr>
            <p:cNvPr id="12329" name="Rectangle 43"/>
            <p:cNvSpPr>
              <a:spLocks noChangeArrowheads="1"/>
            </p:cNvSpPr>
            <p:nvPr/>
          </p:nvSpPr>
          <p:spPr bwMode="auto">
            <a:xfrm>
              <a:off x="2618" y="1146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1:2</a:t>
              </a:r>
              <a:endParaRPr lang="en-US"/>
            </a:p>
          </p:txBody>
        </p:sp>
        <p:sp>
          <p:nvSpPr>
            <p:cNvPr id="12330" name="Rectangle 44"/>
            <p:cNvSpPr>
              <a:spLocks noChangeArrowheads="1"/>
            </p:cNvSpPr>
            <p:nvPr/>
          </p:nvSpPr>
          <p:spPr bwMode="auto">
            <a:xfrm>
              <a:off x="4214" y="2609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2:3</a:t>
              </a:r>
              <a:endParaRPr lang="en-US"/>
            </a:p>
          </p:txBody>
        </p:sp>
        <p:sp>
          <p:nvSpPr>
            <p:cNvPr id="12331" name="Rectangle 45"/>
            <p:cNvSpPr>
              <a:spLocks noChangeArrowheads="1"/>
            </p:cNvSpPr>
            <p:nvPr/>
          </p:nvSpPr>
          <p:spPr bwMode="auto">
            <a:xfrm>
              <a:off x="4430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&lt;3,2,1&gt;</a:t>
              </a:r>
              <a:endParaRPr lang="en-US"/>
            </a:p>
          </p:txBody>
        </p:sp>
        <p:sp>
          <p:nvSpPr>
            <p:cNvPr id="12332" name="Rectangle 46"/>
            <p:cNvSpPr>
              <a:spLocks noChangeArrowheads="1"/>
            </p:cNvSpPr>
            <p:nvPr/>
          </p:nvSpPr>
          <p:spPr bwMode="auto">
            <a:xfrm>
              <a:off x="3720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&lt;2,3,1&gt;</a:t>
              </a:r>
              <a:endParaRPr lang="en-US"/>
            </a:p>
          </p:txBody>
        </p:sp>
        <p:sp>
          <p:nvSpPr>
            <p:cNvPr id="12333" name="Rectangle 47"/>
            <p:cNvSpPr>
              <a:spLocks noChangeArrowheads="1"/>
            </p:cNvSpPr>
            <p:nvPr/>
          </p:nvSpPr>
          <p:spPr bwMode="auto">
            <a:xfrm>
              <a:off x="1681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&lt;1,3,2&gt;</a:t>
              </a:r>
              <a:endParaRPr lang="en-US"/>
            </a:p>
          </p:txBody>
        </p:sp>
        <p:sp>
          <p:nvSpPr>
            <p:cNvPr id="12334" name="Rectangle 48"/>
            <p:cNvSpPr>
              <a:spLocks noChangeArrowheads="1"/>
            </p:cNvSpPr>
            <p:nvPr/>
          </p:nvSpPr>
          <p:spPr bwMode="auto">
            <a:xfrm>
              <a:off x="3055" y="256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&lt;2,1,3&gt;</a:t>
              </a:r>
              <a:endParaRPr lang="en-US"/>
            </a:p>
          </p:txBody>
        </p:sp>
        <p:sp>
          <p:nvSpPr>
            <p:cNvPr id="12335" name="Rectangle 49"/>
            <p:cNvSpPr>
              <a:spLocks noChangeArrowheads="1"/>
            </p:cNvSpPr>
            <p:nvPr/>
          </p:nvSpPr>
          <p:spPr bwMode="auto">
            <a:xfrm>
              <a:off x="1016" y="256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&lt;1,2,3&gt;</a:t>
              </a:r>
              <a:endParaRPr lang="en-US"/>
            </a:p>
          </p:txBody>
        </p:sp>
        <p:sp>
          <p:nvSpPr>
            <p:cNvPr id="12336" name="Rectangle 50"/>
            <p:cNvSpPr>
              <a:spLocks noChangeArrowheads="1"/>
            </p:cNvSpPr>
            <p:nvPr/>
          </p:nvSpPr>
          <p:spPr bwMode="auto">
            <a:xfrm>
              <a:off x="2435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&lt;3,1,2&gt;</a:t>
              </a:r>
              <a:endParaRPr lang="en-US"/>
            </a:p>
          </p:txBody>
        </p:sp>
      </p:grpSp>
      <p:sp>
        <p:nvSpPr>
          <p:cNvPr id="12293" name="TextBox 51"/>
          <p:cNvSpPr txBox="1">
            <a:spLocks noChangeArrowheads="1"/>
          </p:cNvSpPr>
          <p:nvPr/>
        </p:nvSpPr>
        <p:spPr bwMode="auto">
          <a:xfrm>
            <a:off x="76200" y="16764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>
                <a:solidFill>
                  <a:schemeClr val="accent2"/>
                </a:solidFill>
              </a:rPr>
              <a:t>Beslutningstræ for </a:t>
            </a:r>
            <a:r>
              <a:rPr lang="da-DK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!</a:t>
            </a:r>
            <a:r>
              <a:rPr lang="da-DK" b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forskellige output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≥ </a:t>
            </a:r>
            <a:r>
              <a:rPr lang="da-DK" b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forskellige blade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dirty="0" smtClean="0"/>
              <a:t>træ af højde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dirty="0" smtClean="0"/>
              <a:t> har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≤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da-DK" i="1" baseline="30000" dirty="0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dirty="0" smtClean="0"/>
              <a:t> blade</a:t>
            </a:r>
            <a:endParaRPr lang="da-DK" b="1" i="1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!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≤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da-DK" i="1" baseline="30000" dirty="0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h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≥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log 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!)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≥ log ((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/2)</a:t>
            </a:r>
            <a:r>
              <a:rPr lang="da-DK" i="1" baseline="300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/2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) = </a:t>
            </a:r>
            <a:r>
              <a:rPr lang="el-GR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Ω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·log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b="1" dirty="0" smtClean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b="1" dirty="0" err="1" smtClean="0">
                <a:solidFill>
                  <a:schemeClr val="accent2"/>
                </a:solidFill>
                <a:cs typeface="Arial" charset="0"/>
              </a:rPr>
              <a:t>Worst</a:t>
            </a:r>
            <a:r>
              <a:rPr lang="da-DK" b="1" dirty="0" smtClean="0">
                <a:solidFill>
                  <a:schemeClr val="accent2"/>
                </a:solidFill>
                <a:cs typeface="Arial" charset="0"/>
              </a:rPr>
              <a:t>-case </a:t>
            </a:r>
            <a:r>
              <a:rPr lang="el-GR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Ω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·log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b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cs typeface="Arial" charset="0"/>
              </a:rPr>
              <a:t>sammenligninger</a:t>
            </a:r>
            <a:endParaRPr lang="en-US" b="1" i="1" baseline="30000" dirty="0" smtClean="0">
              <a:solidFill>
                <a:schemeClr val="accent2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i="1" baseline="30000" dirty="0" smtClean="0">
              <a:solidFill>
                <a:schemeClr val="accent2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Sortering ved sammmenligninger:</a:t>
            </a:r>
            <a:br>
              <a:rPr lang="da-DK" sz="4000" b="1">
                <a:solidFill>
                  <a:schemeClr val="tx2"/>
                </a:solidFill>
              </a:rPr>
            </a:br>
            <a:r>
              <a:rPr lang="da-DK" sz="4000" b="1">
                <a:solidFill>
                  <a:schemeClr val="tx2"/>
                </a:solidFill>
              </a:rPr>
              <a:t>Nedre grænse</a:t>
            </a:r>
            <a:endParaRPr lang="en-US" sz="4000" b="1">
              <a:solidFill>
                <a:schemeClr val="tx2"/>
              </a:solidFill>
            </a:endParaRPr>
          </a:p>
        </p:txBody>
      </p:sp>
      <p:pic>
        <p:nvPicPr>
          <p:cNvPr id="13316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21252" r="20247" b="17502"/>
          <a:stretch>
            <a:fillRect/>
          </a:stretch>
        </p:blipFill>
        <p:spPr bwMode="auto">
          <a:xfrm>
            <a:off x="4495800" y="1600200"/>
            <a:ext cx="46482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5614"/>
              </p:ext>
            </p:extLst>
          </p:nvPr>
        </p:nvGraphicFramePr>
        <p:xfrm>
          <a:off x="339725" y="5867400"/>
          <a:ext cx="8575675" cy="73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6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0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8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541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23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24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25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r>
                        <a:rPr lang="en-US" sz="1200" i="1" baseline="30000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2.097.152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4.194.304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8.388.608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16.777.216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33.554.432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67.108.864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134.217.728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268.435.456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536.870.912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6842"/>
              </p:ext>
            </p:extLst>
          </p:nvPr>
        </p:nvGraphicFramePr>
        <p:xfrm>
          <a:off x="120650" y="5268913"/>
          <a:ext cx="8929691" cy="73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8395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70541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d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r>
                        <a:rPr lang="en-US" sz="1200" i="1" baseline="30000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1.024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2.048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4.096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8.192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16.384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32.768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65.536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131.072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262.144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524.288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1.048.576</a:t>
                      </a:r>
                      <a:endParaRPr lang="en-US" sz="1200" dirty="0"/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73690"/>
              </p:ext>
            </p:extLst>
          </p:nvPr>
        </p:nvGraphicFramePr>
        <p:xfrm>
          <a:off x="914400" y="4648200"/>
          <a:ext cx="757079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7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3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7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44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9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1187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7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!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5.040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40.320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362.880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3.628.800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39.916.800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479.001.600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00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Antal sammenligninger for at sortere 10 elementer 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425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55800" y="1778000"/>
            <a:ext cx="6197600" cy="3022600"/>
          </a:xfrm>
        </p:spPr>
        <p:txBody>
          <a:bodyPr tIns="45719" bIns="45719"/>
          <a:lstStyle/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mindst 9 sammenligning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mindst 10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mindst 21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mindst 22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mindst 23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425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40279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90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EXPANDSHOWBAR" val="True"/>
  <p:tag name="TASKPANEKEY" val="39915df2-b43a-4cbb-a54a-78b79d40cc44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2C170234AAC443EA9BEE60058369F4CB"/>
  <p:tag name="QUESTIONALIAS" val="Hvilke algoritmer er ikke stabile ?"/>
  <p:tag name="ANSWERSALIAS" val="InsertionSort|smicln|HeapSort|smicln| QuickSort|smicln|MergeSort|smicln|HeapSort og Quicksort|smicln|InsertionSort og HeapSort|smicln|MergeSort og QuickSort|smicln|InsertionSort og QuickSort|smicln| ved ikke"/>
  <p:tag name="RESPONSESGATHERED" val="True"/>
  <p:tag name="TOTALRESPONSES" val="90"/>
  <p:tag name="RESPONSECOUNT" val="900"/>
  <p:tag name="SLICED" val="False"/>
  <p:tag name="RESPONSES" val="5;7;2;8;8;5;6;5;3;5;5;2;7;5;7;9;5;-;7;6;5;5;7;-;6;5;5;2;2;6;3;-;8;9;5;7;4;6;8;-;8;2;4;4;-;2;5;7;7;2;6;6;9;-;5;2;5;5;2;5;5;-;8;5;2;6;5;9;-;3;5;2;5;4;5;5;-;-;5;5;5;5;2;7;5;5;5;-;-;6;6;5;2;6;7;8;7;7;5;7;-;-;-;-;8;2;"/>
  <p:tag name="CHARTSTRINGSTD" val="0 140 30 40 330 110 130 80 40"/>
  <p:tag name="CHARTSTRINGREV" val="40 80 130 110 330 40 30 140 0"/>
  <p:tag name="CHARTSTRINGSTDPER" val="0 0.155555555555556 0.0333333333333333 0.0444444444444444 0.366666666666667 0.122222222222222 0.144444444444444 0.0888888888888889 0.0444444444444444"/>
  <p:tag name="CHARTSTRINGREVPER" val="0.0444444444444444 0.0888888888888889 0.144444444444444 0.122222222222222 0.366666666666667 0.0444444444444444 0.0333333333333333 0.155555555555556 0"/>
  <p:tag name="ANONYMOUSTEMP" val="False"/>
  <p:tag name="VALUES" val="No Value|smicln|No Value|smicln|No Value|smicln|No Value|smicln|No Value|smicln|No Value|smicln|No Value|smicln|No Value|smicln|No Val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51"/>
  <p:tag name="FONTSIZE" val="32"/>
  <p:tag name="BULLETTYPE" val="ppBulletAlphaLCParenRight"/>
  <p:tag name="ANSWERTEXT" val="InsertionSort&#10;HeapSort&#10; QuickSort&#10;MergeSort&#10;HeapSort og Quicksort&#10;InsertionSort og HeapSort&#10;MergeSort og QuickSort&#10;InsertionSort og QuickSort&#10; ved ikke"/>
  <p:tag name="OLDNUMANSWERS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2C170234AAC443EA9BEE60058369F4CB"/>
  <p:tag name="QUESTIONALIAS" val="Antal sammenligninger for korrekt at sortere 2 elementer ?"/>
  <p:tag name="ANSWERSALIAS" val="ingen sammenligninger|smicln|mindst 1 sammenligning|smicln|mindst 2 sammenligninger|smicln|ved ikke"/>
  <p:tag name="VALUES" val="No Value|smicln|No Value|smicln|No Value|smicln|No Value"/>
  <p:tag name="RESPONSESGATHERED" val="True"/>
  <p:tag name="TOTALRESPONSES" val="101"/>
  <p:tag name="RESPONSECOUNT" val="1010"/>
  <p:tag name="SLICED" val="False"/>
  <p:tag name="RESPONSES" val="1;2;2;3;2;2;2;2;2;2;1;2;1;2;3;2;1;2;2;2;2;2;2;2;2;2;1;1;1;2;2;2;2;2;2;2;2;2;2;2;2;2;2;-;1;2;2;2;2;2;2;2;2;2;1;2;2;2;2;2;1;2;2;2;2;2;2;2;2;2;1;2;2;1;1;1;1;1;2;2;2;1;2;2;1;2;2;3;2;2;2;2;2;2;2;2;3;3;1;4;4;2;"/>
  <p:tag name="CHARTSTRINGSTD" val="190 750 50 20"/>
  <p:tag name="CHARTSTRINGREV" val="20 50 750 190"/>
  <p:tag name="CHARTSTRINGSTDPER" val="0.188118811881188 0.742574257425743 0.0495049504950495 0.0198019801980198"/>
  <p:tag name="CHARTSTRINGREVPER" val="0.0198019801980198 0.0495049504950495 0.742574257425743 0.188118811881188"/>
  <p:tag name="ANONYMOUSTEMP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78"/>
  <p:tag name="FONTSIZE" val="32"/>
  <p:tag name="BULLETTYPE" val="ppBulletAlphaLCParenRight"/>
  <p:tag name="ANSWERTEXT" val="ingen sammenligninger&#10;mindst 1 sammenligning&#10;mindst 2 sammenligninger&#10;ved ikke"/>
  <p:tag name="OLDNUMANSWER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2C170234AAC443EA9BEE60058369F4CB"/>
  <p:tag name="QUESTIONALIAS" val="Antal sammenligninger for korrekt at sortere 3 elementer ?"/>
  <p:tag name="ANSWERSALIAS" val="ingen sammenligninger|smicln|mindst 1 sammenligning|smicln|mindst 2 sammenligninger|smicln|mindst 3 sammenligninger|smicln|mindst 4 sammenligninger|smicln|mindst 5 sammenligninger|smicln|ved ikke"/>
  <p:tag name="VALUES" val="No Value|smicln|No Value|smicln|No Value|smicln|No Value|smicln|No Value|smicln|No Value|smicln|No Value"/>
  <p:tag name="RESPONSESGATHERED" val="True"/>
  <p:tag name="TOTALRESPONSES" val="98"/>
  <p:tag name="RESPONSECOUNT" val="980"/>
  <p:tag name="SLICED" val="False"/>
  <p:tag name="RESPONSES" val="4;4;4;3;3;-;3;3;4;4;3;4;3;3;4;3;4;4;4;4;3;3;3;4;3;3;2;4;3;3;3;4;3;3;4;3;4;4;3;4;3;3;4;4;3;3;3;-;-;4;4;-;3;4;3;4;3;2;3;3;4;-;4;4;4;3;-;4;6;4;3;3;4;4;4;4;4;4;3;4;4;4;3;4;4;4;4;3;4;3;4;4;3;3;4;3;4;4;4;4;6;6;4;6;"/>
  <p:tag name="CHARTSTRINGSTD" val="0 20 400 520 0 40 0"/>
  <p:tag name="CHARTSTRINGREV" val="0 40 0 520 400 20 0"/>
  <p:tag name="CHARTSTRINGSTDPER" val="0 0.0204081632653061 0.408163265306122 0.530612244897959 0 0.0408163265306122 0"/>
  <p:tag name="CHARTSTRINGREVPER" val="0 0.0408163265306122 0 0.530612244897959 0.408163265306122 0.0204081632653061 0"/>
  <p:tag name="ANONYMOUSTEM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53"/>
  <p:tag name="FONTSIZE" val="32"/>
  <p:tag name="BULLETTYPE" val="ppBulletAlphaLCParenRight"/>
  <p:tag name="ANSWERTEXT" val="ingen sammenligninger&#10;mindst 1 sammenligning&#10;mindst 2 sammenligninger&#10;mindst 3 sammenligninger&#10;mindst 4 sammenligninger&#10;mindst 5 sammenligninger&#10;ved ikke"/>
  <p:tag name="OLDNUMANSWERS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2C170234AAC443EA9BEE60058369F4CB"/>
  <p:tag name="QUESTIONALIAS" val="Antal sammenligninger for at sortere 10 elementer ?"/>
  <p:tag name="ANSWERSALIAS" val="mindst 9 sammenligning|smicln|mindst 10 sammenligninger|smicln|mindst 21 sammenligninger|smicln|mindst 22 sammenligninger|smicln|mindst 23 sammenligninger|smicln|ved ikke"/>
  <p:tag name="VALUES" val="No Value|smicln|No Value|smicln|No Value|smicln|No Value|smicln|No Value|smicln|No Value"/>
  <p:tag name="RESPONSESGATHERED" val="True"/>
  <p:tag name="TOTALRESPONSES" val="90"/>
  <p:tag name="RESPONSECOUNT" val="900"/>
  <p:tag name="SLICED" val="False"/>
  <p:tag name="RESPONSES" val="4;6;1;2;5;6;5;3;3;-;4;3;5;4;4;5;6;4;4;4;1;-;2;4;5;2;3;6;4;-;4;4;6;2;5;4;2;4;3;4;2;2;6;6;-;6;2;-;-;6;4;4;6;2;4;2;4;4;3;4;5;-;4;6;6;-;6;6;-;4;5;1;6;4;4;5;-;5;4;5;5;5;6;6;6;-;6;5;5;6;4;3;3;-;4;3;4;4;3;4;-;3;-;6;"/>
  <p:tag name="CHARTSTRINGSTD" val="30 100 110 300 150 210"/>
  <p:tag name="CHARTSTRINGREV" val="210 150 300 110 100 30"/>
  <p:tag name="CHARTSTRINGSTDPER" val="0.0333333333333333 0.111111111111111 0.122222222222222 0.333333333333333 0.166666666666667 0.233333333333333"/>
  <p:tag name="CHARTSTRINGREVPER" val="0.233333333333333 0.166666666666667 0.333333333333333 0.122222222222222 0.111111111111111 0.0333333333333333"/>
  <p:tag name="ANONYMOUSTEMP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35"/>
  <p:tag name="FONTSIZE" val="32"/>
  <p:tag name="BULLETTYPE" val="ppBulletAlphaLCParenRight"/>
  <p:tag name="ANSWERTEXT" val="mindst 9 sammenligning&#10;mindst 10 sammenligninger&#10;mindst 21 sammenligninger&#10;mindst 22 sammenligninger&#10;mindst 23 sammenligninger&#10;ved ikke"/>
  <p:tag name="OLDNUMANSWERS" val="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7834</TotalTime>
  <Words>863</Words>
  <Application>Microsoft Office PowerPoint</Application>
  <PresentationFormat>On-screen Show (4:3)</PresentationFormat>
  <Paragraphs>440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Courier New</vt:lpstr>
      <vt:lpstr>Symbol</vt:lpstr>
      <vt:lpstr>Tahoma</vt:lpstr>
      <vt:lpstr>Times New Roman</vt:lpstr>
      <vt:lpstr>Default Design</vt:lpstr>
      <vt:lpstr>Equation</vt:lpstr>
      <vt:lpstr>PowerPoint Presentation</vt:lpstr>
      <vt:lpstr>Sorterings-algoritmer  (sammenligningsbaserede)</vt:lpstr>
      <vt:lpstr>Hvad er en Sorterings algoritme?</vt:lpstr>
      <vt:lpstr>Antal sammenligninger for korrekt at sortere 2 elementer ?</vt:lpstr>
      <vt:lpstr>Antal sammenligninger for korrekt at sortere 3 elementer ?</vt:lpstr>
      <vt:lpstr>Sammenligninger for Insertion-Sort</vt:lpstr>
      <vt:lpstr>Sortering ved sammmenligninger: Nedre grænse</vt:lpstr>
      <vt:lpstr>PowerPoint Presentation</vt:lpstr>
      <vt:lpstr>Antal sammenligninger for at sortere 10 elementer ?</vt:lpstr>
      <vt:lpstr>Antal sammenligninger for at sortere 1-12 elementer ?</vt:lpstr>
      <vt:lpstr>Sortering af heltal ...udnyt at elementer er bitstrenge </vt:lpstr>
      <vt:lpstr>Counting-Sort: Input: A, ouput: B, tal fra {0,1, ...,k}</vt:lpstr>
      <vt:lpstr>Hvilke algoritmer er ikke stabile ?</vt:lpstr>
      <vt:lpstr>Radix-Sort: Input: array A, tal med d cifre fra {0,1,...,k}</vt:lpstr>
      <vt:lpstr>RadixSort hos</vt:lpstr>
      <vt:lpstr>Radix-Sort: Input: array A, n tal med b bits</vt:lpstr>
      <vt:lpstr>Radix-Sort: Eksperimenter</vt:lpstr>
      <vt:lpstr>Radix-Sort: Eksperimenter</vt:lpstr>
      <vt:lpstr>Radix-Sort: Eksperimenter</vt:lpstr>
      <vt:lpstr>PowerPoint Presentation</vt:lpstr>
      <vt:lpstr>Sortering  ̶  State-of-the-Art 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...Mere Sortering [CLRS, kapitel 8]</dc:title>
  <dc:creator>Gerth S. Brodal</dc:creator>
  <cp:lastModifiedBy>Gerth Stølting Brodal</cp:lastModifiedBy>
  <cp:revision>126</cp:revision>
  <dcterms:created xsi:type="dcterms:W3CDTF">2007-02-12T08:40:52Z</dcterms:created>
  <dcterms:modified xsi:type="dcterms:W3CDTF">2018-10-16T20:12:27Z</dcterms:modified>
</cp:coreProperties>
</file>