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5.xml" ContentType="application/vnd.openxmlformats-officedocument.presentationml.notesSlide+xml"/>
  <Override PartName="/ppt/tags/tag8.xml" ContentType="application/vnd.openxmlformats-officedocument.presentationml.tags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75" r:id="rId2"/>
    <p:sldId id="299" r:id="rId3"/>
    <p:sldId id="260" r:id="rId4"/>
    <p:sldId id="301" r:id="rId5"/>
    <p:sldId id="300" r:id="rId6"/>
    <p:sldId id="302" r:id="rId7"/>
    <p:sldId id="306" r:id="rId8"/>
    <p:sldId id="303" r:id="rId9"/>
    <p:sldId id="307" r:id="rId10"/>
    <p:sldId id="304" r:id="rId11"/>
    <p:sldId id="305" r:id="rId12"/>
    <p:sldId id="308" r:id="rId13"/>
    <p:sldId id="309" r:id="rId14"/>
    <p:sldId id="310" r:id="rId15"/>
    <p:sldId id="316" r:id="rId16"/>
    <p:sldId id="315" r:id="rId17"/>
    <p:sldId id="286" r:id="rId18"/>
  </p:sldIdLst>
  <p:sldSz cx="9144000" cy="6858000" type="screen4x3"/>
  <p:notesSz cx="7099300" cy="10234613"/>
  <p:custDataLst>
    <p:tags r:id="rId20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4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99" autoAdjust="0"/>
    <p:restoredTop sz="86789" autoAdjust="0"/>
  </p:normalViewPr>
  <p:slideViewPr>
    <p:cSldViewPr>
      <p:cViewPr>
        <p:scale>
          <a:sx n="33" d="100"/>
          <a:sy n="33" d="100"/>
        </p:scale>
        <p:origin x="3816" y="180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6FE83609-5F0B-4223-8AB6-DF4196D190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731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A94FE8C-9AE6-42B6-8116-C742916B4376}" type="slidenum">
              <a:rPr lang="en-US" smtClean="0"/>
              <a:pPr eaLnBrk="1" hangingPunct="1"/>
              <a:t>3</a:t>
            </a:fld>
            <a:endParaRPr lang="en-US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a-DK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E5BB86F-0918-4510-966F-5CAD3AEF9FFA}" type="slidenum">
              <a:rPr lang="en-US" smtClean="0"/>
              <a:pPr eaLnBrk="1" hangingPunct="1"/>
              <a:t>4</a:t>
            </a:fld>
            <a:endParaRPr lang="en-US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da-DK" dirty="0" smtClean="0"/>
              <a:t>Elementet 15 deltager i </a:t>
            </a:r>
            <a:r>
              <a:rPr lang="da-DK" dirty="0" err="1" smtClean="0"/>
              <a:t>rekursionen</a:t>
            </a:r>
            <a:r>
              <a:rPr lang="da-DK" dirty="0" smtClean="0"/>
              <a:t> i en række lag, hvor den sidder i et array der</a:t>
            </a:r>
          </a:p>
          <a:p>
            <a:pPr eaLnBrk="1" hangingPunct="1"/>
            <a:r>
              <a:rPr lang="da-DK" dirty="0" smtClean="0"/>
              <a:t>er kortere og kortere. Til sidst er 15 et pivot element og deltager ikke længere i</a:t>
            </a:r>
          </a:p>
          <a:p>
            <a:pPr eaLnBrk="1" hangingPunct="1"/>
            <a:r>
              <a:rPr lang="da-DK" dirty="0" err="1" smtClean="0"/>
              <a:t>rekursionen</a:t>
            </a:r>
            <a:r>
              <a:rPr lang="da-DK" dirty="0" smtClean="0"/>
              <a:t>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864711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Note: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Bogen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givet</a:t>
            </a:r>
            <a:r>
              <a:rPr lang="en-US" baseline="0" dirty="0" smtClean="0"/>
              <a:t> et </a:t>
            </a:r>
            <a:r>
              <a:rPr lang="en-US" baseline="0" dirty="0" err="1" smtClean="0"/>
              <a:t>dårligere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bevis</a:t>
            </a:r>
            <a:r>
              <a:rPr lang="en-US" baseline="0" dirty="0" smtClean="0"/>
              <a:t>. Den </a:t>
            </a:r>
            <a:r>
              <a:rPr lang="en-US" baseline="0" dirty="0" err="1" smtClean="0"/>
              <a:t>har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basistilfældet</a:t>
            </a:r>
            <a:r>
              <a:rPr lang="en-US" baseline="0" dirty="0" smtClean="0"/>
              <a:t> n≤140 </a:t>
            </a:r>
            <a:r>
              <a:rPr lang="en-US" baseline="0" dirty="0" err="1" smtClean="0"/>
              <a:t>istedet</a:t>
            </a:r>
            <a:r>
              <a:rPr lang="en-US" baseline="0" dirty="0" smtClean="0"/>
              <a:t> for n≤5 og </a:t>
            </a:r>
            <a:r>
              <a:rPr lang="en-US" baseline="0" dirty="0" err="1" smtClean="0"/>
              <a:t>får</a:t>
            </a:r>
            <a:r>
              <a:rPr lang="en-US" baseline="0" dirty="0" smtClean="0"/>
              <a:t> </a:t>
            </a:r>
            <a:r>
              <a:rPr lang="en-US" b="1" baseline="0" dirty="0" smtClean="0"/>
              <a:t>T(n)≤20n</a:t>
            </a:r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FE83609-5F0B-4223-8AB6-DF4196D190E8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2228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For n≥16 </a:t>
            </a:r>
            <a:r>
              <a:rPr lang="en-US" dirty="0" err="1" smtClean="0"/>
              <a:t>så</a:t>
            </a:r>
            <a:r>
              <a:rPr lang="en-US" dirty="0" smtClean="0"/>
              <a:t> </a:t>
            </a:r>
            <a:r>
              <a:rPr lang="en-US" dirty="0" err="1" smtClean="0"/>
              <a:t>vil</a:t>
            </a:r>
            <a:r>
              <a:rPr lang="en-US" dirty="0" smtClean="0"/>
              <a:t> ceil(n/5)</a:t>
            </a:r>
            <a:r>
              <a:rPr lang="en-US" baseline="0" dirty="0" smtClean="0"/>
              <a:t>=4, </a:t>
            </a:r>
            <a:r>
              <a:rPr lang="en-US" baseline="0" dirty="0" err="1" smtClean="0"/>
              <a:t>hvorfor</a:t>
            </a:r>
            <a:r>
              <a:rPr lang="en-US" baseline="0" dirty="0" smtClean="0"/>
              <a:t> de recursive </a:t>
            </a:r>
            <a:r>
              <a:rPr lang="en-US" baseline="0" dirty="0" err="1" smtClean="0"/>
              <a:t>kald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begrænset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af</a:t>
            </a:r>
            <a:r>
              <a:rPr lang="en-US" baseline="0" dirty="0" smtClean="0"/>
              <a:t> 10x-30 </a:t>
            </a:r>
            <a:r>
              <a:rPr lang="en-US" baseline="0" dirty="0" err="1" smtClean="0"/>
              <a:t>delen</a:t>
            </a:r>
            <a:r>
              <a:rPr lang="en-US" baseline="0" dirty="0" smtClean="0"/>
              <a:t> i max-</a:t>
            </a:r>
            <a:r>
              <a:rPr lang="en-US" baseline="0" dirty="0" err="1" smtClean="0"/>
              <a:t>udtrykket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FE83609-5F0B-4223-8AB6-DF4196D190E8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6549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Note: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Bogen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givet</a:t>
            </a:r>
            <a:r>
              <a:rPr lang="en-US" baseline="0" dirty="0" smtClean="0"/>
              <a:t> et </a:t>
            </a:r>
            <a:r>
              <a:rPr lang="en-US" baseline="0" dirty="0" err="1" smtClean="0"/>
              <a:t>dårligere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bevis</a:t>
            </a:r>
            <a:r>
              <a:rPr lang="en-US" baseline="0" dirty="0" smtClean="0"/>
              <a:t>. Den </a:t>
            </a:r>
            <a:r>
              <a:rPr lang="en-US" baseline="0" dirty="0" err="1" smtClean="0"/>
              <a:t>har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basistilfældet</a:t>
            </a:r>
            <a:r>
              <a:rPr lang="en-US" baseline="0" dirty="0" smtClean="0"/>
              <a:t> n≤140 </a:t>
            </a:r>
            <a:r>
              <a:rPr lang="en-US" baseline="0" dirty="0" err="1" smtClean="0"/>
              <a:t>istedet</a:t>
            </a:r>
            <a:r>
              <a:rPr lang="en-US" baseline="0" dirty="0" smtClean="0"/>
              <a:t> for n≤5 og </a:t>
            </a:r>
            <a:r>
              <a:rPr lang="en-US" baseline="0" dirty="0" err="1" smtClean="0"/>
              <a:t>får</a:t>
            </a:r>
            <a:r>
              <a:rPr lang="en-US" baseline="0" dirty="0" smtClean="0"/>
              <a:t> </a:t>
            </a:r>
            <a:r>
              <a:rPr lang="en-US" b="1" baseline="0" dirty="0" smtClean="0"/>
              <a:t>T(n)≤20n</a:t>
            </a:r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FE83609-5F0B-4223-8AB6-DF4196D190E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210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CDCDA4E-BF31-447B-8CFD-28E0115E61D4}" type="slidenum">
              <a:rPr lang="en-US" smtClean="0"/>
              <a:pPr eaLnBrk="1" hangingPunct="1"/>
              <a:t>17</a:t>
            </a:fld>
            <a:endParaRPr lang="en-US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a-DK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da-D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D5318F-2EB4-4E1E-AADC-D8EDBBDF9A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390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C54033-42C1-405F-A0F0-55A1A3EA76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521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C53709-4826-4BC6-BD5F-05601171A8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983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6679D0-0E70-441C-AF08-EEEC6809F1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651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4E3929-747E-4866-9DB1-7DDCB2028C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74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1CAA05-A91F-4481-8AEC-0490A0718D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015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1CD20C-98CA-480F-A063-8C73673AB0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133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50645D-B89F-48C5-9951-F861D08DF9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131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919185-B83A-4EAD-93B4-B0BC53463F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729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EA486A-095B-4133-9036-E6F53724E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426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8F12FD-997D-45BA-9D1A-5F7047F492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11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a-DK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EF0AF1-939C-4170-AA18-4713A92A92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302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D07FD0D4-6208-4F1F-9D1F-E0E4564BA7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17" Type="http://schemas.openxmlformats.org/officeDocument/2006/relationships/image" Target="../media/image20.png"/><Relationship Id="rId2" Type="http://schemas.openxmlformats.org/officeDocument/2006/relationships/image" Target="../media/image5.png"/><Relationship Id="rId16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5" Type="http://schemas.openxmlformats.org/officeDocument/2006/relationships/image" Target="../media/image1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4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4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4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0" y="2438400"/>
            <a:ext cx="91440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da-DK" sz="4000" b="1" kern="0" dirty="0" smtClean="0">
                <a:latin typeface="+mj-lt"/>
                <a:ea typeface="+mj-ea"/>
                <a:cs typeface="+mj-cs"/>
              </a:rPr>
              <a:t>Grundlæggende</a:t>
            </a:r>
            <a:br>
              <a:rPr lang="da-DK" sz="4000" b="1" kern="0" dirty="0" smtClean="0">
                <a:latin typeface="+mj-lt"/>
                <a:ea typeface="+mj-ea"/>
                <a:cs typeface="+mj-cs"/>
              </a:rPr>
            </a:br>
            <a:r>
              <a:rPr lang="da-DK" sz="4000" b="1" kern="0" dirty="0" smtClean="0">
                <a:latin typeface="+mj-lt"/>
                <a:ea typeface="+mj-ea"/>
                <a:cs typeface="+mj-cs"/>
              </a:rPr>
              <a:t>Algoritmer </a:t>
            </a:r>
            <a:r>
              <a:rPr lang="da-DK" sz="4000" b="1" kern="0" dirty="0">
                <a:latin typeface="+mj-lt"/>
                <a:ea typeface="+mj-ea"/>
                <a:cs typeface="+mj-cs"/>
              </a:rPr>
              <a:t>og </a:t>
            </a:r>
            <a:r>
              <a:rPr lang="da-DK" sz="4000" b="1" kern="0" dirty="0" smtClean="0">
                <a:latin typeface="+mj-lt"/>
                <a:ea typeface="+mj-ea"/>
                <a:cs typeface="+mj-cs"/>
              </a:rPr>
              <a:t>Datastrukturer</a:t>
            </a:r>
            <a:endParaRPr lang="da-DK" sz="4000" b="1" kern="0" dirty="0">
              <a:latin typeface="+mj-lt"/>
              <a:ea typeface="+mj-ea"/>
              <a:cs typeface="+mj-cs"/>
            </a:endParaRPr>
          </a:p>
          <a:p>
            <a:pPr algn="ctr">
              <a:defRPr/>
            </a:pPr>
            <a:endParaRPr lang="da-DK" sz="2400" b="1" kern="0" dirty="0">
              <a:latin typeface="+mj-lt"/>
              <a:ea typeface="+mj-ea"/>
              <a:cs typeface="+mj-cs"/>
            </a:endParaRPr>
          </a:p>
          <a:p>
            <a:pPr algn="ctr">
              <a:defRPr/>
            </a:pPr>
            <a:endParaRPr lang="da-DK" sz="2400" b="1" kern="0" dirty="0">
              <a:latin typeface="+mj-lt"/>
              <a:ea typeface="+mj-ea"/>
              <a:cs typeface="+mj-cs"/>
            </a:endParaRPr>
          </a:p>
          <a:p>
            <a:pPr algn="ctr">
              <a:defRPr/>
            </a:pPr>
            <a:r>
              <a:rPr lang="da-DK" b="1" dirty="0" smtClean="0"/>
              <a:t>Selektion i </a:t>
            </a:r>
            <a:r>
              <a:rPr lang="da-DK" b="1" dirty="0" err="1" smtClean="0"/>
              <a:t>worst</a:t>
            </a:r>
            <a:r>
              <a:rPr lang="da-DK" b="1" dirty="0" smtClean="0"/>
              <a:t>-case lineær tid</a:t>
            </a:r>
            <a:endParaRPr lang="da-DK" b="1" dirty="0"/>
          </a:p>
          <a:p>
            <a:pPr algn="ctr">
              <a:defRPr/>
            </a:pPr>
            <a:r>
              <a:rPr lang="da-DK" b="1" dirty="0"/>
              <a:t>[CLRS, kapitel </a:t>
            </a:r>
            <a:r>
              <a:rPr lang="da-DK" b="1" dirty="0" smtClean="0"/>
              <a:t>9.3]</a:t>
            </a:r>
            <a:endParaRPr lang="da-DK" b="1" kern="0" dirty="0">
              <a:latin typeface="+mj-lt"/>
              <a:ea typeface="+mj-ea"/>
              <a:cs typeface="+mj-cs"/>
            </a:endParaRPr>
          </a:p>
          <a:p>
            <a:pPr algn="ctr">
              <a:defRPr/>
            </a:pPr>
            <a:endParaRPr lang="en-US" b="1" kern="0" dirty="0">
              <a:latin typeface="+mj-lt"/>
              <a:ea typeface="+mj-ea"/>
              <a:cs typeface="+mj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6465017"/>
            <a:ext cx="9144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Times-Roman"/>
              </a:rPr>
              <a:t>Manuel Blum, Robert W. Floyd, Vaughan Pratt, Ronald L. </a:t>
            </a:r>
            <a:r>
              <a:rPr lang="en-US" sz="1600" dirty="0" err="1">
                <a:solidFill>
                  <a:schemeClr val="bg1">
                    <a:lumMod val="50000"/>
                  </a:schemeClr>
                </a:solidFill>
                <a:latin typeface="Times-Roman"/>
              </a:rPr>
              <a:t>Rivest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Times-Roman"/>
              </a:rPr>
              <a:t>, and Robert E. </a:t>
            </a:r>
            <a:r>
              <a:rPr lang="en-US" sz="1600" dirty="0" err="1" smtClean="0">
                <a:solidFill>
                  <a:schemeClr val="bg1">
                    <a:lumMod val="50000"/>
                  </a:schemeClr>
                </a:solidFill>
                <a:latin typeface="Times-Roman"/>
              </a:rPr>
              <a:t>Tarjan</a:t>
            </a: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Times-Roman"/>
              </a:rPr>
              <a:t>, 1973</a:t>
            </a: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844747" y="2895477"/>
            <a:ext cx="5663844" cy="714825"/>
          </a:xfrm>
          <a:prstGeom prst="roundRect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Rekursionstræ</a:t>
            </a:r>
            <a:r>
              <a:rPr lang="en-US" b="1" dirty="0" smtClean="0"/>
              <a:t> </a:t>
            </a:r>
            <a:r>
              <a:rPr lang="en-US" b="1" cap="sm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Select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82" name="Group 81"/>
          <p:cNvGrpSpPr/>
          <p:nvPr/>
        </p:nvGrpSpPr>
        <p:grpSpPr>
          <a:xfrm>
            <a:off x="304800" y="4222267"/>
            <a:ext cx="8686800" cy="2054577"/>
            <a:chOff x="304800" y="4648200"/>
            <a:chExt cx="8686800" cy="2054577"/>
          </a:xfrm>
        </p:grpSpPr>
        <p:cxnSp>
          <p:nvCxnSpPr>
            <p:cNvPr id="44" name="Straight Connector 43"/>
            <p:cNvCxnSpPr/>
            <p:nvPr/>
          </p:nvCxnSpPr>
          <p:spPr>
            <a:xfrm flipV="1">
              <a:off x="843942" y="4677982"/>
              <a:ext cx="594777" cy="109780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>
              <a:off x="1438719" y="4662723"/>
              <a:ext cx="365037" cy="177002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flipV="1">
              <a:off x="3002586" y="4663459"/>
              <a:ext cx="594777" cy="109780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>
              <a:off x="3597363" y="4648200"/>
              <a:ext cx="365037" cy="177002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flipV="1">
              <a:off x="5212386" y="4722238"/>
              <a:ext cx="594777" cy="109780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>
              <a:off x="5807163" y="4706979"/>
              <a:ext cx="365037" cy="177002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flipV="1">
              <a:off x="7315200" y="4663459"/>
              <a:ext cx="594777" cy="109780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>
              <a:off x="7909977" y="4648200"/>
              <a:ext cx="365037" cy="177002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Rounded Rectangle 18"/>
                <p:cNvSpPr/>
                <p:nvPr/>
              </p:nvSpPr>
              <p:spPr>
                <a:xfrm>
                  <a:off x="3352073" y="6172200"/>
                  <a:ext cx="1204660" cy="460054"/>
                </a:xfrm>
                <a:prstGeom prst="roundRect">
                  <a:avLst/>
                </a:prstGeom>
                <a:solidFill>
                  <a:srgbClr val="FFFF00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a-DK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da-DK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r>
                        <a:rPr lang="da-DK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a-DK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da-DK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r>
                        <a:rPr lang="da-DK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a-DK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da-DK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a14:m>
                  <a:r>
                    <a:rPr lang="en-US" i="1" dirty="0" smtClean="0">
                      <a:solidFill>
                        <a:schemeClr val="tx1"/>
                      </a:solidFill>
                    </a:rPr>
                    <a:t>n</a:t>
                  </a:r>
                  <a:endParaRPr lang="en-US" i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19" name="Rounded Rectangle 1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352073" y="6172200"/>
                  <a:ext cx="1204660" cy="460054"/>
                </a:xfrm>
                <a:prstGeom prst="roundRect">
                  <a:avLst/>
                </a:prstGeom>
                <a:blipFill>
                  <a:blip r:embed="rId2"/>
                  <a:stretch>
                    <a:fillRect b="-6173"/>
                  </a:stretch>
                </a:blipFill>
                <a:ln w="38100"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Rounded Rectangle 19"/>
                <p:cNvSpPr/>
                <p:nvPr/>
              </p:nvSpPr>
              <p:spPr>
                <a:xfrm>
                  <a:off x="304800" y="5544231"/>
                  <a:ext cx="1168487" cy="463115"/>
                </a:xfrm>
                <a:prstGeom prst="roundRect">
                  <a:avLst/>
                </a:prstGeom>
                <a:solidFill>
                  <a:srgbClr val="FFFF00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a-DK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da-DK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da-DK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a-DK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da-DK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da-DK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a-DK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da-DK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a14:m>
                  <a:r>
                    <a:rPr lang="en-US" i="1" dirty="0" smtClean="0">
                      <a:solidFill>
                        <a:schemeClr val="tx1"/>
                      </a:solidFill>
                    </a:rPr>
                    <a:t>n</a:t>
                  </a:r>
                  <a:endParaRPr lang="en-US" i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0" name="Rounded Rectangle 1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4800" y="5544231"/>
                  <a:ext cx="1168487" cy="463115"/>
                </a:xfrm>
                <a:prstGeom prst="roundRect">
                  <a:avLst/>
                </a:prstGeom>
                <a:blipFill>
                  <a:blip r:embed="rId3"/>
                  <a:stretch>
                    <a:fillRect b="-6098"/>
                  </a:stretch>
                </a:blipFill>
                <a:ln w="38100"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Rounded Rectangle 20"/>
                <p:cNvSpPr/>
                <p:nvPr/>
              </p:nvSpPr>
              <p:spPr>
                <a:xfrm>
                  <a:off x="1238511" y="6172200"/>
                  <a:ext cx="1168487" cy="521088"/>
                </a:xfrm>
                <a:prstGeom prst="roundRect">
                  <a:avLst/>
                </a:prstGeom>
                <a:solidFill>
                  <a:srgbClr val="FFFF00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a-DK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da-DK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r>
                        <a:rPr lang="da-DK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a-DK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da-DK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da-DK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a-DK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da-DK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a14:m>
                  <a:r>
                    <a:rPr lang="en-US" i="1" dirty="0" smtClean="0">
                      <a:solidFill>
                        <a:schemeClr val="tx1"/>
                      </a:solidFill>
                    </a:rPr>
                    <a:t>n</a:t>
                  </a:r>
                  <a:endParaRPr lang="en-US" i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1" name="Rounded Rectangle 2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38511" y="6172200"/>
                  <a:ext cx="1168487" cy="521088"/>
                </a:xfrm>
                <a:prstGeom prst="roundRect">
                  <a:avLst/>
                </a:prstGeom>
                <a:blipFill>
                  <a:blip r:embed="rId4"/>
                  <a:stretch>
                    <a:fillRect/>
                  </a:stretch>
                </a:blipFill>
                <a:ln w="38100"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Rounded Rectangle 21"/>
                <p:cNvSpPr/>
                <p:nvPr/>
              </p:nvSpPr>
              <p:spPr>
                <a:xfrm>
                  <a:off x="2413515" y="5544231"/>
                  <a:ext cx="1219200" cy="475569"/>
                </a:xfrm>
                <a:prstGeom prst="roundRect">
                  <a:avLst/>
                </a:prstGeom>
                <a:solidFill>
                  <a:srgbClr val="FFFF00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a-DK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da-DK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da-DK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a-DK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da-DK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r>
                        <a:rPr lang="da-DK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a-DK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da-DK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a14:m>
                  <a:r>
                    <a:rPr lang="en-US" i="1" dirty="0" smtClean="0">
                      <a:solidFill>
                        <a:schemeClr val="tx1"/>
                      </a:solidFill>
                    </a:rPr>
                    <a:t>n</a:t>
                  </a:r>
                  <a:endParaRPr lang="en-US" i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2" name="Rounded Rectangle 2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13515" y="5544231"/>
                  <a:ext cx="1219200" cy="475569"/>
                </a:xfrm>
                <a:prstGeom prst="roundRect">
                  <a:avLst/>
                </a:prstGeom>
                <a:blipFill>
                  <a:blip r:embed="rId5"/>
                  <a:stretch>
                    <a:fillRect b="-3529"/>
                  </a:stretch>
                </a:blipFill>
                <a:ln w="38100"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Rounded Rectangle 22"/>
                <p:cNvSpPr/>
                <p:nvPr/>
              </p:nvSpPr>
              <p:spPr>
                <a:xfrm>
                  <a:off x="4572943" y="5544231"/>
                  <a:ext cx="1219200" cy="475569"/>
                </a:xfrm>
                <a:prstGeom prst="roundRect">
                  <a:avLst/>
                </a:prstGeom>
                <a:solidFill>
                  <a:srgbClr val="FFFF00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a-DK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da-DK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da-DK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a-DK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da-DK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da-DK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a-DK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da-DK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</a14:m>
                  <a:r>
                    <a:rPr lang="en-US" i="1" dirty="0" smtClean="0">
                      <a:solidFill>
                        <a:schemeClr val="tx1"/>
                      </a:solidFill>
                    </a:rPr>
                    <a:t>n</a:t>
                  </a:r>
                  <a:endParaRPr lang="en-US" i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3" name="Rounded Rectangle 2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572943" y="5544231"/>
                  <a:ext cx="1219200" cy="475569"/>
                </a:xfrm>
                <a:prstGeom prst="roundRect">
                  <a:avLst/>
                </a:prstGeom>
                <a:blipFill>
                  <a:blip r:embed="rId6"/>
                  <a:stretch>
                    <a:fillRect b="-3529"/>
                  </a:stretch>
                </a:blipFill>
                <a:ln w="38100"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Rounded Rectangle 23"/>
                <p:cNvSpPr/>
                <p:nvPr/>
              </p:nvSpPr>
              <p:spPr>
                <a:xfrm>
                  <a:off x="5501808" y="6172200"/>
                  <a:ext cx="1219200" cy="475569"/>
                </a:xfrm>
                <a:prstGeom prst="roundRect">
                  <a:avLst/>
                </a:prstGeom>
                <a:solidFill>
                  <a:srgbClr val="FFFF00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a-DK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da-DK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r>
                        <a:rPr lang="da-DK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a-DK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da-DK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da-DK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a-DK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da-DK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</a14:m>
                  <a:r>
                    <a:rPr lang="en-US" i="1" dirty="0" smtClean="0">
                      <a:solidFill>
                        <a:schemeClr val="tx1"/>
                      </a:solidFill>
                    </a:rPr>
                    <a:t>n</a:t>
                  </a:r>
                  <a:endParaRPr lang="en-US" i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4" name="Rounded Rectangle 2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501808" y="6172200"/>
                  <a:ext cx="1219200" cy="475569"/>
                </a:xfrm>
                <a:prstGeom prst="roundRect">
                  <a:avLst/>
                </a:prstGeom>
                <a:blipFill>
                  <a:blip r:embed="rId7"/>
                  <a:stretch>
                    <a:fillRect b="-3571"/>
                  </a:stretch>
                </a:blipFill>
                <a:ln w="38100"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Rounded Rectangle 24"/>
                <p:cNvSpPr/>
                <p:nvPr/>
              </p:nvSpPr>
              <p:spPr>
                <a:xfrm>
                  <a:off x="7666082" y="6172200"/>
                  <a:ext cx="1325518" cy="530577"/>
                </a:xfrm>
                <a:prstGeom prst="roundRect">
                  <a:avLst/>
                </a:prstGeom>
                <a:solidFill>
                  <a:srgbClr val="FFFF00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a-DK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da-DK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r>
                        <a:rPr lang="da-DK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a-DK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da-DK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r>
                        <a:rPr lang="da-DK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a-DK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da-DK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</a14:m>
                  <a:r>
                    <a:rPr lang="en-US" i="1" dirty="0" smtClean="0">
                      <a:solidFill>
                        <a:schemeClr val="tx1"/>
                      </a:solidFill>
                    </a:rPr>
                    <a:t>n</a:t>
                  </a:r>
                  <a:endParaRPr lang="en-US" i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5" name="Rounded Rectangle 2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666082" y="6172200"/>
                  <a:ext cx="1325518" cy="530577"/>
                </a:xfrm>
                <a:prstGeom prst="roundRect">
                  <a:avLst/>
                </a:prstGeom>
                <a:blipFill>
                  <a:blip r:embed="rId8"/>
                  <a:stretch>
                    <a:fillRect/>
                  </a:stretch>
                </a:blipFill>
                <a:ln w="38100"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Rounded Rectangle 25"/>
                <p:cNvSpPr/>
                <p:nvPr/>
              </p:nvSpPr>
              <p:spPr>
                <a:xfrm>
                  <a:off x="6732371" y="5544231"/>
                  <a:ext cx="1219200" cy="475569"/>
                </a:xfrm>
                <a:prstGeom prst="roundRect">
                  <a:avLst/>
                </a:prstGeom>
                <a:solidFill>
                  <a:srgbClr val="FFFF00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a-DK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da-DK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da-DK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a-DK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da-DK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r>
                        <a:rPr lang="da-DK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a-DK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da-DK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</a14:m>
                  <a:r>
                    <a:rPr lang="en-US" i="1" dirty="0" smtClean="0">
                      <a:solidFill>
                        <a:schemeClr val="tx1"/>
                      </a:solidFill>
                    </a:rPr>
                    <a:t>n</a:t>
                  </a:r>
                  <a:endParaRPr lang="en-US" i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6" name="Rounded Rectangle 2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732371" y="5544231"/>
                  <a:ext cx="1219200" cy="475569"/>
                </a:xfrm>
                <a:prstGeom prst="roundRect">
                  <a:avLst/>
                </a:prstGeom>
                <a:blipFill>
                  <a:blip r:embed="rId9"/>
                  <a:stretch>
                    <a:fillRect b="-3529"/>
                  </a:stretch>
                </a:blipFill>
                <a:ln w="38100"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81" name="Group 80"/>
          <p:cNvGrpSpPr/>
          <p:nvPr/>
        </p:nvGrpSpPr>
        <p:grpSpPr>
          <a:xfrm>
            <a:off x="870957" y="3282174"/>
            <a:ext cx="7605478" cy="1199901"/>
            <a:chOff x="870957" y="3708107"/>
            <a:chExt cx="7605478" cy="1199901"/>
          </a:xfrm>
        </p:grpSpPr>
        <p:cxnSp>
          <p:nvCxnSpPr>
            <p:cNvPr id="39" name="Straight Connector 38"/>
            <p:cNvCxnSpPr/>
            <p:nvPr/>
          </p:nvCxnSpPr>
          <p:spPr>
            <a:xfrm flipH="1" flipV="1">
              <a:off x="6732371" y="3716173"/>
              <a:ext cx="1033702" cy="94728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flipV="1">
              <a:off x="5792143" y="3721092"/>
              <a:ext cx="896532" cy="98096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>
              <a:off x="2604640" y="3732184"/>
              <a:ext cx="1012499" cy="94579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flipV="1">
              <a:off x="1438719" y="3708107"/>
              <a:ext cx="1165921" cy="96987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" name="Rounded Rectangle 26"/>
                <p:cNvSpPr/>
                <p:nvPr/>
              </p:nvSpPr>
              <p:spPr>
                <a:xfrm>
                  <a:off x="870957" y="4447954"/>
                  <a:ext cx="1204660" cy="460054"/>
                </a:xfrm>
                <a:prstGeom prst="roundRect">
                  <a:avLst/>
                </a:prstGeom>
                <a:solidFill>
                  <a:srgbClr val="FFFF00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a-DK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da-DK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da-DK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a-DK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da-DK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a14:m>
                  <a:r>
                    <a:rPr lang="en-US" i="1" dirty="0">
                      <a:solidFill>
                        <a:schemeClr val="tx1"/>
                      </a:solidFill>
                    </a:rPr>
                    <a:t>n</a:t>
                  </a:r>
                </a:p>
              </p:txBody>
            </p:sp>
          </mc:Choice>
          <mc:Fallback xmlns="">
            <p:sp>
              <p:nvSpPr>
                <p:cNvPr id="27" name="Rounded Rectangle 2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70957" y="4447954"/>
                  <a:ext cx="1204660" cy="460054"/>
                </a:xfrm>
                <a:prstGeom prst="roundRect">
                  <a:avLst/>
                </a:prstGeom>
                <a:blipFill>
                  <a:blip r:embed="rId10"/>
                  <a:stretch>
                    <a:fillRect b="-6173"/>
                  </a:stretch>
                </a:blipFill>
                <a:ln w="38100"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9" name="Rounded Rectangle 28"/>
                <p:cNvSpPr/>
                <p:nvPr/>
              </p:nvSpPr>
              <p:spPr>
                <a:xfrm>
                  <a:off x="3023115" y="4447954"/>
                  <a:ext cx="1204660" cy="460054"/>
                </a:xfrm>
                <a:prstGeom prst="roundRect">
                  <a:avLst/>
                </a:prstGeom>
                <a:solidFill>
                  <a:srgbClr val="FFFF00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a-DK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da-DK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r>
                        <a:rPr lang="da-DK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a-DK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da-DK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a14:m>
                  <a:r>
                    <a:rPr lang="en-US" i="1" dirty="0">
                      <a:solidFill>
                        <a:schemeClr val="tx1"/>
                      </a:solidFill>
                    </a:rPr>
                    <a:t>n</a:t>
                  </a:r>
                </a:p>
              </p:txBody>
            </p:sp>
          </mc:Choice>
          <mc:Fallback xmlns="">
            <p:sp>
              <p:nvSpPr>
                <p:cNvPr id="29" name="Rounded Rectangle 2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23115" y="4447954"/>
                  <a:ext cx="1204660" cy="460054"/>
                </a:xfrm>
                <a:prstGeom prst="roundRect">
                  <a:avLst/>
                </a:prstGeom>
                <a:blipFill>
                  <a:blip r:embed="rId11"/>
                  <a:stretch>
                    <a:fillRect b="-6173"/>
                  </a:stretch>
                </a:blipFill>
                <a:ln w="38100"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" name="Rounded Rectangle 29"/>
                <p:cNvSpPr/>
                <p:nvPr/>
              </p:nvSpPr>
              <p:spPr>
                <a:xfrm>
                  <a:off x="5217554" y="4447954"/>
                  <a:ext cx="1204660" cy="460054"/>
                </a:xfrm>
                <a:prstGeom prst="roundRect">
                  <a:avLst/>
                </a:prstGeom>
                <a:solidFill>
                  <a:srgbClr val="FFFF00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a-DK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da-DK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da-DK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a-DK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da-DK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</a14:m>
                  <a:r>
                    <a:rPr lang="en-US" i="1" dirty="0">
                      <a:solidFill>
                        <a:schemeClr val="tx1"/>
                      </a:solidFill>
                    </a:rPr>
                    <a:t>n</a:t>
                  </a:r>
                </a:p>
              </p:txBody>
            </p:sp>
          </mc:Choice>
          <mc:Fallback xmlns="">
            <p:sp>
              <p:nvSpPr>
                <p:cNvPr id="30" name="Rounded Rectangle 2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217554" y="4447954"/>
                  <a:ext cx="1204660" cy="460054"/>
                </a:xfrm>
                <a:prstGeom prst="roundRect">
                  <a:avLst/>
                </a:prstGeom>
                <a:blipFill>
                  <a:blip r:embed="rId12"/>
                  <a:stretch>
                    <a:fillRect b="-6173"/>
                  </a:stretch>
                </a:blipFill>
                <a:ln w="38100"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1" name="Rounded Rectangle 30"/>
                <p:cNvSpPr/>
                <p:nvPr/>
              </p:nvSpPr>
              <p:spPr>
                <a:xfrm>
                  <a:off x="7271775" y="4447954"/>
                  <a:ext cx="1204660" cy="460054"/>
                </a:xfrm>
                <a:prstGeom prst="roundRect">
                  <a:avLst/>
                </a:prstGeom>
                <a:solidFill>
                  <a:srgbClr val="FFFF00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a-DK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da-DK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r>
                        <a:rPr lang="da-DK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a-DK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da-DK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</a14:m>
                  <a:r>
                    <a:rPr lang="en-US" i="1" dirty="0">
                      <a:solidFill>
                        <a:schemeClr val="tx1"/>
                      </a:solidFill>
                    </a:rPr>
                    <a:t>n</a:t>
                  </a:r>
                </a:p>
              </p:txBody>
            </p:sp>
          </mc:Choice>
          <mc:Fallback xmlns="">
            <p:sp>
              <p:nvSpPr>
                <p:cNvPr id="31" name="Rounded Rectangle 3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71775" y="4447954"/>
                  <a:ext cx="1204660" cy="460054"/>
                </a:xfrm>
                <a:prstGeom prst="roundRect">
                  <a:avLst/>
                </a:prstGeom>
                <a:blipFill>
                  <a:blip r:embed="rId13"/>
                  <a:stretch>
                    <a:fillRect b="-6173"/>
                  </a:stretch>
                </a:blipFill>
                <a:ln w="38100"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80" name="Group 79"/>
          <p:cNvGrpSpPr/>
          <p:nvPr/>
        </p:nvGrpSpPr>
        <p:grpSpPr>
          <a:xfrm>
            <a:off x="2002310" y="2318694"/>
            <a:ext cx="5348718" cy="1201265"/>
            <a:chOff x="2002310" y="2744627"/>
            <a:chExt cx="5348718" cy="1201265"/>
          </a:xfrm>
        </p:grpSpPr>
        <p:cxnSp>
          <p:nvCxnSpPr>
            <p:cNvPr id="36" name="Straight Connector 35"/>
            <p:cNvCxnSpPr/>
            <p:nvPr/>
          </p:nvCxnSpPr>
          <p:spPr>
            <a:xfrm flipV="1">
              <a:off x="2604640" y="2744627"/>
              <a:ext cx="2072029" cy="90831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flipH="1" flipV="1">
              <a:off x="4720365" y="2744627"/>
              <a:ext cx="2028333" cy="94009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" name="Rounded Rectangle 31"/>
                <p:cNvSpPr/>
                <p:nvPr/>
              </p:nvSpPr>
              <p:spPr>
                <a:xfrm>
                  <a:off x="2002310" y="3441591"/>
                  <a:ext cx="1204660" cy="460054"/>
                </a:xfrm>
                <a:prstGeom prst="roundRect">
                  <a:avLst/>
                </a:prstGeom>
                <a:solidFill>
                  <a:srgbClr val="FFFF00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a-DK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da-DK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a14:m>
                  <a:r>
                    <a:rPr lang="en-US" i="1" dirty="0">
                      <a:solidFill>
                        <a:schemeClr val="tx1"/>
                      </a:solidFill>
                    </a:rPr>
                    <a:t>n</a:t>
                  </a:r>
                </a:p>
              </p:txBody>
            </p:sp>
          </mc:Choice>
          <mc:Fallback xmlns="">
            <p:sp>
              <p:nvSpPr>
                <p:cNvPr id="32" name="Rounded Rectangle 3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02310" y="3441591"/>
                  <a:ext cx="1204660" cy="460054"/>
                </a:xfrm>
                <a:prstGeom prst="roundRect">
                  <a:avLst/>
                </a:prstGeom>
                <a:blipFill>
                  <a:blip r:embed="rId14"/>
                  <a:stretch>
                    <a:fillRect b="-6173"/>
                  </a:stretch>
                </a:blipFill>
                <a:ln w="38100"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3" name="Rounded Rectangle 32"/>
                <p:cNvSpPr/>
                <p:nvPr/>
              </p:nvSpPr>
              <p:spPr>
                <a:xfrm>
                  <a:off x="6146368" y="3485838"/>
                  <a:ext cx="1204660" cy="460054"/>
                </a:xfrm>
                <a:prstGeom prst="roundRect">
                  <a:avLst/>
                </a:prstGeom>
                <a:solidFill>
                  <a:srgbClr val="FFFF00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a-DK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da-DK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</a14:m>
                  <a:r>
                    <a:rPr lang="en-US" i="1" dirty="0">
                      <a:solidFill>
                        <a:schemeClr val="tx1"/>
                      </a:solidFill>
                    </a:rPr>
                    <a:t>n</a:t>
                  </a:r>
                </a:p>
              </p:txBody>
            </p:sp>
          </mc:Choice>
          <mc:Fallback xmlns="">
            <p:sp>
              <p:nvSpPr>
                <p:cNvPr id="33" name="Rounded Rectangle 3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146368" y="3485838"/>
                  <a:ext cx="1204660" cy="460054"/>
                </a:xfrm>
                <a:prstGeom prst="roundRect">
                  <a:avLst/>
                </a:prstGeom>
                <a:blipFill>
                  <a:blip r:embed="rId15"/>
                  <a:stretch>
                    <a:fillRect b="-6173"/>
                  </a:stretch>
                </a:blipFill>
                <a:ln w="38100"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34" name="Rounded Rectangle 33"/>
          <p:cNvSpPr/>
          <p:nvPr/>
        </p:nvSpPr>
        <p:spPr>
          <a:xfrm>
            <a:off x="4074339" y="2088667"/>
            <a:ext cx="1204660" cy="460054"/>
          </a:xfrm>
          <a:prstGeom prst="round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|</a:t>
            </a:r>
            <a:r>
              <a:rPr lang="en-US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| = </a:t>
            </a:r>
            <a:r>
              <a:rPr lang="en-US" sz="2800" i="1" dirty="0" smtClean="0">
                <a:solidFill>
                  <a:schemeClr val="tx1"/>
                </a:solidFill>
              </a:rPr>
              <a:t>n</a:t>
            </a:r>
            <a:endParaRPr lang="en-US" sz="2800" i="1" dirty="0">
              <a:solidFill>
                <a:schemeClr val="tx1"/>
              </a:solidFill>
            </a:endParaRPr>
          </a:p>
        </p:txBody>
      </p:sp>
      <p:cxnSp>
        <p:nvCxnSpPr>
          <p:cNvPr id="72" name="Straight Arrow Connector 71"/>
          <p:cNvCxnSpPr/>
          <p:nvPr/>
        </p:nvCxnSpPr>
        <p:spPr>
          <a:xfrm flipV="1">
            <a:off x="5778110" y="2241067"/>
            <a:ext cx="644104" cy="352029"/>
          </a:xfrm>
          <a:prstGeom prst="straightConnector1">
            <a:avLst/>
          </a:prstGeom>
          <a:ln>
            <a:solidFill>
              <a:srgbClr val="C0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6172200" y="1475867"/>
            <a:ext cx="27848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højre</a:t>
            </a:r>
            <a:r>
              <a:rPr lang="en-US" sz="2400" dirty="0" smtClean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rekursivt</a:t>
            </a:r>
            <a:r>
              <a:rPr lang="en-US" sz="2400" dirty="0" smtClean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kald</a:t>
            </a:r>
            <a:r>
              <a:rPr lang="en-US" sz="2400" dirty="0" smtClean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 for </a:t>
            </a:r>
            <a:r>
              <a:rPr lang="en-US" sz="2400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baseline="-25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en-US" sz="2400" dirty="0" smtClean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eller</a:t>
            </a:r>
            <a:r>
              <a:rPr lang="en-US" sz="2400" dirty="0" smtClean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2400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baseline="-25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endParaRPr lang="en-US" sz="2400" baseline="-250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5" name="Straight Arrow Connector 74"/>
          <p:cNvCxnSpPr/>
          <p:nvPr/>
        </p:nvCxnSpPr>
        <p:spPr>
          <a:xfrm flipH="1" flipV="1">
            <a:off x="3002586" y="2241067"/>
            <a:ext cx="572643" cy="314258"/>
          </a:xfrm>
          <a:prstGeom prst="straightConnector1">
            <a:avLst/>
          </a:prstGeom>
          <a:ln>
            <a:solidFill>
              <a:srgbClr val="C0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228600" y="1466671"/>
            <a:ext cx="28852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venstre</a:t>
            </a:r>
            <a:r>
              <a:rPr lang="en-US" sz="2400" dirty="0" smtClean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rekursivt</a:t>
            </a:r>
            <a:r>
              <a:rPr lang="en-US" sz="2400" dirty="0" smtClean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kald</a:t>
            </a:r>
            <a:r>
              <a:rPr lang="en-US" sz="2400" dirty="0" smtClean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 for at </a:t>
            </a:r>
            <a:r>
              <a:rPr lang="en-US" sz="2400" dirty="0" err="1" smtClean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finde</a:t>
            </a:r>
            <a:r>
              <a:rPr lang="en-US" sz="2400" dirty="0" smtClean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2400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pivot</a:t>
            </a:r>
            <a:r>
              <a:rPr lang="en-US" sz="2400" dirty="0" smtClean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blandt</a:t>
            </a:r>
            <a:r>
              <a:rPr lang="en-US" sz="2400" dirty="0" smtClean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2400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medians</a:t>
            </a:r>
            <a:endParaRPr lang="en-US" sz="2400" i="1" baseline="-250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409700" y="6334780"/>
            <a:ext cx="6324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Note: </a:t>
            </a:r>
            <a:r>
              <a:rPr lang="en-US" sz="1400" dirty="0" err="1" smtClean="0"/>
              <a:t>Beviset</a:t>
            </a:r>
            <a:r>
              <a:rPr lang="en-US" sz="1400" dirty="0" smtClean="0"/>
              <a:t> ignorer at der </a:t>
            </a:r>
            <a:r>
              <a:rPr lang="en-US" sz="1400" dirty="0" err="1" smtClean="0"/>
              <a:t>til</a:t>
            </a:r>
            <a:r>
              <a:rPr lang="en-US" sz="1400" dirty="0" smtClean="0"/>
              <a:t> de </a:t>
            </a:r>
            <a:r>
              <a:rPr lang="en-US" sz="1400" dirty="0" err="1" smtClean="0"/>
              <a:t>rekursive</a:t>
            </a:r>
            <a:r>
              <a:rPr lang="en-US" sz="1400" dirty="0" smtClean="0"/>
              <a:t> </a:t>
            </a:r>
            <a:r>
              <a:rPr lang="en-US" sz="1400" dirty="0" err="1" smtClean="0"/>
              <a:t>kald</a:t>
            </a:r>
            <a:r>
              <a:rPr lang="en-US" sz="1400" dirty="0" smtClean="0"/>
              <a:t> </a:t>
            </a:r>
            <a:r>
              <a:rPr lang="en-US" sz="1400" dirty="0" err="1" smtClean="0"/>
              <a:t>kan</a:t>
            </a:r>
            <a:r>
              <a:rPr lang="en-US" sz="1400" dirty="0" smtClean="0"/>
              <a:t> </a:t>
            </a:r>
            <a:r>
              <a:rPr lang="en-US" sz="1400" dirty="0" err="1" smtClean="0"/>
              <a:t>være</a:t>
            </a:r>
            <a:r>
              <a:rPr lang="en-US" sz="1400" dirty="0" smtClean="0"/>
              <a:t> O(1) </a:t>
            </a:r>
            <a:r>
              <a:rPr lang="en-US" sz="1400" dirty="0" err="1" smtClean="0"/>
              <a:t>ekstra</a:t>
            </a:r>
            <a:r>
              <a:rPr lang="en-US" sz="1400" dirty="0" smtClean="0"/>
              <a:t> </a:t>
            </a:r>
            <a:r>
              <a:rPr lang="en-US" sz="1400" dirty="0" err="1" smtClean="0"/>
              <a:t>elementer</a:t>
            </a:r>
            <a:r>
              <a:rPr lang="en-US" sz="1400" dirty="0" smtClean="0"/>
              <a:t> </a:t>
            </a:r>
            <a:r>
              <a:rPr lang="en-US" sz="1400" dirty="0" err="1" smtClean="0"/>
              <a:t>når</a:t>
            </a:r>
            <a:r>
              <a:rPr lang="en-US" sz="1400" dirty="0" smtClean="0"/>
              <a:t>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400" dirty="0" smtClean="0"/>
              <a:t> </a:t>
            </a:r>
            <a:r>
              <a:rPr lang="en-US" sz="1400" dirty="0" err="1" smtClean="0"/>
              <a:t>ikke</a:t>
            </a:r>
            <a:r>
              <a:rPr lang="en-US" sz="1400" dirty="0" smtClean="0"/>
              <a:t> </a:t>
            </a:r>
            <a:r>
              <a:rPr lang="en-US" sz="1400" dirty="0" err="1" smtClean="0"/>
              <a:t>kan</a:t>
            </a:r>
            <a:r>
              <a:rPr lang="en-US" sz="1400" dirty="0" smtClean="0"/>
              <a:t> dividers med 5 og 10</a:t>
            </a:r>
            <a:endParaRPr lang="en-US" sz="1400" dirty="0"/>
          </a:p>
        </p:txBody>
      </p:sp>
      <p:sp>
        <p:nvSpPr>
          <p:cNvPr id="46" name="Rounded Rectangle 45"/>
          <p:cNvSpPr/>
          <p:nvPr/>
        </p:nvSpPr>
        <p:spPr>
          <a:xfrm>
            <a:off x="775526" y="3892372"/>
            <a:ext cx="7835074" cy="714825"/>
          </a:xfrm>
          <a:prstGeom prst="roundRect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1153897" y="2920617"/>
                <a:ext cx="73695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>
                    <a:solidFill>
                      <a:srgbClr val="0070C0"/>
                    </a:solidFill>
                  </a:rPr>
                  <a:t>sum </a:t>
                </a:r>
                <a14:m>
                  <m:oMath xmlns:m="http://schemas.openxmlformats.org/officeDocument/2006/math">
                    <m:r>
                      <a:rPr lang="da-DK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US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3897" y="2920617"/>
                <a:ext cx="736956" cy="646331"/>
              </a:xfrm>
              <a:prstGeom prst="rect">
                <a:avLst/>
              </a:prstGeom>
              <a:blipFill>
                <a:blip r:embed="rId16"/>
                <a:stretch>
                  <a:fillRect t="-4717" r="-66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7" name="TextBox 46"/>
              <p:cNvSpPr txBox="1"/>
              <p:nvPr/>
            </p:nvSpPr>
            <p:spPr>
              <a:xfrm>
                <a:off x="71634" y="3856205"/>
                <a:ext cx="736956" cy="7611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>
                    <a:solidFill>
                      <a:srgbClr val="0070C0"/>
                    </a:solidFill>
                  </a:rPr>
                  <a:t>sum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a-DK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num>
                      <m:den>
                        <m:r>
                          <a:rPr lang="da-DK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  <m:r>
                      <a:rPr lang="da-DK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US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34" y="3856205"/>
                <a:ext cx="736956" cy="761170"/>
              </a:xfrm>
              <a:prstGeom prst="rect">
                <a:avLst/>
              </a:prstGeom>
              <a:blipFill>
                <a:blip r:embed="rId17"/>
                <a:stretch>
                  <a:fillRect t="-4839" r="-5785" b="-16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31666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4" grpId="0" animBg="1"/>
      <p:bldP spid="73" grpId="0"/>
      <p:bldP spid="77" grpId="0"/>
      <p:bldP spid="46" grpId="0" animBg="1"/>
      <p:bldP spid="4" grpId="0"/>
      <p:bldP spid="4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Analyse</a:t>
            </a:r>
            <a:endParaRPr 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601766" y="2971800"/>
                <a:ext cx="7989303" cy="166449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a-DK" sz="3200" i="1" smtClean="0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da-DK" sz="3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a-DK" sz="3200" i="1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da-DK" sz="3200" i="1">
                          <a:latin typeface="Cambria Math" panose="02040503050406030204" pitchFamily="18" charset="0"/>
                        </a:rPr>
                        <m:t>≤ </m:t>
                      </m:r>
                      <m:d>
                        <m:dPr>
                          <m:begChr m:val="{"/>
                          <m:endChr m:val=""/>
                          <m:ctrlPr>
                            <a:rPr lang="da-DK" sz="3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da-DK" sz="32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da-DK" sz="3200" i="1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  <m:d>
                                  <m:dPr>
                                    <m:ctrlPr>
                                      <a:rPr lang="da-DK" sz="32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f>
                                      <m:fPr>
                                        <m:ctrlPr>
                                          <a:rPr lang="da-DK" sz="32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da-DK" sz="3200" i="1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num>
                                      <m:den>
                                        <m:r>
                                          <a:rPr lang="da-DK" sz="3200" i="1">
                                            <a:latin typeface="Cambria Math" panose="02040503050406030204" pitchFamily="18" charset="0"/>
                                          </a:rPr>
                                          <m:t>5</m:t>
                                        </m:r>
                                      </m:den>
                                    </m:f>
                                  </m:e>
                                </m:d>
                                <m:r>
                                  <a:rPr lang="da-DK" sz="3200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da-DK" sz="3200" i="1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  <m:d>
                                  <m:dPr>
                                    <m:ctrlPr>
                                      <a:rPr lang="da-DK" sz="32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f>
                                      <m:fPr>
                                        <m:ctrlPr>
                                          <a:rPr lang="da-DK" sz="32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da-DK" sz="3200" i="1">
                                            <a:latin typeface="Cambria Math" panose="02040503050406030204" pitchFamily="18" charset="0"/>
                                          </a:rPr>
                                          <m:t>7</m:t>
                                        </m:r>
                                        <m:r>
                                          <a:rPr lang="da-DK" sz="3200" i="1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num>
                                      <m:den>
                                        <m:r>
                                          <a:rPr lang="da-DK" sz="3200" i="1">
                                            <a:latin typeface="Cambria Math" panose="02040503050406030204" pitchFamily="18" charset="0"/>
                                          </a:rPr>
                                          <m:t>10</m:t>
                                        </m:r>
                                      </m:den>
                                    </m:f>
                                  </m:e>
                                </m:d>
                                <m:r>
                                  <a:rPr lang="da-DK" sz="3200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da-DK" sz="3200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  <m:r>
                                  <a:rPr lang="da-DK" sz="3200" i="1">
                                    <a:latin typeface="Cambria Math" panose="02040503050406030204" pitchFamily="18" charset="0"/>
                                  </a:rPr>
                                  <m:t>∙</m:t>
                                </m:r>
                                <m:r>
                                  <a:rPr lang="da-DK" sz="3200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  <m:e>
                                <m:r>
                                  <m:rPr>
                                    <m:nor/>
                                  </m:rPr>
                                  <a:rPr lang="da-DK" sz="3200">
                                    <a:latin typeface="Cambria Math" panose="02040503050406030204" pitchFamily="18" charset="0"/>
                                  </a:rPr>
                                  <m:t>for</m:t>
                                </m:r>
                                <m:r>
                                  <m:rPr>
                                    <m:nor/>
                                  </m:rPr>
                                  <a:rPr lang="da-DK" sz="3200" b="0" i="0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da-DK" sz="3200" i="1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da-DK" sz="32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da-DK" sz="3200" b="0" i="1" smtClean="0">
                                    <a:latin typeface="Cambria Math" panose="02040503050406030204" pitchFamily="18" charset="0"/>
                                  </a:rPr>
                                  <m:t>&gt;5</m:t>
                                </m:r>
                              </m:e>
                            </m:m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da-DK" sz="3200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  <m:r>
                                  <a:rPr lang="da-DK" sz="3200" b="0" i="1" smtClean="0">
                                    <a:latin typeface="Cambria Math" panose="02040503050406030204" pitchFamily="18" charset="0"/>
                                  </a:rPr>
                                  <m:t>                                         </m:t>
                                </m:r>
                              </m:e>
                              <m:e>
                                <m:r>
                                  <m:rPr>
                                    <m:nor/>
                                  </m:rPr>
                                  <a:rPr lang="da-DK" sz="3200">
                                    <a:latin typeface="Cambria Math" panose="02040503050406030204" pitchFamily="18" charset="0"/>
                                  </a:rPr>
                                  <m:t>for</m:t>
                                </m:r>
                                <m:r>
                                  <a:rPr lang="da-DK" sz="3200" i="1">
                                    <a:latin typeface="Cambria Math" panose="02040503050406030204" pitchFamily="18" charset="0"/>
                                  </a:rPr>
                                  <m:t>  </m:t>
                                </m:r>
                                <m:r>
                                  <a:rPr lang="da-DK" sz="3200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da-DK" sz="3200" i="1">
                                    <a:latin typeface="Cambria Math" panose="02040503050406030204" pitchFamily="18" charset="0"/>
                                  </a:rPr>
                                  <m:t>≤5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766" y="2971800"/>
                <a:ext cx="7989303" cy="166449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Arrow Connector 4"/>
          <p:cNvCxnSpPr/>
          <p:nvPr/>
        </p:nvCxnSpPr>
        <p:spPr>
          <a:xfrm>
            <a:off x="2663083" y="4572000"/>
            <a:ext cx="152400" cy="767841"/>
          </a:xfrm>
          <a:prstGeom prst="straightConnector1">
            <a:avLst/>
          </a:prstGeom>
          <a:ln>
            <a:solidFill>
              <a:srgbClr val="C0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735719" y="5388215"/>
            <a:ext cx="27848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tid</a:t>
            </a:r>
            <a:r>
              <a:rPr lang="en-US" sz="2400" dirty="0" smtClean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 for at </a:t>
            </a:r>
            <a:r>
              <a:rPr lang="en-US" sz="2400" dirty="0" err="1" smtClean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sortere</a:t>
            </a:r>
            <a:r>
              <a:rPr lang="en-US" sz="2400" dirty="0" smtClean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/>
            </a:r>
            <a:br>
              <a:rPr lang="en-US" sz="2400" dirty="0" smtClean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</a:br>
            <a:r>
              <a:rPr lang="en-US" sz="2400" dirty="0" smtClean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 ≤ fem </a:t>
            </a:r>
            <a:r>
              <a:rPr lang="en-US" sz="2400" dirty="0" err="1" smtClean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elementer</a:t>
            </a:r>
            <a:endParaRPr lang="en-US" sz="2400" i="1" baseline="-250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H="1" flipV="1">
            <a:off x="2514600" y="2438400"/>
            <a:ext cx="533400" cy="723449"/>
          </a:xfrm>
          <a:prstGeom prst="straightConnector1">
            <a:avLst/>
          </a:prstGeom>
          <a:ln>
            <a:solidFill>
              <a:srgbClr val="C0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 flipV="1">
            <a:off x="4572000" y="2438400"/>
            <a:ext cx="105436" cy="628426"/>
          </a:xfrm>
          <a:prstGeom prst="straightConnector1">
            <a:avLst/>
          </a:prstGeom>
          <a:ln>
            <a:solidFill>
              <a:srgbClr val="C0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6040172" y="2971800"/>
            <a:ext cx="436828" cy="529862"/>
          </a:xfrm>
          <a:prstGeom prst="straightConnector1">
            <a:avLst/>
          </a:prstGeom>
          <a:ln>
            <a:solidFill>
              <a:srgbClr val="C0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172200" y="1185208"/>
            <a:ext cx="278489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tid</a:t>
            </a:r>
            <a:r>
              <a:rPr lang="en-US" sz="2400" dirty="0" smtClean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 for at </a:t>
            </a:r>
            <a:r>
              <a:rPr lang="en-US" sz="2400" dirty="0" err="1" smtClean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finde</a:t>
            </a:r>
            <a:r>
              <a:rPr lang="en-US" sz="2400" dirty="0" smtClean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medianen</a:t>
            </a:r>
            <a:r>
              <a:rPr lang="en-US" sz="2400" dirty="0" smtClean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af</a:t>
            </a:r>
            <a:r>
              <a:rPr lang="en-US" sz="2400" dirty="0" smtClean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hver</a:t>
            </a:r>
            <a:r>
              <a:rPr lang="en-US" sz="2400" dirty="0" smtClean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af</a:t>
            </a:r>
            <a:r>
              <a:rPr lang="en-US" sz="2400" dirty="0" smtClean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grupperne</a:t>
            </a:r>
            <a:r>
              <a:rPr lang="en-US" sz="2400" dirty="0" smtClean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 og at lave </a:t>
            </a:r>
            <a:r>
              <a:rPr lang="en-US" sz="2400" dirty="0" err="1" smtClean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opdelingen</a:t>
            </a:r>
            <a:r>
              <a:rPr lang="en-US" sz="2400" dirty="0" smtClean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 i </a:t>
            </a:r>
            <a:r>
              <a:rPr lang="en-US" sz="24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baseline="-25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 </a:t>
            </a:r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baseline="-25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og</a:t>
            </a:r>
            <a:r>
              <a:rPr lang="en-US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baseline="-25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endParaRPr lang="en-US" sz="2400" i="1" baseline="-250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0588" y="1549966"/>
            <a:ext cx="27848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rekursivt</a:t>
            </a:r>
            <a:r>
              <a:rPr lang="en-US" sz="2400" dirty="0" smtClean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fald</a:t>
            </a:r>
            <a:r>
              <a:rPr lang="en-US" sz="2400" dirty="0" smtClean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 for at </a:t>
            </a:r>
            <a:r>
              <a:rPr lang="en-US" sz="2400" dirty="0" err="1" smtClean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bestemme</a:t>
            </a:r>
            <a:r>
              <a:rPr lang="en-US" sz="2400" dirty="0" smtClean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2400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pivot</a:t>
            </a:r>
            <a:endParaRPr lang="en-US" sz="2400" i="1" baseline="-250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160341" y="1614552"/>
            <a:ext cx="2667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rekursivt</a:t>
            </a:r>
            <a:r>
              <a:rPr lang="en-US" sz="2400" dirty="0" smtClean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kald</a:t>
            </a:r>
            <a:r>
              <a:rPr lang="en-US" sz="2400" dirty="0" smtClean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 for </a:t>
            </a:r>
            <a:r>
              <a:rPr lang="en-US" sz="2400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baseline="-25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 </a:t>
            </a:r>
            <a:r>
              <a:rPr lang="en-US" sz="2400" dirty="0" err="1" smtClean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eller</a:t>
            </a:r>
            <a:r>
              <a:rPr lang="en-US" sz="2400" dirty="0" smtClean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baseline="-25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endParaRPr lang="en-US" sz="2400" i="1" baseline="-250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409700" y="6334780"/>
            <a:ext cx="6324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Note: </a:t>
            </a:r>
            <a:r>
              <a:rPr lang="en-US" sz="1400" dirty="0" err="1" smtClean="0"/>
              <a:t>Beviset</a:t>
            </a:r>
            <a:r>
              <a:rPr lang="en-US" sz="1400" dirty="0" smtClean="0"/>
              <a:t> ignorer at der </a:t>
            </a:r>
            <a:r>
              <a:rPr lang="en-US" sz="1400" dirty="0" err="1" smtClean="0"/>
              <a:t>til</a:t>
            </a:r>
            <a:r>
              <a:rPr lang="en-US" sz="1400" dirty="0" smtClean="0"/>
              <a:t> de </a:t>
            </a:r>
            <a:r>
              <a:rPr lang="en-US" sz="1400" dirty="0" err="1" smtClean="0"/>
              <a:t>rekursive</a:t>
            </a:r>
            <a:r>
              <a:rPr lang="en-US" sz="1400" dirty="0" smtClean="0"/>
              <a:t> </a:t>
            </a:r>
            <a:r>
              <a:rPr lang="en-US" sz="1400" dirty="0" err="1" smtClean="0"/>
              <a:t>kald</a:t>
            </a:r>
            <a:r>
              <a:rPr lang="en-US" sz="1400" dirty="0" smtClean="0"/>
              <a:t> </a:t>
            </a:r>
            <a:r>
              <a:rPr lang="en-US" sz="1400" dirty="0" err="1" smtClean="0"/>
              <a:t>kan</a:t>
            </a:r>
            <a:r>
              <a:rPr lang="en-US" sz="1400" dirty="0" smtClean="0"/>
              <a:t> </a:t>
            </a:r>
            <a:r>
              <a:rPr lang="en-US" sz="1400" dirty="0" err="1" smtClean="0"/>
              <a:t>være</a:t>
            </a:r>
            <a:r>
              <a:rPr lang="en-US" sz="1400" dirty="0" smtClean="0"/>
              <a:t> O(1) </a:t>
            </a:r>
            <a:r>
              <a:rPr lang="en-US" sz="1400" dirty="0" err="1" smtClean="0"/>
              <a:t>ekstra</a:t>
            </a:r>
            <a:r>
              <a:rPr lang="en-US" sz="1400" dirty="0" smtClean="0"/>
              <a:t> </a:t>
            </a:r>
            <a:r>
              <a:rPr lang="en-US" sz="1400" dirty="0" err="1" smtClean="0"/>
              <a:t>elementer</a:t>
            </a:r>
            <a:r>
              <a:rPr lang="en-US" sz="1400" dirty="0" smtClean="0"/>
              <a:t> </a:t>
            </a:r>
            <a:r>
              <a:rPr lang="en-US" sz="1400" dirty="0" err="1" smtClean="0"/>
              <a:t>når</a:t>
            </a:r>
            <a:r>
              <a:rPr lang="en-US" sz="1400" dirty="0" smtClean="0"/>
              <a:t>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400" dirty="0" smtClean="0"/>
              <a:t> </a:t>
            </a:r>
            <a:r>
              <a:rPr lang="en-US" sz="1400" dirty="0" err="1" smtClean="0"/>
              <a:t>ikke</a:t>
            </a:r>
            <a:r>
              <a:rPr lang="en-US" sz="1400" dirty="0" smtClean="0"/>
              <a:t> </a:t>
            </a:r>
            <a:r>
              <a:rPr lang="en-US" sz="1400" dirty="0" err="1" smtClean="0"/>
              <a:t>kan</a:t>
            </a:r>
            <a:r>
              <a:rPr lang="en-US" sz="1400" dirty="0" smtClean="0"/>
              <a:t> dividers med 5 og 10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511143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Analyse</a:t>
            </a:r>
            <a:endParaRPr 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3429001"/>
                <a:ext cx="7848600" cy="99060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sz="2400" dirty="0" smtClean="0"/>
                  <a:t>Bemærk i </a:t>
                </a:r>
                <a:r>
                  <a:rPr lang="en-US" sz="2400" dirty="0" err="1" smtClean="0"/>
                  <a:t>rekursionstræet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er</a:t>
                </a:r>
                <a:r>
                  <a:rPr lang="en-US" sz="2400" dirty="0"/>
                  <a:t> </a:t>
                </a:r>
                <a:r>
                  <a:rPr lang="en-US" sz="2400" dirty="0" err="1" smtClean="0"/>
                  <a:t>summen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af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størrelserne</a:t>
                </a:r>
                <a:r>
                  <a:rPr lang="en-US" sz="2400" dirty="0" smtClean="0"/>
                  <a:t> i </a:t>
                </a:r>
                <a:r>
                  <a:rPr lang="en-US" sz="2400" dirty="0" err="1" smtClean="0"/>
                  <a:t>dybde</a:t>
                </a:r>
                <a:r>
                  <a:rPr lang="en-US" sz="2400" dirty="0" smtClean="0"/>
                  <a:t> </a:t>
                </a:r>
                <a:r>
                  <a:rPr lang="en-US" sz="24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 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+ 1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højst</a:t>
                </a:r>
                <a:r>
                  <a:rPr lang="en-US" sz="2400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da-DK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a-DK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da-DK" sz="2400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da-DK" sz="24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da-DK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a-DK" sz="2400" i="1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da-DK" sz="2400" i="1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  <m:r>
                      <a:rPr lang="da-DK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da-DK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a-DK" sz="24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num>
                      <m:den>
                        <m:r>
                          <a:rPr lang="da-DK" sz="2400" i="1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en-US" sz="2400" dirty="0" smtClean="0"/>
                  <a:t> gange </a:t>
                </a:r>
                <a:r>
                  <a:rPr lang="en-US" sz="2400" dirty="0" err="1" smtClean="0"/>
                  <a:t>størrelsen</a:t>
                </a:r>
                <a:r>
                  <a:rPr lang="en-US" sz="2400" dirty="0" smtClean="0"/>
                  <a:t> i </a:t>
                </a:r>
                <a:r>
                  <a:rPr lang="en-US" sz="2400" dirty="0" err="1" smtClean="0"/>
                  <a:t>dybde</a:t>
                </a:r>
                <a:r>
                  <a:rPr lang="en-US" sz="2400" dirty="0" smtClean="0"/>
                  <a:t> </a:t>
                </a:r>
                <a:r>
                  <a:rPr lang="en-US" sz="24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endParaRPr lang="en-US" sz="2400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sz="2400" dirty="0" smtClean="0"/>
              </a:p>
              <a:p>
                <a:endParaRPr lang="en-US" sz="2400" dirty="0"/>
              </a:p>
              <a:p>
                <a:endParaRPr lang="en-US" sz="24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3429001"/>
                <a:ext cx="7848600" cy="990600"/>
              </a:xfrm>
              <a:blipFill>
                <a:blip r:embed="rId2"/>
                <a:stretch>
                  <a:fillRect l="-1243" t="-4321" b="-43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529483" y="1352465"/>
                <a:ext cx="8297080" cy="166449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a-DK" sz="3200" i="1" smtClean="0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da-DK" sz="3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a-DK" sz="3200" i="1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da-DK" sz="3200" i="1">
                          <a:latin typeface="Cambria Math" panose="02040503050406030204" pitchFamily="18" charset="0"/>
                        </a:rPr>
                        <m:t>≤ </m:t>
                      </m:r>
                      <m:d>
                        <m:dPr>
                          <m:begChr m:val="{"/>
                          <m:endChr m:val=""/>
                          <m:ctrlPr>
                            <a:rPr lang="da-DK" sz="3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da-DK" sz="32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da-DK" sz="3200" i="1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  <m:d>
                                  <m:dPr>
                                    <m:ctrlPr>
                                      <a:rPr lang="da-DK" sz="32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f>
                                      <m:fPr>
                                        <m:ctrlPr>
                                          <a:rPr lang="da-DK" sz="32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da-DK" sz="3200" i="1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num>
                                      <m:den>
                                        <m:r>
                                          <a:rPr lang="da-DK" sz="3200" i="1">
                                            <a:latin typeface="Cambria Math" panose="02040503050406030204" pitchFamily="18" charset="0"/>
                                          </a:rPr>
                                          <m:t>5</m:t>
                                        </m:r>
                                      </m:den>
                                    </m:f>
                                  </m:e>
                                </m:d>
                                <m:r>
                                  <a:rPr lang="da-DK" sz="3200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da-DK" sz="3200" i="1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  <m:d>
                                  <m:dPr>
                                    <m:ctrlPr>
                                      <a:rPr lang="da-DK" sz="32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f>
                                      <m:fPr>
                                        <m:ctrlPr>
                                          <a:rPr lang="da-DK" sz="32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da-DK" sz="3200" i="1">
                                            <a:latin typeface="Cambria Math" panose="02040503050406030204" pitchFamily="18" charset="0"/>
                                          </a:rPr>
                                          <m:t>7</m:t>
                                        </m:r>
                                        <m:r>
                                          <a:rPr lang="da-DK" sz="3200" i="1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num>
                                      <m:den>
                                        <m:r>
                                          <a:rPr lang="da-DK" sz="3200" i="1">
                                            <a:latin typeface="Cambria Math" panose="02040503050406030204" pitchFamily="18" charset="0"/>
                                          </a:rPr>
                                          <m:t>10</m:t>
                                        </m:r>
                                      </m:den>
                                    </m:f>
                                  </m:e>
                                </m:d>
                                <m:r>
                                  <a:rPr lang="da-DK" sz="3200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da-DK" sz="3200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  <m:r>
                                  <a:rPr lang="da-DK" sz="3200" i="1">
                                    <a:latin typeface="Cambria Math" panose="02040503050406030204" pitchFamily="18" charset="0"/>
                                  </a:rPr>
                                  <m:t>∙</m:t>
                                </m:r>
                                <m:r>
                                  <a:rPr lang="da-DK" sz="3200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  <m:e>
                                <m:r>
                                  <m:rPr>
                                    <m:nor/>
                                  </m:rPr>
                                  <a:rPr lang="da-DK" sz="3200">
                                    <a:latin typeface="Cambria Math" panose="02040503050406030204" pitchFamily="18" charset="0"/>
                                  </a:rPr>
                                  <m:t>for</m:t>
                                </m:r>
                                <m:r>
                                  <a:rPr lang="da-DK" sz="3200" i="1">
                                    <a:latin typeface="Cambria Math" panose="02040503050406030204" pitchFamily="18" charset="0"/>
                                  </a:rPr>
                                  <m:t>  </m:t>
                                </m:r>
                                <m:r>
                                  <a:rPr lang="da-DK" sz="3200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da-DK" sz="3200" b="0" i="1" smtClean="0">
                                    <a:latin typeface="Cambria Math" panose="02040503050406030204" pitchFamily="18" charset="0"/>
                                  </a:rPr>
                                  <m:t>&gt;</m:t>
                                </m:r>
                                <m:r>
                                  <a:rPr lang="da-DK" sz="3200" i="1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m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da-DK" sz="3200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  <m:r>
                                  <a:rPr lang="da-DK" sz="3200" b="0" i="1" smtClean="0">
                                    <a:latin typeface="Cambria Math" panose="02040503050406030204" pitchFamily="18" charset="0"/>
                                  </a:rPr>
                                  <m:t>                                         </m:t>
                                </m:r>
                              </m:e>
                              <m:e>
                                <m:r>
                                  <m:rPr>
                                    <m:nor/>
                                  </m:rPr>
                                  <a:rPr lang="da-DK" sz="3200">
                                    <a:latin typeface="Cambria Math" panose="02040503050406030204" pitchFamily="18" charset="0"/>
                                  </a:rPr>
                                  <m:t>for</m:t>
                                </m:r>
                                <m:r>
                                  <a:rPr lang="da-DK" sz="3200" i="1">
                                    <a:latin typeface="Cambria Math" panose="02040503050406030204" pitchFamily="18" charset="0"/>
                                  </a:rPr>
                                  <m:t>  </m:t>
                                </m:r>
                                <m:r>
                                  <a:rPr lang="da-DK" sz="3200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da-DK" sz="3200" i="1">
                                    <a:latin typeface="Cambria Math" panose="02040503050406030204" pitchFamily="18" charset="0"/>
                                  </a:rPr>
                                  <m:t>≤5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483" y="1352465"/>
                <a:ext cx="8297080" cy="166449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228600" y="4800600"/>
                <a:ext cx="8686800" cy="98200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da-DK" sz="3200" i="1" smtClean="0">
                        <a:latin typeface="Cambria Math" panose="02040503050406030204" pitchFamily="18" charset="0"/>
                      </a:rPr>
                      <m:t>𝑇</m:t>
                    </m:r>
                    <m:d>
                      <m:dPr>
                        <m:ctrlPr>
                          <a:rPr lang="da-DK" sz="3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a-DK" sz="3200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da-DK" sz="3200" i="1">
                        <a:latin typeface="Cambria Math" panose="02040503050406030204" pitchFamily="18" charset="0"/>
                      </a:rPr>
                      <m:t>≤</m:t>
                    </m:r>
                    <m:nary>
                      <m:naryPr>
                        <m:chr m:val="∑"/>
                        <m:ctrlPr>
                          <a:rPr lang="da-DK" sz="32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da-DK" sz="32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da-DK" sz="3200" i="1">
                            <a:latin typeface="Cambria Math" panose="02040503050406030204" pitchFamily="18" charset="0"/>
                          </a:rPr>
                          <m:t>=0</m:t>
                        </m:r>
                        <m:r>
                          <a:rPr lang="da-DK" sz="3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</m:sub>
                      <m:sup>
                        <m:r>
                          <a:rPr lang="da-DK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∞</m:t>
                        </m:r>
                      </m:sup>
                      <m:e>
                        <m:r>
                          <a:rPr lang="da-DK" sz="3200" i="1"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da-DK" sz="3200" i="1">
                            <a:latin typeface="Cambria Math" panose="02040503050406030204" pitchFamily="18" charset="0"/>
                          </a:rPr>
                          <m:t>∙</m:t>
                        </m:r>
                        <m:r>
                          <a:rPr lang="da-DK" sz="3200" i="1">
                            <a:latin typeface="Cambria Math" panose="02040503050406030204" pitchFamily="18" charset="0"/>
                          </a:rPr>
                          <m:t>𝑛</m:t>
                        </m:r>
                        <m:sSup>
                          <m:sSupPr>
                            <m:ctrlPr>
                              <a:rPr lang="da-DK" sz="32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a-DK" sz="3200" i="1">
                                <a:latin typeface="Cambria Math" panose="02040503050406030204" pitchFamily="18" charset="0"/>
                              </a:rPr>
                              <m:t>∙</m:t>
                            </m:r>
                            <m:d>
                              <m:dPr>
                                <m:ctrlPr>
                                  <a:rPr lang="da-DK" sz="32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da-DK" sz="32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da-DK" sz="3200" i="1">
                                        <a:latin typeface="Cambria Math" panose="02040503050406030204" pitchFamily="18" charset="0"/>
                                      </a:rPr>
                                      <m:t>9</m:t>
                                    </m:r>
                                  </m:num>
                                  <m:den>
                                    <m:r>
                                      <a:rPr lang="da-DK" sz="3200" i="1"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den>
                                </m:f>
                              </m:e>
                            </m:d>
                          </m:e>
                          <m:sup>
                            <m:r>
                              <a:rPr lang="da-DK" sz="32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p>
                        </m:sSup>
                      </m:e>
                    </m:nary>
                  </m:oMath>
                </a14:m>
                <a:r>
                  <a:rPr lang="en-US" sz="3200" dirty="0" smtClean="0"/>
                  <a:t>=</a:t>
                </a:r>
                <a:r>
                  <a:rPr lang="da-DK" sz="3200" dirty="0"/>
                  <a:t> </a:t>
                </a:r>
                <a14:m>
                  <m:oMath xmlns:m="http://schemas.openxmlformats.org/officeDocument/2006/math">
                    <m:r>
                      <a:rPr lang="da-DK" sz="3200" i="1">
                        <a:latin typeface="Cambria Math" panose="02040503050406030204" pitchFamily="18" charset="0"/>
                      </a:rPr>
                      <m:t>𝑐</m:t>
                    </m:r>
                    <m:r>
                      <a:rPr lang="da-DK" sz="3200" i="1">
                        <a:latin typeface="Cambria Math" panose="02040503050406030204" pitchFamily="18" charset="0"/>
                      </a:rPr>
                      <m:t>∙</m:t>
                    </m:r>
                    <m:r>
                      <a:rPr lang="da-DK" sz="3200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da-DK" sz="3200" i="1">
                        <a:latin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da-DK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a-DK" sz="3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da-DK" sz="3200" b="0" i="1" smtClean="0">
                            <a:latin typeface="Cambria Math" panose="02040503050406030204" pitchFamily="18" charset="0"/>
                          </a:rPr>
                          <m:t>1−</m:t>
                        </m:r>
                        <m:f>
                          <m:fPr>
                            <m:ctrlPr>
                              <a:rPr lang="da-DK" sz="32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a-DK" sz="3200" b="0" i="1" smtClean="0">
                                <a:latin typeface="Cambria Math" panose="02040503050406030204" pitchFamily="18" charset="0"/>
                              </a:rPr>
                              <m:t>9</m:t>
                            </m:r>
                          </m:num>
                          <m:den>
                            <m:r>
                              <a:rPr lang="da-DK" sz="3200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den>
                    </m:f>
                    <m:r>
                      <a:rPr lang="da-DK" sz="3200" b="0" i="1" smtClean="0">
                        <a:latin typeface="Cambria Math" panose="02040503050406030204" pitchFamily="18" charset="0"/>
                      </a:rPr>
                      <m:t>=10</m:t>
                    </m:r>
                    <m:r>
                      <a:rPr lang="da-DK" sz="3200" i="1">
                        <a:latin typeface="Cambria Math" panose="02040503050406030204" pitchFamily="18" charset="0"/>
                      </a:rPr>
                      <m:t>∙</m:t>
                    </m:r>
                    <m:r>
                      <a:rPr lang="da-DK" sz="3200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da-DK" sz="3200" i="1">
                        <a:latin typeface="Cambria Math" panose="02040503050406030204" pitchFamily="18" charset="0"/>
                      </a:rPr>
                      <m:t>∙</m:t>
                    </m:r>
                    <m:r>
                      <a:rPr lang="da-DK" sz="32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lang="en-US" sz="32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4800600"/>
                <a:ext cx="8686800" cy="98200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1409700" y="6334780"/>
            <a:ext cx="6324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Note: </a:t>
            </a:r>
            <a:r>
              <a:rPr lang="en-US" sz="1400" dirty="0" err="1" smtClean="0"/>
              <a:t>Beviset</a:t>
            </a:r>
            <a:r>
              <a:rPr lang="en-US" sz="1400" dirty="0" smtClean="0"/>
              <a:t> ignorer at der </a:t>
            </a:r>
            <a:r>
              <a:rPr lang="en-US" sz="1400" dirty="0" err="1" smtClean="0"/>
              <a:t>til</a:t>
            </a:r>
            <a:r>
              <a:rPr lang="en-US" sz="1400" dirty="0" smtClean="0"/>
              <a:t> de </a:t>
            </a:r>
            <a:r>
              <a:rPr lang="en-US" sz="1400" dirty="0" err="1" smtClean="0"/>
              <a:t>rekursive</a:t>
            </a:r>
            <a:r>
              <a:rPr lang="en-US" sz="1400" dirty="0" smtClean="0"/>
              <a:t> </a:t>
            </a:r>
            <a:r>
              <a:rPr lang="en-US" sz="1400" dirty="0" err="1" smtClean="0"/>
              <a:t>kald</a:t>
            </a:r>
            <a:r>
              <a:rPr lang="en-US" sz="1400" dirty="0" smtClean="0"/>
              <a:t> </a:t>
            </a:r>
            <a:r>
              <a:rPr lang="en-US" sz="1400" dirty="0" err="1" smtClean="0"/>
              <a:t>kan</a:t>
            </a:r>
            <a:r>
              <a:rPr lang="en-US" sz="1400" dirty="0" smtClean="0"/>
              <a:t> </a:t>
            </a:r>
            <a:r>
              <a:rPr lang="en-US" sz="1400" dirty="0" err="1" smtClean="0"/>
              <a:t>være</a:t>
            </a:r>
            <a:r>
              <a:rPr lang="en-US" sz="1400" dirty="0" smtClean="0"/>
              <a:t> O(1) </a:t>
            </a:r>
            <a:r>
              <a:rPr lang="en-US" sz="1400" dirty="0" err="1" smtClean="0"/>
              <a:t>ekstra</a:t>
            </a:r>
            <a:r>
              <a:rPr lang="en-US" sz="1400" dirty="0" smtClean="0"/>
              <a:t> </a:t>
            </a:r>
            <a:r>
              <a:rPr lang="en-US" sz="1400" dirty="0" err="1" smtClean="0"/>
              <a:t>elementer</a:t>
            </a:r>
            <a:r>
              <a:rPr lang="en-US" sz="1400" dirty="0" smtClean="0"/>
              <a:t> </a:t>
            </a:r>
            <a:r>
              <a:rPr lang="en-US" sz="1400" dirty="0" err="1" smtClean="0"/>
              <a:t>når</a:t>
            </a:r>
            <a:r>
              <a:rPr lang="en-US" sz="1400" dirty="0" smtClean="0"/>
              <a:t>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400" dirty="0" smtClean="0"/>
              <a:t> </a:t>
            </a:r>
            <a:r>
              <a:rPr lang="en-US" sz="1400" dirty="0" err="1" smtClean="0"/>
              <a:t>ikke</a:t>
            </a:r>
            <a:r>
              <a:rPr lang="en-US" sz="1400" dirty="0" smtClean="0"/>
              <a:t> </a:t>
            </a:r>
            <a:r>
              <a:rPr lang="en-US" sz="1400" dirty="0" err="1" smtClean="0"/>
              <a:t>kan</a:t>
            </a:r>
            <a:r>
              <a:rPr lang="en-US" sz="1400" dirty="0" smtClean="0"/>
              <a:t> dividers med 5 og 10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400534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b="1" dirty="0" err="1" smtClean="0"/>
              <a:t>Præcis</a:t>
            </a:r>
            <a:r>
              <a:rPr lang="en-US" b="1" dirty="0" smtClean="0"/>
              <a:t> </a:t>
            </a:r>
            <a:r>
              <a:rPr lang="en-US" b="1" dirty="0" err="1" smtClean="0"/>
              <a:t>Analyse</a:t>
            </a:r>
            <a:r>
              <a:rPr lang="en-US" b="1" dirty="0" smtClean="0"/>
              <a:t> </a:t>
            </a:r>
            <a:br>
              <a:rPr lang="en-US" b="1" dirty="0" smtClean="0"/>
            </a:br>
            <a:r>
              <a:rPr lang="en-US" sz="2400" dirty="0" smtClean="0"/>
              <a:t>(</a:t>
            </a:r>
            <a:r>
              <a:rPr lang="en-US" sz="2400" dirty="0" err="1" smtClean="0"/>
              <a:t>tættere</a:t>
            </a:r>
            <a:r>
              <a:rPr lang="en-US" sz="2400" dirty="0" smtClean="0"/>
              <a:t> </a:t>
            </a:r>
            <a:r>
              <a:rPr lang="en-US" sz="2400" dirty="0" err="1" smtClean="0"/>
              <a:t>analyse</a:t>
            </a:r>
            <a:r>
              <a:rPr lang="en-US" sz="2400" dirty="0" smtClean="0"/>
              <a:t> end CLRS)</a:t>
            </a:r>
            <a:endParaRPr 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4472" y="4660662"/>
                <a:ext cx="8919528" cy="731044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sz="2800" b="1" dirty="0" smtClean="0"/>
                  <a:t>Bevis</a:t>
                </a:r>
                <a:r>
                  <a:rPr lang="en-US" sz="2800" dirty="0" smtClean="0"/>
                  <a:t>: For </a:t>
                </a:r>
                <a14:m>
                  <m:oMath xmlns:m="http://schemas.openxmlformats.org/officeDocument/2006/math">
                    <m:r>
                      <a:rPr lang="da-DK" sz="2800" b="0" i="1" smtClean="0">
                        <a:latin typeface="Cambria Math" panose="02040503050406030204" pitchFamily="18" charset="0"/>
                      </a:rPr>
                      <m:t>1≤</m:t>
                    </m:r>
                    <m:r>
                      <a:rPr lang="da-DK" sz="28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da-DK" sz="2800" b="0" i="1" smtClean="0">
                        <a:latin typeface="Cambria Math" panose="02040503050406030204" pitchFamily="18" charset="0"/>
                      </a:rPr>
                      <m:t>≤15</m:t>
                    </m:r>
                  </m:oMath>
                </a14:m>
                <a:r>
                  <a:rPr lang="en-US" sz="2800" dirty="0" smtClean="0"/>
                  <a:t> </a:t>
                </a:r>
                <a:r>
                  <a:rPr lang="en-US" sz="2800" dirty="0" err="1" smtClean="0"/>
                  <a:t>udregn</a:t>
                </a:r>
                <a:r>
                  <a:rPr lang="en-US" sz="2800" dirty="0" smtClean="0"/>
                  <a:t> </a:t>
                </a:r>
                <a:r>
                  <a:rPr lang="en-US" sz="2800" dirty="0" err="1" smtClean="0"/>
                  <a:t>rekursionsligningen</a:t>
                </a:r>
                <a:r>
                  <a:rPr lang="en-US" sz="2800" dirty="0" smtClean="0"/>
                  <a:t>...</a:t>
                </a:r>
                <a:endParaRPr lang="en-US" sz="28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4472" y="4660662"/>
                <a:ext cx="8919528" cy="731044"/>
              </a:xfrm>
              <a:blipFill>
                <a:blip r:embed="rId3"/>
                <a:stretch>
                  <a:fillRect l="-1435" t="-92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0" y="1430709"/>
                <a:ext cx="9220200" cy="145988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a-DK" sz="2400" i="1" smtClean="0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da-DK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a-DK" sz="2400" i="1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da-DK" sz="2400" i="1">
                          <a:latin typeface="Cambria Math" panose="02040503050406030204" pitchFamily="18" charset="0"/>
                        </a:rPr>
                        <m:t>≤ </m:t>
                      </m:r>
                      <m:d>
                        <m:dPr>
                          <m:begChr m:val="{"/>
                          <m:endChr m:val=""/>
                          <m:ctrlPr>
                            <a:rPr lang="da-DK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da-DK" sz="2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da-DK" sz="2400" i="1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  <m:d>
                                  <m:dPr>
                                    <m:ctrlPr>
                                      <a:rPr lang="da-DK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d>
                                      <m:dPr>
                                        <m:begChr m:val="⌈"/>
                                        <m:endChr m:val="⌉"/>
                                        <m:ctrlPr>
                                          <a:rPr lang="da-DK" sz="240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f>
                                          <m:fPr>
                                            <m:ctrlPr>
                                              <a:rPr lang="da-DK" sz="24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da-DK" sz="2400" i="1">
                                                <a:latin typeface="Cambria Math" panose="02040503050406030204" pitchFamily="18" charset="0"/>
                                              </a:rPr>
                                              <m:t>𝑛</m:t>
                                            </m:r>
                                          </m:num>
                                          <m:den>
                                            <m:r>
                                              <a:rPr lang="da-DK" sz="2400" i="1">
                                                <a:latin typeface="Cambria Math" panose="02040503050406030204" pitchFamily="18" charset="0"/>
                                              </a:rPr>
                                              <m:t>5</m:t>
                                            </m:r>
                                          </m:den>
                                        </m:f>
                                      </m:e>
                                    </m:d>
                                  </m:e>
                                </m:d>
                                <m:r>
                                  <a:rPr lang="da-DK" sz="2400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da-DK" sz="2400" i="1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  <m:d>
                                  <m:dPr>
                                    <m:ctrlPr>
                                      <a:rPr lang="da-DK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da-DK" sz="2400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  <m:r>
                                      <a:rPr lang="da-DK" sz="2400" b="0" i="1" smtClean="0">
                                        <a:latin typeface="Cambria Math" panose="02040503050406030204" pitchFamily="18" charset="0"/>
                                      </a:rPr>
                                      <m:t>−3</m:t>
                                    </m:r>
                                    <m:d>
                                      <m:dPr>
                                        <m:begChr m:val="⌈"/>
                                        <m:endChr m:val="⌉"/>
                                        <m:ctrlPr>
                                          <a:rPr lang="da-DK" sz="24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f>
                                          <m:fPr>
                                            <m:ctrlPr>
                                              <a:rPr lang="da-DK" sz="2400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d>
                                              <m:dPr>
                                                <m:begChr m:val="⌈"/>
                                                <m:endChr m:val="⌉"/>
                                                <m:ctrlPr>
                                                  <a:rPr lang="da-DK" sz="24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dPr>
                                              <m:e>
                                                <m:r>
                                                  <a:rPr lang="da-DK" sz="24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𝑛</m:t>
                                                </m:r>
                                                <m:r>
                                                  <a:rPr lang="da-DK" sz="24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/5</m:t>
                                                </m:r>
                                              </m:e>
                                            </m:d>
                                          </m:num>
                                          <m:den>
                                            <m:r>
                                              <a:rPr lang="da-DK" sz="2400" b="0" i="1" smtClean="0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den>
                                        </m:f>
                                      </m:e>
                                    </m:d>
                                    <m:r>
                                      <a:rPr lang="da-DK" sz="2400" b="0" i="1" smtClean="0">
                                        <a:latin typeface="Cambria Math" panose="02040503050406030204" pitchFamily="18" charset="0"/>
                                      </a:rPr>
                                      <m:t>+2</m:t>
                                    </m:r>
                                  </m:e>
                                </m:d>
                                <m:r>
                                  <a:rPr lang="da-DK" sz="2400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da-DK" sz="2400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  <m:r>
                                  <a:rPr lang="da-DK" sz="2400" i="1">
                                    <a:latin typeface="Cambria Math" panose="02040503050406030204" pitchFamily="18" charset="0"/>
                                  </a:rPr>
                                  <m:t>∙</m:t>
                                </m:r>
                                <m:r>
                                  <a:rPr lang="da-DK" sz="2400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  <m:e>
                                <m:r>
                                  <m:rPr>
                                    <m:nor/>
                                  </m:rPr>
                                  <a:rPr lang="da-DK" sz="2400">
                                    <a:latin typeface="Cambria Math" panose="02040503050406030204" pitchFamily="18" charset="0"/>
                                  </a:rPr>
                                  <m:t>for</m:t>
                                </m:r>
                                <m:r>
                                  <a:rPr lang="da-DK" sz="2400" i="1">
                                    <a:latin typeface="Cambria Math" panose="02040503050406030204" pitchFamily="18" charset="0"/>
                                  </a:rPr>
                                  <m:t>  </m:t>
                                </m:r>
                                <m:r>
                                  <a:rPr lang="da-DK" sz="2400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da-DK" sz="2400" b="0" i="1" smtClean="0">
                                    <a:latin typeface="Cambria Math" panose="02040503050406030204" pitchFamily="18" charset="0"/>
                                  </a:rPr>
                                  <m:t>&gt;</m:t>
                                </m:r>
                                <m:r>
                                  <a:rPr lang="da-DK" sz="2400" i="1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m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da-DK" sz="2400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  <m:r>
                                  <a:rPr lang="da-DK" sz="2400" b="0" i="1" smtClean="0">
                                    <a:latin typeface="Cambria Math" panose="02040503050406030204" pitchFamily="18" charset="0"/>
                                  </a:rPr>
                                  <m:t>                                                                         </m:t>
                                </m:r>
                              </m:e>
                              <m:e>
                                <m:r>
                                  <m:rPr>
                                    <m:nor/>
                                  </m:rPr>
                                  <a:rPr lang="da-DK" sz="2400">
                                    <a:latin typeface="Cambria Math" panose="02040503050406030204" pitchFamily="18" charset="0"/>
                                  </a:rPr>
                                  <m:t>for</m:t>
                                </m:r>
                                <m:r>
                                  <a:rPr lang="da-DK" sz="2400" i="1">
                                    <a:latin typeface="Cambria Math" panose="02040503050406030204" pitchFamily="18" charset="0"/>
                                  </a:rPr>
                                  <m:t>  </m:t>
                                </m:r>
                                <m:r>
                                  <a:rPr lang="da-DK" sz="2400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da-DK" sz="2400" i="1">
                                    <a:latin typeface="Cambria Math" panose="02040503050406030204" pitchFamily="18" charset="0"/>
                                  </a:rPr>
                                  <m:t>≤5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430709"/>
                <a:ext cx="9220200" cy="145988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41936909"/>
                  </p:ext>
                </p:extLst>
              </p:nvPr>
            </p:nvGraphicFramePr>
            <p:xfrm>
              <a:off x="182244" y="5269468"/>
              <a:ext cx="8733156" cy="1112520"/>
            </p:xfrm>
            <a:graphic>
              <a:graphicData uri="http://schemas.openxmlformats.org/drawingml/2006/table">
                <a:tbl>
                  <a:tblPr firstRow="1" bandRow="1">
                    <a:tableStyleId>{073A0DAA-6AF3-43AB-8588-CEC1D06C72B9}</a:tableStyleId>
                  </a:tblPr>
                  <a:tblGrid>
                    <a:gridCol w="1766443">
                      <a:extLst>
                        <a:ext uri="{9D8B030D-6E8A-4147-A177-3AD203B41FA5}">
                          <a16:colId xmlns:a16="http://schemas.microsoft.com/office/drawing/2014/main" val="2603715001"/>
                        </a:ext>
                      </a:extLst>
                    </a:gridCol>
                    <a:gridCol w="352743">
                      <a:extLst>
                        <a:ext uri="{9D8B030D-6E8A-4147-A177-3AD203B41FA5}">
                          <a16:colId xmlns:a16="http://schemas.microsoft.com/office/drawing/2014/main" val="2357518836"/>
                        </a:ext>
                      </a:extLst>
                    </a:gridCol>
                    <a:gridCol w="352743">
                      <a:extLst>
                        <a:ext uri="{9D8B030D-6E8A-4147-A177-3AD203B41FA5}">
                          <a16:colId xmlns:a16="http://schemas.microsoft.com/office/drawing/2014/main" val="3611733940"/>
                        </a:ext>
                      </a:extLst>
                    </a:gridCol>
                    <a:gridCol w="352743">
                      <a:extLst>
                        <a:ext uri="{9D8B030D-6E8A-4147-A177-3AD203B41FA5}">
                          <a16:colId xmlns:a16="http://schemas.microsoft.com/office/drawing/2014/main" val="3890468106"/>
                        </a:ext>
                      </a:extLst>
                    </a:gridCol>
                    <a:gridCol w="465455">
                      <a:extLst>
                        <a:ext uri="{9D8B030D-6E8A-4147-A177-3AD203B41FA5}">
                          <a16:colId xmlns:a16="http://schemas.microsoft.com/office/drawing/2014/main" val="2226856117"/>
                        </a:ext>
                      </a:extLst>
                    </a:gridCol>
                    <a:gridCol w="465455">
                      <a:extLst>
                        <a:ext uri="{9D8B030D-6E8A-4147-A177-3AD203B41FA5}">
                          <a16:colId xmlns:a16="http://schemas.microsoft.com/office/drawing/2014/main" val="1807520861"/>
                        </a:ext>
                      </a:extLst>
                    </a:gridCol>
                    <a:gridCol w="465455">
                      <a:extLst>
                        <a:ext uri="{9D8B030D-6E8A-4147-A177-3AD203B41FA5}">
                          <a16:colId xmlns:a16="http://schemas.microsoft.com/office/drawing/2014/main" val="312718287"/>
                        </a:ext>
                      </a:extLst>
                    </a:gridCol>
                    <a:gridCol w="465455">
                      <a:extLst>
                        <a:ext uri="{9D8B030D-6E8A-4147-A177-3AD203B41FA5}">
                          <a16:colId xmlns:a16="http://schemas.microsoft.com/office/drawing/2014/main" val="824694342"/>
                        </a:ext>
                      </a:extLst>
                    </a:gridCol>
                    <a:gridCol w="465455">
                      <a:extLst>
                        <a:ext uri="{9D8B030D-6E8A-4147-A177-3AD203B41FA5}">
                          <a16:colId xmlns:a16="http://schemas.microsoft.com/office/drawing/2014/main" val="1232065144"/>
                        </a:ext>
                      </a:extLst>
                    </a:gridCol>
                    <a:gridCol w="465455">
                      <a:extLst>
                        <a:ext uri="{9D8B030D-6E8A-4147-A177-3AD203B41FA5}">
                          <a16:colId xmlns:a16="http://schemas.microsoft.com/office/drawing/2014/main" val="1686877077"/>
                        </a:ext>
                      </a:extLst>
                    </a:gridCol>
                    <a:gridCol w="465455">
                      <a:extLst>
                        <a:ext uri="{9D8B030D-6E8A-4147-A177-3AD203B41FA5}">
                          <a16:colId xmlns:a16="http://schemas.microsoft.com/office/drawing/2014/main" val="3726334873"/>
                        </a:ext>
                      </a:extLst>
                    </a:gridCol>
                    <a:gridCol w="465455">
                      <a:extLst>
                        <a:ext uri="{9D8B030D-6E8A-4147-A177-3AD203B41FA5}">
                          <a16:colId xmlns:a16="http://schemas.microsoft.com/office/drawing/2014/main" val="2962951188"/>
                        </a:ext>
                      </a:extLst>
                    </a:gridCol>
                    <a:gridCol w="465455">
                      <a:extLst>
                        <a:ext uri="{9D8B030D-6E8A-4147-A177-3AD203B41FA5}">
                          <a16:colId xmlns:a16="http://schemas.microsoft.com/office/drawing/2014/main" val="3922388674"/>
                        </a:ext>
                      </a:extLst>
                    </a:gridCol>
                    <a:gridCol w="578167">
                      <a:extLst>
                        <a:ext uri="{9D8B030D-6E8A-4147-A177-3AD203B41FA5}">
                          <a16:colId xmlns:a16="http://schemas.microsoft.com/office/drawing/2014/main" val="2744500871"/>
                        </a:ext>
                      </a:extLst>
                    </a:gridCol>
                    <a:gridCol w="563055">
                      <a:extLst>
                        <a:ext uri="{9D8B030D-6E8A-4147-A177-3AD203B41FA5}">
                          <a16:colId xmlns:a16="http://schemas.microsoft.com/office/drawing/2014/main" val="363818211"/>
                        </a:ext>
                      </a:extLst>
                    </a:gridCol>
                    <a:gridCol w="578167">
                      <a:extLst>
                        <a:ext uri="{9D8B030D-6E8A-4147-A177-3AD203B41FA5}">
                          <a16:colId xmlns:a16="http://schemas.microsoft.com/office/drawing/2014/main" val="383717412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i="1" dirty="0" smtClean="0"/>
                            <a:t>n</a:t>
                          </a:r>
                          <a:endParaRPr lang="en-US" sz="1600" i="1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2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3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4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5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6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7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8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9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10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11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12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13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14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15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74654153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a-DK" sz="1600" b="0" i="1" smtClean="0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  <m:d>
                                  <m:dPr>
                                    <m:ctrlPr>
                                      <a:rPr lang="da-DK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da-DK" sz="1600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</m:d>
                                <m:r>
                                  <a:rPr lang="da-DK" sz="1600" b="0" i="1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da-DK" sz="1600" b="0" i="1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  <m:r>
                                  <a:rPr lang="da-DK" sz="1600" b="0" i="1" smtClean="0">
                                    <a:latin typeface="Cambria Math" panose="02040503050406030204" pitchFamily="18" charset="0"/>
                                  </a:rPr>
                                  <m:t>≤</m:t>
                                </m:r>
                              </m:oMath>
                            </m:oMathPara>
                          </a14:m>
                          <a:endParaRPr lang="en-US" sz="16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8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16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25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35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46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28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38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49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61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44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66183160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unc>
                                  <m:funcPr>
                                    <m:ctrlPr>
                                      <a:rPr lang="da-DK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da-DK" sz="1600" b="0" i="0" smtClean="0">
                                        <a:latin typeface="Cambria Math" panose="02040503050406030204" pitchFamily="18" charset="0"/>
                                      </a:rPr>
                                      <m:t>max</m:t>
                                    </m:r>
                                  </m:fName>
                                  <m:e>
                                    <m:d>
                                      <m:dPr>
                                        <m:begChr m:val="{"/>
                                        <m:endChr m:val="}"/>
                                        <m:ctrlPr>
                                          <a:rPr lang="da-DK" sz="16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da-DK" sz="1600" b="0" i="1" smtClean="0">
                                            <a:latin typeface="Cambria Math" panose="02040503050406030204" pitchFamily="18" charset="0"/>
                                          </a:rPr>
                                          <m:t>1, 10</m:t>
                                        </m:r>
                                        <m:r>
                                          <a:rPr lang="da-DK" sz="1600" b="0" i="1" smtClean="0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  <m:r>
                                          <a:rPr lang="da-DK" sz="1600" b="0" i="1" smtClean="0">
                                            <a:latin typeface="Cambria Math" panose="02040503050406030204" pitchFamily="18" charset="0"/>
                                          </a:rPr>
                                          <m:t>−30</m:t>
                                        </m:r>
                                      </m:e>
                                    </m:d>
                                  </m:e>
                                </m:func>
                              </m:oMath>
                            </m:oMathPara>
                          </a14:m>
                          <a:endParaRPr lang="en-US" sz="16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10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20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30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40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50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60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70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80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90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100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110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120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02444493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41936909"/>
                  </p:ext>
                </p:extLst>
              </p:nvPr>
            </p:nvGraphicFramePr>
            <p:xfrm>
              <a:off x="182244" y="5269468"/>
              <a:ext cx="8733156" cy="1112520"/>
            </p:xfrm>
            <a:graphic>
              <a:graphicData uri="http://schemas.openxmlformats.org/drawingml/2006/table">
                <a:tbl>
                  <a:tblPr firstRow="1" bandRow="1">
                    <a:tableStyleId>{073A0DAA-6AF3-43AB-8588-CEC1D06C72B9}</a:tableStyleId>
                  </a:tblPr>
                  <a:tblGrid>
                    <a:gridCol w="1766443">
                      <a:extLst>
                        <a:ext uri="{9D8B030D-6E8A-4147-A177-3AD203B41FA5}">
                          <a16:colId xmlns:a16="http://schemas.microsoft.com/office/drawing/2014/main" val="2603715001"/>
                        </a:ext>
                      </a:extLst>
                    </a:gridCol>
                    <a:gridCol w="352743">
                      <a:extLst>
                        <a:ext uri="{9D8B030D-6E8A-4147-A177-3AD203B41FA5}">
                          <a16:colId xmlns:a16="http://schemas.microsoft.com/office/drawing/2014/main" val="2357518836"/>
                        </a:ext>
                      </a:extLst>
                    </a:gridCol>
                    <a:gridCol w="352743">
                      <a:extLst>
                        <a:ext uri="{9D8B030D-6E8A-4147-A177-3AD203B41FA5}">
                          <a16:colId xmlns:a16="http://schemas.microsoft.com/office/drawing/2014/main" val="3611733940"/>
                        </a:ext>
                      </a:extLst>
                    </a:gridCol>
                    <a:gridCol w="352743">
                      <a:extLst>
                        <a:ext uri="{9D8B030D-6E8A-4147-A177-3AD203B41FA5}">
                          <a16:colId xmlns:a16="http://schemas.microsoft.com/office/drawing/2014/main" val="3890468106"/>
                        </a:ext>
                      </a:extLst>
                    </a:gridCol>
                    <a:gridCol w="465455">
                      <a:extLst>
                        <a:ext uri="{9D8B030D-6E8A-4147-A177-3AD203B41FA5}">
                          <a16:colId xmlns:a16="http://schemas.microsoft.com/office/drawing/2014/main" val="2226856117"/>
                        </a:ext>
                      </a:extLst>
                    </a:gridCol>
                    <a:gridCol w="465455">
                      <a:extLst>
                        <a:ext uri="{9D8B030D-6E8A-4147-A177-3AD203B41FA5}">
                          <a16:colId xmlns:a16="http://schemas.microsoft.com/office/drawing/2014/main" val="1807520861"/>
                        </a:ext>
                      </a:extLst>
                    </a:gridCol>
                    <a:gridCol w="465455">
                      <a:extLst>
                        <a:ext uri="{9D8B030D-6E8A-4147-A177-3AD203B41FA5}">
                          <a16:colId xmlns:a16="http://schemas.microsoft.com/office/drawing/2014/main" val="312718287"/>
                        </a:ext>
                      </a:extLst>
                    </a:gridCol>
                    <a:gridCol w="465455">
                      <a:extLst>
                        <a:ext uri="{9D8B030D-6E8A-4147-A177-3AD203B41FA5}">
                          <a16:colId xmlns:a16="http://schemas.microsoft.com/office/drawing/2014/main" val="824694342"/>
                        </a:ext>
                      </a:extLst>
                    </a:gridCol>
                    <a:gridCol w="465455">
                      <a:extLst>
                        <a:ext uri="{9D8B030D-6E8A-4147-A177-3AD203B41FA5}">
                          <a16:colId xmlns:a16="http://schemas.microsoft.com/office/drawing/2014/main" val="1232065144"/>
                        </a:ext>
                      </a:extLst>
                    </a:gridCol>
                    <a:gridCol w="465455">
                      <a:extLst>
                        <a:ext uri="{9D8B030D-6E8A-4147-A177-3AD203B41FA5}">
                          <a16:colId xmlns:a16="http://schemas.microsoft.com/office/drawing/2014/main" val="1686877077"/>
                        </a:ext>
                      </a:extLst>
                    </a:gridCol>
                    <a:gridCol w="465455">
                      <a:extLst>
                        <a:ext uri="{9D8B030D-6E8A-4147-A177-3AD203B41FA5}">
                          <a16:colId xmlns:a16="http://schemas.microsoft.com/office/drawing/2014/main" val="3726334873"/>
                        </a:ext>
                      </a:extLst>
                    </a:gridCol>
                    <a:gridCol w="465455">
                      <a:extLst>
                        <a:ext uri="{9D8B030D-6E8A-4147-A177-3AD203B41FA5}">
                          <a16:colId xmlns:a16="http://schemas.microsoft.com/office/drawing/2014/main" val="2962951188"/>
                        </a:ext>
                      </a:extLst>
                    </a:gridCol>
                    <a:gridCol w="465455">
                      <a:extLst>
                        <a:ext uri="{9D8B030D-6E8A-4147-A177-3AD203B41FA5}">
                          <a16:colId xmlns:a16="http://schemas.microsoft.com/office/drawing/2014/main" val="3922388674"/>
                        </a:ext>
                      </a:extLst>
                    </a:gridCol>
                    <a:gridCol w="578167">
                      <a:extLst>
                        <a:ext uri="{9D8B030D-6E8A-4147-A177-3AD203B41FA5}">
                          <a16:colId xmlns:a16="http://schemas.microsoft.com/office/drawing/2014/main" val="2744500871"/>
                        </a:ext>
                      </a:extLst>
                    </a:gridCol>
                    <a:gridCol w="563055">
                      <a:extLst>
                        <a:ext uri="{9D8B030D-6E8A-4147-A177-3AD203B41FA5}">
                          <a16:colId xmlns:a16="http://schemas.microsoft.com/office/drawing/2014/main" val="363818211"/>
                        </a:ext>
                      </a:extLst>
                    </a:gridCol>
                    <a:gridCol w="578167">
                      <a:extLst>
                        <a:ext uri="{9D8B030D-6E8A-4147-A177-3AD203B41FA5}">
                          <a16:colId xmlns:a16="http://schemas.microsoft.com/office/drawing/2014/main" val="383717412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i="1" dirty="0" smtClean="0"/>
                            <a:t>n</a:t>
                          </a:r>
                          <a:endParaRPr lang="en-US" sz="1600" i="1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2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3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4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5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6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7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8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9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10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11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12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13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14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15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74654153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345" t="-104918" r="-395172" b="-1114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8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16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25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35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46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28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38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49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61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44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66183160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345" t="-204918" r="-395172" b="-114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10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20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30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40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50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60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70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80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90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100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110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120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024444937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6" name="TextBox 5"/>
          <p:cNvSpPr txBox="1"/>
          <p:nvPr/>
        </p:nvSpPr>
        <p:spPr>
          <a:xfrm>
            <a:off x="7620000" y="6412468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(</a:t>
            </a:r>
            <a:r>
              <a:rPr lang="en-US" dirty="0" err="1" smtClean="0"/>
              <a:t>fortsættes</a:t>
            </a:r>
            <a:r>
              <a:rPr lang="en-US" dirty="0" smtClean="0"/>
              <a:t>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1331436" y="3364093"/>
                <a:ext cx="6705600" cy="92948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chemeClr val="tx1"/>
                    </a:solidFill>
                  </a:rPr>
                  <a:t>Løsning</a:t>
                </a:r>
                <a:r>
                  <a:rPr lang="en-US" sz="2800" b="1" dirty="0">
                    <a:solidFill>
                      <a:schemeClr val="tx1"/>
                    </a:solidFill>
                  </a:rPr>
                  <a:t> </a:t>
                </a:r>
                <a:r>
                  <a:rPr lang="en-US" sz="2800" b="1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dirty="0" smtClean="0">
                    <a:solidFill>
                      <a:schemeClr val="tx1"/>
                    </a:solidFill>
                  </a:rPr>
                  <a:t>  </a:t>
                </a:r>
                <a14:m>
                  <m:oMath xmlns:m="http://schemas.openxmlformats.org/officeDocument/2006/math">
                    <m:r>
                      <a:rPr lang="da-DK" sz="2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𝑇</m:t>
                    </m:r>
                    <m:d>
                      <m:dPr>
                        <m:ctrlPr>
                          <a:rPr lang="da-DK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a-DK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da-DK" sz="2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≤</m:t>
                    </m:r>
                    <m:func>
                      <m:funcPr>
                        <m:ctrlPr>
                          <a:rPr lang="da-DK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da-DK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da-DK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∙</m:t>
                        </m:r>
                        <m:r>
                          <m:rPr>
                            <m:sty m:val="p"/>
                          </m:rPr>
                          <a:rPr lang="da-DK" sz="28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max</m:t>
                        </m:r>
                      </m:fName>
                      <m:e>
                        <m:d>
                          <m:dPr>
                            <m:begChr m:val="{"/>
                            <m:endChr m:val="}"/>
                            <m:ctrlPr>
                              <a:rPr lang="da-DK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a-DK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1, 10</m:t>
                            </m:r>
                            <m:r>
                              <a:rPr lang="da-DK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da-DK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−30</m:t>
                            </m:r>
                          </m:e>
                        </m:d>
                      </m:e>
                    </m:func>
                  </m:oMath>
                </a14:m>
                <a:endParaRPr lang="en-US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1436" y="3364093"/>
                <a:ext cx="6705600" cy="92948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Arrow Connector 9"/>
          <p:cNvCxnSpPr/>
          <p:nvPr/>
        </p:nvCxnSpPr>
        <p:spPr>
          <a:xfrm flipV="1">
            <a:off x="5772151" y="1354509"/>
            <a:ext cx="435137" cy="219966"/>
          </a:xfrm>
          <a:prstGeom prst="straightConnector1">
            <a:avLst/>
          </a:prstGeom>
          <a:ln>
            <a:solidFill>
              <a:srgbClr val="C0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901905" y="1016333"/>
            <a:ext cx="27848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max{ |</a:t>
            </a:r>
            <a:r>
              <a:rPr lang="en-US" sz="2400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baseline="-25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en-US" sz="2400" dirty="0" smtClean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|, |</a:t>
            </a:r>
            <a:r>
              <a:rPr lang="en-US" sz="2400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baseline="-25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en-US" sz="2400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| }</a:t>
            </a:r>
            <a:endParaRPr lang="en-US" sz="2400" baseline="-250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flipH="1" flipV="1">
            <a:off x="2124279" y="1332953"/>
            <a:ext cx="314121" cy="347515"/>
          </a:xfrm>
          <a:prstGeom prst="straightConnector1">
            <a:avLst/>
          </a:prstGeom>
          <a:ln>
            <a:solidFill>
              <a:srgbClr val="C0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867564" y="914400"/>
            <a:ext cx="1494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|</a:t>
            </a:r>
            <a:r>
              <a:rPr lang="en-US" sz="2400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medians|</a:t>
            </a:r>
            <a:endParaRPr lang="en-US" sz="2400" i="1" baseline="-250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8746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6" grpId="0"/>
      <p:bldP spid="9" grpId="0" animBg="1"/>
      <p:bldP spid="11" grpId="0"/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US" b="1" dirty="0" err="1" smtClean="0"/>
              <a:t>Præcis</a:t>
            </a:r>
            <a:r>
              <a:rPr lang="en-US" b="1" dirty="0" smtClean="0"/>
              <a:t> </a:t>
            </a:r>
            <a:r>
              <a:rPr lang="en-US" b="1" dirty="0" err="1" smtClean="0"/>
              <a:t>Analyse</a:t>
            </a:r>
            <a:r>
              <a:rPr lang="en-US" b="1" dirty="0" smtClean="0"/>
              <a:t> (</a:t>
            </a:r>
            <a:r>
              <a:rPr lang="en-US" b="1" dirty="0" err="1" smtClean="0"/>
              <a:t>fortsat</a:t>
            </a:r>
            <a:r>
              <a:rPr lang="en-US" b="1" dirty="0" smtClean="0"/>
              <a:t>)</a:t>
            </a:r>
            <a:endParaRPr 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0672" y="1447800"/>
                <a:ext cx="8919528" cy="2468563"/>
              </a:xfrm>
            </p:spPr>
            <p:txBody>
              <a:bodyPr/>
              <a:lstStyle/>
              <a:p>
                <a:pPr marL="0" indent="0">
                  <a:spcBef>
                    <a:spcPts val="1200"/>
                  </a:spcBef>
                  <a:buNone/>
                </a:pPr>
                <a:r>
                  <a:rPr lang="en-US" sz="2800" dirty="0" smtClean="0"/>
                  <a:t>For </a:t>
                </a:r>
                <a14:m>
                  <m:oMath xmlns:m="http://schemas.openxmlformats.org/officeDocument/2006/math">
                    <m:r>
                      <a:rPr lang="da-DK" sz="28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da-DK" sz="2800" b="0" i="1" smtClean="0">
                        <a:latin typeface="Cambria Math" panose="02040503050406030204" pitchFamily="18" charset="0"/>
                      </a:rPr>
                      <m:t>≥16</m:t>
                    </m:r>
                  </m:oMath>
                </a14:m>
                <a:r>
                  <a:rPr lang="en-US" sz="2800" dirty="0" smtClean="0"/>
                  <a:t> </a:t>
                </a:r>
                <a:r>
                  <a:rPr lang="en-US" sz="2800" dirty="0" err="1" smtClean="0"/>
                  <a:t>bevis</a:t>
                </a:r>
                <a:r>
                  <a:rPr lang="en-US" sz="2800" dirty="0" smtClean="0"/>
                  <a:t> </a:t>
                </a:r>
                <a:r>
                  <a:rPr lang="en-US" sz="2800" dirty="0" err="1" smtClean="0"/>
                  <a:t>ved</a:t>
                </a:r>
                <a:r>
                  <a:rPr lang="en-US" sz="2800" dirty="0" smtClean="0"/>
                  <a:t> </a:t>
                </a:r>
                <a:r>
                  <a:rPr lang="en-US" sz="2800" b="1" dirty="0" err="1" smtClean="0">
                    <a:solidFill>
                      <a:srgbClr val="C00000"/>
                    </a:solidFill>
                  </a:rPr>
                  <a:t>induktion</a:t>
                </a:r>
                <a:r>
                  <a:rPr lang="en-US" sz="2800" dirty="0" smtClean="0"/>
                  <a:t>. </a:t>
                </a:r>
              </a:p>
              <a:p>
                <a:pPr marL="0" indent="0">
                  <a:spcBef>
                    <a:spcPts val="1200"/>
                  </a:spcBef>
                  <a:buNone/>
                </a:pPr>
                <a:r>
                  <a:rPr lang="en-US" sz="2800" b="1" dirty="0" err="1" smtClean="0"/>
                  <a:t>Induktionshypotese</a:t>
                </a:r>
                <a:r>
                  <a:rPr lang="en-US" sz="2800" dirty="0" smtClean="0"/>
                  <a:t> (</a:t>
                </a:r>
                <a:r>
                  <a:rPr lang="en-US" sz="2800" dirty="0" err="1" smtClean="0"/>
                  <a:t>antag</a:t>
                </a:r>
                <a:r>
                  <a:rPr lang="en-US" sz="2800" dirty="0" smtClean="0"/>
                  <a:t> at vi </a:t>
                </a:r>
                <a:r>
                  <a:rPr lang="en-US" sz="2800" dirty="0" err="1" smtClean="0"/>
                  <a:t>allerede</a:t>
                </a:r>
                <a:r>
                  <a:rPr lang="en-US" sz="2800" dirty="0" smtClean="0"/>
                  <a:t> </a:t>
                </a:r>
                <a:r>
                  <a:rPr lang="en-US" sz="2800" dirty="0" err="1" smtClean="0"/>
                  <a:t>har</a:t>
                </a:r>
                <a:r>
                  <a:rPr lang="en-US" sz="2800" dirty="0" smtClean="0"/>
                  <a:t> </a:t>
                </a:r>
                <a:r>
                  <a:rPr lang="en-US" sz="2800" dirty="0" err="1" smtClean="0"/>
                  <a:t>bevist</a:t>
                </a:r>
                <a:r>
                  <a:rPr lang="en-US" sz="2800" dirty="0" smtClean="0"/>
                  <a:t>)</a:t>
                </a:r>
              </a:p>
              <a:p>
                <a:pPr marL="0" indent="0" algn="ctr">
                  <a:spcBef>
                    <a:spcPts val="1200"/>
                  </a:spcBef>
                  <a:spcAft>
                    <a:spcPts val="1200"/>
                  </a:spcAft>
                  <a:buNone/>
                </a:pPr>
                <a14:m>
                  <m:oMath xmlns:m="http://schemas.openxmlformats.org/officeDocument/2006/math">
                    <m:r>
                      <a:rPr lang="da-DK" sz="240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𝑇</m:t>
                    </m:r>
                    <m:d>
                      <m:dPr>
                        <m:ctrlPr>
                          <a:rPr lang="da-DK" sz="2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a-DK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d>
                    <m:r>
                      <a:rPr lang="da-DK" sz="24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≤</m:t>
                    </m:r>
                    <m:func>
                      <m:funcPr>
                        <m:ctrlPr>
                          <a:rPr lang="da-DK" sz="2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da-DK" sz="240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c</m:t>
                        </m:r>
                        <m:r>
                          <a:rPr lang="da-DK" sz="2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∙</m:t>
                        </m:r>
                        <m:r>
                          <m:rPr>
                            <m:sty m:val="p"/>
                          </m:rPr>
                          <a:rPr lang="da-DK" sz="240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max</m:t>
                        </m:r>
                      </m:fName>
                      <m:e>
                        <m:d>
                          <m:dPr>
                            <m:begChr m:val="{"/>
                            <m:endChr m:val="}"/>
                            <m:ctrlPr>
                              <a:rPr lang="da-DK" sz="24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a-DK" sz="24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1, 10</m:t>
                            </m:r>
                            <m:r>
                              <a:rPr lang="da-DK" sz="2400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da-DK" sz="24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−30</m:t>
                            </m:r>
                          </m:e>
                        </m:d>
                      </m:e>
                    </m:func>
                  </m:oMath>
                </a14:m>
                <a:r>
                  <a:rPr lang="en-US" sz="2400" dirty="0" smtClean="0"/>
                  <a:t> for </a:t>
                </a:r>
                <a14:m>
                  <m:oMath xmlns:m="http://schemas.openxmlformats.org/officeDocument/2006/math">
                    <m:r>
                      <a:rPr lang="da-DK" sz="2400" b="0" i="0" smtClean="0">
                        <a:latin typeface="Cambria Math" panose="02040503050406030204" pitchFamily="18" charset="0"/>
                      </a:rPr>
                      <m:t>1 </m:t>
                    </m:r>
                    <m:r>
                      <a:rPr lang="da-DK" sz="2400" b="0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da-DK" sz="24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da-DK" sz="2400" b="0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da-DK" sz="2400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da-DK" sz="2400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US" sz="2400" dirty="0" smtClean="0"/>
                  <a:t>.</a:t>
                </a:r>
              </a:p>
              <a:p>
                <a:pPr marL="0" indent="0">
                  <a:spcBef>
                    <a:spcPts val="1200"/>
                  </a:spcBef>
                  <a:spcAft>
                    <a:spcPts val="1200"/>
                  </a:spcAft>
                  <a:buNone/>
                </a:pPr>
                <a:r>
                  <a:rPr lang="en-US" sz="2800" b="1" dirty="0" smtClean="0"/>
                  <a:t>Induktionsskridt</a:t>
                </a:r>
                <a:r>
                  <a:rPr lang="en-US" sz="2800" dirty="0" smtClean="0"/>
                  <a:t> (vis for </a:t>
                </a:r>
                <a14:m>
                  <m:oMath xmlns:m="http://schemas.openxmlformats.org/officeDocument/2006/math">
                    <m:r>
                      <a:rPr lang="da-DK" sz="2800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2800" dirty="0" smtClean="0"/>
                  <a:t>)</a:t>
                </a:r>
                <a:endParaRPr lang="en-US" sz="28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0672" y="1447800"/>
                <a:ext cx="8919528" cy="2468563"/>
              </a:xfrm>
              <a:blipFill>
                <a:blip r:embed="rId3"/>
                <a:stretch>
                  <a:fillRect l="-1366" t="-2723" b="-19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609600" y="3729451"/>
                <a:ext cx="8382000" cy="312854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800100" indent="-80010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a-DK" sz="2400" i="1" smtClean="0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da-DK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a-DK" sz="2400" i="1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da-DK" sz="2400" i="1">
                          <a:latin typeface="Cambria Math" panose="02040503050406030204" pitchFamily="18" charset="0"/>
                        </a:rPr>
                        <m:t>≤</m:t>
                      </m:r>
                      <m:r>
                        <a:rPr lang="da-DK" sz="2400" i="1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da-DK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⌈"/>
                              <m:endChr m:val="⌉"/>
                              <m:ctrlPr>
                                <a:rPr lang="da-DK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da-DK" sz="2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da-DK" sz="24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num>
                                <m:den>
                                  <m:r>
                                    <a:rPr lang="da-DK" sz="2400" i="1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den>
                              </m:f>
                            </m:e>
                          </m:d>
                        </m:e>
                      </m:d>
                      <m:r>
                        <a:rPr lang="da-DK" sz="2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a-DK" sz="2400" i="1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da-DK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a-DK" sz="24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da-DK" sz="2400" i="1">
                              <a:latin typeface="Cambria Math" panose="02040503050406030204" pitchFamily="18" charset="0"/>
                            </a:rPr>
                            <m:t>−3</m:t>
                          </m:r>
                          <m:d>
                            <m:dPr>
                              <m:begChr m:val="⌈"/>
                              <m:endChr m:val="⌉"/>
                              <m:ctrlPr>
                                <a:rPr lang="da-DK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da-DK" sz="2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d>
                                    <m:dPr>
                                      <m:begChr m:val="⌈"/>
                                      <m:endChr m:val="⌉"/>
                                      <m:ctrlPr>
                                        <a:rPr lang="da-DK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da-DK" sz="24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da-DK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𝑛</m:t>
                                          </m:r>
                                        </m:num>
                                        <m:den>
                                          <m:r>
                                            <a:rPr lang="da-DK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5</m:t>
                                          </m:r>
                                        </m:den>
                                      </m:f>
                                    </m:e>
                                  </m:d>
                                </m:num>
                                <m:den>
                                  <m:r>
                                    <a:rPr lang="da-DK" sz="2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  <m:r>
                            <a:rPr lang="da-DK" sz="2400" i="1">
                              <a:latin typeface="Cambria Math" panose="02040503050406030204" pitchFamily="18" charset="0"/>
                            </a:rPr>
                            <m:t>+2</m:t>
                          </m:r>
                        </m:e>
                      </m:d>
                      <m:r>
                        <a:rPr lang="da-DK" sz="2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a-DK" sz="2400" i="1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da-DK" sz="2400" i="1">
                          <a:latin typeface="Cambria Math" panose="02040503050406030204" pitchFamily="18" charset="0"/>
                        </a:rPr>
                        <m:t>∙</m:t>
                      </m:r>
                      <m:r>
                        <a:rPr lang="da-DK" sz="2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da-DK" sz="2400" i="1">
                          <a:latin typeface="Cambria Math" panose="02040503050406030204" pitchFamily="18" charset="0"/>
                        </a:rPr>
                        <m:t>≤</m:t>
                      </m:r>
                      <m:r>
                        <a:rPr lang="da-DK" sz="2400" i="1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da-DK" sz="2400" i="1">
                          <a:latin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da-DK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a-DK" sz="24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  <m:d>
                            <m:dPr>
                              <m:begChr m:val="⌈"/>
                              <m:endChr m:val="⌉"/>
                              <m:ctrlPr>
                                <a:rPr lang="da-DK" sz="24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da-DK" sz="24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da-DK" sz="24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num>
                                <m:den>
                                  <m:r>
                                    <a:rPr lang="da-DK" sz="24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den>
                              </m:f>
                            </m:e>
                          </m:d>
                          <m:r>
                            <a:rPr lang="da-DK" sz="2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−30 </m:t>
                          </m:r>
                          <m:r>
                            <a:rPr lang="da-DK" sz="24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da-DK" sz="24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  <m:d>
                            <m:dPr>
                              <m:ctrlPr>
                                <a:rPr lang="da-DK" sz="24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a-DK" sz="24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da-DK" sz="24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  <m:d>
                                <m:dPr>
                                  <m:begChr m:val="⌈"/>
                                  <m:endChr m:val="⌉"/>
                                  <m:ctrlPr>
                                    <a:rPr lang="da-DK" sz="24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da-DK" sz="2400" i="1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d>
                                        <m:dPr>
                                          <m:begChr m:val="⌈"/>
                                          <m:endChr m:val="⌉"/>
                                          <m:ctrlPr>
                                            <a:rPr lang="da-DK" sz="2400" i="1">
                                              <a:solidFill>
                                                <a:srgbClr val="C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f>
                                            <m:fPr>
                                              <m:ctrlPr>
                                                <a:rPr lang="da-DK" sz="2400" b="0" i="1" smtClean="0">
                                                  <a:solidFill>
                                                    <a:srgbClr val="C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a:rPr lang="da-DK" sz="2400" b="0" i="1" smtClean="0">
                                                  <a:solidFill>
                                                    <a:srgbClr val="C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𝑛</m:t>
                                              </m:r>
                                            </m:num>
                                            <m:den>
                                              <m:r>
                                                <a:rPr lang="da-DK" sz="2400" b="0" i="1" smtClean="0">
                                                  <a:solidFill>
                                                    <a:srgbClr val="C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5</m:t>
                                              </m:r>
                                            </m:den>
                                          </m:f>
                                        </m:e>
                                      </m:d>
                                    </m:num>
                                    <m:den>
                                      <m:r>
                                        <a:rPr lang="da-DK" sz="2400" i="1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d>
                              <m:r>
                                <a:rPr lang="da-DK" sz="24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  <m:r>
                            <a:rPr lang="da-DK" sz="2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−30</m:t>
                          </m:r>
                          <m:r>
                            <a:rPr lang="da-DK" sz="24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da-DK" sz="2400" i="1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da-DK" sz="2400" i="1">
                          <a:latin typeface="Cambria Math" panose="02040503050406030204" pitchFamily="18" charset="0"/>
                        </a:rPr>
                        <m:t>≤</m:t>
                      </m:r>
                      <m:r>
                        <a:rPr lang="da-DK" sz="2400" i="1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da-DK" sz="2400" i="1">
                          <a:latin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da-DK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a-DK" sz="2400" i="1">
                              <a:latin typeface="Cambria Math" panose="02040503050406030204" pitchFamily="18" charset="0"/>
                            </a:rPr>
                            <m:t>10</m:t>
                          </m:r>
                          <m:d>
                            <m:dPr>
                              <m:ctrlPr>
                                <a:rPr lang="da-DK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da-DK" sz="2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da-DK" sz="24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num>
                                <m:den>
                                  <m:r>
                                    <a:rPr lang="da-DK" sz="2400" i="1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den>
                              </m:f>
                              <m:r>
                                <a:rPr lang="da-DK" sz="2400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  <m:r>
                            <a:rPr lang="da-DK" sz="2400" i="1">
                              <a:latin typeface="Cambria Math" panose="02040503050406030204" pitchFamily="18" charset="0"/>
                            </a:rPr>
                            <m:t>+10</m:t>
                          </m:r>
                          <m:d>
                            <m:dPr>
                              <m:ctrlPr>
                                <a:rPr lang="da-DK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a-DK" sz="24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da-DK" sz="2400" i="1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  <m:f>
                                <m:fPr>
                                  <m:ctrlPr>
                                    <a:rPr lang="da-DK" sz="2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d>
                                    <m:dPr>
                                      <m:ctrlPr>
                                        <a:rPr lang="da-DK" sz="24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da-DK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da-DK" sz="2400" i="1">
                                              <a:latin typeface="Cambria Math" panose="02040503050406030204" pitchFamily="18" charset="0"/>
                                            </a:rPr>
                                            <m:t>𝑛</m:t>
                                          </m:r>
                                        </m:num>
                                        <m:den>
                                          <m:r>
                                            <a:rPr lang="da-DK" sz="2400" i="1">
                                              <a:latin typeface="Cambria Math" panose="02040503050406030204" pitchFamily="18" charset="0"/>
                                            </a:rPr>
                                            <m:t>5</m:t>
                                          </m:r>
                                        </m:den>
                                      </m:f>
                                    </m:e>
                                  </m:d>
                                </m:num>
                                <m:den>
                                  <m:r>
                                    <a:rPr lang="da-DK" sz="2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da-DK" sz="2400" i="1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  <m:r>
                            <a:rPr lang="da-DK" sz="2400" i="1">
                              <a:latin typeface="Cambria Math" panose="02040503050406030204" pitchFamily="18" charset="0"/>
                            </a:rPr>
                            <m:t>−60</m:t>
                          </m:r>
                          <m:r>
                            <a:rPr lang="da-DK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da-DK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da-DK" sz="2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a-DK" sz="2400" i="1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da-DK" sz="2400" i="1">
                          <a:latin typeface="Cambria Math" panose="02040503050406030204" pitchFamily="18" charset="0"/>
                        </a:rPr>
                        <m:t>∙(10</m:t>
                      </m:r>
                      <m:r>
                        <a:rPr lang="da-DK" sz="2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da-DK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a-DK" sz="2400" i="1">
                          <a:latin typeface="Cambria Math" panose="02040503050406030204" pitchFamily="18" charset="0"/>
                        </a:rPr>
                        <m:t>30)</m:t>
                      </m:r>
                    </m:oMath>
                  </m:oMathPara>
                </a14:m>
                <a:endParaRPr lang="da-DK" sz="24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3729451"/>
                <a:ext cx="8382000" cy="3128549"/>
              </a:xfrm>
              <a:prstGeom prst="rect">
                <a:avLst/>
              </a:prstGeom>
              <a:blipFill>
                <a:blip r:embed="rId4"/>
                <a:stretch>
                  <a:fillRect b="-27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/>
          <p:cNvSpPr/>
          <p:nvPr/>
        </p:nvSpPr>
        <p:spPr>
          <a:xfrm>
            <a:off x="8763000" y="6477000"/>
            <a:ext cx="180000" cy="18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020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PQuestion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da-DK" sz="4000" b="1" dirty="0" err="1" smtClean="0">
                <a:solidFill>
                  <a:schemeClr val="bg1"/>
                </a:solidFill>
              </a:rPr>
              <a:t>Worst</a:t>
            </a:r>
            <a:r>
              <a:rPr lang="da-DK" sz="4000" b="1" dirty="0" smtClean="0">
                <a:solidFill>
                  <a:schemeClr val="bg1"/>
                </a:solidFill>
              </a:rPr>
              <a:t>-case antal sammenligninger </a:t>
            </a:r>
            <a:br>
              <a:rPr lang="da-DK" sz="4000" b="1" dirty="0" smtClean="0">
                <a:solidFill>
                  <a:schemeClr val="bg1"/>
                </a:solidFill>
              </a:rPr>
            </a:br>
            <a:r>
              <a:rPr lang="da-DK" sz="4000" b="1" dirty="0" smtClean="0">
                <a:solidFill>
                  <a:schemeClr val="bg1"/>
                </a:solidFill>
              </a:rPr>
              <a:t>for Select for </a:t>
            </a:r>
            <a:r>
              <a:rPr lang="da-DK" sz="4000" b="1" i="1" dirty="0" smtClean="0">
                <a:solidFill>
                  <a:schemeClr val="bg1"/>
                </a:solidFill>
              </a:rPr>
              <a:t>n</a:t>
            </a:r>
            <a:r>
              <a:rPr lang="da-DK" sz="4000" b="1" dirty="0" smtClean="0">
                <a:solidFill>
                  <a:schemeClr val="bg1"/>
                </a:solidFill>
              </a:rPr>
              <a:t> = 5 ?</a:t>
            </a:r>
            <a:endParaRPr lang="en-US" sz="4000" b="1" dirty="0" smtClean="0">
              <a:solidFill>
                <a:schemeClr val="bg1"/>
              </a:solidFill>
            </a:endParaRPr>
          </a:p>
        </p:txBody>
      </p:sp>
      <p:sp>
        <p:nvSpPr>
          <p:cNvPr id="717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3505200" y="1657124"/>
            <a:ext cx="2667000" cy="5200876"/>
          </a:xfrm>
        </p:spPr>
        <p:txBody>
          <a:bodyPr tIns="45719" bIns="45719"/>
          <a:lstStyle/>
          <a:p>
            <a:pPr marL="514350" indent="-514350">
              <a:buFontTx/>
              <a:buAutoNum type="alphaLcParenR"/>
            </a:pPr>
            <a:r>
              <a:rPr lang="da-DK" sz="2800" dirty="0" smtClean="0">
                <a:solidFill>
                  <a:schemeClr val="bg1"/>
                </a:solidFill>
              </a:rPr>
              <a:t>1</a:t>
            </a:r>
          </a:p>
          <a:p>
            <a:pPr marL="514350" indent="-514350">
              <a:buFontTx/>
              <a:buAutoNum type="alphaLcParenR"/>
            </a:pPr>
            <a:r>
              <a:rPr lang="da-DK" sz="2800" dirty="0" smtClean="0">
                <a:solidFill>
                  <a:schemeClr val="bg1"/>
                </a:solidFill>
              </a:rPr>
              <a:t>2</a:t>
            </a:r>
          </a:p>
          <a:p>
            <a:pPr marL="514350" indent="-514350">
              <a:buFontTx/>
              <a:buAutoNum type="alphaLcParenR"/>
            </a:pPr>
            <a:r>
              <a:rPr lang="da-DK" sz="2800" dirty="0" smtClean="0">
                <a:solidFill>
                  <a:schemeClr val="bg1"/>
                </a:solidFill>
              </a:rPr>
              <a:t>3</a:t>
            </a:r>
          </a:p>
          <a:p>
            <a:pPr marL="514350" indent="-514350">
              <a:buFontTx/>
              <a:buAutoNum type="alphaLcParenR"/>
            </a:pPr>
            <a:r>
              <a:rPr lang="da-DK" sz="2800" dirty="0" smtClean="0">
                <a:solidFill>
                  <a:schemeClr val="bg1"/>
                </a:solidFill>
              </a:rPr>
              <a:t>4</a:t>
            </a:r>
          </a:p>
          <a:p>
            <a:pPr marL="514350" indent="-514350">
              <a:buFontTx/>
              <a:buAutoNum type="alphaLcParenR"/>
            </a:pPr>
            <a:r>
              <a:rPr lang="da-DK" sz="2800" dirty="0" smtClean="0">
                <a:solidFill>
                  <a:schemeClr val="bg1"/>
                </a:solidFill>
              </a:rPr>
              <a:t>5</a:t>
            </a:r>
          </a:p>
          <a:p>
            <a:pPr marL="514350" indent="-514350">
              <a:buFontTx/>
              <a:buAutoNum type="alphaLcParenR"/>
            </a:pPr>
            <a:r>
              <a:rPr lang="da-DK" sz="2800" dirty="0" smtClean="0">
                <a:solidFill>
                  <a:schemeClr val="bg1"/>
                </a:solidFill>
              </a:rPr>
              <a:t>6</a:t>
            </a:r>
          </a:p>
          <a:p>
            <a:pPr marL="514350" indent="-514350">
              <a:buFontTx/>
              <a:buAutoNum type="alphaLcParenR"/>
            </a:pPr>
            <a:r>
              <a:rPr lang="da-DK" sz="2800" dirty="0" smtClean="0">
                <a:solidFill>
                  <a:schemeClr val="bg1"/>
                </a:solidFill>
              </a:rPr>
              <a:t>7</a:t>
            </a:r>
          </a:p>
          <a:p>
            <a:pPr marL="514350" indent="-514350">
              <a:buFontTx/>
              <a:buAutoNum type="alphaLcParenR"/>
            </a:pPr>
            <a:r>
              <a:rPr lang="da-DK" sz="2800" dirty="0" smtClean="0">
                <a:solidFill>
                  <a:schemeClr val="bg1"/>
                </a:solidFill>
              </a:rPr>
              <a:t>8</a:t>
            </a:r>
          </a:p>
          <a:p>
            <a:pPr marL="514350" indent="-514350">
              <a:buFontTx/>
              <a:buAutoNum type="alphaLcParenR"/>
            </a:pPr>
            <a:r>
              <a:rPr lang="da-DK" sz="2800" dirty="0">
                <a:solidFill>
                  <a:schemeClr val="bg1"/>
                </a:solidFill>
              </a:rPr>
              <a:t>9</a:t>
            </a:r>
            <a:endParaRPr lang="da-DK" sz="2800" dirty="0" smtClean="0">
              <a:solidFill>
                <a:schemeClr val="bg1"/>
              </a:solidFill>
            </a:endParaRPr>
          </a:p>
          <a:p>
            <a:pPr marL="514350" indent="-514350">
              <a:buFontTx/>
              <a:buAutoNum type="alphaLcParenR"/>
            </a:pPr>
            <a:r>
              <a:rPr lang="da-DK" sz="2800" dirty="0" smtClean="0">
                <a:solidFill>
                  <a:schemeClr val="bg1"/>
                </a:solidFill>
              </a:rPr>
              <a:t>Ved ikke</a:t>
            </a:r>
          </a:p>
        </p:txBody>
      </p:sp>
      <p:grpSp>
        <p:nvGrpSpPr>
          <p:cNvPr id="7176" name="ResponseCounter" hidden="1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0" y="6559550"/>
            <a:ext cx="9726613" cy="298450"/>
            <a:chOff x="190500" y="6369326"/>
            <a:chExt cx="3791073" cy="298174"/>
          </a:xfrm>
        </p:grpSpPr>
        <p:sp>
          <p:nvSpPr>
            <p:cNvPr id="15" name="RCFill" hidden="1"/>
            <p:cNvSpPr/>
            <p:nvPr/>
          </p:nvSpPr>
          <p:spPr>
            <a:xfrm>
              <a:off x="190500" y="6388358"/>
              <a:ext cx="2162514" cy="253765"/>
            </a:xfrm>
            <a:prstGeom prst="rect">
              <a:avLst/>
            </a:prstGeom>
            <a:pattFill prst="dkVert">
              <a:fgClr>
                <a:srgbClr val="FFFFFF"/>
              </a:fgClr>
              <a:bgClr>
                <a:srgbClr val="C6E2FF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4" name="RCFrame" hidden="1"/>
            <p:cNvSpPr/>
            <p:nvPr/>
          </p:nvSpPr>
          <p:spPr>
            <a:xfrm>
              <a:off x="190500" y="6369326"/>
              <a:ext cx="3791073" cy="29817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r">
                <a:defRPr/>
              </a:pPr>
              <a:r>
                <a:rPr lang="en-US" sz="1400" smtClean="0">
                  <a:solidFill>
                    <a:schemeClr val="bg1"/>
                  </a:solidFill>
                  <a:latin typeface="Tahoma"/>
                </a:rPr>
                <a:t>81 of 142</a:t>
              </a:r>
              <a:endParaRPr lang="en-US" sz="1400" dirty="0">
                <a:solidFill>
                  <a:schemeClr val="bg1"/>
                </a:solidFill>
                <a:latin typeface="Tahoma"/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1035990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1143000"/>
          </a:xfrm>
        </p:spPr>
        <p:txBody>
          <a:bodyPr/>
          <a:lstStyle/>
          <a:p>
            <a:r>
              <a:rPr lang="en-US" sz="3600" b="1" dirty="0" err="1" smtClean="0"/>
              <a:t>Endnu</a:t>
            </a:r>
            <a:r>
              <a:rPr lang="en-US" sz="3600" b="1" dirty="0" smtClean="0"/>
              <a:t> mere </a:t>
            </a:r>
            <a:r>
              <a:rPr lang="en-US" sz="3600" b="1" dirty="0" err="1" smtClean="0"/>
              <a:t>Præcis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Analyse</a:t>
            </a:r>
            <a:r>
              <a:rPr lang="en-US" sz="3600" b="1" dirty="0" smtClean="0"/>
              <a:t> : </a:t>
            </a:r>
            <a:br>
              <a:rPr lang="en-US" sz="3600" b="1" dirty="0" smtClean="0"/>
            </a:br>
            <a:r>
              <a:rPr lang="en-US" sz="3600" b="1" dirty="0" smtClean="0">
                <a:solidFill>
                  <a:srgbClr val="C00000"/>
                </a:solidFill>
              </a:rPr>
              <a:t># </a:t>
            </a:r>
            <a:r>
              <a:rPr lang="en-US" sz="3600" b="1" dirty="0" err="1" smtClean="0">
                <a:solidFill>
                  <a:srgbClr val="C00000"/>
                </a:solidFill>
              </a:rPr>
              <a:t>Sammenligninger</a:t>
            </a:r>
            <a:endParaRPr lang="en-US" sz="1800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-32657" y="2028342"/>
                <a:ext cx="9220200" cy="17571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a-DK" sz="2400" i="1" smtClean="0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da-DK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a-DK" sz="2400" i="1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da-DK" sz="2400" i="1">
                          <a:latin typeface="Cambria Math" panose="02040503050406030204" pitchFamily="18" charset="0"/>
                        </a:rPr>
                        <m:t>≤ </m:t>
                      </m:r>
                      <m:d>
                        <m:dPr>
                          <m:begChr m:val="{"/>
                          <m:endChr m:val=""/>
                          <m:ctrlPr>
                            <a:rPr lang="da-DK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da-DK" sz="2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da-DK" sz="2400" i="1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  <m:d>
                                  <m:dPr>
                                    <m:ctrlPr>
                                      <a:rPr lang="da-DK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d>
                                      <m:dPr>
                                        <m:begChr m:val="⌈"/>
                                        <m:endChr m:val="⌉"/>
                                        <m:ctrlPr>
                                          <a:rPr lang="da-DK" sz="240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f>
                                          <m:fPr>
                                            <m:ctrlPr>
                                              <a:rPr lang="da-DK" sz="24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da-DK" sz="2400" i="1">
                                                <a:latin typeface="Cambria Math" panose="02040503050406030204" pitchFamily="18" charset="0"/>
                                              </a:rPr>
                                              <m:t>𝑛</m:t>
                                            </m:r>
                                          </m:num>
                                          <m:den>
                                            <m:r>
                                              <a:rPr lang="da-DK" sz="2400" i="1">
                                                <a:latin typeface="Cambria Math" panose="02040503050406030204" pitchFamily="18" charset="0"/>
                                              </a:rPr>
                                              <m:t>5</m:t>
                                            </m:r>
                                          </m:den>
                                        </m:f>
                                      </m:e>
                                    </m:d>
                                  </m:e>
                                </m:d>
                                <m:r>
                                  <a:rPr lang="da-DK" sz="2400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da-DK" sz="2400" i="1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  <m:d>
                                  <m:dPr>
                                    <m:ctrlPr>
                                      <a:rPr lang="da-DK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da-DK" sz="2400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  <m:r>
                                      <a:rPr lang="da-DK" sz="2400" b="0" i="1" smtClean="0">
                                        <a:latin typeface="Cambria Math" panose="02040503050406030204" pitchFamily="18" charset="0"/>
                                      </a:rPr>
                                      <m:t>−3</m:t>
                                    </m:r>
                                    <m:d>
                                      <m:dPr>
                                        <m:begChr m:val="⌈"/>
                                        <m:endChr m:val="⌉"/>
                                        <m:ctrlPr>
                                          <a:rPr lang="da-DK" sz="24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f>
                                          <m:fPr>
                                            <m:ctrlPr>
                                              <a:rPr lang="da-DK" sz="2400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d>
                                              <m:dPr>
                                                <m:begChr m:val="⌈"/>
                                                <m:endChr m:val="⌉"/>
                                                <m:ctrlPr>
                                                  <a:rPr lang="da-DK" sz="24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dPr>
                                              <m:e>
                                                <m:r>
                                                  <a:rPr lang="da-DK" sz="24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𝑛</m:t>
                                                </m:r>
                                                <m:r>
                                                  <a:rPr lang="da-DK" sz="24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/5</m:t>
                                                </m:r>
                                              </m:e>
                                            </m:d>
                                          </m:num>
                                          <m:den>
                                            <m:r>
                                              <a:rPr lang="da-DK" sz="2400" b="0" i="1" smtClean="0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den>
                                        </m:f>
                                      </m:e>
                                    </m:d>
                                    <m:r>
                                      <a:rPr lang="da-DK" sz="2400" b="0" i="1" smtClean="0">
                                        <a:latin typeface="Cambria Math" panose="02040503050406030204" pitchFamily="18" charset="0"/>
                                      </a:rPr>
                                      <m:t>+2</m:t>
                                    </m:r>
                                  </m:e>
                                </m:d>
                                <m:r>
                                  <a:rPr lang="da-DK" sz="2400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f>
                                  <m:fPr>
                                    <m:ctrlPr>
                                      <a:rPr lang="da-DK" sz="2400" b="0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da-DK" sz="2400" b="0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num>
                                  <m:den>
                                    <m:r>
                                      <a:rPr lang="da-DK" sz="2400" b="0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den>
                                </m:f>
                                <m:r>
                                  <a:rPr lang="da-DK" sz="24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da-DK" sz="2400" b="0" i="1" smtClean="0">
                                    <a:latin typeface="Cambria Math" panose="02040503050406030204" pitchFamily="18" charset="0"/>
                                  </a:rPr>
                                  <m:t>+ </m:t>
                                </m:r>
                                <m:r>
                                  <a:rPr lang="da-DK" sz="240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da-DK" sz="24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m:rPr>
                                    <m:nor/>
                                  </m:rPr>
                                  <a:rPr lang="da-DK" sz="2400">
                                    <a:latin typeface="Cambria Math" panose="02040503050406030204" pitchFamily="18" charset="0"/>
                                  </a:rPr>
                                  <m:t>for</m:t>
                                </m:r>
                                <m:r>
                                  <a:rPr lang="da-DK" sz="2400" i="1">
                                    <a:latin typeface="Cambria Math" panose="02040503050406030204" pitchFamily="18" charset="0"/>
                                  </a:rPr>
                                  <m:t>  </m:t>
                                </m:r>
                                <m:r>
                                  <a:rPr lang="da-DK" sz="2400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da-DK" sz="2400" b="0" i="1" smtClean="0">
                                    <a:latin typeface="Cambria Math" panose="02040503050406030204" pitchFamily="18" charset="0"/>
                                  </a:rPr>
                                  <m:t>&gt;</m:t>
                                </m:r>
                                <m:r>
                                  <a:rPr lang="da-DK" sz="2400" i="1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m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da-DK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/>
                                  </m:mr>
                                  <m:mr>
                                    <m:e/>
                                  </m:mr>
                                </m:m>
                              </m:e>
                              <m:e>
                                <m:r>
                                  <m:rPr>
                                    <m:nor/>
                                  </m:rPr>
                                  <a:rPr lang="da-DK" sz="2400">
                                    <a:latin typeface="Cambria Math" panose="02040503050406030204" pitchFamily="18" charset="0"/>
                                  </a:rPr>
                                  <m:t>for</m:t>
                                </m:r>
                                <m:r>
                                  <a:rPr lang="da-DK" sz="2400" i="1">
                                    <a:latin typeface="Cambria Math" panose="02040503050406030204" pitchFamily="18" charset="0"/>
                                  </a:rPr>
                                  <m:t>  </m:t>
                                </m:r>
                                <m:r>
                                  <a:rPr lang="da-DK" sz="2400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da-DK" sz="2400" i="1">
                                    <a:latin typeface="Cambria Math" panose="02040503050406030204" pitchFamily="18" charset="0"/>
                                  </a:rPr>
                                  <m:t>≤5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32657" y="2028342"/>
                <a:ext cx="9220200" cy="175714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1468646" y="4114800"/>
                <a:ext cx="6705600" cy="92948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chemeClr val="tx1"/>
                    </a:solidFill>
                  </a:rPr>
                  <a:t>Løsning</a:t>
                </a:r>
                <a:r>
                  <a:rPr lang="en-US" sz="2800" b="1" dirty="0">
                    <a:solidFill>
                      <a:schemeClr val="tx1"/>
                    </a:solidFill>
                  </a:rPr>
                  <a:t> </a:t>
                </a:r>
                <a:r>
                  <a:rPr lang="en-US" sz="2800" b="1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dirty="0" smtClean="0">
                    <a:solidFill>
                      <a:schemeClr val="tx1"/>
                    </a:solidFill>
                  </a:rPr>
                  <a:t>  </a:t>
                </a:r>
                <a14:m>
                  <m:oMath xmlns:m="http://schemas.openxmlformats.org/officeDocument/2006/math">
                    <m:r>
                      <a:rPr lang="da-DK" sz="2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𝑇</m:t>
                    </m:r>
                    <m:d>
                      <m:dPr>
                        <m:ctrlPr>
                          <a:rPr lang="da-DK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a-DK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da-DK" sz="2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≤</m:t>
                    </m:r>
                    <m:func>
                      <m:funcPr>
                        <m:ctrlPr>
                          <a:rPr lang="da-DK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da-DK" sz="28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max</m:t>
                        </m:r>
                      </m:fName>
                      <m:e>
                        <m:d>
                          <m:dPr>
                            <m:begChr m:val="{"/>
                            <m:endChr m:val="}"/>
                            <m:ctrlPr>
                              <a:rPr lang="da-DK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a-DK" sz="2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da-DK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, </m:t>
                            </m:r>
                            <m:r>
                              <a:rPr lang="da-DK" sz="2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24</m:t>
                            </m:r>
                            <m:r>
                              <a:rPr lang="da-DK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da-DK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−72</m:t>
                            </m:r>
                          </m:e>
                        </m:d>
                      </m:e>
                    </m:func>
                  </m:oMath>
                </a14:m>
                <a:endParaRPr lang="en-US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8646" y="4114800"/>
                <a:ext cx="6705600" cy="92948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Arrow Connector 9"/>
          <p:cNvCxnSpPr/>
          <p:nvPr/>
        </p:nvCxnSpPr>
        <p:spPr>
          <a:xfrm flipV="1">
            <a:off x="7086600" y="2079620"/>
            <a:ext cx="76199" cy="338503"/>
          </a:xfrm>
          <a:prstGeom prst="straightConnector1">
            <a:avLst/>
          </a:prstGeom>
          <a:ln>
            <a:solidFill>
              <a:srgbClr val="C0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541871" y="1219200"/>
            <a:ext cx="25037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beregne</a:t>
            </a:r>
            <a:r>
              <a:rPr lang="en-US" sz="2400" dirty="0" smtClean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 </a:t>
            </a:r>
            <a:br>
              <a:rPr lang="en-US" sz="2400" dirty="0" smtClean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</a:br>
            <a:r>
              <a:rPr lang="en-US" sz="2400" dirty="0" smtClean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|</a:t>
            </a:r>
            <a:r>
              <a:rPr lang="en-US" sz="2400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baseline="-25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en-US" sz="2400" dirty="0" smtClean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|, </a:t>
            </a:r>
            <a:r>
              <a:rPr lang="en-US" sz="2400" dirty="0">
                <a:solidFill>
                  <a:srgbClr val="C00000"/>
                </a:solidFill>
                <a:cs typeface="Times New Roman" panose="02020603050405020304" pitchFamily="18" charset="0"/>
              </a:rPr>
              <a:t>|</a:t>
            </a:r>
            <a:r>
              <a:rPr lang="en-US" sz="2400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baseline="-25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2400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|</a:t>
            </a:r>
            <a:r>
              <a:rPr lang="en-US" sz="2400" dirty="0" smtClean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 og |</a:t>
            </a:r>
            <a:r>
              <a:rPr lang="en-US" sz="2400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baseline="-25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en-US" sz="2400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|</a:t>
            </a:r>
            <a:endParaRPr lang="en-US" sz="2400" baseline="-250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4" name="Table 1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91505359"/>
                  </p:ext>
                </p:extLst>
              </p:nvPr>
            </p:nvGraphicFramePr>
            <p:xfrm>
              <a:off x="2985652" y="2971800"/>
              <a:ext cx="3459173" cy="91440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430338">
                      <a:extLst>
                        <a:ext uri="{9D8B030D-6E8A-4147-A177-3AD203B41FA5}">
                          <a16:colId xmlns:a16="http://schemas.microsoft.com/office/drawing/2014/main" val="1225310744"/>
                        </a:ext>
                      </a:extLst>
                    </a:gridCol>
                    <a:gridCol w="405767">
                      <a:extLst>
                        <a:ext uri="{9D8B030D-6E8A-4147-A177-3AD203B41FA5}">
                          <a16:colId xmlns:a16="http://schemas.microsoft.com/office/drawing/2014/main" val="3889675928"/>
                        </a:ext>
                      </a:extLst>
                    </a:gridCol>
                    <a:gridCol w="405767">
                      <a:extLst>
                        <a:ext uri="{9D8B030D-6E8A-4147-A177-3AD203B41FA5}">
                          <a16:colId xmlns:a16="http://schemas.microsoft.com/office/drawing/2014/main" val="3505509435"/>
                        </a:ext>
                      </a:extLst>
                    </a:gridCol>
                    <a:gridCol w="405767">
                      <a:extLst>
                        <a:ext uri="{9D8B030D-6E8A-4147-A177-3AD203B41FA5}">
                          <a16:colId xmlns:a16="http://schemas.microsoft.com/office/drawing/2014/main" val="2120847374"/>
                        </a:ext>
                      </a:extLst>
                    </a:gridCol>
                    <a:gridCol w="405767">
                      <a:extLst>
                        <a:ext uri="{9D8B030D-6E8A-4147-A177-3AD203B41FA5}">
                          <a16:colId xmlns:a16="http://schemas.microsoft.com/office/drawing/2014/main" val="500144615"/>
                        </a:ext>
                      </a:extLst>
                    </a:gridCol>
                    <a:gridCol w="405767">
                      <a:extLst>
                        <a:ext uri="{9D8B030D-6E8A-4147-A177-3AD203B41FA5}">
                          <a16:colId xmlns:a16="http://schemas.microsoft.com/office/drawing/2014/main" val="272747839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da-DK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C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oMath>
                            </m:oMathPara>
                          </a14:m>
                          <a:endParaRPr lang="en-US" sz="2400" b="0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rgbClr val="C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da-DK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C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US" sz="2400" b="0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rgbClr val="C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da-DK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C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US" sz="2400" b="0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rgbClr val="C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da-DK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C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oMath>
                            </m:oMathPara>
                          </a14:m>
                          <a:endParaRPr lang="en-US" sz="2400" b="0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rgbClr val="C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da-DK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C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oMath>
                            </m:oMathPara>
                          </a14:m>
                          <a:endParaRPr lang="en-US" sz="2400" b="0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rgbClr val="C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da-DK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C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oMath>
                            </m:oMathPara>
                          </a14:m>
                          <a:endParaRPr lang="en-US" sz="2400" b="0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rgbClr val="C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13576043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da-DK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C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  <m:r>
                                  <a:rPr kumimoji="0" lang="da-DK" sz="2400" b="0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C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kumimoji="0" lang="da-DK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C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kumimoji="0" lang="da-DK" sz="2400" b="0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C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  <m:r>
                                  <a:rPr kumimoji="0" lang="da-DK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C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</a:rPr>
                                  <m:t>≤</m:t>
                                </m:r>
                              </m:oMath>
                            </m:oMathPara>
                          </a14:m>
                          <a:endParaRPr lang="en-US" sz="2400" b="0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lnT w="12700" cap="flat" cmpd="sng" algn="ctr">
                          <a:solidFill>
                            <a:srgbClr val="C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da-DK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C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oMath>
                            </m:oMathPara>
                          </a14:m>
                          <a:endParaRPr lang="en-US" sz="2400" b="0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lnT w="12700" cap="flat" cmpd="sng" algn="ctr">
                          <a:solidFill>
                            <a:srgbClr val="C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da-DK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C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US" sz="2400" b="0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lnT w="12700" cap="flat" cmpd="sng" algn="ctr">
                          <a:solidFill>
                            <a:srgbClr val="C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da-DK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C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oMath>
                            </m:oMathPara>
                          </a14:m>
                          <a:endParaRPr lang="en-US" sz="2400" b="0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lnT w="12700" cap="flat" cmpd="sng" algn="ctr">
                          <a:solidFill>
                            <a:srgbClr val="C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da-DK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C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oMath>
                            </m:oMathPara>
                          </a14:m>
                          <a:endParaRPr lang="en-US" sz="2400" b="0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lnT w="12700" cap="flat" cmpd="sng" algn="ctr">
                          <a:solidFill>
                            <a:srgbClr val="C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da-DK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C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oMath>
                            </m:oMathPara>
                          </a14:m>
                          <a:endParaRPr lang="en-US" sz="2400" b="0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lnT w="12700" cap="flat" cmpd="sng" algn="ctr">
                          <a:solidFill>
                            <a:srgbClr val="C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131959595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4" name="Table 1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91505359"/>
                  </p:ext>
                </p:extLst>
              </p:nvPr>
            </p:nvGraphicFramePr>
            <p:xfrm>
              <a:off x="2985652" y="2971800"/>
              <a:ext cx="3459173" cy="91440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430338">
                      <a:extLst>
                        <a:ext uri="{9D8B030D-6E8A-4147-A177-3AD203B41FA5}">
                          <a16:colId xmlns:a16="http://schemas.microsoft.com/office/drawing/2014/main" val="1225310744"/>
                        </a:ext>
                      </a:extLst>
                    </a:gridCol>
                    <a:gridCol w="405767">
                      <a:extLst>
                        <a:ext uri="{9D8B030D-6E8A-4147-A177-3AD203B41FA5}">
                          <a16:colId xmlns:a16="http://schemas.microsoft.com/office/drawing/2014/main" val="3889675928"/>
                        </a:ext>
                      </a:extLst>
                    </a:gridCol>
                    <a:gridCol w="405767">
                      <a:extLst>
                        <a:ext uri="{9D8B030D-6E8A-4147-A177-3AD203B41FA5}">
                          <a16:colId xmlns:a16="http://schemas.microsoft.com/office/drawing/2014/main" val="3505509435"/>
                        </a:ext>
                      </a:extLst>
                    </a:gridCol>
                    <a:gridCol w="405767">
                      <a:extLst>
                        <a:ext uri="{9D8B030D-6E8A-4147-A177-3AD203B41FA5}">
                          <a16:colId xmlns:a16="http://schemas.microsoft.com/office/drawing/2014/main" val="2120847374"/>
                        </a:ext>
                      </a:extLst>
                    </a:gridCol>
                    <a:gridCol w="405767">
                      <a:extLst>
                        <a:ext uri="{9D8B030D-6E8A-4147-A177-3AD203B41FA5}">
                          <a16:colId xmlns:a16="http://schemas.microsoft.com/office/drawing/2014/main" val="500144615"/>
                        </a:ext>
                      </a:extLst>
                    </a:gridCol>
                    <a:gridCol w="405767">
                      <a:extLst>
                        <a:ext uri="{9D8B030D-6E8A-4147-A177-3AD203B41FA5}">
                          <a16:colId xmlns:a16="http://schemas.microsoft.com/office/drawing/2014/main" val="2727478396"/>
                        </a:ext>
                      </a:extLst>
                    </a:gridCol>
                  </a:tblGrid>
                  <a:tr h="4572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B w="12700" cap="flat" cmpd="sng" algn="ctr">
                          <a:solidFill>
                            <a:srgbClr val="C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r="-142553" b="-11842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B w="12700" cap="flat" cmpd="sng" algn="ctr">
                          <a:solidFill>
                            <a:srgbClr val="C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350746" r="-400000" b="-11842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B w="12700" cap="flat" cmpd="sng" algn="ctr">
                          <a:solidFill>
                            <a:srgbClr val="C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450746" r="-300000" b="-11842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B w="12700" cap="flat" cmpd="sng" algn="ctr">
                          <a:solidFill>
                            <a:srgbClr val="C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550746" r="-200000" b="-11842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B w="12700" cap="flat" cmpd="sng" algn="ctr">
                          <a:solidFill>
                            <a:srgbClr val="C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660606" r="-103030" b="-11842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B w="12700" cap="flat" cmpd="sng" algn="ctr">
                          <a:solidFill>
                            <a:srgbClr val="C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749254" r="-1493" b="-11842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35760433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T w="12700" cap="flat" cmpd="sng" algn="ctr">
                          <a:solidFill>
                            <a:srgbClr val="C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5"/>
                          <a:stretch>
                            <a:fillRect t="-101333" r="-142553" b="-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T w="12700" cap="flat" cmpd="sng" algn="ctr">
                          <a:solidFill>
                            <a:srgbClr val="C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5"/>
                          <a:stretch>
                            <a:fillRect l="-350746" t="-101333" r="-400000" b="-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T w="12700" cap="flat" cmpd="sng" algn="ctr">
                          <a:solidFill>
                            <a:srgbClr val="C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5"/>
                          <a:stretch>
                            <a:fillRect l="-450746" t="-101333" r="-300000" b="-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T w="12700" cap="flat" cmpd="sng" algn="ctr">
                          <a:solidFill>
                            <a:srgbClr val="C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5"/>
                          <a:stretch>
                            <a:fillRect l="-550746" t="-101333" r="-200000" b="-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T w="12700" cap="flat" cmpd="sng" algn="ctr">
                          <a:solidFill>
                            <a:srgbClr val="C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5"/>
                          <a:stretch>
                            <a:fillRect l="-660606" t="-101333" r="-103030" b="-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T w="12700" cap="flat" cmpd="sng" algn="ctr">
                          <a:solidFill>
                            <a:srgbClr val="C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5"/>
                          <a:stretch>
                            <a:fillRect l="-749254" t="-101333" r="-1493" b="-2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19595956"/>
                      </a:ext>
                    </a:extLst>
                  </a:tr>
                </a:tbl>
              </a:graphicData>
            </a:graphic>
          </p:graphicFrame>
        </mc:Fallback>
      </mc:AlternateContent>
      <p:cxnSp>
        <p:nvCxnSpPr>
          <p:cNvPr id="18" name="Straight Arrow Connector 17"/>
          <p:cNvCxnSpPr/>
          <p:nvPr/>
        </p:nvCxnSpPr>
        <p:spPr>
          <a:xfrm flipH="1" flipV="1">
            <a:off x="5638800" y="1881910"/>
            <a:ext cx="228600" cy="228288"/>
          </a:xfrm>
          <a:prstGeom prst="straightConnector1">
            <a:avLst/>
          </a:prstGeom>
          <a:ln>
            <a:solidFill>
              <a:srgbClr val="C0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581400" y="1241645"/>
            <a:ext cx="27848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beregne</a:t>
            </a:r>
            <a:r>
              <a:rPr lang="en-US" sz="2400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/>
            </a:r>
            <a:br>
              <a:rPr lang="en-US" sz="2400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</a:br>
            <a:r>
              <a:rPr lang="en-US" sz="2400" i="1" dirty="0" smtClean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medians</a:t>
            </a:r>
            <a:endParaRPr lang="en-US" sz="2400" i="1" baseline="-250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1" name="Table 2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332977944"/>
                  </p:ext>
                </p:extLst>
              </p:nvPr>
            </p:nvGraphicFramePr>
            <p:xfrm>
              <a:off x="49206" y="5689950"/>
              <a:ext cx="9045588" cy="1112520"/>
            </p:xfrm>
            <a:graphic>
              <a:graphicData uri="http://schemas.openxmlformats.org/drawingml/2006/table">
                <a:tbl>
                  <a:tblPr firstRow="1" bandRow="1">
                    <a:tableStyleId>{073A0DAA-6AF3-43AB-8588-CEC1D06C72B9}</a:tableStyleId>
                  </a:tblPr>
                  <a:tblGrid>
                    <a:gridCol w="1718727">
                      <a:extLst>
                        <a:ext uri="{9D8B030D-6E8A-4147-A177-3AD203B41FA5}">
                          <a16:colId xmlns:a16="http://schemas.microsoft.com/office/drawing/2014/main" val="2603715001"/>
                        </a:ext>
                      </a:extLst>
                    </a:gridCol>
                    <a:gridCol w="343215">
                      <a:extLst>
                        <a:ext uri="{9D8B030D-6E8A-4147-A177-3AD203B41FA5}">
                          <a16:colId xmlns:a16="http://schemas.microsoft.com/office/drawing/2014/main" val="2357518836"/>
                        </a:ext>
                      </a:extLst>
                    </a:gridCol>
                    <a:gridCol w="343215">
                      <a:extLst>
                        <a:ext uri="{9D8B030D-6E8A-4147-A177-3AD203B41FA5}">
                          <a16:colId xmlns:a16="http://schemas.microsoft.com/office/drawing/2014/main" val="3611733940"/>
                        </a:ext>
                      </a:extLst>
                    </a:gridCol>
                    <a:gridCol w="343215">
                      <a:extLst>
                        <a:ext uri="{9D8B030D-6E8A-4147-A177-3AD203B41FA5}">
                          <a16:colId xmlns:a16="http://schemas.microsoft.com/office/drawing/2014/main" val="3890468106"/>
                        </a:ext>
                      </a:extLst>
                    </a:gridCol>
                    <a:gridCol w="452882">
                      <a:extLst>
                        <a:ext uri="{9D8B030D-6E8A-4147-A177-3AD203B41FA5}">
                          <a16:colId xmlns:a16="http://schemas.microsoft.com/office/drawing/2014/main" val="2226856117"/>
                        </a:ext>
                      </a:extLst>
                    </a:gridCol>
                    <a:gridCol w="452882">
                      <a:extLst>
                        <a:ext uri="{9D8B030D-6E8A-4147-A177-3AD203B41FA5}">
                          <a16:colId xmlns:a16="http://schemas.microsoft.com/office/drawing/2014/main" val="1807520861"/>
                        </a:ext>
                      </a:extLst>
                    </a:gridCol>
                    <a:gridCol w="452882">
                      <a:extLst>
                        <a:ext uri="{9D8B030D-6E8A-4147-A177-3AD203B41FA5}">
                          <a16:colId xmlns:a16="http://schemas.microsoft.com/office/drawing/2014/main" val="312718287"/>
                        </a:ext>
                      </a:extLst>
                    </a:gridCol>
                    <a:gridCol w="452882">
                      <a:extLst>
                        <a:ext uri="{9D8B030D-6E8A-4147-A177-3AD203B41FA5}">
                          <a16:colId xmlns:a16="http://schemas.microsoft.com/office/drawing/2014/main" val="824694342"/>
                        </a:ext>
                      </a:extLst>
                    </a:gridCol>
                    <a:gridCol w="562549">
                      <a:extLst>
                        <a:ext uri="{9D8B030D-6E8A-4147-A177-3AD203B41FA5}">
                          <a16:colId xmlns:a16="http://schemas.microsoft.com/office/drawing/2014/main" val="1232065144"/>
                        </a:ext>
                      </a:extLst>
                    </a:gridCol>
                    <a:gridCol w="562549">
                      <a:extLst>
                        <a:ext uri="{9D8B030D-6E8A-4147-A177-3AD203B41FA5}">
                          <a16:colId xmlns:a16="http://schemas.microsoft.com/office/drawing/2014/main" val="1686877077"/>
                        </a:ext>
                      </a:extLst>
                    </a:gridCol>
                    <a:gridCol w="562549">
                      <a:extLst>
                        <a:ext uri="{9D8B030D-6E8A-4147-A177-3AD203B41FA5}">
                          <a16:colId xmlns:a16="http://schemas.microsoft.com/office/drawing/2014/main" val="3726334873"/>
                        </a:ext>
                      </a:extLst>
                    </a:gridCol>
                    <a:gridCol w="562549">
                      <a:extLst>
                        <a:ext uri="{9D8B030D-6E8A-4147-A177-3AD203B41FA5}">
                          <a16:colId xmlns:a16="http://schemas.microsoft.com/office/drawing/2014/main" val="2962951188"/>
                        </a:ext>
                      </a:extLst>
                    </a:gridCol>
                    <a:gridCol w="562549">
                      <a:extLst>
                        <a:ext uri="{9D8B030D-6E8A-4147-A177-3AD203B41FA5}">
                          <a16:colId xmlns:a16="http://schemas.microsoft.com/office/drawing/2014/main" val="3922388674"/>
                        </a:ext>
                      </a:extLst>
                    </a:gridCol>
                    <a:gridCol w="562549">
                      <a:extLst>
                        <a:ext uri="{9D8B030D-6E8A-4147-A177-3AD203B41FA5}">
                          <a16:colId xmlns:a16="http://schemas.microsoft.com/office/drawing/2014/main" val="2744500871"/>
                        </a:ext>
                      </a:extLst>
                    </a:gridCol>
                    <a:gridCol w="547845">
                      <a:extLst>
                        <a:ext uri="{9D8B030D-6E8A-4147-A177-3AD203B41FA5}">
                          <a16:colId xmlns:a16="http://schemas.microsoft.com/office/drawing/2014/main" val="363818211"/>
                        </a:ext>
                      </a:extLst>
                    </a:gridCol>
                    <a:gridCol w="562549">
                      <a:extLst>
                        <a:ext uri="{9D8B030D-6E8A-4147-A177-3AD203B41FA5}">
                          <a16:colId xmlns:a16="http://schemas.microsoft.com/office/drawing/2014/main" val="383717412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i="1" dirty="0" smtClean="0"/>
                            <a:t>n</a:t>
                          </a:r>
                          <a:endParaRPr lang="en-US" sz="1600" i="1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2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3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4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5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6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7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8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9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10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11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12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13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14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15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74654153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a-DK" sz="1600" b="0" i="1" smtClean="0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  <m:d>
                                  <m:dPr>
                                    <m:ctrlPr>
                                      <a:rPr lang="da-DK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da-DK" sz="1600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</m:d>
                                <m:r>
                                  <a:rPr lang="da-DK" sz="1600" b="0" i="1" smtClean="0">
                                    <a:latin typeface="Cambria Math" panose="02040503050406030204" pitchFamily="18" charset="0"/>
                                  </a:rPr>
                                  <m:t>≤</m:t>
                                </m:r>
                              </m:oMath>
                            </m:oMathPara>
                          </a14:m>
                          <a:endParaRPr lang="en-US" sz="16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0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3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5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7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21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38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57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79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103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66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88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112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138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104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66183160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unc>
                                  <m:funcPr>
                                    <m:ctrlPr>
                                      <a:rPr lang="da-DK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da-DK" sz="1600" b="0" i="0" smtClean="0">
                                        <a:latin typeface="Cambria Math" panose="02040503050406030204" pitchFamily="18" charset="0"/>
                                      </a:rPr>
                                      <m:t>max</m:t>
                                    </m:r>
                                  </m:fName>
                                  <m:e>
                                    <m:d>
                                      <m:dPr>
                                        <m:begChr m:val="{"/>
                                        <m:endChr m:val="}"/>
                                        <m:ctrlPr>
                                          <a:rPr lang="da-DK" sz="16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da-DK" sz="1600" b="0" i="1" smtClean="0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  <m:r>
                                          <a:rPr lang="da-DK" sz="1600" b="0" i="1" smtClean="0">
                                            <a:latin typeface="Cambria Math" panose="02040503050406030204" pitchFamily="18" charset="0"/>
                                          </a:rPr>
                                          <m:t>, 24</m:t>
                                        </m:r>
                                        <m:r>
                                          <a:rPr lang="da-DK" sz="1600" b="0" i="1" smtClean="0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  <m:r>
                                          <a:rPr lang="da-DK" sz="1600" b="0" i="1" smtClean="0">
                                            <a:latin typeface="Cambria Math" panose="02040503050406030204" pitchFamily="18" charset="0"/>
                                          </a:rPr>
                                          <m:t>−72</m:t>
                                        </m:r>
                                      </m:e>
                                    </m:d>
                                  </m:e>
                                </m:func>
                              </m:oMath>
                            </m:oMathPara>
                          </a14:m>
                          <a:endParaRPr lang="en-US" sz="16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2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3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24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48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72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96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120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144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168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192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216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240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264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268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02444493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1" name="Table 2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332977944"/>
                  </p:ext>
                </p:extLst>
              </p:nvPr>
            </p:nvGraphicFramePr>
            <p:xfrm>
              <a:off x="49206" y="5689950"/>
              <a:ext cx="9045588" cy="1112520"/>
            </p:xfrm>
            <a:graphic>
              <a:graphicData uri="http://schemas.openxmlformats.org/drawingml/2006/table">
                <a:tbl>
                  <a:tblPr firstRow="1" bandRow="1">
                    <a:tableStyleId>{073A0DAA-6AF3-43AB-8588-CEC1D06C72B9}</a:tableStyleId>
                  </a:tblPr>
                  <a:tblGrid>
                    <a:gridCol w="1718727">
                      <a:extLst>
                        <a:ext uri="{9D8B030D-6E8A-4147-A177-3AD203B41FA5}">
                          <a16:colId xmlns:a16="http://schemas.microsoft.com/office/drawing/2014/main" val="2603715001"/>
                        </a:ext>
                      </a:extLst>
                    </a:gridCol>
                    <a:gridCol w="343215">
                      <a:extLst>
                        <a:ext uri="{9D8B030D-6E8A-4147-A177-3AD203B41FA5}">
                          <a16:colId xmlns:a16="http://schemas.microsoft.com/office/drawing/2014/main" val="2357518836"/>
                        </a:ext>
                      </a:extLst>
                    </a:gridCol>
                    <a:gridCol w="343215">
                      <a:extLst>
                        <a:ext uri="{9D8B030D-6E8A-4147-A177-3AD203B41FA5}">
                          <a16:colId xmlns:a16="http://schemas.microsoft.com/office/drawing/2014/main" val="3611733940"/>
                        </a:ext>
                      </a:extLst>
                    </a:gridCol>
                    <a:gridCol w="343215">
                      <a:extLst>
                        <a:ext uri="{9D8B030D-6E8A-4147-A177-3AD203B41FA5}">
                          <a16:colId xmlns:a16="http://schemas.microsoft.com/office/drawing/2014/main" val="3890468106"/>
                        </a:ext>
                      </a:extLst>
                    </a:gridCol>
                    <a:gridCol w="452882">
                      <a:extLst>
                        <a:ext uri="{9D8B030D-6E8A-4147-A177-3AD203B41FA5}">
                          <a16:colId xmlns:a16="http://schemas.microsoft.com/office/drawing/2014/main" val="2226856117"/>
                        </a:ext>
                      </a:extLst>
                    </a:gridCol>
                    <a:gridCol w="452882">
                      <a:extLst>
                        <a:ext uri="{9D8B030D-6E8A-4147-A177-3AD203B41FA5}">
                          <a16:colId xmlns:a16="http://schemas.microsoft.com/office/drawing/2014/main" val="1807520861"/>
                        </a:ext>
                      </a:extLst>
                    </a:gridCol>
                    <a:gridCol w="452882">
                      <a:extLst>
                        <a:ext uri="{9D8B030D-6E8A-4147-A177-3AD203B41FA5}">
                          <a16:colId xmlns:a16="http://schemas.microsoft.com/office/drawing/2014/main" val="312718287"/>
                        </a:ext>
                      </a:extLst>
                    </a:gridCol>
                    <a:gridCol w="452882">
                      <a:extLst>
                        <a:ext uri="{9D8B030D-6E8A-4147-A177-3AD203B41FA5}">
                          <a16:colId xmlns:a16="http://schemas.microsoft.com/office/drawing/2014/main" val="824694342"/>
                        </a:ext>
                      </a:extLst>
                    </a:gridCol>
                    <a:gridCol w="562549">
                      <a:extLst>
                        <a:ext uri="{9D8B030D-6E8A-4147-A177-3AD203B41FA5}">
                          <a16:colId xmlns:a16="http://schemas.microsoft.com/office/drawing/2014/main" val="1232065144"/>
                        </a:ext>
                      </a:extLst>
                    </a:gridCol>
                    <a:gridCol w="562549">
                      <a:extLst>
                        <a:ext uri="{9D8B030D-6E8A-4147-A177-3AD203B41FA5}">
                          <a16:colId xmlns:a16="http://schemas.microsoft.com/office/drawing/2014/main" val="1686877077"/>
                        </a:ext>
                      </a:extLst>
                    </a:gridCol>
                    <a:gridCol w="562549">
                      <a:extLst>
                        <a:ext uri="{9D8B030D-6E8A-4147-A177-3AD203B41FA5}">
                          <a16:colId xmlns:a16="http://schemas.microsoft.com/office/drawing/2014/main" val="3726334873"/>
                        </a:ext>
                      </a:extLst>
                    </a:gridCol>
                    <a:gridCol w="562549">
                      <a:extLst>
                        <a:ext uri="{9D8B030D-6E8A-4147-A177-3AD203B41FA5}">
                          <a16:colId xmlns:a16="http://schemas.microsoft.com/office/drawing/2014/main" val="2962951188"/>
                        </a:ext>
                      </a:extLst>
                    </a:gridCol>
                    <a:gridCol w="562549">
                      <a:extLst>
                        <a:ext uri="{9D8B030D-6E8A-4147-A177-3AD203B41FA5}">
                          <a16:colId xmlns:a16="http://schemas.microsoft.com/office/drawing/2014/main" val="3922388674"/>
                        </a:ext>
                      </a:extLst>
                    </a:gridCol>
                    <a:gridCol w="562549">
                      <a:extLst>
                        <a:ext uri="{9D8B030D-6E8A-4147-A177-3AD203B41FA5}">
                          <a16:colId xmlns:a16="http://schemas.microsoft.com/office/drawing/2014/main" val="2744500871"/>
                        </a:ext>
                      </a:extLst>
                    </a:gridCol>
                    <a:gridCol w="547845">
                      <a:extLst>
                        <a:ext uri="{9D8B030D-6E8A-4147-A177-3AD203B41FA5}">
                          <a16:colId xmlns:a16="http://schemas.microsoft.com/office/drawing/2014/main" val="363818211"/>
                        </a:ext>
                      </a:extLst>
                    </a:gridCol>
                    <a:gridCol w="562549">
                      <a:extLst>
                        <a:ext uri="{9D8B030D-6E8A-4147-A177-3AD203B41FA5}">
                          <a16:colId xmlns:a16="http://schemas.microsoft.com/office/drawing/2014/main" val="383717412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i="1" dirty="0" smtClean="0"/>
                            <a:t>n</a:t>
                          </a:r>
                          <a:endParaRPr lang="en-US" sz="1600" i="1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2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3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4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5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6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7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8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9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10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11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12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13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14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15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74654153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6"/>
                          <a:stretch>
                            <a:fillRect l="-355" t="-104918" r="-427305" b="-1114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0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3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5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7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21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38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57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79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103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66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88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112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138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104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66183160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6"/>
                          <a:stretch>
                            <a:fillRect l="-355" t="-204918" r="-427305" b="-114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2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3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24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48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72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96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120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144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168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192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216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240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264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268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024444937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8319" y="5320618"/>
                <a:ext cx="900726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Bevis:</a:t>
                </a:r>
                <a14:m>
                  <m:oMath xmlns:m="http://schemas.openxmlformats.org/officeDocument/2006/math">
                    <m:r>
                      <a:rPr lang="da-DK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da-DK" b="0" i="1" smtClean="0">
                        <a:latin typeface="Cambria Math" panose="02040503050406030204" pitchFamily="18" charset="0"/>
                      </a:rPr>
                      <m:t>≤15</m:t>
                    </m:r>
                  </m:oMath>
                </a14:m>
                <a:r>
                  <a:rPr lang="en-US" dirty="0" smtClean="0"/>
                  <a:t> check </a:t>
                </a:r>
                <a:r>
                  <a:rPr lang="en-US" dirty="0" err="1" smtClean="0"/>
                  <a:t>manuelt</a:t>
                </a:r>
                <a:r>
                  <a:rPr lang="en-US" dirty="0" smtClean="0"/>
                  <a:t>. </a:t>
                </a:r>
                <a14:m>
                  <m:oMath xmlns:m="http://schemas.openxmlformats.org/officeDocument/2006/math">
                    <m:r>
                      <a:rPr lang="da-DK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da-DK" i="1" smtClean="0">
                        <a:latin typeface="Cambria Math" panose="02040503050406030204" pitchFamily="18" charset="0"/>
                      </a:rPr>
                      <m:t>≥</m:t>
                    </m:r>
                    <m:r>
                      <a:rPr lang="da-DK" i="1">
                        <a:latin typeface="Cambria Math" panose="02040503050406030204" pitchFamily="18" charset="0"/>
                      </a:rPr>
                      <m:t>1</m:t>
                    </m:r>
                    <m:r>
                      <a:rPr lang="da-DK" b="0" i="1" smtClean="0">
                        <a:latin typeface="Cambria Math" panose="02040503050406030204" pitchFamily="18" charset="0"/>
                      </a:rPr>
                      <m:t>6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 err="1" smtClean="0"/>
                  <a:t>som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før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ved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induktion</a:t>
                </a:r>
                <a:r>
                  <a:rPr lang="en-US" dirty="0" smtClean="0"/>
                  <a:t> med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da-DK" b="0" i="0" smtClean="0">
                        <a:latin typeface="Cambria Math" panose="02040503050406030204" pitchFamily="18" charset="0"/>
                      </a:rPr>
                      <m:t>c</m:t>
                    </m:r>
                    <m:r>
                      <a:rPr lang="da-DK" b="0" i="1" smtClean="0">
                        <a:latin typeface="Cambria Math" panose="02040503050406030204" pitchFamily="18" charset="0"/>
                      </a:rPr>
                      <m:t>=12/5</m:t>
                    </m:r>
                  </m:oMath>
                </a14:m>
                <a:r>
                  <a:rPr lang="en-US" dirty="0" smtClean="0"/>
                  <a:t>.</a:t>
                </a:r>
                <a:endParaRPr lang="en-US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19" y="5320618"/>
                <a:ext cx="9007265" cy="369332"/>
              </a:xfrm>
              <a:prstGeom prst="rect">
                <a:avLst/>
              </a:prstGeom>
              <a:blipFill>
                <a:blip r:embed="rId7"/>
                <a:stretch>
                  <a:fillRect l="-541" t="-10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41535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 animBg="1"/>
      <p:bldP spid="11" grpId="0"/>
      <p:bldP spid="20" grpId="0"/>
      <p:bldP spid="2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eaLnBrk="1" hangingPunct="1"/>
            <a:r>
              <a:rPr lang="da-DK" b="1" dirty="0" smtClean="0"/>
              <a:t>Selektion</a:t>
            </a:r>
            <a:endParaRPr lang="en-US" b="1" dirty="0" smtClean="0"/>
          </a:p>
        </p:txBody>
      </p:sp>
      <p:graphicFrame>
        <p:nvGraphicFramePr>
          <p:cNvPr id="25655" name="Group 5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192817409"/>
              </p:ext>
            </p:extLst>
          </p:nvPr>
        </p:nvGraphicFramePr>
        <p:xfrm>
          <a:off x="457200" y="1676400"/>
          <a:ext cx="8305800" cy="4474713"/>
        </p:xfrm>
        <a:graphic>
          <a:graphicData uri="http://schemas.openxmlformats.org/drawingml/2006/table">
            <a:tbl>
              <a:tblPr/>
              <a:tblGrid>
                <a:gridCol w="449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94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Algoritme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Tid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60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Randomized-Select</a:t>
                      </a:r>
                      <a:endParaRPr kumimoji="0" lang="da-DK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[CLRS, Kap. 9.2]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Hoare</a:t>
                      </a:r>
                      <a:r>
                        <a:rPr kumimoji="0" lang="da-DK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1961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O(</a:t>
                      </a:r>
                      <a:r>
                        <a:rPr kumimoji="0" lang="da-DK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kumimoji="0" lang="da-DK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 </a:t>
                      </a:r>
                      <a:r>
                        <a:rPr kumimoji="0" lang="da-DK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forventet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a-DK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O(</a:t>
                      </a:r>
                      <a:r>
                        <a:rPr kumimoji="0" lang="da-DK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kumimoji="0" lang="da-DK" sz="2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da-DK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 </a:t>
                      </a:r>
                      <a:r>
                        <a:rPr kumimoji="0" lang="da-DK" sz="28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worst-case</a:t>
                      </a:r>
                      <a:endParaRPr kumimoji="0" lang="en-US" sz="2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+mn-lt"/>
                        <a:ea typeface="+mn-ea"/>
                        <a:cs typeface="Times New Roman" pitchFamily="18" charset="0"/>
                      </a:endParaRPr>
                    </a:p>
                  </a:txBody>
                  <a:tcPr marT="45721" marB="4572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60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Deterministic-Select</a:t>
                      </a:r>
                      <a:endParaRPr kumimoji="0" lang="da-DK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a-DK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[CLRS, Kap. 9.3]</a:t>
                      </a:r>
                      <a:br>
                        <a:rPr kumimoji="0" lang="da-DK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da-DK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Blum et al. 1973</a:t>
                      </a:r>
                      <a:endParaRPr kumimoji="0" lang="en-US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O(</a:t>
                      </a:r>
                      <a:r>
                        <a:rPr kumimoji="0" lang="da-DK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kumimoji="0" lang="da-DK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 </a:t>
                      </a:r>
                      <a:r>
                        <a:rPr kumimoji="0" lang="da-DK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worst-case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T="45721" marB="4572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60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Median worst-case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sammenligninger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Dor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Zwick 1995, 1996</a:t>
                      </a:r>
                    </a:p>
                  </a:txBody>
                  <a:tcPr marT="45721" marB="45721"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≤ 2.95</a:t>
                      </a:r>
                      <a:r>
                        <a:rPr kumimoji="0" lang="en-US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≥ (2 + </a:t>
                      </a:r>
                      <a:r>
                        <a:rPr kumimoji="0" lang="el-G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ε</a:t>
                      </a:r>
                      <a:r>
                        <a:rPr kumimoji="0" lang="da-DK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kumimoji="0" lang="da-DK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    </a:t>
                      </a:r>
                      <a:r>
                        <a:rPr kumimoji="0" 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ε</a:t>
                      </a:r>
                      <a:r>
                        <a:rPr kumimoji="0" lang="da-DK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≈</a:t>
                      </a:r>
                      <a:r>
                        <a:rPr kumimoji="0" lang="da-DK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</a:t>
                      </a:r>
                      <a:r>
                        <a:rPr kumimoji="0" lang="da-DK" sz="1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-80</a:t>
                      </a:r>
                      <a:endParaRPr kumimoji="0" lang="en-US" sz="1800" b="0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1" marB="4572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5116892"/>
                  </a:ext>
                </a:extLst>
              </a:tr>
            </a:tbl>
          </a:graphicData>
        </a:graphic>
      </p:graphicFrame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Selektion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0130" y="1524000"/>
            <a:ext cx="8229600" cy="2438400"/>
          </a:xfrm>
        </p:spPr>
        <p:txBody>
          <a:bodyPr/>
          <a:lstStyle/>
          <a:p>
            <a:pPr marL="0" indent="0" algn="ctr">
              <a:buNone/>
            </a:pPr>
            <a:r>
              <a:rPr lang="da-DK" dirty="0" smtClean="0"/>
              <a:t>Find det </a:t>
            </a:r>
            <a:r>
              <a:rPr lang="da-DK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da-DK" dirty="0" err="1" smtClean="0">
                <a:solidFill>
                  <a:srgbClr val="C00000"/>
                </a:solidFill>
              </a:rPr>
              <a:t>’te</a:t>
            </a:r>
            <a:r>
              <a:rPr lang="da-DK" dirty="0" smtClean="0">
                <a:solidFill>
                  <a:srgbClr val="C00000"/>
                </a:solidFill>
              </a:rPr>
              <a:t> mindste element</a:t>
            </a:r>
            <a:r>
              <a:rPr lang="da-DK" dirty="0" smtClean="0"/>
              <a:t> i en liste</a:t>
            </a:r>
          </a:p>
          <a:p>
            <a:endParaRPr lang="da-DK" dirty="0"/>
          </a:p>
          <a:p>
            <a:pPr marL="0" indent="0" algn="ctr">
              <a:buNone/>
            </a:pPr>
            <a:r>
              <a:rPr lang="da-DK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da-DK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da-DK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da-DK" cap="sm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elect</a:t>
            </a:r>
            <a:r>
              <a:rPr lang="da-D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da-DK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da-D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5) = </a:t>
            </a:r>
            <a:r>
              <a:rPr lang="da-DK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endParaRPr lang="en-US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Group 5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51899184"/>
              </p:ext>
            </p:extLst>
          </p:nvPr>
        </p:nvGraphicFramePr>
        <p:xfrm>
          <a:off x="381000" y="4267200"/>
          <a:ext cx="8305800" cy="2390271"/>
        </p:xfrm>
        <a:graphic>
          <a:graphicData uri="http://schemas.openxmlformats.org/drawingml/2006/table">
            <a:tbl>
              <a:tblPr/>
              <a:tblGrid>
                <a:gridCol w="4152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52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41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Algoritme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Tid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18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Randomized-Select</a:t>
                      </a:r>
                      <a:endParaRPr kumimoji="0" lang="da-DK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[CLRS, Kap. 9.2]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O(</a:t>
                      </a:r>
                      <a:r>
                        <a:rPr kumimoji="0" lang="da-DK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kumimoji="0" lang="da-DK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 </a:t>
                      </a:r>
                      <a:r>
                        <a:rPr kumimoji="0" lang="da-DK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forventet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a-DK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O(</a:t>
                      </a:r>
                      <a:r>
                        <a:rPr kumimoji="0" lang="da-DK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kumimoji="0" lang="da-DK" sz="2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da-DK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 </a:t>
                      </a:r>
                      <a:r>
                        <a:rPr kumimoji="0" lang="da-DK" sz="28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worst-case</a:t>
                      </a:r>
                      <a:endParaRPr kumimoji="0" lang="en-US" sz="2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+mn-lt"/>
                        <a:ea typeface="+mn-ea"/>
                        <a:cs typeface="Times New Roman" pitchFamily="18" charset="0"/>
                      </a:endParaRPr>
                    </a:p>
                  </a:txBody>
                  <a:tcPr marT="45721" marB="4572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18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Deterministic-Select</a:t>
                      </a:r>
                      <a:endParaRPr kumimoji="0" lang="da-DK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a-DK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[CLRS, Kap. 9.3]</a:t>
                      </a:r>
                      <a:endParaRPr kumimoji="0" lang="en-US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O(</a:t>
                      </a:r>
                      <a:r>
                        <a:rPr kumimoji="0" lang="da-DK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kumimoji="0" lang="da-DK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 </a:t>
                      </a:r>
                      <a:r>
                        <a:rPr kumimoji="0" lang="da-DK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worst-case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T="45721" marB="4572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531184"/>
              </p:ext>
            </p:extLst>
          </p:nvPr>
        </p:nvGraphicFramePr>
        <p:xfrm>
          <a:off x="1371600" y="2362199"/>
          <a:ext cx="60960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351921193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971405599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7445913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68492285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74572584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17418274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02998773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20658749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34766624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7861394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400" i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 =</a:t>
                      </a:r>
                      <a:endParaRPr lang="en-US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0" dirty="0" smtClean="0">
                          <a:solidFill>
                            <a:schemeClr val="tx1"/>
                          </a:solidFill>
                        </a:rPr>
                        <a:t>42</a:t>
                      </a:r>
                      <a:endParaRPr lang="en-US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smtClean="0">
                          <a:solidFill>
                            <a:srgbClr val="C00000"/>
                          </a:solidFill>
                        </a:rPr>
                        <a:t>9</a:t>
                      </a:r>
                      <a:endParaRPr lang="en-US" b="1" i="0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0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US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1999265"/>
                  </a:ext>
                </a:extLst>
              </a:tr>
            </a:tbl>
          </a:graphicData>
        </a:graphic>
      </p:graphicFrame>
      <p:sp>
        <p:nvSpPr>
          <p:cNvPr id="6" name="Left Brace 5"/>
          <p:cNvSpPr/>
          <p:nvPr/>
        </p:nvSpPr>
        <p:spPr>
          <a:xfrm>
            <a:off x="5029200" y="4952999"/>
            <a:ext cx="152400" cy="715962"/>
          </a:xfrm>
          <a:prstGeom prst="leftBrace">
            <a:avLst>
              <a:gd name="adj1" fmla="val 32804"/>
              <a:gd name="adj2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04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1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053" t="31985" r="8971" b="17990"/>
          <a:stretch>
            <a:fillRect/>
          </a:stretch>
        </p:blipFill>
        <p:spPr bwMode="auto">
          <a:xfrm>
            <a:off x="152400" y="1828800"/>
            <a:ext cx="8005763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 sz="4000" b="1" dirty="0" err="1" smtClean="0"/>
              <a:t>Randomized</a:t>
            </a:r>
            <a:r>
              <a:rPr lang="da-DK" sz="4000" b="1" dirty="0"/>
              <a:t>-</a:t>
            </a:r>
            <a:r>
              <a:rPr lang="da-DK" sz="4000" b="1" dirty="0" smtClean="0"/>
              <a:t>Select:</a:t>
            </a:r>
            <a:br>
              <a:rPr lang="da-DK" sz="4000" b="1" dirty="0" smtClean="0"/>
            </a:br>
            <a:r>
              <a:rPr lang="da-DK" sz="2400" b="1" dirty="0" smtClean="0"/>
              <a:t>Find det </a:t>
            </a:r>
            <a:r>
              <a:rPr lang="da-DK" sz="2400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da-DK" sz="2400" b="1" i="1" dirty="0" err="1" smtClean="0">
                <a:solidFill>
                  <a:srgbClr val="C00000"/>
                </a:solidFill>
              </a:rPr>
              <a:t>’</a:t>
            </a:r>
            <a:r>
              <a:rPr lang="da-DK" sz="2400" b="1" dirty="0" err="1" smtClean="0">
                <a:solidFill>
                  <a:srgbClr val="C00000"/>
                </a:solidFill>
              </a:rPr>
              <a:t>te</a:t>
            </a:r>
            <a:r>
              <a:rPr lang="da-DK" sz="2400" b="1" dirty="0" smtClean="0">
                <a:solidFill>
                  <a:srgbClr val="C00000"/>
                </a:solidFill>
              </a:rPr>
              <a:t> mindste element</a:t>
            </a:r>
            <a:r>
              <a:rPr lang="da-DK" sz="2400" b="1" dirty="0" smtClean="0"/>
              <a:t> i </a:t>
            </a:r>
            <a:r>
              <a:rPr lang="da-DK" sz="24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da-DK" sz="240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da-DK" sz="2400" i="1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da-DK" sz="2400" dirty="0" err="1" smtClean="0"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da-DK" sz="2400" i="1" dirty="0" err="1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da-DK" sz="2400" dirty="0" smtClean="0">
                <a:latin typeface="Times New Roman" pitchFamily="18" charset="0"/>
                <a:cs typeface="Times New Roman" pitchFamily="18" charset="0"/>
              </a:rPr>
              <a:t>] (1 </a:t>
            </a:r>
            <a:r>
              <a:rPr lang="da-DK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 </a:t>
            </a:r>
            <a:r>
              <a:rPr lang="da-DK" sz="24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i </a:t>
            </a:r>
            <a:r>
              <a:rPr lang="da-DK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 </a:t>
            </a:r>
            <a:r>
              <a:rPr lang="da-DK" sz="24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r</a:t>
            </a:r>
            <a:r>
              <a:rPr lang="da-DK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-</a:t>
            </a:r>
            <a:r>
              <a:rPr lang="da-DK" sz="24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p</a:t>
            </a:r>
            <a:r>
              <a:rPr lang="da-DK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+1)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676" name="Rectangle 8"/>
          <p:cNvSpPr>
            <a:spLocks noChangeArrowheads="1"/>
          </p:cNvSpPr>
          <p:nvPr/>
        </p:nvSpPr>
        <p:spPr bwMode="auto">
          <a:xfrm>
            <a:off x="5486400" y="2055813"/>
            <a:ext cx="3314700" cy="304800"/>
          </a:xfrm>
          <a:prstGeom prst="rect">
            <a:avLst/>
          </a:prstGeom>
          <a:solidFill>
            <a:srgbClr val="FFFF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28677" name="Rectangle 9"/>
          <p:cNvSpPr>
            <a:spLocks noChangeArrowheads="1"/>
          </p:cNvSpPr>
          <p:nvPr/>
        </p:nvSpPr>
        <p:spPr bwMode="auto">
          <a:xfrm>
            <a:off x="6057900" y="2055813"/>
            <a:ext cx="1600200" cy="304800"/>
          </a:xfrm>
          <a:prstGeom prst="rect">
            <a:avLst/>
          </a:prstGeom>
          <a:solidFill>
            <a:srgbClr val="FFCC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28678" name="Text Box 10"/>
          <p:cNvSpPr txBox="1">
            <a:spLocks noChangeArrowheads="1"/>
          </p:cNvSpPr>
          <p:nvPr/>
        </p:nvSpPr>
        <p:spPr bwMode="auto">
          <a:xfrm>
            <a:off x="7258050" y="2284413"/>
            <a:ext cx="533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i="1">
                <a:latin typeface="Times New Roman" pitchFamily="18" charset="0"/>
              </a:rPr>
              <a:t>r</a:t>
            </a:r>
            <a:endParaRPr lang="en-US" i="1"/>
          </a:p>
        </p:txBody>
      </p:sp>
      <p:sp>
        <p:nvSpPr>
          <p:cNvPr id="28679" name="Rectangle 11"/>
          <p:cNvSpPr>
            <a:spLocks noChangeArrowheads="1"/>
          </p:cNvSpPr>
          <p:nvPr/>
        </p:nvSpPr>
        <p:spPr bwMode="auto">
          <a:xfrm>
            <a:off x="6562725" y="2060575"/>
            <a:ext cx="228600" cy="304800"/>
          </a:xfrm>
          <a:prstGeom prst="rect">
            <a:avLst/>
          </a:prstGeom>
          <a:solidFill>
            <a:srgbClr val="00FF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da-DK"/>
          </a:p>
        </p:txBody>
      </p:sp>
      <p:sp>
        <p:nvSpPr>
          <p:cNvPr id="28680" name="Text Box 13"/>
          <p:cNvSpPr txBox="1">
            <a:spLocks noChangeArrowheads="1"/>
          </p:cNvSpPr>
          <p:nvPr/>
        </p:nvSpPr>
        <p:spPr bwMode="auto">
          <a:xfrm>
            <a:off x="6410325" y="1997075"/>
            <a:ext cx="533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i="1">
                <a:latin typeface="Times New Roman" pitchFamily="18" charset="0"/>
              </a:rPr>
              <a:t>x</a:t>
            </a:r>
            <a:endParaRPr lang="en-US" i="1"/>
          </a:p>
        </p:txBody>
      </p:sp>
      <p:sp>
        <p:nvSpPr>
          <p:cNvPr id="28681" name="Text Box 18"/>
          <p:cNvSpPr txBox="1">
            <a:spLocks noChangeArrowheads="1"/>
          </p:cNvSpPr>
          <p:nvPr/>
        </p:nvSpPr>
        <p:spPr bwMode="auto">
          <a:xfrm>
            <a:off x="6426200" y="2263775"/>
            <a:ext cx="533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i="1">
                <a:latin typeface="Times New Roman" pitchFamily="18" charset="0"/>
              </a:rPr>
              <a:t>q</a:t>
            </a:r>
            <a:endParaRPr lang="en-US" i="1"/>
          </a:p>
        </p:txBody>
      </p:sp>
      <p:sp>
        <p:nvSpPr>
          <p:cNvPr id="28682" name="Text Box 20"/>
          <p:cNvSpPr txBox="1">
            <a:spLocks noChangeArrowheads="1"/>
          </p:cNvSpPr>
          <p:nvPr/>
        </p:nvSpPr>
        <p:spPr bwMode="auto">
          <a:xfrm>
            <a:off x="5915025" y="2287588"/>
            <a:ext cx="533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i="1">
                <a:latin typeface="Times New Roman" pitchFamily="18" charset="0"/>
              </a:rPr>
              <a:t>p</a:t>
            </a:r>
            <a:endParaRPr lang="en-US" i="1"/>
          </a:p>
        </p:txBody>
      </p:sp>
      <p:sp>
        <p:nvSpPr>
          <p:cNvPr id="28683" name="AutoShape 21"/>
          <p:cNvSpPr>
            <a:spLocks/>
          </p:cNvSpPr>
          <p:nvPr/>
        </p:nvSpPr>
        <p:spPr bwMode="auto">
          <a:xfrm rot="16200000" flipV="1">
            <a:off x="6324600" y="2286000"/>
            <a:ext cx="152400" cy="762000"/>
          </a:xfrm>
          <a:prstGeom prst="leftBrace">
            <a:avLst>
              <a:gd name="adj1" fmla="val 416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28684" name="Text Box 22"/>
          <p:cNvSpPr txBox="1">
            <a:spLocks noChangeArrowheads="1"/>
          </p:cNvSpPr>
          <p:nvPr/>
        </p:nvSpPr>
        <p:spPr bwMode="auto">
          <a:xfrm>
            <a:off x="6143625" y="2682875"/>
            <a:ext cx="533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i="1">
                <a:latin typeface="Times New Roman" pitchFamily="18" charset="0"/>
              </a:rPr>
              <a:t>k</a:t>
            </a:r>
            <a:endParaRPr lang="en-US" i="1"/>
          </a:p>
        </p:txBody>
      </p:sp>
      <p:sp>
        <p:nvSpPr>
          <p:cNvPr id="28685" name="Text Box 23"/>
          <p:cNvSpPr txBox="1">
            <a:spLocks noChangeArrowheads="1"/>
          </p:cNvSpPr>
          <p:nvPr/>
        </p:nvSpPr>
        <p:spPr bwMode="auto">
          <a:xfrm>
            <a:off x="6962775" y="2009775"/>
            <a:ext cx="533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i="1">
                <a:latin typeface="Times New Roman" pitchFamily="18" charset="0"/>
              </a:rPr>
              <a:t>&gt; x</a:t>
            </a:r>
            <a:endParaRPr lang="en-US" i="1"/>
          </a:p>
        </p:txBody>
      </p:sp>
      <p:sp>
        <p:nvSpPr>
          <p:cNvPr id="28686" name="Text Box 24"/>
          <p:cNvSpPr txBox="1">
            <a:spLocks noChangeArrowheads="1"/>
          </p:cNvSpPr>
          <p:nvPr/>
        </p:nvSpPr>
        <p:spPr bwMode="auto">
          <a:xfrm>
            <a:off x="6035675" y="2003425"/>
            <a:ext cx="533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i="1">
                <a:latin typeface="Times New Roman" pitchFamily="18" charset="0"/>
                <a:cs typeface="Times New Roman" pitchFamily="18" charset="0"/>
              </a:rPr>
              <a:t>≤ </a:t>
            </a:r>
            <a:r>
              <a:rPr lang="en-US" i="1">
                <a:latin typeface="Times New Roman" pitchFamily="18" charset="0"/>
              </a:rPr>
              <a:t>x</a:t>
            </a:r>
            <a:endParaRPr lang="en-US" i="1"/>
          </a:p>
        </p:txBody>
      </p:sp>
      <p:sp>
        <p:nvSpPr>
          <p:cNvPr id="2" name="TextBox 1"/>
          <p:cNvSpPr txBox="1"/>
          <p:nvPr/>
        </p:nvSpPr>
        <p:spPr>
          <a:xfrm>
            <a:off x="6319838" y="1665566"/>
            <a:ext cx="8477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pivot</a:t>
            </a:r>
            <a:endParaRPr lang="en-US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pPr eaLnBrk="1" hangingPunct="1"/>
            <a:r>
              <a:rPr lang="da-DK" sz="4000" b="1" smtClean="0"/>
              <a:t>Randomized-Select 15</a:t>
            </a:r>
            <a:endParaRPr lang="en-US" sz="4000" b="1" smtClean="0"/>
          </a:p>
        </p:txBody>
      </p:sp>
      <p:pic>
        <p:nvPicPr>
          <p:cNvPr id="29699" name="Picture 5" descr="quicksort-history15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0" b="-1"/>
          <a:stretch/>
        </p:blipFill>
        <p:spPr bwMode="auto">
          <a:xfrm>
            <a:off x="228600" y="1079292"/>
            <a:ext cx="8686800" cy="54088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685800" y="3657600"/>
            <a:ext cx="3124200" cy="2971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858000" y="2590800"/>
            <a:ext cx="2286000" cy="1981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172200" y="4114800"/>
            <a:ext cx="762000" cy="76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886200" y="4572000"/>
            <a:ext cx="762000" cy="76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724400" y="5105400"/>
            <a:ext cx="838200" cy="9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6510337" y="1891954"/>
            <a:ext cx="8477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pivot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3598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Randomized-Select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sz="2800" b="1" dirty="0" err="1" smtClean="0"/>
              <a:t>Randomiseret</a:t>
            </a:r>
            <a:r>
              <a:rPr lang="en-US" sz="2800" dirty="0" smtClean="0"/>
              <a:t> </a:t>
            </a:r>
            <a:r>
              <a:rPr lang="en-US" sz="2800" dirty="0" err="1" smtClean="0"/>
              <a:t>algoritme</a:t>
            </a:r>
            <a:r>
              <a:rPr lang="en-US" sz="2800" dirty="0" smtClean="0"/>
              <a:t> (</a:t>
            </a:r>
            <a:r>
              <a:rPr lang="en-US" sz="2800" dirty="0" err="1" smtClean="0"/>
              <a:t>vælger</a:t>
            </a:r>
            <a:r>
              <a:rPr lang="en-US" sz="2800" dirty="0" smtClean="0"/>
              <a:t> pivot </a:t>
            </a:r>
            <a:r>
              <a:rPr lang="en-US" sz="2800" dirty="0" err="1" smtClean="0"/>
              <a:t>tilfældig</a:t>
            </a:r>
            <a:r>
              <a:rPr lang="en-US" sz="2800" dirty="0" smtClean="0"/>
              <a:t>)</a:t>
            </a:r>
          </a:p>
          <a:p>
            <a:pPr lvl="1">
              <a:spcAft>
                <a:spcPts val="1200"/>
              </a:spcAft>
            </a:pPr>
            <a:r>
              <a:rPr lang="en-US" sz="2400" dirty="0" smtClean="0"/>
              <a:t>pivot </a:t>
            </a:r>
            <a:r>
              <a:rPr lang="en-US" sz="2400" dirty="0" err="1" smtClean="0"/>
              <a:t>vælges</a:t>
            </a:r>
            <a:r>
              <a:rPr lang="en-US" sz="2400" dirty="0" smtClean="0"/>
              <a:t> i </a:t>
            </a:r>
            <a:r>
              <a:rPr lang="en-US" sz="2400" dirty="0" err="1" smtClean="0"/>
              <a:t>midterste</a:t>
            </a:r>
            <a:r>
              <a:rPr lang="en-US" sz="2400" dirty="0" smtClean="0"/>
              <a:t> del med </a:t>
            </a:r>
            <a:r>
              <a:rPr lang="en-US" sz="2400" dirty="0" err="1" smtClean="0"/>
              <a:t>en</a:t>
            </a:r>
            <a:r>
              <a:rPr lang="en-US" sz="2400" dirty="0" smtClean="0"/>
              <a:t> vis </a:t>
            </a:r>
            <a:r>
              <a:rPr lang="en-US" sz="2400" dirty="0" err="1" smtClean="0"/>
              <a:t>sandsynlighed</a:t>
            </a:r>
            <a:endParaRPr lang="en-US" sz="2400" dirty="0" smtClean="0"/>
          </a:p>
          <a:p>
            <a:pPr>
              <a:spcAft>
                <a:spcPts val="1200"/>
              </a:spcAft>
            </a:pPr>
            <a:r>
              <a:rPr lang="en-US" sz="2800" dirty="0" err="1" smtClean="0"/>
              <a:t>Eksempel</a:t>
            </a:r>
            <a:r>
              <a:rPr lang="en-US" sz="2800" dirty="0" smtClean="0"/>
              <a:t> </a:t>
            </a:r>
            <a:r>
              <a:rPr lang="en-US" sz="2800" dirty="0" err="1" smtClean="0"/>
              <a:t>på</a:t>
            </a:r>
            <a:r>
              <a:rPr lang="en-US" sz="2800" dirty="0" smtClean="0"/>
              <a:t> </a:t>
            </a:r>
            <a:r>
              <a:rPr lang="en-US" sz="2800" b="1" dirty="0" smtClean="0"/>
              <a:t>del-og-</a:t>
            </a:r>
            <a:r>
              <a:rPr lang="en-US" sz="2800" b="1" dirty="0" err="1" smtClean="0"/>
              <a:t>kombiner</a:t>
            </a:r>
            <a:endParaRPr lang="en-US" sz="2800" b="1" dirty="0" smtClean="0"/>
          </a:p>
          <a:p>
            <a:pPr lvl="1"/>
            <a:r>
              <a:rPr lang="en-US" sz="2400" dirty="0" smtClean="0"/>
              <a:t>kun 1 </a:t>
            </a:r>
            <a:r>
              <a:rPr lang="en-US" sz="2400" dirty="0" err="1" smtClean="0"/>
              <a:t>mindre</a:t>
            </a:r>
            <a:r>
              <a:rPr lang="en-US" sz="2400" dirty="0" smtClean="0"/>
              <a:t> </a:t>
            </a:r>
            <a:r>
              <a:rPr lang="en-US" sz="2400" dirty="0" err="1" smtClean="0"/>
              <a:t>delproblem</a:t>
            </a:r>
            <a:r>
              <a:rPr lang="en-US" sz="2400" dirty="0" smtClean="0"/>
              <a:t> </a:t>
            </a:r>
            <a:r>
              <a:rPr lang="en-US" sz="2400" dirty="0" err="1" smtClean="0"/>
              <a:t>løses</a:t>
            </a:r>
            <a:r>
              <a:rPr lang="en-US" sz="2400" dirty="0" smtClean="0"/>
              <a:t> </a:t>
            </a:r>
            <a:r>
              <a:rPr lang="en-US" sz="2400" dirty="0" err="1" smtClean="0"/>
              <a:t>rekursivt</a:t>
            </a:r>
            <a:endParaRPr lang="en-US" sz="2400" dirty="0" smtClean="0"/>
          </a:p>
          <a:p>
            <a:pPr lvl="1">
              <a:spcAft>
                <a:spcPts val="1200"/>
              </a:spcAft>
            </a:pPr>
            <a:r>
              <a:rPr lang="en-US" sz="2400" dirty="0" smtClean="0"/>
              <a:t>hele </a:t>
            </a:r>
            <a:r>
              <a:rPr lang="en-US" sz="2400" dirty="0" err="1" smtClean="0"/>
              <a:t>tiden</a:t>
            </a:r>
            <a:r>
              <a:rPr lang="en-US" sz="2400" dirty="0" smtClean="0"/>
              <a:t> </a:t>
            </a:r>
            <a:r>
              <a:rPr lang="en-US" sz="2400" dirty="0" err="1" smtClean="0"/>
              <a:t>bruges</a:t>
            </a:r>
            <a:r>
              <a:rPr lang="en-US" sz="2400" dirty="0" smtClean="0"/>
              <a:t> i </a:t>
            </a:r>
            <a:r>
              <a:rPr lang="en-US" sz="2400" dirty="0" err="1" smtClean="0"/>
              <a:t>opdelingen</a:t>
            </a:r>
            <a:r>
              <a:rPr lang="en-US" sz="2400" dirty="0" smtClean="0"/>
              <a:t> </a:t>
            </a:r>
            <a:br>
              <a:rPr lang="en-US" sz="2400" dirty="0" smtClean="0"/>
            </a:br>
            <a:r>
              <a:rPr lang="en-US" sz="2400" dirty="0" smtClean="0"/>
              <a:t>(</a:t>
            </a:r>
            <a:r>
              <a:rPr lang="en-US" sz="2400" dirty="0" err="1"/>
              <a:t>k</a:t>
            </a:r>
            <a:r>
              <a:rPr lang="en-US" sz="2400" dirty="0" err="1" smtClean="0"/>
              <a:t>ombination</a:t>
            </a:r>
            <a:r>
              <a:rPr lang="en-US" sz="2400" dirty="0" smtClean="0"/>
              <a:t> </a:t>
            </a:r>
            <a:r>
              <a:rPr lang="en-US" sz="2400" dirty="0" err="1" smtClean="0"/>
              <a:t>returnerer</a:t>
            </a:r>
            <a:r>
              <a:rPr lang="en-US" sz="2400" dirty="0" smtClean="0"/>
              <a:t> blot </a:t>
            </a:r>
            <a:r>
              <a:rPr lang="en-US" sz="2400" dirty="0" err="1" smtClean="0"/>
              <a:t>resultatet</a:t>
            </a:r>
            <a:r>
              <a:rPr lang="en-US" sz="2400" dirty="0" smtClean="0"/>
              <a:t> </a:t>
            </a:r>
            <a:r>
              <a:rPr lang="en-US" sz="2400" dirty="0" err="1" smtClean="0"/>
              <a:t>fra</a:t>
            </a:r>
            <a:r>
              <a:rPr lang="en-US" sz="2400" dirty="0" smtClean="0"/>
              <a:t> </a:t>
            </a:r>
            <a:r>
              <a:rPr lang="en-US" sz="2400" dirty="0" err="1" smtClean="0"/>
              <a:t>rekursionen</a:t>
            </a:r>
            <a:r>
              <a:rPr lang="en-US" sz="2400" dirty="0" smtClean="0"/>
              <a:t>)</a:t>
            </a:r>
          </a:p>
          <a:p>
            <a:pPr>
              <a:spcAft>
                <a:spcPts val="1200"/>
              </a:spcAft>
            </a:pPr>
            <a:r>
              <a:rPr lang="en-US" sz="2800" dirty="0" err="1" smtClean="0"/>
              <a:t>Tid</a:t>
            </a:r>
            <a:r>
              <a:rPr lang="en-US" sz="2800" dirty="0" smtClean="0"/>
              <a:t>: worst-case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O(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8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</a:t>
            </a:r>
            <a:r>
              <a:rPr lang="en-US" sz="2800" dirty="0" smtClean="0"/>
              <a:t> </a:t>
            </a:r>
            <a:r>
              <a:rPr lang="en-US" sz="2800" b="1" dirty="0" err="1" smtClean="0"/>
              <a:t>forventet</a:t>
            </a:r>
            <a:r>
              <a:rPr lang="en-US" sz="2800" b="1" dirty="0" smtClean="0"/>
              <a:t>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O(</a:t>
            </a:r>
            <a:r>
              <a:rPr lang="en-US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>
              <a:spcAft>
                <a:spcPts val="1200"/>
              </a:spcAft>
            </a:pPr>
            <a:r>
              <a:rPr lang="en-US" sz="2400" dirty="0" err="1" smtClean="0"/>
              <a:t>Analysen</a:t>
            </a:r>
            <a:r>
              <a:rPr lang="en-US" sz="2400" dirty="0" smtClean="0"/>
              <a:t> </a:t>
            </a:r>
            <a:r>
              <a:rPr lang="en-US" sz="2400" dirty="0" err="1" smtClean="0"/>
              <a:t>kan</a:t>
            </a:r>
            <a:r>
              <a:rPr lang="en-US" sz="2400" dirty="0" smtClean="0"/>
              <a:t> </a:t>
            </a:r>
            <a:r>
              <a:rPr lang="en-US" sz="2400" i="1" dirty="0" err="1" smtClean="0"/>
              <a:t>ikke</a:t>
            </a:r>
            <a:r>
              <a:rPr lang="en-US" sz="2400" dirty="0" smtClean="0"/>
              <a:t> </a:t>
            </a:r>
            <a:r>
              <a:rPr lang="en-US" sz="2400" dirty="0" err="1" smtClean="0"/>
              <a:t>anvende</a:t>
            </a:r>
            <a:r>
              <a:rPr lang="en-US" sz="2400" dirty="0" smtClean="0"/>
              <a:t> Master </a:t>
            </a:r>
            <a:r>
              <a:rPr lang="en-US" sz="2400" dirty="0" err="1" smtClean="0"/>
              <a:t>teoremet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4170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0162"/>
            <a:ext cx="8229600" cy="1143000"/>
          </a:xfrm>
        </p:spPr>
        <p:txBody>
          <a:bodyPr/>
          <a:lstStyle/>
          <a:p>
            <a:r>
              <a:rPr lang="en-US" b="1" dirty="0" smtClean="0"/>
              <a:t>Deterministic-Select</a:t>
            </a:r>
            <a:endParaRPr lang="en-US" b="1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457200" y="1265237"/>
            <a:ext cx="8534400" cy="4525963"/>
          </a:xfrm>
        </p:spPr>
        <p:txBody>
          <a:bodyPr/>
          <a:lstStyle/>
          <a:p>
            <a:r>
              <a:rPr lang="en-US" sz="2800" dirty="0" smtClean="0"/>
              <a:t>Samme </a:t>
            </a:r>
            <a:r>
              <a:rPr lang="en-US" sz="2800" dirty="0" err="1" smtClean="0"/>
              <a:t>idé</a:t>
            </a:r>
            <a:r>
              <a:rPr lang="en-US" sz="2800" dirty="0" smtClean="0"/>
              <a:t> </a:t>
            </a:r>
            <a:r>
              <a:rPr lang="en-US" sz="2800" dirty="0" err="1" smtClean="0"/>
              <a:t>som</a:t>
            </a:r>
            <a:r>
              <a:rPr lang="en-US" sz="2800" dirty="0" smtClean="0"/>
              <a:t> Randomized-Select</a:t>
            </a:r>
          </a:p>
          <a:p>
            <a:pPr lvl="1"/>
            <a:r>
              <a:rPr lang="en-US" sz="2400" dirty="0" err="1" smtClean="0"/>
              <a:t>Vælg</a:t>
            </a:r>
            <a:r>
              <a:rPr lang="en-US" sz="2400" dirty="0" smtClean="0"/>
              <a:t> et element </a:t>
            </a:r>
            <a:r>
              <a:rPr lang="en-US" sz="2400" dirty="0" err="1" smtClean="0"/>
              <a:t>som</a:t>
            </a:r>
            <a:r>
              <a:rPr lang="en-US" sz="2400" dirty="0" smtClean="0"/>
              <a:t> pivot</a:t>
            </a:r>
          </a:p>
          <a:p>
            <a:pPr lvl="1"/>
            <a:r>
              <a:rPr lang="en-US" sz="2400" dirty="0" err="1" smtClean="0"/>
              <a:t>Opdel</a:t>
            </a:r>
            <a:r>
              <a:rPr lang="en-US" sz="2400" dirty="0" smtClean="0"/>
              <a:t> m.h.t. pivot</a:t>
            </a:r>
          </a:p>
          <a:p>
            <a:pPr lvl="1"/>
            <a:r>
              <a:rPr lang="en-US" sz="2400" dirty="0" err="1" smtClean="0"/>
              <a:t>Lav</a:t>
            </a:r>
            <a:r>
              <a:rPr lang="en-US" sz="2400" dirty="0" smtClean="0"/>
              <a:t> </a:t>
            </a:r>
            <a:r>
              <a:rPr lang="en-US" sz="2400" dirty="0" err="1" smtClean="0"/>
              <a:t>højst</a:t>
            </a:r>
            <a:r>
              <a:rPr lang="en-US" sz="2400" dirty="0" smtClean="0"/>
              <a:t> </a:t>
            </a:r>
            <a:r>
              <a:rPr lang="en-US" sz="2400" dirty="0" err="1" smtClean="0"/>
              <a:t>ét</a:t>
            </a:r>
            <a:r>
              <a:rPr lang="en-US" sz="2400" dirty="0" smtClean="0"/>
              <a:t> </a:t>
            </a:r>
            <a:r>
              <a:rPr lang="en-US" sz="2400" dirty="0" err="1" smtClean="0"/>
              <a:t>rekursivt</a:t>
            </a:r>
            <a:r>
              <a:rPr lang="en-US" sz="2400" dirty="0" smtClean="0"/>
              <a:t> </a:t>
            </a:r>
            <a:r>
              <a:rPr lang="en-US" sz="2400" dirty="0" err="1" smtClean="0"/>
              <a:t>kald</a:t>
            </a:r>
            <a:r>
              <a:rPr lang="en-US" sz="2400" dirty="0" smtClean="0"/>
              <a:t> </a:t>
            </a:r>
            <a:r>
              <a:rPr lang="en-US" sz="2400" dirty="0" err="1" smtClean="0"/>
              <a:t>på</a:t>
            </a:r>
            <a:r>
              <a:rPr lang="en-US" sz="2400" dirty="0" smtClean="0"/>
              <a:t> </a:t>
            </a:r>
            <a:r>
              <a:rPr lang="en-US" sz="2400" dirty="0" err="1" smtClean="0"/>
              <a:t>dem</a:t>
            </a:r>
            <a:r>
              <a:rPr lang="en-US" sz="2400" dirty="0" smtClean="0"/>
              <a:t> der </a:t>
            </a:r>
            <a:r>
              <a:rPr lang="en-US" sz="2400" dirty="0" err="1" smtClean="0"/>
              <a:t>er</a:t>
            </a:r>
            <a:r>
              <a:rPr lang="en-US" sz="2400" dirty="0" smtClean="0"/>
              <a:t> &lt; </a:t>
            </a:r>
            <a:r>
              <a:rPr lang="en-US" sz="2400" dirty="0" err="1" smtClean="0"/>
              <a:t>eller</a:t>
            </a:r>
            <a:r>
              <a:rPr lang="en-US" sz="2400" dirty="0" smtClean="0"/>
              <a:t> &gt; pivot</a:t>
            </a:r>
          </a:p>
          <a:p>
            <a:r>
              <a:rPr lang="en-US" sz="2800" dirty="0" err="1" smtClean="0"/>
              <a:t>Ny</a:t>
            </a:r>
            <a:r>
              <a:rPr lang="en-US" sz="2800" dirty="0" smtClean="0"/>
              <a:t> </a:t>
            </a:r>
            <a:r>
              <a:rPr lang="en-US" sz="2800" dirty="0" err="1" smtClean="0"/>
              <a:t>idé</a:t>
            </a:r>
            <a:endParaRPr lang="en-US" sz="2800" dirty="0" smtClean="0"/>
          </a:p>
          <a:p>
            <a:pPr lvl="1"/>
            <a:r>
              <a:rPr lang="en-US" sz="2400" dirty="0" err="1" smtClean="0">
                <a:solidFill>
                  <a:srgbClr val="C00000"/>
                </a:solidFill>
              </a:rPr>
              <a:t>Rekursivt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brug</a:t>
            </a:r>
            <a:r>
              <a:rPr lang="en-US" sz="2400" dirty="0" smtClean="0">
                <a:solidFill>
                  <a:srgbClr val="C00000"/>
                </a:solidFill>
              </a:rPr>
              <a:t> Select </a:t>
            </a:r>
            <a:r>
              <a:rPr lang="en-US" sz="2400" dirty="0" err="1" smtClean="0">
                <a:solidFill>
                  <a:srgbClr val="C00000"/>
                </a:solidFill>
              </a:rPr>
              <a:t>til</a:t>
            </a:r>
            <a:r>
              <a:rPr lang="en-US" sz="2400" dirty="0" smtClean="0">
                <a:solidFill>
                  <a:srgbClr val="C00000"/>
                </a:solidFill>
              </a:rPr>
              <a:t> at </a:t>
            </a:r>
            <a:r>
              <a:rPr lang="en-US" sz="2400" dirty="0" err="1" smtClean="0">
                <a:solidFill>
                  <a:srgbClr val="C00000"/>
                </a:solidFill>
              </a:rPr>
              <a:t>finde</a:t>
            </a:r>
            <a:r>
              <a:rPr lang="en-US" sz="2400" dirty="0" smtClean="0">
                <a:solidFill>
                  <a:srgbClr val="C00000"/>
                </a:solidFill>
              </a:rPr>
              <a:t> god pivot</a:t>
            </a:r>
            <a:endParaRPr lang="en-US" sz="2400" dirty="0">
              <a:solidFill>
                <a:srgbClr val="C00000"/>
              </a:solidFill>
            </a:endParaRPr>
          </a:p>
          <a:p>
            <a:r>
              <a:rPr lang="en-US" sz="2800" dirty="0" err="1" smtClean="0"/>
              <a:t>Analyse</a:t>
            </a:r>
            <a:endParaRPr lang="en-US" sz="2800" dirty="0" smtClean="0"/>
          </a:p>
          <a:p>
            <a:pPr lvl="1"/>
            <a:r>
              <a:rPr lang="en-US" sz="2400" dirty="0" smtClean="0"/>
              <a:t>Del-og-</a:t>
            </a:r>
            <a:r>
              <a:rPr lang="en-US" sz="2400" dirty="0" err="1" smtClean="0"/>
              <a:t>kombiner</a:t>
            </a:r>
            <a:endParaRPr lang="en-US" sz="2400" dirty="0" smtClean="0"/>
          </a:p>
          <a:p>
            <a:pPr lvl="1"/>
            <a:endParaRPr lang="en-US" sz="2400" dirty="0"/>
          </a:p>
          <a:p>
            <a:pPr lvl="1"/>
            <a:endParaRPr lang="en-US" sz="2400" dirty="0" smtClean="0"/>
          </a:p>
          <a:p>
            <a:pPr lvl="1"/>
            <a:r>
              <a:rPr lang="en-US" sz="2400" dirty="0" err="1" smtClean="0"/>
              <a:t>Kan</a:t>
            </a:r>
            <a:r>
              <a:rPr lang="en-US" sz="2400" dirty="0" smtClean="0"/>
              <a:t> </a:t>
            </a:r>
            <a:r>
              <a:rPr lang="en-US" sz="2400" dirty="0" err="1" smtClean="0"/>
              <a:t>ikke</a:t>
            </a:r>
            <a:r>
              <a:rPr lang="en-US" sz="2400" dirty="0" smtClean="0"/>
              <a:t> </a:t>
            </a:r>
            <a:r>
              <a:rPr lang="en-US" sz="2400" dirty="0" err="1" smtClean="0"/>
              <a:t>bruge</a:t>
            </a:r>
            <a:r>
              <a:rPr lang="en-US" sz="2400" dirty="0" smtClean="0"/>
              <a:t> Master </a:t>
            </a:r>
            <a:r>
              <a:rPr lang="en-US" sz="2400" dirty="0" err="1" smtClean="0"/>
              <a:t>teoremet</a:t>
            </a:r>
            <a:r>
              <a:rPr lang="en-US" sz="2400" dirty="0" smtClean="0"/>
              <a:t> </a:t>
            </a:r>
            <a:r>
              <a:rPr lang="en-US" sz="2400" dirty="0" smtClean="0">
                <a:sym typeface="Wingdings" panose="05000000000000000000" pitchFamily="2" charset="2"/>
              </a:rPr>
              <a:t>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/>
          </a:p>
          <a:p>
            <a:pPr lvl="1"/>
            <a:endParaRPr 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2130626" y="5191780"/>
                <a:ext cx="538557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a-DK" sz="2800" i="1" smtClean="0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da-DK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a-DK" sz="2800" i="1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da-DK" sz="2800" i="1">
                          <a:latin typeface="Cambria Math" panose="02040503050406030204" pitchFamily="18" charset="0"/>
                        </a:rPr>
                        <m:t>≤</m:t>
                      </m:r>
                      <m:r>
                        <a:rPr lang="da-DK" sz="2800" i="1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da-DK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a-DK" sz="28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da-DK" sz="2800" b="0" i="1" smtClean="0">
                              <a:latin typeface="Cambria Math" panose="02040503050406030204" pitchFamily="18" charset="0"/>
                            </a:rPr>
                            <m:t>∙</m:t>
                          </m:r>
                          <m:r>
                            <a:rPr lang="da-DK" sz="2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da-DK" sz="28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a-DK" sz="2800" i="1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da-DK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a-DK" sz="28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da-DK" sz="2800" b="0" i="1" smtClean="0">
                              <a:latin typeface="Cambria Math" panose="02040503050406030204" pitchFamily="18" charset="0"/>
                            </a:rPr>
                            <m:t>∙</m:t>
                          </m:r>
                          <m:r>
                            <a:rPr lang="da-DK" sz="2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da-DK" sz="28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a-DK" sz="2800" i="1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da-DK" sz="2800" i="1">
                          <a:latin typeface="Cambria Math" panose="02040503050406030204" pitchFamily="18" charset="0"/>
                        </a:rPr>
                        <m:t>∙</m:t>
                      </m:r>
                      <m:r>
                        <a:rPr lang="da-DK" sz="2800" i="1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0626" y="5191780"/>
                <a:ext cx="5385577" cy="5232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09531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0162"/>
            <a:ext cx="8229600" cy="1143000"/>
          </a:xfrm>
        </p:spPr>
        <p:txBody>
          <a:bodyPr/>
          <a:lstStyle/>
          <a:p>
            <a:r>
              <a:rPr lang="en-US" b="1" dirty="0" smtClean="0"/>
              <a:t>Deterministic-Select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106660"/>
            <a:ext cx="7391400" cy="529414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2800" cap="small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Select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spcBef>
                <a:spcPts val="0"/>
              </a:spcBef>
              <a:buNone/>
              <a:tabLst>
                <a:tab pos="444500" algn="l"/>
              </a:tabLst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	   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|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| ≤ 5</a:t>
            </a:r>
          </a:p>
          <a:p>
            <a:pPr marL="0" indent="0">
              <a:spcBef>
                <a:spcPts val="0"/>
              </a:spcBef>
              <a:buNone/>
              <a:tabLst>
                <a:tab pos="444500" algn="l"/>
              </a:tabLst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	        sort 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return </a:t>
            </a:r>
            <a:r>
              <a:rPr lang="en-US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’th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element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  <a:tabLst>
                <a:tab pos="444500" algn="l"/>
              </a:tabLst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	    partition 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into 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sz="28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,...,</a:t>
            </a:r>
            <a:r>
              <a:rPr lang="en-US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sz="2800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⸢</a:t>
            </a:r>
            <a:r>
              <a:rPr lang="en-US" sz="2800" i="1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8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/5⸣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where |</a:t>
            </a:r>
            <a:r>
              <a:rPr lang="en-US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sz="2800" i="1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| ≤ 5</a:t>
            </a:r>
          </a:p>
          <a:p>
            <a:pPr marL="0" indent="0">
              <a:spcBef>
                <a:spcPts val="0"/>
              </a:spcBef>
              <a:buNone/>
              <a:tabLst>
                <a:tab pos="444500" algn="l"/>
              </a:tabLst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	    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medians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{ </a:t>
            </a:r>
            <a:r>
              <a:rPr lang="en-US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sz="2800" i="1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| </a:t>
            </a:r>
            <a:r>
              <a:rPr lang="en-US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sz="2800" i="1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median of </a:t>
            </a:r>
            <a:r>
              <a:rPr lang="en-US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sz="2800" i="1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}</a:t>
            </a:r>
          </a:p>
          <a:p>
            <a:pPr marL="0" indent="0">
              <a:spcBef>
                <a:spcPts val="0"/>
              </a:spcBef>
              <a:buNone/>
              <a:tabLst>
                <a:tab pos="444500" algn="l"/>
              </a:tabLst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	    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pivot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2800" cap="small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Select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medians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⸤|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medians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|/2⸥)</a:t>
            </a:r>
          </a:p>
          <a:p>
            <a:pPr marL="0" indent="0">
              <a:spcBef>
                <a:spcPts val="0"/>
              </a:spcBef>
              <a:buNone/>
              <a:tabLst>
                <a:tab pos="444500" algn="l"/>
              </a:tabLst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	    partition 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w.r.t. 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pivot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into 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8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&lt;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8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8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  <a:p>
            <a:pPr marL="0" indent="0">
              <a:spcBef>
                <a:spcPts val="0"/>
              </a:spcBef>
              <a:buNone/>
              <a:tabLst>
                <a:tab pos="444500" algn="l"/>
              </a:tabLst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	   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 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|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8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|</a:t>
            </a:r>
            <a:endParaRPr lang="en-US" sz="28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  <a:tabLst>
                <a:tab pos="444500" algn="l"/>
              </a:tabLst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	       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cap="small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Select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spcBef>
                <a:spcPts val="0"/>
              </a:spcBef>
              <a:buNone/>
              <a:tabLst>
                <a:tab pos="444500" algn="l"/>
              </a:tabLst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	   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 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≥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|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8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|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|A</a:t>
            </a:r>
            <a:r>
              <a:rPr lang="en-US" sz="28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|</a:t>
            </a:r>
          </a:p>
          <a:p>
            <a:pPr marL="0" indent="0">
              <a:spcBef>
                <a:spcPts val="0"/>
              </a:spcBef>
              <a:buNone/>
              <a:tabLst>
                <a:tab pos="444500" algn="l"/>
              </a:tabLst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	  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cap="small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Select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8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&gt;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–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|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|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|A</a:t>
            </a:r>
            <a:r>
              <a:rPr lang="en-US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|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spcBef>
                <a:spcPts val="0"/>
              </a:spcBef>
              <a:buNone/>
              <a:tabLst>
                <a:tab pos="444500" algn="l"/>
              </a:tabLst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	   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return  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pivot</a:t>
            </a:r>
            <a:endParaRPr lang="en-US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-87287" y="1676400"/>
            <a:ext cx="1598687" cy="4479000"/>
            <a:chOff x="-87287" y="1676400"/>
            <a:chExt cx="1598687" cy="4479000"/>
          </a:xfrm>
        </p:grpSpPr>
        <p:sp>
          <p:nvSpPr>
            <p:cNvPr id="4" name="Left Brace 3"/>
            <p:cNvSpPr/>
            <p:nvPr/>
          </p:nvSpPr>
          <p:spPr>
            <a:xfrm>
              <a:off x="1295400" y="1676400"/>
              <a:ext cx="216000" cy="685800"/>
            </a:xfrm>
            <a:prstGeom prst="leftBrac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0" y="1828800"/>
              <a:ext cx="12192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 err="1" smtClean="0">
                  <a:solidFill>
                    <a:srgbClr val="C00000"/>
                  </a:solidFill>
                </a:rPr>
                <a:t>små</a:t>
              </a:r>
              <a:r>
                <a:rPr lang="en-US" dirty="0" smtClean="0">
                  <a:solidFill>
                    <a:srgbClr val="C00000"/>
                  </a:solidFill>
                </a:rPr>
                <a:t> input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6" name="Left Brace 5"/>
            <p:cNvSpPr/>
            <p:nvPr/>
          </p:nvSpPr>
          <p:spPr>
            <a:xfrm>
              <a:off x="1295400" y="2544762"/>
              <a:ext cx="216000" cy="1116000"/>
            </a:xfrm>
            <a:prstGeom prst="leftBrac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0" y="2782669"/>
              <a:ext cx="12192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 smtClean="0">
                  <a:solidFill>
                    <a:srgbClr val="C00000"/>
                  </a:solidFill>
                </a:rPr>
                <a:t>beregn</a:t>
              </a:r>
              <a:r>
                <a:rPr lang="en-US" dirty="0" smtClean="0">
                  <a:solidFill>
                    <a:srgbClr val="C00000"/>
                  </a:solidFill>
                </a:rPr>
                <a:t> pivot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8" name="Left Brace 7"/>
            <p:cNvSpPr/>
            <p:nvPr/>
          </p:nvSpPr>
          <p:spPr>
            <a:xfrm>
              <a:off x="1289222" y="3851400"/>
              <a:ext cx="216000" cy="2304000"/>
            </a:xfrm>
            <a:prstGeom prst="leftBrac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-87287" y="4270897"/>
              <a:ext cx="1447800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C00000"/>
                  </a:solidFill>
                </a:rPr>
                <a:t>max 1 </a:t>
              </a:r>
              <a:r>
                <a:rPr lang="en-US" dirty="0" err="1" smtClean="0">
                  <a:solidFill>
                    <a:srgbClr val="C00000"/>
                  </a:solidFill>
                </a:rPr>
                <a:t>rekursivt</a:t>
              </a:r>
              <a:r>
                <a:rPr lang="en-US" dirty="0">
                  <a:solidFill>
                    <a:srgbClr val="C00000"/>
                  </a:solidFill>
                </a:rPr>
                <a:t> </a:t>
              </a:r>
              <a:r>
                <a:rPr lang="en-US" dirty="0" err="1" smtClean="0">
                  <a:solidFill>
                    <a:srgbClr val="C00000"/>
                  </a:solidFill>
                </a:rPr>
                <a:t>kald</a:t>
              </a:r>
              <a:r>
                <a:rPr lang="en-US" dirty="0" smtClean="0">
                  <a:solidFill>
                    <a:srgbClr val="C00000"/>
                  </a:solidFill>
                </a:rPr>
                <a:t> (</a:t>
              </a:r>
              <a:r>
                <a:rPr lang="en-US" dirty="0" err="1" smtClean="0">
                  <a:solidFill>
                    <a:srgbClr val="C00000"/>
                  </a:solidFill>
                </a:rPr>
                <a:t>som</a:t>
              </a:r>
              <a:r>
                <a:rPr lang="en-US" dirty="0" smtClean="0">
                  <a:solidFill>
                    <a:srgbClr val="C00000"/>
                  </a:solidFill>
                </a:rPr>
                <a:t> randomized select) </a:t>
              </a:r>
              <a:endParaRPr lang="en-US" dirty="0">
                <a:solidFill>
                  <a:srgbClr val="C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59663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1880351"/>
              </p:ext>
            </p:extLst>
          </p:nvPr>
        </p:nvGraphicFramePr>
        <p:xfrm>
          <a:off x="2514600" y="4965683"/>
          <a:ext cx="4648203" cy="1676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16467">
                  <a:extLst>
                    <a:ext uri="{9D8B030D-6E8A-4147-A177-3AD203B41FA5}">
                      <a16:colId xmlns:a16="http://schemas.microsoft.com/office/drawing/2014/main" val="638240967"/>
                    </a:ext>
                  </a:extLst>
                </a:gridCol>
                <a:gridCol w="516467">
                  <a:extLst>
                    <a:ext uri="{9D8B030D-6E8A-4147-A177-3AD203B41FA5}">
                      <a16:colId xmlns:a16="http://schemas.microsoft.com/office/drawing/2014/main" val="3137211970"/>
                    </a:ext>
                  </a:extLst>
                </a:gridCol>
                <a:gridCol w="516467">
                  <a:extLst>
                    <a:ext uri="{9D8B030D-6E8A-4147-A177-3AD203B41FA5}">
                      <a16:colId xmlns:a16="http://schemas.microsoft.com/office/drawing/2014/main" val="2148693446"/>
                    </a:ext>
                  </a:extLst>
                </a:gridCol>
                <a:gridCol w="516467">
                  <a:extLst>
                    <a:ext uri="{9D8B030D-6E8A-4147-A177-3AD203B41FA5}">
                      <a16:colId xmlns:a16="http://schemas.microsoft.com/office/drawing/2014/main" val="2382902281"/>
                    </a:ext>
                  </a:extLst>
                </a:gridCol>
                <a:gridCol w="516467">
                  <a:extLst>
                    <a:ext uri="{9D8B030D-6E8A-4147-A177-3AD203B41FA5}">
                      <a16:colId xmlns:a16="http://schemas.microsoft.com/office/drawing/2014/main" val="3285124991"/>
                    </a:ext>
                  </a:extLst>
                </a:gridCol>
                <a:gridCol w="516467">
                  <a:extLst>
                    <a:ext uri="{9D8B030D-6E8A-4147-A177-3AD203B41FA5}">
                      <a16:colId xmlns:a16="http://schemas.microsoft.com/office/drawing/2014/main" val="2153050224"/>
                    </a:ext>
                  </a:extLst>
                </a:gridCol>
                <a:gridCol w="516467">
                  <a:extLst>
                    <a:ext uri="{9D8B030D-6E8A-4147-A177-3AD203B41FA5}">
                      <a16:colId xmlns:a16="http://schemas.microsoft.com/office/drawing/2014/main" val="2049318092"/>
                    </a:ext>
                  </a:extLst>
                </a:gridCol>
                <a:gridCol w="516467">
                  <a:extLst>
                    <a:ext uri="{9D8B030D-6E8A-4147-A177-3AD203B41FA5}">
                      <a16:colId xmlns:a16="http://schemas.microsoft.com/office/drawing/2014/main" val="459403083"/>
                    </a:ext>
                  </a:extLst>
                </a:gridCol>
                <a:gridCol w="516467">
                  <a:extLst>
                    <a:ext uri="{9D8B030D-6E8A-4147-A177-3AD203B41FA5}">
                      <a16:colId xmlns:a16="http://schemas.microsoft.com/office/drawing/2014/main" val="269406762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30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26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22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57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23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481858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34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25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44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37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17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63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57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42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26</a:t>
                      </a:r>
                      <a:endParaRPr lang="en-US" sz="1600" dirty="0"/>
                    </a:p>
                  </a:txBody>
                  <a:tcPr marL="0" marR="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5640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37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44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52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39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56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72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78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80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72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686302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78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44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53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76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70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76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83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84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57066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91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86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82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89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90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99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97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97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2368190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8501505"/>
              </p:ext>
            </p:extLst>
          </p:nvPr>
        </p:nvGraphicFramePr>
        <p:xfrm>
          <a:off x="2514600" y="4965683"/>
          <a:ext cx="4648203" cy="1676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16467">
                  <a:extLst>
                    <a:ext uri="{9D8B030D-6E8A-4147-A177-3AD203B41FA5}">
                      <a16:colId xmlns:a16="http://schemas.microsoft.com/office/drawing/2014/main" val="638240967"/>
                    </a:ext>
                  </a:extLst>
                </a:gridCol>
                <a:gridCol w="516467">
                  <a:extLst>
                    <a:ext uri="{9D8B030D-6E8A-4147-A177-3AD203B41FA5}">
                      <a16:colId xmlns:a16="http://schemas.microsoft.com/office/drawing/2014/main" val="3137211970"/>
                    </a:ext>
                  </a:extLst>
                </a:gridCol>
                <a:gridCol w="516467">
                  <a:extLst>
                    <a:ext uri="{9D8B030D-6E8A-4147-A177-3AD203B41FA5}">
                      <a16:colId xmlns:a16="http://schemas.microsoft.com/office/drawing/2014/main" val="2148693446"/>
                    </a:ext>
                  </a:extLst>
                </a:gridCol>
                <a:gridCol w="516467">
                  <a:extLst>
                    <a:ext uri="{9D8B030D-6E8A-4147-A177-3AD203B41FA5}">
                      <a16:colId xmlns:a16="http://schemas.microsoft.com/office/drawing/2014/main" val="2382902281"/>
                    </a:ext>
                  </a:extLst>
                </a:gridCol>
                <a:gridCol w="516467">
                  <a:extLst>
                    <a:ext uri="{9D8B030D-6E8A-4147-A177-3AD203B41FA5}">
                      <a16:colId xmlns:a16="http://schemas.microsoft.com/office/drawing/2014/main" val="3285124991"/>
                    </a:ext>
                  </a:extLst>
                </a:gridCol>
                <a:gridCol w="516467">
                  <a:extLst>
                    <a:ext uri="{9D8B030D-6E8A-4147-A177-3AD203B41FA5}">
                      <a16:colId xmlns:a16="http://schemas.microsoft.com/office/drawing/2014/main" val="2153050224"/>
                    </a:ext>
                  </a:extLst>
                </a:gridCol>
                <a:gridCol w="516467">
                  <a:extLst>
                    <a:ext uri="{9D8B030D-6E8A-4147-A177-3AD203B41FA5}">
                      <a16:colId xmlns:a16="http://schemas.microsoft.com/office/drawing/2014/main" val="2049318092"/>
                    </a:ext>
                  </a:extLst>
                </a:gridCol>
                <a:gridCol w="516467">
                  <a:extLst>
                    <a:ext uri="{9D8B030D-6E8A-4147-A177-3AD203B41FA5}">
                      <a16:colId xmlns:a16="http://schemas.microsoft.com/office/drawing/2014/main" val="459403083"/>
                    </a:ext>
                  </a:extLst>
                </a:gridCol>
                <a:gridCol w="516467">
                  <a:extLst>
                    <a:ext uri="{9D8B030D-6E8A-4147-A177-3AD203B41FA5}">
                      <a16:colId xmlns:a16="http://schemas.microsoft.com/office/drawing/2014/main" val="269406762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30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26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22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57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23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481858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34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25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44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37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17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63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57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42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26</a:t>
                      </a:r>
                      <a:endParaRPr lang="en-US" sz="1600" dirty="0"/>
                    </a:p>
                  </a:txBody>
                  <a:tcPr marL="0" marR="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5640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37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44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52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39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56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72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78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80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72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686302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78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44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53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76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70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76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83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84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57066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91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86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82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89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90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99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97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97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2368190"/>
                  </a:ext>
                </a:extLst>
              </a:tr>
            </a:tbl>
          </a:graphicData>
        </a:graphic>
      </p:graphicFrame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6133134"/>
              </p:ext>
            </p:extLst>
          </p:nvPr>
        </p:nvGraphicFramePr>
        <p:xfrm>
          <a:off x="2514600" y="3048000"/>
          <a:ext cx="4648203" cy="1676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16467">
                  <a:extLst>
                    <a:ext uri="{9D8B030D-6E8A-4147-A177-3AD203B41FA5}">
                      <a16:colId xmlns:a16="http://schemas.microsoft.com/office/drawing/2014/main" val="638240967"/>
                    </a:ext>
                  </a:extLst>
                </a:gridCol>
                <a:gridCol w="516467">
                  <a:extLst>
                    <a:ext uri="{9D8B030D-6E8A-4147-A177-3AD203B41FA5}">
                      <a16:colId xmlns:a16="http://schemas.microsoft.com/office/drawing/2014/main" val="3137211970"/>
                    </a:ext>
                  </a:extLst>
                </a:gridCol>
                <a:gridCol w="516467">
                  <a:extLst>
                    <a:ext uri="{9D8B030D-6E8A-4147-A177-3AD203B41FA5}">
                      <a16:colId xmlns:a16="http://schemas.microsoft.com/office/drawing/2014/main" val="2148693446"/>
                    </a:ext>
                  </a:extLst>
                </a:gridCol>
                <a:gridCol w="516467">
                  <a:extLst>
                    <a:ext uri="{9D8B030D-6E8A-4147-A177-3AD203B41FA5}">
                      <a16:colId xmlns:a16="http://schemas.microsoft.com/office/drawing/2014/main" val="2382902281"/>
                    </a:ext>
                  </a:extLst>
                </a:gridCol>
                <a:gridCol w="516467">
                  <a:extLst>
                    <a:ext uri="{9D8B030D-6E8A-4147-A177-3AD203B41FA5}">
                      <a16:colId xmlns:a16="http://schemas.microsoft.com/office/drawing/2014/main" val="3285124991"/>
                    </a:ext>
                  </a:extLst>
                </a:gridCol>
                <a:gridCol w="516467">
                  <a:extLst>
                    <a:ext uri="{9D8B030D-6E8A-4147-A177-3AD203B41FA5}">
                      <a16:colId xmlns:a16="http://schemas.microsoft.com/office/drawing/2014/main" val="2153050224"/>
                    </a:ext>
                  </a:extLst>
                </a:gridCol>
                <a:gridCol w="516467">
                  <a:extLst>
                    <a:ext uri="{9D8B030D-6E8A-4147-A177-3AD203B41FA5}">
                      <a16:colId xmlns:a16="http://schemas.microsoft.com/office/drawing/2014/main" val="2049318092"/>
                    </a:ext>
                  </a:extLst>
                </a:gridCol>
                <a:gridCol w="516467">
                  <a:extLst>
                    <a:ext uri="{9D8B030D-6E8A-4147-A177-3AD203B41FA5}">
                      <a16:colId xmlns:a16="http://schemas.microsoft.com/office/drawing/2014/main" val="459403083"/>
                    </a:ext>
                  </a:extLst>
                </a:gridCol>
                <a:gridCol w="516467">
                  <a:extLst>
                    <a:ext uri="{9D8B030D-6E8A-4147-A177-3AD203B41FA5}">
                      <a16:colId xmlns:a16="http://schemas.microsoft.com/office/drawing/2014/main" val="269406762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30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22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57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26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23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481858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34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63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57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25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44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17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37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42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26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5640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37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72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78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44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52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56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39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80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72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686302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78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76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83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44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53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70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76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84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57066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91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99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97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86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82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90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89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97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2368190"/>
                  </a:ext>
                </a:extLst>
              </a:tr>
            </a:tbl>
          </a:graphicData>
        </a:graphic>
      </p:graphicFrame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0559238"/>
              </p:ext>
            </p:extLst>
          </p:nvPr>
        </p:nvGraphicFramePr>
        <p:xfrm>
          <a:off x="2514600" y="3048000"/>
          <a:ext cx="4648203" cy="1676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16467">
                  <a:extLst>
                    <a:ext uri="{9D8B030D-6E8A-4147-A177-3AD203B41FA5}">
                      <a16:colId xmlns:a16="http://schemas.microsoft.com/office/drawing/2014/main" val="638240967"/>
                    </a:ext>
                  </a:extLst>
                </a:gridCol>
                <a:gridCol w="516467">
                  <a:extLst>
                    <a:ext uri="{9D8B030D-6E8A-4147-A177-3AD203B41FA5}">
                      <a16:colId xmlns:a16="http://schemas.microsoft.com/office/drawing/2014/main" val="3137211970"/>
                    </a:ext>
                  </a:extLst>
                </a:gridCol>
                <a:gridCol w="516467">
                  <a:extLst>
                    <a:ext uri="{9D8B030D-6E8A-4147-A177-3AD203B41FA5}">
                      <a16:colId xmlns:a16="http://schemas.microsoft.com/office/drawing/2014/main" val="2148693446"/>
                    </a:ext>
                  </a:extLst>
                </a:gridCol>
                <a:gridCol w="516467">
                  <a:extLst>
                    <a:ext uri="{9D8B030D-6E8A-4147-A177-3AD203B41FA5}">
                      <a16:colId xmlns:a16="http://schemas.microsoft.com/office/drawing/2014/main" val="2382902281"/>
                    </a:ext>
                  </a:extLst>
                </a:gridCol>
                <a:gridCol w="516467">
                  <a:extLst>
                    <a:ext uri="{9D8B030D-6E8A-4147-A177-3AD203B41FA5}">
                      <a16:colId xmlns:a16="http://schemas.microsoft.com/office/drawing/2014/main" val="3285124991"/>
                    </a:ext>
                  </a:extLst>
                </a:gridCol>
                <a:gridCol w="516467">
                  <a:extLst>
                    <a:ext uri="{9D8B030D-6E8A-4147-A177-3AD203B41FA5}">
                      <a16:colId xmlns:a16="http://schemas.microsoft.com/office/drawing/2014/main" val="2153050224"/>
                    </a:ext>
                  </a:extLst>
                </a:gridCol>
                <a:gridCol w="516467">
                  <a:extLst>
                    <a:ext uri="{9D8B030D-6E8A-4147-A177-3AD203B41FA5}">
                      <a16:colId xmlns:a16="http://schemas.microsoft.com/office/drawing/2014/main" val="2049318092"/>
                    </a:ext>
                  </a:extLst>
                </a:gridCol>
                <a:gridCol w="516467">
                  <a:extLst>
                    <a:ext uri="{9D8B030D-6E8A-4147-A177-3AD203B41FA5}">
                      <a16:colId xmlns:a16="http://schemas.microsoft.com/office/drawing/2014/main" val="459403083"/>
                    </a:ext>
                  </a:extLst>
                </a:gridCol>
                <a:gridCol w="516467">
                  <a:extLst>
                    <a:ext uri="{9D8B030D-6E8A-4147-A177-3AD203B41FA5}">
                      <a16:colId xmlns:a16="http://schemas.microsoft.com/office/drawing/2014/main" val="269406762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30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22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57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26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23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481858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34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63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57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25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44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17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37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42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26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5640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37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72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78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44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52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56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39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80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72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686302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78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76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83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44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53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70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76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84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57066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91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99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97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86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82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90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89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97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2368190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1401246"/>
              </p:ext>
            </p:extLst>
          </p:nvPr>
        </p:nvGraphicFramePr>
        <p:xfrm>
          <a:off x="2514600" y="3048000"/>
          <a:ext cx="4648203" cy="1676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16467">
                  <a:extLst>
                    <a:ext uri="{9D8B030D-6E8A-4147-A177-3AD203B41FA5}">
                      <a16:colId xmlns:a16="http://schemas.microsoft.com/office/drawing/2014/main" val="638240967"/>
                    </a:ext>
                  </a:extLst>
                </a:gridCol>
                <a:gridCol w="516467">
                  <a:extLst>
                    <a:ext uri="{9D8B030D-6E8A-4147-A177-3AD203B41FA5}">
                      <a16:colId xmlns:a16="http://schemas.microsoft.com/office/drawing/2014/main" val="3137211970"/>
                    </a:ext>
                  </a:extLst>
                </a:gridCol>
                <a:gridCol w="516467">
                  <a:extLst>
                    <a:ext uri="{9D8B030D-6E8A-4147-A177-3AD203B41FA5}">
                      <a16:colId xmlns:a16="http://schemas.microsoft.com/office/drawing/2014/main" val="2148693446"/>
                    </a:ext>
                  </a:extLst>
                </a:gridCol>
                <a:gridCol w="516467">
                  <a:extLst>
                    <a:ext uri="{9D8B030D-6E8A-4147-A177-3AD203B41FA5}">
                      <a16:colId xmlns:a16="http://schemas.microsoft.com/office/drawing/2014/main" val="2382902281"/>
                    </a:ext>
                  </a:extLst>
                </a:gridCol>
                <a:gridCol w="516467">
                  <a:extLst>
                    <a:ext uri="{9D8B030D-6E8A-4147-A177-3AD203B41FA5}">
                      <a16:colId xmlns:a16="http://schemas.microsoft.com/office/drawing/2014/main" val="3285124991"/>
                    </a:ext>
                  </a:extLst>
                </a:gridCol>
                <a:gridCol w="516467">
                  <a:extLst>
                    <a:ext uri="{9D8B030D-6E8A-4147-A177-3AD203B41FA5}">
                      <a16:colId xmlns:a16="http://schemas.microsoft.com/office/drawing/2014/main" val="2153050224"/>
                    </a:ext>
                  </a:extLst>
                </a:gridCol>
                <a:gridCol w="516467">
                  <a:extLst>
                    <a:ext uri="{9D8B030D-6E8A-4147-A177-3AD203B41FA5}">
                      <a16:colId xmlns:a16="http://schemas.microsoft.com/office/drawing/2014/main" val="2049318092"/>
                    </a:ext>
                  </a:extLst>
                </a:gridCol>
                <a:gridCol w="516467">
                  <a:extLst>
                    <a:ext uri="{9D8B030D-6E8A-4147-A177-3AD203B41FA5}">
                      <a16:colId xmlns:a16="http://schemas.microsoft.com/office/drawing/2014/main" val="459403083"/>
                    </a:ext>
                  </a:extLst>
                </a:gridCol>
                <a:gridCol w="516467">
                  <a:extLst>
                    <a:ext uri="{9D8B030D-6E8A-4147-A177-3AD203B41FA5}">
                      <a16:colId xmlns:a16="http://schemas.microsoft.com/office/drawing/2014/main" val="269406762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30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22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57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26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23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481858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34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63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57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25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44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17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37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42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26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5640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37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72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78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44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52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56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39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80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72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686302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78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76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83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44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53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70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76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84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57066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91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99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97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86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82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90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89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97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2368190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5350" y="107669"/>
            <a:ext cx="3601403" cy="613237"/>
          </a:xfrm>
        </p:spPr>
        <p:txBody>
          <a:bodyPr/>
          <a:lstStyle/>
          <a:p>
            <a:pPr algn="r"/>
            <a:r>
              <a:rPr lang="en-US" b="1" dirty="0" err="1" smtClean="0"/>
              <a:t>Eksempel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41" y="76797"/>
            <a:ext cx="2328446" cy="2737445"/>
          </a:xfrm>
        </p:spPr>
        <p:txBody>
          <a:bodyPr/>
          <a:lstStyle/>
          <a:p>
            <a:pPr marL="358775" indent="-358775">
              <a:buNone/>
            </a:pPr>
            <a:r>
              <a:rPr lang="en-US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600" dirty="0" smtClean="0"/>
              <a:t> = 30</a:t>
            </a:r>
            <a:r>
              <a:rPr lang="en-US" sz="1600" dirty="0"/>
              <a:t>, 37, 91, 78, 34, 76, 22, 72, 99, 63, 57, 57, 83, 97, 78, 44, 3, 25, 44, 86, 44, 82, 52, 26, 53, 90, 70, 17, 9, 56, 76, 89, 9, 37, 39, 80, 84, 23, 42, 97, 72, </a:t>
            </a:r>
            <a:r>
              <a:rPr lang="en-US" sz="1600" dirty="0" smtClean="0"/>
              <a:t>26</a:t>
            </a:r>
            <a:endParaRPr lang="en-US" sz="16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4193535"/>
              </p:ext>
            </p:extLst>
          </p:nvPr>
        </p:nvGraphicFramePr>
        <p:xfrm>
          <a:off x="2510479" y="780438"/>
          <a:ext cx="4648203" cy="2011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16467">
                  <a:extLst>
                    <a:ext uri="{9D8B030D-6E8A-4147-A177-3AD203B41FA5}">
                      <a16:colId xmlns:a16="http://schemas.microsoft.com/office/drawing/2014/main" val="638240967"/>
                    </a:ext>
                  </a:extLst>
                </a:gridCol>
                <a:gridCol w="516467">
                  <a:extLst>
                    <a:ext uri="{9D8B030D-6E8A-4147-A177-3AD203B41FA5}">
                      <a16:colId xmlns:a16="http://schemas.microsoft.com/office/drawing/2014/main" val="3137211970"/>
                    </a:ext>
                  </a:extLst>
                </a:gridCol>
                <a:gridCol w="516467">
                  <a:extLst>
                    <a:ext uri="{9D8B030D-6E8A-4147-A177-3AD203B41FA5}">
                      <a16:colId xmlns:a16="http://schemas.microsoft.com/office/drawing/2014/main" val="2148693446"/>
                    </a:ext>
                  </a:extLst>
                </a:gridCol>
                <a:gridCol w="516467">
                  <a:extLst>
                    <a:ext uri="{9D8B030D-6E8A-4147-A177-3AD203B41FA5}">
                      <a16:colId xmlns:a16="http://schemas.microsoft.com/office/drawing/2014/main" val="2382902281"/>
                    </a:ext>
                  </a:extLst>
                </a:gridCol>
                <a:gridCol w="516467">
                  <a:extLst>
                    <a:ext uri="{9D8B030D-6E8A-4147-A177-3AD203B41FA5}">
                      <a16:colId xmlns:a16="http://schemas.microsoft.com/office/drawing/2014/main" val="3285124991"/>
                    </a:ext>
                  </a:extLst>
                </a:gridCol>
                <a:gridCol w="516467">
                  <a:extLst>
                    <a:ext uri="{9D8B030D-6E8A-4147-A177-3AD203B41FA5}">
                      <a16:colId xmlns:a16="http://schemas.microsoft.com/office/drawing/2014/main" val="2153050224"/>
                    </a:ext>
                  </a:extLst>
                </a:gridCol>
                <a:gridCol w="516467">
                  <a:extLst>
                    <a:ext uri="{9D8B030D-6E8A-4147-A177-3AD203B41FA5}">
                      <a16:colId xmlns:a16="http://schemas.microsoft.com/office/drawing/2014/main" val="2049318092"/>
                    </a:ext>
                  </a:extLst>
                </a:gridCol>
                <a:gridCol w="516467">
                  <a:extLst>
                    <a:ext uri="{9D8B030D-6E8A-4147-A177-3AD203B41FA5}">
                      <a16:colId xmlns:a16="http://schemas.microsoft.com/office/drawing/2014/main" val="459403083"/>
                    </a:ext>
                  </a:extLst>
                </a:gridCol>
                <a:gridCol w="516467">
                  <a:extLst>
                    <a:ext uri="{9D8B030D-6E8A-4147-A177-3AD203B41FA5}">
                      <a16:colId xmlns:a16="http://schemas.microsoft.com/office/drawing/2014/main" val="2694067626"/>
                    </a:ext>
                  </a:extLst>
                </a:gridCol>
              </a:tblGrid>
              <a:tr h="320964">
                <a:tc>
                  <a:txBody>
                    <a:bodyPr/>
                    <a:lstStyle/>
                    <a:p>
                      <a:pPr algn="ctr"/>
                      <a:r>
                        <a:rPr lang="en-US" sz="1600" i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  <a:r>
                        <a:rPr lang="en-US" sz="1600" baseline="-25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6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i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  <a:r>
                        <a:rPr lang="en-US" sz="1600" baseline="-25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i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  <a:r>
                        <a:rPr lang="en-US" sz="1600" baseline="-25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i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  <a:r>
                        <a:rPr lang="en-US" sz="1600" baseline="-25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6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i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  <a:r>
                        <a:rPr lang="en-US" sz="1600" i="0" baseline="-25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6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∙∙∙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aseline="-250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4780880"/>
                  </a:ext>
                </a:extLst>
              </a:tr>
              <a:tr h="21616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30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76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57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44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44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90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76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80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4818586"/>
                  </a:ext>
                </a:extLst>
              </a:tr>
              <a:tr h="21616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37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22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57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82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70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89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84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72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564063"/>
                  </a:ext>
                </a:extLst>
              </a:tr>
              <a:tr h="2161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91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72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83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25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52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17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23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26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6863029"/>
                  </a:ext>
                </a:extLst>
              </a:tr>
              <a:tr h="21616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78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99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97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44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26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37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42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570660"/>
                  </a:ext>
                </a:extLst>
              </a:tr>
              <a:tr h="21616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34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63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78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86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53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56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39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97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2368190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6597040" y="804446"/>
            <a:ext cx="61106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sz="16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⸢</a:t>
            </a:r>
            <a:r>
              <a:rPr lang="en-US" sz="16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/5⸣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239001" y="3696796"/>
            <a:ext cx="1143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medians</a:t>
            </a:r>
            <a:endParaRPr lang="en-US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Arc 11"/>
          <p:cNvSpPr/>
          <p:nvPr/>
        </p:nvSpPr>
        <p:spPr>
          <a:xfrm>
            <a:off x="2166551" y="2188860"/>
            <a:ext cx="533400" cy="1447800"/>
          </a:xfrm>
          <a:prstGeom prst="arc">
            <a:avLst>
              <a:gd name="adj1" fmla="val 5572353"/>
              <a:gd name="adj2" fmla="val 16087746"/>
            </a:avLst>
          </a:prstGeom>
          <a:ln w="3810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766118" y="2401847"/>
            <a:ext cx="14004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sorter</a:t>
            </a:r>
            <a:br>
              <a:rPr lang="en-US" dirty="0" smtClean="0"/>
            </a:br>
            <a:r>
              <a:rPr lang="en-US" dirty="0" err="1" smtClean="0"/>
              <a:t>grupperne</a:t>
            </a:r>
            <a:r>
              <a:rPr lang="en-US" dirty="0" smtClean="0"/>
              <a:t> </a:t>
            </a:r>
            <a:r>
              <a:rPr lang="en-US" dirty="0" err="1" smtClean="0"/>
              <a:t>hver</a:t>
            </a:r>
            <a:r>
              <a:rPr lang="en-US" dirty="0" smtClean="0"/>
              <a:t> for sig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471351" y="4919965"/>
            <a:ext cx="2624270" cy="1050042"/>
          </a:xfrm>
          <a:prstGeom prst="rect">
            <a:avLst/>
          </a:prstGeom>
          <a:noFill/>
          <a:ln w="28575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581782" y="5639126"/>
            <a:ext cx="2624270" cy="1048675"/>
          </a:xfrm>
          <a:prstGeom prst="rect">
            <a:avLst/>
          </a:prstGeom>
          <a:noFill/>
          <a:ln w="28575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7239001" y="6408769"/>
            <a:ext cx="9905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≥  pivot</a:t>
            </a:r>
            <a:endParaRPr lang="en-US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194147" y="5212139"/>
            <a:ext cx="12339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i="1" dirty="0">
                <a:solidFill>
                  <a:srgbClr val="0064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≤</a:t>
            </a:r>
            <a:r>
              <a:rPr lang="en-US" i="1" dirty="0" smtClean="0">
                <a:solidFill>
                  <a:srgbClr val="0064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pivot</a:t>
            </a:r>
            <a:endParaRPr lang="en-US" i="1" dirty="0">
              <a:solidFill>
                <a:srgbClr val="0064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5638800" y="2852254"/>
            <a:ext cx="2028567" cy="784406"/>
          </a:xfrm>
          <a:prstGeom prst="straightConnector1">
            <a:avLst/>
          </a:prstGeom>
          <a:ln>
            <a:solidFill>
              <a:srgbClr val="C0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7158682" y="2653022"/>
            <a:ext cx="19091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pivot = </a:t>
            </a:r>
            <a:r>
              <a:rPr lang="en-US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median(</a:t>
            </a:r>
            <a:r>
              <a:rPr lang="en-US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medians</a:t>
            </a:r>
            <a:r>
              <a:rPr lang="en-US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1828800" y="5787953"/>
            <a:ext cx="449996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113190" y="5581471"/>
            <a:ext cx="209661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grupperne</a:t>
            </a:r>
            <a:r>
              <a:rPr lang="en-US" dirty="0" smtClean="0"/>
              <a:t> </a:t>
            </a:r>
            <a:r>
              <a:rPr lang="en-US" dirty="0" err="1" smtClean="0"/>
              <a:t>permuteret</a:t>
            </a:r>
            <a:r>
              <a:rPr lang="en-US" dirty="0" smtClean="0"/>
              <a:t> </a:t>
            </a:r>
            <a:r>
              <a:rPr lang="en-US" dirty="0" err="1" smtClean="0"/>
              <a:t>så</a:t>
            </a:r>
            <a:r>
              <a:rPr lang="en-US" dirty="0" smtClean="0"/>
              <a:t> </a:t>
            </a:r>
            <a:r>
              <a:rPr lang="en-US" dirty="0" err="1" smtClean="0"/>
              <a:t>medianerne</a:t>
            </a:r>
            <a:r>
              <a:rPr lang="en-US" dirty="0" smtClean="0"/>
              <a:t> </a:t>
            </a:r>
            <a:r>
              <a:rPr lang="en-US" dirty="0" err="1" smtClean="0"/>
              <a:t>er</a:t>
            </a:r>
            <a:r>
              <a:rPr lang="en-US" dirty="0" smtClean="0"/>
              <a:t> </a:t>
            </a:r>
            <a:r>
              <a:rPr lang="en-US" dirty="0" err="1" smtClean="0"/>
              <a:t>opdelt</a:t>
            </a:r>
            <a:r>
              <a:rPr lang="en-US" dirty="0" smtClean="0"/>
              <a:t> m.h.t. </a:t>
            </a:r>
            <a:r>
              <a:rPr lang="en-US" i="1" dirty="0" smtClean="0"/>
              <a:t>pivot</a:t>
            </a:r>
            <a:endParaRPr lang="en-US" i="1" dirty="0"/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1852016" y="3861823"/>
            <a:ext cx="449996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04799" y="3582414"/>
            <a:ext cx="17232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rekursivt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find </a:t>
            </a:r>
            <a:r>
              <a:rPr lang="en-US" dirty="0" err="1" smtClean="0"/>
              <a:t>medianen</a:t>
            </a:r>
            <a:endParaRPr lang="en-US" i="1" dirty="0"/>
          </a:p>
        </p:txBody>
      </p:sp>
      <p:sp>
        <p:nvSpPr>
          <p:cNvPr id="29" name="TextBox 28"/>
          <p:cNvSpPr txBox="1"/>
          <p:nvPr/>
        </p:nvSpPr>
        <p:spPr>
          <a:xfrm>
            <a:off x="7093368" y="1438121"/>
            <a:ext cx="191338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betragt</a:t>
            </a:r>
            <a:r>
              <a:rPr lang="en-US" dirty="0" smtClean="0"/>
              <a:t> input </a:t>
            </a:r>
            <a:r>
              <a:rPr lang="en-US" dirty="0" err="1" smtClean="0"/>
              <a:t>som</a:t>
            </a:r>
            <a:r>
              <a:rPr lang="en-US" dirty="0" smtClean="0"/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⸢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/5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⸣</a:t>
            </a:r>
            <a:r>
              <a:rPr lang="en-US" dirty="0" smtClean="0"/>
              <a:t> </a:t>
            </a:r>
            <a:r>
              <a:rPr lang="en-US" dirty="0" err="1" smtClean="0"/>
              <a:t>grupper</a:t>
            </a:r>
            <a:r>
              <a:rPr lang="en-US" dirty="0" smtClean="0"/>
              <a:t>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7779238" y="5105400"/>
                <a:ext cx="1539153" cy="6169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solidFill>
                      <a:srgbClr val="C00000"/>
                    </a:solidFill>
                  </a:rPr>
                  <a:t>~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a-DK" sz="2400" b="0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da-DK" sz="2400" b="0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en-US" dirty="0" smtClean="0">
                    <a:solidFill>
                      <a:srgbClr val="C00000"/>
                    </a:solidFill>
                  </a:rPr>
                  <a:t> </a:t>
                </a:r>
                <a:r>
                  <a:rPr lang="en-US" dirty="0" err="1" smtClean="0">
                    <a:solidFill>
                      <a:srgbClr val="C00000"/>
                    </a:solidFill>
                  </a:rPr>
                  <a:t>af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 </a:t>
                </a:r>
                <a:r>
                  <a:rPr lang="en-US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endParaRPr lang="en-US" i="1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9238" y="5105400"/>
                <a:ext cx="1539153" cy="616964"/>
              </a:xfrm>
              <a:prstGeom prst="rect">
                <a:avLst/>
              </a:prstGeom>
              <a:blipFill>
                <a:blip r:embed="rId2"/>
                <a:stretch>
                  <a:fillRect l="-31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7" name="Straight Connector 36"/>
          <p:cNvCxnSpPr/>
          <p:nvPr/>
        </p:nvCxnSpPr>
        <p:spPr>
          <a:xfrm flipV="1">
            <a:off x="7212890" y="5639126"/>
            <a:ext cx="559510" cy="379758"/>
          </a:xfrm>
          <a:prstGeom prst="line">
            <a:avLst/>
          </a:prstGeom>
          <a:ln w="28575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185859" y="4551337"/>
            <a:ext cx="20966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>
                <a:solidFill>
                  <a:srgbClr val="C00000"/>
                </a:solidFill>
              </a:rPr>
              <a:t>Kvaliteten</a:t>
            </a:r>
            <a:r>
              <a:rPr lang="en-US" sz="2400" b="1" dirty="0" smtClean="0">
                <a:solidFill>
                  <a:srgbClr val="C00000"/>
                </a:solidFill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</a:rPr>
              <a:t>af</a:t>
            </a:r>
            <a:r>
              <a:rPr lang="en-US" sz="2400" b="1" dirty="0" smtClean="0">
                <a:solidFill>
                  <a:srgbClr val="C00000"/>
                </a:solidFill>
              </a:rPr>
              <a:t>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pivot </a:t>
            </a:r>
            <a:r>
              <a:rPr lang="en-US" sz="2400" b="1" dirty="0" smtClean="0">
                <a:solidFill>
                  <a:srgbClr val="C00000"/>
                </a:solidFill>
              </a:rPr>
              <a:t>?</a:t>
            </a:r>
            <a:endParaRPr lang="en-US" sz="2400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4894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  <p:bldP spid="11" grpId="0"/>
      <p:bldP spid="12" grpId="0" animBg="1"/>
      <p:bldP spid="13" grpId="0"/>
      <p:bldP spid="16" grpId="0" animBg="1"/>
      <p:bldP spid="17" grpId="0" animBg="1"/>
      <p:bldP spid="18" grpId="0"/>
      <p:bldP spid="19" grpId="0"/>
      <p:bldP spid="22" grpId="0"/>
      <p:bldP spid="26" grpId="0"/>
      <p:bldP spid="28" grpId="0"/>
      <p:bldP spid="29" grpId="0"/>
      <p:bldP spid="35" grpId="0"/>
      <p:bldP spid="3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PQuestion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da-DK" sz="3600" b="1" dirty="0" smtClean="0">
                <a:solidFill>
                  <a:schemeClr val="bg1"/>
                </a:solidFill>
              </a:rPr>
              <a:t>Hvor stor er </a:t>
            </a:r>
            <a:r>
              <a:rPr lang="da-DK" sz="36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da-DK" sz="3600" b="1" baseline="-25000" dirty="0" smtClean="0">
                <a:solidFill>
                  <a:schemeClr val="bg1"/>
                </a:solidFill>
              </a:rPr>
              <a:t>&lt;</a:t>
            </a:r>
            <a:r>
              <a:rPr lang="da-DK" sz="3600" b="1" dirty="0" smtClean="0">
                <a:solidFill>
                  <a:schemeClr val="bg1"/>
                </a:solidFill>
              </a:rPr>
              <a:t> maksimalt ?</a:t>
            </a:r>
            <a:endParaRPr lang="en-US" sz="3600" b="1" dirty="0" smtClean="0">
              <a:solidFill>
                <a:schemeClr val="bg1"/>
              </a:solidFill>
            </a:endParaRPr>
          </a:p>
        </p:txBody>
      </p:sp>
      <p:sp>
        <p:nvSpPr>
          <p:cNvPr id="717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3505200" y="2095500"/>
            <a:ext cx="3733800" cy="3238500"/>
          </a:xfrm>
        </p:spPr>
        <p:txBody>
          <a:bodyPr tIns="45719" bIns="45719"/>
          <a:lstStyle/>
          <a:p>
            <a:pPr marL="514350" indent="-514350">
              <a:buFontTx/>
              <a:buAutoNum type="alphaLcParenR"/>
            </a:pPr>
            <a:r>
              <a:rPr lang="da-DK" sz="2800" dirty="0" smtClean="0">
                <a:solidFill>
                  <a:schemeClr val="bg1"/>
                </a:solidFill>
              </a:rPr>
              <a:t>~ 3/10 ∙ |</a:t>
            </a:r>
            <a:r>
              <a:rPr lang="da-DK" sz="28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da-DK" sz="2800" dirty="0" smtClean="0">
                <a:solidFill>
                  <a:schemeClr val="bg1"/>
                </a:solidFill>
              </a:rPr>
              <a:t>|</a:t>
            </a:r>
          </a:p>
          <a:p>
            <a:pPr marL="514350" indent="-514350">
              <a:buFontTx/>
              <a:buAutoNum type="alphaLcParenR"/>
            </a:pPr>
            <a:r>
              <a:rPr lang="da-DK" sz="2800" dirty="0">
                <a:solidFill>
                  <a:schemeClr val="bg1"/>
                </a:solidFill>
              </a:rPr>
              <a:t>~ </a:t>
            </a:r>
            <a:r>
              <a:rPr lang="da-DK" sz="2800" dirty="0" smtClean="0">
                <a:solidFill>
                  <a:schemeClr val="bg1"/>
                </a:solidFill>
              </a:rPr>
              <a:t>1/4 </a:t>
            </a:r>
            <a:r>
              <a:rPr lang="da-DK" sz="2800" dirty="0">
                <a:solidFill>
                  <a:schemeClr val="bg1"/>
                </a:solidFill>
              </a:rPr>
              <a:t>∙ </a:t>
            </a:r>
            <a:r>
              <a:rPr lang="da-DK" sz="2800" dirty="0" smtClean="0">
                <a:solidFill>
                  <a:schemeClr val="bg1"/>
                </a:solidFill>
              </a:rPr>
              <a:t>|</a:t>
            </a:r>
            <a:r>
              <a:rPr lang="da-DK" sz="28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da-DK" sz="2800" dirty="0" smtClean="0">
                <a:solidFill>
                  <a:schemeClr val="bg1"/>
                </a:solidFill>
              </a:rPr>
              <a:t>|</a:t>
            </a:r>
            <a:endParaRPr lang="da-DK" sz="2800" dirty="0">
              <a:solidFill>
                <a:schemeClr val="bg1"/>
              </a:solidFill>
            </a:endParaRPr>
          </a:p>
          <a:p>
            <a:pPr marL="514350" indent="-514350">
              <a:buFontTx/>
              <a:buAutoNum type="alphaLcParenR"/>
            </a:pPr>
            <a:r>
              <a:rPr lang="da-DK" sz="2800" dirty="0">
                <a:solidFill>
                  <a:schemeClr val="bg1"/>
                </a:solidFill>
              </a:rPr>
              <a:t>~ 1/2 ∙ </a:t>
            </a:r>
            <a:r>
              <a:rPr lang="da-DK" sz="2800" dirty="0" smtClean="0">
                <a:solidFill>
                  <a:schemeClr val="bg1"/>
                </a:solidFill>
              </a:rPr>
              <a:t>|</a:t>
            </a:r>
            <a:r>
              <a:rPr lang="da-DK" sz="28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da-DK" sz="2800" dirty="0" smtClean="0">
                <a:solidFill>
                  <a:schemeClr val="bg1"/>
                </a:solidFill>
              </a:rPr>
              <a:t>|</a:t>
            </a:r>
            <a:endParaRPr lang="da-DK" sz="2800" dirty="0">
              <a:solidFill>
                <a:schemeClr val="bg1"/>
              </a:solidFill>
            </a:endParaRPr>
          </a:p>
          <a:p>
            <a:pPr marL="514350" indent="-514350">
              <a:buFontTx/>
              <a:buAutoNum type="alphaLcParenR"/>
            </a:pPr>
            <a:r>
              <a:rPr lang="da-DK" sz="2800" dirty="0">
                <a:solidFill>
                  <a:schemeClr val="bg1"/>
                </a:solidFill>
              </a:rPr>
              <a:t>~ </a:t>
            </a:r>
            <a:r>
              <a:rPr lang="da-DK" sz="2800" dirty="0" smtClean="0">
                <a:solidFill>
                  <a:schemeClr val="bg1"/>
                </a:solidFill>
              </a:rPr>
              <a:t>7/10 </a:t>
            </a:r>
            <a:r>
              <a:rPr lang="da-DK" sz="2800" dirty="0">
                <a:solidFill>
                  <a:schemeClr val="bg1"/>
                </a:solidFill>
              </a:rPr>
              <a:t>∙ </a:t>
            </a:r>
            <a:r>
              <a:rPr lang="da-DK" sz="2800" dirty="0" smtClean="0">
                <a:solidFill>
                  <a:schemeClr val="bg1"/>
                </a:solidFill>
              </a:rPr>
              <a:t>|</a:t>
            </a:r>
            <a:r>
              <a:rPr lang="da-DK" sz="28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da-DK" sz="2800" dirty="0" smtClean="0">
                <a:solidFill>
                  <a:schemeClr val="bg1"/>
                </a:solidFill>
              </a:rPr>
              <a:t>|</a:t>
            </a:r>
            <a:endParaRPr lang="da-DK" sz="2800" dirty="0">
              <a:solidFill>
                <a:schemeClr val="bg1"/>
              </a:solidFill>
            </a:endParaRPr>
          </a:p>
          <a:p>
            <a:pPr marL="514350" indent="-514350">
              <a:buFontTx/>
              <a:buAutoNum type="alphaLcParenR"/>
            </a:pPr>
            <a:r>
              <a:rPr lang="da-DK" sz="2800" dirty="0">
                <a:solidFill>
                  <a:schemeClr val="bg1"/>
                </a:solidFill>
              </a:rPr>
              <a:t>~ </a:t>
            </a:r>
            <a:r>
              <a:rPr lang="da-DK" sz="2800" dirty="0" smtClean="0">
                <a:solidFill>
                  <a:schemeClr val="bg1"/>
                </a:solidFill>
              </a:rPr>
              <a:t>3/4 </a:t>
            </a:r>
            <a:r>
              <a:rPr lang="da-DK" sz="2800" dirty="0">
                <a:solidFill>
                  <a:schemeClr val="bg1"/>
                </a:solidFill>
              </a:rPr>
              <a:t>∙ </a:t>
            </a:r>
            <a:r>
              <a:rPr lang="da-DK" sz="2800" dirty="0" smtClean="0">
                <a:solidFill>
                  <a:schemeClr val="bg1"/>
                </a:solidFill>
              </a:rPr>
              <a:t>|</a:t>
            </a:r>
            <a:r>
              <a:rPr lang="da-DK" sz="28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da-DK" sz="2800" dirty="0" smtClean="0">
                <a:solidFill>
                  <a:schemeClr val="bg1"/>
                </a:solidFill>
              </a:rPr>
              <a:t>|</a:t>
            </a:r>
          </a:p>
          <a:p>
            <a:pPr marL="514350" indent="-514350">
              <a:buFontTx/>
              <a:buAutoNum type="alphaLcParenR"/>
            </a:pPr>
            <a:r>
              <a:rPr lang="da-DK" sz="2800" dirty="0" smtClean="0">
                <a:solidFill>
                  <a:schemeClr val="bg1"/>
                </a:solidFill>
              </a:rPr>
              <a:t>Ved ikke</a:t>
            </a:r>
          </a:p>
        </p:txBody>
      </p:sp>
      <p:grpSp>
        <p:nvGrpSpPr>
          <p:cNvPr id="7176" name="ResponseCounter" hidden="1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0" y="6559550"/>
            <a:ext cx="9726613" cy="298450"/>
            <a:chOff x="190500" y="6369326"/>
            <a:chExt cx="3791073" cy="298174"/>
          </a:xfrm>
        </p:grpSpPr>
        <p:sp>
          <p:nvSpPr>
            <p:cNvPr id="15" name="RCFill" hidden="1"/>
            <p:cNvSpPr/>
            <p:nvPr/>
          </p:nvSpPr>
          <p:spPr>
            <a:xfrm>
              <a:off x="190500" y="6388358"/>
              <a:ext cx="2162514" cy="253765"/>
            </a:xfrm>
            <a:prstGeom prst="rect">
              <a:avLst/>
            </a:prstGeom>
            <a:pattFill prst="dkVert">
              <a:fgClr>
                <a:srgbClr val="FFFFFF"/>
              </a:fgClr>
              <a:bgClr>
                <a:srgbClr val="C6E2FF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4" name="RCFrame" hidden="1"/>
            <p:cNvSpPr/>
            <p:nvPr/>
          </p:nvSpPr>
          <p:spPr>
            <a:xfrm>
              <a:off x="190500" y="6369326"/>
              <a:ext cx="3791073" cy="29817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r">
                <a:defRPr/>
              </a:pPr>
              <a:r>
                <a:rPr lang="en-US" sz="1400" smtClean="0">
                  <a:solidFill>
                    <a:schemeClr val="bg1"/>
                  </a:solidFill>
                  <a:latin typeface="Tahoma"/>
                </a:rPr>
                <a:t>81 of 142</a:t>
              </a:r>
              <a:endParaRPr lang="en-US" sz="1400" dirty="0">
                <a:solidFill>
                  <a:schemeClr val="bg1"/>
                </a:solidFill>
                <a:latin typeface="Tahoma"/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0" y="6091535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baseline="-25000" dirty="0" smtClean="0">
                <a:solidFill>
                  <a:schemeClr val="bg1"/>
                </a:solidFill>
              </a:rPr>
              <a:t>&lt;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er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alle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elementerne</a:t>
            </a:r>
            <a:r>
              <a:rPr lang="en-US" sz="2400" dirty="0" smtClean="0">
                <a:solidFill>
                  <a:schemeClr val="bg1"/>
                </a:solidFill>
              </a:rPr>
              <a:t> i </a:t>
            </a:r>
            <a:r>
              <a:rPr lang="en-US" sz="24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som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er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mindre</a:t>
            </a:r>
            <a:r>
              <a:rPr lang="en-US" sz="2400" dirty="0" smtClean="0">
                <a:solidFill>
                  <a:schemeClr val="bg1"/>
                </a:solidFill>
              </a:rPr>
              <a:t> end pivot </a:t>
            </a:r>
            <a:r>
              <a:rPr lang="en-US" sz="2400" dirty="0" err="1" smtClean="0">
                <a:solidFill>
                  <a:schemeClr val="bg1"/>
                </a:solidFill>
              </a:rPr>
              <a:t>elementet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315939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TYPE" val="3"/>
  <p:tag name="RESPCOUNTERSTYLE" val="-1"/>
  <p:tag name="INPUTSOURCE" val="1"/>
  <p:tag name="BACKUPMAINTENANCE" val="7"/>
  <p:tag name="ROTATIONINTERVAL" val="2"/>
  <p:tag name="RACERSMAXDISPLAYED" val="5"/>
  <p:tag name="TEAMSINLEADERBOARD" val="5"/>
  <p:tag name="BUBBLEVALUEFORMAT" val="0.0"/>
  <p:tag name="CUSTOMCELLFORECOLOR" val="-16777216"/>
  <p:tag name="CUSTOMCELLBACKCOLOR4" val="-8355712"/>
  <p:tag name="DISPLAYDEVICEID" val="True"/>
  <p:tag name="GRIDSIZE" val="{Width=800, Height=600}"/>
  <p:tag name="CHARTCOLORS" val="0"/>
  <p:tag name="MULTIRESPDIVISOR" val="1"/>
  <p:tag name="INCORRECTPOINTVALUE" val="0"/>
  <p:tag name="AUTOADJUSTPARTRANGE" val="True"/>
  <p:tag name="FIBNUMRESULTS" val="5"/>
  <p:tag name="PRRESPONSE2" val="9"/>
  <p:tag name="PRRESPONSE6" val="5"/>
  <p:tag name="PRRESPONSE10" val="1"/>
  <p:tag name="CSVFORMAT" val="0"/>
  <p:tag name="RESPCOUNTERFORMAT" val="0"/>
  <p:tag name="ALLOWDUPLICATES" val="False"/>
  <p:tag name="REVIEWONLY" val="False"/>
  <p:tag name="RACEANIMATIONSPEED" val="3"/>
  <p:tag name="BUBBLENAMEVISIBLE" val="True"/>
  <p:tag name="CUSTOMGRIDBACKCOLOR" val="-722948"/>
  <p:tag name="USESCHEMECOLORS" val="True"/>
  <p:tag name="GRIDROTATIONINTERVAL" val="2"/>
  <p:tag name="POLLINGCYCLE" val="2"/>
  <p:tag name="INCLUDEPPT" val="True"/>
  <p:tag name="REALTIMEBACKUPPATH" val="(None)"/>
  <p:tag name="FIBDISPLAYRESULTS" val="True"/>
  <p:tag name="PRRESPONSE3" val="8"/>
  <p:tag name="PRRESPONSE8" val="3"/>
  <p:tag name="TPVERSION" val="2008"/>
  <p:tag name="ANSWERNOWSTYLE" val="-1"/>
  <p:tag name="COUNTDOWNSECONDS" val="10"/>
  <p:tag name="AUTOADVANCE" val="False"/>
  <p:tag name="SKIPREMAININGRACESLIDES" val="True"/>
  <p:tag name="BUBBLEGROUPING" val="3"/>
  <p:tag name="CUSTOMCELLBACKCOLOR3" val="-268652"/>
  <p:tag name="AUTOSIZEGRID" val="True"/>
  <p:tag name="RESETCHARTS" val="True"/>
  <p:tag name="REALTIMEBACKUP" val="False"/>
  <p:tag name="FIBINCLUDEOTHER" val="True"/>
  <p:tag name="PRRESPONSE5" val="6"/>
  <p:tag name="ALWAYSOPENPOLL" val="False"/>
  <p:tag name="ANSWERNOWTEXT" val="Answer Now"/>
  <p:tag name="BACKUPSESSIONS" val="True"/>
  <p:tag name="RACEENDPOINTS" val="100"/>
  <p:tag name="DEFAULTNUMTEAMS" val="5"/>
  <p:tag name="DISPLAYDEVICENUMBER" val="True"/>
  <p:tag name="CHARTLABELS" val="1"/>
  <p:tag name="ZEROBASED" val="False"/>
  <p:tag name="PRRESPONSE1" val="10"/>
  <p:tag name="SHOWFLASHWARNING" val="True"/>
  <p:tag name="COUNTDOWNSTYLE" val="-1"/>
  <p:tag name="AUTOUPDATEALIASES" val="True"/>
  <p:tag name="BUBBLESIZEVISIBLE" val="True"/>
  <p:tag name="GRIDOPACITY" val="90"/>
  <p:tag name="ALLOWUSERFEEDBACK" val="True"/>
  <p:tag name="FIBDISPLAYKEYWORDS" val="True"/>
  <p:tag name="SHOWBARVISIBLE" val="True"/>
  <p:tag name="NUMRESPONSES" val="1"/>
  <p:tag name="MAXRESPONDERS" val="5"/>
  <p:tag name="GRIDPOSITION" val="1"/>
  <p:tag name="CHARTSCALE" val="True"/>
  <p:tag name="PRRESPONSE9" val="2"/>
  <p:tag name="CHARTVALUEFORMAT" val="0%"/>
  <p:tag name="CUSTOMCELLBACKCOLOR2" val="-13395457"/>
  <p:tag name="CORRECTPOINTVALUE" val="1"/>
  <p:tag name="USESECONDARYMONITOR" val="True"/>
  <p:tag name="PARTICIPANTSINLEADERBOARD" val="5"/>
  <p:tag name="INCLUDENONRESPONDERS" val="False"/>
  <p:tag name="SAVECSVWITHSESSION" val="True"/>
  <p:tag name="DISPLAYNAME" val="True"/>
  <p:tag name="PRRESPONSE7" val="4"/>
  <p:tag name="GRIDFONTSIZE" val="12"/>
  <p:tag name="STDCHART" val="1"/>
  <p:tag name="RESPTABLESTYLE" val="-1"/>
  <p:tag name="CUSTOMCELLBACKCOLOR1" val="-657956"/>
  <p:tag name="PRRESPONSE4" val="7"/>
  <p:tag name="ADVANCEDSETTINGSVIEW" val="True"/>
  <p:tag name="DELIMITERS" val="3.1"/>
  <p:tag name="POWERPOINTVERSION" val="14.0"/>
  <p:tag name="LUIDIAENABLED" val="False"/>
  <p:tag name="TASKPANEKEY" val="1376bd8c-325d-4431-beae-ba413563179f"/>
  <p:tag name="TPFULLVERSION" val="4.5.1.2243"/>
  <p:tag name="EXPANDSHOWBAR" val="Tru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E5E3E153E94B443AAC5B7C4F3BF26DC5"/>
  <p:tag name="SLIDEID" val="E5E3E153E94B443AAC5B7C4F3BF26DC5"/>
  <p:tag name="SLIDEORDER" val="1"/>
  <p:tag name="SLIDETYPE" val="Q"/>
  <p:tag name="TEAMASSIGN" val="False"/>
  <p:tag name="SPEEDSCORING" val="False"/>
  <p:tag name="CORRECTPOINTVALUE" val="1"/>
  <p:tag name="INCORRECTPOINTVALUE" val="0"/>
  <p:tag name="ZEROBASED" val="False"/>
  <p:tag name="NUMRESPONSES" val="1"/>
  <p:tag name="AUTOADVANCE" val="False"/>
  <p:tag name="DELIMITERS" val="3.1"/>
  <p:tag name="VALUEFORMAT" val="0%"/>
  <p:tag name="PRIORITYRANKING" val="True"/>
  <p:tag name="DEMOGRAPHIC" val="False"/>
  <p:tag name="QUESTIONALIAS" val="Worst-case tid for Randomized-Select ?"/>
  <p:tag name="ANSWERSALIAS" val="O(log n)|smicln|O(n)|smicln|O(n log n)|smicln|O(n2)|smicln|Ved ikke"/>
  <p:tag name="VALUES" val="No Value|smicln|No Value|smicln|No Value|smicln|No Value|smicln|No Value"/>
  <p:tag name="RESPONSESGATHERED" val="True"/>
  <p:tag name="TOTALRESPONSES" val="81"/>
  <p:tag name="RESPONSECOUNT" val="810"/>
  <p:tag name="SLICED" val="False"/>
  <p:tag name="RESPONSES" val="4;2;4;5;3;4;3;4;3;4;3;-;4;3;3;3;2;2;4;3;2;-;2;2;3;3;4;3;2;3;4;3;-;5;4;3;2;3;3;2;2;2;5;5;5;4;4;-;-;4;3;3;-;-;3;4;3;4;3;4;4;2;-;3;-;3;3;5;-;2;4;2;3;2;4;-;-;4;3;4;4;4;3;2;4;3;4;-;3;4;3;3;4;3;"/>
  <p:tag name="CHARTSTRINGSTD" val="0 160 320 270 60"/>
  <p:tag name="CHARTSTRINGREV" val="60 270 320 160 0"/>
  <p:tag name="CHARTSTRINGSTDPER" val="0 0.197530864197531 0.395061728395062 0.333333333333333 0.0740740740740741"/>
  <p:tag name="CHARTSTRINGREVPER" val="0.0740740740740741 0.333333333333333 0.395061728395062 0.197530864197531 0"/>
  <p:tag name="ANONYMOUSTEMP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9"/>
  <p:tag name="OLDNUMANSWERS" val="5"/>
  <p:tag name="TEXTLENGTH" val="39"/>
  <p:tag name="FONTSIZE" val="24"/>
  <p:tag name="BULLETTYPE" val="ppBulletAlphaLCParenRight"/>
  <p:tag name="ANSWERTEXT" val="O(log n)&#10;O(n)&#10;O(n log n)&#10;O(n2)&#10;Ved ikk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CTYPE" val="Style_Meter"/>
  <p:tag name="STYLE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E5E3E153E94B443AAC5B7C4F3BF26DC5"/>
  <p:tag name="SLIDEID" val="E5E3E153E94B443AAC5B7C4F3BF26DC5"/>
  <p:tag name="SLIDEORDER" val="1"/>
  <p:tag name="SLIDETYPE" val="Q"/>
  <p:tag name="TEAMASSIGN" val="False"/>
  <p:tag name="SPEEDSCORING" val="False"/>
  <p:tag name="CORRECTPOINTVALUE" val="1"/>
  <p:tag name="INCORRECTPOINTVALUE" val="0"/>
  <p:tag name="ZEROBASED" val="False"/>
  <p:tag name="NUMRESPONSES" val="1"/>
  <p:tag name="AUTOADVANCE" val="False"/>
  <p:tag name="DELIMITERS" val="3.1"/>
  <p:tag name="VALUEFORMAT" val="0%"/>
  <p:tag name="PRIORITYRANKING" val="True"/>
  <p:tag name="DEMOGRAPHIC" val="False"/>
  <p:tag name="QUESTIONALIAS" val="Worst-case tid for Randomized-Select ?"/>
  <p:tag name="ANSWERSALIAS" val="O(log n)|smicln|O(n)|smicln|O(n log n)|smicln|O(n2)|smicln|Ved ikke"/>
  <p:tag name="VALUES" val="No Value|smicln|No Value|smicln|No Value|smicln|No Value|smicln|No Value"/>
  <p:tag name="RESPONSESGATHERED" val="True"/>
  <p:tag name="TOTALRESPONSES" val="81"/>
  <p:tag name="RESPONSECOUNT" val="810"/>
  <p:tag name="SLICED" val="False"/>
  <p:tag name="RESPONSES" val="4;2;4;5;3;4;3;4;3;4;3;-;4;3;3;3;2;2;4;3;2;-;2;2;3;3;4;3;2;3;4;3;-;5;4;3;2;3;3;2;2;2;5;5;5;4;4;-;-;4;3;3;-;-;3;4;3;4;3;4;4;2;-;3;-;3;3;5;-;2;4;2;3;2;4;-;-;4;3;4;4;4;3;2;4;3;4;-;3;4;3;3;4;3;"/>
  <p:tag name="CHARTSTRINGSTD" val="0 160 320 270 60"/>
  <p:tag name="CHARTSTRINGREV" val="60 270 320 160 0"/>
  <p:tag name="CHARTSTRINGSTDPER" val="0 0.197530864197531 0.395061728395062 0.333333333333333 0.0740740740740741"/>
  <p:tag name="CHARTSTRINGREVPER" val="0.0740740740740741 0.333333333333333 0.395061728395062 0.197530864197531 0"/>
  <p:tag name="ANONYMOUSTEMP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9"/>
  <p:tag name="OLDNUMANSWERS" val="5"/>
  <p:tag name="TEXTLENGTH" val="39"/>
  <p:tag name="FONTSIZE" val="24"/>
  <p:tag name="BULLETTYPE" val="ppBulletAlphaLCParenRight"/>
  <p:tag name="ANSWERTEXT" val="O(log n)&#10;O(n)&#10;O(n log n)&#10;O(n2)&#10;Ved ikk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CTYPE" val="Style_Meter"/>
  <p:tag name="STYLE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19871</TotalTime>
  <Words>1155</Words>
  <Application>Microsoft Office PowerPoint</Application>
  <PresentationFormat>On-screen Show (4:3)</PresentationFormat>
  <Paragraphs>557</Paragraphs>
  <Slides>17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Arial</vt:lpstr>
      <vt:lpstr>Calibri</vt:lpstr>
      <vt:lpstr>Cambria Math</vt:lpstr>
      <vt:lpstr>Symbol</vt:lpstr>
      <vt:lpstr>Tahoma</vt:lpstr>
      <vt:lpstr>Times New Roman</vt:lpstr>
      <vt:lpstr>Times-Roman</vt:lpstr>
      <vt:lpstr>Wingdings</vt:lpstr>
      <vt:lpstr>Default Design</vt:lpstr>
      <vt:lpstr>PowerPoint Presentation</vt:lpstr>
      <vt:lpstr>Selektion</vt:lpstr>
      <vt:lpstr>Randomized-Select: Find det i’te mindste element i A[p..r] (1  i  r-p+1)</vt:lpstr>
      <vt:lpstr>Randomized-Select 15</vt:lpstr>
      <vt:lpstr>Randomized-Select</vt:lpstr>
      <vt:lpstr>Deterministic-Select</vt:lpstr>
      <vt:lpstr>Deterministic-Select</vt:lpstr>
      <vt:lpstr>Eksempel</vt:lpstr>
      <vt:lpstr>Hvor stor er A&lt; maksimalt ?</vt:lpstr>
      <vt:lpstr>Rekursionstræ Select(A, i)</vt:lpstr>
      <vt:lpstr>Analyse</vt:lpstr>
      <vt:lpstr>Analyse</vt:lpstr>
      <vt:lpstr>Præcis Analyse  (tættere analyse end CLRS)</vt:lpstr>
      <vt:lpstr>Præcis Analyse (fortsat)</vt:lpstr>
      <vt:lpstr>Worst-case antal sammenligninger  for Select for n = 5 ?</vt:lpstr>
      <vt:lpstr>Endnu mere Præcis Analyse :  # Sammenligninger</vt:lpstr>
      <vt:lpstr>Selektion</vt:lpstr>
    </vt:vector>
  </TitlesOfParts>
  <Company>University of Aarhus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HUSK EKSAMENSTILMELDING</dc:title>
  <dc:creator>Gerth S. Brodal</dc:creator>
  <cp:lastModifiedBy>Gerth Stølting Brodal</cp:lastModifiedBy>
  <cp:revision>240</cp:revision>
  <dcterms:created xsi:type="dcterms:W3CDTF">2007-02-07T16:42:33Z</dcterms:created>
  <dcterms:modified xsi:type="dcterms:W3CDTF">2018-11-02T07:57:42Z</dcterms:modified>
</cp:coreProperties>
</file>