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5" r:id="rId2"/>
    <p:sldId id="294" r:id="rId3"/>
    <p:sldId id="295" r:id="rId4"/>
    <p:sldId id="333" r:id="rId5"/>
    <p:sldId id="256" r:id="rId6"/>
    <p:sldId id="337" r:id="rId7"/>
    <p:sldId id="282" r:id="rId8"/>
    <p:sldId id="283" r:id="rId9"/>
    <p:sldId id="318" r:id="rId10"/>
    <p:sldId id="317" r:id="rId11"/>
    <p:sldId id="285" r:id="rId12"/>
    <p:sldId id="290" r:id="rId13"/>
    <p:sldId id="291" r:id="rId14"/>
    <p:sldId id="292" r:id="rId15"/>
    <p:sldId id="328" r:id="rId16"/>
    <p:sldId id="309" r:id="rId17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C00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92" autoAdjust="0"/>
  </p:normalViewPr>
  <p:slideViewPr>
    <p:cSldViewPr>
      <p:cViewPr varScale="1">
        <p:scale>
          <a:sx n="54" d="100"/>
          <a:sy n="54" d="100"/>
        </p:scale>
        <p:origin x="10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fld id="{1C0FF5C9-80C1-41C7-ACFD-F9CFA485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A1068-8CBD-4B31-A326-69D92C6E0D5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1C706-04EE-403C-8F04-79E483E393B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 en vilkårlig sorteret liste af elementer, kan vi bygge et søgetræ af højde 1+log n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7BE39-3B88-4215-AA24-DD922E2BC4D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Kapitel 12.4 er ikke pensum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06C84-B6F9-4C25-970A-BFA593B65EE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Quicksort</a:t>
            </a:r>
            <a:r>
              <a:rPr lang="da-DK" dirty="0" smtClean="0"/>
              <a:t> på 23 elementer. </a:t>
            </a:r>
          </a:p>
          <a:p>
            <a:pPr eaLnBrk="1" hangingPunct="1"/>
            <a:r>
              <a:rPr lang="da-DK" dirty="0" smtClean="0"/>
              <a:t>Blå elementer er de valgte pivot elementer. </a:t>
            </a:r>
          </a:p>
          <a:p>
            <a:pPr eaLnBrk="1" hangingPunct="1"/>
            <a:r>
              <a:rPr lang="da-DK" dirty="0" smtClean="0"/>
              <a:t>Gule/blå elementer er når der kaldes </a:t>
            </a:r>
            <a:r>
              <a:rPr lang="da-DK" dirty="0" err="1" smtClean="0"/>
              <a:t>rekursivt</a:t>
            </a:r>
            <a:r>
              <a:rPr lang="da-DK" dirty="0" smtClean="0"/>
              <a:t> på kun et element.</a:t>
            </a:r>
          </a:p>
          <a:p>
            <a:pPr eaLnBrk="1" hangingPunct="1"/>
            <a:r>
              <a:rPr lang="da-DK" b="1" dirty="0" smtClean="0"/>
              <a:t>Bemærk: Elementer &gt;pivot (og &lt; pivot) elementet kan få en ny indbyrdes rækkefølge!</a:t>
            </a:r>
          </a:p>
          <a:p>
            <a:pPr eaLnBrk="1" hangingPunct="1"/>
            <a:r>
              <a:rPr lang="da-DK" b="1" dirty="0" smtClean="0"/>
              <a:t>Dybden</a:t>
            </a:r>
            <a:r>
              <a:rPr lang="da-DK" dirty="0" smtClean="0"/>
              <a:t> af et element er antal </a:t>
            </a:r>
            <a:r>
              <a:rPr lang="da-DK" dirty="0" err="1" smtClean="0"/>
              <a:t>rekursive</a:t>
            </a:r>
            <a:r>
              <a:rPr lang="da-DK" dirty="0" smtClean="0"/>
              <a:t> kald et element indgår i </a:t>
            </a:r>
            <a:r>
              <a:rPr lang="da-DK" dirty="0" err="1" smtClean="0"/>
              <a:t>rekursionen</a:t>
            </a:r>
            <a:r>
              <a:rPr lang="da-DK" dirty="0" smtClean="0"/>
              <a:t> (</a:t>
            </a:r>
            <a:r>
              <a:rPr lang="da-DK" dirty="0" err="1" smtClean="0"/>
              <a:t>dvs</a:t>
            </a:r>
            <a:endParaRPr lang="da-DK" dirty="0" smtClean="0"/>
          </a:p>
          <a:p>
            <a:pPr eaLnBrk="1" hangingPunct="1"/>
            <a:r>
              <a:rPr lang="da-DK" dirty="0" smtClean="0"/>
              <a:t>bliver kigget på i en partition).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3492E-8769-4030-A742-892FE780AE2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F75A7-F86A-47FF-9A0F-06D966EAE688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7CFE1-4402-414D-981D-F3C2CC89FE4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A47C3-FA4F-4D8F-B4C2-9A517AC274A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2E672-6F28-40DA-A26A-55278923FCA8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72E37-5530-431F-B384-F7EF6B6ADF9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Skal slette knuden z, men sletter i stedet en knude y = med højst </a:t>
            </a:r>
            <a:r>
              <a:rPr lang="da-DK" b="1" smtClean="0"/>
              <a:t>et barn</a:t>
            </a:r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B6A5C-82D0-4B0B-BF0F-C1D041F4691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Skal slette knuden z, men sletter i stedet en knude y = med højst </a:t>
            </a:r>
            <a:r>
              <a:rPr lang="da-DK" b="1" smtClean="0"/>
              <a:t>et barn</a:t>
            </a:r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Transplante = erstat deltræ rodet i u med træet rodet i v (u’s parent opdateres ikke)</a:t>
            </a:r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CEC8F-0522-465D-9BDE-153CD059EDB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D4F4F-F483-4C51-B0A0-7F2C7469CD6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Højden af et søgetræ er alt afgørende for effektiviteten på søgetræet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765E-0CBD-4A99-B9E4-6FB973E8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A3BE-742D-4363-813D-00F67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FC46-D2AC-404C-8105-5F17F081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0AE4-27E7-4CE5-B0A8-4DEAFD37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0CAA-19F6-45AB-B82E-F65F740E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F3A7-A104-4CFE-8618-4731E9BF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F3A9-95FC-4171-A34E-7D1705B9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46D6-6FE8-4FBC-B4BE-99521CB2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332D-CD86-4E1C-97A6-578D5D02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C581-1BE4-49B2-A625-52B1F57C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1E1F-34BF-4233-A32E-8FC2F5E2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9850-D4C7-4166-A9F0-E979AE3E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F213-5EAD-4F87-BB9F-630EF225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2BE0-63DA-4DDB-92AE-7DDDAB1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A23FEC6B-BFA6-4314-8D12-8CCEF2B1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a-DK" dirty="0">
                <a:cs typeface="+mn-cs"/>
              </a:rPr>
              <a:t>Binære </a:t>
            </a:r>
            <a:r>
              <a:rPr lang="da-DK" dirty="0" err="1">
                <a:cs typeface="+mn-cs"/>
              </a:rPr>
              <a:t>Søgetræer</a:t>
            </a:r>
            <a:r>
              <a:rPr lang="da-DK" dirty="0">
                <a:cs typeface="+mn-cs"/>
              </a:rPr>
              <a:t> [CLRS, kapitel 12]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25836" r="45155" b="28310"/>
          <a:stretch>
            <a:fillRect/>
          </a:stretch>
        </p:blipFill>
        <p:spPr bwMode="auto">
          <a:xfrm>
            <a:off x="304800" y="2295525"/>
            <a:ext cx="48037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953000" y="1143000"/>
            <a:ext cx="3962400" cy="2816225"/>
            <a:chOff x="3120" y="720"/>
            <a:chExt cx="2496" cy="177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0" y="720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829" y="1468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081" y="16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232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382" y="22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72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901" y="13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50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0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450" y="19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511" y="105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49" y="13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700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850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9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69" y="10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40" y="78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769" y="1407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5190" y="17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3478" y="897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048" y="897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619" y="1167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259" y="1167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259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658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5010" y="1468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0" name="Line 30"/>
            <p:cNvSpPr>
              <a:spLocks noChangeShapeType="1"/>
            </p:cNvSpPr>
            <p:nvPr/>
          </p:nvSpPr>
          <p:spPr bwMode="auto">
            <a:xfrm>
              <a:off x="3478" y="1167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1" name="Line 31"/>
            <p:cNvSpPr>
              <a:spLocks noChangeShapeType="1"/>
            </p:cNvSpPr>
            <p:nvPr/>
          </p:nvSpPr>
          <p:spPr bwMode="auto">
            <a:xfrm flipV="1">
              <a:off x="3297" y="1167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2" name="Line 32"/>
            <p:cNvSpPr>
              <a:spLocks noChangeShapeType="1"/>
            </p:cNvSpPr>
            <p:nvPr/>
          </p:nvSpPr>
          <p:spPr bwMode="auto">
            <a:xfrm>
              <a:off x="5130" y="1708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3" name="Line 33"/>
            <p:cNvSpPr>
              <a:spLocks noChangeShapeType="1"/>
            </p:cNvSpPr>
            <p:nvPr/>
          </p:nvSpPr>
          <p:spPr bwMode="auto">
            <a:xfrm flipV="1">
              <a:off x="3418" y="837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4" name="Line 34"/>
            <p:cNvSpPr>
              <a:spLocks noChangeShapeType="1"/>
            </p:cNvSpPr>
            <p:nvPr/>
          </p:nvSpPr>
          <p:spPr bwMode="auto">
            <a:xfrm>
              <a:off x="3988" y="837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5" name="Line 35"/>
            <p:cNvSpPr>
              <a:spLocks noChangeShapeType="1"/>
            </p:cNvSpPr>
            <p:nvPr/>
          </p:nvSpPr>
          <p:spPr bwMode="auto">
            <a:xfrm>
              <a:off x="4559" y="1107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6" name="Line 36"/>
            <p:cNvSpPr>
              <a:spLocks noChangeShapeType="1"/>
            </p:cNvSpPr>
            <p:nvPr/>
          </p:nvSpPr>
          <p:spPr bwMode="auto">
            <a:xfrm flipV="1">
              <a:off x="4199" y="1107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7" name="Line 37"/>
            <p:cNvSpPr>
              <a:spLocks noChangeShapeType="1"/>
            </p:cNvSpPr>
            <p:nvPr/>
          </p:nvSpPr>
          <p:spPr bwMode="auto">
            <a:xfrm>
              <a:off x="4199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8" name="Line 38"/>
            <p:cNvSpPr>
              <a:spLocks noChangeShapeType="1"/>
            </p:cNvSpPr>
            <p:nvPr/>
          </p:nvSpPr>
          <p:spPr bwMode="auto">
            <a:xfrm>
              <a:off x="3598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9" name="Line 39"/>
            <p:cNvSpPr>
              <a:spLocks noChangeShapeType="1"/>
            </p:cNvSpPr>
            <p:nvPr/>
          </p:nvSpPr>
          <p:spPr bwMode="auto">
            <a:xfrm>
              <a:off x="4950" y="1407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3" name="Line 40"/>
            <p:cNvSpPr>
              <a:spLocks noChangeShapeType="1"/>
            </p:cNvSpPr>
            <p:nvPr/>
          </p:nvSpPr>
          <p:spPr bwMode="auto">
            <a:xfrm>
              <a:off x="3418" y="1107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4" name="Line 41"/>
            <p:cNvSpPr>
              <a:spLocks noChangeShapeType="1"/>
            </p:cNvSpPr>
            <p:nvPr/>
          </p:nvSpPr>
          <p:spPr bwMode="auto">
            <a:xfrm flipV="1">
              <a:off x="3237" y="1107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5" name="Oval 42"/>
            <p:cNvSpPr>
              <a:spLocks noChangeArrowheads="1"/>
            </p:cNvSpPr>
            <p:nvPr/>
          </p:nvSpPr>
          <p:spPr bwMode="auto">
            <a:xfrm>
              <a:off x="5022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6" name="Oval 43"/>
            <p:cNvSpPr>
              <a:spLocks noChangeArrowheads="1"/>
            </p:cNvSpPr>
            <p:nvPr/>
          </p:nvSpPr>
          <p:spPr bwMode="auto">
            <a:xfrm>
              <a:off x="5172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8" name="Oval 44"/>
            <p:cNvSpPr>
              <a:spLocks noChangeArrowheads="1"/>
            </p:cNvSpPr>
            <p:nvPr/>
          </p:nvSpPr>
          <p:spPr bwMode="auto">
            <a:xfrm>
              <a:off x="5322" y="22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9" name="Oval 45"/>
            <p:cNvSpPr>
              <a:spLocks noChangeArrowheads="1"/>
            </p:cNvSpPr>
            <p:nvPr/>
          </p:nvSpPr>
          <p:spPr bwMode="auto">
            <a:xfrm>
              <a:off x="466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0" name="Oval 46"/>
            <p:cNvSpPr>
              <a:spLocks noChangeArrowheads="1"/>
            </p:cNvSpPr>
            <p:nvPr/>
          </p:nvSpPr>
          <p:spPr bwMode="auto">
            <a:xfrm>
              <a:off x="4841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1" name="Oval 47"/>
            <p:cNvSpPr>
              <a:spLocks noChangeArrowheads="1"/>
            </p:cNvSpPr>
            <p:nvPr/>
          </p:nvSpPr>
          <p:spPr bwMode="auto">
            <a:xfrm>
              <a:off x="4090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2" name="Oval 48"/>
            <p:cNvSpPr>
              <a:spLocks noChangeArrowheads="1"/>
            </p:cNvSpPr>
            <p:nvPr/>
          </p:nvSpPr>
          <p:spPr bwMode="auto">
            <a:xfrm>
              <a:off x="424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3" name="Oval 49"/>
            <p:cNvSpPr>
              <a:spLocks noChangeArrowheads="1"/>
            </p:cNvSpPr>
            <p:nvPr/>
          </p:nvSpPr>
          <p:spPr bwMode="auto">
            <a:xfrm>
              <a:off x="4391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4" name="Oval 50"/>
            <p:cNvSpPr>
              <a:spLocks noChangeArrowheads="1"/>
            </p:cNvSpPr>
            <p:nvPr/>
          </p:nvSpPr>
          <p:spPr bwMode="auto">
            <a:xfrm>
              <a:off x="4451" y="99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5" name="Oval 51"/>
            <p:cNvSpPr>
              <a:spLocks noChangeArrowheads="1"/>
            </p:cNvSpPr>
            <p:nvPr/>
          </p:nvSpPr>
          <p:spPr bwMode="auto">
            <a:xfrm>
              <a:off x="3490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6" name="Oval 52"/>
            <p:cNvSpPr>
              <a:spLocks noChangeArrowheads="1"/>
            </p:cNvSpPr>
            <p:nvPr/>
          </p:nvSpPr>
          <p:spPr bwMode="auto">
            <a:xfrm>
              <a:off x="3640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7" name="Oval 53"/>
            <p:cNvSpPr>
              <a:spLocks noChangeArrowheads="1"/>
            </p:cNvSpPr>
            <p:nvPr/>
          </p:nvSpPr>
          <p:spPr bwMode="auto">
            <a:xfrm>
              <a:off x="3790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8" name="Oval 54"/>
            <p:cNvSpPr>
              <a:spLocks noChangeArrowheads="1"/>
            </p:cNvSpPr>
            <p:nvPr/>
          </p:nvSpPr>
          <p:spPr bwMode="auto">
            <a:xfrm>
              <a:off x="3129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9" name="Oval 55"/>
            <p:cNvSpPr>
              <a:spLocks noChangeArrowheads="1"/>
            </p:cNvSpPr>
            <p:nvPr/>
          </p:nvSpPr>
          <p:spPr bwMode="auto">
            <a:xfrm>
              <a:off x="3309" y="999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50" name="Oval 56"/>
            <p:cNvSpPr>
              <a:spLocks noChangeArrowheads="1"/>
            </p:cNvSpPr>
            <p:nvPr/>
          </p:nvSpPr>
          <p:spPr bwMode="auto">
            <a:xfrm>
              <a:off x="3880" y="72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51" name="Rectangle 57"/>
            <p:cNvSpPr>
              <a:spLocks noChangeArrowheads="1"/>
            </p:cNvSpPr>
            <p:nvPr/>
          </p:nvSpPr>
          <p:spPr bwMode="auto">
            <a:xfrm>
              <a:off x="5048" y="163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0" name="Rectangle 58"/>
            <p:cNvSpPr>
              <a:spLocks noChangeArrowheads="1"/>
            </p:cNvSpPr>
            <p:nvPr/>
          </p:nvSpPr>
          <p:spPr bwMode="auto">
            <a:xfrm>
              <a:off x="5198" y="193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1" name="Rectangle 59"/>
            <p:cNvSpPr>
              <a:spLocks noChangeArrowheads="1"/>
            </p:cNvSpPr>
            <p:nvPr/>
          </p:nvSpPr>
          <p:spPr bwMode="auto">
            <a:xfrm>
              <a:off x="5348" y="223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Rectangle 60"/>
            <p:cNvSpPr>
              <a:spLocks noChangeArrowheads="1"/>
            </p:cNvSpPr>
            <p:nvPr/>
          </p:nvSpPr>
          <p:spPr bwMode="auto">
            <a:xfrm>
              <a:off x="4691" y="1633"/>
              <a:ext cx="1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7" name="Rectangle 61"/>
            <p:cNvSpPr>
              <a:spLocks noChangeArrowheads="1"/>
            </p:cNvSpPr>
            <p:nvPr/>
          </p:nvSpPr>
          <p:spPr bwMode="auto">
            <a:xfrm>
              <a:off x="4867" y="133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Rectangle 62"/>
            <p:cNvSpPr>
              <a:spLocks noChangeArrowheads="1"/>
            </p:cNvSpPr>
            <p:nvPr/>
          </p:nvSpPr>
          <p:spPr bwMode="auto">
            <a:xfrm>
              <a:off x="4156" y="13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Rectangle 63"/>
            <p:cNvSpPr>
              <a:spLocks noChangeArrowheads="1"/>
            </p:cNvSpPr>
            <p:nvPr/>
          </p:nvSpPr>
          <p:spPr bwMode="auto">
            <a:xfrm>
              <a:off x="4306" y="16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Rectangle 64"/>
            <p:cNvSpPr>
              <a:spLocks noChangeArrowheads="1"/>
            </p:cNvSpPr>
            <p:nvPr/>
          </p:nvSpPr>
          <p:spPr bwMode="auto">
            <a:xfrm>
              <a:off x="4456" y="19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3" name="Rectangle 65"/>
            <p:cNvSpPr>
              <a:spLocks noChangeArrowheads="1"/>
            </p:cNvSpPr>
            <p:nvPr/>
          </p:nvSpPr>
          <p:spPr bwMode="auto">
            <a:xfrm>
              <a:off x="4477" y="103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4" name="Rectangle 66"/>
            <p:cNvSpPr>
              <a:spLocks noChangeArrowheads="1"/>
            </p:cNvSpPr>
            <p:nvPr/>
          </p:nvSpPr>
          <p:spPr bwMode="auto">
            <a:xfrm>
              <a:off x="3555" y="13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8" name="Rectangle 67"/>
            <p:cNvSpPr>
              <a:spLocks noChangeArrowheads="1"/>
            </p:cNvSpPr>
            <p:nvPr/>
          </p:nvSpPr>
          <p:spPr bwMode="auto">
            <a:xfrm>
              <a:off x="3705" y="16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9" name="Rectangle 68"/>
            <p:cNvSpPr>
              <a:spLocks noChangeArrowheads="1"/>
            </p:cNvSpPr>
            <p:nvPr/>
          </p:nvSpPr>
          <p:spPr bwMode="auto">
            <a:xfrm>
              <a:off x="3855" y="19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0" name="Rectangle 69"/>
            <p:cNvSpPr>
              <a:spLocks noChangeArrowheads="1"/>
            </p:cNvSpPr>
            <p:nvPr/>
          </p:nvSpPr>
          <p:spPr bwMode="auto">
            <a:xfrm>
              <a:off x="3194" y="13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1" name="Rectangle 70"/>
            <p:cNvSpPr>
              <a:spLocks noChangeArrowheads="1"/>
            </p:cNvSpPr>
            <p:nvPr/>
          </p:nvSpPr>
          <p:spPr bwMode="auto">
            <a:xfrm>
              <a:off x="3375" y="10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2" name="Rectangle 71"/>
            <p:cNvSpPr>
              <a:spLocks noChangeArrowheads="1"/>
            </p:cNvSpPr>
            <p:nvPr/>
          </p:nvSpPr>
          <p:spPr bwMode="auto">
            <a:xfrm>
              <a:off x="3945" y="76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2" t="33751" r="56212" b="37387"/>
          <a:stretch>
            <a:fillRect/>
          </a:stretch>
        </p:blipFill>
        <p:spPr bwMode="auto">
          <a:xfrm>
            <a:off x="5943600" y="3886200"/>
            <a:ext cx="2609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Slettelse fra Søgetræ [CLRS, Ed. 3]</a:t>
            </a:r>
            <a:endParaRPr lang="en-US" sz="4000">
              <a:solidFill>
                <a:schemeClr val="tx2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62600" y="1844675"/>
            <a:ext cx="1552575" cy="901700"/>
            <a:chOff x="3504" y="1162"/>
            <a:chExt cx="978" cy="568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3504" y="1536"/>
              <a:ext cx="768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b="0" i="1" dirty="0" err="1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y.right</a:t>
              </a:r>
              <a:endParaRPr lang="en-US" sz="1400" b="0" i="1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6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7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0" y="923925"/>
            <a:ext cx="774700" cy="676275"/>
            <a:chOff x="3840" y="582"/>
            <a:chExt cx="488" cy="426"/>
          </a:xfrm>
        </p:grpSpPr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0" y="1400175"/>
            <a:ext cx="412750" cy="889000"/>
            <a:chOff x="3840" y="882"/>
            <a:chExt cx="260" cy="560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860" y="8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Søgetræer</a:t>
            </a:r>
            <a:endParaRPr lang="en-US" b="1" smtClean="0"/>
          </a:p>
        </p:txBody>
      </p:sp>
      <p:graphicFrame>
        <p:nvGraphicFramePr>
          <p:cNvPr id="57393" name="Group 49"/>
          <p:cNvGraphicFramePr>
            <a:graphicFrameLocks noGrp="1"/>
          </p:cNvGraphicFramePr>
          <p:nvPr>
            <p:ph idx="1"/>
          </p:nvPr>
        </p:nvGraphicFramePr>
        <p:xfrm>
          <a:off x="1219200" y="1673225"/>
          <a:ext cx="6934200" cy="3925887"/>
        </p:xfrm>
        <a:graphic>
          <a:graphicData uri="http://schemas.openxmlformats.org/drawingml/2006/table">
            <a:tbl>
              <a:tblPr/>
              <a:tblGrid>
                <a:gridCol w="462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Inorder-Tree-Walk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Tree-Search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Iterative-Tree-Search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Tree-Minimum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Tree-Maximum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7" name="Text Box 45"/>
          <p:cNvSpPr txBox="1">
            <a:spLocks noChangeArrowheads="1"/>
          </p:cNvSpPr>
          <p:nvPr/>
        </p:nvSpPr>
        <p:spPr bwMode="auto">
          <a:xfrm>
            <a:off x="381000" y="6400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>
                <a:solidFill>
                  <a:schemeClr val="accent2"/>
                </a:solidFill>
              </a:rPr>
              <a:t>  </a:t>
            </a:r>
            <a:r>
              <a:rPr lang="da-DK" sz="2400" b="0"/>
              <a:t>= højden af træet, 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 i="1">
                <a:solidFill>
                  <a:schemeClr val="accent2"/>
                </a:solidFill>
              </a:rPr>
              <a:t> </a:t>
            </a:r>
            <a:r>
              <a:rPr lang="da-DK" sz="2400" b="0"/>
              <a:t>= antal elementer</a:t>
            </a:r>
            <a:endParaRPr lang="en-US" sz="24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706563"/>
          </a:xfrm>
        </p:spPr>
        <p:txBody>
          <a:bodyPr/>
          <a:lstStyle/>
          <a:p>
            <a:pPr eaLnBrk="1" hangingPunct="1"/>
            <a:r>
              <a:rPr lang="da-DK" sz="6000" b="1" smtClean="0"/>
              <a:t>Højden af et Søgetræ ?</a:t>
            </a:r>
            <a:endParaRPr lang="en-US" sz="60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Største og Mindste Højde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3625"/>
            <a:ext cx="5562600" cy="3505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Indsæt i stigende rækkefølge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  - Højde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b="1" i="1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Perfekt balanceret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>
                <a:cs typeface="Arial" charset="0"/>
              </a:rPr>
              <a:t>(mindst mulig højde)</a:t>
            </a:r>
            <a:endParaRPr 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  - Højde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1+</a:t>
            </a:r>
            <a:r>
              <a:rPr lang="da-DK" baseline="-250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└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baseline="-250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smtClean="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029200" y="1600200"/>
            <a:ext cx="3657600" cy="2811463"/>
            <a:chOff x="3168" y="1008"/>
            <a:chExt cx="2304" cy="17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68" y="1008"/>
              <a:ext cx="2304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192" y="1033"/>
              <a:ext cx="138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345" y="1147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497" y="1261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649" y="1375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801" y="1489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954" y="1604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106" y="1718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258" y="1832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410" y="1946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563" y="2060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715" y="2174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867" y="2288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019" y="2403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5172" y="2517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323" y="2631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261" y="1101"/>
              <a:ext cx="2131" cy="1598"/>
            </a:xfrm>
            <a:prstGeom prst="line">
              <a:avLst/>
            </a:prstGeom>
            <a:noFill/>
            <a:ln w="36513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242" y="1082"/>
              <a:ext cx="2131" cy="159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3174" y="1014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326" y="1128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3478" y="1242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630" y="1356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3783" y="1470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935" y="1584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087" y="1699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4239" y="1813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4392" y="1927"/>
              <a:ext cx="136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4544" y="2041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4696" y="2155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2" name="Oval 33"/>
            <p:cNvSpPr>
              <a:spLocks noChangeArrowheads="1"/>
            </p:cNvSpPr>
            <p:nvPr/>
          </p:nvSpPr>
          <p:spPr bwMode="auto">
            <a:xfrm>
              <a:off x="4848" y="2269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3" name="Oval 34"/>
            <p:cNvSpPr>
              <a:spLocks noChangeArrowheads="1"/>
            </p:cNvSpPr>
            <p:nvPr/>
          </p:nvSpPr>
          <p:spPr bwMode="auto">
            <a:xfrm>
              <a:off x="5000" y="2383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8" name="Oval 35"/>
            <p:cNvSpPr>
              <a:spLocks noChangeArrowheads="1"/>
            </p:cNvSpPr>
            <p:nvPr/>
          </p:nvSpPr>
          <p:spPr bwMode="auto">
            <a:xfrm>
              <a:off x="5152" y="2498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9" name="Oval 36"/>
            <p:cNvSpPr>
              <a:spLocks noChangeArrowheads="1"/>
            </p:cNvSpPr>
            <p:nvPr/>
          </p:nvSpPr>
          <p:spPr bwMode="auto">
            <a:xfrm>
              <a:off x="5305" y="2612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40" name="Rectangle 37"/>
            <p:cNvSpPr>
              <a:spLocks noChangeArrowheads="1"/>
            </p:cNvSpPr>
            <p:nvPr/>
          </p:nvSpPr>
          <p:spPr bwMode="auto">
            <a:xfrm>
              <a:off x="3217" y="1030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Rectangle 38"/>
            <p:cNvSpPr>
              <a:spLocks noChangeArrowheads="1"/>
            </p:cNvSpPr>
            <p:nvPr/>
          </p:nvSpPr>
          <p:spPr bwMode="auto">
            <a:xfrm>
              <a:off x="3369" y="114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2" name="Rectangle 39"/>
            <p:cNvSpPr>
              <a:spLocks noChangeArrowheads="1"/>
            </p:cNvSpPr>
            <p:nvPr/>
          </p:nvSpPr>
          <p:spPr bwMode="auto">
            <a:xfrm>
              <a:off x="3522" y="125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3" name="Rectangle 40"/>
            <p:cNvSpPr>
              <a:spLocks noChangeArrowheads="1"/>
            </p:cNvSpPr>
            <p:nvPr/>
          </p:nvSpPr>
          <p:spPr bwMode="auto">
            <a:xfrm>
              <a:off x="3674" y="137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4" name="Rectangle 41"/>
            <p:cNvSpPr>
              <a:spLocks noChangeArrowheads="1"/>
            </p:cNvSpPr>
            <p:nvPr/>
          </p:nvSpPr>
          <p:spPr bwMode="auto">
            <a:xfrm>
              <a:off x="3826" y="1487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5" name="Rectangle 42"/>
            <p:cNvSpPr>
              <a:spLocks noChangeArrowheads="1"/>
            </p:cNvSpPr>
            <p:nvPr/>
          </p:nvSpPr>
          <p:spPr bwMode="auto">
            <a:xfrm>
              <a:off x="3978" y="160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6" name="Rectangle 43"/>
            <p:cNvSpPr>
              <a:spLocks noChangeArrowheads="1"/>
            </p:cNvSpPr>
            <p:nvPr/>
          </p:nvSpPr>
          <p:spPr bwMode="auto">
            <a:xfrm>
              <a:off x="4131" y="171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7" name="Rectangle 44"/>
            <p:cNvSpPr>
              <a:spLocks noChangeArrowheads="1"/>
            </p:cNvSpPr>
            <p:nvPr/>
          </p:nvSpPr>
          <p:spPr bwMode="auto">
            <a:xfrm>
              <a:off x="4283" y="182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4435" y="194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9" name="Rectangle 46"/>
            <p:cNvSpPr>
              <a:spLocks noChangeArrowheads="1"/>
            </p:cNvSpPr>
            <p:nvPr/>
          </p:nvSpPr>
          <p:spPr bwMode="auto">
            <a:xfrm>
              <a:off x="4563" y="2058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0" name="Rectangle 47"/>
            <p:cNvSpPr>
              <a:spLocks noChangeArrowheads="1"/>
            </p:cNvSpPr>
            <p:nvPr/>
          </p:nvSpPr>
          <p:spPr bwMode="auto">
            <a:xfrm>
              <a:off x="4715" y="2172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1" name="Rectangle 48"/>
            <p:cNvSpPr>
              <a:spLocks noChangeArrowheads="1"/>
            </p:cNvSpPr>
            <p:nvPr/>
          </p:nvSpPr>
          <p:spPr bwMode="auto">
            <a:xfrm>
              <a:off x="4868" y="2286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2" name="Rectangle 49"/>
            <p:cNvSpPr>
              <a:spLocks noChangeArrowheads="1"/>
            </p:cNvSpPr>
            <p:nvPr/>
          </p:nvSpPr>
          <p:spPr bwMode="auto">
            <a:xfrm>
              <a:off x="5020" y="2400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3" name="Rectangle 50"/>
            <p:cNvSpPr>
              <a:spLocks noChangeArrowheads="1"/>
            </p:cNvSpPr>
            <p:nvPr/>
          </p:nvSpPr>
          <p:spPr bwMode="auto">
            <a:xfrm>
              <a:off x="5172" y="2514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4" name="Rectangle 51"/>
            <p:cNvSpPr>
              <a:spLocks noChangeArrowheads="1"/>
            </p:cNvSpPr>
            <p:nvPr/>
          </p:nvSpPr>
          <p:spPr bwMode="auto">
            <a:xfrm>
              <a:off x="5324" y="2628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55" name="Group 54"/>
          <p:cNvGrpSpPr>
            <a:grpSpLocks noChangeAspect="1"/>
          </p:cNvGrpSpPr>
          <p:nvPr/>
        </p:nvGrpSpPr>
        <p:grpSpPr bwMode="auto">
          <a:xfrm>
            <a:off x="5181600" y="4343400"/>
            <a:ext cx="3657600" cy="1531938"/>
            <a:chOff x="3264" y="2736"/>
            <a:chExt cx="2304" cy="965"/>
          </a:xfrm>
        </p:grpSpPr>
        <p:sp>
          <p:nvSpPr>
            <p:cNvPr id="18456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264" y="2736"/>
              <a:ext cx="2304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57" name="Freeform 55"/>
            <p:cNvSpPr>
              <a:spLocks/>
            </p:cNvSpPr>
            <p:nvPr/>
          </p:nvSpPr>
          <p:spPr bwMode="auto">
            <a:xfrm>
              <a:off x="3386" y="3352"/>
              <a:ext cx="297" cy="248"/>
            </a:xfrm>
            <a:custGeom>
              <a:avLst/>
              <a:gdLst>
                <a:gd name="T0" fmla="*/ 0 w 2378"/>
                <a:gd name="T1" fmla="*/ 1979 h 1979"/>
                <a:gd name="T2" fmla="*/ 1189 w 2378"/>
                <a:gd name="T3" fmla="*/ 0 h 1979"/>
                <a:gd name="T4" fmla="*/ 2378 w 2378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" h="1979">
                  <a:moveTo>
                    <a:pt x="0" y="1979"/>
                  </a:moveTo>
                  <a:lnTo>
                    <a:pt x="1189" y="0"/>
                  </a:lnTo>
                  <a:lnTo>
                    <a:pt x="2378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58" name="Freeform 56"/>
            <p:cNvSpPr>
              <a:spLocks/>
            </p:cNvSpPr>
            <p:nvPr/>
          </p:nvSpPr>
          <p:spPr bwMode="auto">
            <a:xfrm>
              <a:off x="3980" y="3352"/>
              <a:ext cx="297" cy="248"/>
            </a:xfrm>
            <a:custGeom>
              <a:avLst/>
              <a:gdLst>
                <a:gd name="T0" fmla="*/ 0 w 2377"/>
                <a:gd name="T1" fmla="*/ 1979 h 1979"/>
                <a:gd name="T2" fmla="*/ 1188 w 2377"/>
                <a:gd name="T3" fmla="*/ 0 h 1979"/>
                <a:gd name="T4" fmla="*/ 2377 w 2377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" h="1979">
                  <a:moveTo>
                    <a:pt x="0" y="1979"/>
                  </a:moveTo>
                  <a:lnTo>
                    <a:pt x="1188" y="0"/>
                  </a:lnTo>
                  <a:lnTo>
                    <a:pt x="2377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59" name="Freeform 57"/>
            <p:cNvSpPr>
              <a:spLocks/>
            </p:cNvSpPr>
            <p:nvPr/>
          </p:nvSpPr>
          <p:spPr bwMode="auto">
            <a:xfrm>
              <a:off x="4575" y="3352"/>
              <a:ext cx="297" cy="248"/>
            </a:xfrm>
            <a:custGeom>
              <a:avLst/>
              <a:gdLst>
                <a:gd name="T0" fmla="*/ 0 w 2377"/>
                <a:gd name="T1" fmla="*/ 1979 h 1979"/>
                <a:gd name="T2" fmla="*/ 1189 w 2377"/>
                <a:gd name="T3" fmla="*/ 0 h 1979"/>
                <a:gd name="T4" fmla="*/ 2377 w 2377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" h="1979">
                  <a:moveTo>
                    <a:pt x="0" y="1979"/>
                  </a:moveTo>
                  <a:lnTo>
                    <a:pt x="1189" y="0"/>
                  </a:lnTo>
                  <a:lnTo>
                    <a:pt x="2377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0" name="Freeform 58"/>
            <p:cNvSpPr>
              <a:spLocks/>
            </p:cNvSpPr>
            <p:nvPr/>
          </p:nvSpPr>
          <p:spPr bwMode="auto">
            <a:xfrm>
              <a:off x="5169" y="3352"/>
              <a:ext cx="297" cy="248"/>
            </a:xfrm>
            <a:custGeom>
              <a:avLst/>
              <a:gdLst>
                <a:gd name="T0" fmla="*/ 0 w 2379"/>
                <a:gd name="T1" fmla="*/ 1979 h 1979"/>
                <a:gd name="T2" fmla="*/ 1189 w 2379"/>
                <a:gd name="T3" fmla="*/ 0 h 1979"/>
                <a:gd name="T4" fmla="*/ 2379 w 2379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9" h="1979">
                  <a:moveTo>
                    <a:pt x="0" y="1979"/>
                  </a:moveTo>
                  <a:lnTo>
                    <a:pt x="1189" y="0"/>
                  </a:lnTo>
                  <a:lnTo>
                    <a:pt x="2379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1" name="Freeform 59"/>
            <p:cNvSpPr>
              <a:spLocks/>
            </p:cNvSpPr>
            <p:nvPr/>
          </p:nvSpPr>
          <p:spPr bwMode="auto">
            <a:xfrm>
              <a:off x="3534" y="3105"/>
              <a:ext cx="595" cy="247"/>
            </a:xfrm>
            <a:custGeom>
              <a:avLst/>
              <a:gdLst>
                <a:gd name="T0" fmla="*/ 0 w 4756"/>
                <a:gd name="T1" fmla="*/ 1981 h 1981"/>
                <a:gd name="T2" fmla="*/ 2577 w 4756"/>
                <a:gd name="T3" fmla="*/ 0 h 1981"/>
                <a:gd name="T4" fmla="*/ 4756 w 4756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6" h="1981">
                  <a:moveTo>
                    <a:pt x="0" y="1981"/>
                  </a:moveTo>
                  <a:lnTo>
                    <a:pt x="2577" y="0"/>
                  </a:lnTo>
                  <a:lnTo>
                    <a:pt x="4756" y="1981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2" name="Freeform 60"/>
            <p:cNvSpPr>
              <a:spLocks/>
            </p:cNvSpPr>
            <p:nvPr/>
          </p:nvSpPr>
          <p:spPr bwMode="auto">
            <a:xfrm>
              <a:off x="4723" y="3105"/>
              <a:ext cx="595" cy="247"/>
            </a:xfrm>
            <a:custGeom>
              <a:avLst/>
              <a:gdLst>
                <a:gd name="T0" fmla="*/ 0 w 4755"/>
                <a:gd name="T1" fmla="*/ 1981 h 1981"/>
                <a:gd name="T2" fmla="*/ 2377 w 4755"/>
                <a:gd name="T3" fmla="*/ 0 h 1981"/>
                <a:gd name="T4" fmla="*/ 4755 w 4755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5" h="1981">
                  <a:moveTo>
                    <a:pt x="0" y="1981"/>
                  </a:moveTo>
                  <a:lnTo>
                    <a:pt x="2377" y="0"/>
                  </a:lnTo>
                  <a:lnTo>
                    <a:pt x="4755" y="1981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3" name="Freeform 61"/>
            <p:cNvSpPr>
              <a:spLocks/>
            </p:cNvSpPr>
            <p:nvPr/>
          </p:nvSpPr>
          <p:spPr bwMode="auto">
            <a:xfrm>
              <a:off x="3856" y="2882"/>
              <a:ext cx="1164" cy="223"/>
            </a:xfrm>
            <a:custGeom>
              <a:avLst/>
              <a:gdLst>
                <a:gd name="T0" fmla="*/ 0 w 9313"/>
                <a:gd name="T1" fmla="*/ 1782 h 1782"/>
                <a:gd name="T2" fmla="*/ 4557 w 9313"/>
                <a:gd name="T3" fmla="*/ 0 h 1782"/>
                <a:gd name="T4" fmla="*/ 9313 w 9313"/>
                <a:gd name="T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3" h="1782">
                  <a:moveTo>
                    <a:pt x="0" y="1782"/>
                  </a:moveTo>
                  <a:lnTo>
                    <a:pt x="4557" y="0"/>
                  </a:lnTo>
                  <a:lnTo>
                    <a:pt x="9313" y="1782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4" name="Oval 62"/>
            <p:cNvSpPr>
              <a:spLocks noChangeArrowheads="1"/>
            </p:cNvSpPr>
            <p:nvPr/>
          </p:nvSpPr>
          <p:spPr bwMode="auto">
            <a:xfrm>
              <a:off x="3296" y="3510"/>
              <a:ext cx="179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5" name="Oval 63"/>
            <p:cNvSpPr>
              <a:spLocks noChangeArrowheads="1"/>
            </p:cNvSpPr>
            <p:nvPr/>
          </p:nvSpPr>
          <p:spPr bwMode="auto">
            <a:xfrm>
              <a:off x="3594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6" name="Oval 64"/>
            <p:cNvSpPr>
              <a:spLocks noChangeArrowheads="1"/>
            </p:cNvSpPr>
            <p:nvPr/>
          </p:nvSpPr>
          <p:spPr bwMode="auto">
            <a:xfrm>
              <a:off x="3891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7" name="Oval 65"/>
            <p:cNvSpPr>
              <a:spLocks noChangeArrowheads="1"/>
            </p:cNvSpPr>
            <p:nvPr/>
          </p:nvSpPr>
          <p:spPr bwMode="auto">
            <a:xfrm>
              <a:off x="4188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8" name="Oval 66"/>
            <p:cNvSpPr>
              <a:spLocks noChangeArrowheads="1"/>
            </p:cNvSpPr>
            <p:nvPr/>
          </p:nvSpPr>
          <p:spPr bwMode="auto">
            <a:xfrm>
              <a:off x="4485" y="3510"/>
              <a:ext cx="179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9" name="Oval 67"/>
            <p:cNvSpPr>
              <a:spLocks noChangeArrowheads="1"/>
            </p:cNvSpPr>
            <p:nvPr/>
          </p:nvSpPr>
          <p:spPr bwMode="auto">
            <a:xfrm>
              <a:off x="4783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0" name="Oval 68"/>
            <p:cNvSpPr>
              <a:spLocks noChangeArrowheads="1"/>
            </p:cNvSpPr>
            <p:nvPr/>
          </p:nvSpPr>
          <p:spPr bwMode="auto">
            <a:xfrm>
              <a:off x="5080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1" name="Oval 69"/>
            <p:cNvSpPr>
              <a:spLocks noChangeArrowheads="1"/>
            </p:cNvSpPr>
            <p:nvPr/>
          </p:nvSpPr>
          <p:spPr bwMode="auto">
            <a:xfrm>
              <a:off x="3445" y="3263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2" name="Oval 70"/>
            <p:cNvSpPr>
              <a:spLocks noChangeArrowheads="1"/>
            </p:cNvSpPr>
            <p:nvPr/>
          </p:nvSpPr>
          <p:spPr bwMode="auto">
            <a:xfrm>
              <a:off x="4039" y="3263"/>
              <a:ext cx="179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3" name="Oval 71"/>
            <p:cNvSpPr>
              <a:spLocks noChangeArrowheads="1"/>
            </p:cNvSpPr>
            <p:nvPr/>
          </p:nvSpPr>
          <p:spPr bwMode="auto">
            <a:xfrm>
              <a:off x="4634" y="3263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4" name="Oval 72"/>
            <p:cNvSpPr>
              <a:spLocks noChangeArrowheads="1"/>
            </p:cNvSpPr>
            <p:nvPr/>
          </p:nvSpPr>
          <p:spPr bwMode="auto">
            <a:xfrm>
              <a:off x="5377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5" name="Oval 73"/>
            <p:cNvSpPr>
              <a:spLocks noChangeArrowheads="1"/>
            </p:cNvSpPr>
            <p:nvPr/>
          </p:nvSpPr>
          <p:spPr bwMode="auto">
            <a:xfrm>
              <a:off x="5228" y="3263"/>
              <a:ext cx="179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6" name="Oval 74"/>
            <p:cNvSpPr>
              <a:spLocks noChangeArrowheads="1"/>
            </p:cNvSpPr>
            <p:nvPr/>
          </p:nvSpPr>
          <p:spPr bwMode="auto">
            <a:xfrm>
              <a:off x="3767" y="3016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7" name="Oval 75"/>
            <p:cNvSpPr>
              <a:spLocks noChangeArrowheads="1"/>
            </p:cNvSpPr>
            <p:nvPr/>
          </p:nvSpPr>
          <p:spPr bwMode="auto">
            <a:xfrm>
              <a:off x="4931" y="3016"/>
              <a:ext cx="179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8" name="Oval 76"/>
            <p:cNvSpPr>
              <a:spLocks noChangeArrowheads="1"/>
            </p:cNvSpPr>
            <p:nvPr/>
          </p:nvSpPr>
          <p:spPr bwMode="auto">
            <a:xfrm>
              <a:off x="4337" y="2793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9" name="Freeform 77"/>
            <p:cNvSpPr>
              <a:spLocks/>
            </p:cNvSpPr>
            <p:nvPr/>
          </p:nvSpPr>
          <p:spPr bwMode="auto">
            <a:xfrm>
              <a:off x="3361" y="3303"/>
              <a:ext cx="297" cy="247"/>
            </a:xfrm>
            <a:custGeom>
              <a:avLst/>
              <a:gdLst>
                <a:gd name="T0" fmla="*/ 0 w 2378"/>
                <a:gd name="T1" fmla="*/ 1981 h 1981"/>
                <a:gd name="T2" fmla="*/ 1189 w 2378"/>
                <a:gd name="T3" fmla="*/ 0 h 1981"/>
                <a:gd name="T4" fmla="*/ 2378 w 2378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" h="1981">
                  <a:moveTo>
                    <a:pt x="0" y="1981"/>
                  </a:moveTo>
                  <a:lnTo>
                    <a:pt x="1189" y="0"/>
                  </a:lnTo>
                  <a:lnTo>
                    <a:pt x="2378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0" name="Freeform 78"/>
            <p:cNvSpPr>
              <a:spLocks/>
            </p:cNvSpPr>
            <p:nvPr/>
          </p:nvSpPr>
          <p:spPr bwMode="auto">
            <a:xfrm>
              <a:off x="3955" y="3303"/>
              <a:ext cx="298" cy="247"/>
            </a:xfrm>
            <a:custGeom>
              <a:avLst/>
              <a:gdLst>
                <a:gd name="T0" fmla="*/ 0 w 2378"/>
                <a:gd name="T1" fmla="*/ 1981 h 1981"/>
                <a:gd name="T2" fmla="*/ 1189 w 2378"/>
                <a:gd name="T3" fmla="*/ 0 h 1981"/>
                <a:gd name="T4" fmla="*/ 2378 w 2378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" h="1981">
                  <a:moveTo>
                    <a:pt x="0" y="1981"/>
                  </a:moveTo>
                  <a:lnTo>
                    <a:pt x="1189" y="0"/>
                  </a:lnTo>
                  <a:lnTo>
                    <a:pt x="2378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1" name="Freeform 79"/>
            <p:cNvSpPr>
              <a:spLocks/>
            </p:cNvSpPr>
            <p:nvPr/>
          </p:nvSpPr>
          <p:spPr bwMode="auto">
            <a:xfrm>
              <a:off x="4550" y="3303"/>
              <a:ext cx="297" cy="247"/>
            </a:xfrm>
            <a:custGeom>
              <a:avLst/>
              <a:gdLst>
                <a:gd name="T0" fmla="*/ 0 w 2377"/>
                <a:gd name="T1" fmla="*/ 1981 h 1981"/>
                <a:gd name="T2" fmla="*/ 1188 w 2377"/>
                <a:gd name="T3" fmla="*/ 0 h 1981"/>
                <a:gd name="T4" fmla="*/ 2377 w 2377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" h="1981">
                  <a:moveTo>
                    <a:pt x="0" y="1981"/>
                  </a:moveTo>
                  <a:lnTo>
                    <a:pt x="1188" y="0"/>
                  </a:lnTo>
                  <a:lnTo>
                    <a:pt x="2377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2" name="Freeform 80"/>
            <p:cNvSpPr>
              <a:spLocks/>
            </p:cNvSpPr>
            <p:nvPr/>
          </p:nvSpPr>
          <p:spPr bwMode="auto">
            <a:xfrm>
              <a:off x="5144" y="3303"/>
              <a:ext cx="298" cy="247"/>
            </a:xfrm>
            <a:custGeom>
              <a:avLst/>
              <a:gdLst>
                <a:gd name="T0" fmla="*/ 0 w 2379"/>
                <a:gd name="T1" fmla="*/ 1981 h 1981"/>
                <a:gd name="T2" fmla="*/ 1189 w 2379"/>
                <a:gd name="T3" fmla="*/ 0 h 1981"/>
                <a:gd name="T4" fmla="*/ 2379 w 2379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9" h="1981">
                  <a:moveTo>
                    <a:pt x="0" y="1981"/>
                  </a:moveTo>
                  <a:lnTo>
                    <a:pt x="1189" y="0"/>
                  </a:lnTo>
                  <a:lnTo>
                    <a:pt x="2379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3" name="Freeform 81"/>
            <p:cNvSpPr>
              <a:spLocks/>
            </p:cNvSpPr>
            <p:nvPr/>
          </p:nvSpPr>
          <p:spPr bwMode="auto">
            <a:xfrm>
              <a:off x="3509" y="3055"/>
              <a:ext cx="595" cy="248"/>
            </a:xfrm>
            <a:custGeom>
              <a:avLst/>
              <a:gdLst>
                <a:gd name="T0" fmla="*/ 0 w 4756"/>
                <a:gd name="T1" fmla="*/ 1980 h 1980"/>
                <a:gd name="T2" fmla="*/ 2577 w 4756"/>
                <a:gd name="T3" fmla="*/ 0 h 1980"/>
                <a:gd name="T4" fmla="*/ 4756 w 4756"/>
                <a:gd name="T5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6" h="1980">
                  <a:moveTo>
                    <a:pt x="0" y="1980"/>
                  </a:moveTo>
                  <a:lnTo>
                    <a:pt x="2577" y="0"/>
                  </a:lnTo>
                  <a:lnTo>
                    <a:pt x="4756" y="198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4" name="Freeform 82"/>
            <p:cNvSpPr>
              <a:spLocks/>
            </p:cNvSpPr>
            <p:nvPr/>
          </p:nvSpPr>
          <p:spPr bwMode="auto">
            <a:xfrm>
              <a:off x="4698" y="3055"/>
              <a:ext cx="595" cy="248"/>
            </a:xfrm>
            <a:custGeom>
              <a:avLst/>
              <a:gdLst>
                <a:gd name="T0" fmla="*/ 0 w 4756"/>
                <a:gd name="T1" fmla="*/ 1980 h 1980"/>
                <a:gd name="T2" fmla="*/ 2378 w 4756"/>
                <a:gd name="T3" fmla="*/ 0 h 1980"/>
                <a:gd name="T4" fmla="*/ 4756 w 4756"/>
                <a:gd name="T5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6" h="1980">
                  <a:moveTo>
                    <a:pt x="0" y="1980"/>
                  </a:moveTo>
                  <a:lnTo>
                    <a:pt x="2378" y="0"/>
                  </a:lnTo>
                  <a:lnTo>
                    <a:pt x="4756" y="198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5" name="Freeform 83"/>
            <p:cNvSpPr>
              <a:spLocks/>
            </p:cNvSpPr>
            <p:nvPr/>
          </p:nvSpPr>
          <p:spPr bwMode="auto">
            <a:xfrm>
              <a:off x="3831" y="2832"/>
              <a:ext cx="1165" cy="223"/>
            </a:xfrm>
            <a:custGeom>
              <a:avLst/>
              <a:gdLst>
                <a:gd name="T0" fmla="*/ 0 w 9313"/>
                <a:gd name="T1" fmla="*/ 1782 h 1782"/>
                <a:gd name="T2" fmla="*/ 4557 w 9313"/>
                <a:gd name="T3" fmla="*/ 0 h 1782"/>
                <a:gd name="T4" fmla="*/ 9313 w 9313"/>
                <a:gd name="T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3" h="1782">
                  <a:moveTo>
                    <a:pt x="0" y="1782"/>
                  </a:moveTo>
                  <a:lnTo>
                    <a:pt x="4557" y="0"/>
                  </a:lnTo>
                  <a:lnTo>
                    <a:pt x="9313" y="178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6" name="Oval 84"/>
            <p:cNvSpPr>
              <a:spLocks noChangeArrowheads="1"/>
            </p:cNvSpPr>
            <p:nvPr/>
          </p:nvSpPr>
          <p:spPr bwMode="auto">
            <a:xfrm>
              <a:off x="3272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7" name="Oval 85"/>
            <p:cNvSpPr>
              <a:spLocks noChangeArrowheads="1"/>
            </p:cNvSpPr>
            <p:nvPr/>
          </p:nvSpPr>
          <p:spPr bwMode="auto">
            <a:xfrm>
              <a:off x="3569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8" name="Oval 86"/>
            <p:cNvSpPr>
              <a:spLocks noChangeArrowheads="1"/>
            </p:cNvSpPr>
            <p:nvPr/>
          </p:nvSpPr>
          <p:spPr bwMode="auto">
            <a:xfrm>
              <a:off x="3866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9" name="Oval 87"/>
            <p:cNvSpPr>
              <a:spLocks noChangeArrowheads="1"/>
            </p:cNvSpPr>
            <p:nvPr/>
          </p:nvSpPr>
          <p:spPr bwMode="auto">
            <a:xfrm>
              <a:off x="4163" y="3461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0" name="Oval 88"/>
            <p:cNvSpPr>
              <a:spLocks noChangeArrowheads="1"/>
            </p:cNvSpPr>
            <p:nvPr/>
          </p:nvSpPr>
          <p:spPr bwMode="auto">
            <a:xfrm>
              <a:off x="4461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1" name="Oval 89"/>
            <p:cNvSpPr>
              <a:spLocks noChangeArrowheads="1"/>
            </p:cNvSpPr>
            <p:nvPr/>
          </p:nvSpPr>
          <p:spPr bwMode="auto">
            <a:xfrm>
              <a:off x="4758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2" name="Oval 90"/>
            <p:cNvSpPr>
              <a:spLocks noChangeArrowheads="1"/>
            </p:cNvSpPr>
            <p:nvPr/>
          </p:nvSpPr>
          <p:spPr bwMode="auto">
            <a:xfrm>
              <a:off x="5055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3" name="Oval 91"/>
            <p:cNvSpPr>
              <a:spLocks noChangeArrowheads="1"/>
            </p:cNvSpPr>
            <p:nvPr/>
          </p:nvSpPr>
          <p:spPr bwMode="auto">
            <a:xfrm>
              <a:off x="3420" y="3214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4" name="Oval 92"/>
            <p:cNvSpPr>
              <a:spLocks noChangeArrowheads="1"/>
            </p:cNvSpPr>
            <p:nvPr/>
          </p:nvSpPr>
          <p:spPr bwMode="auto">
            <a:xfrm>
              <a:off x="4015" y="3214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5" name="Oval 93"/>
            <p:cNvSpPr>
              <a:spLocks noChangeArrowheads="1"/>
            </p:cNvSpPr>
            <p:nvPr/>
          </p:nvSpPr>
          <p:spPr bwMode="auto">
            <a:xfrm>
              <a:off x="4609" y="3214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6" name="Oval 94"/>
            <p:cNvSpPr>
              <a:spLocks noChangeArrowheads="1"/>
            </p:cNvSpPr>
            <p:nvPr/>
          </p:nvSpPr>
          <p:spPr bwMode="auto">
            <a:xfrm>
              <a:off x="5352" y="3461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7" name="Oval 95"/>
            <p:cNvSpPr>
              <a:spLocks noChangeArrowheads="1"/>
            </p:cNvSpPr>
            <p:nvPr/>
          </p:nvSpPr>
          <p:spPr bwMode="auto">
            <a:xfrm>
              <a:off x="5204" y="3214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8" name="Oval 96"/>
            <p:cNvSpPr>
              <a:spLocks noChangeArrowheads="1"/>
            </p:cNvSpPr>
            <p:nvPr/>
          </p:nvSpPr>
          <p:spPr bwMode="auto">
            <a:xfrm>
              <a:off x="3742" y="2966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9" name="Oval 97"/>
            <p:cNvSpPr>
              <a:spLocks noChangeArrowheads="1"/>
            </p:cNvSpPr>
            <p:nvPr/>
          </p:nvSpPr>
          <p:spPr bwMode="auto">
            <a:xfrm>
              <a:off x="4906" y="2966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500" name="Oval 98"/>
            <p:cNvSpPr>
              <a:spLocks noChangeArrowheads="1"/>
            </p:cNvSpPr>
            <p:nvPr/>
          </p:nvSpPr>
          <p:spPr bwMode="auto">
            <a:xfrm>
              <a:off x="4312" y="2743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501" name="Rectangle 99"/>
            <p:cNvSpPr>
              <a:spLocks noChangeArrowheads="1"/>
            </p:cNvSpPr>
            <p:nvPr/>
          </p:nvSpPr>
          <p:spPr bwMode="auto">
            <a:xfrm>
              <a:off x="3330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2" name="Rectangle 100"/>
            <p:cNvSpPr>
              <a:spLocks noChangeArrowheads="1"/>
            </p:cNvSpPr>
            <p:nvPr/>
          </p:nvSpPr>
          <p:spPr bwMode="auto">
            <a:xfrm>
              <a:off x="3478" y="324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3" name="Rectangle 101"/>
            <p:cNvSpPr>
              <a:spLocks noChangeArrowheads="1"/>
            </p:cNvSpPr>
            <p:nvPr/>
          </p:nvSpPr>
          <p:spPr bwMode="auto">
            <a:xfrm>
              <a:off x="3627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4" name="Rectangle 102"/>
            <p:cNvSpPr>
              <a:spLocks noChangeArrowheads="1"/>
            </p:cNvSpPr>
            <p:nvPr/>
          </p:nvSpPr>
          <p:spPr bwMode="auto">
            <a:xfrm>
              <a:off x="3800" y="299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5" name="Rectangle 103"/>
            <p:cNvSpPr>
              <a:spLocks noChangeArrowheads="1"/>
            </p:cNvSpPr>
            <p:nvPr/>
          </p:nvSpPr>
          <p:spPr bwMode="auto">
            <a:xfrm>
              <a:off x="3924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6" name="Rectangle 104"/>
            <p:cNvSpPr>
              <a:spLocks noChangeArrowheads="1"/>
            </p:cNvSpPr>
            <p:nvPr/>
          </p:nvSpPr>
          <p:spPr bwMode="auto">
            <a:xfrm>
              <a:off x="4073" y="324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7" name="Rectangle 105"/>
            <p:cNvSpPr>
              <a:spLocks noChangeArrowheads="1"/>
            </p:cNvSpPr>
            <p:nvPr/>
          </p:nvSpPr>
          <p:spPr bwMode="auto">
            <a:xfrm>
              <a:off x="4222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8" name="Rectangle 106"/>
            <p:cNvSpPr>
              <a:spLocks noChangeArrowheads="1"/>
            </p:cNvSpPr>
            <p:nvPr/>
          </p:nvSpPr>
          <p:spPr bwMode="auto">
            <a:xfrm>
              <a:off x="4370" y="277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9" name="Rectangle 107"/>
            <p:cNvSpPr>
              <a:spLocks noChangeArrowheads="1"/>
            </p:cNvSpPr>
            <p:nvPr/>
          </p:nvSpPr>
          <p:spPr bwMode="auto">
            <a:xfrm>
              <a:off x="4519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0" name="Rectangle 108"/>
            <p:cNvSpPr>
              <a:spLocks noChangeArrowheads="1"/>
            </p:cNvSpPr>
            <p:nvPr/>
          </p:nvSpPr>
          <p:spPr bwMode="auto">
            <a:xfrm>
              <a:off x="4635" y="324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1" name="Rectangle 109"/>
            <p:cNvSpPr>
              <a:spLocks noChangeArrowheads="1"/>
            </p:cNvSpPr>
            <p:nvPr/>
          </p:nvSpPr>
          <p:spPr bwMode="auto">
            <a:xfrm>
              <a:off x="4788" y="3494"/>
              <a:ext cx="1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2" name="Rectangle 110"/>
            <p:cNvSpPr>
              <a:spLocks noChangeArrowheads="1"/>
            </p:cNvSpPr>
            <p:nvPr/>
          </p:nvSpPr>
          <p:spPr bwMode="auto">
            <a:xfrm>
              <a:off x="4933" y="2999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3" name="Rectangle 111"/>
            <p:cNvSpPr>
              <a:spLocks noChangeArrowheads="1"/>
            </p:cNvSpPr>
            <p:nvPr/>
          </p:nvSpPr>
          <p:spPr bwMode="auto">
            <a:xfrm>
              <a:off x="5081" y="349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4" name="Rectangle 112"/>
            <p:cNvSpPr>
              <a:spLocks noChangeArrowheads="1"/>
            </p:cNvSpPr>
            <p:nvPr/>
          </p:nvSpPr>
          <p:spPr bwMode="auto">
            <a:xfrm>
              <a:off x="5230" y="324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5" name="Rectangle 113"/>
            <p:cNvSpPr>
              <a:spLocks noChangeArrowheads="1"/>
            </p:cNvSpPr>
            <p:nvPr/>
          </p:nvSpPr>
          <p:spPr bwMode="auto">
            <a:xfrm>
              <a:off x="5378" y="349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Tilfældige Indsættelser i et Søgetræ</a:t>
            </a:r>
            <a:endParaRPr lang="en-US" sz="40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962400"/>
            <a:ext cx="7620000" cy="2667000"/>
          </a:xfrm>
        </p:spPr>
        <p:txBody>
          <a:bodyPr/>
          <a:lstStyle/>
          <a:p>
            <a:pPr marL="293688" indent="-293688" eaLnBrk="1" hangingPunct="1">
              <a:lnSpc>
                <a:spcPct val="80000"/>
              </a:lnSpc>
            </a:pPr>
            <a:r>
              <a:rPr lang="da-DK" sz="2800" smtClean="0"/>
              <a:t>Ligesom ved QuickSort argumenteres at den </a:t>
            </a:r>
          </a:p>
          <a:p>
            <a:pPr marL="293688" indent="-293688"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	forventede dybde</a:t>
            </a:r>
            <a:r>
              <a:rPr lang="da-DK" sz="2800" smtClean="0"/>
              <a:t> af et element er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marL="293688" indent="-293688" eaLnBrk="1" hangingPunct="1">
              <a:lnSpc>
                <a:spcPct val="80000"/>
              </a:lnSpc>
            </a:pPr>
            <a:endParaRPr lang="da-DK" sz="2800" b="1" smtClean="0">
              <a:solidFill>
                <a:schemeClr val="accent2"/>
              </a:solidFill>
            </a:endParaRPr>
          </a:p>
          <a:p>
            <a:pPr marL="293688" indent="-293688" eaLnBrk="1" hangingPunct="1">
              <a:lnSpc>
                <a:spcPct val="80000"/>
              </a:lnSpc>
            </a:pPr>
            <a:r>
              <a:rPr lang="da-DK" sz="2800" smtClean="0"/>
              <a:t>Den forventede </a:t>
            </a:r>
            <a:r>
              <a:rPr lang="da-DK" sz="2800" b="1" smtClean="0">
                <a:solidFill>
                  <a:schemeClr val="accent2"/>
                </a:solidFill>
              </a:rPr>
              <a:t>højde af træet</a:t>
            </a:r>
            <a:r>
              <a:rPr lang="da-DK" sz="2800" smtClean="0"/>
              <a:t> er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smtClean="0">
                <a:latin typeface="Times New Roman" pitchFamily="18" charset="0"/>
              </a:rPr>
              <a:t>,</a:t>
            </a:r>
            <a:r>
              <a:rPr lang="da-DK" sz="2800" smtClean="0"/>
              <a:t> </a:t>
            </a:r>
          </a:p>
          <a:p>
            <a:pPr marL="293688" indent="-293688" eaLnBrk="1" hangingPunct="1">
              <a:lnSpc>
                <a:spcPct val="80000"/>
              </a:lnSpc>
              <a:buFontTx/>
              <a:buNone/>
            </a:pPr>
            <a:r>
              <a:rPr lang="da-DK" sz="2800" smtClean="0"/>
              <a:t>	dvs. </a:t>
            </a:r>
            <a:r>
              <a:rPr lang="da-DK" sz="2800" i="1" smtClean="0"/>
              <a:t>alle knuder</a:t>
            </a:r>
            <a:r>
              <a:rPr lang="da-DK" sz="2800" smtClean="0"/>
              <a:t> har forventet dybde </a:t>
            </a:r>
            <a:r>
              <a:rPr lang="da-DK" sz="2800" smtClean="0">
                <a:latin typeface="Times New Roman" pitchFamily="18" charset="0"/>
              </a:rPr>
              <a:t>O(log </a:t>
            </a:r>
            <a:r>
              <a:rPr lang="da-DK" sz="2800" i="1" smtClean="0">
                <a:latin typeface="Times New Roman" pitchFamily="18" charset="0"/>
              </a:rPr>
              <a:t>n</a:t>
            </a:r>
            <a:r>
              <a:rPr lang="da-DK" sz="2800" smtClean="0">
                <a:latin typeface="Times New Roman" pitchFamily="18" charset="0"/>
              </a:rPr>
              <a:t>)</a:t>
            </a:r>
          </a:p>
          <a:p>
            <a:pPr marL="293688" indent="-293688" eaLnBrk="1" hangingPunct="1">
              <a:lnSpc>
                <a:spcPct val="80000"/>
              </a:lnSpc>
              <a:buFontTx/>
              <a:buNone/>
            </a:pPr>
            <a:r>
              <a:rPr lang="da-DK" sz="2800" smtClean="0"/>
              <a:t>	[CLRS, Kap. 12.4]</a:t>
            </a:r>
            <a:endParaRPr lang="en-US" sz="280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8153400" cy="132397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>
                <a:solidFill>
                  <a:schemeClr val="accent2"/>
                </a:solidFill>
              </a:rPr>
              <a:t>Algoritme</a:t>
            </a:r>
            <a:r>
              <a:rPr lang="da-DK" sz="3200"/>
              <a:t>: 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3200" b="0"/>
              <a:t>Indsæt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 b="0" i="1">
                <a:solidFill>
                  <a:schemeClr val="accent2"/>
                </a:solidFill>
              </a:rPr>
              <a:t> </a:t>
            </a:r>
            <a:r>
              <a:rPr lang="da-DK" sz="3200" b="0"/>
              <a:t>elementer i tilfældige rækkefølge</a:t>
            </a:r>
            <a:endParaRPr lang="en-US" sz="32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på 23 elementer</a:t>
            </a:r>
            <a:endParaRPr lang="en-US" b="1" smtClean="0"/>
          </a:p>
        </p:txBody>
      </p:sp>
      <p:pic>
        <p:nvPicPr>
          <p:cNvPr id="20483" name="Picture 5" descr="quicksort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57263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160338" y="1568450"/>
            <a:ext cx="8831262" cy="5037138"/>
            <a:chOff x="160351" y="1568396"/>
            <a:chExt cx="8831249" cy="5037151"/>
          </a:xfrm>
        </p:grpSpPr>
        <p:sp>
          <p:nvSpPr>
            <p:cNvPr id="20511" name="Oval 5"/>
            <p:cNvSpPr>
              <a:spLocks noChangeArrowheads="1"/>
            </p:cNvSpPr>
            <p:nvPr/>
          </p:nvSpPr>
          <p:spPr bwMode="auto">
            <a:xfrm>
              <a:off x="160351" y="1568396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2" name="Oval 6"/>
            <p:cNvSpPr>
              <a:spLocks noChangeArrowheads="1"/>
            </p:cNvSpPr>
            <p:nvPr/>
          </p:nvSpPr>
          <p:spPr bwMode="auto">
            <a:xfrm>
              <a:off x="6569102" y="20574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3" name="Oval 7"/>
            <p:cNvSpPr>
              <a:spLocks noChangeArrowheads="1"/>
            </p:cNvSpPr>
            <p:nvPr/>
          </p:nvSpPr>
          <p:spPr bwMode="auto">
            <a:xfrm>
              <a:off x="8077200" y="256694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4" name="Oval 8"/>
            <p:cNvSpPr>
              <a:spLocks noChangeArrowheads="1"/>
            </p:cNvSpPr>
            <p:nvPr/>
          </p:nvSpPr>
          <p:spPr bwMode="auto">
            <a:xfrm>
              <a:off x="8458200" y="3063902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5" name="Oval 9"/>
            <p:cNvSpPr>
              <a:spLocks noChangeArrowheads="1"/>
            </p:cNvSpPr>
            <p:nvPr/>
          </p:nvSpPr>
          <p:spPr bwMode="auto">
            <a:xfrm>
              <a:off x="6942151" y="306854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6" name="Oval 10"/>
            <p:cNvSpPr>
              <a:spLocks noChangeArrowheads="1"/>
            </p:cNvSpPr>
            <p:nvPr/>
          </p:nvSpPr>
          <p:spPr bwMode="auto">
            <a:xfrm>
              <a:off x="7319841" y="35654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7" name="Oval 11"/>
            <p:cNvSpPr>
              <a:spLocks noChangeArrowheads="1"/>
            </p:cNvSpPr>
            <p:nvPr/>
          </p:nvSpPr>
          <p:spPr bwMode="auto">
            <a:xfrm>
              <a:off x="7696200" y="407040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8" name="Oval 12"/>
            <p:cNvSpPr>
              <a:spLocks noChangeArrowheads="1"/>
            </p:cNvSpPr>
            <p:nvPr/>
          </p:nvSpPr>
          <p:spPr bwMode="auto">
            <a:xfrm>
              <a:off x="541351" y="25748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9" name="Oval 13"/>
            <p:cNvSpPr>
              <a:spLocks noChangeArrowheads="1"/>
            </p:cNvSpPr>
            <p:nvPr/>
          </p:nvSpPr>
          <p:spPr bwMode="auto">
            <a:xfrm>
              <a:off x="3557547" y="30718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0" name="Oval 14"/>
            <p:cNvSpPr>
              <a:spLocks noChangeArrowheads="1"/>
            </p:cNvSpPr>
            <p:nvPr/>
          </p:nvSpPr>
          <p:spPr bwMode="auto">
            <a:xfrm>
              <a:off x="3176547" y="35654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1" name="Oval 15"/>
            <p:cNvSpPr>
              <a:spLocks noChangeArrowheads="1"/>
            </p:cNvSpPr>
            <p:nvPr/>
          </p:nvSpPr>
          <p:spPr bwMode="auto">
            <a:xfrm>
              <a:off x="5811743" y="35814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2" name="Oval 16"/>
            <p:cNvSpPr>
              <a:spLocks noChangeArrowheads="1"/>
            </p:cNvSpPr>
            <p:nvPr/>
          </p:nvSpPr>
          <p:spPr bwMode="auto">
            <a:xfrm>
              <a:off x="6196053" y="406709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3" name="Oval 17"/>
            <p:cNvSpPr>
              <a:spLocks noChangeArrowheads="1"/>
            </p:cNvSpPr>
            <p:nvPr/>
          </p:nvSpPr>
          <p:spPr bwMode="auto">
            <a:xfrm>
              <a:off x="4306955" y="407040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4" name="Oval 18"/>
            <p:cNvSpPr>
              <a:spLocks noChangeArrowheads="1"/>
            </p:cNvSpPr>
            <p:nvPr/>
          </p:nvSpPr>
          <p:spPr bwMode="auto">
            <a:xfrm>
              <a:off x="3930596" y="45720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5" name="Oval 19"/>
            <p:cNvSpPr>
              <a:spLocks noChangeArrowheads="1"/>
            </p:cNvSpPr>
            <p:nvPr/>
          </p:nvSpPr>
          <p:spPr bwMode="auto">
            <a:xfrm>
              <a:off x="5442004" y="458923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6" name="Oval 20"/>
            <p:cNvSpPr>
              <a:spLocks noChangeArrowheads="1"/>
            </p:cNvSpPr>
            <p:nvPr/>
          </p:nvSpPr>
          <p:spPr bwMode="auto">
            <a:xfrm>
              <a:off x="5057694" y="508485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7" name="Oval 21"/>
            <p:cNvSpPr>
              <a:spLocks noChangeArrowheads="1"/>
            </p:cNvSpPr>
            <p:nvPr/>
          </p:nvSpPr>
          <p:spPr bwMode="auto">
            <a:xfrm>
              <a:off x="4681335" y="55864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8" name="Oval 22"/>
            <p:cNvSpPr>
              <a:spLocks noChangeArrowheads="1"/>
            </p:cNvSpPr>
            <p:nvPr/>
          </p:nvSpPr>
          <p:spPr bwMode="auto">
            <a:xfrm>
              <a:off x="1295400" y="607214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9" name="Oval 23"/>
            <p:cNvSpPr>
              <a:spLocks noChangeArrowheads="1"/>
            </p:cNvSpPr>
            <p:nvPr/>
          </p:nvSpPr>
          <p:spPr bwMode="auto">
            <a:xfrm>
              <a:off x="1668449" y="55864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0" name="Oval 24"/>
            <p:cNvSpPr>
              <a:spLocks noChangeArrowheads="1"/>
            </p:cNvSpPr>
            <p:nvPr/>
          </p:nvSpPr>
          <p:spPr bwMode="auto">
            <a:xfrm>
              <a:off x="914400" y="5076906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1" name="Oval 25"/>
            <p:cNvSpPr>
              <a:spLocks noChangeArrowheads="1"/>
            </p:cNvSpPr>
            <p:nvPr/>
          </p:nvSpPr>
          <p:spPr bwMode="auto">
            <a:xfrm>
              <a:off x="2041498" y="4579951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2" name="Oval 26"/>
            <p:cNvSpPr>
              <a:spLocks noChangeArrowheads="1"/>
            </p:cNvSpPr>
            <p:nvPr/>
          </p:nvSpPr>
          <p:spPr bwMode="auto">
            <a:xfrm>
              <a:off x="2795547" y="45720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3" name="Oval 27"/>
            <p:cNvSpPr>
              <a:spLocks noChangeArrowheads="1"/>
            </p:cNvSpPr>
            <p:nvPr/>
          </p:nvSpPr>
          <p:spPr bwMode="auto">
            <a:xfrm>
              <a:off x="2422498" y="406709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cxnSp>
          <p:nvCxnSpPr>
            <p:cNvPr id="20534" name="Straight Connector 33"/>
            <p:cNvCxnSpPr>
              <a:cxnSpLocks noChangeShapeType="1"/>
              <a:stCxn id="20511" idx="6"/>
              <a:endCxn id="20512" idx="1"/>
            </p:cNvCxnSpPr>
            <p:nvPr/>
          </p:nvCxnSpPr>
          <p:spPr bwMode="auto">
            <a:xfrm>
              <a:off x="693751" y="1835096"/>
              <a:ext cx="5953466" cy="30041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5" name="Straight Connector 34"/>
            <p:cNvCxnSpPr>
              <a:cxnSpLocks noChangeShapeType="1"/>
              <a:stCxn id="20513" idx="5"/>
              <a:endCxn id="20514" idx="0"/>
            </p:cNvCxnSpPr>
            <p:nvPr/>
          </p:nvCxnSpPr>
          <p:spPr bwMode="auto">
            <a:xfrm rot="16200000" flipH="1">
              <a:off x="8607857" y="2946859"/>
              <a:ext cx="41670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Straight Connector 35"/>
            <p:cNvCxnSpPr>
              <a:cxnSpLocks noChangeShapeType="1"/>
              <a:stCxn id="20513" idx="1"/>
              <a:endCxn id="20512" idx="5"/>
            </p:cNvCxnSpPr>
            <p:nvPr/>
          </p:nvCxnSpPr>
          <p:spPr bwMode="auto">
            <a:xfrm rot="16200000" flipV="1">
              <a:off x="7523663" y="2013410"/>
              <a:ext cx="132377" cy="1130928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7" name="Straight Connector 36"/>
            <p:cNvCxnSpPr>
              <a:cxnSpLocks noChangeShapeType="1"/>
              <a:stCxn id="20518" idx="7"/>
              <a:endCxn id="20512" idx="3"/>
            </p:cNvCxnSpPr>
            <p:nvPr/>
          </p:nvCxnSpPr>
          <p:spPr bwMode="auto">
            <a:xfrm rot="5400000" flipH="1" flipV="1">
              <a:off x="3751762" y="-242441"/>
              <a:ext cx="140328" cy="5650581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traight Connector 37"/>
            <p:cNvCxnSpPr>
              <a:cxnSpLocks noChangeShapeType="1"/>
              <a:stCxn id="20515" idx="7"/>
              <a:endCxn id="20513" idx="3"/>
            </p:cNvCxnSpPr>
            <p:nvPr/>
          </p:nvCxnSpPr>
          <p:spPr bwMode="auto">
            <a:xfrm rot="5400000" flipH="1" flipV="1">
              <a:off x="7714162" y="2705506"/>
              <a:ext cx="124426" cy="757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9" name="Straight Connector 38"/>
            <p:cNvCxnSpPr>
              <a:cxnSpLocks noChangeShapeType="1"/>
              <a:stCxn id="20516" idx="0"/>
              <a:endCxn id="20515" idx="5"/>
            </p:cNvCxnSpPr>
            <p:nvPr/>
          </p:nvCxnSpPr>
          <p:spPr bwMode="auto">
            <a:xfrm rot="16200000" flipV="1">
              <a:off x="7471154" y="3450110"/>
              <a:ext cx="41670" cy="18910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0" name="Straight Connector 39"/>
            <p:cNvCxnSpPr>
              <a:cxnSpLocks noChangeShapeType="1"/>
              <a:stCxn id="20516" idx="5"/>
              <a:endCxn id="20517" idx="0"/>
            </p:cNvCxnSpPr>
            <p:nvPr/>
          </p:nvCxnSpPr>
          <p:spPr bwMode="auto">
            <a:xfrm rot="16200000" flipH="1">
              <a:off x="7844203" y="3951706"/>
              <a:ext cx="4962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1" name="Straight Connector 40"/>
            <p:cNvCxnSpPr>
              <a:cxnSpLocks noChangeShapeType="1"/>
              <a:stCxn id="20520" idx="0"/>
              <a:endCxn id="20519" idx="3"/>
            </p:cNvCxnSpPr>
            <p:nvPr/>
          </p:nvCxnSpPr>
          <p:spPr bwMode="auto">
            <a:xfrm rot="5400000" flipH="1" flipV="1">
              <a:off x="3520274" y="3450111"/>
              <a:ext cx="38360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traight Connector 41"/>
            <p:cNvCxnSpPr>
              <a:cxnSpLocks noChangeShapeType="1"/>
              <a:endCxn id="20521" idx="1"/>
            </p:cNvCxnSpPr>
            <p:nvPr/>
          </p:nvCxnSpPr>
          <p:spPr bwMode="auto">
            <a:xfrm>
              <a:off x="4038600" y="3505200"/>
              <a:ext cx="1851258" cy="1543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3" name="Straight Connector 42"/>
            <p:cNvCxnSpPr>
              <a:cxnSpLocks noChangeShapeType="1"/>
              <a:endCxn id="20523" idx="7"/>
            </p:cNvCxnSpPr>
            <p:nvPr/>
          </p:nvCxnSpPr>
          <p:spPr bwMode="auto">
            <a:xfrm rot="10800000" flipV="1">
              <a:off x="4762240" y="3886199"/>
              <a:ext cx="1028960" cy="26231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traight Connector 43"/>
            <p:cNvCxnSpPr>
              <a:cxnSpLocks noChangeShapeType="1"/>
              <a:stCxn id="20521" idx="5"/>
              <a:endCxn id="20522" idx="0"/>
            </p:cNvCxnSpPr>
            <p:nvPr/>
          </p:nvCxnSpPr>
          <p:spPr bwMode="auto">
            <a:xfrm rot="16200000" flipH="1">
              <a:off x="6349686" y="3954026"/>
              <a:ext cx="30409" cy="19572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44"/>
            <p:cNvCxnSpPr>
              <a:cxnSpLocks noChangeShapeType="1"/>
              <a:stCxn id="20526" idx="3"/>
              <a:endCxn id="20527" idx="0"/>
            </p:cNvCxnSpPr>
            <p:nvPr/>
          </p:nvCxnSpPr>
          <p:spPr bwMode="auto">
            <a:xfrm rot="5400000">
              <a:off x="5018767" y="5469410"/>
              <a:ext cx="4631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45"/>
            <p:cNvCxnSpPr>
              <a:cxnSpLocks noChangeShapeType="1"/>
              <a:stCxn id="20526" idx="0"/>
              <a:endCxn id="20525" idx="3"/>
            </p:cNvCxnSpPr>
            <p:nvPr/>
          </p:nvCxnSpPr>
          <p:spPr bwMode="auto">
            <a:xfrm rot="5400000" flipH="1" flipV="1">
              <a:off x="5402087" y="4966826"/>
              <a:ext cx="40339" cy="19572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7" name="Straight Connector 46"/>
            <p:cNvCxnSpPr>
              <a:cxnSpLocks noChangeShapeType="1"/>
              <a:stCxn id="20523" idx="5"/>
              <a:endCxn id="20525" idx="1"/>
            </p:cNvCxnSpPr>
            <p:nvPr/>
          </p:nvCxnSpPr>
          <p:spPr bwMode="auto">
            <a:xfrm rot="16200000" flipH="1">
              <a:off x="5070350" y="4217578"/>
              <a:ext cx="141659" cy="757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traight Connector 47"/>
            <p:cNvCxnSpPr>
              <a:cxnSpLocks noChangeShapeType="1"/>
              <a:stCxn id="20524" idx="0"/>
              <a:endCxn id="20523" idx="3"/>
            </p:cNvCxnSpPr>
            <p:nvPr/>
          </p:nvCxnSpPr>
          <p:spPr bwMode="auto">
            <a:xfrm rot="5400000" flipH="1" flipV="1">
              <a:off x="4268028" y="4454958"/>
              <a:ext cx="4631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traight Connector 48"/>
            <p:cNvCxnSpPr>
              <a:cxnSpLocks noChangeShapeType="1"/>
              <a:stCxn id="20533" idx="5"/>
              <a:endCxn id="20532" idx="0"/>
            </p:cNvCxnSpPr>
            <p:nvPr/>
          </p:nvCxnSpPr>
          <p:spPr bwMode="auto">
            <a:xfrm rot="16200000" flipH="1">
              <a:off x="2945205" y="4454957"/>
              <a:ext cx="49621" cy="18446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traight Connector 49"/>
            <p:cNvCxnSpPr>
              <a:cxnSpLocks noChangeShapeType="1"/>
              <a:stCxn id="20531" idx="0"/>
              <a:endCxn id="20533" idx="3"/>
            </p:cNvCxnSpPr>
            <p:nvPr/>
          </p:nvCxnSpPr>
          <p:spPr bwMode="auto">
            <a:xfrm rot="5400000" flipH="1" flipV="1">
              <a:off x="2375619" y="4454958"/>
              <a:ext cx="57572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traight Connector 50"/>
            <p:cNvCxnSpPr>
              <a:cxnSpLocks noChangeShapeType="1"/>
              <a:stCxn id="20530" idx="7"/>
              <a:endCxn id="20531" idx="2"/>
            </p:cNvCxnSpPr>
            <p:nvPr/>
          </p:nvCxnSpPr>
          <p:spPr bwMode="auto">
            <a:xfrm rot="5400000" flipH="1" flipV="1">
              <a:off x="1551406" y="4664930"/>
              <a:ext cx="308370" cy="671813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traight Connector 51"/>
            <p:cNvCxnSpPr>
              <a:cxnSpLocks noChangeShapeType="1"/>
              <a:stCxn id="20528" idx="0"/>
              <a:endCxn id="20529" idx="3"/>
            </p:cNvCxnSpPr>
            <p:nvPr/>
          </p:nvCxnSpPr>
          <p:spPr bwMode="auto">
            <a:xfrm rot="5400000" flipH="1" flipV="1">
              <a:off x="1639128" y="5964711"/>
              <a:ext cx="30409" cy="18446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3" name="Straight Connector 52"/>
            <p:cNvCxnSpPr>
              <a:cxnSpLocks noChangeShapeType="1"/>
              <a:stCxn id="20530" idx="5"/>
              <a:endCxn id="20529" idx="1"/>
            </p:cNvCxnSpPr>
            <p:nvPr/>
          </p:nvCxnSpPr>
          <p:spPr bwMode="auto">
            <a:xfrm rot="16200000" flipH="1">
              <a:off x="1491936" y="5409939"/>
              <a:ext cx="132377" cy="376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9" name="Straight Connector 108"/>
          <p:cNvCxnSpPr>
            <a:cxnSpLocks noChangeShapeType="1"/>
            <a:stCxn id="20520" idx="2"/>
          </p:cNvCxnSpPr>
          <p:nvPr/>
        </p:nvCxnSpPr>
        <p:spPr bwMode="auto">
          <a:xfrm rot="10800000" flipV="1">
            <a:off x="2819400" y="3832225"/>
            <a:ext cx="357188" cy="239713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10"/>
          <p:cNvCxnSpPr>
            <a:cxnSpLocks noChangeShapeType="1"/>
            <a:stCxn id="20518" idx="5"/>
            <a:endCxn id="20519" idx="1"/>
          </p:cNvCxnSpPr>
          <p:nvPr/>
        </p:nvCxnSpPr>
        <p:spPr bwMode="auto">
          <a:xfrm rot="16200000" flipH="1">
            <a:off x="2256632" y="1770856"/>
            <a:ext cx="119062" cy="2638425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Balancerede Søgetræer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/>
              <a:t>Ved </a:t>
            </a:r>
            <a:r>
              <a:rPr lang="da-DK" b="1" smtClean="0">
                <a:solidFill>
                  <a:schemeClr val="accent2"/>
                </a:solidFill>
              </a:rPr>
              <a:t>balancerede søgetræer</a:t>
            </a:r>
            <a:r>
              <a:rPr lang="da-DK" smtClean="0"/>
              <a:t> omstruktureres træet løbende så søgetiderne forbliver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da-DK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312420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AVL-træer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BB[</a:t>
            </a:r>
            <a:r>
              <a:rPr lang="el-GR" sz="2800" b="0"/>
              <a:t>α</a:t>
            </a:r>
            <a:r>
              <a:rPr lang="da-DK" sz="2800" b="0"/>
              <a:t>]-træer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Splay 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Lokalt balancerede 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</a:pPr>
            <a:r>
              <a:rPr lang="da-DK" sz="2800" b="0"/>
              <a:t>	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Rød-sorte træer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800600" y="31242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Randomized trees</a:t>
            </a:r>
            <a:endParaRPr lang="en-US" sz="2800" b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(2,3)-træer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(2,4)-træer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B-træer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Vægtbalancerede 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</a:pPr>
            <a:r>
              <a:rPr lang="da-DK" sz="2800" b="0"/>
              <a:t>	B-træer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...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4800" y="5181600"/>
            <a:ext cx="3657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2000" y="3886200"/>
            <a:ext cx="3657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Abstrakt Datastruktur: Ordbog</a:t>
            </a:r>
            <a:endParaRPr lang="en-US" b="1" smtClean="0"/>
          </a:p>
        </p:txBody>
      </p:sp>
      <p:graphicFrame>
        <p:nvGraphicFramePr>
          <p:cNvPr id="87223" name="Group 183"/>
          <p:cNvGraphicFramePr>
            <a:graphicFrameLocks noGrp="1"/>
          </p:cNvGraphicFramePr>
          <p:nvPr>
            <p:ph idx="1"/>
          </p:nvPr>
        </p:nvGraphicFramePr>
        <p:xfrm>
          <a:off x="2971800" y="20574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(Statisk) Ordbog : Sorteret Array</a:t>
            </a:r>
            <a:endParaRPr lang="en-US" sz="4000" b="1" smtClean="0"/>
          </a:p>
        </p:txBody>
      </p:sp>
      <p:pic>
        <p:nvPicPr>
          <p:cNvPr id="10243" name="Picture 4" descr="sortedarr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8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47" name="Group 35"/>
          <p:cNvGraphicFramePr>
            <a:graphicFrameLocks noGrp="1"/>
          </p:cNvGraphicFramePr>
          <p:nvPr>
            <p:ph sz="half" idx="2"/>
          </p:nvPr>
        </p:nvGraphicFramePr>
        <p:xfrm>
          <a:off x="2057400" y="4114800"/>
          <a:ext cx="5181600" cy="239236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0149" name="Picture 37" descr="binarysear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0" y="2819400"/>
            <a:ext cx="2057400" cy="3429000"/>
          </a:xfrm>
        </p:spPr>
        <p:txBody>
          <a:bodyPr tIns="45719" bIns="45719"/>
          <a:lstStyle/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</a:t>
            </a:r>
            <a:endParaRPr lang="en-US" sz="2400" smtClean="0">
              <a:solidFill>
                <a:schemeClr val="bg1"/>
              </a:solidFill>
            </a:endParaRP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Worst-case Søgetid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10668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800" b="0" kern="0" dirty="0">
                <a:solidFill>
                  <a:schemeClr val="bg1"/>
                </a:solidFill>
                <a:latin typeface="+mn-lt"/>
                <a:cs typeface="+mn-cs"/>
              </a:rPr>
              <a:t>Hvor mange sammenligninger kræver det at søge efter et element i et sorteret array med 8 elementer, når man kun kan lave sammenligninger ?</a:t>
            </a:r>
            <a:endParaRPr lang="en-US" sz="2800" b="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65200"/>
              </p:ext>
            </p:extLst>
          </p:nvPr>
        </p:nvGraphicFramePr>
        <p:xfrm>
          <a:off x="4002088" y="3295650"/>
          <a:ext cx="4608512" cy="74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0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9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4575175"/>
            <a:ext cx="3886200" cy="12160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800" dirty="0">
                <a:cs typeface="+mn-cs"/>
              </a:rPr>
              <a:t>Sætning</a:t>
            </a:r>
          </a:p>
          <a:p>
            <a:pPr>
              <a:spcBef>
                <a:spcPct val="50000"/>
              </a:spcBef>
              <a:defRPr/>
            </a:pPr>
            <a:r>
              <a:rPr lang="da-DK" dirty="0">
                <a:cs typeface="+mn-cs"/>
              </a:rPr>
              <a:t>At søge blandt ≥ 2</a:t>
            </a:r>
            <a:r>
              <a:rPr lang="da-DK" i="1" baseline="30000" dirty="0">
                <a:cs typeface="+mn-cs"/>
              </a:rPr>
              <a:t>i</a:t>
            </a:r>
            <a:r>
              <a:rPr lang="da-DK" dirty="0">
                <a:cs typeface="+mn-cs"/>
              </a:rPr>
              <a:t> - 1 elementer kræver mindst </a:t>
            </a:r>
            <a:r>
              <a:rPr lang="da-DK" i="1" dirty="0">
                <a:cs typeface="+mn-cs"/>
              </a:rPr>
              <a:t>i s</a:t>
            </a:r>
            <a:r>
              <a:rPr lang="da-DK" dirty="0">
                <a:cs typeface="+mn-cs"/>
              </a:rPr>
              <a:t>ammenligninger</a:t>
            </a:r>
            <a:endParaRPr lang="en-US" dirty="0">
              <a:cs typeface="+mn-cs"/>
            </a:endParaRPr>
          </a:p>
        </p:txBody>
      </p:sp>
      <p:grpSp>
        <p:nvGrpSpPr>
          <p:cNvPr id="311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45675" cy="298450"/>
            <a:chOff x="190501" y="6369326"/>
            <a:chExt cx="388763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1" y="6388358"/>
              <a:ext cx="2628259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1" y="6369326"/>
              <a:ext cx="388763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96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 Søgetræ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Invariant  </a:t>
            </a:r>
            <a:r>
              <a:rPr lang="da-DK" sz="2400"/>
              <a:t> </a:t>
            </a:r>
            <a:r>
              <a:rPr lang="da-DK" sz="2400" b="0"/>
              <a:t>For alle knuder er elementerne i venstre (højre) undertræ mindre (større) end eller lig med elementet i knuden</a:t>
            </a:r>
            <a:endParaRPr lang="en-US" sz="2400" b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47800" y="990600"/>
            <a:ext cx="6705600" cy="4767263"/>
            <a:chOff x="912" y="624"/>
            <a:chExt cx="4224" cy="300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624"/>
              <a:ext cx="4224" cy="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3805" y="1889"/>
              <a:ext cx="305" cy="509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231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486" y="2723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739" y="3231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621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927" y="1706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655" y="1707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910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164" y="2723"/>
              <a:ext cx="365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266" y="1198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1639" y="1707"/>
              <a:ext cx="365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93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147" y="2723"/>
              <a:ext cx="366" cy="367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029" y="1707"/>
              <a:ext cx="365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334" y="1199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2300" y="741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703" y="1788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415" y="2398"/>
              <a:ext cx="508" cy="1016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17" y="924"/>
              <a:ext cx="966" cy="45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483" y="924"/>
              <a:ext cx="966" cy="45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449" y="1381"/>
              <a:ext cx="661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9" y="1381"/>
              <a:ext cx="610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839" y="1889"/>
              <a:ext cx="508" cy="101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822" y="1889"/>
              <a:ext cx="509" cy="101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110" y="1889"/>
              <a:ext cx="305" cy="509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517" y="1381"/>
              <a:ext cx="305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1212" y="1381"/>
              <a:ext cx="305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313" y="2296"/>
              <a:ext cx="508" cy="101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64" name="Line 33"/>
            <p:cNvSpPr>
              <a:spLocks noChangeShapeType="1"/>
            </p:cNvSpPr>
            <p:nvPr/>
          </p:nvSpPr>
          <p:spPr bwMode="auto">
            <a:xfrm flipV="1">
              <a:off x="1416" y="822"/>
              <a:ext cx="965" cy="45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65" name="Line 34"/>
            <p:cNvSpPr>
              <a:spLocks noChangeShapeType="1"/>
            </p:cNvSpPr>
            <p:nvPr/>
          </p:nvSpPr>
          <p:spPr bwMode="auto">
            <a:xfrm>
              <a:off x="2381" y="822"/>
              <a:ext cx="966" cy="45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69" name="Line 35"/>
            <p:cNvSpPr>
              <a:spLocks noChangeShapeType="1"/>
            </p:cNvSpPr>
            <p:nvPr/>
          </p:nvSpPr>
          <p:spPr bwMode="auto">
            <a:xfrm>
              <a:off x="3347" y="1280"/>
              <a:ext cx="661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0" name="Line 36"/>
            <p:cNvSpPr>
              <a:spLocks noChangeShapeType="1"/>
            </p:cNvSpPr>
            <p:nvPr/>
          </p:nvSpPr>
          <p:spPr bwMode="auto">
            <a:xfrm flipV="1">
              <a:off x="2737" y="1280"/>
              <a:ext cx="610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1" name="Line 37"/>
            <p:cNvSpPr>
              <a:spLocks noChangeShapeType="1"/>
            </p:cNvSpPr>
            <p:nvPr/>
          </p:nvSpPr>
          <p:spPr bwMode="auto">
            <a:xfrm>
              <a:off x="2737" y="1788"/>
              <a:ext cx="509" cy="101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2" name="Line 38"/>
            <p:cNvSpPr>
              <a:spLocks noChangeShapeType="1"/>
            </p:cNvSpPr>
            <p:nvPr/>
          </p:nvSpPr>
          <p:spPr bwMode="auto">
            <a:xfrm>
              <a:off x="1721" y="1788"/>
              <a:ext cx="508" cy="101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3" name="Line 39"/>
            <p:cNvSpPr>
              <a:spLocks noChangeShapeType="1"/>
            </p:cNvSpPr>
            <p:nvPr/>
          </p:nvSpPr>
          <p:spPr bwMode="auto">
            <a:xfrm>
              <a:off x="4008" y="1788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4" name="Line 40"/>
            <p:cNvSpPr>
              <a:spLocks noChangeShapeType="1"/>
            </p:cNvSpPr>
            <p:nvPr/>
          </p:nvSpPr>
          <p:spPr bwMode="auto">
            <a:xfrm>
              <a:off x="1416" y="1280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5" name="Line 41"/>
            <p:cNvSpPr>
              <a:spLocks noChangeShapeType="1"/>
            </p:cNvSpPr>
            <p:nvPr/>
          </p:nvSpPr>
          <p:spPr bwMode="auto">
            <a:xfrm flipV="1">
              <a:off x="1111" y="1280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6" name="Oval 42"/>
            <p:cNvSpPr>
              <a:spLocks noChangeArrowheads="1"/>
            </p:cNvSpPr>
            <p:nvPr/>
          </p:nvSpPr>
          <p:spPr bwMode="auto">
            <a:xfrm>
              <a:off x="4130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7" name="Oval 43"/>
            <p:cNvSpPr>
              <a:spLocks noChangeArrowheads="1"/>
            </p:cNvSpPr>
            <p:nvPr/>
          </p:nvSpPr>
          <p:spPr bwMode="auto">
            <a:xfrm>
              <a:off x="4384" y="2621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8" name="Oval 44"/>
            <p:cNvSpPr>
              <a:spLocks noChangeArrowheads="1"/>
            </p:cNvSpPr>
            <p:nvPr/>
          </p:nvSpPr>
          <p:spPr bwMode="auto">
            <a:xfrm>
              <a:off x="4638" y="3129"/>
              <a:ext cx="367" cy="367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9" name="Oval 45"/>
            <p:cNvSpPr>
              <a:spLocks noChangeArrowheads="1"/>
            </p:cNvSpPr>
            <p:nvPr/>
          </p:nvSpPr>
          <p:spPr bwMode="auto">
            <a:xfrm>
              <a:off x="3520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0" name="Oval 46"/>
            <p:cNvSpPr>
              <a:spLocks noChangeArrowheads="1"/>
            </p:cNvSpPr>
            <p:nvPr/>
          </p:nvSpPr>
          <p:spPr bwMode="auto">
            <a:xfrm>
              <a:off x="3825" y="1605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1" name="Oval 47"/>
            <p:cNvSpPr>
              <a:spLocks noChangeArrowheads="1"/>
            </p:cNvSpPr>
            <p:nvPr/>
          </p:nvSpPr>
          <p:spPr bwMode="auto">
            <a:xfrm>
              <a:off x="2554" y="1605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2" name="Oval 48"/>
            <p:cNvSpPr>
              <a:spLocks noChangeArrowheads="1"/>
            </p:cNvSpPr>
            <p:nvPr/>
          </p:nvSpPr>
          <p:spPr bwMode="auto">
            <a:xfrm>
              <a:off x="2808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3" name="Oval 49"/>
            <p:cNvSpPr>
              <a:spLocks noChangeArrowheads="1"/>
            </p:cNvSpPr>
            <p:nvPr/>
          </p:nvSpPr>
          <p:spPr bwMode="auto">
            <a:xfrm>
              <a:off x="3063" y="2621"/>
              <a:ext cx="365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4" name="Oval 50"/>
            <p:cNvSpPr>
              <a:spLocks noChangeArrowheads="1"/>
            </p:cNvSpPr>
            <p:nvPr/>
          </p:nvSpPr>
          <p:spPr bwMode="auto">
            <a:xfrm>
              <a:off x="3164" y="1096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5" name="Oval 51"/>
            <p:cNvSpPr>
              <a:spLocks noChangeArrowheads="1"/>
            </p:cNvSpPr>
            <p:nvPr/>
          </p:nvSpPr>
          <p:spPr bwMode="auto">
            <a:xfrm>
              <a:off x="1537" y="1605"/>
              <a:ext cx="367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6" name="Oval 52"/>
            <p:cNvSpPr>
              <a:spLocks noChangeArrowheads="1"/>
            </p:cNvSpPr>
            <p:nvPr/>
          </p:nvSpPr>
          <p:spPr bwMode="auto">
            <a:xfrm>
              <a:off x="1792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7" name="Oval 53"/>
            <p:cNvSpPr>
              <a:spLocks noChangeArrowheads="1"/>
            </p:cNvSpPr>
            <p:nvPr/>
          </p:nvSpPr>
          <p:spPr bwMode="auto">
            <a:xfrm>
              <a:off x="2046" y="2621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8" name="Oval 54"/>
            <p:cNvSpPr>
              <a:spLocks noChangeArrowheads="1"/>
            </p:cNvSpPr>
            <p:nvPr/>
          </p:nvSpPr>
          <p:spPr bwMode="auto">
            <a:xfrm>
              <a:off x="927" y="1605"/>
              <a:ext cx="367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9" name="Oval 55"/>
            <p:cNvSpPr>
              <a:spLocks noChangeArrowheads="1"/>
            </p:cNvSpPr>
            <p:nvPr/>
          </p:nvSpPr>
          <p:spPr bwMode="auto">
            <a:xfrm>
              <a:off x="1232" y="1096"/>
              <a:ext cx="367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 dirty="0"/>
            </a:p>
          </p:txBody>
        </p:sp>
        <p:sp>
          <p:nvSpPr>
            <p:cNvPr id="11290" name="Oval 56"/>
            <p:cNvSpPr>
              <a:spLocks noChangeArrowheads="1"/>
            </p:cNvSpPr>
            <p:nvPr/>
          </p:nvSpPr>
          <p:spPr bwMode="auto">
            <a:xfrm>
              <a:off x="2198" y="639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4187" y="2171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4441" y="2679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4695" y="3187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3583" y="2171"/>
              <a:ext cx="24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3882" y="1662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2674" y="1662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928" y="2171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3183" y="2679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3221" y="1154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658" y="1662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1912" y="2171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2166" y="2679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1048" y="1662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1353" y="1154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2318" y="697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8000" y="1905000"/>
            <a:ext cx="35560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B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C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A eller B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B eller C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1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Hvor kan 5.5 indsættes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86400" y="3365500"/>
            <a:ext cx="1143000" cy="1663700"/>
            <a:chOff x="5410200" y="3294063"/>
            <a:chExt cx="1143000" cy="1663700"/>
          </a:xfrm>
        </p:grpSpPr>
        <p:sp>
          <p:nvSpPr>
            <p:cNvPr id="4104" name="TextBox 5"/>
            <p:cNvSpPr txBox="1">
              <a:spLocks noChangeArrowheads="1"/>
            </p:cNvSpPr>
            <p:nvPr/>
          </p:nvSpPr>
          <p:spPr bwMode="auto">
            <a:xfrm>
              <a:off x="54102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>
                  <a:solidFill>
                    <a:srgbClr val="FFFF00"/>
                  </a:solidFill>
                </a:rPr>
                <a:t>A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105" name="TextBox 6"/>
            <p:cNvSpPr txBox="1">
              <a:spLocks noChangeArrowheads="1"/>
            </p:cNvSpPr>
            <p:nvPr/>
          </p:nvSpPr>
          <p:spPr bwMode="auto">
            <a:xfrm>
              <a:off x="60198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>
                  <a:solidFill>
                    <a:srgbClr val="FFFF00"/>
                  </a:solidFill>
                </a:rPr>
                <a:t>B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5976938" y="334645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>
                  <a:solidFill>
                    <a:srgbClr val="FFFF00"/>
                  </a:solidFill>
                </a:rPr>
                <a:t>C</a:t>
              </a:r>
            </a:p>
          </p:txBody>
        </p:sp>
        <p:cxnSp>
          <p:nvCxnSpPr>
            <p:cNvPr id="4107" name="Straight Connector 9"/>
            <p:cNvCxnSpPr>
              <a:cxnSpLocks noChangeShapeType="1"/>
            </p:cNvCxnSpPr>
            <p:nvPr/>
          </p:nvCxnSpPr>
          <p:spPr bwMode="auto">
            <a:xfrm rot="5400000">
              <a:off x="6246019" y="3321844"/>
              <a:ext cx="130175" cy="74613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Straight Connector 12"/>
            <p:cNvCxnSpPr>
              <a:cxnSpLocks noChangeShapeType="1"/>
            </p:cNvCxnSpPr>
            <p:nvPr/>
          </p:nvCxnSpPr>
          <p:spPr bwMode="auto">
            <a:xfrm rot="5400000">
              <a:off x="5666581" y="4352132"/>
              <a:ext cx="231775" cy="138112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6034088" y="4330700"/>
              <a:ext cx="217488" cy="160337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13925" cy="298450"/>
            <a:chOff x="190500" y="6369326"/>
            <a:chExt cx="3825076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42434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25076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90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5" name="Line 39"/>
          <p:cNvSpPr>
            <a:spLocks noChangeShapeType="1"/>
          </p:cNvSpPr>
          <p:nvPr/>
        </p:nvSpPr>
        <p:spPr bwMode="auto">
          <a:xfrm flipV="1">
            <a:off x="7518400" y="3236913"/>
            <a:ext cx="303213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7940675" y="3559175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7" name="Oval 41"/>
          <p:cNvSpPr>
            <a:spLocks noChangeArrowheads="1"/>
          </p:cNvSpPr>
          <p:nvPr/>
        </p:nvSpPr>
        <p:spPr bwMode="auto">
          <a:xfrm>
            <a:off x="8194675" y="4064000"/>
            <a:ext cx="361950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8445500" y="4568825"/>
            <a:ext cx="363538" cy="361950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>
            <a:off x="7335838" y="3559175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0" name="Oval 44"/>
          <p:cNvSpPr>
            <a:spLocks noChangeArrowheads="1"/>
          </p:cNvSpPr>
          <p:nvPr/>
        </p:nvSpPr>
        <p:spPr bwMode="auto">
          <a:xfrm>
            <a:off x="7639050" y="3054350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1" name="Oval 45"/>
          <p:cNvSpPr>
            <a:spLocks noChangeArrowheads="1"/>
          </p:cNvSpPr>
          <p:nvPr/>
        </p:nvSpPr>
        <p:spPr bwMode="auto">
          <a:xfrm>
            <a:off x="6376988" y="3055938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2" name="Oval 46"/>
          <p:cNvSpPr>
            <a:spLocks noChangeArrowheads="1"/>
          </p:cNvSpPr>
          <p:nvPr/>
        </p:nvSpPr>
        <p:spPr bwMode="auto">
          <a:xfrm>
            <a:off x="6630988" y="3559175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6881813" y="4064000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6983413" y="2551113"/>
            <a:ext cx="363538" cy="361950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auto">
          <a:xfrm>
            <a:off x="5368925" y="3055938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9" name="Oval 50"/>
          <p:cNvSpPr>
            <a:spLocks noChangeArrowheads="1"/>
          </p:cNvSpPr>
          <p:nvPr/>
        </p:nvSpPr>
        <p:spPr bwMode="auto">
          <a:xfrm>
            <a:off x="5621338" y="3560763"/>
            <a:ext cx="363538" cy="361950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5873750" y="4064000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auto">
          <a:xfrm>
            <a:off x="4764088" y="3055938"/>
            <a:ext cx="361950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auto">
          <a:xfrm>
            <a:off x="5067300" y="2551113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3" name="Oval 54"/>
          <p:cNvSpPr>
            <a:spLocks noChangeArrowheads="1"/>
          </p:cNvSpPr>
          <p:nvPr/>
        </p:nvSpPr>
        <p:spPr bwMode="auto">
          <a:xfrm>
            <a:off x="6024563" y="2097088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5" name="Line 56"/>
          <p:cNvSpPr>
            <a:spLocks noChangeShapeType="1"/>
          </p:cNvSpPr>
          <p:nvPr/>
        </p:nvSpPr>
        <p:spPr bwMode="auto">
          <a:xfrm>
            <a:off x="8123238" y="3741738"/>
            <a:ext cx="504825" cy="1008063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 flipV="1">
            <a:off x="5248275" y="2278063"/>
            <a:ext cx="958850" cy="4540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6207125" y="2278063"/>
            <a:ext cx="958850" cy="4540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>
            <a:off x="7165975" y="2732088"/>
            <a:ext cx="655638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6559550" y="2732088"/>
            <a:ext cx="606425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30" name="Line 61"/>
          <p:cNvSpPr>
            <a:spLocks noChangeShapeType="1"/>
          </p:cNvSpPr>
          <p:nvPr/>
        </p:nvSpPr>
        <p:spPr bwMode="auto">
          <a:xfrm>
            <a:off x="6559550" y="3236913"/>
            <a:ext cx="504825" cy="1008063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31" name="Line 62"/>
          <p:cNvSpPr>
            <a:spLocks noChangeShapeType="1"/>
          </p:cNvSpPr>
          <p:nvPr/>
        </p:nvSpPr>
        <p:spPr bwMode="auto">
          <a:xfrm>
            <a:off x="5551488" y="3236913"/>
            <a:ext cx="504825" cy="1008063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4096" name="Line 63"/>
          <p:cNvSpPr>
            <a:spLocks noChangeShapeType="1"/>
          </p:cNvSpPr>
          <p:nvPr/>
        </p:nvSpPr>
        <p:spPr bwMode="auto">
          <a:xfrm>
            <a:off x="7821613" y="3236913"/>
            <a:ext cx="301625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4097" name="Line 64"/>
          <p:cNvSpPr>
            <a:spLocks noChangeShapeType="1"/>
          </p:cNvSpPr>
          <p:nvPr/>
        </p:nvSpPr>
        <p:spPr bwMode="auto">
          <a:xfrm>
            <a:off x="5248275" y="2732088"/>
            <a:ext cx="303213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4098" name="Line 65"/>
          <p:cNvSpPr>
            <a:spLocks noChangeShapeType="1"/>
          </p:cNvSpPr>
          <p:nvPr/>
        </p:nvSpPr>
        <p:spPr bwMode="auto">
          <a:xfrm flipV="1">
            <a:off x="4946650" y="2732088"/>
            <a:ext cx="301625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grpSp>
        <p:nvGrpSpPr>
          <p:cNvPr id="39" name="Group 38"/>
          <p:cNvGrpSpPr/>
          <p:nvPr/>
        </p:nvGrpSpPr>
        <p:grpSpPr>
          <a:xfrm>
            <a:off x="4953000" y="2278049"/>
            <a:ext cx="3681413" cy="2470151"/>
            <a:chOff x="4845050" y="2178050"/>
            <a:chExt cx="3681413" cy="2470151"/>
          </a:xfrm>
        </p:grpSpPr>
        <p:sp>
          <p:nvSpPr>
            <p:cNvPr id="4116" name="Line 73"/>
            <p:cNvSpPr>
              <a:spLocks noChangeShapeType="1"/>
            </p:cNvSpPr>
            <p:nvPr/>
          </p:nvSpPr>
          <p:spPr bwMode="auto">
            <a:xfrm>
              <a:off x="7720013" y="3135313"/>
              <a:ext cx="303213" cy="50482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45050" y="2178050"/>
              <a:ext cx="3681413" cy="2470151"/>
              <a:chOff x="4845050" y="2178050"/>
              <a:chExt cx="3681413" cy="2470151"/>
            </a:xfrm>
          </p:grpSpPr>
          <p:sp>
            <p:nvSpPr>
              <p:cNvPr id="4115" name="Line 72"/>
              <p:cNvSpPr>
                <a:spLocks noChangeShapeType="1"/>
              </p:cNvSpPr>
              <p:nvPr/>
            </p:nvSpPr>
            <p:spPr bwMode="auto">
              <a:xfrm>
                <a:off x="5449888" y="3135313"/>
                <a:ext cx="504825" cy="100965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845050" y="2178050"/>
                <a:ext cx="3681413" cy="2470151"/>
                <a:chOff x="4845050" y="2178050"/>
                <a:chExt cx="3681413" cy="2470151"/>
              </a:xfrm>
            </p:grpSpPr>
            <p:sp>
              <p:nvSpPr>
                <p:cNvPr id="2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7418388" y="3135313"/>
                  <a:ext cx="301625" cy="504825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099" name="Line 66"/>
                <p:cNvSpPr>
                  <a:spLocks noChangeShapeType="1"/>
                </p:cNvSpPr>
                <p:nvPr/>
              </p:nvSpPr>
              <p:spPr bwMode="auto">
                <a:xfrm>
                  <a:off x="8023225" y="3640138"/>
                  <a:ext cx="503238" cy="1008063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5148263" y="2178050"/>
                  <a:ext cx="957263" cy="454025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1" name="Line 68"/>
                <p:cNvSpPr>
                  <a:spLocks noChangeShapeType="1"/>
                </p:cNvSpPr>
                <p:nvPr/>
              </p:nvSpPr>
              <p:spPr bwMode="auto">
                <a:xfrm>
                  <a:off x="6105525" y="2178050"/>
                  <a:ext cx="958850" cy="454025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2" name="Line 69"/>
                <p:cNvSpPr>
                  <a:spLocks noChangeShapeType="1"/>
                </p:cNvSpPr>
                <p:nvPr/>
              </p:nvSpPr>
              <p:spPr bwMode="auto">
                <a:xfrm>
                  <a:off x="7064375" y="2632075"/>
                  <a:ext cx="655638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6459538" y="2632075"/>
                  <a:ext cx="604838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4" name="Line 71"/>
                <p:cNvSpPr>
                  <a:spLocks noChangeShapeType="1"/>
                </p:cNvSpPr>
                <p:nvPr/>
              </p:nvSpPr>
              <p:spPr bwMode="auto">
                <a:xfrm>
                  <a:off x="6459538" y="3135313"/>
                  <a:ext cx="504825" cy="1009650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7" name="Line 74"/>
                <p:cNvSpPr>
                  <a:spLocks noChangeShapeType="1"/>
                </p:cNvSpPr>
                <p:nvPr/>
              </p:nvSpPr>
              <p:spPr bwMode="auto">
                <a:xfrm>
                  <a:off x="5148263" y="2632075"/>
                  <a:ext cx="301625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845050" y="2632075"/>
                  <a:ext cx="303213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4762445" y="2101823"/>
            <a:ext cx="4044951" cy="2835275"/>
            <a:chOff x="171450" y="3286126"/>
            <a:chExt cx="4044951" cy="2835275"/>
          </a:xfrm>
        </p:grpSpPr>
        <p:grpSp>
          <p:nvGrpSpPr>
            <p:cNvPr id="33" name="Group 32"/>
            <p:cNvGrpSpPr/>
            <p:nvPr/>
          </p:nvGrpSpPr>
          <p:grpSpPr>
            <a:xfrm>
              <a:off x="3852863" y="5757863"/>
              <a:ext cx="363538" cy="363538"/>
              <a:chOff x="8345488" y="4467225"/>
              <a:chExt cx="363538" cy="363538"/>
            </a:xfrm>
          </p:grpSpPr>
          <p:sp>
            <p:nvSpPr>
              <p:cNvPr id="4121" name="Oval 78"/>
              <p:cNvSpPr>
                <a:spLocks noChangeArrowheads="1"/>
              </p:cNvSpPr>
              <p:nvPr/>
            </p:nvSpPr>
            <p:spPr bwMode="auto">
              <a:xfrm>
                <a:off x="8345488" y="4467225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6" name="Rectangle 93"/>
              <p:cNvSpPr>
                <a:spLocks noChangeArrowheads="1"/>
              </p:cNvSpPr>
              <p:nvPr/>
            </p:nvSpPr>
            <p:spPr bwMode="auto">
              <a:xfrm>
                <a:off x="8397875" y="4532313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28700" y="4749801"/>
              <a:ext cx="2682876" cy="361950"/>
              <a:chOff x="5521325" y="3459163"/>
              <a:chExt cx="2682876" cy="361950"/>
            </a:xfrm>
          </p:grpSpPr>
          <p:sp>
            <p:nvSpPr>
              <p:cNvPr id="4119" name="Oval 76"/>
              <p:cNvSpPr>
                <a:spLocks noChangeArrowheads="1"/>
              </p:cNvSpPr>
              <p:nvPr/>
            </p:nvSpPr>
            <p:spPr bwMode="auto">
              <a:xfrm>
                <a:off x="7840663" y="3459163"/>
                <a:ext cx="363538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2" name="Oval 79"/>
              <p:cNvSpPr>
                <a:spLocks noChangeArrowheads="1"/>
              </p:cNvSpPr>
              <p:nvPr/>
            </p:nvSpPr>
            <p:spPr bwMode="auto">
              <a:xfrm>
                <a:off x="7235825" y="3459163"/>
                <a:ext cx="363538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5" name="Oval 82"/>
              <p:cNvSpPr>
                <a:spLocks noChangeArrowheads="1"/>
              </p:cNvSpPr>
              <p:nvPr/>
            </p:nvSpPr>
            <p:spPr bwMode="auto">
              <a:xfrm>
                <a:off x="6529388" y="3459163"/>
                <a:ext cx="363538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9" name="Oval 86"/>
              <p:cNvSpPr>
                <a:spLocks noChangeArrowheads="1"/>
              </p:cNvSpPr>
              <p:nvPr/>
            </p:nvSpPr>
            <p:spPr bwMode="auto">
              <a:xfrm>
                <a:off x="5521325" y="3459163"/>
                <a:ext cx="361950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4" name="Rectangle 91"/>
              <p:cNvSpPr>
                <a:spLocks noChangeArrowheads="1"/>
              </p:cNvSpPr>
              <p:nvPr/>
            </p:nvSpPr>
            <p:spPr bwMode="auto">
              <a:xfrm>
                <a:off x="7894638" y="3524250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7" name="Rectangle 94"/>
              <p:cNvSpPr>
                <a:spLocks noChangeArrowheads="1"/>
              </p:cNvSpPr>
              <p:nvPr/>
            </p:nvSpPr>
            <p:spPr bwMode="auto">
              <a:xfrm>
                <a:off x="7294563" y="3524250"/>
                <a:ext cx="2444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0" name="Rectangle 97"/>
              <p:cNvSpPr>
                <a:spLocks noChangeArrowheads="1"/>
              </p:cNvSpPr>
              <p:nvPr/>
            </p:nvSpPr>
            <p:spPr bwMode="auto">
              <a:xfrm>
                <a:off x="6648450" y="3524250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4" name="Rectangle 101"/>
              <p:cNvSpPr>
                <a:spLocks noChangeArrowheads="1"/>
              </p:cNvSpPr>
              <p:nvPr/>
            </p:nvSpPr>
            <p:spPr bwMode="auto">
              <a:xfrm>
                <a:off x="5638800" y="3524250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281113" y="5253038"/>
              <a:ext cx="2682875" cy="363538"/>
              <a:chOff x="5773738" y="3962400"/>
              <a:chExt cx="2682875" cy="363538"/>
            </a:xfrm>
          </p:grpSpPr>
          <p:sp>
            <p:nvSpPr>
              <p:cNvPr id="4120" name="Oval 77"/>
              <p:cNvSpPr>
                <a:spLocks noChangeArrowheads="1"/>
              </p:cNvSpPr>
              <p:nvPr/>
            </p:nvSpPr>
            <p:spPr bwMode="auto">
              <a:xfrm>
                <a:off x="8093075" y="3962400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6" name="Oval 83"/>
              <p:cNvSpPr>
                <a:spLocks noChangeArrowheads="1"/>
              </p:cNvSpPr>
              <p:nvPr/>
            </p:nvSpPr>
            <p:spPr bwMode="auto">
              <a:xfrm>
                <a:off x="6781800" y="3962400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0" name="Oval 87"/>
              <p:cNvSpPr>
                <a:spLocks noChangeArrowheads="1"/>
              </p:cNvSpPr>
              <p:nvPr/>
            </p:nvSpPr>
            <p:spPr bwMode="auto">
              <a:xfrm>
                <a:off x="5773738" y="3962400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5" name="Rectangle 92"/>
              <p:cNvSpPr>
                <a:spLocks noChangeArrowheads="1"/>
              </p:cNvSpPr>
              <p:nvPr/>
            </p:nvSpPr>
            <p:spPr bwMode="auto">
              <a:xfrm>
                <a:off x="8147050" y="4027488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1" name="Rectangle 98"/>
              <p:cNvSpPr>
                <a:spLocks noChangeArrowheads="1"/>
              </p:cNvSpPr>
              <p:nvPr/>
            </p:nvSpPr>
            <p:spPr bwMode="auto">
              <a:xfrm>
                <a:off x="6900863" y="4027488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5" name="Rectangle 102"/>
              <p:cNvSpPr>
                <a:spLocks noChangeArrowheads="1"/>
              </p:cNvSpPr>
              <p:nvPr/>
            </p:nvSpPr>
            <p:spPr bwMode="auto">
              <a:xfrm>
                <a:off x="5891213" y="4027488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1450" y="4244976"/>
              <a:ext cx="3236913" cy="363538"/>
              <a:chOff x="4664075" y="2954338"/>
              <a:chExt cx="3236913" cy="363538"/>
            </a:xfrm>
          </p:grpSpPr>
          <p:sp>
            <p:nvSpPr>
              <p:cNvPr id="4123" name="Oval 80"/>
              <p:cNvSpPr>
                <a:spLocks noChangeArrowheads="1"/>
              </p:cNvSpPr>
              <p:nvPr/>
            </p:nvSpPr>
            <p:spPr bwMode="auto">
              <a:xfrm>
                <a:off x="7539038" y="2954338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4" name="Oval 81"/>
              <p:cNvSpPr>
                <a:spLocks noChangeArrowheads="1"/>
              </p:cNvSpPr>
              <p:nvPr/>
            </p:nvSpPr>
            <p:spPr bwMode="auto">
              <a:xfrm>
                <a:off x="6276975" y="2954338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8" name="Oval 85"/>
              <p:cNvSpPr>
                <a:spLocks noChangeArrowheads="1"/>
              </p:cNvSpPr>
              <p:nvPr/>
            </p:nvSpPr>
            <p:spPr bwMode="auto">
              <a:xfrm>
                <a:off x="5268913" y="2954338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1" name="Oval 88"/>
              <p:cNvSpPr>
                <a:spLocks noChangeArrowheads="1"/>
              </p:cNvSpPr>
              <p:nvPr/>
            </p:nvSpPr>
            <p:spPr bwMode="auto">
              <a:xfrm>
                <a:off x="4664075" y="2954338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8" name="Rectangle 95"/>
              <p:cNvSpPr>
                <a:spLocks noChangeArrowheads="1"/>
              </p:cNvSpPr>
              <p:nvPr/>
            </p:nvSpPr>
            <p:spPr bwMode="auto">
              <a:xfrm>
                <a:off x="7591425" y="3019425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9" name="Rectangle 96"/>
              <p:cNvSpPr>
                <a:spLocks noChangeArrowheads="1"/>
              </p:cNvSpPr>
              <p:nvPr/>
            </p:nvSpPr>
            <p:spPr bwMode="auto">
              <a:xfrm>
                <a:off x="6396038" y="301942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3" name="Rectangle 100"/>
              <p:cNvSpPr>
                <a:spLocks noChangeArrowheads="1"/>
              </p:cNvSpPr>
              <p:nvPr/>
            </p:nvSpPr>
            <p:spPr bwMode="auto">
              <a:xfrm>
                <a:off x="5386388" y="301942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6" name="Rectangle 103"/>
              <p:cNvSpPr>
                <a:spLocks noChangeArrowheads="1"/>
              </p:cNvSpPr>
              <p:nvPr/>
            </p:nvSpPr>
            <p:spPr bwMode="auto">
              <a:xfrm>
                <a:off x="4781550" y="301942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3075" y="3740151"/>
              <a:ext cx="2279650" cy="363538"/>
              <a:chOff x="4965700" y="2449513"/>
              <a:chExt cx="2279650" cy="363538"/>
            </a:xfrm>
          </p:grpSpPr>
          <p:sp>
            <p:nvSpPr>
              <p:cNvPr id="4127" name="Oval 84"/>
              <p:cNvSpPr>
                <a:spLocks noChangeArrowheads="1"/>
              </p:cNvSpPr>
              <p:nvPr/>
            </p:nvSpPr>
            <p:spPr bwMode="auto">
              <a:xfrm>
                <a:off x="6883400" y="2449513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2" name="Oval 89"/>
              <p:cNvSpPr>
                <a:spLocks noChangeArrowheads="1"/>
              </p:cNvSpPr>
              <p:nvPr/>
            </p:nvSpPr>
            <p:spPr bwMode="auto">
              <a:xfrm>
                <a:off x="4965700" y="2449513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42" name="Rectangle 99"/>
              <p:cNvSpPr>
                <a:spLocks noChangeArrowheads="1"/>
              </p:cNvSpPr>
              <p:nvPr/>
            </p:nvSpPr>
            <p:spPr bwMode="auto">
              <a:xfrm>
                <a:off x="6935788" y="2514600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7" name="Rectangle 104"/>
              <p:cNvSpPr>
                <a:spLocks noChangeArrowheads="1"/>
              </p:cNvSpPr>
              <p:nvPr/>
            </p:nvSpPr>
            <p:spPr bwMode="auto">
              <a:xfrm>
                <a:off x="5084763" y="2514600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431925" y="3286126"/>
              <a:ext cx="363538" cy="363538"/>
              <a:chOff x="5924550" y="1995488"/>
              <a:chExt cx="363538" cy="363538"/>
            </a:xfrm>
          </p:grpSpPr>
          <p:sp>
            <p:nvSpPr>
              <p:cNvPr id="4133" name="Oval 90"/>
              <p:cNvSpPr>
                <a:spLocks noChangeArrowheads="1"/>
              </p:cNvSpPr>
              <p:nvPr/>
            </p:nvSpPr>
            <p:spPr bwMode="auto">
              <a:xfrm>
                <a:off x="5924550" y="1995488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48" name="Rectangle 105"/>
              <p:cNvSpPr>
                <a:spLocks noChangeArrowheads="1"/>
              </p:cNvSpPr>
              <p:nvPr/>
            </p:nvSpPr>
            <p:spPr bwMode="auto">
              <a:xfrm>
                <a:off x="6042025" y="206057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76775" y="1066800"/>
            <a:ext cx="3962400" cy="2816225"/>
            <a:chOff x="2946" y="672"/>
            <a:chExt cx="2496" cy="177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6" y="672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655" y="1420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907" y="1612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058" y="19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208" y="22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547" y="16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727" y="1311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976" y="13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127" y="16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276" y="1912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337" y="1011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375" y="1312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526" y="16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676" y="19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15" y="13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195" y="1011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766" y="741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595" y="1359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016" y="1720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304" y="849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874" y="849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445" y="1119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085" y="1119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085" y="1420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484" y="1420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836" y="1420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304" y="1119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123" y="1119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956" y="1660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2" name="Line 33"/>
            <p:cNvSpPr>
              <a:spLocks noChangeShapeType="1"/>
            </p:cNvSpPr>
            <p:nvPr/>
          </p:nvSpPr>
          <p:spPr bwMode="auto">
            <a:xfrm flipV="1">
              <a:off x="3244" y="789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3" name="Line 34"/>
            <p:cNvSpPr>
              <a:spLocks noChangeShapeType="1"/>
            </p:cNvSpPr>
            <p:nvPr/>
          </p:nvSpPr>
          <p:spPr bwMode="auto">
            <a:xfrm>
              <a:off x="3814" y="789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4" name="Line 35"/>
            <p:cNvSpPr>
              <a:spLocks noChangeShapeType="1"/>
            </p:cNvSpPr>
            <p:nvPr/>
          </p:nvSpPr>
          <p:spPr bwMode="auto">
            <a:xfrm>
              <a:off x="4385" y="1059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5" name="Line 36"/>
            <p:cNvSpPr>
              <a:spLocks noChangeShapeType="1"/>
            </p:cNvSpPr>
            <p:nvPr/>
          </p:nvSpPr>
          <p:spPr bwMode="auto">
            <a:xfrm flipV="1">
              <a:off x="4025" y="1059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6" name="Line 37"/>
            <p:cNvSpPr>
              <a:spLocks noChangeShapeType="1"/>
            </p:cNvSpPr>
            <p:nvPr/>
          </p:nvSpPr>
          <p:spPr bwMode="auto">
            <a:xfrm>
              <a:off x="4025" y="1359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7" name="Line 38"/>
            <p:cNvSpPr>
              <a:spLocks noChangeShapeType="1"/>
            </p:cNvSpPr>
            <p:nvPr/>
          </p:nvSpPr>
          <p:spPr bwMode="auto">
            <a:xfrm>
              <a:off x="3424" y="1359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8" name="Line 39"/>
            <p:cNvSpPr>
              <a:spLocks noChangeShapeType="1"/>
            </p:cNvSpPr>
            <p:nvPr/>
          </p:nvSpPr>
          <p:spPr bwMode="auto">
            <a:xfrm>
              <a:off x="4776" y="1359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9" name="Line 40"/>
            <p:cNvSpPr>
              <a:spLocks noChangeShapeType="1"/>
            </p:cNvSpPr>
            <p:nvPr/>
          </p:nvSpPr>
          <p:spPr bwMode="auto">
            <a:xfrm>
              <a:off x="3244" y="1059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0" name="Line 41"/>
            <p:cNvSpPr>
              <a:spLocks noChangeShapeType="1"/>
            </p:cNvSpPr>
            <p:nvPr/>
          </p:nvSpPr>
          <p:spPr bwMode="auto">
            <a:xfrm flipV="1">
              <a:off x="3063" y="1059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1" name="Oval 42"/>
            <p:cNvSpPr>
              <a:spLocks noChangeArrowheads="1"/>
            </p:cNvSpPr>
            <p:nvPr/>
          </p:nvSpPr>
          <p:spPr bwMode="auto">
            <a:xfrm>
              <a:off x="4848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4" name="Oval 43"/>
            <p:cNvSpPr>
              <a:spLocks noChangeArrowheads="1"/>
            </p:cNvSpPr>
            <p:nvPr/>
          </p:nvSpPr>
          <p:spPr bwMode="auto">
            <a:xfrm>
              <a:off x="4998" y="18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5" name="Oval 44"/>
            <p:cNvSpPr>
              <a:spLocks noChangeArrowheads="1"/>
            </p:cNvSpPr>
            <p:nvPr/>
          </p:nvSpPr>
          <p:spPr bwMode="auto">
            <a:xfrm>
              <a:off x="5148" y="21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6" name="Oval 45"/>
            <p:cNvSpPr>
              <a:spLocks noChangeArrowheads="1"/>
            </p:cNvSpPr>
            <p:nvPr/>
          </p:nvSpPr>
          <p:spPr bwMode="auto">
            <a:xfrm>
              <a:off x="4487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7" name="Oval 46"/>
            <p:cNvSpPr>
              <a:spLocks noChangeArrowheads="1"/>
            </p:cNvSpPr>
            <p:nvPr/>
          </p:nvSpPr>
          <p:spPr bwMode="auto">
            <a:xfrm>
              <a:off x="4667" y="1251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8" name="Oval 47"/>
            <p:cNvSpPr>
              <a:spLocks noChangeArrowheads="1"/>
            </p:cNvSpPr>
            <p:nvPr/>
          </p:nvSpPr>
          <p:spPr bwMode="auto">
            <a:xfrm>
              <a:off x="3916" y="1251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9" name="Oval 48"/>
            <p:cNvSpPr>
              <a:spLocks noChangeArrowheads="1"/>
            </p:cNvSpPr>
            <p:nvPr/>
          </p:nvSpPr>
          <p:spPr bwMode="auto">
            <a:xfrm>
              <a:off x="4067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0" name="Oval 49"/>
            <p:cNvSpPr>
              <a:spLocks noChangeArrowheads="1"/>
            </p:cNvSpPr>
            <p:nvPr/>
          </p:nvSpPr>
          <p:spPr bwMode="auto">
            <a:xfrm>
              <a:off x="4217" y="18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1" name="Oval 50"/>
            <p:cNvSpPr>
              <a:spLocks noChangeArrowheads="1"/>
            </p:cNvSpPr>
            <p:nvPr/>
          </p:nvSpPr>
          <p:spPr bwMode="auto">
            <a:xfrm>
              <a:off x="4277" y="951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2" name="Oval 51"/>
            <p:cNvSpPr>
              <a:spLocks noChangeArrowheads="1"/>
            </p:cNvSpPr>
            <p:nvPr/>
          </p:nvSpPr>
          <p:spPr bwMode="auto">
            <a:xfrm>
              <a:off x="3316" y="1251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3" name="Oval 52"/>
            <p:cNvSpPr>
              <a:spLocks noChangeArrowheads="1"/>
            </p:cNvSpPr>
            <p:nvPr/>
          </p:nvSpPr>
          <p:spPr bwMode="auto">
            <a:xfrm>
              <a:off x="3466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4" name="Oval 53"/>
            <p:cNvSpPr>
              <a:spLocks noChangeArrowheads="1"/>
            </p:cNvSpPr>
            <p:nvPr/>
          </p:nvSpPr>
          <p:spPr bwMode="auto">
            <a:xfrm>
              <a:off x="3616" y="18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5" name="Oval 54"/>
            <p:cNvSpPr>
              <a:spLocks noChangeArrowheads="1"/>
            </p:cNvSpPr>
            <p:nvPr/>
          </p:nvSpPr>
          <p:spPr bwMode="auto">
            <a:xfrm>
              <a:off x="2955" y="1251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6" name="Oval 55"/>
            <p:cNvSpPr>
              <a:spLocks noChangeArrowheads="1"/>
            </p:cNvSpPr>
            <p:nvPr/>
          </p:nvSpPr>
          <p:spPr bwMode="auto">
            <a:xfrm>
              <a:off x="3135" y="951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7" name="Oval 56"/>
            <p:cNvSpPr>
              <a:spLocks noChangeArrowheads="1"/>
            </p:cNvSpPr>
            <p:nvPr/>
          </p:nvSpPr>
          <p:spPr bwMode="auto">
            <a:xfrm>
              <a:off x="3706" y="681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8" name="Rectangle 57"/>
            <p:cNvSpPr>
              <a:spLocks noChangeArrowheads="1"/>
            </p:cNvSpPr>
            <p:nvPr/>
          </p:nvSpPr>
          <p:spPr bwMode="auto">
            <a:xfrm>
              <a:off x="4879" y="1582"/>
              <a:ext cx="15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99" name="Rectangle 58"/>
            <p:cNvSpPr>
              <a:spLocks noChangeArrowheads="1"/>
            </p:cNvSpPr>
            <p:nvPr/>
          </p:nvSpPr>
          <p:spPr bwMode="auto">
            <a:xfrm>
              <a:off x="5029" y="1882"/>
              <a:ext cx="15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00" name="Rectangle 59"/>
            <p:cNvSpPr>
              <a:spLocks noChangeArrowheads="1"/>
            </p:cNvSpPr>
            <p:nvPr/>
          </p:nvSpPr>
          <p:spPr bwMode="auto">
            <a:xfrm>
              <a:off x="5179" y="2182"/>
              <a:ext cx="15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01" name="Rectangle 60"/>
            <p:cNvSpPr>
              <a:spLocks noChangeArrowheads="1"/>
            </p:cNvSpPr>
            <p:nvPr/>
          </p:nvSpPr>
          <p:spPr bwMode="auto">
            <a:xfrm>
              <a:off x="4522" y="1582"/>
              <a:ext cx="14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02" name="Rectangle 61"/>
            <p:cNvSpPr>
              <a:spLocks noChangeArrowheads="1"/>
            </p:cNvSpPr>
            <p:nvPr/>
          </p:nvSpPr>
          <p:spPr bwMode="auto">
            <a:xfrm>
              <a:off x="4698" y="1281"/>
              <a:ext cx="15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03" name="Rectangle 62"/>
            <p:cNvSpPr>
              <a:spLocks noChangeArrowheads="1"/>
            </p:cNvSpPr>
            <p:nvPr/>
          </p:nvSpPr>
          <p:spPr bwMode="auto">
            <a:xfrm>
              <a:off x="3987" y="1281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8" name="Rectangle 63"/>
            <p:cNvSpPr>
              <a:spLocks noChangeArrowheads="1"/>
            </p:cNvSpPr>
            <p:nvPr/>
          </p:nvSpPr>
          <p:spPr bwMode="auto">
            <a:xfrm>
              <a:off x="4137" y="1582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9" name="Rectangle 64"/>
            <p:cNvSpPr>
              <a:spLocks noChangeArrowheads="1"/>
            </p:cNvSpPr>
            <p:nvPr/>
          </p:nvSpPr>
          <p:spPr bwMode="auto">
            <a:xfrm>
              <a:off x="4287" y="1882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3" name="Rectangle 65"/>
            <p:cNvSpPr>
              <a:spLocks noChangeArrowheads="1"/>
            </p:cNvSpPr>
            <p:nvPr/>
          </p:nvSpPr>
          <p:spPr bwMode="auto">
            <a:xfrm>
              <a:off x="4308" y="981"/>
              <a:ext cx="15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4" name="Rectangle 66"/>
            <p:cNvSpPr>
              <a:spLocks noChangeArrowheads="1"/>
            </p:cNvSpPr>
            <p:nvPr/>
          </p:nvSpPr>
          <p:spPr bwMode="auto">
            <a:xfrm>
              <a:off x="3386" y="1281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0" name="Rectangle 67"/>
            <p:cNvSpPr>
              <a:spLocks noChangeArrowheads="1"/>
            </p:cNvSpPr>
            <p:nvPr/>
          </p:nvSpPr>
          <p:spPr bwMode="auto">
            <a:xfrm>
              <a:off x="3536" y="1582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1" name="Rectangle 68"/>
            <p:cNvSpPr>
              <a:spLocks noChangeArrowheads="1"/>
            </p:cNvSpPr>
            <p:nvPr/>
          </p:nvSpPr>
          <p:spPr bwMode="auto">
            <a:xfrm>
              <a:off x="3686" y="1882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2" name="Rectangle 69"/>
            <p:cNvSpPr>
              <a:spLocks noChangeArrowheads="1"/>
            </p:cNvSpPr>
            <p:nvPr/>
          </p:nvSpPr>
          <p:spPr bwMode="auto">
            <a:xfrm>
              <a:off x="3025" y="1281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3" name="Rectangle 70"/>
            <p:cNvSpPr>
              <a:spLocks noChangeArrowheads="1"/>
            </p:cNvSpPr>
            <p:nvPr/>
          </p:nvSpPr>
          <p:spPr bwMode="auto">
            <a:xfrm>
              <a:off x="3206" y="981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4" name="Rectangle 71"/>
            <p:cNvSpPr>
              <a:spLocks noChangeArrowheads="1"/>
            </p:cNvSpPr>
            <p:nvPr/>
          </p:nvSpPr>
          <p:spPr bwMode="auto">
            <a:xfrm>
              <a:off x="3776" y="711"/>
              <a:ext cx="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38173" r="45447" b="32500"/>
          <a:stretch>
            <a:fillRect/>
          </a:stretch>
        </p:blipFill>
        <p:spPr bwMode="auto">
          <a:xfrm>
            <a:off x="228600" y="4535488"/>
            <a:ext cx="394493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da-DK" sz="4000" b="1" smtClean="0"/>
              <a:t>Søgetræs søgninger</a:t>
            </a:r>
            <a:endParaRPr lang="en-US" sz="4000" b="1" smtClean="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552950" y="2279650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min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953375" y="3675694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max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19250" r="51396" b="54929"/>
          <a:stretch>
            <a:fillRect/>
          </a:stretch>
        </p:blipFill>
        <p:spPr bwMode="auto">
          <a:xfrm>
            <a:off x="4572000" y="4083050"/>
            <a:ext cx="3787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 t="18854" r="21008" b="50427"/>
          <a:stretch>
            <a:fillRect/>
          </a:stretch>
        </p:blipFill>
        <p:spPr bwMode="auto">
          <a:xfrm>
            <a:off x="269875" y="917575"/>
            <a:ext cx="39782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25977" r="52473" b="52586"/>
          <a:stretch>
            <a:fillRect/>
          </a:stretch>
        </p:blipFill>
        <p:spPr bwMode="auto">
          <a:xfrm>
            <a:off x="241300" y="2711450"/>
            <a:ext cx="3206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78017" r="60776" b="8244"/>
          <a:stretch>
            <a:fillRect/>
          </a:stretch>
        </p:blipFill>
        <p:spPr bwMode="auto">
          <a:xfrm>
            <a:off x="4549775" y="5662613"/>
            <a:ext cx="2127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8156" r="59180" b="57413"/>
          <a:stretch>
            <a:fillRect/>
          </a:stretch>
        </p:blipFill>
        <p:spPr bwMode="auto">
          <a:xfrm>
            <a:off x="6781800" y="5643563"/>
            <a:ext cx="22383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9327" r="36136" b="22025"/>
          <a:stretch>
            <a:fillRect/>
          </a:stretch>
        </p:blipFill>
        <p:spPr bwMode="auto">
          <a:xfrm>
            <a:off x="746125" y="990600"/>
            <a:ext cx="6107113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81600" y="841375"/>
            <a:ext cx="3962400" cy="2816225"/>
            <a:chOff x="3264" y="530"/>
            <a:chExt cx="2496" cy="177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64" y="530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973" y="1278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225" y="147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376" y="17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526" y="20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865" y="14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5045" y="116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294" y="11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445" y="14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594" y="177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655" y="86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693" y="117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844" y="14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994" y="17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333" y="11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513" y="86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084" y="59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913" y="1217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334" y="157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622" y="707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4192" y="707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763" y="977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403" y="977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403" y="127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802" y="127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154" y="1278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622" y="977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441" y="977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5274" y="1518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2" name="Line 33"/>
            <p:cNvSpPr>
              <a:spLocks noChangeShapeType="1"/>
            </p:cNvSpPr>
            <p:nvPr/>
          </p:nvSpPr>
          <p:spPr bwMode="auto">
            <a:xfrm flipV="1">
              <a:off x="3562" y="647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3" name="Line 34"/>
            <p:cNvSpPr>
              <a:spLocks noChangeShapeType="1"/>
            </p:cNvSpPr>
            <p:nvPr/>
          </p:nvSpPr>
          <p:spPr bwMode="auto">
            <a:xfrm>
              <a:off x="4132" y="647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7" name="Line 35"/>
            <p:cNvSpPr>
              <a:spLocks noChangeShapeType="1"/>
            </p:cNvSpPr>
            <p:nvPr/>
          </p:nvSpPr>
          <p:spPr bwMode="auto">
            <a:xfrm>
              <a:off x="4703" y="917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8" name="Line 36"/>
            <p:cNvSpPr>
              <a:spLocks noChangeShapeType="1"/>
            </p:cNvSpPr>
            <p:nvPr/>
          </p:nvSpPr>
          <p:spPr bwMode="auto">
            <a:xfrm flipV="1">
              <a:off x="4343" y="917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9" name="Line 37"/>
            <p:cNvSpPr>
              <a:spLocks noChangeShapeType="1"/>
            </p:cNvSpPr>
            <p:nvPr/>
          </p:nvSpPr>
          <p:spPr bwMode="auto">
            <a:xfrm>
              <a:off x="4343" y="121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0" name="Line 38"/>
            <p:cNvSpPr>
              <a:spLocks noChangeShapeType="1"/>
            </p:cNvSpPr>
            <p:nvPr/>
          </p:nvSpPr>
          <p:spPr bwMode="auto">
            <a:xfrm>
              <a:off x="3742" y="121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1" name="Line 39"/>
            <p:cNvSpPr>
              <a:spLocks noChangeShapeType="1"/>
            </p:cNvSpPr>
            <p:nvPr/>
          </p:nvSpPr>
          <p:spPr bwMode="auto">
            <a:xfrm>
              <a:off x="5094" y="1217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2" name="Line 40"/>
            <p:cNvSpPr>
              <a:spLocks noChangeShapeType="1"/>
            </p:cNvSpPr>
            <p:nvPr/>
          </p:nvSpPr>
          <p:spPr bwMode="auto">
            <a:xfrm>
              <a:off x="3562" y="917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5" name="Line 41"/>
            <p:cNvSpPr>
              <a:spLocks noChangeShapeType="1"/>
            </p:cNvSpPr>
            <p:nvPr/>
          </p:nvSpPr>
          <p:spPr bwMode="auto">
            <a:xfrm flipV="1">
              <a:off x="3381" y="917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6" name="Oval 42"/>
            <p:cNvSpPr>
              <a:spLocks noChangeArrowheads="1"/>
            </p:cNvSpPr>
            <p:nvPr/>
          </p:nvSpPr>
          <p:spPr bwMode="auto">
            <a:xfrm>
              <a:off x="5166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7" name="Oval 43"/>
            <p:cNvSpPr>
              <a:spLocks noChangeArrowheads="1"/>
            </p:cNvSpPr>
            <p:nvPr/>
          </p:nvSpPr>
          <p:spPr bwMode="auto">
            <a:xfrm>
              <a:off x="5316" y="17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8" name="Oval 44"/>
            <p:cNvSpPr>
              <a:spLocks noChangeArrowheads="1"/>
            </p:cNvSpPr>
            <p:nvPr/>
          </p:nvSpPr>
          <p:spPr bwMode="auto">
            <a:xfrm>
              <a:off x="5466" y="20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9" name="Oval 45"/>
            <p:cNvSpPr>
              <a:spLocks noChangeArrowheads="1"/>
            </p:cNvSpPr>
            <p:nvPr/>
          </p:nvSpPr>
          <p:spPr bwMode="auto">
            <a:xfrm>
              <a:off x="4805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0" name="Oval 46"/>
            <p:cNvSpPr>
              <a:spLocks noChangeArrowheads="1"/>
            </p:cNvSpPr>
            <p:nvPr/>
          </p:nvSpPr>
          <p:spPr bwMode="auto">
            <a:xfrm>
              <a:off x="4985" y="110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1" name="Oval 47"/>
            <p:cNvSpPr>
              <a:spLocks noChangeArrowheads="1"/>
            </p:cNvSpPr>
            <p:nvPr/>
          </p:nvSpPr>
          <p:spPr bwMode="auto">
            <a:xfrm>
              <a:off x="4234" y="110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2" name="Oval 48"/>
            <p:cNvSpPr>
              <a:spLocks noChangeArrowheads="1"/>
            </p:cNvSpPr>
            <p:nvPr/>
          </p:nvSpPr>
          <p:spPr bwMode="auto">
            <a:xfrm>
              <a:off x="4385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3" name="Oval 49"/>
            <p:cNvSpPr>
              <a:spLocks noChangeArrowheads="1"/>
            </p:cNvSpPr>
            <p:nvPr/>
          </p:nvSpPr>
          <p:spPr bwMode="auto">
            <a:xfrm>
              <a:off x="4535" y="17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4" name="Oval 50"/>
            <p:cNvSpPr>
              <a:spLocks noChangeArrowheads="1"/>
            </p:cNvSpPr>
            <p:nvPr/>
          </p:nvSpPr>
          <p:spPr bwMode="auto">
            <a:xfrm>
              <a:off x="4595" y="80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5" name="Oval 51"/>
            <p:cNvSpPr>
              <a:spLocks noChangeArrowheads="1"/>
            </p:cNvSpPr>
            <p:nvPr/>
          </p:nvSpPr>
          <p:spPr bwMode="auto">
            <a:xfrm>
              <a:off x="3634" y="110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6" name="Oval 52"/>
            <p:cNvSpPr>
              <a:spLocks noChangeArrowheads="1"/>
            </p:cNvSpPr>
            <p:nvPr/>
          </p:nvSpPr>
          <p:spPr bwMode="auto">
            <a:xfrm>
              <a:off x="3784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7" name="Oval 53"/>
            <p:cNvSpPr>
              <a:spLocks noChangeArrowheads="1"/>
            </p:cNvSpPr>
            <p:nvPr/>
          </p:nvSpPr>
          <p:spPr bwMode="auto">
            <a:xfrm>
              <a:off x="3934" y="17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8" name="Oval 54"/>
            <p:cNvSpPr>
              <a:spLocks noChangeArrowheads="1"/>
            </p:cNvSpPr>
            <p:nvPr/>
          </p:nvSpPr>
          <p:spPr bwMode="auto">
            <a:xfrm>
              <a:off x="3273" y="110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9" name="Oval 55"/>
            <p:cNvSpPr>
              <a:spLocks noChangeArrowheads="1"/>
            </p:cNvSpPr>
            <p:nvPr/>
          </p:nvSpPr>
          <p:spPr bwMode="auto">
            <a:xfrm>
              <a:off x="3453" y="809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40" name="Oval 56"/>
            <p:cNvSpPr>
              <a:spLocks noChangeArrowheads="1"/>
            </p:cNvSpPr>
            <p:nvPr/>
          </p:nvSpPr>
          <p:spPr bwMode="auto">
            <a:xfrm>
              <a:off x="4024" y="53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41" name="Rectangle 57"/>
            <p:cNvSpPr>
              <a:spLocks noChangeArrowheads="1"/>
            </p:cNvSpPr>
            <p:nvPr/>
          </p:nvSpPr>
          <p:spPr bwMode="auto">
            <a:xfrm>
              <a:off x="5198" y="144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2" name="Rectangle 58"/>
            <p:cNvSpPr>
              <a:spLocks noChangeArrowheads="1"/>
            </p:cNvSpPr>
            <p:nvPr/>
          </p:nvSpPr>
          <p:spPr bwMode="auto">
            <a:xfrm>
              <a:off x="5348" y="174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3" name="Rectangle 59"/>
            <p:cNvSpPr>
              <a:spLocks noChangeArrowheads="1"/>
            </p:cNvSpPr>
            <p:nvPr/>
          </p:nvSpPr>
          <p:spPr bwMode="auto">
            <a:xfrm>
              <a:off x="5498" y="204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96" name="Rectangle 60"/>
            <p:cNvSpPr>
              <a:spLocks noChangeArrowheads="1"/>
            </p:cNvSpPr>
            <p:nvPr/>
          </p:nvSpPr>
          <p:spPr bwMode="auto">
            <a:xfrm>
              <a:off x="4837" y="1443"/>
              <a:ext cx="1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97" name="Rectangle 61"/>
            <p:cNvSpPr>
              <a:spLocks noChangeArrowheads="1"/>
            </p:cNvSpPr>
            <p:nvPr/>
          </p:nvSpPr>
          <p:spPr bwMode="auto">
            <a:xfrm>
              <a:off x="5017" y="114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98" name="Rectangle 62"/>
            <p:cNvSpPr>
              <a:spLocks noChangeArrowheads="1"/>
            </p:cNvSpPr>
            <p:nvPr/>
          </p:nvSpPr>
          <p:spPr bwMode="auto">
            <a:xfrm>
              <a:off x="4300" y="11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99" name="Rectangle 63"/>
            <p:cNvSpPr>
              <a:spLocks noChangeArrowheads="1"/>
            </p:cNvSpPr>
            <p:nvPr/>
          </p:nvSpPr>
          <p:spPr bwMode="auto">
            <a:xfrm>
              <a:off x="4450" y="14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00" name="Rectangle 64"/>
            <p:cNvSpPr>
              <a:spLocks noChangeArrowheads="1"/>
            </p:cNvSpPr>
            <p:nvPr/>
          </p:nvSpPr>
          <p:spPr bwMode="auto">
            <a:xfrm>
              <a:off x="4600" y="17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01" name="Rectangle 65"/>
            <p:cNvSpPr>
              <a:spLocks noChangeArrowheads="1"/>
            </p:cNvSpPr>
            <p:nvPr/>
          </p:nvSpPr>
          <p:spPr bwMode="auto">
            <a:xfrm>
              <a:off x="4627" y="84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02" name="Rectangle 66"/>
            <p:cNvSpPr>
              <a:spLocks noChangeArrowheads="1"/>
            </p:cNvSpPr>
            <p:nvPr/>
          </p:nvSpPr>
          <p:spPr bwMode="auto">
            <a:xfrm>
              <a:off x="3699" y="11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06" name="Rectangle 67"/>
            <p:cNvSpPr>
              <a:spLocks noChangeArrowheads="1"/>
            </p:cNvSpPr>
            <p:nvPr/>
          </p:nvSpPr>
          <p:spPr bwMode="auto">
            <a:xfrm>
              <a:off x="3849" y="14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0" name="Rectangle 68"/>
            <p:cNvSpPr>
              <a:spLocks noChangeArrowheads="1"/>
            </p:cNvSpPr>
            <p:nvPr/>
          </p:nvSpPr>
          <p:spPr bwMode="auto">
            <a:xfrm>
              <a:off x="3999" y="17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1" name="Rectangle 69"/>
            <p:cNvSpPr>
              <a:spLocks noChangeArrowheads="1"/>
            </p:cNvSpPr>
            <p:nvPr/>
          </p:nvSpPr>
          <p:spPr bwMode="auto">
            <a:xfrm>
              <a:off x="3338" y="11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2" name="Rectangle 70"/>
            <p:cNvSpPr>
              <a:spLocks noChangeArrowheads="1"/>
            </p:cNvSpPr>
            <p:nvPr/>
          </p:nvSpPr>
          <p:spPr bwMode="auto">
            <a:xfrm>
              <a:off x="3519" y="8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3" name="Rectangle 71"/>
            <p:cNvSpPr>
              <a:spLocks noChangeArrowheads="1"/>
            </p:cNvSpPr>
            <p:nvPr/>
          </p:nvSpPr>
          <p:spPr bwMode="auto">
            <a:xfrm>
              <a:off x="4089" y="57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Indsættelse i Søgetræ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619875" y="2667000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y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534150" y="3178175"/>
            <a:ext cx="3810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z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6899275" y="3238500"/>
            <a:ext cx="457200" cy="3048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813550" y="3209925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8.5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7134225" y="3019425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239000" y="3176588"/>
            <a:ext cx="9906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x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=NIL</a:t>
            </a:r>
          </a:p>
        </p:txBody>
      </p:sp>
      <p:sp>
        <p:nvSpPr>
          <p:cNvPr id="13323" name="Left Brace 10"/>
          <p:cNvSpPr>
            <a:spLocks/>
          </p:cNvSpPr>
          <p:nvPr/>
        </p:nvSpPr>
        <p:spPr bwMode="auto">
          <a:xfrm>
            <a:off x="609600" y="1828800"/>
            <a:ext cx="228600" cy="2160588"/>
          </a:xfrm>
          <a:prstGeom prst="leftBrace">
            <a:avLst>
              <a:gd name="adj1" fmla="val 8314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 rot="-5400000">
            <a:off x="-1366043" y="2748756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>
                <a:solidFill>
                  <a:srgbClr val="FF0000"/>
                </a:solidFill>
              </a:rPr>
              <a:t>Iterativ søgning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5" grpId="0" animBg="1"/>
      <p:bldP spid="55307" grpId="0"/>
      <p:bldP spid="553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953000" y="1143000"/>
            <a:ext cx="3962400" cy="2816225"/>
            <a:chOff x="3120" y="720"/>
            <a:chExt cx="2496" cy="177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0" y="720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829" y="1468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081" y="16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232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382" y="22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72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901" y="13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50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0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450" y="19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511" y="105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49" y="13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700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850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9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69" y="10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40" y="78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769" y="1407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5190" y="17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3478" y="897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048" y="897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619" y="1167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259" y="1167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259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658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5010" y="1468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36" name="Line 30"/>
            <p:cNvSpPr>
              <a:spLocks noChangeShapeType="1"/>
            </p:cNvSpPr>
            <p:nvPr/>
          </p:nvSpPr>
          <p:spPr bwMode="auto">
            <a:xfrm>
              <a:off x="3478" y="1167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37" name="Line 31"/>
            <p:cNvSpPr>
              <a:spLocks noChangeShapeType="1"/>
            </p:cNvSpPr>
            <p:nvPr/>
          </p:nvSpPr>
          <p:spPr bwMode="auto">
            <a:xfrm flipV="1">
              <a:off x="3297" y="1167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2" name="Line 32"/>
            <p:cNvSpPr>
              <a:spLocks noChangeShapeType="1"/>
            </p:cNvSpPr>
            <p:nvPr/>
          </p:nvSpPr>
          <p:spPr bwMode="auto">
            <a:xfrm>
              <a:off x="5130" y="1708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3" name="Line 33"/>
            <p:cNvSpPr>
              <a:spLocks noChangeShapeType="1"/>
            </p:cNvSpPr>
            <p:nvPr/>
          </p:nvSpPr>
          <p:spPr bwMode="auto">
            <a:xfrm flipV="1">
              <a:off x="3418" y="837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4" name="Line 34"/>
            <p:cNvSpPr>
              <a:spLocks noChangeShapeType="1"/>
            </p:cNvSpPr>
            <p:nvPr/>
          </p:nvSpPr>
          <p:spPr bwMode="auto">
            <a:xfrm>
              <a:off x="3988" y="837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5" name="Line 35"/>
            <p:cNvSpPr>
              <a:spLocks noChangeShapeType="1"/>
            </p:cNvSpPr>
            <p:nvPr/>
          </p:nvSpPr>
          <p:spPr bwMode="auto">
            <a:xfrm>
              <a:off x="4559" y="1107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6" name="Line 36"/>
            <p:cNvSpPr>
              <a:spLocks noChangeShapeType="1"/>
            </p:cNvSpPr>
            <p:nvPr/>
          </p:nvSpPr>
          <p:spPr bwMode="auto">
            <a:xfrm flipV="1">
              <a:off x="4199" y="1107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9" name="Line 37"/>
            <p:cNvSpPr>
              <a:spLocks noChangeShapeType="1"/>
            </p:cNvSpPr>
            <p:nvPr/>
          </p:nvSpPr>
          <p:spPr bwMode="auto">
            <a:xfrm>
              <a:off x="4199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0" name="Line 38"/>
            <p:cNvSpPr>
              <a:spLocks noChangeShapeType="1"/>
            </p:cNvSpPr>
            <p:nvPr/>
          </p:nvSpPr>
          <p:spPr bwMode="auto">
            <a:xfrm>
              <a:off x="3598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4" name="Line 39"/>
            <p:cNvSpPr>
              <a:spLocks noChangeShapeType="1"/>
            </p:cNvSpPr>
            <p:nvPr/>
          </p:nvSpPr>
          <p:spPr bwMode="auto">
            <a:xfrm>
              <a:off x="4950" y="1407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5" name="Line 40"/>
            <p:cNvSpPr>
              <a:spLocks noChangeShapeType="1"/>
            </p:cNvSpPr>
            <p:nvPr/>
          </p:nvSpPr>
          <p:spPr bwMode="auto">
            <a:xfrm>
              <a:off x="3418" y="1107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6" name="Line 41"/>
            <p:cNvSpPr>
              <a:spLocks noChangeShapeType="1"/>
            </p:cNvSpPr>
            <p:nvPr/>
          </p:nvSpPr>
          <p:spPr bwMode="auto">
            <a:xfrm flipV="1">
              <a:off x="3237" y="1107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7" name="Oval 42"/>
            <p:cNvSpPr>
              <a:spLocks noChangeArrowheads="1"/>
            </p:cNvSpPr>
            <p:nvPr/>
          </p:nvSpPr>
          <p:spPr bwMode="auto">
            <a:xfrm>
              <a:off x="5022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8" name="Oval 43"/>
            <p:cNvSpPr>
              <a:spLocks noChangeArrowheads="1"/>
            </p:cNvSpPr>
            <p:nvPr/>
          </p:nvSpPr>
          <p:spPr bwMode="auto">
            <a:xfrm>
              <a:off x="5172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9" name="Oval 44"/>
            <p:cNvSpPr>
              <a:spLocks noChangeArrowheads="1"/>
            </p:cNvSpPr>
            <p:nvPr/>
          </p:nvSpPr>
          <p:spPr bwMode="auto">
            <a:xfrm>
              <a:off x="5322" y="22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0" name="Oval 45"/>
            <p:cNvSpPr>
              <a:spLocks noChangeArrowheads="1"/>
            </p:cNvSpPr>
            <p:nvPr/>
          </p:nvSpPr>
          <p:spPr bwMode="auto">
            <a:xfrm>
              <a:off x="466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1" name="Oval 46"/>
            <p:cNvSpPr>
              <a:spLocks noChangeArrowheads="1"/>
            </p:cNvSpPr>
            <p:nvPr/>
          </p:nvSpPr>
          <p:spPr bwMode="auto">
            <a:xfrm>
              <a:off x="4841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2" name="Oval 47"/>
            <p:cNvSpPr>
              <a:spLocks noChangeArrowheads="1"/>
            </p:cNvSpPr>
            <p:nvPr/>
          </p:nvSpPr>
          <p:spPr bwMode="auto">
            <a:xfrm>
              <a:off x="4090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3" name="Oval 48"/>
            <p:cNvSpPr>
              <a:spLocks noChangeArrowheads="1"/>
            </p:cNvSpPr>
            <p:nvPr/>
          </p:nvSpPr>
          <p:spPr bwMode="auto">
            <a:xfrm>
              <a:off x="424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4" name="Oval 49"/>
            <p:cNvSpPr>
              <a:spLocks noChangeArrowheads="1"/>
            </p:cNvSpPr>
            <p:nvPr/>
          </p:nvSpPr>
          <p:spPr bwMode="auto">
            <a:xfrm>
              <a:off x="4391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5" name="Oval 50"/>
            <p:cNvSpPr>
              <a:spLocks noChangeArrowheads="1"/>
            </p:cNvSpPr>
            <p:nvPr/>
          </p:nvSpPr>
          <p:spPr bwMode="auto">
            <a:xfrm>
              <a:off x="4451" y="99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6" name="Oval 51"/>
            <p:cNvSpPr>
              <a:spLocks noChangeArrowheads="1"/>
            </p:cNvSpPr>
            <p:nvPr/>
          </p:nvSpPr>
          <p:spPr bwMode="auto">
            <a:xfrm>
              <a:off x="3490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7" name="Oval 52"/>
            <p:cNvSpPr>
              <a:spLocks noChangeArrowheads="1"/>
            </p:cNvSpPr>
            <p:nvPr/>
          </p:nvSpPr>
          <p:spPr bwMode="auto">
            <a:xfrm>
              <a:off x="3640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0" name="Oval 53"/>
            <p:cNvSpPr>
              <a:spLocks noChangeArrowheads="1"/>
            </p:cNvSpPr>
            <p:nvPr/>
          </p:nvSpPr>
          <p:spPr bwMode="auto">
            <a:xfrm>
              <a:off x="3790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1" name="Oval 54"/>
            <p:cNvSpPr>
              <a:spLocks noChangeArrowheads="1"/>
            </p:cNvSpPr>
            <p:nvPr/>
          </p:nvSpPr>
          <p:spPr bwMode="auto">
            <a:xfrm>
              <a:off x="3129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2" name="Oval 55"/>
            <p:cNvSpPr>
              <a:spLocks noChangeArrowheads="1"/>
            </p:cNvSpPr>
            <p:nvPr/>
          </p:nvSpPr>
          <p:spPr bwMode="auto">
            <a:xfrm>
              <a:off x="3309" y="999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3" name="Oval 56"/>
            <p:cNvSpPr>
              <a:spLocks noChangeArrowheads="1"/>
            </p:cNvSpPr>
            <p:nvPr/>
          </p:nvSpPr>
          <p:spPr bwMode="auto">
            <a:xfrm>
              <a:off x="3880" y="72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4" name="Rectangle 57"/>
            <p:cNvSpPr>
              <a:spLocks noChangeArrowheads="1"/>
            </p:cNvSpPr>
            <p:nvPr/>
          </p:nvSpPr>
          <p:spPr bwMode="auto">
            <a:xfrm>
              <a:off x="5059" y="1638"/>
              <a:ext cx="19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5" name="Rectangle 58"/>
            <p:cNvSpPr>
              <a:spLocks noChangeArrowheads="1"/>
            </p:cNvSpPr>
            <p:nvPr/>
          </p:nvSpPr>
          <p:spPr bwMode="auto">
            <a:xfrm>
              <a:off x="5209" y="1938"/>
              <a:ext cx="19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6" name="Rectangle 59"/>
            <p:cNvSpPr>
              <a:spLocks noChangeArrowheads="1"/>
            </p:cNvSpPr>
            <p:nvPr/>
          </p:nvSpPr>
          <p:spPr bwMode="auto">
            <a:xfrm>
              <a:off x="5359" y="2238"/>
              <a:ext cx="19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7" name="Rectangle 60"/>
            <p:cNvSpPr>
              <a:spLocks noChangeArrowheads="1"/>
            </p:cNvSpPr>
            <p:nvPr/>
          </p:nvSpPr>
          <p:spPr bwMode="auto">
            <a:xfrm>
              <a:off x="4698" y="1638"/>
              <a:ext cx="19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8" name="Rectangle 61"/>
            <p:cNvSpPr>
              <a:spLocks noChangeArrowheads="1"/>
            </p:cNvSpPr>
            <p:nvPr/>
          </p:nvSpPr>
          <p:spPr bwMode="auto">
            <a:xfrm>
              <a:off x="4878" y="1337"/>
              <a:ext cx="19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9" name="Rectangle 62"/>
            <p:cNvSpPr>
              <a:spLocks noChangeArrowheads="1"/>
            </p:cNvSpPr>
            <p:nvPr/>
          </p:nvSpPr>
          <p:spPr bwMode="auto">
            <a:xfrm>
              <a:off x="4161" y="1337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3" name="Rectangle 63"/>
            <p:cNvSpPr>
              <a:spLocks noChangeArrowheads="1"/>
            </p:cNvSpPr>
            <p:nvPr/>
          </p:nvSpPr>
          <p:spPr bwMode="auto">
            <a:xfrm>
              <a:off x="4311" y="1638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4" name="Rectangle 64"/>
            <p:cNvSpPr>
              <a:spLocks noChangeArrowheads="1"/>
            </p:cNvSpPr>
            <p:nvPr/>
          </p:nvSpPr>
          <p:spPr bwMode="auto">
            <a:xfrm>
              <a:off x="4461" y="1938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5" name="Rectangle 65"/>
            <p:cNvSpPr>
              <a:spLocks noChangeArrowheads="1"/>
            </p:cNvSpPr>
            <p:nvPr/>
          </p:nvSpPr>
          <p:spPr bwMode="auto">
            <a:xfrm>
              <a:off x="4488" y="1037"/>
              <a:ext cx="19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6" name="Rectangle 66"/>
            <p:cNvSpPr>
              <a:spLocks noChangeArrowheads="1"/>
            </p:cNvSpPr>
            <p:nvPr/>
          </p:nvSpPr>
          <p:spPr bwMode="auto">
            <a:xfrm>
              <a:off x="3560" y="1337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8" name="Rectangle 67"/>
            <p:cNvSpPr>
              <a:spLocks noChangeArrowheads="1"/>
            </p:cNvSpPr>
            <p:nvPr/>
          </p:nvSpPr>
          <p:spPr bwMode="auto">
            <a:xfrm>
              <a:off x="3710" y="1638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9" name="Rectangle 68"/>
            <p:cNvSpPr>
              <a:spLocks noChangeArrowheads="1"/>
            </p:cNvSpPr>
            <p:nvPr/>
          </p:nvSpPr>
          <p:spPr bwMode="auto">
            <a:xfrm>
              <a:off x="3860" y="1938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0" name="Rectangle 69"/>
            <p:cNvSpPr>
              <a:spLocks noChangeArrowheads="1"/>
            </p:cNvSpPr>
            <p:nvPr/>
          </p:nvSpPr>
          <p:spPr bwMode="auto">
            <a:xfrm>
              <a:off x="3199" y="1337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1" name="Rectangle 70"/>
            <p:cNvSpPr>
              <a:spLocks noChangeArrowheads="1"/>
            </p:cNvSpPr>
            <p:nvPr/>
          </p:nvSpPr>
          <p:spPr bwMode="auto">
            <a:xfrm>
              <a:off x="3380" y="1037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2" name="Rectangle 71"/>
            <p:cNvSpPr>
              <a:spLocks noChangeArrowheads="1"/>
            </p:cNvSpPr>
            <p:nvPr/>
          </p:nvSpPr>
          <p:spPr bwMode="auto">
            <a:xfrm>
              <a:off x="3950" y="767"/>
              <a:ext cx="1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Slettelse fra Søgetræ [CLRS, Ed. 2]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1458" r="8125" b="14583"/>
          <a:stretch>
            <a:fillRect/>
          </a:stretch>
        </p:blipFill>
        <p:spPr bwMode="auto">
          <a:xfrm>
            <a:off x="4648200" y="4343400"/>
            <a:ext cx="4495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6252" r="36220" b="10376"/>
          <a:stretch>
            <a:fillRect/>
          </a:stretch>
        </p:blipFill>
        <p:spPr bwMode="auto">
          <a:xfrm rot="60000">
            <a:off x="225425" y="1524000"/>
            <a:ext cx="415448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00800" y="1844675"/>
            <a:ext cx="714375" cy="1050925"/>
            <a:chOff x="4032" y="1162"/>
            <a:chExt cx="450" cy="662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14351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0" y="923925"/>
            <a:ext cx="774700" cy="676275"/>
            <a:chOff x="3840" y="582"/>
            <a:chExt cx="488" cy="426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0" y="1400175"/>
            <a:ext cx="412750" cy="1038225"/>
            <a:chOff x="3840" y="882"/>
            <a:chExt cx="260" cy="654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860" y="8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a0a4c03-b32d-4484-ab99-7d9f08f8816c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34"/>
  <p:tag name="FONTSIZE" val="32"/>
  <p:tag name="BULLETTYPE" val="ppBulletAlphaLCParenRight"/>
  <p:tag name="ANSWERTEXT" val="A&#10;B&#10;C&#10;A eller B&#10;B eller C&#10;ved ik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59CF10885E63458980160A780D7B850B"/>
  <p:tag name="QUESTIONALIAS" val="Worst-case Søgetid"/>
  <p:tag name="ANSWERSALIAS" val="1|smicln|2|smicln|3|smicln|4|smicln|5|smicln|6|smicln|7|smicln|8|smicln|Ved ikke"/>
  <p:tag name="RESPONSESGATHERED" val="True"/>
  <p:tag name="TOTALRESPONSES" val="96"/>
  <p:tag name="RESPONSECOUNT" val="960"/>
  <p:tag name="SLICED" val="False"/>
  <p:tag name="RESPONSES" val="3;7;4;3;3;-;3;3;4;4;3;-;3;3;-;3;3;4;4;3;3;3;3;4;4;-;3;4;3;4;3;4;4;4;4;4;4;4;4;4;4;4;3;4;4;3;3;3;4;4;4;-;4;4;4;-;3;-;4;-;4;4;4;4;4;4;4;4;4;4;4;4;4;3;3;-;3;3;4;4;3;-;4;3;4;3;4;4;3;3;3;4;4;4;3;4;4;4;3;-;4;4;-;4;-;3;3;4;3;"/>
  <p:tag name="CHARTSTRINGSTD" val="0 0 370 580 0 0 10 0 0"/>
  <p:tag name="CHARTSTRINGREV" val="0 0 10 0 0 580 370 0 0"/>
  <p:tag name="CHARTSTRINGSTDPER" val="0 0 0.385416666666667 0.604166666666667 0 0 0.0104166666666667 0 0"/>
  <p:tag name="CHARTSTRINGREVPER" val="0 0 0.0104166666666667 0 0 0.604166666666667 0.385416666666667 0 0"/>
  <p:tag name="ANONYMOUSTEMP" val="False"/>
  <p:tag name="VALUES" val="No Value|smicln|No Value|smicln|No Value|smicln|No Value|smicln|No Value|smicln|No Value|smicln|No Value|smicln|No Value|smicln|No Va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9"/>
  <p:tag name="TEXTLENGTH" val="24"/>
  <p:tag name="FONTSIZE" val="24"/>
  <p:tag name="BULLETTYPE" val="ppBulletAlphaLCParenRight"/>
  <p:tag name="ANSWERTEXT" val="1&#10;2&#10;3&#10;4&#10;5&#10;6&#10;7&#10;8&#10;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4073C77C375843778DEFC269DB6EFEA9"/>
  <p:tag name="QUESTIONALIAS" val="Hvor kan 5.5 indsættes ?"/>
  <p:tag name="ANSWERSALIAS" val="A|smicln|B|smicln|C|smicln|A eller B|smicln|B eller C|smicln|ved ikke"/>
  <p:tag name="RESPONSESGATHERED" val="True"/>
  <p:tag name="TOTALRESPONSES" val="90"/>
  <p:tag name="RESPONSECOUNT" val="900"/>
  <p:tag name="SLICED" val="False"/>
  <p:tag name="RESPONSES" val="2;4;2;5;-;2;2;5;2;2;-;2;2;-;-;2;-;2;2;-;2;5;-;2;2;2;-;2;-;2;-;2;2;2;2;2;2;2;2;2;2;2;5;2;2;2;-;2;2;2;2;2;2;2;2;2;2;-;2;2;2;2;2;2;2;2;2;2;2;2;2;2;2;-;-;3;-;2;5;5;2;-;2;-;2;2;2;2;-;3;2;2;2;2;2;4;5;2;2;2;2;2;2;2;-;4;-;2;2;2;"/>
  <p:tag name="CHARTSTRINGSTD" val="0 780 20 30 70 0"/>
  <p:tag name="CHARTSTRINGREV" val="0 70 30 20 780 0"/>
  <p:tag name="CHARTSTRINGSTDPER" val="0 0.866666666666667 0.0222222222222222 0.0333333333333333 0.0777777777777778 0"/>
  <p:tag name="CHARTSTRINGREVPER" val="0 0.0777777777777778 0.0333333333333333 0.0222222222222222 0.866666666666667 0"/>
  <p:tag name="ANONYMOUSTEMP" val="False"/>
  <p:tag name="VALUES" val="No Value|smicln|No Value|smicln|No Value|smicln|No Value|smicln|No Value|smicln|No Val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19980</TotalTime>
  <Words>617</Words>
  <Application>Microsoft Office PowerPoint</Application>
  <PresentationFormat>On-screen Show (4:3)</PresentationFormat>
  <Paragraphs>295</Paragraphs>
  <Slides>16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Helvetica</vt:lpstr>
      <vt:lpstr>Tahoma</vt:lpstr>
      <vt:lpstr>Times New Roman</vt:lpstr>
      <vt:lpstr>Default Design</vt:lpstr>
      <vt:lpstr>PowerPoint Presentation</vt:lpstr>
      <vt:lpstr>Abstrakt Datastruktur: Ordbog</vt:lpstr>
      <vt:lpstr>(Statisk) Ordbog : Sorteret Array</vt:lpstr>
      <vt:lpstr>Worst-case Søgetid</vt:lpstr>
      <vt:lpstr>PowerPoint Presentation</vt:lpstr>
      <vt:lpstr>Hvor kan 5.5 indsættes ?</vt:lpstr>
      <vt:lpstr>Søgetræs søgninger</vt:lpstr>
      <vt:lpstr>PowerPoint Presentation</vt:lpstr>
      <vt:lpstr>PowerPoint Presentation</vt:lpstr>
      <vt:lpstr>PowerPoint Presentation</vt:lpstr>
      <vt:lpstr>Søgetræer</vt:lpstr>
      <vt:lpstr>Højden af et Søgetræ ?</vt:lpstr>
      <vt:lpstr>Største og Mindste Højde</vt:lpstr>
      <vt:lpstr>Tilfældige Indsættelser i et Søgetræ</vt:lpstr>
      <vt:lpstr>Quicksort på 23 elementer</vt:lpstr>
      <vt:lpstr>Balancerede Søgetræer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191</cp:revision>
  <dcterms:created xsi:type="dcterms:W3CDTF">2007-02-15T20:43:32Z</dcterms:created>
  <dcterms:modified xsi:type="dcterms:W3CDTF">2018-10-16T20:07:04Z</dcterms:modified>
</cp:coreProperties>
</file>