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300" r:id="rId3"/>
    <p:sldId id="335" r:id="rId4"/>
    <p:sldId id="310" r:id="rId5"/>
    <p:sldId id="311" r:id="rId6"/>
    <p:sldId id="313" r:id="rId7"/>
    <p:sldId id="312" r:id="rId8"/>
    <p:sldId id="308" r:id="rId9"/>
    <p:sldId id="304" r:id="rId10"/>
    <p:sldId id="296" r:id="rId11"/>
    <p:sldId id="307" r:id="rId12"/>
    <p:sldId id="314" r:id="rId13"/>
    <p:sldId id="297" r:id="rId14"/>
    <p:sldId id="336" r:id="rId15"/>
    <p:sldId id="302" r:id="rId16"/>
    <p:sldId id="299" r:id="rId17"/>
    <p:sldId id="319" r:id="rId18"/>
    <p:sldId id="340" r:id="rId19"/>
    <p:sldId id="298" r:id="rId20"/>
    <p:sldId id="306" r:id="rId21"/>
  </p:sldIdLst>
  <p:sldSz cx="9144000" cy="6858000" type="screen4x3"/>
  <p:notesSz cx="7099300" cy="10234613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C00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92" autoAdjust="0"/>
  </p:normalViewPr>
  <p:slideViewPr>
    <p:cSldViewPr>
      <p:cViewPr varScale="1">
        <p:scale>
          <a:sx n="54" d="100"/>
          <a:sy n="54" d="100"/>
        </p:scale>
        <p:origin x="10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fld id="{1C0FF5C9-80C1-41C7-ACFD-F9CFA485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0781D-8F51-4E3A-87EB-00BDE5F136D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D3CA7-B85B-4A63-94C5-2636851C240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Case 1 = en knude af grad 5 i et 2-4-træ</a:t>
            </a:r>
          </a:p>
          <a:p>
            <a:pPr eaLnBrk="1" hangingPunct="1"/>
            <a:r>
              <a:rPr lang="da-DK" smtClean="0"/>
              <a:t>Case 3 / Case 2+3 = en knude af grad 4 i et 2-4-træ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22738-A554-4FBC-B7D4-669480D4684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Invariant: z er </a:t>
            </a:r>
            <a:r>
              <a:rPr lang="da-DK" b="1" smtClean="0">
                <a:solidFill>
                  <a:srgbClr val="FF0000"/>
                </a:solidFill>
              </a:rPr>
              <a:t>rød</a:t>
            </a:r>
            <a:r>
              <a:rPr lang="da-DK" b="1" smtClean="0"/>
              <a:t> </a:t>
            </a:r>
            <a:r>
              <a:rPr lang="da-DK" smtClean="0"/>
              <a:t>og er ikke roden. Børnene til z er </a:t>
            </a:r>
            <a:r>
              <a:rPr lang="da-DK" b="1" smtClean="0"/>
              <a:t>sorte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D6EB7-78BE-4C4F-B3C2-9C4A13BF623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D6A2B-DBFC-451D-9542-134D16C2ACC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Hvis y var sort, så tæller x som værende </a:t>
            </a:r>
            <a:r>
              <a:rPr lang="da-DK" b="1" smtClean="0"/>
              <a:t>dobbelt sort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F758D-4BC0-470A-BCC2-1FC4DAADB40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Hvis y var sort, så tæller x som værende </a:t>
            </a:r>
            <a:r>
              <a:rPr lang="da-DK" b="1" smtClean="0"/>
              <a:t>dobbelt sort</a:t>
            </a:r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BEMÆRK: Hvis x er NIL (objekter T.nil) så peger x.nil på y’s fader før restruktureringen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C2C96-CEE1-4369-8961-4161718A2F2B}" type="slidenum">
              <a:rPr lang="da-DK" smtClean="0"/>
              <a:pPr>
                <a:defRPr/>
              </a:pPr>
              <a:t>18</a:t>
            </a:fld>
            <a:endParaRPr lang="da-DK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x = dobbelt sort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29079-4D49-4CD7-941B-4412BB6C5D5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4FA19-F779-4C80-8B96-EC2CCDD38ED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1A4B5-3A51-45C3-8A1D-8B398198A2F5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B-træer – CLRS kapitel 18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67CD2-8952-4C4C-937F-8EC49CEB6FA3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BF9B0-27AF-48D5-B415-1DCA724CD65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119AC-4742-42AD-916C-8C10E6A7EA7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C2794-4DCC-43B0-8836-49943D535BCC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Primitiv til at rebalancere binære søgetræer med træ med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7A0D9-75BE-4ACF-9442-64DF304F8D9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72E2CA-86B1-454A-96C1-67B03AF486B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A2776-E200-4423-9669-7023B9FD21B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765E-0CBD-4A99-B9E4-6FB973E8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A3BE-742D-4363-813D-00F67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FC46-D2AC-404C-8105-5F17F081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0AE4-27E7-4CE5-B0A8-4DEAFD370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0CAA-19F6-45AB-B82E-F65F740E3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F3A7-A104-4CFE-8618-4731E9BF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F3A9-95FC-4171-A34E-7D1705B9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46D6-6FE8-4FBC-B4BE-99521CB2F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332D-CD86-4E1C-97A6-578D5D02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C581-1BE4-49B2-A625-52B1F57C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1E1F-34BF-4233-A32E-8FC2F5E2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9850-D4C7-4166-A9F0-E979AE3E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F213-5EAD-4F87-BB9F-630EF225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2BE0-63DA-4DDB-92AE-7DDDAB1C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fld id="{A23FEC6B-BFA6-4314-8D12-8CCEF2B1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a-DK" dirty="0" smtClean="0">
                <a:cs typeface="+mn-cs"/>
              </a:rPr>
              <a:t>Rød-Sorte </a:t>
            </a:r>
            <a:r>
              <a:rPr lang="da-DK" dirty="0">
                <a:cs typeface="+mn-cs"/>
              </a:rPr>
              <a:t>Søgetræer [CLRS, kapitel 13]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t="15129" r="51993" b="22491"/>
          <a:stretch>
            <a:fillRect/>
          </a:stretch>
        </p:blipFill>
        <p:spPr bwMode="auto">
          <a:xfrm rot="60000">
            <a:off x="2451517" y="506413"/>
            <a:ext cx="35782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6"/>
          <p:cNvSpPr>
            <a:spLocks/>
          </p:cNvSpPr>
          <p:nvPr/>
        </p:nvSpPr>
        <p:spPr bwMode="auto">
          <a:xfrm>
            <a:off x="1546225" y="990600"/>
            <a:ext cx="381000" cy="48006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98425" y="3079750"/>
            <a:ext cx="1447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indsættelse</a:t>
            </a:r>
            <a:endParaRPr lang="en-US" b="0" dirty="0">
              <a:cs typeface="+mn-cs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7391400" y="23050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7510463" y="2754313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6629400" y="3810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Insert(9)</a:t>
            </a: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7432675" y="5378450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1275" y="5868988"/>
            <a:ext cx="1447800" cy="96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z  </a:t>
            </a:r>
            <a:r>
              <a:rPr lang="da-DK" sz="1200" b="0" dirty="0">
                <a:latin typeface="+mj-lt"/>
                <a:cs typeface="Times New Roman" pitchFamily="18" charset="0"/>
              </a:rPr>
              <a:t>opfylder ikke  invarianten</a:t>
            </a:r>
          </a:p>
          <a:p>
            <a:pPr algn="ctr">
              <a:spcBef>
                <a:spcPct val="50000"/>
              </a:spcBef>
              <a:defRPr/>
            </a:pPr>
            <a:endParaRPr lang="da-DK" b="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 rot="5400000">
            <a:off x="2628900" y="3390900"/>
            <a:ext cx="68580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Down Arrow 18"/>
          <p:cNvSpPr/>
          <p:nvPr/>
        </p:nvSpPr>
        <p:spPr bwMode="auto">
          <a:xfrm>
            <a:off x="7391400" y="3352800"/>
            <a:ext cx="533400" cy="4905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2146975" y="990358"/>
            <a:ext cx="381000" cy="22320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2133600" y="3330600"/>
            <a:ext cx="381000" cy="28080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1213366" y="1910835"/>
            <a:ext cx="14478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 smtClean="0">
                <a:cs typeface="+mn-cs"/>
              </a:rPr>
              <a:t>søg</a:t>
            </a:r>
            <a:endParaRPr lang="en-US" b="0" dirty="0"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 rot="16200000">
            <a:off x="1213367" y="4501634"/>
            <a:ext cx="14478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o</a:t>
            </a:r>
            <a:r>
              <a:rPr lang="en-US" b="0" dirty="0" err="1" smtClean="0">
                <a:cs typeface="+mn-cs"/>
              </a:rPr>
              <a:t>pret</a:t>
            </a:r>
            <a:r>
              <a:rPr lang="en-US" b="0" dirty="0" smtClean="0">
                <a:cs typeface="+mn-cs"/>
              </a:rPr>
              <a:t>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324600" y="990600"/>
            <a:ext cx="2493963" cy="2057400"/>
            <a:chOff x="3984" y="624"/>
            <a:chExt cx="1571" cy="129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84" y="624"/>
              <a:ext cx="157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873" y="1320"/>
              <a:ext cx="104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4977" y="1320"/>
              <a:ext cx="103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288" y="1024"/>
              <a:ext cx="103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5391" y="1024"/>
              <a:ext cx="104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4355" y="1024"/>
              <a:ext cx="311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4148" y="1320"/>
              <a:ext cx="207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355" y="1320"/>
              <a:ext cx="207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459" y="1616"/>
              <a:ext cx="103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4044" y="1616"/>
              <a:ext cx="104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4562" y="1616"/>
              <a:ext cx="104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666" y="1024"/>
              <a:ext cx="311" cy="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5029" y="727"/>
              <a:ext cx="362" cy="29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4148" y="1616"/>
              <a:ext cx="103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4666" y="727"/>
              <a:ext cx="363" cy="29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873" y="1221"/>
              <a:ext cx="207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821" y="1517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029" y="1517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5288" y="925"/>
              <a:ext cx="207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5236" y="1221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443" y="1221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4251" y="1221"/>
              <a:ext cx="208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4925" y="629"/>
              <a:ext cx="207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20" name="Oval 27"/>
            <p:cNvSpPr>
              <a:spLocks noChangeArrowheads="1"/>
            </p:cNvSpPr>
            <p:nvPr/>
          </p:nvSpPr>
          <p:spPr bwMode="auto">
            <a:xfrm>
              <a:off x="4562" y="925"/>
              <a:ext cx="207" cy="19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21" name="Oval 28"/>
            <p:cNvSpPr>
              <a:spLocks noChangeArrowheads="1"/>
            </p:cNvSpPr>
            <p:nvPr/>
          </p:nvSpPr>
          <p:spPr bwMode="auto">
            <a:xfrm>
              <a:off x="4044" y="1517"/>
              <a:ext cx="207" cy="19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24" name="Oval 29"/>
            <p:cNvSpPr>
              <a:spLocks noChangeArrowheads="1"/>
            </p:cNvSpPr>
            <p:nvPr/>
          </p:nvSpPr>
          <p:spPr bwMode="auto">
            <a:xfrm>
              <a:off x="4459" y="1517"/>
              <a:ext cx="207" cy="19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1" name="Rectangle 30"/>
            <p:cNvSpPr>
              <a:spLocks noChangeArrowheads="1"/>
            </p:cNvSpPr>
            <p:nvPr/>
          </p:nvSpPr>
          <p:spPr bwMode="auto">
            <a:xfrm>
              <a:off x="4407" y="1813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3" name="Rectangle 31"/>
            <p:cNvSpPr>
              <a:spLocks noChangeArrowheads="1"/>
            </p:cNvSpPr>
            <p:nvPr/>
          </p:nvSpPr>
          <p:spPr bwMode="auto">
            <a:xfrm>
              <a:off x="4200" y="1813"/>
              <a:ext cx="103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4" name="Rectangle 32"/>
            <p:cNvSpPr>
              <a:spLocks noChangeArrowheads="1"/>
            </p:cNvSpPr>
            <p:nvPr/>
          </p:nvSpPr>
          <p:spPr bwMode="auto">
            <a:xfrm>
              <a:off x="3992" y="1813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5" name="Rectangle 33"/>
            <p:cNvSpPr>
              <a:spLocks noChangeArrowheads="1"/>
            </p:cNvSpPr>
            <p:nvPr/>
          </p:nvSpPr>
          <p:spPr bwMode="auto">
            <a:xfrm>
              <a:off x="4614" y="1813"/>
              <a:ext cx="104" cy="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36" name="Rectangle 34"/>
            <p:cNvSpPr>
              <a:spLocks noChangeArrowheads="1"/>
            </p:cNvSpPr>
            <p:nvPr/>
          </p:nvSpPr>
          <p:spPr bwMode="auto">
            <a:xfrm>
              <a:off x="4116" y="153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7" name="Rectangle 35"/>
            <p:cNvSpPr>
              <a:spLocks noChangeArrowheads="1"/>
            </p:cNvSpPr>
            <p:nvPr/>
          </p:nvSpPr>
          <p:spPr bwMode="auto">
            <a:xfrm>
              <a:off x="4530" y="153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8" name="Rectangle 36"/>
            <p:cNvSpPr>
              <a:spLocks noChangeArrowheads="1"/>
            </p:cNvSpPr>
            <p:nvPr/>
          </p:nvSpPr>
          <p:spPr bwMode="auto">
            <a:xfrm>
              <a:off x="4323" y="1241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9" name="Rectangle 37"/>
            <p:cNvSpPr>
              <a:spLocks noChangeArrowheads="1"/>
            </p:cNvSpPr>
            <p:nvPr/>
          </p:nvSpPr>
          <p:spPr bwMode="auto">
            <a:xfrm>
              <a:off x="4604" y="945"/>
              <a:ext cx="1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0" name="Rectangle 38"/>
            <p:cNvSpPr>
              <a:spLocks noChangeArrowheads="1"/>
            </p:cNvSpPr>
            <p:nvPr/>
          </p:nvSpPr>
          <p:spPr bwMode="auto">
            <a:xfrm>
              <a:off x="4912" y="1241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1" name="Rectangle 39"/>
            <p:cNvSpPr>
              <a:spLocks noChangeArrowheads="1"/>
            </p:cNvSpPr>
            <p:nvPr/>
          </p:nvSpPr>
          <p:spPr bwMode="auto">
            <a:xfrm>
              <a:off x="5326" y="945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2" name="Rectangle 40"/>
            <p:cNvSpPr>
              <a:spLocks noChangeArrowheads="1"/>
            </p:cNvSpPr>
            <p:nvPr/>
          </p:nvSpPr>
          <p:spPr bwMode="auto">
            <a:xfrm>
              <a:off x="4964" y="64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43" name="Group 43"/>
          <p:cNvGrpSpPr>
            <a:grpSpLocks noChangeAspect="1"/>
          </p:cNvGrpSpPr>
          <p:nvPr/>
        </p:nvGrpSpPr>
        <p:grpSpPr bwMode="auto">
          <a:xfrm>
            <a:off x="6400800" y="4038600"/>
            <a:ext cx="2438400" cy="2514600"/>
            <a:chOff x="4032" y="2544"/>
            <a:chExt cx="1536" cy="1584"/>
          </a:xfrm>
        </p:grpSpPr>
        <p:sp>
          <p:nvSpPr>
            <p:cNvPr id="30744" name="AutoShape 42"/>
            <p:cNvSpPr>
              <a:spLocks noChangeAspect="1" noChangeArrowheads="1" noTextEdit="1"/>
            </p:cNvSpPr>
            <p:nvPr/>
          </p:nvSpPr>
          <p:spPr bwMode="auto">
            <a:xfrm>
              <a:off x="4032" y="2544"/>
              <a:ext cx="153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5" name="Line 44"/>
            <p:cNvSpPr>
              <a:spLocks noChangeShapeType="1"/>
            </p:cNvSpPr>
            <p:nvPr/>
          </p:nvSpPr>
          <p:spPr bwMode="auto">
            <a:xfrm flipV="1">
              <a:off x="4901" y="3236"/>
              <a:ext cx="102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6" name="Line 45"/>
            <p:cNvSpPr>
              <a:spLocks noChangeShapeType="1"/>
            </p:cNvSpPr>
            <p:nvPr/>
          </p:nvSpPr>
          <p:spPr bwMode="auto">
            <a:xfrm flipH="1" flipV="1">
              <a:off x="5003" y="3236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7" name="Line 46"/>
            <p:cNvSpPr>
              <a:spLocks noChangeShapeType="1"/>
            </p:cNvSpPr>
            <p:nvPr/>
          </p:nvSpPr>
          <p:spPr bwMode="auto">
            <a:xfrm flipV="1">
              <a:off x="5307" y="2941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8" name="Line 47"/>
            <p:cNvSpPr>
              <a:spLocks noChangeShapeType="1"/>
            </p:cNvSpPr>
            <p:nvPr/>
          </p:nvSpPr>
          <p:spPr bwMode="auto">
            <a:xfrm flipH="1" flipV="1">
              <a:off x="5408" y="2941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49" name="Line 48"/>
            <p:cNvSpPr>
              <a:spLocks noChangeShapeType="1"/>
            </p:cNvSpPr>
            <p:nvPr/>
          </p:nvSpPr>
          <p:spPr bwMode="auto">
            <a:xfrm flipV="1">
              <a:off x="4643" y="3825"/>
              <a:ext cx="102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50" name="Line 49"/>
            <p:cNvSpPr>
              <a:spLocks noChangeShapeType="1"/>
            </p:cNvSpPr>
            <p:nvPr/>
          </p:nvSpPr>
          <p:spPr bwMode="auto">
            <a:xfrm flipH="1" flipV="1">
              <a:off x="4745" y="3825"/>
              <a:ext cx="101" cy="24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751" name="Line 50"/>
            <p:cNvSpPr>
              <a:spLocks noChangeShapeType="1"/>
            </p:cNvSpPr>
            <p:nvPr/>
          </p:nvSpPr>
          <p:spPr bwMode="auto">
            <a:xfrm flipV="1">
              <a:off x="4395" y="2941"/>
              <a:ext cx="304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0" name="Line 51"/>
            <p:cNvSpPr>
              <a:spLocks noChangeShapeType="1"/>
            </p:cNvSpPr>
            <p:nvPr/>
          </p:nvSpPr>
          <p:spPr bwMode="auto">
            <a:xfrm flipH="1">
              <a:off x="4192" y="3236"/>
              <a:ext cx="203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1" name="Line 52"/>
            <p:cNvSpPr>
              <a:spLocks noChangeShapeType="1"/>
            </p:cNvSpPr>
            <p:nvPr/>
          </p:nvSpPr>
          <p:spPr bwMode="auto">
            <a:xfrm flipH="1" flipV="1">
              <a:off x="4395" y="3236"/>
              <a:ext cx="202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2" name="Line 53"/>
            <p:cNvSpPr>
              <a:spLocks noChangeShapeType="1"/>
            </p:cNvSpPr>
            <p:nvPr/>
          </p:nvSpPr>
          <p:spPr bwMode="auto">
            <a:xfrm flipV="1">
              <a:off x="4091" y="3531"/>
              <a:ext cx="101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3" name="Line 54"/>
            <p:cNvSpPr>
              <a:spLocks noChangeShapeType="1"/>
            </p:cNvSpPr>
            <p:nvPr/>
          </p:nvSpPr>
          <p:spPr bwMode="auto">
            <a:xfrm>
              <a:off x="4699" y="2941"/>
              <a:ext cx="304" cy="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4" name="Line 55"/>
            <p:cNvSpPr>
              <a:spLocks noChangeShapeType="1"/>
            </p:cNvSpPr>
            <p:nvPr/>
          </p:nvSpPr>
          <p:spPr bwMode="auto">
            <a:xfrm>
              <a:off x="5053" y="2647"/>
              <a:ext cx="355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5" name="Line 56"/>
            <p:cNvSpPr>
              <a:spLocks noChangeShapeType="1"/>
            </p:cNvSpPr>
            <p:nvPr/>
          </p:nvSpPr>
          <p:spPr bwMode="auto">
            <a:xfrm flipH="1" flipV="1">
              <a:off x="4192" y="3531"/>
              <a:ext cx="101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6" name="Line 57"/>
            <p:cNvSpPr>
              <a:spLocks noChangeShapeType="1"/>
            </p:cNvSpPr>
            <p:nvPr/>
          </p:nvSpPr>
          <p:spPr bwMode="auto">
            <a:xfrm flipH="1">
              <a:off x="4699" y="2647"/>
              <a:ext cx="354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8" name="Line 58"/>
            <p:cNvSpPr>
              <a:spLocks noChangeShapeType="1"/>
            </p:cNvSpPr>
            <p:nvPr/>
          </p:nvSpPr>
          <p:spPr bwMode="auto">
            <a:xfrm flipV="1">
              <a:off x="4496" y="3531"/>
              <a:ext cx="101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69" name="Line 59"/>
            <p:cNvSpPr>
              <a:spLocks noChangeShapeType="1"/>
            </p:cNvSpPr>
            <p:nvPr/>
          </p:nvSpPr>
          <p:spPr bwMode="auto">
            <a:xfrm flipH="1" flipV="1">
              <a:off x="4597" y="3531"/>
              <a:ext cx="152" cy="29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0" name="Oval 60"/>
            <p:cNvSpPr>
              <a:spLocks noChangeArrowheads="1"/>
            </p:cNvSpPr>
            <p:nvPr/>
          </p:nvSpPr>
          <p:spPr bwMode="auto">
            <a:xfrm>
              <a:off x="4901" y="3138"/>
              <a:ext cx="203" cy="19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1" name="Rectangle 61"/>
            <p:cNvSpPr>
              <a:spLocks noChangeArrowheads="1"/>
            </p:cNvSpPr>
            <p:nvPr/>
          </p:nvSpPr>
          <p:spPr bwMode="auto">
            <a:xfrm>
              <a:off x="4851" y="3433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2" name="Rectangle 62"/>
            <p:cNvSpPr>
              <a:spLocks noChangeArrowheads="1"/>
            </p:cNvSpPr>
            <p:nvPr/>
          </p:nvSpPr>
          <p:spPr bwMode="auto">
            <a:xfrm>
              <a:off x="5053" y="3433"/>
              <a:ext cx="102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3" name="Oval 63"/>
            <p:cNvSpPr>
              <a:spLocks noChangeArrowheads="1"/>
            </p:cNvSpPr>
            <p:nvPr/>
          </p:nvSpPr>
          <p:spPr bwMode="auto">
            <a:xfrm>
              <a:off x="5307" y="2843"/>
              <a:ext cx="202" cy="19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4" name="Rectangle 64"/>
            <p:cNvSpPr>
              <a:spLocks noChangeArrowheads="1"/>
            </p:cNvSpPr>
            <p:nvPr/>
          </p:nvSpPr>
          <p:spPr bwMode="auto">
            <a:xfrm>
              <a:off x="5256" y="3138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5" name="Rectangle 65"/>
            <p:cNvSpPr>
              <a:spLocks noChangeArrowheads="1"/>
            </p:cNvSpPr>
            <p:nvPr/>
          </p:nvSpPr>
          <p:spPr bwMode="auto">
            <a:xfrm>
              <a:off x="5459" y="3138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6" name="Oval 66"/>
            <p:cNvSpPr>
              <a:spLocks noChangeArrowheads="1"/>
            </p:cNvSpPr>
            <p:nvPr/>
          </p:nvSpPr>
          <p:spPr bwMode="auto">
            <a:xfrm>
              <a:off x="4643" y="3727"/>
              <a:ext cx="203" cy="19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7" name="Rectangle 67"/>
            <p:cNvSpPr>
              <a:spLocks noChangeArrowheads="1"/>
            </p:cNvSpPr>
            <p:nvPr/>
          </p:nvSpPr>
          <p:spPr bwMode="auto">
            <a:xfrm>
              <a:off x="4593" y="4022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8" name="Rectangle 68"/>
            <p:cNvSpPr>
              <a:spLocks noChangeArrowheads="1"/>
            </p:cNvSpPr>
            <p:nvPr/>
          </p:nvSpPr>
          <p:spPr bwMode="auto">
            <a:xfrm>
              <a:off x="4800" y="4022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79" name="Oval 69"/>
            <p:cNvSpPr>
              <a:spLocks noChangeArrowheads="1"/>
            </p:cNvSpPr>
            <p:nvPr/>
          </p:nvSpPr>
          <p:spPr bwMode="auto">
            <a:xfrm>
              <a:off x="4293" y="3138"/>
              <a:ext cx="203" cy="19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0" name="Oval 70"/>
            <p:cNvSpPr>
              <a:spLocks noChangeArrowheads="1"/>
            </p:cNvSpPr>
            <p:nvPr/>
          </p:nvSpPr>
          <p:spPr bwMode="auto">
            <a:xfrm>
              <a:off x="4952" y="2549"/>
              <a:ext cx="203" cy="19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1" name="Oval 71"/>
            <p:cNvSpPr>
              <a:spLocks noChangeArrowheads="1"/>
            </p:cNvSpPr>
            <p:nvPr/>
          </p:nvSpPr>
          <p:spPr bwMode="auto">
            <a:xfrm>
              <a:off x="4597" y="2843"/>
              <a:ext cx="203" cy="19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2" name="Oval 72"/>
            <p:cNvSpPr>
              <a:spLocks noChangeArrowheads="1"/>
            </p:cNvSpPr>
            <p:nvPr/>
          </p:nvSpPr>
          <p:spPr bwMode="auto">
            <a:xfrm>
              <a:off x="4091" y="3433"/>
              <a:ext cx="202" cy="196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3" name="Oval 73"/>
            <p:cNvSpPr>
              <a:spLocks noChangeArrowheads="1"/>
            </p:cNvSpPr>
            <p:nvPr/>
          </p:nvSpPr>
          <p:spPr bwMode="auto">
            <a:xfrm>
              <a:off x="4496" y="3433"/>
              <a:ext cx="203" cy="196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4" name="Rectangle 74"/>
            <p:cNvSpPr>
              <a:spLocks noChangeArrowheads="1"/>
            </p:cNvSpPr>
            <p:nvPr/>
          </p:nvSpPr>
          <p:spPr bwMode="auto">
            <a:xfrm>
              <a:off x="4243" y="3727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5" name="Rectangle 75"/>
            <p:cNvSpPr>
              <a:spLocks noChangeArrowheads="1"/>
            </p:cNvSpPr>
            <p:nvPr/>
          </p:nvSpPr>
          <p:spPr bwMode="auto">
            <a:xfrm>
              <a:off x="4040" y="3727"/>
              <a:ext cx="101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6" name="Rectangle 76"/>
            <p:cNvSpPr>
              <a:spLocks noChangeArrowheads="1"/>
            </p:cNvSpPr>
            <p:nvPr/>
          </p:nvSpPr>
          <p:spPr bwMode="auto">
            <a:xfrm>
              <a:off x="4445" y="3727"/>
              <a:ext cx="102" cy="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2187" name="Rectangle 77"/>
            <p:cNvSpPr>
              <a:spLocks noChangeArrowheads="1"/>
            </p:cNvSpPr>
            <p:nvPr/>
          </p:nvSpPr>
          <p:spPr bwMode="auto">
            <a:xfrm>
              <a:off x="4713" y="3742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88" name="Rectangle 78"/>
            <p:cNvSpPr>
              <a:spLocks noChangeArrowheads="1"/>
            </p:cNvSpPr>
            <p:nvPr/>
          </p:nvSpPr>
          <p:spPr bwMode="auto">
            <a:xfrm>
              <a:off x="4160" y="3448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89" name="Rectangle 79"/>
            <p:cNvSpPr>
              <a:spLocks noChangeArrowheads="1"/>
            </p:cNvSpPr>
            <p:nvPr/>
          </p:nvSpPr>
          <p:spPr bwMode="auto">
            <a:xfrm>
              <a:off x="4363" y="3153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90" name="Rectangle 80"/>
            <p:cNvSpPr>
              <a:spLocks noChangeArrowheads="1"/>
            </p:cNvSpPr>
            <p:nvPr/>
          </p:nvSpPr>
          <p:spPr bwMode="auto">
            <a:xfrm>
              <a:off x="4637" y="2858"/>
              <a:ext cx="1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91" name="Rectangle 81"/>
            <p:cNvSpPr>
              <a:spLocks noChangeArrowheads="1"/>
            </p:cNvSpPr>
            <p:nvPr/>
          </p:nvSpPr>
          <p:spPr bwMode="auto">
            <a:xfrm>
              <a:off x="4938" y="3153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92" name="Rectangle 82"/>
            <p:cNvSpPr>
              <a:spLocks noChangeArrowheads="1"/>
            </p:cNvSpPr>
            <p:nvPr/>
          </p:nvSpPr>
          <p:spPr bwMode="auto">
            <a:xfrm>
              <a:off x="5343" y="2858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93" name="Rectangle 83"/>
            <p:cNvSpPr>
              <a:spLocks noChangeArrowheads="1"/>
            </p:cNvSpPr>
            <p:nvPr/>
          </p:nvSpPr>
          <p:spPr bwMode="auto">
            <a:xfrm>
              <a:off x="4988" y="2564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94" name="Rectangle 84"/>
            <p:cNvSpPr>
              <a:spLocks noChangeArrowheads="1"/>
            </p:cNvSpPr>
            <p:nvPr/>
          </p:nvSpPr>
          <p:spPr bwMode="auto">
            <a:xfrm>
              <a:off x="4565" y="3448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5208" r="21251" b="8333"/>
          <a:stretch>
            <a:fillRect/>
          </a:stretch>
        </p:blipFill>
        <p:spPr bwMode="auto">
          <a:xfrm>
            <a:off x="2286000" y="304800"/>
            <a:ext cx="472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3048000" y="1143000"/>
            <a:ext cx="914400" cy="838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48" name="Oval 6"/>
          <p:cNvSpPr>
            <a:spLocks noChangeArrowheads="1"/>
          </p:cNvSpPr>
          <p:nvPr/>
        </p:nvSpPr>
        <p:spPr bwMode="auto">
          <a:xfrm rot="1500000">
            <a:off x="3140075" y="2400300"/>
            <a:ext cx="1371600" cy="5715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 rot="-1500000">
            <a:off x="2638425" y="4143375"/>
            <a:ext cx="1219200" cy="5334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0" name="Oval 10"/>
          <p:cNvSpPr>
            <a:spLocks noChangeArrowheads="1"/>
          </p:cNvSpPr>
          <p:nvPr/>
        </p:nvSpPr>
        <p:spPr bwMode="auto">
          <a:xfrm>
            <a:off x="6253163" y="43957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5688013" y="5684838"/>
            <a:ext cx="288925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3386138" y="4130675"/>
            <a:ext cx="287337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3" name="Oval 10"/>
          <p:cNvSpPr>
            <a:spLocks noChangeArrowheads="1"/>
          </p:cNvSpPr>
          <p:nvPr/>
        </p:nvSpPr>
        <p:spPr bwMode="auto">
          <a:xfrm>
            <a:off x="2816225" y="4421188"/>
            <a:ext cx="287338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2963863" y="49799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3240088" y="32654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3378200" y="2405063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3962400" y="2684463"/>
            <a:ext cx="287338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6246813" y="2667000"/>
            <a:ext cx="287337" cy="287338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6240463" y="950913"/>
            <a:ext cx="288925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4375150" y="1246188"/>
            <a:ext cx="287338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1" name="Oval 16"/>
          <p:cNvSpPr>
            <a:spLocks noChangeArrowheads="1"/>
          </p:cNvSpPr>
          <p:nvPr/>
        </p:nvSpPr>
        <p:spPr bwMode="auto">
          <a:xfrm>
            <a:off x="3517900" y="12588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2" name="Oval 17"/>
          <p:cNvSpPr>
            <a:spLocks noChangeArrowheads="1"/>
          </p:cNvSpPr>
          <p:nvPr/>
        </p:nvSpPr>
        <p:spPr bwMode="auto">
          <a:xfrm>
            <a:off x="3228975" y="1544638"/>
            <a:ext cx="287338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3" name="Oval 18"/>
          <p:cNvSpPr>
            <a:spLocks noChangeArrowheads="1"/>
          </p:cNvSpPr>
          <p:nvPr/>
        </p:nvSpPr>
        <p:spPr bwMode="auto">
          <a:xfrm>
            <a:off x="3373438" y="685800"/>
            <a:ext cx="288925" cy="287338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4" name="Oval 10"/>
          <p:cNvSpPr>
            <a:spLocks noChangeArrowheads="1"/>
          </p:cNvSpPr>
          <p:nvPr/>
        </p:nvSpPr>
        <p:spPr bwMode="auto">
          <a:xfrm>
            <a:off x="3403600" y="5702300"/>
            <a:ext cx="287338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5" name="Oval 10"/>
          <p:cNvSpPr>
            <a:spLocks noChangeArrowheads="1"/>
          </p:cNvSpPr>
          <p:nvPr/>
        </p:nvSpPr>
        <p:spPr bwMode="auto">
          <a:xfrm>
            <a:off x="3548063" y="62753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6" name="Oval 10"/>
          <p:cNvSpPr>
            <a:spLocks noChangeArrowheads="1"/>
          </p:cNvSpPr>
          <p:nvPr/>
        </p:nvSpPr>
        <p:spPr bwMode="auto">
          <a:xfrm>
            <a:off x="6697663" y="6256338"/>
            <a:ext cx="288925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" name="Arc 1"/>
          <p:cNvSpPr/>
          <p:nvPr/>
        </p:nvSpPr>
        <p:spPr bwMode="auto">
          <a:xfrm flipH="1">
            <a:off x="3035970" y="2133600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>
            <a:off x="4222716" y="3691512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b="1" smtClean="0"/>
              <a:t>Indsættelse i rød-sorte træer:</a:t>
            </a:r>
            <a:br>
              <a:rPr lang="en-US" sz="4000" b="1" smtClean="0"/>
            </a:br>
            <a:r>
              <a:rPr lang="en-US" sz="4000" b="1" smtClean="0"/>
              <a:t>rebalancering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23529" b="5882"/>
          <a:stretch>
            <a:fillRect/>
          </a:stretch>
        </p:blipFill>
        <p:spPr bwMode="auto">
          <a:xfrm>
            <a:off x="1866900" y="1439863"/>
            <a:ext cx="72771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4304" r="4167" b="35768"/>
          <a:stretch>
            <a:fillRect/>
          </a:stretch>
        </p:blipFill>
        <p:spPr bwMode="auto">
          <a:xfrm>
            <a:off x="1219200" y="4789488"/>
            <a:ext cx="67532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6"/>
          <p:cNvSpPr>
            <a:spLocks/>
          </p:cNvSpPr>
          <p:nvPr/>
        </p:nvSpPr>
        <p:spPr bwMode="auto">
          <a:xfrm>
            <a:off x="1708150" y="1524000"/>
            <a:ext cx="228600" cy="3124200"/>
          </a:xfrm>
          <a:prstGeom prst="leftBrace">
            <a:avLst>
              <a:gd name="adj1" fmla="val 11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762000" y="292100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>
                <a:latin typeface="Times New Roman" pitchFamily="18" charset="0"/>
                <a:cs typeface="+mn-cs"/>
              </a:rPr>
              <a:t>Case 1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228600" y="1905000"/>
            <a:ext cx="152400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cs typeface="+mn-cs"/>
              </a:rPr>
              <a:t>Omfarv</a:t>
            </a:r>
            <a:r>
              <a:rPr lang="en-US" dirty="0">
                <a:cs typeface="+mn-cs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og</a:t>
            </a:r>
            <a:r>
              <a:rPr lang="en-US" dirty="0">
                <a:cs typeface="+mn-cs"/>
              </a:rPr>
              <a:t> dens to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røde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dirty="0" err="1">
                <a:cs typeface="+mn-cs"/>
              </a:rPr>
              <a:t>børn</a:t>
            </a:r>
            <a:endParaRPr lang="en-US" dirty="0">
              <a:cs typeface="+mn-cs"/>
            </a:endParaRPr>
          </a:p>
        </p:txBody>
      </p:sp>
      <p:sp>
        <p:nvSpPr>
          <p:cNvPr id="33800" name="Oval 10"/>
          <p:cNvSpPr>
            <a:spLocks noChangeArrowheads="1"/>
          </p:cNvSpPr>
          <p:nvPr/>
        </p:nvSpPr>
        <p:spPr bwMode="auto">
          <a:xfrm rot="-1920000">
            <a:off x="1905000" y="3673475"/>
            <a:ext cx="12192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1" name="Oval 12"/>
          <p:cNvSpPr>
            <a:spLocks noChangeArrowheads="1"/>
          </p:cNvSpPr>
          <p:nvPr/>
        </p:nvSpPr>
        <p:spPr bwMode="auto">
          <a:xfrm rot="1980000">
            <a:off x="2373313" y="2097088"/>
            <a:ext cx="1219200" cy="5064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 rot="1980000">
            <a:off x="1266825" y="5518150"/>
            <a:ext cx="1219200" cy="5064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 rot="-1920000">
            <a:off x="3124200" y="5470525"/>
            <a:ext cx="12192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4" name="Oval 10"/>
          <p:cNvSpPr>
            <a:spLocks noChangeArrowheads="1"/>
          </p:cNvSpPr>
          <p:nvPr/>
        </p:nvSpPr>
        <p:spPr bwMode="auto">
          <a:xfrm>
            <a:off x="5908675" y="5438775"/>
            <a:ext cx="360363" cy="360363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5" name="Oval 10"/>
          <p:cNvSpPr>
            <a:spLocks noChangeArrowheads="1"/>
          </p:cNvSpPr>
          <p:nvPr/>
        </p:nvSpPr>
        <p:spPr bwMode="auto">
          <a:xfrm>
            <a:off x="7335838" y="5430838"/>
            <a:ext cx="360362" cy="360362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6" name="Oval 10"/>
          <p:cNvSpPr>
            <a:spLocks noChangeArrowheads="1"/>
          </p:cNvSpPr>
          <p:nvPr/>
        </p:nvSpPr>
        <p:spPr bwMode="auto">
          <a:xfrm>
            <a:off x="3751263" y="5422900"/>
            <a:ext cx="360362" cy="360363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7" name="Oval 10"/>
          <p:cNvSpPr>
            <a:spLocks noChangeArrowheads="1"/>
          </p:cNvSpPr>
          <p:nvPr/>
        </p:nvSpPr>
        <p:spPr bwMode="auto">
          <a:xfrm>
            <a:off x="1443038" y="5418138"/>
            <a:ext cx="360362" cy="360362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8" name="Oval 10"/>
          <p:cNvSpPr>
            <a:spLocks noChangeArrowheads="1"/>
          </p:cNvSpPr>
          <p:nvPr/>
        </p:nvSpPr>
        <p:spPr bwMode="auto">
          <a:xfrm>
            <a:off x="1978025" y="5776913"/>
            <a:ext cx="360363" cy="360362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9" name="Oval 10"/>
          <p:cNvSpPr>
            <a:spLocks noChangeArrowheads="1"/>
          </p:cNvSpPr>
          <p:nvPr/>
        </p:nvSpPr>
        <p:spPr bwMode="auto">
          <a:xfrm>
            <a:off x="3400425" y="5783263"/>
            <a:ext cx="358775" cy="35877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0" name="Oval 10"/>
          <p:cNvSpPr>
            <a:spLocks noChangeArrowheads="1"/>
          </p:cNvSpPr>
          <p:nvPr/>
        </p:nvSpPr>
        <p:spPr bwMode="auto">
          <a:xfrm>
            <a:off x="2598738" y="3665538"/>
            <a:ext cx="325437" cy="3254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1" name="Oval 10"/>
          <p:cNvSpPr>
            <a:spLocks noChangeArrowheads="1"/>
          </p:cNvSpPr>
          <p:nvPr/>
        </p:nvSpPr>
        <p:spPr bwMode="auto">
          <a:xfrm>
            <a:off x="2108200" y="4002088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2" name="Oval 10"/>
          <p:cNvSpPr>
            <a:spLocks noChangeArrowheads="1"/>
          </p:cNvSpPr>
          <p:nvPr/>
        </p:nvSpPr>
        <p:spPr bwMode="auto">
          <a:xfrm>
            <a:off x="4570413" y="3657600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3" name="Oval 10"/>
          <p:cNvSpPr>
            <a:spLocks noChangeArrowheads="1"/>
          </p:cNvSpPr>
          <p:nvPr/>
        </p:nvSpPr>
        <p:spPr bwMode="auto">
          <a:xfrm>
            <a:off x="6053138" y="3968750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4" name="Oval 10"/>
          <p:cNvSpPr>
            <a:spLocks noChangeArrowheads="1"/>
          </p:cNvSpPr>
          <p:nvPr/>
        </p:nvSpPr>
        <p:spPr bwMode="auto">
          <a:xfrm>
            <a:off x="7524750" y="3302000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5" name="Oval 10"/>
          <p:cNvSpPr>
            <a:spLocks noChangeArrowheads="1"/>
          </p:cNvSpPr>
          <p:nvPr/>
        </p:nvSpPr>
        <p:spPr bwMode="auto">
          <a:xfrm>
            <a:off x="7500938" y="1658938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6" name="Oval 10"/>
          <p:cNvSpPr>
            <a:spLocks noChangeArrowheads="1"/>
          </p:cNvSpPr>
          <p:nvPr/>
        </p:nvSpPr>
        <p:spPr bwMode="auto">
          <a:xfrm>
            <a:off x="7018338" y="2319338"/>
            <a:ext cx="325437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7" name="Oval 10"/>
          <p:cNvSpPr>
            <a:spLocks noChangeArrowheads="1"/>
          </p:cNvSpPr>
          <p:nvPr/>
        </p:nvSpPr>
        <p:spPr bwMode="auto">
          <a:xfrm>
            <a:off x="4552950" y="2005013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8" name="Oval 10"/>
          <p:cNvSpPr>
            <a:spLocks noChangeArrowheads="1"/>
          </p:cNvSpPr>
          <p:nvPr/>
        </p:nvSpPr>
        <p:spPr bwMode="auto">
          <a:xfrm>
            <a:off x="3082925" y="2351088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9" name="Oval 10"/>
          <p:cNvSpPr>
            <a:spLocks noChangeArrowheads="1"/>
          </p:cNvSpPr>
          <p:nvPr/>
        </p:nvSpPr>
        <p:spPr bwMode="auto">
          <a:xfrm>
            <a:off x="2579688" y="2022475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44335" y="5029200"/>
            <a:ext cx="122726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 smtClean="0">
                <a:cs typeface="+mn-cs"/>
              </a:rPr>
              <a:t>Afslut</a:t>
            </a:r>
            <a:endParaRPr lang="en-US" dirty="0">
              <a:cs typeface="+mn-cs"/>
            </a:endParaRPr>
          </a:p>
        </p:txBody>
      </p:sp>
      <p:sp>
        <p:nvSpPr>
          <p:cNvPr id="29" name="Arc 28"/>
          <p:cNvSpPr/>
          <p:nvPr/>
        </p:nvSpPr>
        <p:spPr bwMode="auto">
          <a:xfrm flipH="1">
            <a:off x="1081200" y="5193801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Arc 29"/>
          <p:cNvSpPr/>
          <p:nvPr/>
        </p:nvSpPr>
        <p:spPr bwMode="auto">
          <a:xfrm>
            <a:off x="4222716" y="4948532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1414" r="17805" b="15741"/>
          <a:stretch>
            <a:fillRect/>
          </a:stretch>
        </p:blipFill>
        <p:spPr bwMode="auto">
          <a:xfrm>
            <a:off x="457200" y="762000"/>
            <a:ext cx="8458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1" name="Straight Connector 27"/>
          <p:cNvCxnSpPr>
            <a:cxnSpLocks noChangeShapeType="1"/>
          </p:cNvCxnSpPr>
          <p:nvPr/>
        </p:nvCxnSpPr>
        <p:spPr bwMode="auto">
          <a:xfrm rot="16200000" flipH="1">
            <a:off x="6553200" y="1143000"/>
            <a:ext cx="6096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2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6591300" y="419100"/>
            <a:ext cx="6858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6503988" y="762000"/>
            <a:ext cx="396875" cy="395288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5867400" y="7635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z.p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6019800" y="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z.p</a:t>
            </a:r>
            <a:r>
              <a:rPr lang="da-DK" sz="2000" b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1428750"/>
            <a:ext cx="91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a-DK" sz="20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rød</a:t>
            </a:r>
            <a:r>
              <a:rPr lang="da-DK" sz="2000" b="0" i="1" dirty="0">
                <a:latin typeface="Times New Roman" pitchFamily="18" charset="0"/>
                <a:cs typeface="Times New Roman" pitchFamily="18" charset="0"/>
              </a:rPr>
              <a:t>  z</a:t>
            </a:r>
            <a:endParaRPr lang="da-DK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762000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000" b="0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da-DK" sz="1600" b="0" dirty="0">
                <a:latin typeface="+mj-lt"/>
                <a:cs typeface="Times New Roman" pitchFamily="18" charset="0"/>
              </a:rPr>
              <a:t>(evt. </a:t>
            </a:r>
            <a:r>
              <a:rPr lang="da-DK" sz="1600" b="0" dirty="0" err="1">
                <a:latin typeface="+mj-lt"/>
                <a:cs typeface="Times New Roman" pitchFamily="18" charset="0"/>
              </a:rPr>
              <a:t>nil</a:t>
            </a:r>
            <a:r>
              <a:rPr lang="da-DK" sz="1600" b="0" dirty="0">
                <a:latin typeface="+mj-lt"/>
                <a:cs typeface="Times New Roman" pitchFamily="18" charset="0"/>
              </a:rPr>
              <a:t>)</a:t>
            </a:r>
            <a:endParaRPr lang="da-DK" sz="16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32778" name="Oval 20"/>
          <p:cNvSpPr>
            <a:spLocks noChangeArrowheads="1"/>
          </p:cNvSpPr>
          <p:nvPr/>
        </p:nvSpPr>
        <p:spPr bwMode="auto">
          <a:xfrm>
            <a:off x="7570788" y="762000"/>
            <a:ext cx="396875" cy="3952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79" name="Rectangle 21"/>
          <p:cNvSpPr>
            <a:spLocks noChangeArrowheads="1"/>
          </p:cNvSpPr>
          <p:nvPr/>
        </p:nvSpPr>
        <p:spPr bwMode="auto">
          <a:xfrm>
            <a:off x="7772400" y="762000"/>
            <a:ext cx="2286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80" name="Oval 22"/>
          <p:cNvSpPr>
            <a:spLocks noChangeArrowheads="1"/>
          </p:cNvSpPr>
          <p:nvPr/>
        </p:nvSpPr>
        <p:spPr bwMode="auto">
          <a:xfrm>
            <a:off x="7570788" y="762000"/>
            <a:ext cx="396875" cy="39528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cxnSp>
        <p:nvCxnSpPr>
          <p:cNvPr id="32781" name="Straight Connector 30"/>
          <p:cNvCxnSpPr>
            <a:cxnSpLocks noChangeShapeType="1"/>
            <a:stCxn id="32780" idx="1"/>
          </p:cNvCxnSpPr>
          <p:nvPr/>
        </p:nvCxnSpPr>
        <p:spPr bwMode="auto">
          <a:xfrm rot="16200000" flipV="1">
            <a:off x="7176294" y="367506"/>
            <a:ext cx="515938" cy="3905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41"/>
          <p:cNvCxnSpPr>
            <a:cxnSpLocks noChangeShapeType="1"/>
          </p:cNvCxnSpPr>
          <p:nvPr/>
        </p:nvCxnSpPr>
        <p:spPr bwMode="auto">
          <a:xfrm rot="16200000" flipH="1">
            <a:off x="6972300" y="17907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43"/>
          <p:cNvCxnSpPr>
            <a:cxnSpLocks noChangeShapeType="1"/>
          </p:cNvCxnSpPr>
          <p:nvPr/>
        </p:nvCxnSpPr>
        <p:spPr bwMode="auto">
          <a:xfrm rot="5400000">
            <a:off x="6667500" y="17907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4" name="Oval 13"/>
          <p:cNvSpPr>
            <a:spLocks noChangeArrowheads="1"/>
          </p:cNvSpPr>
          <p:nvPr/>
        </p:nvSpPr>
        <p:spPr bwMode="auto">
          <a:xfrm>
            <a:off x="6843713" y="1433513"/>
            <a:ext cx="395287" cy="395287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85" name="TextBox 47"/>
          <p:cNvSpPr txBox="1">
            <a:spLocks noChangeArrowheads="1"/>
          </p:cNvSpPr>
          <p:nvPr/>
        </p:nvSpPr>
        <p:spPr bwMode="auto">
          <a:xfrm>
            <a:off x="6553200" y="2057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/>
              <a:t>nil/sort</a:t>
            </a:r>
          </a:p>
        </p:txBody>
      </p:sp>
      <p:cxnSp>
        <p:nvCxnSpPr>
          <p:cNvPr id="32786" name="Straight Arrow Connector 54"/>
          <p:cNvCxnSpPr>
            <a:cxnSpLocks noChangeShapeType="1"/>
          </p:cNvCxnSpPr>
          <p:nvPr/>
        </p:nvCxnSpPr>
        <p:spPr bwMode="auto">
          <a:xfrm rot="10800000" flipV="1">
            <a:off x="3733800" y="1295400"/>
            <a:ext cx="2286000" cy="6096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7" name="Oval 17"/>
          <p:cNvSpPr>
            <a:spLocks noChangeArrowheads="1"/>
          </p:cNvSpPr>
          <p:nvPr/>
        </p:nvSpPr>
        <p:spPr bwMode="auto">
          <a:xfrm>
            <a:off x="7010400" y="76200"/>
            <a:ext cx="395288" cy="3952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PQuestion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da-DK" b="1" dirty="0" err="1" smtClean="0">
                <a:solidFill>
                  <a:schemeClr val="bg1"/>
                </a:solidFill>
              </a:rPr>
              <a:t>Worst</a:t>
            </a:r>
            <a:r>
              <a:rPr lang="da-DK" b="1" smtClean="0">
                <a:solidFill>
                  <a:schemeClr val="bg1"/>
                </a:solidFill>
              </a:rPr>
              <a:t>-case antal rotationer ved indsættelse i et rød-sort træ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78200" y="2362200"/>
            <a:ext cx="2717800" cy="3200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log </a:t>
            </a:r>
            <a:r>
              <a:rPr lang="en-US" i="1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2∙log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615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44088" cy="298450"/>
            <a:chOff x="190500" y="6369326"/>
            <a:chExt cx="3837077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62130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7077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sz="7200" b="1" smtClean="0"/>
              <a:t>Delete</a:t>
            </a:r>
            <a:endParaRPr lang="en-US" sz="72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 t="7251" r="28120" b="4126"/>
          <a:stretch>
            <a:fillRect/>
          </a:stretch>
        </p:blipFill>
        <p:spPr bwMode="auto">
          <a:xfrm rot="-60000">
            <a:off x="1536700" y="314325"/>
            <a:ext cx="51054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5"/>
          <p:cNvSpPr>
            <a:spLocks/>
          </p:cNvSpPr>
          <p:nvPr/>
        </p:nvSpPr>
        <p:spPr bwMode="auto">
          <a:xfrm>
            <a:off x="1346200" y="838200"/>
            <a:ext cx="330200" cy="495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0" y="2971800"/>
            <a:ext cx="1447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slettelse</a:t>
            </a:r>
            <a:endParaRPr lang="en-US" b="0" dirty="0">
              <a:cs typeface="+mn-cs"/>
            </a:endParaRPr>
          </a:p>
        </p:txBody>
      </p:sp>
      <p:pic>
        <p:nvPicPr>
          <p:cNvPr id="35845" name="Picture 7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9175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29400" y="2990850"/>
            <a:ext cx="714375" cy="1050925"/>
            <a:chOff x="4032" y="1162"/>
            <a:chExt cx="450" cy="66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35857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9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324600" y="2070100"/>
            <a:ext cx="774700" cy="676275"/>
            <a:chOff x="3840" y="582"/>
            <a:chExt cx="488" cy="426"/>
          </a:xfrm>
        </p:grpSpPr>
        <p:sp>
          <p:nvSpPr>
            <p:cNvPr id="35853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4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324600" y="2546350"/>
            <a:ext cx="381000" cy="1038225"/>
            <a:chOff x="3840" y="882"/>
            <a:chExt cx="240" cy="654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888" y="882"/>
              <a:ext cx="14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4600" y="2514600"/>
            <a:ext cx="381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7</a:t>
            </a:r>
          </a:p>
        </p:txBody>
      </p:sp>
      <p:sp>
        <p:nvSpPr>
          <p:cNvPr id="35850" name="Rectangle 4"/>
          <p:cNvSpPr>
            <a:spLocks noChangeArrowheads="1"/>
          </p:cNvSpPr>
          <p:nvPr/>
        </p:nvSpPr>
        <p:spPr bwMode="auto">
          <a:xfrm>
            <a:off x="0" y="-106363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a-DK" sz="2400">
                <a:solidFill>
                  <a:schemeClr val="tx2"/>
                </a:solidFill>
              </a:rPr>
              <a:t>[CLRS, Ed. 2]</a:t>
            </a:r>
            <a:endParaRPr lang="en-US" sz="240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11404" r="41081" b="8525"/>
          <a:stretch>
            <a:fillRect/>
          </a:stretch>
        </p:blipFill>
        <p:spPr bwMode="auto">
          <a:xfrm>
            <a:off x="661988" y="336550"/>
            <a:ext cx="4443412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5"/>
          <p:cNvSpPr>
            <a:spLocks/>
          </p:cNvSpPr>
          <p:nvPr/>
        </p:nvSpPr>
        <p:spPr bwMode="auto">
          <a:xfrm>
            <a:off x="417513" y="708025"/>
            <a:ext cx="330200" cy="5435600"/>
          </a:xfrm>
          <a:prstGeom prst="leftBrace">
            <a:avLst>
              <a:gd name="adj1" fmla="val 12498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 rot="16200000">
            <a:off x="-1630362" y="3238500"/>
            <a:ext cx="3733800" cy="36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slettelse</a:t>
            </a:r>
            <a:endParaRPr lang="en-US" b="0" dirty="0">
              <a:cs typeface="+mn-cs"/>
            </a:endParaRPr>
          </a:p>
        </p:txBody>
      </p:sp>
      <p:pic>
        <p:nvPicPr>
          <p:cNvPr id="36869" name="Picture 7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8575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477000" y="2000250"/>
            <a:ext cx="714375" cy="1050925"/>
            <a:chOff x="4032" y="1162"/>
            <a:chExt cx="450" cy="66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36882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83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84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172200" y="1079500"/>
            <a:ext cx="774700" cy="676275"/>
            <a:chOff x="3840" y="582"/>
            <a:chExt cx="488" cy="426"/>
          </a:xfrm>
        </p:grpSpPr>
        <p:sp>
          <p:nvSpPr>
            <p:cNvPr id="36878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79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72200" y="1555750"/>
            <a:ext cx="381000" cy="1038225"/>
            <a:chOff x="3840" y="882"/>
            <a:chExt cx="240" cy="654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888" y="882"/>
              <a:ext cx="14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72200" y="1524000"/>
            <a:ext cx="381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7</a:t>
            </a:r>
          </a:p>
        </p:txBody>
      </p:sp>
      <p:pic>
        <p:nvPicPr>
          <p:cNvPr id="36874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t="19319" r="57085" b="55077"/>
          <a:stretch>
            <a:fillRect/>
          </a:stretch>
        </p:blipFill>
        <p:spPr bwMode="auto">
          <a:xfrm>
            <a:off x="6400800" y="4648200"/>
            <a:ext cx="256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4"/>
          <p:cNvSpPr>
            <a:spLocks noChangeArrowheads="1"/>
          </p:cNvSpPr>
          <p:nvPr/>
        </p:nvSpPr>
        <p:spPr bwMode="auto">
          <a:xfrm>
            <a:off x="0" y="-106363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a-DK" sz="2400">
                <a:solidFill>
                  <a:schemeClr val="tx2"/>
                </a:solidFill>
              </a:rPr>
              <a:t>[CLRS, Ed. 3]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3125" r="14375" b="4167"/>
          <a:stretch>
            <a:fillRect/>
          </a:stretch>
        </p:blipFill>
        <p:spPr bwMode="auto">
          <a:xfrm>
            <a:off x="200025" y="0"/>
            <a:ext cx="7315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229100" y="27622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68275" y="181292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553200" y="415607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610225" y="19812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485900" y="3048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368550" y="583565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009650" y="4113213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4718050" y="1560513"/>
            <a:ext cx="233045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cs typeface="+mn-cs"/>
              </a:rPr>
              <a:t>sort/dobbelt sort</a:t>
            </a:r>
            <a:endParaRPr lang="da-DK" dirty="0">
              <a:cs typeface="+mn-cs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247650" y="346075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4362450" y="34290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362450" y="51689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4805363" y="625475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83396" y="536378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38928" name="Oval 19"/>
          <p:cNvSpPr>
            <a:spLocks noChangeArrowheads="1"/>
          </p:cNvSpPr>
          <p:nvPr/>
        </p:nvSpPr>
        <p:spPr bwMode="auto">
          <a:xfrm>
            <a:off x="415925" y="548362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29" name="Oval 24"/>
          <p:cNvSpPr>
            <a:spLocks noChangeArrowheads="1"/>
          </p:cNvSpPr>
          <p:nvPr/>
        </p:nvSpPr>
        <p:spPr bwMode="auto">
          <a:xfrm>
            <a:off x="4025900" y="86903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0" name="Oval 25"/>
          <p:cNvSpPr>
            <a:spLocks noChangeArrowheads="1"/>
          </p:cNvSpPr>
          <p:nvPr/>
        </p:nvSpPr>
        <p:spPr bwMode="auto">
          <a:xfrm>
            <a:off x="428625" y="2269212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1" name="Oval 26"/>
          <p:cNvSpPr>
            <a:spLocks noChangeArrowheads="1"/>
          </p:cNvSpPr>
          <p:nvPr/>
        </p:nvSpPr>
        <p:spPr bwMode="auto">
          <a:xfrm>
            <a:off x="428625" y="399323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2" name="Oval 27"/>
          <p:cNvSpPr>
            <a:spLocks noChangeArrowheads="1"/>
          </p:cNvSpPr>
          <p:nvPr/>
        </p:nvSpPr>
        <p:spPr bwMode="auto">
          <a:xfrm>
            <a:off x="444500" y="571408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3" name="Oval 28"/>
          <p:cNvSpPr>
            <a:spLocks noChangeArrowheads="1"/>
          </p:cNvSpPr>
          <p:nvPr/>
        </p:nvSpPr>
        <p:spPr bwMode="auto">
          <a:xfrm>
            <a:off x="5219874" y="1888212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4" name="Oval 26"/>
          <p:cNvSpPr>
            <a:spLocks noChangeArrowheads="1"/>
          </p:cNvSpPr>
          <p:nvPr/>
        </p:nvSpPr>
        <p:spPr bwMode="auto">
          <a:xfrm>
            <a:off x="4546600" y="396148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cxnSp>
        <p:nvCxnSpPr>
          <p:cNvPr id="38935" name="Straight Connector 24"/>
          <p:cNvCxnSpPr>
            <a:cxnSpLocks noChangeShapeType="1"/>
          </p:cNvCxnSpPr>
          <p:nvPr/>
        </p:nvCxnSpPr>
        <p:spPr bwMode="auto">
          <a:xfrm rot="16200000" flipH="1">
            <a:off x="4114800" y="3429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TextBox 25"/>
          <p:cNvSpPr txBox="1">
            <a:spLocks noChangeArrowheads="1"/>
          </p:cNvSpPr>
          <p:nvPr/>
        </p:nvSpPr>
        <p:spPr bwMode="auto">
          <a:xfrm>
            <a:off x="7467600" y="675412"/>
            <a:ext cx="1752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1 → 2,3,4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2 → Problemet </a:t>
            </a:r>
            <a:r>
              <a:rPr lang="da-DK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1400" dirty="0"/>
              <a:t> flyttet tættere på roden</a:t>
            </a:r>
            <a:br>
              <a:rPr lang="da-DK" sz="1400" dirty="0"/>
            </a:br>
            <a:r>
              <a:rPr lang="da-DK" sz="1400" dirty="0"/>
              <a:t>eller færdig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3 → </a:t>
            </a:r>
            <a:r>
              <a:rPr lang="da-DK" sz="1400" dirty="0" smtClean="0"/>
              <a:t>4</a:t>
            </a:r>
            <a:br>
              <a:rPr lang="da-DK" sz="1400" dirty="0" smtClean="0"/>
            </a:br>
            <a:r>
              <a:rPr lang="da-DK" sz="1400" dirty="0" smtClean="0"/>
              <a:t>(og færdig)</a:t>
            </a: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smtClean="0"/>
              <a:t/>
            </a:r>
            <a:br>
              <a:rPr lang="da-DK" sz="1400" smtClean="0"/>
            </a:b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4 → Færdig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22350" y="6294438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1849438" y="619124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587875" y="5984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5975350" y="2303462"/>
            <a:ext cx="341313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6515100" y="43703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2" name="Oval 31"/>
          <p:cNvSpPr>
            <a:spLocks noChangeArrowheads="1"/>
          </p:cNvSpPr>
          <p:nvPr/>
        </p:nvSpPr>
        <p:spPr bwMode="auto">
          <a:xfrm>
            <a:off x="2400300" y="6118224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3" name="Oval 32"/>
          <p:cNvSpPr>
            <a:spLocks noChangeArrowheads="1"/>
          </p:cNvSpPr>
          <p:nvPr/>
        </p:nvSpPr>
        <p:spPr bwMode="auto">
          <a:xfrm>
            <a:off x="1371600" y="44084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" name="Arc 31"/>
          <p:cNvSpPr/>
          <p:nvPr/>
        </p:nvSpPr>
        <p:spPr bwMode="auto">
          <a:xfrm flipH="1">
            <a:off x="869196" y="151302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600630" y="3920388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 flipH="1">
            <a:off x="928800" y="5270910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7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9369" r="18388" b="7768"/>
          <a:stretch>
            <a:fillRect/>
          </a:stretch>
        </p:blipFill>
        <p:spPr bwMode="auto">
          <a:xfrm>
            <a:off x="914400" y="228600"/>
            <a:ext cx="74676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Rød-Sorte Søgetræer</a:t>
            </a:r>
            <a:endParaRPr lang="en-US" b="1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010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Mål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smtClean="0"/>
              <a:t>Søgetræer med dybde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Invarianter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/>
              <a:t>Hver knude er enten </a:t>
            </a:r>
            <a:r>
              <a:rPr lang="da-DK" sz="2800" b="1" smtClean="0">
                <a:solidFill>
                  <a:srgbClr val="FF0000"/>
                </a:solidFill>
              </a:rPr>
              <a:t>RØD</a:t>
            </a:r>
            <a:r>
              <a:rPr lang="da-DK" sz="2800" smtClean="0"/>
              <a:t> eller </a:t>
            </a:r>
            <a:r>
              <a:rPr lang="da-DK" sz="2800" b="1" smtClean="0">
                <a:solidFill>
                  <a:schemeClr val="tx2"/>
                </a:solidFill>
              </a:rPr>
              <a:t>SORT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>
                <a:solidFill>
                  <a:schemeClr val="tx2"/>
                </a:solidFill>
              </a:rPr>
              <a:t>Hver </a:t>
            </a:r>
            <a:r>
              <a:rPr lang="da-DK" sz="2800" b="1" smtClean="0">
                <a:solidFill>
                  <a:srgbClr val="FF0000"/>
                </a:solidFill>
              </a:rPr>
              <a:t>RØD</a:t>
            </a:r>
            <a:r>
              <a:rPr lang="da-DK" sz="2800" smtClean="0"/>
              <a:t> knude har en </a:t>
            </a:r>
            <a:r>
              <a:rPr lang="da-DK" sz="2800" b="1" smtClean="0">
                <a:solidFill>
                  <a:schemeClr val="tx2"/>
                </a:solidFill>
              </a:rPr>
              <a:t>SORT </a:t>
            </a:r>
            <a:r>
              <a:rPr lang="da-DK" sz="2800" smtClean="0">
                <a:solidFill>
                  <a:schemeClr val="tx2"/>
                </a:solidFill>
              </a:rPr>
              <a:t>far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>
                <a:solidFill>
                  <a:schemeClr val="tx2"/>
                </a:solidFill>
              </a:rPr>
              <a:t>Alle stier fra roden til et </a:t>
            </a:r>
            <a:r>
              <a:rPr lang="da-DK" sz="2800" u="sng" smtClean="0">
                <a:solidFill>
                  <a:schemeClr val="tx2"/>
                </a:solidFill>
              </a:rPr>
              <a:t>eksternt blad</a:t>
            </a:r>
            <a:r>
              <a:rPr lang="da-DK" sz="2800" smtClean="0">
                <a:solidFill>
                  <a:schemeClr val="tx2"/>
                </a:solidFill>
              </a:rPr>
              <a:t> har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tx2"/>
                </a:solidFill>
              </a:rPr>
              <a:t>	</a:t>
            </a:r>
            <a:r>
              <a:rPr lang="da-DK" sz="2800" b="1" smtClean="0">
                <a:solidFill>
                  <a:schemeClr val="accent2"/>
                </a:solidFill>
              </a:rPr>
              <a:t>samme antal sorte knuder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28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Sætning</a:t>
            </a:r>
            <a:r>
              <a:rPr lang="da-DK" sz="2800" b="1" smtClean="0">
                <a:solidFill>
                  <a:schemeClr val="tx2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smtClean="0">
                <a:solidFill>
                  <a:schemeClr val="tx2"/>
                </a:solidFill>
              </a:rPr>
              <a:t>Et rød-sort træ har højde</a:t>
            </a:r>
            <a:r>
              <a:rPr lang="da-DK" sz="2800" b="1" smtClean="0">
                <a:solidFill>
                  <a:schemeClr val="tx2"/>
                </a:solidFill>
              </a:rPr>
              <a:t> </a:t>
            </a:r>
            <a:r>
              <a:rPr lang="da-DK" sz="2800" b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log (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+1)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638800" y="304800"/>
            <a:ext cx="3276600" cy="2836863"/>
            <a:chOff x="3552" y="192"/>
            <a:chExt cx="2064" cy="178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2" y="192"/>
              <a:ext cx="2064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720" y="1151"/>
              <a:ext cx="136" cy="3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4856" y="1151"/>
              <a:ext cx="137" cy="3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265" y="743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5401" y="743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4039" y="743"/>
              <a:ext cx="409" cy="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767" y="1151"/>
              <a:ext cx="272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039" y="1151"/>
              <a:ext cx="273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175" y="1560"/>
              <a:ext cx="137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631" y="1560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4312" y="1560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448" y="743"/>
              <a:ext cx="408" cy="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924" y="334"/>
              <a:ext cx="477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3767" y="1560"/>
              <a:ext cx="136" cy="3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4448" y="334"/>
              <a:ext cx="476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720" y="1015"/>
              <a:ext cx="272" cy="27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652" y="1424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924" y="1424"/>
              <a:ext cx="137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5265" y="607"/>
              <a:ext cx="272" cy="27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5197" y="1015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469" y="1015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903" y="1015"/>
              <a:ext cx="272" cy="27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4788" y="198"/>
              <a:ext cx="272" cy="27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4312" y="607"/>
              <a:ext cx="272" cy="272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631" y="1423"/>
              <a:ext cx="272" cy="273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4175" y="1423"/>
              <a:ext cx="273" cy="273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4107" y="1832"/>
              <a:ext cx="137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835" y="1832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563" y="1832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552" name="Rectangle 33"/>
            <p:cNvSpPr>
              <a:spLocks noChangeArrowheads="1"/>
            </p:cNvSpPr>
            <p:nvPr/>
          </p:nvSpPr>
          <p:spPr bwMode="auto">
            <a:xfrm>
              <a:off x="4380" y="1832"/>
              <a:ext cx="136" cy="1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553" name="Rectangle 34"/>
            <p:cNvSpPr>
              <a:spLocks noChangeArrowheads="1"/>
            </p:cNvSpPr>
            <p:nvPr/>
          </p:nvSpPr>
          <p:spPr bwMode="auto">
            <a:xfrm>
              <a:off x="3723" y="145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5" name="Rectangle 35"/>
            <p:cNvSpPr>
              <a:spLocks noChangeArrowheads="1"/>
            </p:cNvSpPr>
            <p:nvPr/>
          </p:nvSpPr>
          <p:spPr bwMode="auto">
            <a:xfrm>
              <a:off x="4268" y="145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7" name="Rectangle 36"/>
            <p:cNvSpPr>
              <a:spLocks noChangeArrowheads="1"/>
            </p:cNvSpPr>
            <p:nvPr/>
          </p:nvSpPr>
          <p:spPr bwMode="auto">
            <a:xfrm>
              <a:off x="3995" y="1050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8" name="Rectangle 37"/>
            <p:cNvSpPr>
              <a:spLocks noChangeArrowheads="1"/>
            </p:cNvSpPr>
            <p:nvPr/>
          </p:nvSpPr>
          <p:spPr bwMode="auto">
            <a:xfrm>
              <a:off x="4362" y="642"/>
              <a:ext cx="17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9" name="Rectangle 38"/>
            <p:cNvSpPr>
              <a:spLocks noChangeArrowheads="1"/>
            </p:cNvSpPr>
            <p:nvPr/>
          </p:nvSpPr>
          <p:spPr bwMode="auto">
            <a:xfrm>
              <a:off x="4767" y="1050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0" name="Rectangle 39"/>
            <p:cNvSpPr>
              <a:spLocks noChangeArrowheads="1"/>
            </p:cNvSpPr>
            <p:nvPr/>
          </p:nvSpPr>
          <p:spPr bwMode="auto">
            <a:xfrm>
              <a:off x="5312" y="642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1" name="Rectangle 40"/>
            <p:cNvSpPr>
              <a:spLocks noChangeArrowheads="1"/>
            </p:cNvSpPr>
            <p:nvPr/>
          </p:nvSpPr>
          <p:spPr bwMode="auto">
            <a:xfrm>
              <a:off x="4835" y="233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Dynamisk Ordbog : </a:t>
            </a:r>
            <a:br>
              <a:rPr lang="da-DK" sz="4000" b="1" smtClean="0"/>
            </a:br>
            <a:r>
              <a:rPr lang="da-DK" sz="4000" b="1" smtClean="0"/>
              <a:t>Rød-Sorte Træer</a:t>
            </a:r>
            <a:endParaRPr lang="en-US" sz="4000" b="1" smtClean="0"/>
          </a:p>
        </p:txBody>
      </p:sp>
      <p:graphicFrame>
        <p:nvGraphicFramePr>
          <p:cNvPr id="103443" name="Group 19"/>
          <p:cNvGraphicFramePr>
            <a:graphicFrameLocks noGrp="1"/>
          </p:cNvGraphicFramePr>
          <p:nvPr>
            <p:ph sz="half" idx="2"/>
          </p:nvPr>
        </p:nvGraphicFramePr>
        <p:xfrm>
          <a:off x="1981200" y="2743200"/>
          <a:ext cx="5181600" cy="239236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da-DK" sz="3600" b="1" dirty="0" smtClean="0">
                <a:solidFill>
                  <a:schemeClr val="bg1"/>
                </a:solidFill>
              </a:rPr>
              <a:t>Hvilke knuder skal farves røde for at træet bliver et rød-sort søgetræ?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t="66792" r="28931" b="3999"/>
          <a:stretch>
            <a:fillRect/>
          </a:stretch>
        </p:blipFill>
        <p:spPr bwMode="auto">
          <a:xfrm>
            <a:off x="5257800" y="3276600"/>
            <a:ext cx="3478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52600" y="2667000"/>
            <a:ext cx="3429000" cy="31242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1, 4, 10, 14</a:t>
            </a:r>
          </a:p>
          <a:p>
            <a:pPr marL="514350" indent="-514350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2, 5, 10, 14</a:t>
            </a:r>
          </a:p>
          <a:p>
            <a:pPr marL="514350" indent="-514350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1, 3, 4, 7, 12, 16</a:t>
            </a:r>
          </a:p>
          <a:p>
            <a:pPr marL="514350" indent="-514350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1, 3, 4, 10, 14</a:t>
            </a:r>
          </a:p>
          <a:p>
            <a:pPr marL="514350" indent="-514350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ingen</a:t>
            </a:r>
          </a:p>
          <a:p>
            <a:pPr marL="514350" indent="-514350">
              <a:buFontTx/>
              <a:buAutoNum type="alphaLcParenR"/>
            </a:pPr>
            <a:r>
              <a:rPr lang="da-DK" sz="2800" smtClean="0">
                <a:solidFill>
                  <a:schemeClr val="bg1"/>
                </a:solidFill>
              </a:rPr>
              <a:t>ved ikke</a:t>
            </a:r>
            <a:endParaRPr lang="en-US" sz="2800" smtClean="0">
              <a:solidFill>
                <a:schemeClr val="bg1"/>
              </a:solidFill>
            </a:endParaRPr>
          </a:p>
        </p:txBody>
      </p:sp>
      <p:grpSp>
        <p:nvGrpSpPr>
          <p:cNvPr id="512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34563" cy="298450"/>
            <a:chOff x="190500" y="6369326"/>
            <a:chExt cx="383336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34861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336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87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Rød-Sorte vs (2-4)-træer</a:t>
            </a:r>
            <a:endParaRPr lang="en-US" b="1" smtClean="0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85800" y="5562600"/>
            <a:ext cx="78486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3200">
                <a:solidFill>
                  <a:schemeClr val="accent2"/>
                </a:solidFill>
                <a:cs typeface="+mn-cs"/>
              </a:rPr>
              <a:t>(2,4)-træ</a:t>
            </a:r>
            <a:r>
              <a:rPr lang="da-DK" sz="3200" b="0">
                <a:cs typeface="+mn-cs"/>
              </a:rPr>
              <a:t> </a:t>
            </a:r>
            <a:r>
              <a:rPr lang="da-DK" sz="3200" b="0"/>
              <a:t>≡ </a:t>
            </a:r>
            <a:r>
              <a:rPr lang="da-DK" sz="3200">
                <a:solidFill>
                  <a:schemeClr val="accent2"/>
                </a:solidFill>
              </a:rPr>
              <a:t>rød-sort træ</a:t>
            </a:r>
            <a:r>
              <a:rPr lang="da-DK" sz="3200" b="0"/>
              <a:t> hvor alle røde knuder er slået sammen med faderen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62000" y="4724400"/>
            <a:ext cx="3200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Rød-sort træ</a:t>
            </a:r>
            <a:endParaRPr lang="en-US">
              <a:cs typeface="+mn-cs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334000" y="4724400"/>
            <a:ext cx="3200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(2,4)-træ</a:t>
            </a:r>
            <a:endParaRPr lang="en-US">
              <a:cs typeface="+mn-cs"/>
            </a:endParaRPr>
          </a:p>
        </p:txBody>
      </p:sp>
      <p:sp>
        <p:nvSpPr>
          <p:cNvPr id="24586" name="Oval 7"/>
          <p:cNvSpPr>
            <a:spLocks noChangeArrowheads="1"/>
          </p:cNvSpPr>
          <p:nvPr/>
        </p:nvSpPr>
        <p:spPr bwMode="auto">
          <a:xfrm rot="19194231">
            <a:off x="1262398" y="1685137"/>
            <a:ext cx="1998795" cy="864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4587" name="Oval 9"/>
          <p:cNvSpPr>
            <a:spLocks noChangeArrowheads="1"/>
          </p:cNvSpPr>
          <p:nvPr/>
        </p:nvSpPr>
        <p:spPr bwMode="auto">
          <a:xfrm>
            <a:off x="149225" y="2923366"/>
            <a:ext cx="1908038" cy="1476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1524000"/>
            <a:ext cx="3657600" cy="3167063"/>
            <a:chOff x="144" y="960"/>
            <a:chExt cx="2304" cy="19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960"/>
              <a:ext cx="230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1448" y="2031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1600" y="2031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2056" y="1575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2208" y="1575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688" y="1575"/>
              <a:ext cx="456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84" y="2031"/>
              <a:ext cx="304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688" y="2031"/>
              <a:ext cx="304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840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32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 flipV="1">
              <a:off x="992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144" y="1575"/>
              <a:ext cx="456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76" y="1119"/>
              <a:ext cx="532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384" y="2487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1144" y="1119"/>
              <a:ext cx="532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448" y="1879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72" y="2335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676" y="2335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2056" y="1423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980" y="1879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284" y="1879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536" y="1879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1524" y="967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992" y="1423"/>
              <a:ext cx="304" cy="304"/>
            </a:xfrm>
            <a:prstGeom prst="ellipse">
              <a:avLst/>
            </a:prstGeom>
            <a:solidFill>
              <a:srgbClr val="FF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232" y="2335"/>
              <a:ext cx="304" cy="304"/>
            </a:xfrm>
            <a:prstGeom prst="ellipse">
              <a:avLst/>
            </a:prstGeom>
            <a:solidFill>
              <a:srgbClr val="FF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840" y="2335"/>
              <a:ext cx="304" cy="304"/>
            </a:xfrm>
            <a:prstGeom prst="ellipse">
              <a:avLst/>
            </a:prstGeom>
            <a:solidFill>
              <a:srgbClr val="FF000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764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60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56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44" name="Rectangle 33"/>
            <p:cNvSpPr>
              <a:spLocks noChangeArrowheads="1"/>
            </p:cNvSpPr>
            <p:nvPr/>
          </p:nvSpPr>
          <p:spPr bwMode="auto">
            <a:xfrm>
              <a:off x="1068" y="2791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45" name="Rectangle 34"/>
            <p:cNvSpPr>
              <a:spLocks noChangeArrowheads="1"/>
            </p:cNvSpPr>
            <p:nvPr/>
          </p:nvSpPr>
          <p:spPr bwMode="auto">
            <a:xfrm>
              <a:off x="334" y="2367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46" name="Rectangle 35"/>
            <p:cNvSpPr>
              <a:spLocks noChangeArrowheads="1"/>
            </p:cNvSpPr>
            <p:nvPr/>
          </p:nvSpPr>
          <p:spPr bwMode="auto">
            <a:xfrm>
              <a:off x="942" y="2367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47" name="Rectangle 36"/>
            <p:cNvSpPr>
              <a:spLocks noChangeArrowheads="1"/>
            </p:cNvSpPr>
            <p:nvPr/>
          </p:nvSpPr>
          <p:spPr bwMode="auto">
            <a:xfrm>
              <a:off x="638" y="1911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48" name="Rectangle 37"/>
            <p:cNvSpPr>
              <a:spLocks noChangeArrowheads="1"/>
            </p:cNvSpPr>
            <p:nvPr/>
          </p:nvSpPr>
          <p:spPr bwMode="auto">
            <a:xfrm>
              <a:off x="1047" y="1455"/>
              <a:ext cx="19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49" name="Rectangle 38"/>
            <p:cNvSpPr>
              <a:spLocks noChangeArrowheads="1"/>
            </p:cNvSpPr>
            <p:nvPr/>
          </p:nvSpPr>
          <p:spPr bwMode="auto">
            <a:xfrm>
              <a:off x="1499" y="1911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53" name="Rectangle 39"/>
            <p:cNvSpPr>
              <a:spLocks noChangeArrowheads="1"/>
            </p:cNvSpPr>
            <p:nvPr/>
          </p:nvSpPr>
          <p:spPr bwMode="auto">
            <a:xfrm>
              <a:off x="2107" y="1455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54" name="Rectangle 40"/>
            <p:cNvSpPr>
              <a:spLocks noChangeArrowheads="1"/>
            </p:cNvSpPr>
            <p:nvPr/>
          </p:nvSpPr>
          <p:spPr bwMode="auto">
            <a:xfrm>
              <a:off x="1575" y="999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555" name="Group 43"/>
          <p:cNvGrpSpPr>
            <a:grpSpLocks noChangeAspect="1"/>
          </p:cNvGrpSpPr>
          <p:nvPr/>
        </p:nvGrpSpPr>
        <p:grpSpPr bwMode="auto">
          <a:xfrm>
            <a:off x="5181600" y="2743200"/>
            <a:ext cx="3657600" cy="1727200"/>
            <a:chOff x="3264" y="1728"/>
            <a:chExt cx="2304" cy="1088"/>
          </a:xfrm>
        </p:grpSpPr>
        <p:sp>
          <p:nvSpPr>
            <p:cNvPr id="108556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264" y="1728"/>
              <a:ext cx="23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57" name="Line 44"/>
            <p:cNvSpPr>
              <a:spLocks noChangeShapeType="1"/>
            </p:cNvSpPr>
            <p:nvPr/>
          </p:nvSpPr>
          <p:spPr bwMode="auto">
            <a:xfrm flipH="1" flipV="1">
              <a:off x="4568" y="1892"/>
              <a:ext cx="152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58" name="Line 45"/>
            <p:cNvSpPr>
              <a:spLocks noChangeShapeType="1"/>
            </p:cNvSpPr>
            <p:nvPr/>
          </p:nvSpPr>
          <p:spPr bwMode="auto">
            <a:xfrm flipH="1">
              <a:off x="3808" y="1892"/>
              <a:ext cx="760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59" name="Line 46"/>
            <p:cNvSpPr>
              <a:spLocks noChangeShapeType="1"/>
            </p:cNvSpPr>
            <p:nvPr/>
          </p:nvSpPr>
          <p:spPr bwMode="auto">
            <a:xfrm flipV="1">
              <a:off x="5176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0" name="Line 47"/>
            <p:cNvSpPr>
              <a:spLocks noChangeShapeType="1"/>
            </p:cNvSpPr>
            <p:nvPr/>
          </p:nvSpPr>
          <p:spPr bwMode="auto">
            <a:xfrm flipH="1" flipV="1">
              <a:off x="5328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1" name="Line 48"/>
            <p:cNvSpPr>
              <a:spLocks noChangeShapeType="1"/>
            </p:cNvSpPr>
            <p:nvPr/>
          </p:nvSpPr>
          <p:spPr bwMode="auto">
            <a:xfrm flipV="1">
              <a:off x="4568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2" name="Line 49"/>
            <p:cNvSpPr>
              <a:spLocks noChangeShapeType="1"/>
            </p:cNvSpPr>
            <p:nvPr/>
          </p:nvSpPr>
          <p:spPr bwMode="auto">
            <a:xfrm flipH="1" flipV="1">
              <a:off x="4720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3" name="Line 50"/>
            <p:cNvSpPr>
              <a:spLocks noChangeShapeType="1"/>
            </p:cNvSpPr>
            <p:nvPr/>
          </p:nvSpPr>
          <p:spPr bwMode="auto">
            <a:xfrm flipH="1" flipV="1">
              <a:off x="3808" y="2348"/>
              <a:ext cx="456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4" name="Line 51"/>
            <p:cNvSpPr>
              <a:spLocks noChangeShapeType="1"/>
            </p:cNvSpPr>
            <p:nvPr/>
          </p:nvSpPr>
          <p:spPr bwMode="auto">
            <a:xfrm flipH="1" flipV="1">
              <a:off x="3808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5" name="Line 52"/>
            <p:cNvSpPr>
              <a:spLocks noChangeShapeType="1"/>
            </p:cNvSpPr>
            <p:nvPr/>
          </p:nvSpPr>
          <p:spPr bwMode="auto">
            <a:xfrm flipV="1">
              <a:off x="3656" y="2348"/>
              <a:ext cx="152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6" name="Line 53"/>
            <p:cNvSpPr>
              <a:spLocks noChangeShapeType="1"/>
            </p:cNvSpPr>
            <p:nvPr/>
          </p:nvSpPr>
          <p:spPr bwMode="auto">
            <a:xfrm flipV="1">
              <a:off x="3352" y="2348"/>
              <a:ext cx="456" cy="3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7" name="Line 54"/>
            <p:cNvSpPr>
              <a:spLocks noChangeShapeType="1"/>
            </p:cNvSpPr>
            <p:nvPr/>
          </p:nvSpPr>
          <p:spPr bwMode="auto">
            <a:xfrm flipH="1" flipV="1">
              <a:off x="4568" y="1892"/>
              <a:ext cx="760" cy="4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8" name="Oval 55"/>
            <p:cNvSpPr>
              <a:spLocks noChangeArrowheads="1"/>
            </p:cNvSpPr>
            <p:nvPr/>
          </p:nvSpPr>
          <p:spPr bwMode="auto">
            <a:xfrm>
              <a:off x="4568" y="2196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69" name="Oval 56"/>
            <p:cNvSpPr>
              <a:spLocks noChangeArrowheads="1"/>
            </p:cNvSpPr>
            <p:nvPr/>
          </p:nvSpPr>
          <p:spPr bwMode="auto">
            <a:xfrm>
              <a:off x="5176" y="2196"/>
              <a:ext cx="304" cy="30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0" name="Rectangle 57"/>
            <p:cNvSpPr>
              <a:spLocks noChangeArrowheads="1"/>
            </p:cNvSpPr>
            <p:nvPr/>
          </p:nvSpPr>
          <p:spPr bwMode="auto">
            <a:xfrm>
              <a:off x="3276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1" name="Rectangle 58"/>
            <p:cNvSpPr>
              <a:spLocks noChangeArrowheads="1"/>
            </p:cNvSpPr>
            <p:nvPr/>
          </p:nvSpPr>
          <p:spPr bwMode="auto">
            <a:xfrm>
              <a:off x="3580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2" name="Rectangle 59"/>
            <p:cNvSpPr>
              <a:spLocks noChangeArrowheads="1"/>
            </p:cNvSpPr>
            <p:nvPr/>
          </p:nvSpPr>
          <p:spPr bwMode="auto">
            <a:xfrm>
              <a:off x="3884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3" name="Rectangle 60"/>
            <p:cNvSpPr>
              <a:spLocks noChangeArrowheads="1"/>
            </p:cNvSpPr>
            <p:nvPr/>
          </p:nvSpPr>
          <p:spPr bwMode="auto">
            <a:xfrm>
              <a:off x="4188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4" name="Rectangle 61"/>
            <p:cNvSpPr>
              <a:spLocks noChangeArrowheads="1"/>
            </p:cNvSpPr>
            <p:nvPr/>
          </p:nvSpPr>
          <p:spPr bwMode="auto">
            <a:xfrm>
              <a:off x="4492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5" name="Rectangle 62"/>
            <p:cNvSpPr>
              <a:spLocks noChangeArrowheads="1"/>
            </p:cNvSpPr>
            <p:nvPr/>
          </p:nvSpPr>
          <p:spPr bwMode="auto">
            <a:xfrm>
              <a:off x="4796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76" name="Rectangle 63"/>
            <p:cNvSpPr>
              <a:spLocks noChangeArrowheads="1"/>
            </p:cNvSpPr>
            <p:nvPr/>
          </p:nvSpPr>
          <p:spPr bwMode="auto">
            <a:xfrm>
              <a:off x="5100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77" name="Rectangle 64"/>
            <p:cNvSpPr>
              <a:spLocks noChangeArrowheads="1"/>
            </p:cNvSpPr>
            <p:nvPr/>
          </p:nvSpPr>
          <p:spPr bwMode="auto">
            <a:xfrm>
              <a:off x="5404" y="2652"/>
              <a:ext cx="152" cy="152"/>
            </a:xfrm>
            <a:prstGeom prst="rect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79" name="Freeform 65"/>
            <p:cNvSpPr>
              <a:spLocks/>
            </p:cNvSpPr>
            <p:nvPr/>
          </p:nvSpPr>
          <p:spPr bwMode="auto">
            <a:xfrm>
              <a:off x="3352" y="2196"/>
              <a:ext cx="912" cy="304"/>
            </a:xfrm>
            <a:custGeom>
              <a:avLst/>
              <a:gdLst>
                <a:gd name="T0" fmla="*/ 0 w 7295"/>
                <a:gd name="T1" fmla="*/ 850 h 2430"/>
                <a:gd name="T2" fmla="*/ 0 w 7295"/>
                <a:gd name="T3" fmla="*/ 1580 h 2430"/>
                <a:gd name="T4" fmla="*/ 851 w 7295"/>
                <a:gd name="T5" fmla="*/ 1580 h 2430"/>
                <a:gd name="T6" fmla="*/ 851 w 7295"/>
                <a:gd name="T7" fmla="*/ 2430 h 2430"/>
                <a:gd name="T8" fmla="*/ 6444 w 7295"/>
                <a:gd name="T9" fmla="*/ 2430 h 2430"/>
                <a:gd name="T10" fmla="*/ 6444 w 7295"/>
                <a:gd name="T11" fmla="*/ 1580 h 2430"/>
                <a:gd name="T12" fmla="*/ 7295 w 7295"/>
                <a:gd name="T13" fmla="*/ 1580 h 2430"/>
                <a:gd name="T14" fmla="*/ 7295 w 7295"/>
                <a:gd name="T15" fmla="*/ 850 h 2430"/>
                <a:gd name="T16" fmla="*/ 6444 w 7295"/>
                <a:gd name="T17" fmla="*/ 850 h 2430"/>
                <a:gd name="T18" fmla="*/ 6444 w 7295"/>
                <a:gd name="T19" fmla="*/ 0 h 2430"/>
                <a:gd name="T20" fmla="*/ 851 w 7295"/>
                <a:gd name="T21" fmla="*/ 0 h 2430"/>
                <a:gd name="T22" fmla="*/ 851 w 7295"/>
                <a:gd name="T23" fmla="*/ 850 h 2430"/>
                <a:gd name="T24" fmla="*/ 0 w 7295"/>
                <a:gd name="T25" fmla="*/ 85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5" h="2430">
                  <a:moveTo>
                    <a:pt x="0" y="850"/>
                  </a:moveTo>
                  <a:lnTo>
                    <a:pt x="0" y="1580"/>
                  </a:lnTo>
                  <a:lnTo>
                    <a:pt x="851" y="1580"/>
                  </a:lnTo>
                  <a:lnTo>
                    <a:pt x="851" y="2430"/>
                  </a:lnTo>
                  <a:lnTo>
                    <a:pt x="6444" y="2430"/>
                  </a:lnTo>
                  <a:lnTo>
                    <a:pt x="6444" y="1580"/>
                  </a:lnTo>
                  <a:lnTo>
                    <a:pt x="7295" y="1580"/>
                  </a:lnTo>
                  <a:lnTo>
                    <a:pt x="7295" y="850"/>
                  </a:lnTo>
                  <a:lnTo>
                    <a:pt x="6444" y="850"/>
                  </a:lnTo>
                  <a:lnTo>
                    <a:pt x="6444" y="0"/>
                  </a:lnTo>
                  <a:lnTo>
                    <a:pt x="851" y="0"/>
                  </a:lnTo>
                  <a:lnTo>
                    <a:pt x="851" y="850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2" name="Oval 66"/>
            <p:cNvSpPr>
              <a:spLocks noChangeArrowheads="1"/>
            </p:cNvSpPr>
            <p:nvPr/>
          </p:nvSpPr>
          <p:spPr bwMode="auto">
            <a:xfrm>
              <a:off x="3352" y="2287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3" name="Oval 67"/>
            <p:cNvSpPr>
              <a:spLocks noChangeArrowheads="1"/>
            </p:cNvSpPr>
            <p:nvPr/>
          </p:nvSpPr>
          <p:spPr bwMode="auto">
            <a:xfrm>
              <a:off x="4051" y="2287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8" name="Oval 68"/>
            <p:cNvSpPr>
              <a:spLocks noChangeArrowheads="1"/>
            </p:cNvSpPr>
            <p:nvPr/>
          </p:nvSpPr>
          <p:spPr bwMode="auto">
            <a:xfrm>
              <a:off x="4051" y="2196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89" name="Oval 69"/>
            <p:cNvSpPr>
              <a:spLocks noChangeArrowheads="1"/>
            </p:cNvSpPr>
            <p:nvPr/>
          </p:nvSpPr>
          <p:spPr bwMode="auto">
            <a:xfrm>
              <a:off x="3352" y="2196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0" name="Line 70"/>
            <p:cNvSpPr>
              <a:spLocks noChangeShapeType="1"/>
            </p:cNvSpPr>
            <p:nvPr/>
          </p:nvSpPr>
          <p:spPr bwMode="auto">
            <a:xfrm>
              <a:off x="3352" y="2302"/>
              <a:ext cx="0" cy="9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1" name="Line 71"/>
            <p:cNvSpPr>
              <a:spLocks noChangeShapeType="1"/>
            </p:cNvSpPr>
            <p:nvPr/>
          </p:nvSpPr>
          <p:spPr bwMode="auto">
            <a:xfrm>
              <a:off x="3458" y="2500"/>
              <a:ext cx="700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2" name="Line 72"/>
            <p:cNvSpPr>
              <a:spLocks noChangeShapeType="1"/>
            </p:cNvSpPr>
            <p:nvPr/>
          </p:nvSpPr>
          <p:spPr bwMode="auto">
            <a:xfrm flipV="1">
              <a:off x="4264" y="2302"/>
              <a:ext cx="0" cy="9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3" name="Line 73"/>
            <p:cNvSpPr>
              <a:spLocks noChangeShapeType="1"/>
            </p:cNvSpPr>
            <p:nvPr/>
          </p:nvSpPr>
          <p:spPr bwMode="auto">
            <a:xfrm flipH="1">
              <a:off x="3458" y="2196"/>
              <a:ext cx="700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4" name="Freeform 74"/>
            <p:cNvSpPr>
              <a:spLocks/>
            </p:cNvSpPr>
            <p:nvPr/>
          </p:nvSpPr>
          <p:spPr bwMode="auto">
            <a:xfrm>
              <a:off x="3352" y="2394"/>
              <a:ext cx="106" cy="106"/>
            </a:xfrm>
            <a:custGeom>
              <a:avLst/>
              <a:gdLst>
                <a:gd name="T0" fmla="*/ 0 w 851"/>
                <a:gd name="T1" fmla="*/ 15 h 850"/>
                <a:gd name="T2" fmla="*/ 2 w 851"/>
                <a:gd name="T3" fmla="*/ 44 h 850"/>
                <a:gd name="T4" fmla="*/ 4 w 851"/>
                <a:gd name="T5" fmla="*/ 74 h 850"/>
                <a:gd name="T6" fmla="*/ 6 w 851"/>
                <a:gd name="T7" fmla="*/ 103 h 850"/>
                <a:gd name="T8" fmla="*/ 11 w 851"/>
                <a:gd name="T9" fmla="*/ 133 h 850"/>
                <a:gd name="T10" fmla="*/ 16 w 851"/>
                <a:gd name="T11" fmla="*/ 162 h 850"/>
                <a:gd name="T12" fmla="*/ 22 w 851"/>
                <a:gd name="T13" fmla="*/ 191 h 850"/>
                <a:gd name="T14" fmla="*/ 30 w 851"/>
                <a:gd name="T15" fmla="*/ 220 h 850"/>
                <a:gd name="T16" fmla="*/ 38 w 851"/>
                <a:gd name="T17" fmla="*/ 249 h 850"/>
                <a:gd name="T18" fmla="*/ 47 w 851"/>
                <a:gd name="T19" fmla="*/ 277 h 850"/>
                <a:gd name="T20" fmla="*/ 57 w 851"/>
                <a:gd name="T21" fmla="*/ 305 h 850"/>
                <a:gd name="T22" fmla="*/ 68 w 851"/>
                <a:gd name="T23" fmla="*/ 332 h 850"/>
                <a:gd name="T24" fmla="*/ 80 w 851"/>
                <a:gd name="T25" fmla="*/ 359 h 850"/>
                <a:gd name="T26" fmla="*/ 93 w 851"/>
                <a:gd name="T27" fmla="*/ 386 h 850"/>
                <a:gd name="T28" fmla="*/ 107 w 851"/>
                <a:gd name="T29" fmla="*/ 412 h 850"/>
                <a:gd name="T30" fmla="*/ 122 w 851"/>
                <a:gd name="T31" fmla="*/ 438 h 850"/>
                <a:gd name="T32" fmla="*/ 138 w 851"/>
                <a:gd name="T33" fmla="*/ 463 h 850"/>
                <a:gd name="T34" fmla="*/ 155 w 851"/>
                <a:gd name="T35" fmla="*/ 488 h 850"/>
                <a:gd name="T36" fmla="*/ 171 w 851"/>
                <a:gd name="T37" fmla="*/ 512 h 850"/>
                <a:gd name="T38" fmla="*/ 189 w 851"/>
                <a:gd name="T39" fmla="*/ 535 h 850"/>
                <a:gd name="T40" fmla="*/ 209 w 851"/>
                <a:gd name="T41" fmla="*/ 558 h 850"/>
                <a:gd name="T42" fmla="*/ 229 w 851"/>
                <a:gd name="T43" fmla="*/ 580 h 850"/>
                <a:gd name="T44" fmla="*/ 249 w 851"/>
                <a:gd name="T45" fmla="*/ 602 h 850"/>
                <a:gd name="T46" fmla="*/ 270 w 851"/>
                <a:gd name="T47" fmla="*/ 622 h 850"/>
                <a:gd name="T48" fmla="*/ 293 w 851"/>
                <a:gd name="T49" fmla="*/ 642 h 850"/>
                <a:gd name="T50" fmla="*/ 315 w 851"/>
                <a:gd name="T51" fmla="*/ 661 h 850"/>
                <a:gd name="T52" fmla="*/ 339 w 851"/>
                <a:gd name="T53" fmla="*/ 679 h 850"/>
                <a:gd name="T54" fmla="*/ 363 w 851"/>
                <a:gd name="T55" fmla="*/ 696 h 850"/>
                <a:gd name="T56" fmla="*/ 387 w 851"/>
                <a:gd name="T57" fmla="*/ 713 h 850"/>
                <a:gd name="T58" fmla="*/ 413 w 851"/>
                <a:gd name="T59" fmla="*/ 729 h 850"/>
                <a:gd name="T60" fmla="*/ 439 w 851"/>
                <a:gd name="T61" fmla="*/ 744 h 850"/>
                <a:gd name="T62" fmla="*/ 465 w 851"/>
                <a:gd name="T63" fmla="*/ 758 h 850"/>
                <a:gd name="T64" fmla="*/ 492 w 851"/>
                <a:gd name="T65" fmla="*/ 770 h 850"/>
                <a:gd name="T66" fmla="*/ 519 w 851"/>
                <a:gd name="T67" fmla="*/ 783 h 850"/>
                <a:gd name="T68" fmla="*/ 546 w 851"/>
                <a:gd name="T69" fmla="*/ 794 h 850"/>
                <a:gd name="T70" fmla="*/ 574 w 851"/>
                <a:gd name="T71" fmla="*/ 804 h 850"/>
                <a:gd name="T72" fmla="*/ 602 w 851"/>
                <a:gd name="T73" fmla="*/ 813 h 850"/>
                <a:gd name="T74" fmla="*/ 630 w 851"/>
                <a:gd name="T75" fmla="*/ 821 h 850"/>
                <a:gd name="T76" fmla="*/ 660 w 851"/>
                <a:gd name="T77" fmla="*/ 829 h 850"/>
                <a:gd name="T78" fmla="*/ 689 w 851"/>
                <a:gd name="T79" fmla="*/ 835 h 850"/>
                <a:gd name="T80" fmla="*/ 718 w 851"/>
                <a:gd name="T81" fmla="*/ 840 h 850"/>
                <a:gd name="T82" fmla="*/ 747 w 851"/>
                <a:gd name="T83" fmla="*/ 845 h 850"/>
                <a:gd name="T84" fmla="*/ 777 w 851"/>
                <a:gd name="T85" fmla="*/ 847 h 850"/>
                <a:gd name="T86" fmla="*/ 807 w 851"/>
                <a:gd name="T87" fmla="*/ 849 h 850"/>
                <a:gd name="T88" fmla="*/ 836 w 851"/>
                <a:gd name="T89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0" y="15"/>
                  </a:lnTo>
                  <a:lnTo>
                    <a:pt x="0" y="29"/>
                  </a:lnTo>
                  <a:lnTo>
                    <a:pt x="2" y="44"/>
                  </a:lnTo>
                  <a:lnTo>
                    <a:pt x="3" y="58"/>
                  </a:lnTo>
                  <a:lnTo>
                    <a:pt x="4" y="74"/>
                  </a:lnTo>
                  <a:lnTo>
                    <a:pt x="5" y="89"/>
                  </a:lnTo>
                  <a:lnTo>
                    <a:pt x="6" y="103"/>
                  </a:lnTo>
                  <a:lnTo>
                    <a:pt x="8" y="118"/>
                  </a:lnTo>
                  <a:lnTo>
                    <a:pt x="11" y="133"/>
                  </a:lnTo>
                  <a:lnTo>
                    <a:pt x="13" y="147"/>
                  </a:lnTo>
                  <a:lnTo>
                    <a:pt x="16" y="162"/>
                  </a:lnTo>
                  <a:lnTo>
                    <a:pt x="18" y="177"/>
                  </a:lnTo>
                  <a:lnTo>
                    <a:pt x="22" y="191"/>
                  </a:lnTo>
                  <a:lnTo>
                    <a:pt x="25" y="206"/>
                  </a:lnTo>
                  <a:lnTo>
                    <a:pt x="30" y="220"/>
                  </a:lnTo>
                  <a:lnTo>
                    <a:pt x="33" y="234"/>
                  </a:lnTo>
                  <a:lnTo>
                    <a:pt x="38" y="249"/>
                  </a:lnTo>
                  <a:lnTo>
                    <a:pt x="42" y="262"/>
                  </a:lnTo>
                  <a:lnTo>
                    <a:pt x="47" y="277"/>
                  </a:lnTo>
                  <a:lnTo>
                    <a:pt x="51" y="290"/>
                  </a:lnTo>
                  <a:lnTo>
                    <a:pt x="57" y="305"/>
                  </a:lnTo>
                  <a:lnTo>
                    <a:pt x="62" y="318"/>
                  </a:lnTo>
                  <a:lnTo>
                    <a:pt x="68" y="332"/>
                  </a:lnTo>
                  <a:lnTo>
                    <a:pt x="74" y="345"/>
                  </a:lnTo>
                  <a:lnTo>
                    <a:pt x="80" y="359"/>
                  </a:lnTo>
                  <a:lnTo>
                    <a:pt x="86" y="372"/>
                  </a:lnTo>
                  <a:lnTo>
                    <a:pt x="93" y="386"/>
                  </a:lnTo>
                  <a:lnTo>
                    <a:pt x="99" y="399"/>
                  </a:lnTo>
                  <a:lnTo>
                    <a:pt x="107" y="412"/>
                  </a:lnTo>
                  <a:lnTo>
                    <a:pt x="114" y="425"/>
                  </a:lnTo>
                  <a:lnTo>
                    <a:pt x="122" y="438"/>
                  </a:lnTo>
                  <a:lnTo>
                    <a:pt x="130" y="451"/>
                  </a:lnTo>
                  <a:lnTo>
                    <a:pt x="138" y="463"/>
                  </a:lnTo>
                  <a:lnTo>
                    <a:pt x="146" y="476"/>
                  </a:lnTo>
                  <a:lnTo>
                    <a:pt x="155" y="488"/>
                  </a:lnTo>
                  <a:lnTo>
                    <a:pt x="162" y="499"/>
                  </a:lnTo>
                  <a:lnTo>
                    <a:pt x="171" y="512"/>
                  </a:lnTo>
                  <a:lnTo>
                    <a:pt x="180" y="523"/>
                  </a:lnTo>
                  <a:lnTo>
                    <a:pt x="189" y="535"/>
                  </a:lnTo>
                  <a:lnTo>
                    <a:pt x="200" y="547"/>
                  </a:lnTo>
                  <a:lnTo>
                    <a:pt x="209" y="558"/>
                  </a:lnTo>
                  <a:lnTo>
                    <a:pt x="219" y="569"/>
                  </a:lnTo>
                  <a:lnTo>
                    <a:pt x="229" y="580"/>
                  </a:lnTo>
                  <a:lnTo>
                    <a:pt x="239" y="591"/>
                  </a:lnTo>
                  <a:lnTo>
                    <a:pt x="249" y="602"/>
                  </a:lnTo>
                  <a:lnTo>
                    <a:pt x="260" y="612"/>
                  </a:lnTo>
                  <a:lnTo>
                    <a:pt x="270" y="622"/>
                  </a:lnTo>
                  <a:lnTo>
                    <a:pt x="282" y="632"/>
                  </a:lnTo>
                  <a:lnTo>
                    <a:pt x="293" y="642"/>
                  </a:lnTo>
                  <a:lnTo>
                    <a:pt x="304" y="651"/>
                  </a:lnTo>
                  <a:lnTo>
                    <a:pt x="315" y="661"/>
                  </a:lnTo>
                  <a:lnTo>
                    <a:pt x="328" y="670"/>
                  </a:lnTo>
                  <a:lnTo>
                    <a:pt x="339" y="679"/>
                  </a:lnTo>
                  <a:lnTo>
                    <a:pt x="351" y="688"/>
                  </a:lnTo>
                  <a:lnTo>
                    <a:pt x="363" y="696"/>
                  </a:lnTo>
                  <a:lnTo>
                    <a:pt x="375" y="705"/>
                  </a:lnTo>
                  <a:lnTo>
                    <a:pt x="387" y="713"/>
                  </a:lnTo>
                  <a:lnTo>
                    <a:pt x="400" y="721"/>
                  </a:lnTo>
                  <a:lnTo>
                    <a:pt x="413" y="729"/>
                  </a:lnTo>
                  <a:lnTo>
                    <a:pt x="426" y="737"/>
                  </a:lnTo>
                  <a:lnTo>
                    <a:pt x="439" y="744"/>
                  </a:lnTo>
                  <a:lnTo>
                    <a:pt x="452" y="751"/>
                  </a:lnTo>
                  <a:lnTo>
                    <a:pt x="465" y="758"/>
                  </a:lnTo>
                  <a:lnTo>
                    <a:pt x="479" y="765"/>
                  </a:lnTo>
                  <a:lnTo>
                    <a:pt x="492" y="770"/>
                  </a:lnTo>
                  <a:lnTo>
                    <a:pt x="506" y="777"/>
                  </a:lnTo>
                  <a:lnTo>
                    <a:pt x="519" y="783"/>
                  </a:lnTo>
                  <a:lnTo>
                    <a:pt x="533" y="788"/>
                  </a:lnTo>
                  <a:lnTo>
                    <a:pt x="546" y="794"/>
                  </a:lnTo>
                  <a:lnTo>
                    <a:pt x="561" y="800"/>
                  </a:lnTo>
                  <a:lnTo>
                    <a:pt x="574" y="804"/>
                  </a:lnTo>
                  <a:lnTo>
                    <a:pt x="588" y="809"/>
                  </a:lnTo>
                  <a:lnTo>
                    <a:pt x="602" y="813"/>
                  </a:lnTo>
                  <a:lnTo>
                    <a:pt x="617" y="818"/>
                  </a:lnTo>
                  <a:lnTo>
                    <a:pt x="630" y="821"/>
                  </a:lnTo>
                  <a:lnTo>
                    <a:pt x="645" y="826"/>
                  </a:lnTo>
                  <a:lnTo>
                    <a:pt x="660" y="829"/>
                  </a:lnTo>
                  <a:lnTo>
                    <a:pt x="674" y="832"/>
                  </a:lnTo>
                  <a:lnTo>
                    <a:pt x="689" y="835"/>
                  </a:lnTo>
                  <a:lnTo>
                    <a:pt x="704" y="838"/>
                  </a:lnTo>
                  <a:lnTo>
                    <a:pt x="718" y="840"/>
                  </a:lnTo>
                  <a:lnTo>
                    <a:pt x="733" y="842"/>
                  </a:lnTo>
                  <a:lnTo>
                    <a:pt x="747" y="845"/>
                  </a:lnTo>
                  <a:lnTo>
                    <a:pt x="762" y="846"/>
                  </a:lnTo>
                  <a:lnTo>
                    <a:pt x="777" y="847"/>
                  </a:lnTo>
                  <a:lnTo>
                    <a:pt x="791" y="848"/>
                  </a:lnTo>
                  <a:lnTo>
                    <a:pt x="807" y="849"/>
                  </a:lnTo>
                  <a:lnTo>
                    <a:pt x="822" y="850"/>
                  </a:lnTo>
                  <a:lnTo>
                    <a:pt x="836" y="850"/>
                  </a:lnTo>
                  <a:lnTo>
                    <a:pt x="851" y="85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5" name="Freeform 75"/>
            <p:cNvSpPr>
              <a:spLocks/>
            </p:cNvSpPr>
            <p:nvPr/>
          </p:nvSpPr>
          <p:spPr bwMode="auto">
            <a:xfrm>
              <a:off x="4158" y="2394"/>
              <a:ext cx="106" cy="106"/>
            </a:xfrm>
            <a:custGeom>
              <a:avLst/>
              <a:gdLst>
                <a:gd name="T0" fmla="*/ 15 w 851"/>
                <a:gd name="T1" fmla="*/ 850 h 850"/>
                <a:gd name="T2" fmla="*/ 45 w 851"/>
                <a:gd name="T3" fmla="*/ 849 h 850"/>
                <a:gd name="T4" fmla="*/ 74 w 851"/>
                <a:gd name="T5" fmla="*/ 847 h 850"/>
                <a:gd name="T6" fmla="*/ 104 w 851"/>
                <a:gd name="T7" fmla="*/ 845 h 850"/>
                <a:gd name="T8" fmla="*/ 134 w 851"/>
                <a:gd name="T9" fmla="*/ 840 h 850"/>
                <a:gd name="T10" fmla="*/ 163 w 851"/>
                <a:gd name="T11" fmla="*/ 835 h 850"/>
                <a:gd name="T12" fmla="*/ 192 w 851"/>
                <a:gd name="T13" fmla="*/ 829 h 850"/>
                <a:gd name="T14" fmla="*/ 220 w 851"/>
                <a:gd name="T15" fmla="*/ 821 h 850"/>
                <a:gd name="T16" fmla="*/ 249 w 851"/>
                <a:gd name="T17" fmla="*/ 813 h 850"/>
                <a:gd name="T18" fmla="*/ 278 w 851"/>
                <a:gd name="T19" fmla="*/ 804 h 850"/>
                <a:gd name="T20" fmla="*/ 305 w 851"/>
                <a:gd name="T21" fmla="*/ 794 h 850"/>
                <a:gd name="T22" fmla="*/ 333 w 851"/>
                <a:gd name="T23" fmla="*/ 783 h 850"/>
                <a:gd name="T24" fmla="*/ 360 w 851"/>
                <a:gd name="T25" fmla="*/ 770 h 850"/>
                <a:gd name="T26" fmla="*/ 387 w 851"/>
                <a:gd name="T27" fmla="*/ 758 h 850"/>
                <a:gd name="T28" fmla="*/ 413 w 851"/>
                <a:gd name="T29" fmla="*/ 744 h 850"/>
                <a:gd name="T30" fmla="*/ 438 w 851"/>
                <a:gd name="T31" fmla="*/ 729 h 850"/>
                <a:gd name="T32" fmla="*/ 463 w 851"/>
                <a:gd name="T33" fmla="*/ 713 h 850"/>
                <a:gd name="T34" fmla="*/ 488 w 851"/>
                <a:gd name="T35" fmla="*/ 696 h 850"/>
                <a:gd name="T36" fmla="*/ 513 w 851"/>
                <a:gd name="T37" fmla="*/ 679 h 850"/>
                <a:gd name="T38" fmla="*/ 535 w 851"/>
                <a:gd name="T39" fmla="*/ 661 h 850"/>
                <a:gd name="T40" fmla="*/ 559 w 851"/>
                <a:gd name="T41" fmla="*/ 642 h 850"/>
                <a:gd name="T42" fmla="*/ 580 w 851"/>
                <a:gd name="T43" fmla="*/ 622 h 850"/>
                <a:gd name="T44" fmla="*/ 602 w 851"/>
                <a:gd name="T45" fmla="*/ 602 h 850"/>
                <a:gd name="T46" fmla="*/ 623 w 851"/>
                <a:gd name="T47" fmla="*/ 580 h 850"/>
                <a:gd name="T48" fmla="*/ 642 w 851"/>
                <a:gd name="T49" fmla="*/ 558 h 850"/>
                <a:gd name="T50" fmla="*/ 661 w 851"/>
                <a:gd name="T51" fmla="*/ 535 h 850"/>
                <a:gd name="T52" fmla="*/ 680 w 851"/>
                <a:gd name="T53" fmla="*/ 512 h 850"/>
                <a:gd name="T54" fmla="*/ 697 w 851"/>
                <a:gd name="T55" fmla="*/ 488 h 850"/>
                <a:gd name="T56" fmla="*/ 714 w 851"/>
                <a:gd name="T57" fmla="*/ 463 h 850"/>
                <a:gd name="T58" fmla="*/ 730 w 851"/>
                <a:gd name="T59" fmla="*/ 438 h 850"/>
                <a:gd name="T60" fmla="*/ 744 w 851"/>
                <a:gd name="T61" fmla="*/ 412 h 850"/>
                <a:gd name="T62" fmla="*/ 758 w 851"/>
                <a:gd name="T63" fmla="*/ 386 h 850"/>
                <a:gd name="T64" fmla="*/ 771 w 851"/>
                <a:gd name="T65" fmla="*/ 359 h 850"/>
                <a:gd name="T66" fmla="*/ 784 w 851"/>
                <a:gd name="T67" fmla="*/ 332 h 850"/>
                <a:gd name="T68" fmla="*/ 795 w 851"/>
                <a:gd name="T69" fmla="*/ 305 h 850"/>
                <a:gd name="T70" fmla="*/ 805 w 851"/>
                <a:gd name="T71" fmla="*/ 277 h 850"/>
                <a:gd name="T72" fmla="*/ 814 w 851"/>
                <a:gd name="T73" fmla="*/ 249 h 850"/>
                <a:gd name="T74" fmla="*/ 822 w 851"/>
                <a:gd name="T75" fmla="*/ 220 h 850"/>
                <a:gd name="T76" fmla="*/ 829 w 851"/>
                <a:gd name="T77" fmla="*/ 191 h 850"/>
                <a:gd name="T78" fmla="*/ 836 w 851"/>
                <a:gd name="T79" fmla="*/ 162 h 850"/>
                <a:gd name="T80" fmla="*/ 841 w 851"/>
                <a:gd name="T81" fmla="*/ 133 h 850"/>
                <a:gd name="T82" fmla="*/ 845 w 851"/>
                <a:gd name="T83" fmla="*/ 103 h 850"/>
                <a:gd name="T84" fmla="*/ 848 w 851"/>
                <a:gd name="T85" fmla="*/ 74 h 850"/>
                <a:gd name="T86" fmla="*/ 850 w 851"/>
                <a:gd name="T87" fmla="*/ 44 h 850"/>
                <a:gd name="T88" fmla="*/ 851 w 851"/>
                <a:gd name="T89" fmla="*/ 1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0" y="850"/>
                  </a:moveTo>
                  <a:lnTo>
                    <a:pt x="15" y="850"/>
                  </a:lnTo>
                  <a:lnTo>
                    <a:pt x="30" y="850"/>
                  </a:lnTo>
                  <a:lnTo>
                    <a:pt x="45" y="849"/>
                  </a:lnTo>
                  <a:lnTo>
                    <a:pt x="59" y="848"/>
                  </a:lnTo>
                  <a:lnTo>
                    <a:pt x="74" y="847"/>
                  </a:lnTo>
                  <a:lnTo>
                    <a:pt x="89" y="846"/>
                  </a:lnTo>
                  <a:lnTo>
                    <a:pt x="104" y="845"/>
                  </a:lnTo>
                  <a:lnTo>
                    <a:pt x="119" y="842"/>
                  </a:lnTo>
                  <a:lnTo>
                    <a:pt x="134" y="840"/>
                  </a:lnTo>
                  <a:lnTo>
                    <a:pt x="148" y="838"/>
                  </a:lnTo>
                  <a:lnTo>
                    <a:pt x="163" y="835"/>
                  </a:lnTo>
                  <a:lnTo>
                    <a:pt x="177" y="832"/>
                  </a:lnTo>
                  <a:lnTo>
                    <a:pt x="192" y="829"/>
                  </a:lnTo>
                  <a:lnTo>
                    <a:pt x="206" y="826"/>
                  </a:lnTo>
                  <a:lnTo>
                    <a:pt x="220" y="821"/>
                  </a:lnTo>
                  <a:lnTo>
                    <a:pt x="235" y="818"/>
                  </a:lnTo>
                  <a:lnTo>
                    <a:pt x="249" y="813"/>
                  </a:lnTo>
                  <a:lnTo>
                    <a:pt x="263" y="809"/>
                  </a:lnTo>
                  <a:lnTo>
                    <a:pt x="278" y="804"/>
                  </a:lnTo>
                  <a:lnTo>
                    <a:pt x="291" y="800"/>
                  </a:lnTo>
                  <a:lnTo>
                    <a:pt x="305" y="794"/>
                  </a:lnTo>
                  <a:lnTo>
                    <a:pt x="319" y="788"/>
                  </a:lnTo>
                  <a:lnTo>
                    <a:pt x="333" y="783"/>
                  </a:lnTo>
                  <a:lnTo>
                    <a:pt x="346" y="777"/>
                  </a:lnTo>
                  <a:lnTo>
                    <a:pt x="360" y="770"/>
                  </a:lnTo>
                  <a:lnTo>
                    <a:pt x="373" y="765"/>
                  </a:lnTo>
                  <a:lnTo>
                    <a:pt x="387" y="758"/>
                  </a:lnTo>
                  <a:lnTo>
                    <a:pt x="399" y="751"/>
                  </a:lnTo>
                  <a:lnTo>
                    <a:pt x="413" y="744"/>
                  </a:lnTo>
                  <a:lnTo>
                    <a:pt x="426" y="737"/>
                  </a:lnTo>
                  <a:lnTo>
                    <a:pt x="438" y="729"/>
                  </a:lnTo>
                  <a:lnTo>
                    <a:pt x="451" y="721"/>
                  </a:lnTo>
                  <a:lnTo>
                    <a:pt x="463" y="713"/>
                  </a:lnTo>
                  <a:lnTo>
                    <a:pt x="476" y="705"/>
                  </a:lnTo>
                  <a:lnTo>
                    <a:pt x="488" y="696"/>
                  </a:lnTo>
                  <a:lnTo>
                    <a:pt x="500" y="688"/>
                  </a:lnTo>
                  <a:lnTo>
                    <a:pt x="513" y="679"/>
                  </a:lnTo>
                  <a:lnTo>
                    <a:pt x="524" y="670"/>
                  </a:lnTo>
                  <a:lnTo>
                    <a:pt x="535" y="661"/>
                  </a:lnTo>
                  <a:lnTo>
                    <a:pt x="548" y="651"/>
                  </a:lnTo>
                  <a:lnTo>
                    <a:pt x="559" y="642"/>
                  </a:lnTo>
                  <a:lnTo>
                    <a:pt x="570" y="632"/>
                  </a:lnTo>
                  <a:lnTo>
                    <a:pt x="580" y="622"/>
                  </a:lnTo>
                  <a:lnTo>
                    <a:pt x="591" y="612"/>
                  </a:lnTo>
                  <a:lnTo>
                    <a:pt x="602" y="602"/>
                  </a:lnTo>
                  <a:lnTo>
                    <a:pt x="613" y="591"/>
                  </a:lnTo>
                  <a:lnTo>
                    <a:pt x="623" y="580"/>
                  </a:lnTo>
                  <a:lnTo>
                    <a:pt x="633" y="569"/>
                  </a:lnTo>
                  <a:lnTo>
                    <a:pt x="642" y="558"/>
                  </a:lnTo>
                  <a:lnTo>
                    <a:pt x="652" y="547"/>
                  </a:lnTo>
                  <a:lnTo>
                    <a:pt x="661" y="535"/>
                  </a:lnTo>
                  <a:lnTo>
                    <a:pt x="670" y="523"/>
                  </a:lnTo>
                  <a:lnTo>
                    <a:pt x="680" y="512"/>
                  </a:lnTo>
                  <a:lnTo>
                    <a:pt x="688" y="499"/>
                  </a:lnTo>
                  <a:lnTo>
                    <a:pt x="697" y="488"/>
                  </a:lnTo>
                  <a:lnTo>
                    <a:pt x="705" y="476"/>
                  </a:lnTo>
                  <a:lnTo>
                    <a:pt x="714" y="463"/>
                  </a:lnTo>
                  <a:lnTo>
                    <a:pt x="722" y="451"/>
                  </a:lnTo>
                  <a:lnTo>
                    <a:pt x="730" y="438"/>
                  </a:lnTo>
                  <a:lnTo>
                    <a:pt x="737" y="425"/>
                  </a:lnTo>
                  <a:lnTo>
                    <a:pt x="744" y="412"/>
                  </a:lnTo>
                  <a:lnTo>
                    <a:pt x="751" y="399"/>
                  </a:lnTo>
                  <a:lnTo>
                    <a:pt x="758" y="386"/>
                  </a:lnTo>
                  <a:lnTo>
                    <a:pt x="765" y="372"/>
                  </a:lnTo>
                  <a:lnTo>
                    <a:pt x="771" y="359"/>
                  </a:lnTo>
                  <a:lnTo>
                    <a:pt x="777" y="345"/>
                  </a:lnTo>
                  <a:lnTo>
                    <a:pt x="784" y="332"/>
                  </a:lnTo>
                  <a:lnTo>
                    <a:pt x="789" y="318"/>
                  </a:lnTo>
                  <a:lnTo>
                    <a:pt x="795" y="305"/>
                  </a:lnTo>
                  <a:lnTo>
                    <a:pt x="800" y="290"/>
                  </a:lnTo>
                  <a:lnTo>
                    <a:pt x="805" y="277"/>
                  </a:lnTo>
                  <a:lnTo>
                    <a:pt x="810" y="262"/>
                  </a:lnTo>
                  <a:lnTo>
                    <a:pt x="814" y="249"/>
                  </a:lnTo>
                  <a:lnTo>
                    <a:pt x="819" y="234"/>
                  </a:lnTo>
                  <a:lnTo>
                    <a:pt x="822" y="220"/>
                  </a:lnTo>
                  <a:lnTo>
                    <a:pt x="825" y="206"/>
                  </a:lnTo>
                  <a:lnTo>
                    <a:pt x="829" y="191"/>
                  </a:lnTo>
                  <a:lnTo>
                    <a:pt x="832" y="177"/>
                  </a:lnTo>
                  <a:lnTo>
                    <a:pt x="836" y="162"/>
                  </a:lnTo>
                  <a:lnTo>
                    <a:pt x="838" y="147"/>
                  </a:lnTo>
                  <a:lnTo>
                    <a:pt x="841" y="133"/>
                  </a:lnTo>
                  <a:lnTo>
                    <a:pt x="842" y="118"/>
                  </a:lnTo>
                  <a:lnTo>
                    <a:pt x="845" y="103"/>
                  </a:lnTo>
                  <a:lnTo>
                    <a:pt x="847" y="89"/>
                  </a:lnTo>
                  <a:lnTo>
                    <a:pt x="848" y="74"/>
                  </a:lnTo>
                  <a:lnTo>
                    <a:pt x="849" y="58"/>
                  </a:lnTo>
                  <a:lnTo>
                    <a:pt x="850" y="44"/>
                  </a:lnTo>
                  <a:lnTo>
                    <a:pt x="850" y="29"/>
                  </a:lnTo>
                  <a:lnTo>
                    <a:pt x="851" y="15"/>
                  </a:lnTo>
                  <a:lnTo>
                    <a:pt x="851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6" name="Freeform 76"/>
            <p:cNvSpPr>
              <a:spLocks/>
            </p:cNvSpPr>
            <p:nvPr/>
          </p:nvSpPr>
          <p:spPr bwMode="auto">
            <a:xfrm>
              <a:off x="4158" y="2196"/>
              <a:ext cx="106" cy="106"/>
            </a:xfrm>
            <a:custGeom>
              <a:avLst/>
              <a:gdLst>
                <a:gd name="T0" fmla="*/ 851 w 851"/>
                <a:gd name="T1" fmla="*/ 835 h 850"/>
                <a:gd name="T2" fmla="*/ 850 w 851"/>
                <a:gd name="T3" fmla="*/ 806 h 850"/>
                <a:gd name="T4" fmla="*/ 848 w 851"/>
                <a:gd name="T5" fmla="*/ 776 h 850"/>
                <a:gd name="T6" fmla="*/ 845 w 851"/>
                <a:gd name="T7" fmla="*/ 746 h 850"/>
                <a:gd name="T8" fmla="*/ 841 w 851"/>
                <a:gd name="T9" fmla="*/ 717 h 850"/>
                <a:gd name="T10" fmla="*/ 836 w 851"/>
                <a:gd name="T11" fmla="*/ 688 h 850"/>
                <a:gd name="T12" fmla="*/ 829 w 851"/>
                <a:gd name="T13" fmla="*/ 659 h 850"/>
                <a:gd name="T14" fmla="*/ 822 w 851"/>
                <a:gd name="T15" fmla="*/ 631 h 850"/>
                <a:gd name="T16" fmla="*/ 814 w 851"/>
                <a:gd name="T17" fmla="*/ 601 h 850"/>
                <a:gd name="T18" fmla="*/ 805 w 851"/>
                <a:gd name="T19" fmla="*/ 573 h 850"/>
                <a:gd name="T20" fmla="*/ 795 w 851"/>
                <a:gd name="T21" fmla="*/ 545 h 850"/>
                <a:gd name="T22" fmla="*/ 784 w 851"/>
                <a:gd name="T23" fmla="*/ 518 h 850"/>
                <a:gd name="T24" fmla="*/ 771 w 851"/>
                <a:gd name="T25" fmla="*/ 491 h 850"/>
                <a:gd name="T26" fmla="*/ 758 w 851"/>
                <a:gd name="T27" fmla="*/ 464 h 850"/>
                <a:gd name="T28" fmla="*/ 744 w 851"/>
                <a:gd name="T29" fmla="*/ 438 h 850"/>
                <a:gd name="T30" fmla="*/ 730 w 851"/>
                <a:gd name="T31" fmla="*/ 412 h 850"/>
                <a:gd name="T32" fmla="*/ 714 w 851"/>
                <a:gd name="T33" fmla="*/ 387 h 850"/>
                <a:gd name="T34" fmla="*/ 697 w 851"/>
                <a:gd name="T35" fmla="*/ 362 h 850"/>
                <a:gd name="T36" fmla="*/ 680 w 851"/>
                <a:gd name="T37" fmla="*/ 338 h 850"/>
                <a:gd name="T38" fmla="*/ 661 w 851"/>
                <a:gd name="T39" fmla="*/ 315 h 850"/>
                <a:gd name="T40" fmla="*/ 642 w 851"/>
                <a:gd name="T41" fmla="*/ 292 h 850"/>
                <a:gd name="T42" fmla="*/ 623 w 851"/>
                <a:gd name="T43" fmla="*/ 270 h 850"/>
                <a:gd name="T44" fmla="*/ 602 w 851"/>
                <a:gd name="T45" fmla="*/ 248 h 850"/>
                <a:gd name="T46" fmla="*/ 580 w 851"/>
                <a:gd name="T47" fmla="*/ 228 h 850"/>
                <a:gd name="T48" fmla="*/ 559 w 851"/>
                <a:gd name="T49" fmla="*/ 208 h 850"/>
                <a:gd name="T50" fmla="*/ 535 w 851"/>
                <a:gd name="T51" fmla="*/ 189 h 850"/>
                <a:gd name="T52" fmla="*/ 513 w 851"/>
                <a:gd name="T53" fmla="*/ 171 h 850"/>
                <a:gd name="T54" fmla="*/ 488 w 851"/>
                <a:gd name="T55" fmla="*/ 154 h 850"/>
                <a:gd name="T56" fmla="*/ 463 w 851"/>
                <a:gd name="T57" fmla="*/ 137 h 850"/>
                <a:gd name="T58" fmla="*/ 438 w 851"/>
                <a:gd name="T59" fmla="*/ 121 h 850"/>
                <a:gd name="T60" fmla="*/ 413 w 851"/>
                <a:gd name="T61" fmla="*/ 106 h 850"/>
                <a:gd name="T62" fmla="*/ 387 w 851"/>
                <a:gd name="T63" fmla="*/ 92 h 850"/>
                <a:gd name="T64" fmla="*/ 360 w 851"/>
                <a:gd name="T65" fmla="*/ 79 h 850"/>
                <a:gd name="T66" fmla="*/ 333 w 851"/>
                <a:gd name="T67" fmla="*/ 67 h 850"/>
                <a:gd name="T68" fmla="*/ 305 w 851"/>
                <a:gd name="T69" fmla="*/ 56 h 850"/>
                <a:gd name="T70" fmla="*/ 278 w 851"/>
                <a:gd name="T71" fmla="*/ 46 h 850"/>
                <a:gd name="T72" fmla="*/ 249 w 851"/>
                <a:gd name="T73" fmla="*/ 37 h 850"/>
                <a:gd name="T74" fmla="*/ 220 w 851"/>
                <a:gd name="T75" fmla="*/ 29 h 850"/>
                <a:gd name="T76" fmla="*/ 192 w 851"/>
                <a:gd name="T77" fmla="*/ 21 h 850"/>
                <a:gd name="T78" fmla="*/ 163 w 851"/>
                <a:gd name="T79" fmla="*/ 15 h 850"/>
                <a:gd name="T80" fmla="*/ 134 w 851"/>
                <a:gd name="T81" fmla="*/ 10 h 850"/>
                <a:gd name="T82" fmla="*/ 104 w 851"/>
                <a:gd name="T83" fmla="*/ 5 h 850"/>
                <a:gd name="T84" fmla="*/ 74 w 851"/>
                <a:gd name="T85" fmla="*/ 3 h 850"/>
                <a:gd name="T86" fmla="*/ 45 w 851"/>
                <a:gd name="T87" fmla="*/ 1 h 850"/>
                <a:gd name="T88" fmla="*/ 15 w 851"/>
                <a:gd name="T89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851" y="850"/>
                  </a:moveTo>
                  <a:lnTo>
                    <a:pt x="851" y="835"/>
                  </a:lnTo>
                  <a:lnTo>
                    <a:pt x="850" y="821"/>
                  </a:lnTo>
                  <a:lnTo>
                    <a:pt x="850" y="806"/>
                  </a:lnTo>
                  <a:lnTo>
                    <a:pt x="849" y="791"/>
                  </a:lnTo>
                  <a:lnTo>
                    <a:pt x="848" y="776"/>
                  </a:lnTo>
                  <a:lnTo>
                    <a:pt x="847" y="761"/>
                  </a:lnTo>
                  <a:lnTo>
                    <a:pt x="845" y="746"/>
                  </a:lnTo>
                  <a:lnTo>
                    <a:pt x="842" y="732"/>
                  </a:lnTo>
                  <a:lnTo>
                    <a:pt x="841" y="717"/>
                  </a:lnTo>
                  <a:lnTo>
                    <a:pt x="838" y="703"/>
                  </a:lnTo>
                  <a:lnTo>
                    <a:pt x="836" y="688"/>
                  </a:lnTo>
                  <a:lnTo>
                    <a:pt x="832" y="673"/>
                  </a:lnTo>
                  <a:lnTo>
                    <a:pt x="829" y="659"/>
                  </a:lnTo>
                  <a:lnTo>
                    <a:pt x="825" y="644"/>
                  </a:lnTo>
                  <a:lnTo>
                    <a:pt x="822" y="631"/>
                  </a:lnTo>
                  <a:lnTo>
                    <a:pt x="819" y="616"/>
                  </a:lnTo>
                  <a:lnTo>
                    <a:pt x="814" y="601"/>
                  </a:lnTo>
                  <a:lnTo>
                    <a:pt x="810" y="588"/>
                  </a:lnTo>
                  <a:lnTo>
                    <a:pt x="805" y="573"/>
                  </a:lnTo>
                  <a:lnTo>
                    <a:pt x="800" y="560"/>
                  </a:lnTo>
                  <a:lnTo>
                    <a:pt x="795" y="545"/>
                  </a:lnTo>
                  <a:lnTo>
                    <a:pt x="789" y="532"/>
                  </a:lnTo>
                  <a:lnTo>
                    <a:pt x="784" y="518"/>
                  </a:lnTo>
                  <a:lnTo>
                    <a:pt x="777" y="505"/>
                  </a:lnTo>
                  <a:lnTo>
                    <a:pt x="771" y="491"/>
                  </a:lnTo>
                  <a:lnTo>
                    <a:pt x="765" y="478"/>
                  </a:lnTo>
                  <a:lnTo>
                    <a:pt x="758" y="464"/>
                  </a:lnTo>
                  <a:lnTo>
                    <a:pt x="751" y="451"/>
                  </a:lnTo>
                  <a:lnTo>
                    <a:pt x="744" y="438"/>
                  </a:lnTo>
                  <a:lnTo>
                    <a:pt x="737" y="425"/>
                  </a:lnTo>
                  <a:lnTo>
                    <a:pt x="730" y="412"/>
                  </a:lnTo>
                  <a:lnTo>
                    <a:pt x="722" y="399"/>
                  </a:lnTo>
                  <a:lnTo>
                    <a:pt x="714" y="387"/>
                  </a:lnTo>
                  <a:lnTo>
                    <a:pt x="705" y="374"/>
                  </a:lnTo>
                  <a:lnTo>
                    <a:pt x="697" y="362"/>
                  </a:lnTo>
                  <a:lnTo>
                    <a:pt x="688" y="351"/>
                  </a:lnTo>
                  <a:lnTo>
                    <a:pt x="680" y="338"/>
                  </a:lnTo>
                  <a:lnTo>
                    <a:pt x="670" y="327"/>
                  </a:lnTo>
                  <a:lnTo>
                    <a:pt x="661" y="315"/>
                  </a:lnTo>
                  <a:lnTo>
                    <a:pt x="652" y="303"/>
                  </a:lnTo>
                  <a:lnTo>
                    <a:pt x="642" y="292"/>
                  </a:lnTo>
                  <a:lnTo>
                    <a:pt x="633" y="281"/>
                  </a:lnTo>
                  <a:lnTo>
                    <a:pt x="623" y="270"/>
                  </a:lnTo>
                  <a:lnTo>
                    <a:pt x="613" y="259"/>
                  </a:lnTo>
                  <a:lnTo>
                    <a:pt x="602" y="248"/>
                  </a:lnTo>
                  <a:lnTo>
                    <a:pt x="591" y="238"/>
                  </a:lnTo>
                  <a:lnTo>
                    <a:pt x="580" y="228"/>
                  </a:lnTo>
                  <a:lnTo>
                    <a:pt x="570" y="218"/>
                  </a:lnTo>
                  <a:lnTo>
                    <a:pt x="559" y="208"/>
                  </a:lnTo>
                  <a:lnTo>
                    <a:pt x="548" y="199"/>
                  </a:lnTo>
                  <a:lnTo>
                    <a:pt x="535" y="189"/>
                  </a:lnTo>
                  <a:lnTo>
                    <a:pt x="524" y="180"/>
                  </a:lnTo>
                  <a:lnTo>
                    <a:pt x="513" y="171"/>
                  </a:lnTo>
                  <a:lnTo>
                    <a:pt x="500" y="162"/>
                  </a:lnTo>
                  <a:lnTo>
                    <a:pt x="488" y="154"/>
                  </a:lnTo>
                  <a:lnTo>
                    <a:pt x="476" y="145"/>
                  </a:lnTo>
                  <a:lnTo>
                    <a:pt x="463" y="137"/>
                  </a:lnTo>
                  <a:lnTo>
                    <a:pt x="451" y="129"/>
                  </a:lnTo>
                  <a:lnTo>
                    <a:pt x="438" y="121"/>
                  </a:lnTo>
                  <a:lnTo>
                    <a:pt x="426" y="113"/>
                  </a:lnTo>
                  <a:lnTo>
                    <a:pt x="413" y="106"/>
                  </a:lnTo>
                  <a:lnTo>
                    <a:pt x="399" y="99"/>
                  </a:lnTo>
                  <a:lnTo>
                    <a:pt x="387" y="92"/>
                  </a:lnTo>
                  <a:lnTo>
                    <a:pt x="373" y="85"/>
                  </a:lnTo>
                  <a:lnTo>
                    <a:pt x="360" y="79"/>
                  </a:lnTo>
                  <a:lnTo>
                    <a:pt x="346" y="73"/>
                  </a:lnTo>
                  <a:lnTo>
                    <a:pt x="333" y="67"/>
                  </a:lnTo>
                  <a:lnTo>
                    <a:pt x="319" y="61"/>
                  </a:lnTo>
                  <a:lnTo>
                    <a:pt x="305" y="56"/>
                  </a:lnTo>
                  <a:lnTo>
                    <a:pt x="291" y="50"/>
                  </a:lnTo>
                  <a:lnTo>
                    <a:pt x="278" y="46"/>
                  </a:lnTo>
                  <a:lnTo>
                    <a:pt x="263" y="41"/>
                  </a:lnTo>
                  <a:lnTo>
                    <a:pt x="249" y="37"/>
                  </a:lnTo>
                  <a:lnTo>
                    <a:pt x="235" y="32"/>
                  </a:lnTo>
                  <a:lnTo>
                    <a:pt x="220" y="29"/>
                  </a:lnTo>
                  <a:lnTo>
                    <a:pt x="206" y="24"/>
                  </a:lnTo>
                  <a:lnTo>
                    <a:pt x="192" y="21"/>
                  </a:lnTo>
                  <a:lnTo>
                    <a:pt x="177" y="18"/>
                  </a:lnTo>
                  <a:lnTo>
                    <a:pt x="163" y="15"/>
                  </a:lnTo>
                  <a:lnTo>
                    <a:pt x="148" y="12"/>
                  </a:lnTo>
                  <a:lnTo>
                    <a:pt x="134" y="10"/>
                  </a:lnTo>
                  <a:lnTo>
                    <a:pt x="119" y="7"/>
                  </a:lnTo>
                  <a:lnTo>
                    <a:pt x="104" y="5"/>
                  </a:lnTo>
                  <a:lnTo>
                    <a:pt x="89" y="4"/>
                  </a:lnTo>
                  <a:lnTo>
                    <a:pt x="74" y="3"/>
                  </a:lnTo>
                  <a:lnTo>
                    <a:pt x="59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7" name="Freeform 77"/>
            <p:cNvSpPr>
              <a:spLocks/>
            </p:cNvSpPr>
            <p:nvPr/>
          </p:nvSpPr>
          <p:spPr bwMode="auto">
            <a:xfrm>
              <a:off x="3352" y="2196"/>
              <a:ext cx="106" cy="106"/>
            </a:xfrm>
            <a:custGeom>
              <a:avLst/>
              <a:gdLst>
                <a:gd name="T0" fmla="*/ 836 w 851"/>
                <a:gd name="T1" fmla="*/ 0 h 850"/>
                <a:gd name="T2" fmla="*/ 807 w 851"/>
                <a:gd name="T3" fmla="*/ 1 h 850"/>
                <a:gd name="T4" fmla="*/ 777 w 851"/>
                <a:gd name="T5" fmla="*/ 3 h 850"/>
                <a:gd name="T6" fmla="*/ 747 w 851"/>
                <a:gd name="T7" fmla="*/ 5 h 850"/>
                <a:gd name="T8" fmla="*/ 718 w 851"/>
                <a:gd name="T9" fmla="*/ 10 h 850"/>
                <a:gd name="T10" fmla="*/ 689 w 851"/>
                <a:gd name="T11" fmla="*/ 15 h 850"/>
                <a:gd name="T12" fmla="*/ 660 w 851"/>
                <a:gd name="T13" fmla="*/ 21 h 850"/>
                <a:gd name="T14" fmla="*/ 630 w 851"/>
                <a:gd name="T15" fmla="*/ 29 h 850"/>
                <a:gd name="T16" fmla="*/ 602 w 851"/>
                <a:gd name="T17" fmla="*/ 37 h 850"/>
                <a:gd name="T18" fmla="*/ 574 w 851"/>
                <a:gd name="T19" fmla="*/ 46 h 850"/>
                <a:gd name="T20" fmla="*/ 546 w 851"/>
                <a:gd name="T21" fmla="*/ 56 h 850"/>
                <a:gd name="T22" fmla="*/ 519 w 851"/>
                <a:gd name="T23" fmla="*/ 67 h 850"/>
                <a:gd name="T24" fmla="*/ 492 w 851"/>
                <a:gd name="T25" fmla="*/ 79 h 850"/>
                <a:gd name="T26" fmla="*/ 465 w 851"/>
                <a:gd name="T27" fmla="*/ 92 h 850"/>
                <a:gd name="T28" fmla="*/ 439 w 851"/>
                <a:gd name="T29" fmla="*/ 106 h 850"/>
                <a:gd name="T30" fmla="*/ 413 w 851"/>
                <a:gd name="T31" fmla="*/ 121 h 850"/>
                <a:gd name="T32" fmla="*/ 387 w 851"/>
                <a:gd name="T33" fmla="*/ 137 h 850"/>
                <a:gd name="T34" fmla="*/ 363 w 851"/>
                <a:gd name="T35" fmla="*/ 154 h 850"/>
                <a:gd name="T36" fmla="*/ 339 w 851"/>
                <a:gd name="T37" fmla="*/ 171 h 850"/>
                <a:gd name="T38" fmla="*/ 315 w 851"/>
                <a:gd name="T39" fmla="*/ 189 h 850"/>
                <a:gd name="T40" fmla="*/ 293 w 851"/>
                <a:gd name="T41" fmla="*/ 208 h 850"/>
                <a:gd name="T42" fmla="*/ 270 w 851"/>
                <a:gd name="T43" fmla="*/ 228 h 850"/>
                <a:gd name="T44" fmla="*/ 249 w 851"/>
                <a:gd name="T45" fmla="*/ 248 h 850"/>
                <a:gd name="T46" fmla="*/ 229 w 851"/>
                <a:gd name="T47" fmla="*/ 270 h 850"/>
                <a:gd name="T48" fmla="*/ 209 w 851"/>
                <a:gd name="T49" fmla="*/ 292 h 850"/>
                <a:gd name="T50" fmla="*/ 189 w 851"/>
                <a:gd name="T51" fmla="*/ 315 h 850"/>
                <a:gd name="T52" fmla="*/ 171 w 851"/>
                <a:gd name="T53" fmla="*/ 338 h 850"/>
                <a:gd name="T54" fmla="*/ 155 w 851"/>
                <a:gd name="T55" fmla="*/ 362 h 850"/>
                <a:gd name="T56" fmla="*/ 138 w 851"/>
                <a:gd name="T57" fmla="*/ 387 h 850"/>
                <a:gd name="T58" fmla="*/ 122 w 851"/>
                <a:gd name="T59" fmla="*/ 412 h 850"/>
                <a:gd name="T60" fmla="*/ 107 w 851"/>
                <a:gd name="T61" fmla="*/ 438 h 850"/>
                <a:gd name="T62" fmla="*/ 93 w 851"/>
                <a:gd name="T63" fmla="*/ 464 h 850"/>
                <a:gd name="T64" fmla="*/ 80 w 851"/>
                <a:gd name="T65" fmla="*/ 491 h 850"/>
                <a:gd name="T66" fmla="*/ 68 w 851"/>
                <a:gd name="T67" fmla="*/ 518 h 850"/>
                <a:gd name="T68" fmla="*/ 57 w 851"/>
                <a:gd name="T69" fmla="*/ 545 h 850"/>
                <a:gd name="T70" fmla="*/ 47 w 851"/>
                <a:gd name="T71" fmla="*/ 573 h 850"/>
                <a:gd name="T72" fmla="*/ 38 w 851"/>
                <a:gd name="T73" fmla="*/ 601 h 850"/>
                <a:gd name="T74" fmla="*/ 30 w 851"/>
                <a:gd name="T75" fmla="*/ 631 h 850"/>
                <a:gd name="T76" fmla="*/ 22 w 851"/>
                <a:gd name="T77" fmla="*/ 659 h 850"/>
                <a:gd name="T78" fmla="*/ 16 w 851"/>
                <a:gd name="T79" fmla="*/ 688 h 850"/>
                <a:gd name="T80" fmla="*/ 11 w 851"/>
                <a:gd name="T81" fmla="*/ 717 h 850"/>
                <a:gd name="T82" fmla="*/ 6 w 851"/>
                <a:gd name="T83" fmla="*/ 746 h 850"/>
                <a:gd name="T84" fmla="*/ 4 w 851"/>
                <a:gd name="T85" fmla="*/ 776 h 850"/>
                <a:gd name="T86" fmla="*/ 2 w 851"/>
                <a:gd name="T87" fmla="*/ 806 h 850"/>
                <a:gd name="T88" fmla="*/ 0 w 851"/>
                <a:gd name="T89" fmla="*/ 83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36" y="0"/>
                  </a:lnTo>
                  <a:lnTo>
                    <a:pt x="822" y="0"/>
                  </a:lnTo>
                  <a:lnTo>
                    <a:pt x="807" y="1"/>
                  </a:lnTo>
                  <a:lnTo>
                    <a:pt x="791" y="2"/>
                  </a:lnTo>
                  <a:lnTo>
                    <a:pt x="777" y="3"/>
                  </a:lnTo>
                  <a:lnTo>
                    <a:pt x="762" y="4"/>
                  </a:lnTo>
                  <a:lnTo>
                    <a:pt x="747" y="5"/>
                  </a:lnTo>
                  <a:lnTo>
                    <a:pt x="733" y="7"/>
                  </a:lnTo>
                  <a:lnTo>
                    <a:pt x="718" y="10"/>
                  </a:lnTo>
                  <a:lnTo>
                    <a:pt x="704" y="12"/>
                  </a:lnTo>
                  <a:lnTo>
                    <a:pt x="689" y="15"/>
                  </a:lnTo>
                  <a:lnTo>
                    <a:pt x="674" y="18"/>
                  </a:lnTo>
                  <a:lnTo>
                    <a:pt x="660" y="21"/>
                  </a:lnTo>
                  <a:lnTo>
                    <a:pt x="645" y="24"/>
                  </a:lnTo>
                  <a:lnTo>
                    <a:pt x="630" y="29"/>
                  </a:lnTo>
                  <a:lnTo>
                    <a:pt x="617" y="32"/>
                  </a:lnTo>
                  <a:lnTo>
                    <a:pt x="602" y="37"/>
                  </a:lnTo>
                  <a:lnTo>
                    <a:pt x="588" y="41"/>
                  </a:lnTo>
                  <a:lnTo>
                    <a:pt x="574" y="46"/>
                  </a:lnTo>
                  <a:lnTo>
                    <a:pt x="561" y="50"/>
                  </a:lnTo>
                  <a:lnTo>
                    <a:pt x="546" y="56"/>
                  </a:lnTo>
                  <a:lnTo>
                    <a:pt x="533" y="61"/>
                  </a:lnTo>
                  <a:lnTo>
                    <a:pt x="519" y="67"/>
                  </a:lnTo>
                  <a:lnTo>
                    <a:pt x="506" y="73"/>
                  </a:lnTo>
                  <a:lnTo>
                    <a:pt x="492" y="79"/>
                  </a:lnTo>
                  <a:lnTo>
                    <a:pt x="479" y="85"/>
                  </a:lnTo>
                  <a:lnTo>
                    <a:pt x="465" y="92"/>
                  </a:lnTo>
                  <a:lnTo>
                    <a:pt x="452" y="99"/>
                  </a:lnTo>
                  <a:lnTo>
                    <a:pt x="439" y="106"/>
                  </a:lnTo>
                  <a:lnTo>
                    <a:pt x="426" y="113"/>
                  </a:lnTo>
                  <a:lnTo>
                    <a:pt x="413" y="121"/>
                  </a:lnTo>
                  <a:lnTo>
                    <a:pt x="400" y="129"/>
                  </a:lnTo>
                  <a:lnTo>
                    <a:pt x="387" y="137"/>
                  </a:lnTo>
                  <a:lnTo>
                    <a:pt x="375" y="145"/>
                  </a:lnTo>
                  <a:lnTo>
                    <a:pt x="363" y="154"/>
                  </a:lnTo>
                  <a:lnTo>
                    <a:pt x="351" y="162"/>
                  </a:lnTo>
                  <a:lnTo>
                    <a:pt x="339" y="171"/>
                  </a:lnTo>
                  <a:lnTo>
                    <a:pt x="328" y="180"/>
                  </a:lnTo>
                  <a:lnTo>
                    <a:pt x="315" y="189"/>
                  </a:lnTo>
                  <a:lnTo>
                    <a:pt x="304" y="199"/>
                  </a:lnTo>
                  <a:lnTo>
                    <a:pt x="293" y="208"/>
                  </a:lnTo>
                  <a:lnTo>
                    <a:pt x="282" y="218"/>
                  </a:lnTo>
                  <a:lnTo>
                    <a:pt x="270" y="228"/>
                  </a:lnTo>
                  <a:lnTo>
                    <a:pt x="260" y="238"/>
                  </a:lnTo>
                  <a:lnTo>
                    <a:pt x="249" y="248"/>
                  </a:lnTo>
                  <a:lnTo>
                    <a:pt x="239" y="259"/>
                  </a:lnTo>
                  <a:lnTo>
                    <a:pt x="229" y="270"/>
                  </a:lnTo>
                  <a:lnTo>
                    <a:pt x="219" y="281"/>
                  </a:lnTo>
                  <a:lnTo>
                    <a:pt x="209" y="292"/>
                  </a:lnTo>
                  <a:lnTo>
                    <a:pt x="200" y="303"/>
                  </a:lnTo>
                  <a:lnTo>
                    <a:pt x="189" y="315"/>
                  </a:lnTo>
                  <a:lnTo>
                    <a:pt x="180" y="327"/>
                  </a:lnTo>
                  <a:lnTo>
                    <a:pt x="171" y="338"/>
                  </a:lnTo>
                  <a:lnTo>
                    <a:pt x="162" y="351"/>
                  </a:lnTo>
                  <a:lnTo>
                    <a:pt x="155" y="362"/>
                  </a:lnTo>
                  <a:lnTo>
                    <a:pt x="146" y="374"/>
                  </a:lnTo>
                  <a:lnTo>
                    <a:pt x="138" y="387"/>
                  </a:lnTo>
                  <a:lnTo>
                    <a:pt x="130" y="399"/>
                  </a:lnTo>
                  <a:lnTo>
                    <a:pt x="122" y="412"/>
                  </a:lnTo>
                  <a:lnTo>
                    <a:pt x="114" y="425"/>
                  </a:lnTo>
                  <a:lnTo>
                    <a:pt x="107" y="438"/>
                  </a:lnTo>
                  <a:lnTo>
                    <a:pt x="99" y="451"/>
                  </a:lnTo>
                  <a:lnTo>
                    <a:pt x="93" y="464"/>
                  </a:lnTo>
                  <a:lnTo>
                    <a:pt x="86" y="478"/>
                  </a:lnTo>
                  <a:lnTo>
                    <a:pt x="80" y="491"/>
                  </a:lnTo>
                  <a:lnTo>
                    <a:pt x="74" y="505"/>
                  </a:lnTo>
                  <a:lnTo>
                    <a:pt x="68" y="518"/>
                  </a:lnTo>
                  <a:lnTo>
                    <a:pt x="62" y="532"/>
                  </a:lnTo>
                  <a:lnTo>
                    <a:pt x="57" y="545"/>
                  </a:lnTo>
                  <a:lnTo>
                    <a:pt x="51" y="560"/>
                  </a:lnTo>
                  <a:lnTo>
                    <a:pt x="47" y="573"/>
                  </a:lnTo>
                  <a:lnTo>
                    <a:pt x="42" y="588"/>
                  </a:lnTo>
                  <a:lnTo>
                    <a:pt x="38" y="601"/>
                  </a:lnTo>
                  <a:lnTo>
                    <a:pt x="33" y="616"/>
                  </a:lnTo>
                  <a:lnTo>
                    <a:pt x="30" y="631"/>
                  </a:lnTo>
                  <a:lnTo>
                    <a:pt x="25" y="644"/>
                  </a:lnTo>
                  <a:lnTo>
                    <a:pt x="22" y="659"/>
                  </a:lnTo>
                  <a:lnTo>
                    <a:pt x="18" y="673"/>
                  </a:lnTo>
                  <a:lnTo>
                    <a:pt x="16" y="688"/>
                  </a:lnTo>
                  <a:lnTo>
                    <a:pt x="13" y="703"/>
                  </a:lnTo>
                  <a:lnTo>
                    <a:pt x="11" y="717"/>
                  </a:lnTo>
                  <a:lnTo>
                    <a:pt x="8" y="732"/>
                  </a:lnTo>
                  <a:lnTo>
                    <a:pt x="6" y="746"/>
                  </a:lnTo>
                  <a:lnTo>
                    <a:pt x="5" y="761"/>
                  </a:lnTo>
                  <a:lnTo>
                    <a:pt x="4" y="776"/>
                  </a:lnTo>
                  <a:lnTo>
                    <a:pt x="3" y="791"/>
                  </a:lnTo>
                  <a:lnTo>
                    <a:pt x="2" y="806"/>
                  </a:lnTo>
                  <a:lnTo>
                    <a:pt x="0" y="821"/>
                  </a:lnTo>
                  <a:lnTo>
                    <a:pt x="0" y="835"/>
                  </a:lnTo>
                  <a:lnTo>
                    <a:pt x="0" y="85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8" name="Freeform 78"/>
            <p:cNvSpPr>
              <a:spLocks/>
            </p:cNvSpPr>
            <p:nvPr/>
          </p:nvSpPr>
          <p:spPr bwMode="auto">
            <a:xfrm>
              <a:off x="4264" y="1740"/>
              <a:ext cx="608" cy="304"/>
            </a:xfrm>
            <a:custGeom>
              <a:avLst/>
              <a:gdLst>
                <a:gd name="T0" fmla="*/ 0 w 4864"/>
                <a:gd name="T1" fmla="*/ 850 h 2431"/>
                <a:gd name="T2" fmla="*/ 0 w 4864"/>
                <a:gd name="T3" fmla="*/ 1580 h 2431"/>
                <a:gd name="T4" fmla="*/ 851 w 4864"/>
                <a:gd name="T5" fmla="*/ 1580 h 2431"/>
                <a:gd name="T6" fmla="*/ 851 w 4864"/>
                <a:gd name="T7" fmla="*/ 2431 h 2431"/>
                <a:gd name="T8" fmla="*/ 4012 w 4864"/>
                <a:gd name="T9" fmla="*/ 2431 h 2431"/>
                <a:gd name="T10" fmla="*/ 4012 w 4864"/>
                <a:gd name="T11" fmla="*/ 1580 h 2431"/>
                <a:gd name="T12" fmla="*/ 4864 w 4864"/>
                <a:gd name="T13" fmla="*/ 1580 h 2431"/>
                <a:gd name="T14" fmla="*/ 4864 w 4864"/>
                <a:gd name="T15" fmla="*/ 850 h 2431"/>
                <a:gd name="T16" fmla="*/ 4012 w 4864"/>
                <a:gd name="T17" fmla="*/ 850 h 2431"/>
                <a:gd name="T18" fmla="*/ 4012 w 4864"/>
                <a:gd name="T19" fmla="*/ 0 h 2431"/>
                <a:gd name="T20" fmla="*/ 851 w 4864"/>
                <a:gd name="T21" fmla="*/ 0 h 2431"/>
                <a:gd name="T22" fmla="*/ 851 w 4864"/>
                <a:gd name="T23" fmla="*/ 850 h 2431"/>
                <a:gd name="T24" fmla="*/ 0 w 4864"/>
                <a:gd name="T25" fmla="*/ 850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64" h="2431">
                  <a:moveTo>
                    <a:pt x="0" y="850"/>
                  </a:moveTo>
                  <a:lnTo>
                    <a:pt x="0" y="1580"/>
                  </a:lnTo>
                  <a:lnTo>
                    <a:pt x="851" y="1580"/>
                  </a:lnTo>
                  <a:lnTo>
                    <a:pt x="851" y="2431"/>
                  </a:lnTo>
                  <a:lnTo>
                    <a:pt x="4012" y="2431"/>
                  </a:lnTo>
                  <a:lnTo>
                    <a:pt x="4012" y="1580"/>
                  </a:lnTo>
                  <a:lnTo>
                    <a:pt x="4864" y="1580"/>
                  </a:lnTo>
                  <a:lnTo>
                    <a:pt x="4864" y="850"/>
                  </a:lnTo>
                  <a:lnTo>
                    <a:pt x="4012" y="850"/>
                  </a:lnTo>
                  <a:lnTo>
                    <a:pt x="4012" y="0"/>
                  </a:lnTo>
                  <a:lnTo>
                    <a:pt x="851" y="0"/>
                  </a:lnTo>
                  <a:lnTo>
                    <a:pt x="851" y="850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599" name="Oval 79"/>
            <p:cNvSpPr>
              <a:spLocks noChangeArrowheads="1"/>
            </p:cNvSpPr>
            <p:nvPr/>
          </p:nvSpPr>
          <p:spPr bwMode="auto">
            <a:xfrm>
              <a:off x="4264" y="1831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0" name="Oval 80"/>
            <p:cNvSpPr>
              <a:spLocks noChangeArrowheads="1"/>
            </p:cNvSpPr>
            <p:nvPr/>
          </p:nvSpPr>
          <p:spPr bwMode="auto">
            <a:xfrm>
              <a:off x="4659" y="1831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1" name="Oval 81"/>
            <p:cNvSpPr>
              <a:spLocks noChangeArrowheads="1"/>
            </p:cNvSpPr>
            <p:nvPr/>
          </p:nvSpPr>
          <p:spPr bwMode="auto">
            <a:xfrm>
              <a:off x="4659" y="1740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2" name="Oval 82"/>
            <p:cNvSpPr>
              <a:spLocks noChangeArrowheads="1"/>
            </p:cNvSpPr>
            <p:nvPr/>
          </p:nvSpPr>
          <p:spPr bwMode="auto">
            <a:xfrm>
              <a:off x="4264" y="1740"/>
              <a:ext cx="213" cy="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3" name="Line 83"/>
            <p:cNvSpPr>
              <a:spLocks noChangeShapeType="1"/>
            </p:cNvSpPr>
            <p:nvPr/>
          </p:nvSpPr>
          <p:spPr bwMode="auto">
            <a:xfrm>
              <a:off x="4264" y="1847"/>
              <a:ext cx="0" cy="9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4" name="Line 84"/>
            <p:cNvSpPr>
              <a:spLocks noChangeShapeType="1"/>
            </p:cNvSpPr>
            <p:nvPr/>
          </p:nvSpPr>
          <p:spPr bwMode="auto">
            <a:xfrm>
              <a:off x="4370" y="2044"/>
              <a:ext cx="39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5" name="Line 85"/>
            <p:cNvSpPr>
              <a:spLocks noChangeShapeType="1"/>
            </p:cNvSpPr>
            <p:nvPr/>
          </p:nvSpPr>
          <p:spPr bwMode="auto">
            <a:xfrm flipV="1">
              <a:off x="4872" y="1847"/>
              <a:ext cx="0" cy="9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6" name="Line 86"/>
            <p:cNvSpPr>
              <a:spLocks noChangeShapeType="1"/>
            </p:cNvSpPr>
            <p:nvPr/>
          </p:nvSpPr>
          <p:spPr bwMode="auto">
            <a:xfrm flipH="1">
              <a:off x="4370" y="1740"/>
              <a:ext cx="39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607" name="Freeform 87"/>
            <p:cNvSpPr>
              <a:spLocks/>
            </p:cNvSpPr>
            <p:nvPr/>
          </p:nvSpPr>
          <p:spPr bwMode="auto">
            <a:xfrm>
              <a:off x="4264" y="1938"/>
              <a:ext cx="106" cy="106"/>
            </a:xfrm>
            <a:custGeom>
              <a:avLst/>
              <a:gdLst>
                <a:gd name="T0" fmla="*/ 0 w 851"/>
                <a:gd name="T1" fmla="*/ 15 h 851"/>
                <a:gd name="T2" fmla="*/ 1 w 851"/>
                <a:gd name="T3" fmla="*/ 44 h 851"/>
                <a:gd name="T4" fmla="*/ 4 w 851"/>
                <a:gd name="T5" fmla="*/ 74 h 851"/>
                <a:gd name="T6" fmla="*/ 6 w 851"/>
                <a:gd name="T7" fmla="*/ 104 h 851"/>
                <a:gd name="T8" fmla="*/ 10 w 851"/>
                <a:gd name="T9" fmla="*/ 133 h 851"/>
                <a:gd name="T10" fmla="*/ 16 w 851"/>
                <a:gd name="T11" fmla="*/ 162 h 851"/>
                <a:gd name="T12" fmla="*/ 22 w 851"/>
                <a:gd name="T13" fmla="*/ 191 h 851"/>
                <a:gd name="T14" fmla="*/ 30 w 851"/>
                <a:gd name="T15" fmla="*/ 221 h 851"/>
                <a:gd name="T16" fmla="*/ 37 w 851"/>
                <a:gd name="T17" fmla="*/ 249 h 851"/>
                <a:gd name="T18" fmla="*/ 46 w 851"/>
                <a:gd name="T19" fmla="*/ 277 h 851"/>
                <a:gd name="T20" fmla="*/ 57 w 851"/>
                <a:gd name="T21" fmla="*/ 305 h 851"/>
                <a:gd name="T22" fmla="*/ 68 w 851"/>
                <a:gd name="T23" fmla="*/ 332 h 851"/>
                <a:gd name="T24" fmla="*/ 80 w 851"/>
                <a:gd name="T25" fmla="*/ 359 h 851"/>
                <a:gd name="T26" fmla="*/ 93 w 851"/>
                <a:gd name="T27" fmla="*/ 386 h 851"/>
                <a:gd name="T28" fmla="*/ 107 w 851"/>
                <a:gd name="T29" fmla="*/ 412 h 851"/>
                <a:gd name="T30" fmla="*/ 122 w 851"/>
                <a:gd name="T31" fmla="*/ 438 h 851"/>
                <a:gd name="T32" fmla="*/ 138 w 851"/>
                <a:gd name="T33" fmla="*/ 464 h 851"/>
                <a:gd name="T34" fmla="*/ 154 w 851"/>
                <a:gd name="T35" fmla="*/ 488 h 851"/>
                <a:gd name="T36" fmla="*/ 171 w 851"/>
                <a:gd name="T37" fmla="*/ 512 h 851"/>
                <a:gd name="T38" fmla="*/ 189 w 851"/>
                <a:gd name="T39" fmla="*/ 536 h 851"/>
                <a:gd name="T40" fmla="*/ 209 w 851"/>
                <a:gd name="T41" fmla="*/ 558 h 851"/>
                <a:gd name="T42" fmla="*/ 229 w 851"/>
                <a:gd name="T43" fmla="*/ 581 h 851"/>
                <a:gd name="T44" fmla="*/ 249 w 851"/>
                <a:gd name="T45" fmla="*/ 602 h 851"/>
                <a:gd name="T46" fmla="*/ 270 w 851"/>
                <a:gd name="T47" fmla="*/ 622 h 851"/>
                <a:gd name="T48" fmla="*/ 293 w 851"/>
                <a:gd name="T49" fmla="*/ 643 h 851"/>
                <a:gd name="T50" fmla="*/ 315 w 851"/>
                <a:gd name="T51" fmla="*/ 662 h 851"/>
                <a:gd name="T52" fmla="*/ 339 w 851"/>
                <a:gd name="T53" fmla="*/ 680 h 851"/>
                <a:gd name="T54" fmla="*/ 363 w 851"/>
                <a:gd name="T55" fmla="*/ 697 h 851"/>
                <a:gd name="T56" fmla="*/ 387 w 851"/>
                <a:gd name="T57" fmla="*/ 713 h 851"/>
                <a:gd name="T58" fmla="*/ 413 w 851"/>
                <a:gd name="T59" fmla="*/ 729 h 851"/>
                <a:gd name="T60" fmla="*/ 439 w 851"/>
                <a:gd name="T61" fmla="*/ 744 h 851"/>
                <a:gd name="T62" fmla="*/ 465 w 851"/>
                <a:gd name="T63" fmla="*/ 758 h 851"/>
                <a:gd name="T64" fmla="*/ 492 w 851"/>
                <a:gd name="T65" fmla="*/ 771 h 851"/>
                <a:gd name="T66" fmla="*/ 519 w 851"/>
                <a:gd name="T67" fmla="*/ 783 h 851"/>
                <a:gd name="T68" fmla="*/ 546 w 851"/>
                <a:gd name="T69" fmla="*/ 794 h 851"/>
                <a:gd name="T70" fmla="*/ 574 w 851"/>
                <a:gd name="T71" fmla="*/ 805 h 851"/>
                <a:gd name="T72" fmla="*/ 602 w 851"/>
                <a:gd name="T73" fmla="*/ 814 h 851"/>
                <a:gd name="T74" fmla="*/ 632 w 851"/>
                <a:gd name="T75" fmla="*/ 821 h 851"/>
                <a:gd name="T76" fmla="*/ 660 w 851"/>
                <a:gd name="T77" fmla="*/ 829 h 851"/>
                <a:gd name="T78" fmla="*/ 689 w 851"/>
                <a:gd name="T79" fmla="*/ 835 h 851"/>
                <a:gd name="T80" fmla="*/ 718 w 851"/>
                <a:gd name="T81" fmla="*/ 841 h 851"/>
                <a:gd name="T82" fmla="*/ 747 w 851"/>
                <a:gd name="T83" fmla="*/ 845 h 851"/>
                <a:gd name="T84" fmla="*/ 777 w 851"/>
                <a:gd name="T85" fmla="*/ 847 h 851"/>
                <a:gd name="T86" fmla="*/ 807 w 851"/>
                <a:gd name="T87" fmla="*/ 850 h 851"/>
                <a:gd name="T88" fmla="*/ 836 w 851"/>
                <a:gd name="T89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1">
                  <a:moveTo>
                    <a:pt x="0" y="0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1" y="44"/>
                  </a:lnTo>
                  <a:lnTo>
                    <a:pt x="3" y="59"/>
                  </a:lnTo>
                  <a:lnTo>
                    <a:pt x="4" y="74"/>
                  </a:lnTo>
                  <a:lnTo>
                    <a:pt x="5" y="89"/>
                  </a:lnTo>
                  <a:lnTo>
                    <a:pt x="6" y="104"/>
                  </a:lnTo>
                  <a:lnTo>
                    <a:pt x="8" y="118"/>
                  </a:lnTo>
                  <a:lnTo>
                    <a:pt x="10" y="133"/>
                  </a:lnTo>
                  <a:lnTo>
                    <a:pt x="13" y="148"/>
                  </a:lnTo>
                  <a:lnTo>
                    <a:pt x="16" y="162"/>
                  </a:lnTo>
                  <a:lnTo>
                    <a:pt x="18" y="177"/>
                  </a:lnTo>
                  <a:lnTo>
                    <a:pt x="22" y="191"/>
                  </a:lnTo>
                  <a:lnTo>
                    <a:pt x="25" y="206"/>
                  </a:lnTo>
                  <a:lnTo>
                    <a:pt x="30" y="221"/>
                  </a:lnTo>
                  <a:lnTo>
                    <a:pt x="33" y="234"/>
                  </a:lnTo>
                  <a:lnTo>
                    <a:pt x="37" y="249"/>
                  </a:lnTo>
                  <a:lnTo>
                    <a:pt x="42" y="262"/>
                  </a:lnTo>
                  <a:lnTo>
                    <a:pt x="46" y="277"/>
                  </a:lnTo>
                  <a:lnTo>
                    <a:pt x="51" y="290"/>
                  </a:lnTo>
                  <a:lnTo>
                    <a:pt x="57" y="305"/>
                  </a:lnTo>
                  <a:lnTo>
                    <a:pt x="62" y="319"/>
                  </a:lnTo>
                  <a:lnTo>
                    <a:pt x="68" y="332"/>
                  </a:lnTo>
                  <a:lnTo>
                    <a:pt x="73" y="346"/>
                  </a:lnTo>
                  <a:lnTo>
                    <a:pt x="80" y="359"/>
                  </a:lnTo>
                  <a:lnTo>
                    <a:pt x="86" y="373"/>
                  </a:lnTo>
                  <a:lnTo>
                    <a:pt x="93" y="386"/>
                  </a:lnTo>
                  <a:lnTo>
                    <a:pt x="99" y="400"/>
                  </a:lnTo>
                  <a:lnTo>
                    <a:pt x="107" y="412"/>
                  </a:lnTo>
                  <a:lnTo>
                    <a:pt x="114" y="425"/>
                  </a:lnTo>
                  <a:lnTo>
                    <a:pt x="122" y="438"/>
                  </a:lnTo>
                  <a:lnTo>
                    <a:pt x="130" y="451"/>
                  </a:lnTo>
                  <a:lnTo>
                    <a:pt x="138" y="464"/>
                  </a:lnTo>
                  <a:lnTo>
                    <a:pt x="145" y="476"/>
                  </a:lnTo>
                  <a:lnTo>
                    <a:pt x="154" y="488"/>
                  </a:lnTo>
                  <a:lnTo>
                    <a:pt x="162" y="500"/>
                  </a:lnTo>
                  <a:lnTo>
                    <a:pt x="171" y="512"/>
                  </a:lnTo>
                  <a:lnTo>
                    <a:pt x="180" y="523"/>
                  </a:lnTo>
                  <a:lnTo>
                    <a:pt x="189" y="536"/>
                  </a:lnTo>
                  <a:lnTo>
                    <a:pt x="200" y="547"/>
                  </a:lnTo>
                  <a:lnTo>
                    <a:pt x="209" y="558"/>
                  </a:lnTo>
                  <a:lnTo>
                    <a:pt x="219" y="569"/>
                  </a:lnTo>
                  <a:lnTo>
                    <a:pt x="229" y="581"/>
                  </a:lnTo>
                  <a:lnTo>
                    <a:pt x="239" y="591"/>
                  </a:lnTo>
                  <a:lnTo>
                    <a:pt x="249" y="602"/>
                  </a:lnTo>
                  <a:lnTo>
                    <a:pt x="260" y="612"/>
                  </a:lnTo>
                  <a:lnTo>
                    <a:pt x="270" y="622"/>
                  </a:lnTo>
                  <a:lnTo>
                    <a:pt x="282" y="632"/>
                  </a:lnTo>
                  <a:lnTo>
                    <a:pt x="293" y="643"/>
                  </a:lnTo>
                  <a:lnTo>
                    <a:pt x="304" y="652"/>
                  </a:lnTo>
                  <a:lnTo>
                    <a:pt x="315" y="662"/>
                  </a:lnTo>
                  <a:lnTo>
                    <a:pt x="328" y="671"/>
                  </a:lnTo>
                  <a:lnTo>
                    <a:pt x="339" y="680"/>
                  </a:lnTo>
                  <a:lnTo>
                    <a:pt x="351" y="689"/>
                  </a:lnTo>
                  <a:lnTo>
                    <a:pt x="363" y="697"/>
                  </a:lnTo>
                  <a:lnTo>
                    <a:pt x="375" y="706"/>
                  </a:lnTo>
                  <a:lnTo>
                    <a:pt x="387" y="713"/>
                  </a:lnTo>
                  <a:lnTo>
                    <a:pt x="400" y="721"/>
                  </a:lnTo>
                  <a:lnTo>
                    <a:pt x="413" y="729"/>
                  </a:lnTo>
                  <a:lnTo>
                    <a:pt x="426" y="737"/>
                  </a:lnTo>
                  <a:lnTo>
                    <a:pt x="439" y="744"/>
                  </a:lnTo>
                  <a:lnTo>
                    <a:pt x="452" y="752"/>
                  </a:lnTo>
                  <a:lnTo>
                    <a:pt x="465" y="758"/>
                  </a:lnTo>
                  <a:lnTo>
                    <a:pt x="479" y="765"/>
                  </a:lnTo>
                  <a:lnTo>
                    <a:pt x="492" y="771"/>
                  </a:lnTo>
                  <a:lnTo>
                    <a:pt x="506" y="778"/>
                  </a:lnTo>
                  <a:lnTo>
                    <a:pt x="519" y="783"/>
                  </a:lnTo>
                  <a:lnTo>
                    <a:pt x="533" y="789"/>
                  </a:lnTo>
                  <a:lnTo>
                    <a:pt x="546" y="794"/>
                  </a:lnTo>
                  <a:lnTo>
                    <a:pt x="561" y="800"/>
                  </a:lnTo>
                  <a:lnTo>
                    <a:pt x="574" y="805"/>
                  </a:lnTo>
                  <a:lnTo>
                    <a:pt x="589" y="809"/>
                  </a:lnTo>
                  <a:lnTo>
                    <a:pt x="602" y="814"/>
                  </a:lnTo>
                  <a:lnTo>
                    <a:pt x="617" y="818"/>
                  </a:lnTo>
                  <a:lnTo>
                    <a:pt x="632" y="821"/>
                  </a:lnTo>
                  <a:lnTo>
                    <a:pt x="645" y="826"/>
                  </a:lnTo>
                  <a:lnTo>
                    <a:pt x="660" y="829"/>
                  </a:lnTo>
                  <a:lnTo>
                    <a:pt x="674" y="833"/>
                  </a:lnTo>
                  <a:lnTo>
                    <a:pt x="689" y="835"/>
                  </a:lnTo>
                  <a:lnTo>
                    <a:pt x="704" y="838"/>
                  </a:lnTo>
                  <a:lnTo>
                    <a:pt x="718" y="841"/>
                  </a:lnTo>
                  <a:lnTo>
                    <a:pt x="733" y="843"/>
                  </a:lnTo>
                  <a:lnTo>
                    <a:pt x="747" y="845"/>
                  </a:lnTo>
                  <a:lnTo>
                    <a:pt x="762" y="846"/>
                  </a:lnTo>
                  <a:lnTo>
                    <a:pt x="777" y="847"/>
                  </a:lnTo>
                  <a:lnTo>
                    <a:pt x="792" y="848"/>
                  </a:lnTo>
                  <a:lnTo>
                    <a:pt x="807" y="850"/>
                  </a:lnTo>
                  <a:lnTo>
                    <a:pt x="822" y="851"/>
                  </a:lnTo>
                  <a:lnTo>
                    <a:pt x="836" y="851"/>
                  </a:lnTo>
                  <a:lnTo>
                    <a:pt x="851" y="85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6" name="Freeform 88"/>
            <p:cNvSpPr>
              <a:spLocks/>
            </p:cNvSpPr>
            <p:nvPr/>
          </p:nvSpPr>
          <p:spPr bwMode="auto">
            <a:xfrm>
              <a:off x="4766" y="1938"/>
              <a:ext cx="106" cy="106"/>
            </a:xfrm>
            <a:custGeom>
              <a:avLst/>
              <a:gdLst>
                <a:gd name="T0" fmla="*/ 15 w 852"/>
                <a:gd name="T1" fmla="*/ 851 h 851"/>
                <a:gd name="T2" fmla="*/ 45 w 852"/>
                <a:gd name="T3" fmla="*/ 850 h 851"/>
                <a:gd name="T4" fmla="*/ 75 w 852"/>
                <a:gd name="T5" fmla="*/ 847 h 851"/>
                <a:gd name="T6" fmla="*/ 104 w 852"/>
                <a:gd name="T7" fmla="*/ 845 h 851"/>
                <a:gd name="T8" fmla="*/ 133 w 852"/>
                <a:gd name="T9" fmla="*/ 841 h 851"/>
                <a:gd name="T10" fmla="*/ 162 w 852"/>
                <a:gd name="T11" fmla="*/ 835 h 851"/>
                <a:gd name="T12" fmla="*/ 192 w 852"/>
                <a:gd name="T13" fmla="*/ 829 h 851"/>
                <a:gd name="T14" fmla="*/ 221 w 852"/>
                <a:gd name="T15" fmla="*/ 821 h 851"/>
                <a:gd name="T16" fmla="*/ 249 w 852"/>
                <a:gd name="T17" fmla="*/ 814 h 851"/>
                <a:gd name="T18" fmla="*/ 277 w 852"/>
                <a:gd name="T19" fmla="*/ 805 h 851"/>
                <a:gd name="T20" fmla="*/ 305 w 852"/>
                <a:gd name="T21" fmla="*/ 794 h 851"/>
                <a:gd name="T22" fmla="*/ 333 w 852"/>
                <a:gd name="T23" fmla="*/ 783 h 851"/>
                <a:gd name="T24" fmla="*/ 360 w 852"/>
                <a:gd name="T25" fmla="*/ 771 h 851"/>
                <a:gd name="T26" fmla="*/ 386 w 852"/>
                <a:gd name="T27" fmla="*/ 758 h 851"/>
                <a:gd name="T28" fmla="*/ 413 w 852"/>
                <a:gd name="T29" fmla="*/ 744 h 851"/>
                <a:gd name="T30" fmla="*/ 439 w 852"/>
                <a:gd name="T31" fmla="*/ 729 h 851"/>
                <a:gd name="T32" fmla="*/ 464 w 852"/>
                <a:gd name="T33" fmla="*/ 713 h 851"/>
                <a:gd name="T34" fmla="*/ 489 w 852"/>
                <a:gd name="T35" fmla="*/ 697 h 851"/>
                <a:gd name="T36" fmla="*/ 512 w 852"/>
                <a:gd name="T37" fmla="*/ 680 h 851"/>
                <a:gd name="T38" fmla="*/ 536 w 852"/>
                <a:gd name="T39" fmla="*/ 662 h 851"/>
                <a:gd name="T40" fmla="*/ 558 w 852"/>
                <a:gd name="T41" fmla="*/ 643 h 851"/>
                <a:gd name="T42" fmla="*/ 581 w 852"/>
                <a:gd name="T43" fmla="*/ 622 h 851"/>
                <a:gd name="T44" fmla="*/ 602 w 852"/>
                <a:gd name="T45" fmla="*/ 602 h 851"/>
                <a:gd name="T46" fmla="*/ 623 w 852"/>
                <a:gd name="T47" fmla="*/ 581 h 851"/>
                <a:gd name="T48" fmla="*/ 643 w 852"/>
                <a:gd name="T49" fmla="*/ 558 h 851"/>
                <a:gd name="T50" fmla="*/ 662 w 852"/>
                <a:gd name="T51" fmla="*/ 536 h 851"/>
                <a:gd name="T52" fmla="*/ 680 w 852"/>
                <a:gd name="T53" fmla="*/ 512 h 851"/>
                <a:gd name="T54" fmla="*/ 698 w 852"/>
                <a:gd name="T55" fmla="*/ 488 h 851"/>
                <a:gd name="T56" fmla="*/ 714 w 852"/>
                <a:gd name="T57" fmla="*/ 464 h 851"/>
                <a:gd name="T58" fmla="*/ 729 w 852"/>
                <a:gd name="T59" fmla="*/ 438 h 851"/>
                <a:gd name="T60" fmla="*/ 745 w 852"/>
                <a:gd name="T61" fmla="*/ 412 h 851"/>
                <a:gd name="T62" fmla="*/ 759 w 852"/>
                <a:gd name="T63" fmla="*/ 386 h 851"/>
                <a:gd name="T64" fmla="*/ 772 w 852"/>
                <a:gd name="T65" fmla="*/ 359 h 851"/>
                <a:gd name="T66" fmla="*/ 783 w 852"/>
                <a:gd name="T67" fmla="*/ 332 h 851"/>
                <a:gd name="T68" fmla="*/ 795 w 852"/>
                <a:gd name="T69" fmla="*/ 305 h 851"/>
                <a:gd name="T70" fmla="*/ 805 w 852"/>
                <a:gd name="T71" fmla="*/ 277 h 851"/>
                <a:gd name="T72" fmla="*/ 814 w 852"/>
                <a:gd name="T73" fmla="*/ 249 h 851"/>
                <a:gd name="T74" fmla="*/ 823 w 852"/>
                <a:gd name="T75" fmla="*/ 221 h 851"/>
                <a:gd name="T76" fmla="*/ 830 w 852"/>
                <a:gd name="T77" fmla="*/ 191 h 851"/>
                <a:gd name="T78" fmla="*/ 836 w 852"/>
                <a:gd name="T79" fmla="*/ 162 h 851"/>
                <a:gd name="T80" fmla="*/ 841 w 852"/>
                <a:gd name="T81" fmla="*/ 133 h 851"/>
                <a:gd name="T82" fmla="*/ 845 w 852"/>
                <a:gd name="T83" fmla="*/ 104 h 851"/>
                <a:gd name="T84" fmla="*/ 849 w 852"/>
                <a:gd name="T85" fmla="*/ 74 h 851"/>
                <a:gd name="T86" fmla="*/ 850 w 852"/>
                <a:gd name="T87" fmla="*/ 44 h 851"/>
                <a:gd name="T88" fmla="*/ 851 w 852"/>
                <a:gd name="T89" fmla="*/ 15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2" h="851">
                  <a:moveTo>
                    <a:pt x="0" y="851"/>
                  </a:moveTo>
                  <a:lnTo>
                    <a:pt x="15" y="851"/>
                  </a:lnTo>
                  <a:lnTo>
                    <a:pt x="30" y="851"/>
                  </a:lnTo>
                  <a:lnTo>
                    <a:pt x="45" y="850"/>
                  </a:lnTo>
                  <a:lnTo>
                    <a:pt x="60" y="848"/>
                  </a:lnTo>
                  <a:lnTo>
                    <a:pt x="75" y="847"/>
                  </a:lnTo>
                  <a:lnTo>
                    <a:pt x="89" y="846"/>
                  </a:lnTo>
                  <a:lnTo>
                    <a:pt x="104" y="845"/>
                  </a:lnTo>
                  <a:lnTo>
                    <a:pt x="118" y="843"/>
                  </a:lnTo>
                  <a:lnTo>
                    <a:pt x="133" y="841"/>
                  </a:lnTo>
                  <a:lnTo>
                    <a:pt x="148" y="838"/>
                  </a:lnTo>
                  <a:lnTo>
                    <a:pt x="162" y="835"/>
                  </a:lnTo>
                  <a:lnTo>
                    <a:pt x="177" y="833"/>
                  </a:lnTo>
                  <a:lnTo>
                    <a:pt x="192" y="829"/>
                  </a:lnTo>
                  <a:lnTo>
                    <a:pt x="206" y="826"/>
                  </a:lnTo>
                  <a:lnTo>
                    <a:pt x="221" y="821"/>
                  </a:lnTo>
                  <a:lnTo>
                    <a:pt x="235" y="818"/>
                  </a:lnTo>
                  <a:lnTo>
                    <a:pt x="249" y="814"/>
                  </a:lnTo>
                  <a:lnTo>
                    <a:pt x="264" y="809"/>
                  </a:lnTo>
                  <a:lnTo>
                    <a:pt x="277" y="805"/>
                  </a:lnTo>
                  <a:lnTo>
                    <a:pt x="292" y="800"/>
                  </a:lnTo>
                  <a:lnTo>
                    <a:pt x="305" y="794"/>
                  </a:lnTo>
                  <a:lnTo>
                    <a:pt x="319" y="789"/>
                  </a:lnTo>
                  <a:lnTo>
                    <a:pt x="333" y="783"/>
                  </a:lnTo>
                  <a:lnTo>
                    <a:pt x="347" y="778"/>
                  </a:lnTo>
                  <a:lnTo>
                    <a:pt x="360" y="771"/>
                  </a:lnTo>
                  <a:lnTo>
                    <a:pt x="374" y="765"/>
                  </a:lnTo>
                  <a:lnTo>
                    <a:pt x="386" y="758"/>
                  </a:lnTo>
                  <a:lnTo>
                    <a:pt x="400" y="752"/>
                  </a:lnTo>
                  <a:lnTo>
                    <a:pt x="413" y="744"/>
                  </a:lnTo>
                  <a:lnTo>
                    <a:pt x="426" y="737"/>
                  </a:lnTo>
                  <a:lnTo>
                    <a:pt x="439" y="729"/>
                  </a:lnTo>
                  <a:lnTo>
                    <a:pt x="452" y="721"/>
                  </a:lnTo>
                  <a:lnTo>
                    <a:pt x="464" y="713"/>
                  </a:lnTo>
                  <a:lnTo>
                    <a:pt x="476" y="706"/>
                  </a:lnTo>
                  <a:lnTo>
                    <a:pt x="489" y="697"/>
                  </a:lnTo>
                  <a:lnTo>
                    <a:pt x="501" y="689"/>
                  </a:lnTo>
                  <a:lnTo>
                    <a:pt x="512" y="680"/>
                  </a:lnTo>
                  <a:lnTo>
                    <a:pt x="525" y="671"/>
                  </a:lnTo>
                  <a:lnTo>
                    <a:pt x="536" y="662"/>
                  </a:lnTo>
                  <a:lnTo>
                    <a:pt x="547" y="652"/>
                  </a:lnTo>
                  <a:lnTo>
                    <a:pt x="558" y="643"/>
                  </a:lnTo>
                  <a:lnTo>
                    <a:pt x="570" y="632"/>
                  </a:lnTo>
                  <a:lnTo>
                    <a:pt x="581" y="622"/>
                  </a:lnTo>
                  <a:lnTo>
                    <a:pt x="592" y="612"/>
                  </a:lnTo>
                  <a:lnTo>
                    <a:pt x="602" y="602"/>
                  </a:lnTo>
                  <a:lnTo>
                    <a:pt x="612" y="591"/>
                  </a:lnTo>
                  <a:lnTo>
                    <a:pt x="623" y="581"/>
                  </a:lnTo>
                  <a:lnTo>
                    <a:pt x="633" y="569"/>
                  </a:lnTo>
                  <a:lnTo>
                    <a:pt x="643" y="558"/>
                  </a:lnTo>
                  <a:lnTo>
                    <a:pt x="653" y="547"/>
                  </a:lnTo>
                  <a:lnTo>
                    <a:pt x="662" y="536"/>
                  </a:lnTo>
                  <a:lnTo>
                    <a:pt x="671" y="523"/>
                  </a:lnTo>
                  <a:lnTo>
                    <a:pt x="680" y="512"/>
                  </a:lnTo>
                  <a:lnTo>
                    <a:pt x="689" y="500"/>
                  </a:lnTo>
                  <a:lnTo>
                    <a:pt x="698" y="488"/>
                  </a:lnTo>
                  <a:lnTo>
                    <a:pt x="706" y="476"/>
                  </a:lnTo>
                  <a:lnTo>
                    <a:pt x="714" y="464"/>
                  </a:lnTo>
                  <a:lnTo>
                    <a:pt x="723" y="451"/>
                  </a:lnTo>
                  <a:lnTo>
                    <a:pt x="729" y="438"/>
                  </a:lnTo>
                  <a:lnTo>
                    <a:pt x="737" y="425"/>
                  </a:lnTo>
                  <a:lnTo>
                    <a:pt x="745" y="412"/>
                  </a:lnTo>
                  <a:lnTo>
                    <a:pt x="752" y="400"/>
                  </a:lnTo>
                  <a:lnTo>
                    <a:pt x="759" y="386"/>
                  </a:lnTo>
                  <a:lnTo>
                    <a:pt x="765" y="373"/>
                  </a:lnTo>
                  <a:lnTo>
                    <a:pt x="772" y="359"/>
                  </a:lnTo>
                  <a:lnTo>
                    <a:pt x="778" y="346"/>
                  </a:lnTo>
                  <a:lnTo>
                    <a:pt x="783" y="332"/>
                  </a:lnTo>
                  <a:lnTo>
                    <a:pt x="789" y="319"/>
                  </a:lnTo>
                  <a:lnTo>
                    <a:pt x="795" y="305"/>
                  </a:lnTo>
                  <a:lnTo>
                    <a:pt x="800" y="290"/>
                  </a:lnTo>
                  <a:lnTo>
                    <a:pt x="805" y="277"/>
                  </a:lnTo>
                  <a:lnTo>
                    <a:pt x="809" y="262"/>
                  </a:lnTo>
                  <a:lnTo>
                    <a:pt x="814" y="249"/>
                  </a:lnTo>
                  <a:lnTo>
                    <a:pt x="818" y="234"/>
                  </a:lnTo>
                  <a:lnTo>
                    <a:pt x="823" y="221"/>
                  </a:lnTo>
                  <a:lnTo>
                    <a:pt x="826" y="206"/>
                  </a:lnTo>
                  <a:lnTo>
                    <a:pt x="830" y="191"/>
                  </a:lnTo>
                  <a:lnTo>
                    <a:pt x="833" y="177"/>
                  </a:lnTo>
                  <a:lnTo>
                    <a:pt x="836" y="162"/>
                  </a:lnTo>
                  <a:lnTo>
                    <a:pt x="839" y="148"/>
                  </a:lnTo>
                  <a:lnTo>
                    <a:pt x="841" y="133"/>
                  </a:lnTo>
                  <a:lnTo>
                    <a:pt x="843" y="118"/>
                  </a:lnTo>
                  <a:lnTo>
                    <a:pt x="845" y="104"/>
                  </a:lnTo>
                  <a:lnTo>
                    <a:pt x="846" y="89"/>
                  </a:lnTo>
                  <a:lnTo>
                    <a:pt x="849" y="74"/>
                  </a:lnTo>
                  <a:lnTo>
                    <a:pt x="850" y="59"/>
                  </a:lnTo>
                  <a:lnTo>
                    <a:pt x="850" y="44"/>
                  </a:lnTo>
                  <a:lnTo>
                    <a:pt x="851" y="30"/>
                  </a:lnTo>
                  <a:lnTo>
                    <a:pt x="851" y="15"/>
                  </a:lnTo>
                  <a:lnTo>
                    <a:pt x="85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7" name="Freeform 89"/>
            <p:cNvSpPr>
              <a:spLocks/>
            </p:cNvSpPr>
            <p:nvPr/>
          </p:nvSpPr>
          <p:spPr bwMode="auto">
            <a:xfrm>
              <a:off x="4766" y="1740"/>
              <a:ext cx="106" cy="107"/>
            </a:xfrm>
            <a:custGeom>
              <a:avLst/>
              <a:gdLst>
                <a:gd name="T0" fmla="*/ 851 w 852"/>
                <a:gd name="T1" fmla="*/ 836 h 850"/>
                <a:gd name="T2" fmla="*/ 850 w 852"/>
                <a:gd name="T3" fmla="*/ 806 h 850"/>
                <a:gd name="T4" fmla="*/ 849 w 852"/>
                <a:gd name="T5" fmla="*/ 776 h 850"/>
                <a:gd name="T6" fmla="*/ 845 w 852"/>
                <a:gd name="T7" fmla="*/ 747 h 850"/>
                <a:gd name="T8" fmla="*/ 841 w 852"/>
                <a:gd name="T9" fmla="*/ 718 h 850"/>
                <a:gd name="T10" fmla="*/ 836 w 852"/>
                <a:gd name="T11" fmla="*/ 688 h 850"/>
                <a:gd name="T12" fmla="*/ 830 w 852"/>
                <a:gd name="T13" fmla="*/ 659 h 850"/>
                <a:gd name="T14" fmla="*/ 823 w 852"/>
                <a:gd name="T15" fmla="*/ 631 h 850"/>
                <a:gd name="T16" fmla="*/ 814 w 852"/>
                <a:gd name="T17" fmla="*/ 602 h 850"/>
                <a:gd name="T18" fmla="*/ 805 w 852"/>
                <a:gd name="T19" fmla="*/ 574 h 850"/>
                <a:gd name="T20" fmla="*/ 795 w 852"/>
                <a:gd name="T21" fmla="*/ 545 h 850"/>
                <a:gd name="T22" fmla="*/ 783 w 852"/>
                <a:gd name="T23" fmla="*/ 518 h 850"/>
                <a:gd name="T24" fmla="*/ 772 w 852"/>
                <a:gd name="T25" fmla="*/ 491 h 850"/>
                <a:gd name="T26" fmla="*/ 759 w 852"/>
                <a:gd name="T27" fmla="*/ 464 h 850"/>
                <a:gd name="T28" fmla="*/ 745 w 852"/>
                <a:gd name="T29" fmla="*/ 439 h 850"/>
                <a:gd name="T30" fmla="*/ 729 w 852"/>
                <a:gd name="T31" fmla="*/ 413 h 850"/>
                <a:gd name="T32" fmla="*/ 714 w 852"/>
                <a:gd name="T33" fmla="*/ 387 h 850"/>
                <a:gd name="T34" fmla="*/ 698 w 852"/>
                <a:gd name="T35" fmla="*/ 362 h 850"/>
                <a:gd name="T36" fmla="*/ 680 w 852"/>
                <a:gd name="T37" fmla="*/ 338 h 850"/>
                <a:gd name="T38" fmla="*/ 662 w 852"/>
                <a:gd name="T39" fmla="*/ 315 h 850"/>
                <a:gd name="T40" fmla="*/ 643 w 852"/>
                <a:gd name="T41" fmla="*/ 292 h 850"/>
                <a:gd name="T42" fmla="*/ 623 w 852"/>
                <a:gd name="T43" fmla="*/ 270 h 850"/>
                <a:gd name="T44" fmla="*/ 602 w 852"/>
                <a:gd name="T45" fmla="*/ 248 h 850"/>
                <a:gd name="T46" fmla="*/ 581 w 852"/>
                <a:gd name="T47" fmla="*/ 228 h 850"/>
                <a:gd name="T48" fmla="*/ 558 w 852"/>
                <a:gd name="T49" fmla="*/ 208 h 850"/>
                <a:gd name="T50" fmla="*/ 536 w 852"/>
                <a:gd name="T51" fmla="*/ 189 h 850"/>
                <a:gd name="T52" fmla="*/ 512 w 852"/>
                <a:gd name="T53" fmla="*/ 171 h 850"/>
                <a:gd name="T54" fmla="*/ 489 w 852"/>
                <a:gd name="T55" fmla="*/ 154 h 850"/>
                <a:gd name="T56" fmla="*/ 464 w 852"/>
                <a:gd name="T57" fmla="*/ 137 h 850"/>
                <a:gd name="T58" fmla="*/ 439 w 852"/>
                <a:gd name="T59" fmla="*/ 121 h 850"/>
                <a:gd name="T60" fmla="*/ 413 w 852"/>
                <a:gd name="T61" fmla="*/ 107 h 850"/>
                <a:gd name="T62" fmla="*/ 386 w 852"/>
                <a:gd name="T63" fmla="*/ 92 h 850"/>
                <a:gd name="T64" fmla="*/ 360 w 852"/>
                <a:gd name="T65" fmla="*/ 80 h 850"/>
                <a:gd name="T66" fmla="*/ 333 w 852"/>
                <a:gd name="T67" fmla="*/ 67 h 850"/>
                <a:gd name="T68" fmla="*/ 305 w 852"/>
                <a:gd name="T69" fmla="*/ 56 h 850"/>
                <a:gd name="T70" fmla="*/ 277 w 852"/>
                <a:gd name="T71" fmla="*/ 46 h 850"/>
                <a:gd name="T72" fmla="*/ 249 w 852"/>
                <a:gd name="T73" fmla="*/ 37 h 850"/>
                <a:gd name="T74" fmla="*/ 221 w 852"/>
                <a:gd name="T75" fmla="*/ 29 h 850"/>
                <a:gd name="T76" fmla="*/ 192 w 852"/>
                <a:gd name="T77" fmla="*/ 21 h 850"/>
                <a:gd name="T78" fmla="*/ 162 w 852"/>
                <a:gd name="T79" fmla="*/ 16 h 850"/>
                <a:gd name="T80" fmla="*/ 133 w 852"/>
                <a:gd name="T81" fmla="*/ 10 h 850"/>
                <a:gd name="T82" fmla="*/ 104 w 852"/>
                <a:gd name="T83" fmla="*/ 5 h 850"/>
                <a:gd name="T84" fmla="*/ 75 w 852"/>
                <a:gd name="T85" fmla="*/ 3 h 850"/>
                <a:gd name="T86" fmla="*/ 45 w 852"/>
                <a:gd name="T87" fmla="*/ 1 h 850"/>
                <a:gd name="T88" fmla="*/ 15 w 852"/>
                <a:gd name="T89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2" h="850">
                  <a:moveTo>
                    <a:pt x="852" y="850"/>
                  </a:moveTo>
                  <a:lnTo>
                    <a:pt x="851" y="836"/>
                  </a:lnTo>
                  <a:lnTo>
                    <a:pt x="851" y="821"/>
                  </a:lnTo>
                  <a:lnTo>
                    <a:pt x="850" y="806"/>
                  </a:lnTo>
                  <a:lnTo>
                    <a:pt x="850" y="792"/>
                  </a:lnTo>
                  <a:lnTo>
                    <a:pt x="849" y="776"/>
                  </a:lnTo>
                  <a:lnTo>
                    <a:pt x="846" y="761"/>
                  </a:lnTo>
                  <a:lnTo>
                    <a:pt x="845" y="747"/>
                  </a:lnTo>
                  <a:lnTo>
                    <a:pt x="843" y="732"/>
                  </a:lnTo>
                  <a:lnTo>
                    <a:pt x="841" y="718"/>
                  </a:lnTo>
                  <a:lnTo>
                    <a:pt x="839" y="703"/>
                  </a:lnTo>
                  <a:lnTo>
                    <a:pt x="836" y="688"/>
                  </a:lnTo>
                  <a:lnTo>
                    <a:pt x="833" y="674"/>
                  </a:lnTo>
                  <a:lnTo>
                    <a:pt x="830" y="659"/>
                  </a:lnTo>
                  <a:lnTo>
                    <a:pt x="826" y="644"/>
                  </a:lnTo>
                  <a:lnTo>
                    <a:pt x="823" y="631"/>
                  </a:lnTo>
                  <a:lnTo>
                    <a:pt x="818" y="616"/>
                  </a:lnTo>
                  <a:lnTo>
                    <a:pt x="814" y="602"/>
                  </a:lnTo>
                  <a:lnTo>
                    <a:pt x="809" y="588"/>
                  </a:lnTo>
                  <a:lnTo>
                    <a:pt x="805" y="574"/>
                  </a:lnTo>
                  <a:lnTo>
                    <a:pt x="800" y="560"/>
                  </a:lnTo>
                  <a:lnTo>
                    <a:pt x="795" y="545"/>
                  </a:lnTo>
                  <a:lnTo>
                    <a:pt x="789" y="532"/>
                  </a:lnTo>
                  <a:lnTo>
                    <a:pt x="783" y="518"/>
                  </a:lnTo>
                  <a:lnTo>
                    <a:pt x="778" y="505"/>
                  </a:lnTo>
                  <a:lnTo>
                    <a:pt x="772" y="491"/>
                  </a:lnTo>
                  <a:lnTo>
                    <a:pt x="765" y="478"/>
                  </a:lnTo>
                  <a:lnTo>
                    <a:pt x="759" y="464"/>
                  </a:lnTo>
                  <a:lnTo>
                    <a:pt x="752" y="451"/>
                  </a:lnTo>
                  <a:lnTo>
                    <a:pt x="745" y="439"/>
                  </a:lnTo>
                  <a:lnTo>
                    <a:pt x="737" y="425"/>
                  </a:lnTo>
                  <a:lnTo>
                    <a:pt x="729" y="413"/>
                  </a:lnTo>
                  <a:lnTo>
                    <a:pt x="723" y="399"/>
                  </a:lnTo>
                  <a:lnTo>
                    <a:pt x="714" y="387"/>
                  </a:lnTo>
                  <a:lnTo>
                    <a:pt x="706" y="374"/>
                  </a:lnTo>
                  <a:lnTo>
                    <a:pt x="698" y="362"/>
                  </a:lnTo>
                  <a:lnTo>
                    <a:pt x="689" y="351"/>
                  </a:lnTo>
                  <a:lnTo>
                    <a:pt x="680" y="338"/>
                  </a:lnTo>
                  <a:lnTo>
                    <a:pt x="671" y="327"/>
                  </a:lnTo>
                  <a:lnTo>
                    <a:pt x="662" y="315"/>
                  </a:lnTo>
                  <a:lnTo>
                    <a:pt x="653" y="304"/>
                  </a:lnTo>
                  <a:lnTo>
                    <a:pt x="643" y="292"/>
                  </a:lnTo>
                  <a:lnTo>
                    <a:pt x="633" y="281"/>
                  </a:lnTo>
                  <a:lnTo>
                    <a:pt x="623" y="270"/>
                  </a:lnTo>
                  <a:lnTo>
                    <a:pt x="612" y="260"/>
                  </a:lnTo>
                  <a:lnTo>
                    <a:pt x="602" y="248"/>
                  </a:lnTo>
                  <a:lnTo>
                    <a:pt x="592" y="238"/>
                  </a:lnTo>
                  <a:lnTo>
                    <a:pt x="581" y="228"/>
                  </a:lnTo>
                  <a:lnTo>
                    <a:pt x="570" y="218"/>
                  </a:lnTo>
                  <a:lnTo>
                    <a:pt x="558" y="208"/>
                  </a:lnTo>
                  <a:lnTo>
                    <a:pt x="547" y="199"/>
                  </a:lnTo>
                  <a:lnTo>
                    <a:pt x="536" y="189"/>
                  </a:lnTo>
                  <a:lnTo>
                    <a:pt x="525" y="180"/>
                  </a:lnTo>
                  <a:lnTo>
                    <a:pt x="512" y="171"/>
                  </a:lnTo>
                  <a:lnTo>
                    <a:pt x="501" y="162"/>
                  </a:lnTo>
                  <a:lnTo>
                    <a:pt x="489" y="154"/>
                  </a:lnTo>
                  <a:lnTo>
                    <a:pt x="476" y="145"/>
                  </a:lnTo>
                  <a:lnTo>
                    <a:pt x="464" y="137"/>
                  </a:lnTo>
                  <a:lnTo>
                    <a:pt x="452" y="129"/>
                  </a:lnTo>
                  <a:lnTo>
                    <a:pt x="439" y="121"/>
                  </a:lnTo>
                  <a:lnTo>
                    <a:pt x="426" y="113"/>
                  </a:lnTo>
                  <a:lnTo>
                    <a:pt x="413" y="107"/>
                  </a:lnTo>
                  <a:lnTo>
                    <a:pt x="400" y="99"/>
                  </a:lnTo>
                  <a:lnTo>
                    <a:pt x="386" y="92"/>
                  </a:lnTo>
                  <a:lnTo>
                    <a:pt x="374" y="85"/>
                  </a:lnTo>
                  <a:lnTo>
                    <a:pt x="360" y="80"/>
                  </a:lnTo>
                  <a:lnTo>
                    <a:pt x="347" y="73"/>
                  </a:lnTo>
                  <a:lnTo>
                    <a:pt x="333" y="67"/>
                  </a:lnTo>
                  <a:lnTo>
                    <a:pt x="319" y="62"/>
                  </a:lnTo>
                  <a:lnTo>
                    <a:pt x="305" y="56"/>
                  </a:lnTo>
                  <a:lnTo>
                    <a:pt x="292" y="50"/>
                  </a:lnTo>
                  <a:lnTo>
                    <a:pt x="277" y="46"/>
                  </a:lnTo>
                  <a:lnTo>
                    <a:pt x="264" y="41"/>
                  </a:lnTo>
                  <a:lnTo>
                    <a:pt x="249" y="37"/>
                  </a:lnTo>
                  <a:lnTo>
                    <a:pt x="235" y="32"/>
                  </a:lnTo>
                  <a:lnTo>
                    <a:pt x="221" y="29"/>
                  </a:lnTo>
                  <a:lnTo>
                    <a:pt x="206" y="25"/>
                  </a:lnTo>
                  <a:lnTo>
                    <a:pt x="192" y="21"/>
                  </a:lnTo>
                  <a:lnTo>
                    <a:pt x="177" y="18"/>
                  </a:lnTo>
                  <a:lnTo>
                    <a:pt x="162" y="16"/>
                  </a:lnTo>
                  <a:lnTo>
                    <a:pt x="148" y="12"/>
                  </a:lnTo>
                  <a:lnTo>
                    <a:pt x="133" y="10"/>
                  </a:lnTo>
                  <a:lnTo>
                    <a:pt x="118" y="8"/>
                  </a:lnTo>
                  <a:lnTo>
                    <a:pt x="104" y="5"/>
                  </a:lnTo>
                  <a:lnTo>
                    <a:pt x="89" y="4"/>
                  </a:lnTo>
                  <a:lnTo>
                    <a:pt x="75" y="3"/>
                  </a:lnTo>
                  <a:lnTo>
                    <a:pt x="60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8" name="Freeform 90"/>
            <p:cNvSpPr>
              <a:spLocks/>
            </p:cNvSpPr>
            <p:nvPr/>
          </p:nvSpPr>
          <p:spPr bwMode="auto">
            <a:xfrm>
              <a:off x="4264" y="1740"/>
              <a:ext cx="106" cy="107"/>
            </a:xfrm>
            <a:custGeom>
              <a:avLst/>
              <a:gdLst>
                <a:gd name="T0" fmla="*/ 836 w 851"/>
                <a:gd name="T1" fmla="*/ 0 h 850"/>
                <a:gd name="T2" fmla="*/ 807 w 851"/>
                <a:gd name="T3" fmla="*/ 1 h 850"/>
                <a:gd name="T4" fmla="*/ 777 w 851"/>
                <a:gd name="T5" fmla="*/ 3 h 850"/>
                <a:gd name="T6" fmla="*/ 747 w 851"/>
                <a:gd name="T7" fmla="*/ 5 h 850"/>
                <a:gd name="T8" fmla="*/ 718 w 851"/>
                <a:gd name="T9" fmla="*/ 10 h 850"/>
                <a:gd name="T10" fmla="*/ 689 w 851"/>
                <a:gd name="T11" fmla="*/ 16 h 850"/>
                <a:gd name="T12" fmla="*/ 660 w 851"/>
                <a:gd name="T13" fmla="*/ 21 h 850"/>
                <a:gd name="T14" fmla="*/ 632 w 851"/>
                <a:gd name="T15" fmla="*/ 29 h 850"/>
                <a:gd name="T16" fmla="*/ 602 w 851"/>
                <a:gd name="T17" fmla="*/ 37 h 850"/>
                <a:gd name="T18" fmla="*/ 574 w 851"/>
                <a:gd name="T19" fmla="*/ 46 h 850"/>
                <a:gd name="T20" fmla="*/ 546 w 851"/>
                <a:gd name="T21" fmla="*/ 56 h 850"/>
                <a:gd name="T22" fmla="*/ 519 w 851"/>
                <a:gd name="T23" fmla="*/ 67 h 850"/>
                <a:gd name="T24" fmla="*/ 492 w 851"/>
                <a:gd name="T25" fmla="*/ 80 h 850"/>
                <a:gd name="T26" fmla="*/ 465 w 851"/>
                <a:gd name="T27" fmla="*/ 92 h 850"/>
                <a:gd name="T28" fmla="*/ 439 w 851"/>
                <a:gd name="T29" fmla="*/ 107 h 850"/>
                <a:gd name="T30" fmla="*/ 413 w 851"/>
                <a:gd name="T31" fmla="*/ 121 h 850"/>
                <a:gd name="T32" fmla="*/ 387 w 851"/>
                <a:gd name="T33" fmla="*/ 137 h 850"/>
                <a:gd name="T34" fmla="*/ 363 w 851"/>
                <a:gd name="T35" fmla="*/ 154 h 850"/>
                <a:gd name="T36" fmla="*/ 339 w 851"/>
                <a:gd name="T37" fmla="*/ 171 h 850"/>
                <a:gd name="T38" fmla="*/ 315 w 851"/>
                <a:gd name="T39" fmla="*/ 189 h 850"/>
                <a:gd name="T40" fmla="*/ 293 w 851"/>
                <a:gd name="T41" fmla="*/ 208 h 850"/>
                <a:gd name="T42" fmla="*/ 270 w 851"/>
                <a:gd name="T43" fmla="*/ 228 h 850"/>
                <a:gd name="T44" fmla="*/ 249 w 851"/>
                <a:gd name="T45" fmla="*/ 248 h 850"/>
                <a:gd name="T46" fmla="*/ 229 w 851"/>
                <a:gd name="T47" fmla="*/ 270 h 850"/>
                <a:gd name="T48" fmla="*/ 209 w 851"/>
                <a:gd name="T49" fmla="*/ 292 h 850"/>
                <a:gd name="T50" fmla="*/ 189 w 851"/>
                <a:gd name="T51" fmla="*/ 315 h 850"/>
                <a:gd name="T52" fmla="*/ 171 w 851"/>
                <a:gd name="T53" fmla="*/ 338 h 850"/>
                <a:gd name="T54" fmla="*/ 154 w 851"/>
                <a:gd name="T55" fmla="*/ 362 h 850"/>
                <a:gd name="T56" fmla="*/ 138 w 851"/>
                <a:gd name="T57" fmla="*/ 387 h 850"/>
                <a:gd name="T58" fmla="*/ 122 w 851"/>
                <a:gd name="T59" fmla="*/ 413 h 850"/>
                <a:gd name="T60" fmla="*/ 107 w 851"/>
                <a:gd name="T61" fmla="*/ 439 h 850"/>
                <a:gd name="T62" fmla="*/ 93 w 851"/>
                <a:gd name="T63" fmla="*/ 464 h 850"/>
                <a:gd name="T64" fmla="*/ 80 w 851"/>
                <a:gd name="T65" fmla="*/ 491 h 850"/>
                <a:gd name="T66" fmla="*/ 68 w 851"/>
                <a:gd name="T67" fmla="*/ 518 h 850"/>
                <a:gd name="T68" fmla="*/ 57 w 851"/>
                <a:gd name="T69" fmla="*/ 545 h 850"/>
                <a:gd name="T70" fmla="*/ 46 w 851"/>
                <a:gd name="T71" fmla="*/ 574 h 850"/>
                <a:gd name="T72" fmla="*/ 37 w 851"/>
                <a:gd name="T73" fmla="*/ 602 h 850"/>
                <a:gd name="T74" fmla="*/ 30 w 851"/>
                <a:gd name="T75" fmla="*/ 631 h 850"/>
                <a:gd name="T76" fmla="*/ 22 w 851"/>
                <a:gd name="T77" fmla="*/ 659 h 850"/>
                <a:gd name="T78" fmla="*/ 16 w 851"/>
                <a:gd name="T79" fmla="*/ 688 h 850"/>
                <a:gd name="T80" fmla="*/ 10 w 851"/>
                <a:gd name="T81" fmla="*/ 718 h 850"/>
                <a:gd name="T82" fmla="*/ 6 w 851"/>
                <a:gd name="T83" fmla="*/ 747 h 850"/>
                <a:gd name="T84" fmla="*/ 4 w 851"/>
                <a:gd name="T85" fmla="*/ 776 h 850"/>
                <a:gd name="T86" fmla="*/ 1 w 851"/>
                <a:gd name="T87" fmla="*/ 806 h 850"/>
                <a:gd name="T88" fmla="*/ 0 w 851"/>
                <a:gd name="T89" fmla="*/ 83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36" y="0"/>
                  </a:lnTo>
                  <a:lnTo>
                    <a:pt x="822" y="0"/>
                  </a:lnTo>
                  <a:lnTo>
                    <a:pt x="807" y="1"/>
                  </a:lnTo>
                  <a:lnTo>
                    <a:pt x="792" y="2"/>
                  </a:lnTo>
                  <a:lnTo>
                    <a:pt x="777" y="3"/>
                  </a:lnTo>
                  <a:lnTo>
                    <a:pt x="762" y="4"/>
                  </a:lnTo>
                  <a:lnTo>
                    <a:pt x="747" y="5"/>
                  </a:lnTo>
                  <a:lnTo>
                    <a:pt x="733" y="8"/>
                  </a:lnTo>
                  <a:lnTo>
                    <a:pt x="718" y="10"/>
                  </a:lnTo>
                  <a:lnTo>
                    <a:pt x="704" y="12"/>
                  </a:lnTo>
                  <a:lnTo>
                    <a:pt x="689" y="16"/>
                  </a:lnTo>
                  <a:lnTo>
                    <a:pt x="674" y="18"/>
                  </a:lnTo>
                  <a:lnTo>
                    <a:pt x="660" y="21"/>
                  </a:lnTo>
                  <a:lnTo>
                    <a:pt x="645" y="25"/>
                  </a:lnTo>
                  <a:lnTo>
                    <a:pt x="632" y="29"/>
                  </a:lnTo>
                  <a:lnTo>
                    <a:pt x="617" y="32"/>
                  </a:lnTo>
                  <a:lnTo>
                    <a:pt x="602" y="37"/>
                  </a:lnTo>
                  <a:lnTo>
                    <a:pt x="589" y="41"/>
                  </a:lnTo>
                  <a:lnTo>
                    <a:pt x="574" y="46"/>
                  </a:lnTo>
                  <a:lnTo>
                    <a:pt x="561" y="50"/>
                  </a:lnTo>
                  <a:lnTo>
                    <a:pt x="546" y="56"/>
                  </a:lnTo>
                  <a:lnTo>
                    <a:pt x="533" y="62"/>
                  </a:lnTo>
                  <a:lnTo>
                    <a:pt x="519" y="67"/>
                  </a:lnTo>
                  <a:lnTo>
                    <a:pt x="506" y="73"/>
                  </a:lnTo>
                  <a:lnTo>
                    <a:pt x="492" y="80"/>
                  </a:lnTo>
                  <a:lnTo>
                    <a:pt x="479" y="85"/>
                  </a:lnTo>
                  <a:lnTo>
                    <a:pt x="465" y="92"/>
                  </a:lnTo>
                  <a:lnTo>
                    <a:pt x="452" y="99"/>
                  </a:lnTo>
                  <a:lnTo>
                    <a:pt x="439" y="107"/>
                  </a:lnTo>
                  <a:lnTo>
                    <a:pt x="426" y="113"/>
                  </a:lnTo>
                  <a:lnTo>
                    <a:pt x="413" y="121"/>
                  </a:lnTo>
                  <a:lnTo>
                    <a:pt x="400" y="129"/>
                  </a:lnTo>
                  <a:lnTo>
                    <a:pt x="387" y="137"/>
                  </a:lnTo>
                  <a:lnTo>
                    <a:pt x="375" y="145"/>
                  </a:lnTo>
                  <a:lnTo>
                    <a:pt x="363" y="154"/>
                  </a:lnTo>
                  <a:lnTo>
                    <a:pt x="351" y="162"/>
                  </a:lnTo>
                  <a:lnTo>
                    <a:pt x="339" y="171"/>
                  </a:lnTo>
                  <a:lnTo>
                    <a:pt x="328" y="180"/>
                  </a:lnTo>
                  <a:lnTo>
                    <a:pt x="315" y="189"/>
                  </a:lnTo>
                  <a:lnTo>
                    <a:pt x="304" y="199"/>
                  </a:lnTo>
                  <a:lnTo>
                    <a:pt x="293" y="208"/>
                  </a:lnTo>
                  <a:lnTo>
                    <a:pt x="282" y="218"/>
                  </a:lnTo>
                  <a:lnTo>
                    <a:pt x="270" y="228"/>
                  </a:lnTo>
                  <a:lnTo>
                    <a:pt x="260" y="238"/>
                  </a:lnTo>
                  <a:lnTo>
                    <a:pt x="249" y="248"/>
                  </a:lnTo>
                  <a:lnTo>
                    <a:pt x="239" y="260"/>
                  </a:lnTo>
                  <a:lnTo>
                    <a:pt x="229" y="270"/>
                  </a:lnTo>
                  <a:lnTo>
                    <a:pt x="219" y="281"/>
                  </a:lnTo>
                  <a:lnTo>
                    <a:pt x="209" y="292"/>
                  </a:lnTo>
                  <a:lnTo>
                    <a:pt x="200" y="304"/>
                  </a:lnTo>
                  <a:lnTo>
                    <a:pt x="189" y="315"/>
                  </a:lnTo>
                  <a:lnTo>
                    <a:pt x="180" y="327"/>
                  </a:lnTo>
                  <a:lnTo>
                    <a:pt x="171" y="338"/>
                  </a:lnTo>
                  <a:lnTo>
                    <a:pt x="162" y="351"/>
                  </a:lnTo>
                  <a:lnTo>
                    <a:pt x="154" y="362"/>
                  </a:lnTo>
                  <a:lnTo>
                    <a:pt x="145" y="374"/>
                  </a:lnTo>
                  <a:lnTo>
                    <a:pt x="138" y="387"/>
                  </a:lnTo>
                  <a:lnTo>
                    <a:pt x="130" y="399"/>
                  </a:lnTo>
                  <a:lnTo>
                    <a:pt x="122" y="413"/>
                  </a:lnTo>
                  <a:lnTo>
                    <a:pt x="114" y="425"/>
                  </a:lnTo>
                  <a:lnTo>
                    <a:pt x="107" y="439"/>
                  </a:lnTo>
                  <a:lnTo>
                    <a:pt x="99" y="451"/>
                  </a:lnTo>
                  <a:lnTo>
                    <a:pt x="93" y="464"/>
                  </a:lnTo>
                  <a:lnTo>
                    <a:pt x="86" y="478"/>
                  </a:lnTo>
                  <a:lnTo>
                    <a:pt x="80" y="491"/>
                  </a:lnTo>
                  <a:lnTo>
                    <a:pt x="73" y="505"/>
                  </a:lnTo>
                  <a:lnTo>
                    <a:pt x="68" y="518"/>
                  </a:lnTo>
                  <a:lnTo>
                    <a:pt x="62" y="532"/>
                  </a:lnTo>
                  <a:lnTo>
                    <a:pt x="57" y="545"/>
                  </a:lnTo>
                  <a:lnTo>
                    <a:pt x="51" y="560"/>
                  </a:lnTo>
                  <a:lnTo>
                    <a:pt x="46" y="574"/>
                  </a:lnTo>
                  <a:lnTo>
                    <a:pt x="42" y="588"/>
                  </a:lnTo>
                  <a:lnTo>
                    <a:pt x="37" y="602"/>
                  </a:lnTo>
                  <a:lnTo>
                    <a:pt x="33" y="616"/>
                  </a:lnTo>
                  <a:lnTo>
                    <a:pt x="30" y="631"/>
                  </a:lnTo>
                  <a:lnTo>
                    <a:pt x="25" y="644"/>
                  </a:lnTo>
                  <a:lnTo>
                    <a:pt x="22" y="659"/>
                  </a:lnTo>
                  <a:lnTo>
                    <a:pt x="18" y="674"/>
                  </a:lnTo>
                  <a:lnTo>
                    <a:pt x="16" y="688"/>
                  </a:lnTo>
                  <a:lnTo>
                    <a:pt x="13" y="703"/>
                  </a:lnTo>
                  <a:lnTo>
                    <a:pt x="10" y="718"/>
                  </a:lnTo>
                  <a:lnTo>
                    <a:pt x="8" y="732"/>
                  </a:lnTo>
                  <a:lnTo>
                    <a:pt x="6" y="747"/>
                  </a:lnTo>
                  <a:lnTo>
                    <a:pt x="5" y="761"/>
                  </a:lnTo>
                  <a:lnTo>
                    <a:pt x="4" y="776"/>
                  </a:lnTo>
                  <a:lnTo>
                    <a:pt x="3" y="792"/>
                  </a:lnTo>
                  <a:lnTo>
                    <a:pt x="1" y="806"/>
                  </a:lnTo>
                  <a:lnTo>
                    <a:pt x="0" y="821"/>
                  </a:lnTo>
                  <a:lnTo>
                    <a:pt x="0" y="836"/>
                  </a:lnTo>
                  <a:lnTo>
                    <a:pt x="0" y="85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8579" name="Rectangle 91"/>
            <p:cNvSpPr>
              <a:spLocks noChangeArrowheads="1"/>
            </p:cNvSpPr>
            <p:nvPr/>
          </p:nvSpPr>
          <p:spPr bwMode="auto">
            <a:xfrm>
              <a:off x="3454" y="2228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80" name="Rectangle 92"/>
            <p:cNvSpPr>
              <a:spLocks noChangeArrowheads="1"/>
            </p:cNvSpPr>
            <p:nvPr/>
          </p:nvSpPr>
          <p:spPr bwMode="auto">
            <a:xfrm>
              <a:off x="5227" y="2228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81" name="Rectangle 93"/>
            <p:cNvSpPr>
              <a:spLocks noChangeArrowheads="1"/>
            </p:cNvSpPr>
            <p:nvPr/>
          </p:nvSpPr>
          <p:spPr bwMode="auto">
            <a:xfrm>
              <a:off x="4619" y="1772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82" name="Rectangle 94"/>
            <p:cNvSpPr>
              <a:spLocks noChangeArrowheads="1"/>
            </p:cNvSpPr>
            <p:nvPr/>
          </p:nvSpPr>
          <p:spPr bwMode="auto">
            <a:xfrm>
              <a:off x="4319" y="1772"/>
              <a:ext cx="19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83" name="Rectangle 95"/>
            <p:cNvSpPr>
              <a:spLocks noChangeArrowheads="1"/>
            </p:cNvSpPr>
            <p:nvPr/>
          </p:nvSpPr>
          <p:spPr bwMode="auto">
            <a:xfrm>
              <a:off x="4619" y="2228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84" name="Rectangle 96"/>
            <p:cNvSpPr>
              <a:spLocks noChangeArrowheads="1"/>
            </p:cNvSpPr>
            <p:nvPr/>
          </p:nvSpPr>
          <p:spPr bwMode="auto">
            <a:xfrm>
              <a:off x="3758" y="2228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85" name="Rectangle 97"/>
            <p:cNvSpPr>
              <a:spLocks noChangeArrowheads="1"/>
            </p:cNvSpPr>
            <p:nvPr/>
          </p:nvSpPr>
          <p:spPr bwMode="auto">
            <a:xfrm>
              <a:off x="4062" y="2228"/>
              <a:ext cx="10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Egenskaber ved (2,4)-træer</a:t>
            </a: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2133600"/>
          </a:xfrm>
        </p:spPr>
        <p:txBody>
          <a:bodyPr/>
          <a:lstStyle/>
          <a:p>
            <a:pPr eaLnBrk="1" hangingPunct="1"/>
            <a:r>
              <a:rPr lang="da-DK" smtClean="0"/>
              <a:t>Alle interne knuder har mellem </a:t>
            </a:r>
            <a:r>
              <a:rPr lang="da-DK" b="1" smtClean="0">
                <a:solidFill>
                  <a:schemeClr val="accent2"/>
                </a:solidFill>
              </a:rPr>
              <a:t>2 og 4 børn</a:t>
            </a:r>
          </a:p>
          <a:p>
            <a:pPr eaLnBrk="1" hangingPunct="1"/>
            <a:r>
              <a:rPr lang="da-DK" smtClean="0"/>
              <a:t>Knude med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b="1" smtClean="0">
                <a:solidFill>
                  <a:schemeClr val="accent2"/>
                </a:solidFill>
              </a:rPr>
              <a:t> børn</a:t>
            </a:r>
            <a:r>
              <a:rPr lang="da-DK" smtClean="0"/>
              <a:t> gemmer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-1</a:t>
            </a:r>
            <a:r>
              <a:rPr lang="da-DK" b="1" smtClean="0">
                <a:solidFill>
                  <a:schemeClr val="accent2"/>
                </a:solidFill>
              </a:rPr>
              <a:t> elementer</a:t>
            </a:r>
          </a:p>
          <a:p>
            <a:pPr eaLnBrk="1" hangingPunct="1"/>
            <a:r>
              <a:rPr lang="da-DK" smtClean="0"/>
              <a:t>Stier fra roden til et eksternt blad er lige lange</a:t>
            </a:r>
            <a:endParaRPr lang="en-US" smtClean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16038" y="6445250"/>
            <a:ext cx="28892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Rød-sort træ</a:t>
            </a:r>
            <a:endParaRPr lang="en-US">
              <a:cs typeface="+mn-c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45125" y="6445250"/>
            <a:ext cx="2890838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>
                <a:cs typeface="+mn-cs"/>
              </a:rPr>
              <a:t>(2,4)-træ</a:t>
            </a:r>
            <a:endParaRPr lang="en-US">
              <a:cs typeface="+mn-cs"/>
            </a:endParaRPr>
          </a:p>
        </p:txBody>
      </p:sp>
      <p:sp>
        <p:nvSpPr>
          <p:cNvPr id="25610" name="Oval 22"/>
          <p:cNvSpPr>
            <a:spLocks noChangeArrowheads="1"/>
          </p:cNvSpPr>
          <p:nvPr/>
        </p:nvSpPr>
        <p:spPr bwMode="auto">
          <a:xfrm rot="19194231">
            <a:off x="1767394" y="3653214"/>
            <a:ext cx="1805269" cy="793634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5611" name="Oval 23"/>
          <p:cNvSpPr>
            <a:spLocks noChangeArrowheads="1"/>
          </p:cNvSpPr>
          <p:nvPr/>
        </p:nvSpPr>
        <p:spPr bwMode="auto">
          <a:xfrm>
            <a:off x="762000" y="4790599"/>
            <a:ext cx="1723300" cy="1355792"/>
          </a:xfrm>
          <a:prstGeom prst="ellips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07013" y="4624388"/>
            <a:ext cx="3303587" cy="1587500"/>
            <a:chOff x="3343" y="2913"/>
            <a:chExt cx="2081" cy="10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43" y="2913"/>
              <a:ext cx="2081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 flipV="1">
              <a:off x="4521" y="3064"/>
              <a:ext cx="137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3834" y="3064"/>
              <a:ext cx="687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070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5207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4521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4658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3834" y="3483"/>
              <a:ext cx="412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 flipV="1">
              <a:off x="3834" y="3483"/>
              <a:ext cx="138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697" y="348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3423" y="3483"/>
              <a:ext cx="411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 flipV="1">
              <a:off x="4521" y="3064"/>
              <a:ext cx="686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521" y="3343"/>
              <a:ext cx="274" cy="279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070" y="3343"/>
              <a:ext cx="274" cy="279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354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629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903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78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452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727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01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76" y="376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423" y="3343"/>
              <a:ext cx="823" cy="279"/>
            </a:xfrm>
            <a:custGeom>
              <a:avLst/>
              <a:gdLst>
                <a:gd name="T0" fmla="*/ 0 w 6589"/>
                <a:gd name="T1" fmla="*/ 781 h 2234"/>
                <a:gd name="T2" fmla="*/ 0 w 6589"/>
                <a:gd name="T3" fmla="*/ 1452 h 2234"/>
                <a:gd name="T4" fmla="*/ 768 w 6589"/>
                <a:gd name="T5" fmla="*/ 1452 h 2234"/>
                <a:gd name="T6" fmla="*/ 768 w 6589"/>
                <a:gd name="T7" fmla="*/ 2234 h 2234"/>
                <a:gd name="T8" fmla="*/ 5820 w 6589"/>
                <a:gd name="T9" fmla="*/ 2234 h 2234"/>
                <a:gd name="T10" fmla="*/ 5820 w 6589"/>
                <a:gd name="T11" fmla="*/ 1452 h 2234"/>
                <a:gd name="T12" fmla="*/ 6589 w 6589"/>
                <a:gd name="T13" fmla="*/ 1452 h 2234"/>
                <a:gd name="T14" fmla="*/ 6589 w 6589"/>
                <a:gd name="T15" fmla="*/ 781 h 2234"/>
                <a:gd name="T16" fmla="*/ 5820 w 6589"/>
                <a:gd name="T17" fmla="*/ 781 h 2234"/>
                <a:gd name="T18" fmla="*/ 5820 w 6589"/>
                <a:gd name="T19" fmla="*/ 0 h 2234"/>
                <a:gd name="T20" fmla="*/ 768 w 6589"/>
                <a:gd name="T21" fmla="*/ 0 h 2234"/>
                <a:gd name="T22" fmla="*/ 768 w 6589"/>
                <a:gd name="T23" fmla="*/ 781 h 2234"/>
                <a:gd name="T24" fmla="*/ 0 w 6589"/>
                <a:gd name="T25" fmla="*/ 781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9" h="2234">
                  <a:moveTo>
                    <a:pt x="0" y="781"/>
                  </a:moveTo>
                  <a:lnTo>
                    <a:pt x="0" y="1452"/>
                  </a:lnTo>
                  <a:lnTo>
                    <a:pt x="768" y="1452"/>
                  </a:lnTo>
                  <a:lnTo>
                    <a:pt x="768" y="2234"/>
                  </a:lnTo>
                  <a:lnTo>
                    <a:pt x="5820" y="2234"/>
                  </a:lnTo>
                  <a:lnTo>
                    <a:pt x="5820" y="1452"/>
                  </a:lnTo>
                  <a:lnTo>
                    <a:pt x="6589" y="1452"/>
                  </a:lnTo>
                  <a:lnTo>
                    <a:pt x="6589" y="781"/>
                  </a:lnTo>
                  <a:lnTo>
                    <a:pt x="5820" y="781"/>
                  </a:lnTo>
                  <a:lnTo>
                    <a:pt x="5820" y="0"/>
                  </a:lnTo>
                  <a:lnTo>
                    <a:pt x="768" y="0"/>
                  </a:lnTo>
                  <a:lnTo>
                    <a:pt x="768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423" y="3427"/>
              <a:ext cx="192" cy="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054" y="3427"/>
              <a:ext cx="192" cy="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054" y="3343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423" y="3343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0" name="Line 31"/>
            <p:cNvSpPr>
              <a:spLocks noChangeShapeType="1"/>
            </p:cNvSpPr>
            <p:nvPr/>
          </p:nvSpPr>
          <p:spPr bwMode="auto">
            <a:xfrm>
              <a:off x="3423" y="3441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1" name="Line 32"/>
            <p:cNvSpPr>
              <a:spLocks noChangeShapeType="1"/>
            </p:cNvSpPr>
            <p:nvPr/>
          </p:nvSpPr>
          <p:spPr bwMode="auto">
            <a:xfrm>
              <a:off x="3519" y="3622"/>
              <a:ext cx="63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6" name="Line 33"/>
            <p:cNvSpPr>
              <a:spLocks noChangeShapeType="1"/>
            </p:cNvSpPr>
            <p:nvPr/>
          </p:nvSpPr>
          <p:spPr bwMode="auto">
            <a:xfrm flipV="1">
              <a:off x="4246" y="3441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07" name="Line 34"/>
            <p:cNvSpPr>
              <a:spLocks noChangeShapeType="1"/>
            </p:cNvSpPr>
            <p:nvPr/>
          </p:nvSpPr>
          <p:spPr bwMode="auto">
            <a:xfrm flipH="1">
              <a:off x="3519" y="3343"/>
              <a:ext cx="63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2" name="Freeform 35"/>
            <p:cNvSpPr>
              <a:spLocks/>
            </p:cNvSpPr>
            <p:nvPr/>
          </p:nvSpPr>
          <p:spPr bwMode="auto">
            <a:xfrm>
              <a:off x="3423" y="3525"/>
              <a:ext cx="96" cy="97"/>
            </a:xfrm>
            <a:custGeom>
              <a:avLst/>
              <a:gdLst>
                <a:gd name="T0" fmla="*/ 0 w 768"/>
                <a:gd name="T1" fmla="*/ 14 h 782"/>
                <a:gd name="T2" fmla="*/ 1 w 768"/>
                <a:gd name="T3" fmla="*/ 41 h 782"/>
                <a:gd name="T4" fmla="*/ 3 w 768"/>
                <a:gd name="T5" fmla="*/ 69 h 782"/>
                <a:gd name="T6" fmla="*/ 5 w 768"/>
                <a:gd name="T7" fmla="*/ 95 h 782"/>
                <a:gd name="T8" fmla="*/ 9 w 768"/>
                <a:gd name="T9" fmla="*/ 122 h 782"/>
                <a:gd name="T10" fmla="*/ 14 w 768"/>
                <a:gd name="T11" fmla="*/ 149 h 782"/>
                <a:gd name="T12" fmla="*/ 19 w 768"/>
                <a:gd name="T13" fmla="*/ 176 h 782"/>
                <a:gd name="T14" fmla="*/ 27 w 768"/>
                <a:gd name="T15" fmla="*/ 203 h 782"/>
                <a:gd name="T16" fmla="*/ 34 w 768"/>
                <a:gd name="T17" fmla="*/ 229 h 782"/>
                <a:gd name="T18" fmla="*/ 42 w 768"/>
                <a:gd name="T19" fmla="*/ 255 h 782"/>
                <a:gd name="T20" fmla="*/ 51 w 768"/>
                <a:gd name="T21" fmla="*/ 280 h 782"/>
                <a:gd name="T22" fmla="*/ 61 w 768"/>
                <a:gd name="T23" fmla="*/ 305 h 782"/>
                <a:gd name="T24" fmla="*/ 72 w 768"/>
                <a:gd name="T25" fmla="*/ 330 h 782"/>
                <a:gd name="T26" fmla="*/ 83 w 768"/>
                <a:gd name="T27" fmla="*/ 355 h 782"/>
                <a:gd name="T28" fmla="*/ 97 w 768"/>
                <a:gd name="T29" fmla="*/ 379 h 782"/>
                <a:gd name="T30" fmla="*/ 110 w 768"/>
                <a:gd name="T31" fmla="*/ 402 h 782"/>
                <a:gd name="T32" fmla="*/ 124 w 768"/>
                <a:gd name="T33" fmla="*/ 426 h 782"/>
                <a:gd name="T34" fmla="*/ 139 w 768"/>
                <a:gd name="T35" fmla="*/ 449 h 782"/>
                <a:gd name="T36" fmla="*/ 155 w 768"/>
                <a:gd name="T37" fmla="*/ 471 h 782"/>
                <a:gd name="T38" fmla="*/ 171 w 768"/>
                <a:gd name="T39" fmla="*/ 492 h 782"/>
                <a:gd name="T40" fmla="*/ 188 w 768"/>
                <a:gd name="T41" fmla="*/ 513 h 782"/>
                <a:gd name="T42" fmla="*/ 206 w 768"/>
                <a:gd name="T43" fmla="*/ 534 h 782"/>
                <a:gd name="T44" fmla="*/ 225 w 768"/>
                <a:gd name="T45" fmla="*/ 553 h 782"/>
                <a:gd name="T46" fmla="*/ 244 w 768"/>
                <a:gd name="T47" fmla="*/ 572 h 782"/>
                <a:gd name="T48" fmla="*/ 264 w 768"/>
                <a:gd name="T49" fmla="*/ 591 h 782"/>
                <a:gd name="T50" fmla="*/ 285 w 768"/>
                <a:gd name="T51" fmla="*/ 608 h 782"/>
                <a:gd name="T52" fmla="*/ 306 w 768"/>
                <a:gd name="T53" fmla="*/ 625 h 782"/>
                <a:gd name="T54" fmla="*/ 327 w 768"/>
                <a:gd name="T55" fmla="*/ 640 h 782"/>
                <a:gd name="T56" fmla="*/ 350 w 768"/>
                <a:gd name="T57" fmla="*/ 656 h 782"/>
                <a:gd name="T58" fmla="*/ 373 w 768"/>
                <a:gd name="T59" fmla="*/ 670 h 782"/>
                <a:gd name="T60" fmla="*/ 396 w 768"/>
                <a:gd name="T61" fmla="*/ 684 h 782"/>
                <a:gd name="T62" fmla="*/ 420 w 768"/>
                <a:gd name="T63" fmla="*/ 697 h 782"/>
                <a:gd name="T64" fmla="*/ 444 w 768"/>
                <a:gd name="T65" fmla="*/ 708 h 782"/>
                <a:gd name="T66" fmla="*/ 469 w 768"/>
                <a:gd name="T67" fmla="*/ 720 h 782"/>
                <a:gd name="T68" fmla="*/ 493 w 768"/>
                <a:gd name="T69" fmla="*/ 730 h 782"/>
                <a:gd name="T70" fmla="*/ 518 w 768"/>
                <a:gd name="T71" fmla="*/ 739 h 782"/>
                <a:gd name="T72" fmla="*/ 544 w 768"/>
                <a:gd name="T73" fmla="*/ 748 h 782"/>
                <a:gd name="T74" fmla="*/ 569 w 768"/>
                <a:gd name="T75" fmla="*/ 755 h 782"/>
                <a:gd name="T76" fmla="*/ 596 w 768"/>
                <a:gd name="T77" fmla="*/ 762 h 782"/>
                <a:gd name="T78" fmla="*/ 622 w 768"/>
                <a:gd name="T79" fmla="*/ 767 h 782"/>
                <a:gd name="T80" fmla="*/ 648 w 768"/>
                <a:gd name="T81" fmla="*/ 773 h 782"/>
                <a:gd name="T82" fmla="*/ 675 w 768"/>
                <a:gd name="T83" fmla="*/ 777 h 782"/>
                <a:gd name="T84" fmla="*/ 701 w 768"/>
                <a:gd name="T85" fmla="*/ 779 h 782"/>
                <a:gd name="T86" fmla="*/ 729 w 768"/>
                <a:gd name="T87" fmla="*/ 781 h 782"/>
                <a:gd name="T88" fmla="*/ 755 w 768"/>
                <a:gd name="T89" fmla="*/ 78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2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1" y="41"/>
                  </a:lnTo>
                  <a:lnTo>
                    <a:pt x="2" y="54"/>
                  </a:lnTo>
                  <a:lnTo>
                    <a:pt x="3" y="69"/>
                  </a:lnTo>
                  <a:lnTo>
                    <a:pt x="4" y="82"/>
                  </a:lnTo>
                  <a:lnTo>
                    <a:pt x="5" y="95"/>
                  </a:lnTo>
                  <a:lnTo>
                    <a:pt x="7" y="109"/>
                  </a:lnTo>
                  <a:lnTo>
                    <a:pt x="9" y="122"/>
                  </a:lnTo>
                  <a:lnTo>
                    <a:pt x="11" y="136"/>
                  </a:lnTo>
                  <a:lnTo>
                    <a:pt x="14" y="149"/>
                  </a:lnTo>
                  <a:lnTo>
                    <a:pt x="16" y="163"/>
                  </a:lnTo>
                  <a:lnTo>
                    <a:pt x="19" y="176"/>
                  </a:lnTo>
                  <a:lnTo>
                    <a:pt x="22" y="189"/>
                  </a:lnTo>
                  <a:lnTo>
                    <a:pt x="27" y="203"/>
                  </a:lnTo>
                  <a:lnTo>
                    <a:pt x="30" y="215"/>
                  </a:lnTo>
                  <a:lnTo>
                    <a:pt x="34" y="229"/>
                  </a:lnTo>
                  <a:lnTo>
                    <a:pt x="38" y="241"/>
                  </a:lnTo>
                  <a:lnTo>
                    <a:pt x="42" y="255"/>
                  </a:lnTo>
                  <a:lnTo>
                    <a:pt x="46" y="267"/>
                  </a:lnTo>
                  <a:lnTo>
                    <a:pt x="51" y="280"/>
                  </a:lnTo>
                  <a:lnTo>
                    <a:pt x="56" y="293"/>
                  </a:lnTo>
                  <a:lnTo>
                    <a:pt x="61" y="305"/>
                  </a:lnTo>
                  <a:lnTo>
                    <a:pt x="66" y="318"/>
                  </a:lnTo>
                  <a:lnTo>
                    <a:pt x="72" y="330"/>
                  </a:lnTo>
                  <a:lnTo>
                    <a:pt x="77" y="342"/>
                  </a:lnTo>
                  <a:lnTo>
                    <a:pt x="83" y="355"/>
                  </a:lnTo>
                  <a:lnTo>
                    <a:pt x="90" y="367"/>
                  </a:lnTo>
                  <a:lnTo>
                    <a:pt x="97" y="379"/>
                  </a:lnTo>
                  <a:lnTo>
                    <a:pt x="103" y="391"/>
                  </a:lnTo>
                  <a:lnTo>
                    <a:pt x="110" y="402"/>
                  </a:lnTo>
                  <a:lnTo>
                    <a:pt x="117" y="415"/>
                  </a:lnTo>
                  <a:lnTo>
                    <a:pt x="124" y="426"/>
                  </a:lnTo>
                  <a:lnTo>
                    <a:pt x="131" y="438"/>
                  </a:lnTo>
                  <a:lnTo>
                    <a:pt x="139" y="449"/>
                  </a:lnTo>
                  <a:lnTo>
                    <a:pt x="146" y="459"/>
                  </a:lnTo>
                  <a:lnTo>
                    <a:pt x="155" y="471"/>
                  </a:lnTo>
                  <a:lnTo>
                    <a:pt x="163" y="481"/>
                  </a:lnTo>
                  <a:lnTo>
                    <a:pt x="171" y="492"/>
                  </a:lnTo>
                  <a:lnTo>
                    <a:pt x="180" y="503"/>
                  </a:lnTo>
                  <a:lnTo>
                    <a:pt x="188" y="513"/>
                  </a:lnTo>
                  <a:lnTo>
                    <a:pt x="197" y="523"/>
                  </a:lnTo>
                  <a:lnTo>
                    <a:pt x="206" y="534"/>
                  </a:lnTo>
                  <a:lnTo>
                    <a:pt x="216" y="543"/>
                  </a:lnTo>
                  <a:lnTo>
                    <a:pt x="225" y="553"/>
                  </a:lnTo>
                  <a:lnTo>
                    <a:pt x="235" y="563"/>
                  </a:lnTo>
                  <a:lnTo>
                    <a:pt x="244" y="572"/>
                  </a:lnTo>
                  <a:lnTo>
                    <a:pt x="254" y="581"/>
                  </a:lnTo>
                  <a:lnTo>
                    <a:pt x="264" y="591"/>
                  </a:lnTo>
                  <a:lnTo>
                    <a:pt x="275" y="599"/>
                  </a:lnTo>
                  <a:lnTo>
                    <a:pt x="285" y="608"/>
                  </a:lnTo>
                  <a:lnTo>
                    <a:pt x="296" y="616"/>
                  </a:lnTo>
                  <a:lnTo>
                    <a:pt x="306" y="625"/>
                  </a:lnTo>
                  <a:lnTo>
                    <a:pt x="317" y="633"/>
                  </a:lnTo>
                  <a:lnTo>
                    <a:pt x="327" y="640"/>
                  </a:lnTo>
                  <a:lnTo>
                    <a:pt x="339" y="649"/>
                  </a:lnTo>
                  <a:lnTo>
                    <a:pt x="350" y="656"/>
                  </a:lnTo>
                  <a:lnTo>
                    <a:pt x="361" y="663"/>
                  </a:lnTo>
                  <a:lnTo>
                    <a:pt x="373" y="670"/>
                  </a:lnTo>
                  <a:lnTo>
                    <a:pt x="384" y="677"/>
                  </a:lnTo>
                  <a:lnTo>
                    <a:pt x="396" y="684"/>
                  </a:lnTo>
                  <a:lnTo>
                    <a:pt x="408" y="691"/>
                  </a:lnTo>
                  <a:lnTo>
                    <a:pt x="420" y="697"/>
                  </a:lnTo>
                  <a:lnTo>
                    <a:pt x="432" y="703"/>
                  </a:lnTo>
                  <a:lnTo>
                    <a:pt x="444" y="708"/>
                  </a:lnTo>
                  <a:lnTo>
                    <a:pt x="456" y="715"/>
                  </a:lnTo>
                  <a:lnTo>
                    <a:pt x="469" y="720"/>
                  </a:lnTo>
                  <a:lnTo>
                    <a:pt x="481" y="725"/>
                  </a:lnTo>
                  <a:lnTo>
                    <a:pt x="493" y="730"/>
                  </a:lnTo>
                  <a:lnTo>
                    <a:pt x="506" y="735"/>
                  </a:lnTo>
                  <a:lnTo>
                    <a:pt x="518" y="739"/>
                  </a:lnTo>
                  <a:lnTo>
                    <a:pt x="531" y="744"/>
                  </a:lnTo>
                  <a:lnTo>
                    <a:pt x="544" y="748"/>
                  </a:lnTo>
                  <a:lnTo>
                    <a:pt x="557" y="752"/>
                  </a:lnTo>
                  <a:lnTo>
                    <a:pt x="569" y="755"/>
                  </a:lnTo>
                  <a:lnTo>
                    <a:pt x="582" y="759"/>
                  </a:lnTo>
                  <a:lnTo>
                    <a:pt x="596" y="762"/>
                  </a:lnTo>
                  <a:lnTo>
                    <a:pt x="609" y="765"/>
                  </a:lnTo>
                  <a:lnTo>
                    <a:pt x="622" y="767"/>
                  </a:lnTo>
                  <a:lnTo>
                    <a:pt x="635" y="771"/>
                  </a:lnTo>
                  <a:lnTo>
                    <a:pt x="648" y="773"/>
                  </a:lnTo>
                  <a:lnTo>
                    <a:pt x="662" y="775"/>
                  </a:lnTo>
                  <a:lnTo>
                    <a:pt x="675" y="777"/>
                  </a:lnTo>
                  <a:lnTo>
                    <a:pt x="688" y="778"/>
                  </a:lnTo>
                  <a:lnTo>
                    <a:pt x="701" y="779"/>
                  </a:lnTo>
                  <a:lnTo>
                    <a:pt x="715" y="780"/>
                  </a:lnTo>
                  <a:lnTo>
                    <a:pt x="729" y="781"/>
                  </a:lnTo>
                  <a:lnTo>
                    <a:pt x="742" y="782"/>
                  </a:lnTo>
                  <a:lnTo>
                    <a:pt x="755" y="782"/>
                  </a:lnTo>
                  <a:lnTo>
                    <a:pt x="768" y="78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3" name="Freeform 36"/>
            <p:cNvSpPr>
              <a:spLocks/>
            </p:cNvSpPr>
            <p:nvPr/>
          </p:nvSpPr>
          <p:spPr bwMode="auto">
            <a:xfrm>
              <a:off x="4150" y="3525"/>
              <a:ext cx="96" cy="97"/>
            </a:xfrm>
            <a:custGeom>
              <a:avLst/>
              <a:gdLst>
                <a:gd name="T0" fmla="*/ 14 w 769"/>
                <a:gd name="T1" fmla="*/ 782 h 782"/>
                <a:gd name="T2" fmla="*/ 40 w 769"/>
                <a:gd name="T3" fmla="*/ 781 h 782"/>
                <a:gd name="T4" fmla="*/ 67 w 769"/>
                <a:gd name="T5" fmla="*/ 779 h 782"/>
                <a:gd name="T6" fmla="*/ 94 w 769"/>
                <a:gd name="T7" fmla="*/ 777 h 782"/>
                <a:gd name="T8" fmla="*/ 121 w 769"/>
                <a:gd name="T9" fmla="*/ 773 h 782"/>
                <a:gd name="T10" fmla="*/ 147 w 769"/>
                <a:gd name="T11" fmla="*/ 767 h 782"/>
                <a:gd name="T12" fmla="*/ 174 w 769"/>
                <a:gd name="T13" fmla="*/ 762 h 782"/>
                <a:gd name="T14" fmla="*/ 199 w 769"/>
                <a:gd name="T15" fmla="*/ 755 h 782"/>
                <a:gd name="T16" fmla="*/ 225 w 769"/>
                <a:gd name="T17" fmla="*/ 748 h 782"/>
                <a:gd name="T18" fmla="*/ 251 w 769"/>
                <a:gd name="T19" fmla="*/ 739 h 782"/>
                <a:gd name="T20" fmla="*/ 275 w 769"/>
                <a:gd name="T21" fmla="*/ 730 h 782"/>
                <a:gd name="T22" fmla="*/ 301 w 769"/>
                <a:gd name="T23" fmla="*/ 720 h 782"/>
                <a:gd name="T24" fmla="*/ 325 w 769"/>
                <a:gd name="T25" fmla="*/ 708 h 782"/>
                <a:gd name="T26" fmla="*/ 349 w 769"/>
                <a:gd name="T27" fmla="*/ 697 h 782"/>
                <a:gd name="T28" fmla="*/ 373 w 769"/>
                <a:gd name="T29" fmla="*/ 684 h 782"/>
                <a:gd name="T30" fmla="*/ 396 w 769"/>
                <a:gd name="T31" fmla="*/ 670 h 782"/>
                <a:gd name="T32" fmla="*/ 418 w 769"/>
                <a:gd name="T33" fmla="*/ 656 h 782"/>
                <a:gd name="T34" fmla="*/ 441 w 769"/>
                <a:gd name="T35" fmla="*/ 640 h 782"/>
                <a:gd name="T36" fmla="*/ 463 w 769"/>
                <a:gd name="T37" fmla="*/ 625 h 782"/>
                <a:gd name="T38" fmla="*/ 483 w 769"/>
                <a:gd name="T39" fmla="*/ 608 h 782"/>
                <a:gd name="T40" fmla="*/ 505 w 769"/>
                <a:gd name="T41" fmla="*/ 591 h 782"/>
                <a:gd name="T42" fmla="*/ 524 w 769"/>
                <a:gd name="T43" fmla="*/ 572 h 782"/>
                <a:gd name="T44" fmla="*/ 543 w 769"/>
                <a:gd name="T45" fmla="*/ 553 h 782"/>
                <a:gd name="T46" fmla="*/ 563 w 769"/>
                <a:gd name="T47" fmla="*/ 534 h 782"/>
                <a:gd name="T48" fmla="*/ 580 w 769"/>
                <a:gd name="T49" fmla="*/ 513 h 782"/>
                <a:gd name="T50" fmla="*/ 597 w 769"/>
                <a:gd name="T51" fmla="*/ 492 h 782"/>
                <a:gd name="T52" fmla="*/ 615 w 769"/>
                <a:gd name="T53" fmla="*/ 471 h 782"/>
                <a:gd name="T54" fmla="*/ 630 w 769"/>
                <a:gd name="T55" fmla="*/ 449 h 782"/>
                <a:gd name="T56" fmla="*/ 645 w 769"/>
                <a:gd name="T57" fmla="*/ 426 h 782"/>
                <a:gd name="T58" fmla="*/ 659 w 769"/>
                <a:gd name="T59" fmla="*/ 402 h 782"/>
                <a:gd name="T60" fmla="*/ 672 w 769"/>
                <a:gd name="T61" fmla="*/ 379 h 782"/>
                <a:gd name="T62" fmla="*/ 685 w 769"/>
                <a:gd name="T63" fmla="*/ 355 h 782"/>
                <a:gd name="T64" fmla="*/ 697 w 769"/>
                <a:gd name="T65" fmla="*/ 330 h 782"/>
                <a:gd name="T66" fmla="*/ 708 w 769"/>
                <a:gd name="T67" fmla="*/ 305 h 782"/>
                <a:gd name="T68" fmla="*/ 718 w 769"/>
                <a:gd name="T69" fmla="*/ 280 h 782"/>
                <a:gd name="T70" fmla="*/ 727 w 769"/>
                <a:gd name="T71" fmla="*/ 255 h 782"/>
                <a:gd name="T72" fmla="*/ 735 w 769"/>
                <a:gd name="T73" fmla="*/ 229 h 782"/>
                <a:gd name="T74" fmla="*/ 743 w 769"/>
                <a:gd name="T75" fmla="*/ 203 h 782"/>
                <a:gd name="T76" fmla="*/ 749 w 769"/>
                <a:gd name="T77" fmla="*/ 176 h 782"/>
                <a:gd name="T78" fmla="*/ 755 w 769"/>
                <a:gd name="T79" fmla="*/ 149 h 782"/>
                <a:gd name="T80" fmla="*/ 760 w 769"/>
                <a:gd name="T81" fmla="*/ 122 h 782"/>
                <a:gd name="T82" fmla="*/ 763 w 769"/>
                <a:gd name="T83" fmla="*/ 95 h 782"/>
                <a:gd name="T84" fmla="*/ 766 w 769"/>
                <a:gd name="T85" fmla="*/ 69 h 782"/>
                <a:gd name="T86" fmla="*/ 768 w 769"/>
                <a:gd name="T87" fmla="*/ 41 h 782"/>
                <a:gd name="T88" fmla="*/ 769 w 769"/>
                <a:gd name="T89" fmla="*/ 14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2">
                  <a:moveTo>
                    <a:pt x="0" y="782"/>
                  </a:moveTo>
                  <a:lnTo>
                    <a:pt x="14" y="782"/>
                  </a:lnTo>
                  <a:lnTo>
                    <a:pt x="27" y="782"/>
                  </a:lnTo>
                  <a:lnTo>
                    <a:pt x="40" y="781"/>
                  </a:lnTo>
                  <a:lnTo>
                    <a:pt x="54" y="780"/>
                  </a:lnTo>
                  <a:lnTo>
                    <a:pt x="67" y="779"/>
                  </a:lnTo>
                  <a:lnTo>
                    <a:pt x="80" y="778"/>
                  </a:lnTo>
                  <a:lnTo>
                    <a:pt x="94" y="777"/>
                  </a:lnTo>
                  <a:lnTo>
                    <a:pt x="107" y="775"/>
                  </a:lnTo>
                  <a:lnTo>
                    <a:pt x="121" y="773"/>
                  </a:lnTo>
                  <a:lnTo>
                    <a:pt x="134" y="771"/>
                  </a:lnTo>
                  <a:lnTo>
                    <a:pt x="147" y="767"/>
                  </a:lnTo>
                  <a:lnTo>
                    <a:pt x="160" y="765"/>
                  </a:lnTo>
                  <a:lnTo>
                    <a:pt x="174" y="762"/>
                  </a:lnTo>
                  <a:lnTo>
                    <a:pt x="186" y="759"/>
                  </a:lnTo>
                  <a:lnTo>
                    <a:pt x="199" y="755"/>
                  </a:lnTo>
                  <a:lnTo>
                    <a:pt x="212" y="752"/>
                  </a:lnTo>
                  <a:lnTo>
                    <a:pt x="225" y="748"/>
                  </a:lnTo>
                  <a:lnTo>
                    <a:pt x="238" y="744"/>
                  </a:lnTo>
                  <a:lnTo>
                    <a:pt x="251" y="739"/>
                  </a:lnTo>
                  <a:lnTo>
                    <a:pt x="263" y="735"/>
                  </a:lnTo>
                  <a:lnTo>
                    <a:pt x="275" y="730"/>
                  </a:lnTo>
                  <a:lnTo>
                    <a:pt x="288" y="725"/>
                  </a:lnTo>
                  <a:lnTo>
                    <a:pt x="301" y="720"/>
                  </a:lnTo>
                  <a:lnTo>
                    <a:pt x="313" y="715"/>
                  </a:lnTo>
                  <a:lnTo>
                    <a:pt x="325" y="708"/>
                  </a:lnTo>
                  <a:lnTo>
                    <a:pt x="337" y="703"/>
                  </a:lnTo>
                  <a:lnTo>
                    <a:pt x="349" y="697"/>
                  </a:lnTo>
                  <a:lnTo>
                    <a:pt x="361" y="691"/>
                  </a:lnTo>
                  <a:lnTo>
                    <a:pt x="373" y="684"/>
                  </a:lnTo>
                  <a:lnTo>
                    <a:pt x="385" y="677"/>
                  </a:lnTo>
                  <a:lnTo>
                    <a:pt x="396" y="670"/>
                  </a:lnTo>
                  <a:lnTo>
                    <a:pt x="407" y="663"/>
                  </a:lnTo>
                  <a:lnTo>
                    <a:pt x="418" y="656"/>
                  </a:lnTo>
                  <a:lnTo>
                    <a:pt x="430" y="649"/>
                  </a:lnTo>
                  <a:lnTo>
                    <a:pt x="441" y="640"/>
                  </a:lnTo>
                  <a:lnTo>
                    <a:pt x="452" y="633"/>
                  </a:lnTo>
                  <a:lnTo>
                    <a:pt x="463" y="625"/>
                  </a:lnTo>
                  <a:lnTo>
                    <a:pt x="473" y="616"/>
                  </a:lnTo>
                  <a:lnTo>
                    <a:pt x="483" y="608"/>
                  </a:lnTo>
                  <a:lnTo>
                    <a:pt x="495" y="599"/>
                  </a:lnTo>
                  <a:lnTo>
                    <a:pt x="505" y="591"/>
                  </a:lnTo>
                  <a:lnTo>
                    <a:pt x="515" y="581"/>
                  </a:lnTo>
                  <a:lnTo>
                    <a:pt x="524" y="572"/>
                  </a:lnTo>
                  <a:lnTo>
                    <a:pt x="534" y="563"/>
                  </a:lnTo>
                  <a:lnTo>
                    <a:pt x="543" y="553"/>
                  </a:lnTo>
                  <a:lnTo>
                    <a:pt x="554" y="543"/>
                  </a:lnTo>
                  <a:lnTo>
                    <a:pt x="563" y="534"/>
                  </a:lnTo>
                  <a:lnTo>
                    <a:pt x="572" y="523"/>
                  </a:lnTo>
                  <a:lnTo>
                    <a:pt x="580" y="513"/>
                  </a:lnTo>
                  <a:lnTo>
                    <a:pt x="589" y="503"/>
                  </a:lnTo>
                  <a:lnTo>
                    <a:pt x="597" y="492"/>
                  </a:lnTo>
                  <a:lnTo>
                    <a:pt x="605" y="481"/>
                  </a:lnTo>
                  <a:lnTo>
                    <a:pt x="615" y="471"/>
                  </a:lnTo>
                  <a:lnTo>
                    <a:pt x="622" y="459"/>
                  </a:lnTo>
                  <a:lnTo>
                    <a:pt x="630" y="449"/>
                  </a:lnTo>
                  <a:lnTo>
                    <a:pt x="637" y="438"/>
                  </a:lnTo>
                  <a:lnTo>
                    <a:pt x="645" y="426"/>
                  </a:lnTo>
                  <a:lnTo>
                    <a:pt x="652" y="415"/>
                  </a:lnTo>
                  <a:lnTo>
                    <a:pt x="659" y="402"/>
                  </a:lnTo>
                  <a:lnTo>
                    <a:pt x="665" y="391"/>
                  </a:lnTo>
                  <a:lnTo>
                    <a:pt x="672" y="379"/>
                  </a:lnTo>
                  <a:lnTo>
                    <a:pt x="679" y="367"/>
                  </a:lnTo>
                  <a:lnTo>
                    <a:pt x="685" y="355"/>
                  </a:lnTo>
                  <a:lnTo>
                    <a:pt x="691" y="342"/>
                  </a:lnTo>
                  <a:lnTo>
                    <a:pt x="697" y="330"/>
                  </a:lnTo>
                  <a:lnTo>
                    <a:pt x="702" y="318"/>
                  </a:lnTo>
                  <a:lnTo>
                    <a:pt x="708" y="305"/>
                  </a:lnTo>
                  <a:lnTo>
                    <a:pt x="713" y="293"/>
                  </a:lnTo>
                  <a:lnTo>
                    <a:pt x="718" y="280"/>
                  </a:lnTo>
                  <a:lnTo>
                    <a:pt x="722" y="267"/>
                  </a:lnTo>
                  <a:lnTo>
                    <a:pt x="727" y="255"/>
                  </a:lnTo>
                  <a:lnTo>
                    <a:pt x="731" y="241"/>
                  </a:lnTo>
                  <a:lnTo>
                    <a:pt x="735" y="229"/>
                  </a:lnTo>
                  <a:lnTo>
                    <a:pt x="740" y="215"/>
                  </a:lnTo>
                  <a:lnTo>
                    <a:pt x="743" y="203"/>
                  </a:lnTo>
                  <a:lnTo>
                    <a:pt x="746" y="189"/>
                  </a:lnTo>
                  <a:lnTo>
                    <a:pt x="749" y="176"/>
                  </a:lnTo>
                  <a:lnTo>
                    <a:pt x="752" y="163"/>
                  </a:lnTo>
                  <a:lnTo>
                    <a:pt x="755" y="149"/>
                  </a:lnTo>
                  <a:lnTo>
                    <a:pt x="757" y="136"/>
                  </a:lnTo>
                  <a:lnTo>
                    <a:pt x="760" y="122"/>
                  </a:lnTo>
                  <a:lnTo>
                    <a:pt x="761" y="109"/>
                  </a:lnTo>
                  <a:lnTo>
                    <a:pt x="763" y="95"/>
                  </a:lnTo>
                  <a:lnTo>
                    <a:pt x="765" y="82"/>
                  </a:lnTo>
                  <a:lnTo>
                    <a:pt x="766" y="69"/>
                  </a:lnTo>
                  <a:lnTo>
                    <a:pt x="767" y="54"/>
                  </a:lnTo>
                  <a:lnTo>
                    <a:pt x="768" y="41"/>
                  </a:lnTo>
                  <a:lnTo>
                    <a:pt x="768" y="27"/>
                  </a:lnTo>
                  <a:lnTo>
                    <a:pt x="769" y="14"/>
                  </a:lnTo>
                  <a:lnTo>
                    <a:pt x="76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4" name="Freeform 37"/>
            <p:cNvSpPr>
              <a:spLocks/>
            </p:cNvSpPr>
            <p:nvPr/>
          </p:nvSpPr>
          <p:spPr bwMode="auto">
            <a:xfrm>
              <a:off x="4150" y="3343"/>
              <a:ext cx="96" cy="98"/>
            </a:xfrm>
            <a:custGeom>
              <a:avLst/>
              <a:gdLst>
                <a:gd name="T0" fmla="*/ 769 w 769"/>
                <a:gd name="T1" fmla="*/ 768 h 781"/>
                <a:gd name="T2" fmla="*/ 768 w 769"/>
                <a:gd name="T3" fmla="*/ 741 h 781"/>
                <a:gd name="T4" fmla="*/ 766 w 769"/>
                <a:gd name="T5" fmla="*/ 713 h 781"/>
                <a:gd name="T6" fmla="*/ 763 w 769"/>
                <a:gd name="T7" fmla="*/ 686 h 781"/>
                <a:gd name="T8" fmla="*/ 760 w 769"/>
                <a:gd name="T9" fmla="*/ 659 h 781"/>
                <a:gd name="T10" fmla="*/ 755 w 769"/>
                <a:gd name="T11" fmla="*/ 632 h 781"/>
                <a:gd name="T12" fmla="*/ 749 w 769"/>
                <a:gd name="T13" fmla="*/ 606 h 781"/>
                <a:gd name="T14" fmla="*/ 743 w 769"/>
                <a:gd name="T15" fmla="*/ 580 h 781"/>
                <a:gd name="T16" fmla="*/ 735 w 769"/>
                <a:gd name="T17" fmla="*/ 553 h 781"/>
                <a:gd name="T18" fmla="*/ 727 w 769"/>
                <a:gd name="T19" fmla="*/ 527 h 781"/>
                <a:gd name="T20" fmla="*/ 718 w 769"/>
                <a:gd name="T21" fmla="*/ 501 h 781"/>
                <a:gd name="T22" fmla="*/ 708 w 769"/>
                <a:gd name="T23" fmla="*/ 476 h 781"/>
                <a:gd name="T24" fmla="*/ 697 w 769"/>
                <a:gd name="T25" fmla="*/ 452 h 781"/>
                <a:gd name="T26" fmla="*/ 685 w 769"/>
                <a:gd name="T27" fmla="*/ 427 h 781"/>
                <a:gd name="T28" fmla="*/ 672 w 769"/>
                <a:gd name="T29" fmla="*/ 403 h 781"/>
                <a:gd name="T30" fmla="*/ 659 w 769"/>
                <a:gd name="T31" fmla="*/ 379 h 781"/>
                <a:gd name="T32" fmla="*/ 645 w 769"/>
                <a:gd name="T33" fmla="*/ 355 h 781"/>
                <a:gd name="T34" fmla="*/ 630 w 769"/>
                <a:gd name="T35" fmla="*/ 333 h 781"/>
                <a:gd name="T36" fmla="*/ 615 w 769"/>
                <a:gd name="T37" fmla="*/ 311 h 781"/>
                <a:gd name="T38" fmla="*/ 597 w 769"/>
                <a:gd name="T39" fmla="*/ 289 h 781"/>
                <a:gd name="T40" fmla="*/ 580 w 769"/>
                <a:gd name="T41" fmla="*/ 269 h 781"/>
                <a:gd name="T42" fmla="*/ 563 w 769"/>
                <a:gd name="T43" fmla="*/ 248 h 781"/>
                <a:gd name="T44" fmla="*/ 543 w 769"/>
                <a:gd name="T45" fmla="*/ 228 h 781"/>
                <a:gd name="T46" fmla="*/ 524 w 769"/>
                <a:gd name="T47" fmla="*/ 210 h 781"/>
                <a:gd name="T48" fmla="*/ 505 w 769"/>
                <a:gd name="T49" fmla="*/ 191 h 781"/>
                <a:gd name="T50" fmla="*/ 483 w 769"/>
                <a:gd name="T51" fmla="*/ 173 h 781"/>
                <a:gd name="T52" fmla="*/ 463 w 769"/>
                <a:gd name="T53" fmla="*/ 157 h 781"/>
                <a:gd name="T54" fmla="*/ 441 w 769"/>
                <a:gd name="T55" fmla="*/ 141 h 781"/>
                <a:gd name="T56" fmla="*/ 418 w 769"/>
                <a:gd name="T57" fmla="*/ 126 h 781"/>
                <a:gd name="T58" fmla="*/ 396 w 769"/>
                <a:gd name="T59" fmla="*/ 111 h 781"/>
                <a:gd name="T60" fmla="*/ 373 w 769"/>
                <a:gd name="T61" fmla="*/ 98 h 781"/>
                <a:gd name="T62" fmla="*/ 349 w 769"/>
                <a:gd name="T63" fmla="*/ 84 h 781"/>
                <a:gd name="T64" fmla="*/ 325 w 769"/>
                <a:gd name="T65" fmla="*/ 73 h 781"/>
                <a:gd name="T66" fmla="*/ 301 w 769"/>
                <a:gd name="T67" fmla="*/ 62 h 781"/>
                <a:gd name="T68" fmla="*/ 275 w 769"/>
                <a:gd name="T69" fmla="*/ 51 h 781"/>
                <a:gd name="T70" fmla="*/ 251 w 769"/>
                <a:gd name="T71" fmla="*/ 42 h 781"/>
                <a:gd name="T72" fmla="*/ 225 w 769"/>
                <a:gd name="T73" fmla="*/ 34 h 781"/>
                <a:gd name="T74" fmla="*/ 199 w 769"/>
                <a:gd name="T75" fmla="*/ 27 h 781"/>
                <a:gd name="T76" fmla="*/ 174 w 769"/>
                <a:gd name="T77" fmla="*/ 19 h 781"/>
                <a:gd name="T78" fmla="*/ 147 w 769"/>
                <a:gd name="T79" fmla="*/ 14 h 781"/>
                <a:gd name="T80" fmla="*/ 121 w 769"/>
                <a:gd name="T81" fmla="*/ 9 h 781"/>
                <a:gd name="T82" fmla="*/ 94 w 769"/>
                <a:gd name="T83" fmla="*/ 5 h 781"/>
                <a:gd name="T84" fmla="*/ 67 w 769"/>
                <a:gd name="T85" fmla="*/ 3 h 781"/>
                <a:gd name="T86" fmla="*/ 40 w 769"/>
                <a:gd name="T87" fmla="*/ 1 h 781"/>
                <a:gd name="T88" fmla="*/ 14 w 769"/>
                <a:gd name="T89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1">
                  <a:moveTo>
                    <a:pt x="769" y="781"/>
                  </a:moveTo>
                  <a:lnTo>
                    <a:pt x="769" y="768"/>
                  </a:lnTo>
                  <a:lnTo>
                    <a:pt x="768" y="754"/>
                  </a:lnTo>
                  <a:lnTo>
                    <a:pt x="768" y="741"/>
                  </a:lnTo>
                  <a:lnTo>
                    <a:pt x="767" y="728"/>
                  </a:lnTo>
                  <a:lnTo>
                    <a:pt x="766" y="713"/>
                  </a:lnTo>
                  <a:lnTo>
                    <a:pt x="765" y="700"/>
                  </a:lnTo>
                  <a:lnTo>
                    <a:pt x="763" y="686"/>
                  </a:lnTo>
                  <a:lnTo>
                    <a:pt x="761" y="673"/>
                  </a:lnTo>
                  <a:lnTo>
                    <a:pt x="760" y="659"/>
                  </a:lnTo>
                  <a:lnTo>
                    <a:pt x="757" y="646"/>
                  </a:lnTo>
                  <a:lnTo>
                    <a:pt x="755" y="632"/>
                  </a:lnTo>
                  <a:lnTo>
                    <a:pt x="752" y="619"/>
                  </a:lnTo>
                  <a:lnTo>
                    <a:pt x="749" y="606"/>
                  </a:lnTo>
                  <a:lnTo>
                    <a:pt x="746" y="592"/>
                  </a:lnTo>
                  <a:lnTo>
                    <a:pt x="743" y="580"/>
                  </a:lnTo>
                  <a:lnTo>
                    <a:pt x="740" y="566"/>
                  </a:lnTo>
                  <a:lnTo>
                    <a:pt x="735" y="553"/>
                  </a:lnTo>
                  <a:lnTo>
                    <a:pt x="731" y="540"/>
                  </a:lnTo>
                  <a:lnTo>
                    <a:pt x="727" y="527"/>
                  </a:lnTo>
                  <a:lnTo>
                    <a:pt x="722" y="515"/>
                  </a:lnTo>
                  <a:lnTo>
                    <a:pt x="718" y="501"/>
                  </a:lnTo>
                  <a:lnTo>
                    <a:pt x="713" y="489"/>
                  </a:lnTo>
                  <a:lnTo>
                    <a:pt x="708" y="476"/>
                  </a:lnTo>
                  <a:lnTo>
                    <a:pt x="702" y="464"/>
                  </a:lnTo>
                  <a:lnTo>
                    <a:pt x="697" y="452"/>
                  </a:lnTo>
                  <a:lnTo>
                    <a:pt x="691" y="439"/>
                  </a:lnTo>
                  <a:lnTo>
                    <a:pt x="685" y="427"/>
                  </a:lnTo>
                  <a:lnTo>
                    <a:pt x="679" y="414"/>
                  </a:lnTo>
                  <a:lnTo>
                    <a:pt x="672" y="403"/>
                  </a:lnTo>
                  <a:lnTo>
                    <a:pt x="665" y="391"/>
                  </a:lnTo>
                  <a:lnTo>
                    <a:pt x="659" y="379"/>
                  </a:lnTo>
                  <a:lnTo>
                    <a:pt x="652" y="367"/>
                  </a:lnTo>
                  <a:lnTo>
                    <a:pt x="645" y="355"/>
                  </a:lnTo>
                  <a:lnTo>
                    <a:pt x="637" y="344"/>
                  </a:lnTo>
                  <a:lnTo>
                    <a:pt x="630" y="333"/>
                  </a:lnTo>
                  <a:lnTo>
                    <a:pt x="622" y="322"/>
                  </a:lnTo>
                  <a:lnTo>
                    <a:pt x="615" y="311"/>
                  </a:lnTo>
                  <a:lnTo>
                    <a:pt x="605" y="301"/>
                  </a:lnTo>
                  <a:lnTo>
                    <a:pt x="597" y="289"/>
                  </a:lnTo>
                  <a:lnTo>
                    <a:pt x="589" y="279"/>
                  </a:lnTo>
                  <a:lnTo>
                    <a:pt x="580" y="269"/>
                  </a:lnTo>
                  <a:lnTo>
                    <a:pt x="572" y="258"/>
                  </a:lnTo>
                  <a:lnTo>
                    <a:pt x="563" y="248"/>
                  </a:lnTo>
                  <a:lnTo>
                    <a:pt x="554" y="239"/>
                  </a:lnTo>
                  <a:lnTo>
                    <a:pt x="543" y="228"/>
                  </a:lnTo>
                  <a:lnTo>
                    <a:pt x="534" y="219"/>
                  </a:lnTo>
                  <a:lnTo>
                    <a:pt x="524" y="210"/>
                  </a:lnTo>
                  <a:lnTo>
                    <a:pt x="515" y="200"/>
                  </a:lnTo>
                  <a:lnTo>
                    <a:pt x="505" y="191"/>
                  </a:lnTo>
                  <a:lnTo>
                    <a:pt x="495" y="183"/>
                  </a:lnTo>
                  <a:lnTo>
                    <a:pt x="483" y="173"/>
                  </a:lnTo>
                  <a:lnTo>
                    <a:pt x="473" y="165"/>
                  </a:lnTo>
                  <a:lnTo>
                    <a:pt x="463" y="157"/>
                  </a:lnTo>
                  <a:lnTo>
                    <a:pt x="452" y="149"/>
                  </a:lnTo>
                  <a:lnTo>
                    <a:pt x="441" y="141"/>
                  </a:lnTo>
                  <a:lnTo>
                    <a:pt x="430" y="133"/>
                  </a:lnTo>
                  <a:lnTo>
                    <a:pt x="418" y="126"/>
                  </a:lnTo>
                  <a:lnTo>
                    <a:pt x="407" y="119"/>
                  </a:lnTo>
                  <a:lnTo>
                    <a:pt x="396" y="111"/>
                  </a:lnTo>
                  <a:lnTo>
                    <a:pt x="385" y="104"/>
                  </a:lnTo>
                  <a:lnTo>
                    <a:pt x="373" y="98"/>
                  </a:lnTo>
                  <a:lnTo>
                    <a:pt x="361" y="91"/>
                  </a:lnTo>
                  <a:lnTo>
                    <a:pt x="349" y="84"/>
                  </a:lnTo>
                  <a:lnTo>
                    <a:pt x="337" y="78"/>
                  </a:lnTo>
                  <a:lnTo>
                    <a:pt x="325" y="73"/>
                  </a:lnTo>
                  <a:lnTo>
                    <a:pt x="313" y="67"/>
                  </a:lnTo>
                  <a:lnTo>
                    <a:pt x="301" y="62"/>
                  </a:lnTo>
                  <a:lnTo>
                    <a:pt x="288" y="57"/>
                  </a:lnTo>
                  <a:lnTo>
                    <a:pt x="275" y="51"/>
                  </a:lnTo>
                  <a:lnTo>
                    <a:pt x="263" y="46"/>
                  </a:lnTo>
                  <a:lnTo>
                    <a:pt x="251" y="42"/>
                  </a:lnTo>
                  <a:lnTo>
                    <a:pt x="238" y="38"/>
                  </a:lnTo>
                  <a:lnTo>
                    <a:pt x="225" y="34"/>
                  </a:lnTo>
                  <a:lnTo>
                    <a:pt x="212" y="30"/>
                  </a:lnTo>
                  <a:lnTo>
                    <a:pt x="199" y="27"/>
                  </a:lnTo>
                  <a:lnTo>
                    <a:pt x="186" y="22"/>
                  </a:lnTo>
                  <a:lnTo>
                    <a:pt x="174" y="19"/>
                  </a:lnTo>
                  <a:lnTo>
                    <a:pt x="160" y="16"/>
                  </a:lnTo>
                  <a:lnTo>
                    <a:pt x="147" y="14"/>
                  </a:lnTo>
                  <a:lnTo>
                    <a:pt x="134" y="11"/>
                  </a:lnTo>
                  <a:lnTo>
                    <a:pt x="121" y="9"/>
                  </a:lnTo>
                  <a:lnTo>
                    <a:pt x="107" y="7"/>
                  </a:lnTo>
                  <a:lnTo>
                    <a:pt x="94" y="5"/>
                  </a:lnTo>
                  <a:lnTo>
                    <a:pt x="80" y="4"/>
                  </a:lnTo>
                  <a:lnTo>
                    <a:pt x="67" y="3"/>
                  </a:lnTo>
                  <a:lnTo>
                    <a:pt x="54" y="2"/>
                  </a:lnTo>
                  <a:lnTo>
                    <a:pt x="40" y="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5" name="Freeform 38"/>
            <p:cNvSpPr>
              <a:spLocks/>
            </p:cNvSpPr>
            <p:nvPr/>
          </p:nvSpPr>
          <p:spPr bwMode="auto">
            <a:xfrm>
              <a:off x="3423" y="3343"/>
              <a:ext cx="96" cy="98"/>
            </a:xfrm>
            <a:custGeom>
              <a:avLst/>
              <a:gdLst>
                <a:gd name="T0" fmla="*/ 755 w 768"/>
                <a:gd name="T1" fmla="*/ 0 h 781"/>
                <a:gd name="T2" fmla="*/ 729 w 768"/>
                <a:gd name="T3" fmla="*/ 1 h 781"/>
                <a:gd name="T4" fmla="*/ 701 w 768"/>
                <a:gd name="T5" fmla="*/ 3 h 781"/>
                <a:gd name="T6" fmla="*/ 675 w 768"/>
                <a:gd name="T7" fmla="*/ 5 h 781"/>
                <a:gd name="T8" fmla="*/ 648 w 768"/>
                <a:gd name="T9" fmla="*/ 9 h 781"/>
                <a:gd name="T10" fmla="*/ 622 w 768"/>
                <a:gd name="T11" fmla="*/ 14 h 781"/>
                <a:gd name="T12" fmla="*/ 596 w 768"/>
                <a:gd name="T13" fmla="*/ 19 h 781"/>
                <a:gd name="T14" fmla="*/ 569 w 768"/>
                <a:gd name="T15" fmla="*/ 27 h 781"/>
                <a:gd name="T16" fmla="*/ 544 w 768"/>
                <a:gd name="T17" fmla="*/ 34 h 781"/>
                <a:gd name="T18" fmla="*/ 518 w 768"/>
                <a:gd name="T19" fmla="*/ 42 h 781"/>
                <a:gd name="T20" fmla="*/ 493 w 768"/>
                <a:gd name="T21" fmla="*/ 51 h 781"/>
                <a:gd name="T22" fmla="*/ 469 w 768"/>
                <a:gd name="T23" fmla="*/ 62 h 781"/>
                <a:gd name="T24" fmla="*/ 444 w 768"/>
                <a:gd name="T25" fmla="*/ 73 h 781"/>
                <a:gd name="T26" fmla="*/ 420 w 768"/>
                <a:gd name="T27" fmla="*/ 84 h 781"/>
                <a:gd name="T28" fmla="*/ 396 w 768"/>
                <a:gd name="T29" fmla="*/ 98 h 781"/>
                <a:gd name="T30" fmla="*/ 373 w 768"/>
                <a:gd name="T31" fmla="*/ 111 h 781"/>
                <a:gd name="T32" fmla="*/ 350 w 768"/>
                <a:gd name="T33" fmla="*/ 126 h 781"/>
                <a:gd name="T34" fmla="*/ 327 w 768"/>
                <a:gd name="T35" fmla="*/ 141 h 781"/>
                <a:gd name="T36" fmla="*/ 306 w 768"/>
                <a:gd name="T37" fmla="*/ 157 h 781"/>
                <a:gd name="T38" fmla="*/ 285 w 768"/>
                <a:gd name="T39" fmla="*/ 173 h 781"/>
                <a:gd name="T40" fmla="*/ 264 w 768"/>
                <a:gd name="T41" fmla="*/ 191 h 781"/>
                <a:gd name="T42" fmla="*/ 244 w 768"/>
                <a:gd name="T43" fmla="*/ 210 h 781"/>
                <a:gd name="T44" fmla="*/ 225 w 768"/>
                <a:gd name="T45" fmla="*/ 228 h 781"/>
                <a:gd name="T46" fmla="*/ 206 w 768"/>
                <a:gd name="T47" fmla="*/ 248 h 781"/>
                <a:gd name="T48" fmla="*/ 188 w 768"/>
                <a:gd name="T49" fmla="*/ 269 h 781"/>
                <a:gd name="T50" fmla="*/ 171 w 768"/>
                <a:gd name="T51" fmla="*/ 289 h 781"/>
                <a:gd name="T52" fmla="*/ 155 w 768"/>
                <a:gd name="T53" fmla="*/ 311 h 781"/>
                <a:gd name="T54" fmla="*/ 139 w 768"/>
                <a:gd name="T55" fmla="*/ 333 h 781"/>
                <a:gd name="T56" fmla="*/ 124 w 768"/>
                <a:gd name="T57" fmla="*/ 355 h 781"/>
                <a:gd name="T58" fmla="*/ 110 w 768"/>
                <a:gd name="T59" fmla="*/ 379 h 781"/>
                <a:gd name="T60" fmla="*/ 97 w 768"/>
                <a:gd name="T61" fmla="*/ 403 h 781"/>
                <a:gd name="T62" fmla="*/ 83 w 768"/>
                <a:gd name="T63" fmla="*/ 427 h 781"/>
                <a:gd name="T64" fmla="*/ 72 w 768"/>
                <a:gd name="T65" fmla="*/ 452 h 781"/>
                <a:gd name="T66" fmla="*/ 61 w 768"/>
                <a:gd name="T67" fmla="*/ 476 h 781"/>
                <a:gd name="T68" fmla="*/ 51 w 768"/>
                <a:gd name="T69" fmla="*/ 501 h 781"/>
                <a:gd name="T70" fmla="*/ 42 w 768"/>
                <a:gd name="T71" fmla="*/ 527 h 781"/>
                <a:gd name="T72" fmla="*/ 34 w 768"/>
                <a:gd name="T73" fmla="*/ 553 h 781"/>
                <a:gd name="T74" fmla="*/ 27 w 768"/>
                <a:gd name="T75" fmla="*/ 580 h 781"/>
                <a:gd name="T76" fmla="*/ 19 w 768"/>
                <a:gd name="T77" fmla="*/ 606 h 781"/>
                <a:gd name="T78" fmla="*/ 14 w 768"/>
                <a:gd name="T79" fmla="*/ 632 h 781"/>
                <a:gd name="T80" fmla="*/ 9 w 768"/>
                <a:gd name="T81" fmla="*/ 659 h 781"/>
                <a:gd name="T82" fmla="*/ 5 w 768"/>
                <a:gd name="T83" fmla="*/ 686 h 781"/>
                <a:gd name="T84" fmla="*/ 3 w 768"/>
                <a:gd name="T85" fmla="*/ 713 h 781"/>
                <a:gd name="T86" fmla="*/ 1 w 768"/>
                <a:gd name="T87" fmla="*/ 741 h 781"/>
                <a:gd name="T88" fmla="*/ 0 w 768"/>
                <a:gd name="T89" fmla="*/ 76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1">
                  <a:moveTo>
                    <a:pt x="768" y="0"/>
                  </a:moveTo>
                  <a:lnTo>
                    <a:pt x="755" y="0"/>
                  </a:lnTo>
                  <a:lnTo>
                    <a:pt x="742" y="0"/>
                  </a:lnTo>
                  <a:lnTo>
                    <a:pt x="729" y="1"/>
                  </a:lnTo>
                  <a:lnTo>
                    <a:pt x="715" y="2"/>
                  </a:lnTo>
                  <a:lnTo>
                    <a:pt x="701" y="3"/>
                  </a:lnTo>
                  <a:lnTo>
                    <a:pt x="688" y="4"/>
                  </a:lnTo>
                  <a:lnTo>
                    <a:pt x="675" y="5"/>
                  </a:lnTo>
                  <a:lnTo>
                    <a:pt x="662" y="7"/>
                  </a:lnTo>
                  <a:lnTo>
                    <a:pt x="648" y="9"/>
                  </a:lnTo>
                  <a:lnTo>
                    <a:pt x="635" y="11"/>
                  </a:lnTo>
                  <a:lnTo>
                    <a:pt x="622" y="14"/>
                  </a:lnTo>
                  <a:lnTo>
                    <a:pt x="609" y="16"/>
                  </a:lnTo>
                  <a:lnTo>
                    <a:pt x="596" y="19"/>
                  </a:lnTo>
                  <a:lnTo>
                    <a:pt x="582" y="22"/>
                  </a:lnTo>
                  <a:lnTo>
                    <a:pt x="569" y="27"/>
                  </a:lnTo>
                  <a:lnTo>
                    <a:pt x="557" y="30"/>
                  </a:lnTo>
                  <a:lnTo>
                    <a:pt x="544" y="34"/>
                  </a:lnTo>
                  <a:lnTo>
                    <a:pt x="531" y="38"/>
                  </a:lnTo>
                  <a:lnTo>
                    <a:pt x="518" y="42"/>
                  </a:lnTo>
                  <a:lnTo>
                    <a:pt x="506" y="46"/>
                  </a:lnTo>
                  <a:lnTo>
                    <a:pt x="493" y="51"/>
                  </a:lnTo>
                  <a:lnTo>
                    <a:pt x="481" y="57"/>
                  </a:lnTo>
                  <a:lnTo>
                    <a:pt x="469" y="62"/>
                  </a:lnTo>
                  <a:lnTo>
                    <a:pt x="456" y="67"/>
                  </a:lnTo>
                  <a:lnTo>
                    <a:pt x="444" y="73"/>
                  </a:lnTo>
                  <a:lnTo>
                    <a:pt x="432" y="78"/>
                  </a:lnTo>
                  <a:lnTo>
                    <a:pt x="420" y="84"/>
                  </a:lnTo>
                  <a:lnTo>
                    <a:pt x="408" y="91"/>
                  </a:lnTo>
                  <a:lnTo>
                    <a:pt x="396" y="98"/>
                  </a:lnTo>
                  <a:lnTo>
                    <a:pt x="384" y="104"/>
                  </a:lnTo>
                  <a:lnTo>
                    <a:pt x="373" y="111"/>
                  </a:lnTo>
                  <a:lnTo>
                    <a:pt x="361" y="119"/>
                  </a:lnTo>
                  <a:lnTo>
                    <a:pt x="350" y="126"/>
                  </a:lnTo>
                  <a:lnTo>
                    <a:pt x="339" y="133"/>
                  </a:lnTo>
                  <a:lnTo>
                    <a:pt x="327" y="141"/>
                  </a:lnTo>
                  <a:lnTo>
                    <a:pt x="317" y="149"/>
                  </a:lnTo>
                  <a:lnTo>
                    <a:pt x="306" y="157"/>
                  </a:lnTo>
                  <a:lnTo>
                    <a:pt x="296" y="165"/>
                  </a:lnTo>
                  <a:lnTo>
                    <a:pt x="285" y="173"/>
                  </a:lnTo>
                  <a:lnTo>
                    <a:pt x="275" y="183"/>
                  </a:lnTo>
                  <a:lnTo>
                    <a:pt x="264" y="191"/>
                  </a:lnTo>
                  <a:lnTo>
                    <a:pt x="254" y="200"/>
                  </a:lnTo>
                  <a:lnTo>
                    <a:pt x="244" y="210"/>
                  </a:lnTo>
                  <a:lnTo>
                    <a:pt x="235" y="219"/>
                  </a:lnTo>
                  <a:lnTo>
                    <a:pt x="225" y="228"/>
                  </a:lnTo>
                  <a:lnTo>
                    <a:pt x="216" y="239"/>
                  </a:lnTo>
                  <a:lnTo>
                    <a:pt x="206" y="248"/>
                  </a:lnTo>
                  <a:lnTo>
                    <a:pt x="197" y="258"/>
                  </a:lnTo>
                  <a:lnTo>
                    <a:pt x="188" y="269"/>
                  </a:lnTo>
                  <a:lnTo>
                    <a:pt x="180" y="279"/>
                  </a:lnTo>
                  <a:lnTo>
                    <a:pt x="171" y="289"/>
                  </a:lnTo>
                  <a:lnTo>
                    <a:pt x="163" y="301"/>
                  </a:lnTo>
                  <a:lnTo>
                    <a:pt x="155" y="311"/>
                  </a:lnTo>
                  <a:lnTo>
                    <a:pt x="146" y="322"/>
                  </a:lnTo>
                  <a:lnTo>
                    <a:pt x="139" y="333"/>
                  </a:lnTo>
                  <a:lnTo>
                    <a:pt x="131" y="344"/>
                  </a:lnTo>
                  <a:lnTo>
                    <a:pt x="124" y="355"/>
                  </a:lnTo>
                  <a:lnTo>
                    <a:pt x="117" y="367"/>
                  </a:lnTo>
                  <a:lnTo>
                    <a:pt x="110" y="379"/>
                  </a:lnTo>
                  <a:lnTo>
                    <a:pt x="103" y="391"/>
                  </a:lnTo>
                  <a:lnTo>
                    <a:pt x="97" y="403"/>
                  </a:lnTo>
                  <a:lnTo>
                    <a:pt x="90" y="414"/>
                  </a:lnTo>
                  <a:lnTo>
                    <a:pt x="83" y="427"/>
                  </a:lnTo>
                  <a:lnTo>
                    <a:pt x="77" y="439"/>
                  </a:lnTo>
                  <a:lnTo>
                    <a:pt x="72" y="452"/>
                  </a:lnTo>
                  <a:lnTo>
                    <a:pt x="66" y="464"/>
                  </a:lnTo>
                  <a:lnTo>
                    <a:pt x="61" y="476"/>
                  </a:lnTo>
                  <a:lnTo>
                    <a:pt x="56" y="489"/>
                  </a:lnTo>
                  <a:lnTo>
                    <a:pt x="51" y="501"/>
                  </a:lnTo>
                  <a:lnTo>
                    <a:pt x="46" y="515"/>
                  </a:lnTo>
                  <a:lnTo>
                    <a:pt x="42" y="527"/>
                  </a:lnTo>
                  <a:lnTo>
                    <a:pt x="38" y="540"/>
                  </a:lnTo>
                  <a:lnTo>
                    <a:pt x="34" y="553"/>
                  </a:lnTo>
                  <a:lnTo>
                    <a:pt x="30" y="566"/>
                  </a:lnTo>
                  <a:lnTo>
                    <a:pt x="27" y="580"/>
                  </a:lnTo>
                  <a:lnTo>
                    <a:pt x="22" y="592"/>
                  </a:lnTo>
                  <a:lnTo>
                    <a:pt x="19" y="606"/>
                  </a:lnTo>
                  <a:lnTo>
                    <a:pt x="16" y="619"/>
                  </a:lnTo>
                  <a:lnTo>
                    <a:pt x="14" y="632"/>
                  </a:lnTo>
                  <a:lnTo>
                    <a:pt x="11" y="646"/>
                  </a:lnTo>
                  <a:lnTo>
                    <a:pt x="9" y="659"/>
                  </a:lnTo>
                  <a:lnTo>
                    <a:pt x="7" y="673"/>
                  </a:lnTo>
                  <a:lnTo>
                    <a:pt x="5" y="686"/>
                  </a:lnTo>
                  <a:lnTo>
                    <a:pt x="4" y="700"/>
                  </a:lnTo>
                  <a:lnTo>
                    <a:pt x="3" y="713"/>
                  </a:lnTo>
                  <a:lnTo>
                    <a:pt x="2" y="728"/>
                  </a:lnTo>
                  <a:lnTo>
                    <a:pt x="1" y="741"/>
                  </a:lnTo>
                  <a:lnTo>
                    <a:pt x="0" y="754"/>
                  </a:lnTo>
                  <a:lnTo>
                    <a:pt x="0" y="768"/>
                  </a:lnTo>
                  <a:lnTo>
                    <a:pt x="0" y="7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6" name="Freeform 39"/>
            <p:cNvSpPr>
              <a:spLocks/>
            </p:cNvSpPr>
            <p:nvPr/>
          </p:nvSpPr>
          <p:spPr bwMode="auto">
            <a:xfrm>
              <a:off x="4246" y="2924"/>
              <a:ext cx="549" cy="280"/>
            </a:xfrm>
            <a:custGeom>
              <a:avLst/>
              <a:gdLst>
                <a:gd name="T0" fmla="*/ 0 w 4393"/>
                <a:gd name="T1" fmla="*/ 782 h 2234"/>
                <a:gd name="T2" fmla="*/ 0 w 4393"/>
                <a:gd name="T3" fmla="*/ 1453 h 2234"/>
                <a:gd name="T4" fmla="*/ 768 w 4393"/>
                <a:gd name="T5" fmla="*/ 1453 h 2234"/>
                <a:gd name="T6" fmla="*/ 768 w 4393"/>
                <a:gd name="T7" fmla="*/ 2234 h 2234"/>
                <a:gd name="T8" fmla="*/ 3624 w 4393"/>
                <a:gd name="T9" fmla="*/ 2234 h 2234"/>
                <a:gd name="T10" fmla="*/ 3624 w 4393"/>
                <a:gd name="T11" fmla="*/ 1453 h 2234"/>
                <a:gd name="T12" fmla="*/ 4393 w 4393"/>
                <a:gd name="T13" fmla="*/ 1453 h 2234"/>
                <a:gd name="T14" fmla="*/ 4393 w 4393"/>
                <a:gd name="T15" fmla="*/ 782 h 2234"/>
                <a:gd name="T16" fmla="*/ 3624 w 4393"/>
                <a:gd name="T17" fmla="*/ 782 h 2234"/>
                <a:gd name="T18" fmla="*/ 3624 w 4393"/>
                <a:gd name="T19" fmla="*/ 0 h 2234"/>
                <a:gd name="T20" fmla="*/ 768 w 4393"/>
                <a:gd name="T21" fmla="*/ 0 h 2234"/>
                <a:gd name="T22" fmla="*/ 768 w 4393"/>
                <a:gd name="T23" fmla="*/ 782 h 2234"/>
                <a:gd name="T24" fmla="*/ 0 w 4393"/>
                <a:gd name="T25" fmla="*/ 782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3" h="2234">
                  <a:moveTo>
                    <a:pt x="0" y="782"/>
                  </a:moveTo>
                  <a:lnTo>
                    <a:pt x="0" y="1453"/>
                  </a:lnTo>
                  <a:lnTo>
                    <a:pt x="768" y="1453"/>
                  </a:lnTo>
                  <a:lnTo>
                    <a:pt x="768" y="2234"/>
                  </a:lnTo>
                  <a:lnTo>
                    <a:pt x="3624" y="2234"/>
                  </a:lnTo>
                  <a:lnTo>
                    <a:pt x="3624" y="1453"/>
                  </a:lnTo>
                  <a:lnTo>
                    <a:pt x="4393" y="1453"/>
                  </a:lnTo>
                  <a:lnTo>
                    <a:pt x="4393" y="782"/>
                  </a:lnTo>
                  <a:lnTo>
                    <a:pt x="3624" y="782"/>
                  </a:lnTo>
                  <a:lnTo>
                    <a:pt x="3624" y="0"/>
                  </a:lnTo>
                  <a:lnTo>
                    <a:pt x="768" y="0"/>
                  </a:lnTo>
                  <a:lnTo>
                    <a:pt x="768" y="782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7" name="Oval 40"/>
            <p:cNvSpPr>
              <a:spLocks noChangeArrowheads="1"/>
            </p:cNvSpPr>
            <p:nvPr/>
          </p:nvSpPr>
          <p:spPr bwMode="auto">
            <a:xfrm>
              <a:off x="4246" y="3008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8" name="Oval 41"/>
            <p:cNvSpPr>
              <a:spLocks noChangeArrowheads="1"/>
            </p:cNvSpPr>
            <p:nvPr/>
          </p:nvSpPr>
          <p:spPr bwMode="auto">
            <a:xfrm>
              <a:off x="4603" y="3008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>
              <a:off x="4603" y="2924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>
              <a:off x="4246" y="2924"/>
              <a:ext cx="192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1" name="Line 44"/>
            <p:cNvSpPr>
              <a:spLocks noChangeShapeType="1"/>
            </p:cNvSpPr>
            <p:nvPr/>
          </p:nvSpPr>
          <p:spPr bwMode="auto">
            <a:xfrm>
              <a:off x="4246" y="3022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2" name="Line 45"/>
            <p:cNvSpPr>
              <a:spLocks noChangeShapeType="1"/>
            </p:cNvSpPr>
            <p:nvPr/>
          </p:nvSpPr>
          <p:spPr bwMode="auto">
            <a:xfrm>
              <a:off x="4342" y="3204"/>
              <a:ext cx="3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3" name="Line 46"/>
            <p:cNvSpPr>
              <a:spLocks noChangeShapeType="1"/>
            </p:cNvSpPr>
            <p:nvPr/>
          </p:nvSpPr>
          <p:spPr bwMode="auto">
            <a:xfrm flipV="1">
              <a:off x="4795" y="3022"/>
              <a:ext cx="0" cy="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4" name="Line 47"/>
            <p:cNvSpPr>
              <a:spLocks noChangeShapeType="1"/>
            </p:cNvSpPr>
            <p:nvPr/>
          </p:nvSpPr>
          <p:spPr bwMode="auto">
            <a:xfrm flipH="1">
              <a:off x="4342" y="2924"/>
              <a:ext cx="3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5" name="Freeform 48"/>
            <p:cNvSpPr>
              <a:spLocks/>
            </p:cNvSpPr>
            <p:nvPr/>
          </p:nvSpPr>
          <p:spPr bwMode="auto">
            <a:xfrm>
              <a:off x="4246" y="3106"/>
              <a:ext cx="96" cy="98"/>
            </a:xfrm>
            <a:custGeom>
              <a:avLst/>
              <a:gdLst>
                <a:gd name="T0" fmla="*/ 0 w 768"/>
                <a:gd name="T1" fmla="*/ 13 h 781"/>
                <a:gd name="T2" fmla="*/ 1 w 768"/>
                <a:gd name="T3" fmla="*/ 40 h 781"/>
                <a:gd name="T4" fmla="*/ 3 w 768"/>
                <a:gd name="T5" fmla="*/ 68 h 781"/>
                <a:gd name="T6" fmla="*/ 5 w 768"/>
                <a:gd name="T7" fmla="*/ 95 h 781"/>
                <a:gd name="T8" fmla="*/ 9 w 768"/>
                <a:gd name="T9" fmla="*/ 122 h 781"/>
                <a:gd name="T10" fmla="*/ 14 w 768"/>
                <a:gd name="T11" fmla="*/ 148 h 781"/>
                <a:gd name="T12" fmla="*/ 19 w 768"/>
                <a:gd name="T13" fmla="*/ 175 h 781"/>
                <a:gd name="T14" fmla="*/ 26 w 768"/>
                <a:gd name="T15" fmla="*/ 202 h 781"/>
                <a:gd name="T16" fmla="*/ 34 w 768"/>
                <a:gd name="T17" fmla="*/ 228 h 781"/>
                <a:gd name="T18" fmla="*/ 42 w 768"/>
                <a:gd name="T19" fmla="*/ 254 h 781"/>
                <a:gd name="T20" fmla="*/ 51 w 768"/>
                <a:gd name="T21" fmla="*/ 280 h 781"/>
                <a:gd name="T22" fmla="*/ 61 w 768"/>
                <a:gd name="T23" fmla="*/ 305 h 781"/>
                <a:gd name="T24" fmla="*/ 72 w 768"/>
                <a:gd name="T25" fmla="*/ 329 h 781"/>
                <a:gd name="T26" fmla="*/ 83 w 768"/>
                <a:gd name="T27" fmla="*/ 354 h 781"/>
                <a:gd name="T28" fmla="*/ 97 w 768"/>
                <a:gd name="T29" fmla="*/ 378 h 781"/>
                <a:gd name="T30" fmla="*/ 110 w 768"/>
                <a:gd name="T31" fmla="*/ 402 h 781"/>
                <a:gd name="T32" fmla="*/ 124 w 768"/>
                <a:gd name="T33" fmla="*/ 425 h 781"/>
                <a:gd name="T34" fmla="*/ 139 w 768"/>
                <a:gd name="T35" fmla="*/ 448 h 781"/>
                <a:gd name="T36" fmla="*/ 154 w 768"/>
                <a:gd name="T37" fmla="*/ 470 h 781"/>
                <a:gd name="T38" fmla="*/ 171 w 768"/>
                <a:gd name="T39" fmla="*/ 492 h 781"/>
                <a:gd name="T40" fmla="*/ 188 w 768"/>
                <a:gd name="T41" fmla="*/ 512 h 781"/>
                <a:gd name="T42" fmla="*/ 206 w 768"/>
                <a:gd name="T43" fmla="*/ 533 h 781"/>
                <a:gd name="T44" fmla="*/ 225 w 768"/>
                <a:gd name="T45" fmla="*/ 553 h 781"/>
                <a:gd name="T46" fmla="*/ 244 w 768"/>
                <a:gd name="T47" fmla="*/ 571 h 781"/>
                <a:gd name="T48" fmla="*/ 264 w 768"/>
                <a:gd name="T49" fmla="*/ 590 h 781"/>
                <a:gd name="T50" fmla="*/ 285 w 768"/>
                <a:gd name="T51" fmla="*/ 607 h 781"/>
                <a:gd name="T52" fmla="*/ 306 w 768"/>
                <a:gd name="T53" fmla="*/ 624 h 781"/>
                <a:gd name="T54" fmla="*/ 327 w 768"/>
                <a:gd name="T55" fmla="*/ 639 h 781"/>
                <a:gd name="T56" fmla="*/ 350 w 768"/>
                <a:gd name="T57" fmla="*/ 655 h 781"/>
                <a:gd name="T58" fmla="*/ 373 w 768"/>
                <a:gd name="T59" fmla="*/ 669 h 781"/>
                <a:gd name="T60" fmla="*/ 396 w 768"/>
                <a:gd name="T61" fmla="*/ 683 h 781"/>
                <a:gd name="T62" fmla="*/ 420 w 768"/>
                <a:gd name="T63" fmla="*/ 696 h 781"/>
                <a:gd name="T64" fmla="*/ 444 w 768"/>
                <a:gd name="T65" fmla="*/ 708 h 781"/>
                <a:gd name="T66" fmla="*/ 468 w 768"/>
                <a:gd name="T67" fmla="*/ 719 h 781"/>
                <a:gd name="T68" fmla="*/ 493 w 768"/>
                <a:gd name="T69" fmla="*/ 729 h 781"/>
                <a:gd name="T70" fmla="*/ 518 w 768"/>
                <a:gd name="T71" fmla="*/ 739 h 781"/>
                <a:gd name="T72" fmla="*/ 544 w 768"/>
                <a:gd name="T73" fmla="*/ 747 h 781"/>
                <a:gd name="T74" fmla="*/ 570 w 768"/>
                <a:gd name="T75" fmla="*/ 754 h 781"/>
                <a:gd name="T76" fmla="*/ 596 w 768"/>
                <a:gd name="T77" fmla="*/ 761 h 781"/>
                <a:gd name="T78" fmla="*/ 622 w 768"/>
                <a:gd name="T79" fmla="*/ 767 h 781"/>
                <a:gd name="T80" fmla="*/ 648 w 768"/>
                <a:gd name="T81" fmla="*/ 772 h 781"/>
                <a:gd name="T82" fmla="*/ 675 w 768"/>
                <a:gd name="T83" fmla="*/ 776 h 781"/>
                <a:gd name="T84" fmla="*/ 701 w 768"/>
                <a:gd name="T85" fmla="*/ 778 h 781"/>
                <a:gd name="T86" fmla="*/ 729 w 768"/>
                <a:gd name="T87" fmla="*/ 780 h 781"/>
                <a:gd name="T88" fmla="*/ 755 w 768"/>
                <a:gd name="T89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1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" y="40"/>
                  </a:lnTo>
                  <a:lnTo>
                    <a:pt x="2" y="53"/>
                  </a:lnTo>
                  <a:lnTo>
                    <a:pt x="3" y="68"/>
                  </a:lnTo>
                  <a:lnTo>
                    <a:pt x="4" y="81"/>
                  </a:lnTo>
                  <a:lnTo>
                    <a:pt x="5" y="95"/>
                  </a:lnTo>
                  <a:lnTo>
                    <a:pt x="7" y="108"/>
                  </a:lnTo>
                  <a:lnTo>
                    <a:pt x="9" y="122"/>
                  </a:lnTo>
                  <a:lnTo>
                    <a:pt x="11" y="135"/>
                  </a:lnTo>
                  <a:lnTo>
                    <a:pt x="14" y="148"/>
                  </a:lnTo>
                  <a:lnTo>
                    <a:pt x="16" y="162"/>
                  </a:lnTo>
                  <a:lnTo>
                    <a:pt x="19" y="175"/>
                  </a:lnTo>
                  <a:lnTo>
                    <a:pt x="22" y="189"/>
                  </a:lnTo>
                  <a:lnTo>
                    <a:pt x="26" y="202"/>
                  </a:lnTo>
                  <a:lnTo>
                    <a:pt x="29" y="215"/>
                  </a:lnTo>
                  <a:lnTo>
                    <a:pt x="34" y="228"/>
                  </a:lnTo>
                  <a:lnTo>
                    <a:pt x="38" y="240"/>
                  </a:lnTo>
                  <a:lnTo>
                    <a:pt x="42" y="254"/>
                  </a:lnTo>
                  <a:lnTo>
                    <a:pt x="46" y="266"/>
                  </a:lnTo>
                  <a:lnTo>
                    <a:pt x="51" y="280"/>
                  </a:lnTo>
                  <a:lnTo>
                    <a:pt x="56" y="292"/>
                  </a:lnTo>
                  <a:lnTo>
                    <a:pt x="61" y="305"/>
                  </a:lnTo>
                  <a:lnTo>
                    <a:pt x="66" y="317"/>
                  </a:lnTo>
                  <a:lnTo>
                    <a:pt x="72" y="329"/>
                  </a:lnTo>
                  <a:lnTo>
                    <a:pt x="77" y="342"/>
                  </a:lnTo>
                  <a:lnTo>
                    <a:pt x="83" y="354"/>
                  </a:lnTo>
                  <a:lnTo>
                    <a:pt x="89" y="367"/>
                  </a:lnTo>
                  <a:lnTo>
                    <a:pt x="97" y="378"/>
                  </a:lnTo>
                  <a:lnTo>
                    <a:pt x="103" y="390"/>
                  </a:lnTo>
                  <a:lnTo>
                    <a:pt x="110" y="402"/>
                  </a:lnTo>
                  <a:lnTo>
                    <a:pt x="117" y="414"/>
                  </a:lnTo>
                  <a:lnTo>
                    <a:pt x="124" y="425"/>
                  </a:lnTo>
                  <a:lnTo>
                    <a:pt x="131" y="437"/>
                  </a:lnTo>
                  <a:lnTo>
                    <a:pt x="139" y="448"/>
                  </a:lnTo>
                  <a:lnTo>
                    <a:pt x="146" y="459"/>
                  </a:lnTo>
                  <a:lnTo>
                    <a:pt x="154" y="470"/>
                  </a:lnTo>
                  <a:lnTo>
                    <a:pt x="163" y="480"/>
                  </a:lnTo>
                  <a:lnTo>
                    <a:pt x="171" y="492"/>
                  </a:lnTo>
                  <a:lnTo>
                    <a:pt x="180" y="502"/>
                  </a:lnTo>
                  <a:lnTo>
                    <a:pt x="188" y="512"/>
                  </a:lnTo>
                  <a:lnTo>
                    <a:pt x="197" y="523"/>
                  </a:lnTo>
                  <a:lnTo>
                    <a:pt x="206" y="533"/>
                  </a:lnTo>
                  <a:lnTo>
                    <a:pt x="215" y="542"/>
                  </a:lnTo>
                  <a:lnTo>
                    <a:pt x="225" y="553"/>
                  </a:lnTo>
                  <a:lnTo>
                    <a:pt x="235" y="562"/>
                  </a:lnTo>
                  <a:lnTo>
                    <a:pt x="244" y="571"/>
                  </a:lnTo>
                  <a:lnTo>
                    <a:pt x="254" y="581"/>
                  </a:lnTo>
                  <a:lnTo>
                    <a:pt x="264" y="590"/>
                  </a:lnTo>
                  <a:lnTo>
                    <a:pt x="274" y="598"/>
                  </a:lnTo>
                  <a:lnTo>
                    <a:pt x="285" y="607"/>
                  </a:lnTo>
                  <a:lnTo>
                    <a:pt x="296" y="616"/>
                  </a:lnTo>
                  <a:lnTo>
                    <a:pt x="306" y="624"/>
                  </a:lnTo>
                  <a:lnTo>
                    <a:pt x="317" y="632"/>
                  </a:lnTo>
                  <a:lnTo>
                    <a:pt x="327" y="639"/>
                  </a:lnTo>
                  <a:lnTo>
                    <a:pt x="338" y="648"/>
                  </a:lnTo>
                  <a:lnTo>
                    <a:pt x="350" y="655"/>
                  </a:lnTo>
                  <a:lnTo>
                    <a:pt x="361" y="662"/>
                  </a:lnTo>
                  <a:lnTo>
                    <a:pt x="373" y="669"/>
                  </a:lnTo>
                  <a:lnTo>
                    <a:pt x="384" y="677"/>
                  </a:lnTo>
                  <a:lnTo>
                    <a:pt x="396" y="683"/>
                  </a:lnTo>
                  <a:lnTo>
                    <a:pt x="408" y="690"/>
                  </a:lnTo>
                  <a:lnTo>
                    <a:pt x="420" y="696"/>
                  </a:lnTo>
                  <a:lnTo>
                    <a:pt x="432" y="703"/>
                  </a:lnTo>
                  <a:lnTo>
                    <a:pt x="444" y="708"/>
                  </a:lnTo>
                  <a:lnTo>
                    <a:pt x="456" y="714"/>
                  </a:lnTo>
                  <a:lnTo>
                    <a:pt x="468" y="719"/>
                  </a:lnTo>
                  <a:lnTo>
                    <a:pt x="481" y="724"/>
                  </a:lnTo>
                  <a:lnTo>
                    <a:pt x="493" y="729"/>
                  </a:lnTo>
                  <a:lnTo>
                    <a:pt x="506" y="735"/>
                  </a:lnTo>
                  <a:lnTo>
                    <a:pt x="518" y="739"/>
                  </a:lnTo>
                  <a:lnTo>
                    <a:pt x="531" y="743"/>
                  </a:lnTo>
                  <a:lnTo>
                    <a:pt x="544" y="747"/>
                  </a:lnTo>
                  <a:lnTo>
                    <a:pt x="557" y="751"/>
                  </a:lnTo>
                  <a:lnTo>
                    <a:pt x="570" y="754"/>
                  </a:lnTo>
                  <a:lnTo>
                    <a:pt x="582" y="758"/>
                  </a:lnTo>
                  <a:lnTo>
                    <a:pt x="596" y="761"/>
                  </a:lnTo>
                  <a:lnTo>
                    <a:pt x="609" y="765"/>
                  </a:lnTo>
                  <a:lnTo>
                    <a:pt x="622" y="767"/>
                  </a:lnTo>
                  <a:lnTo>
                    <a:pt x="635" y="770"/>
                  </a:lnTo>
                  <a:lnTo>
                    <a:pt x="648" y="772"/>
                  </a:lnTo>
                  <a:lnTo>
                    <a:pt x="662" y="774"/>
                  </a:lnTo>
                  <a:lnTo>
                    <a:pt x="675" y="776"/>
                  </a:lnTo>
                  <a:lnTo>
                    <a:pt x="688" y="777"/>
                  </a:lnTo>
                  <a:lnTo>
                    <a:pt x="701" y="778"/>
                  </a:lnTo>
                  <a:lnTo>
                    <a:pt x="715" y="779"/>
                  </a:lnTo>
                  <a:lnTo>
                    <a:pt x="729" y="780"/>
                  </a:lnTo>
                  <a:lnTo>
                    <a:pt x="742" y="781"/>
                  </a:lnTo>
                  <a:lnTo>
                    <a:pt x="755" y="781"/>
                  </a:lnTo>
                  <a:lnTo>
                    <a:pt x="768" y="7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6" name="Freeform 49"/>
            <p:cNvSpPr>
              <a:spLocks/>
            </p:cNvSpPr>
            <p:nvPr/>
          </p:nvSpPr>
          <p:spPr bwMode="auto">
            <a:xfrm>
              <a:off x="4699" y="3106"/>
              <a:ext cx="96" cy="98"/>
            </a:xfrm>
            <a:custGeom>
              <a:avLst/>
              <a:gdLst>
                <a:gd name="T0" fmla="*/ 13 w 769"/>
                <a:gd name="T1" fmla="*/ 781 h 781"/>
                <a:gd name="T2" fmla="*/ 40 w 769"/>
                <a:gd name="T3" fmla="*/ 780 h 781"/>
                <a:gd name="T4" fmla="*/ 67 w 769"/>
                <a:gd name="T5" fmla="*/ 778 h 781"/>
                <a:gd name="T6" fmla="*/ 93 w 769"/>
                <a:gd name="T7" fmla="*/ 776 h 781"/>
                <a:gd name="T8" fmla="*/ 120 w 769"/>
                <a:gd name="T9" fmla="*/ 772 h 781"/>
                <a:gd name="T10" fmla="*/ 146 w 769"/>
                <a:gd name="T11" fmla="*/ 767 h 781"/>
                <a:gd name="T12" fmla="*/ 172 w 769"/>
                <a:gd name="T13" fmla="*/ 761 h 781"/>
                <a:gd name="T14" fmla="*/ 199 w 769"/>
                <a:gd name="T15" fmla="*/ 754 h 781"/>
                <a:gd name="T16" fmla="*/ 224 w 769"/>
                <a:gd name="T17" fmla="*/ 747 h 781"/>
                <a:gd name="T18" fmla="*/ 250 w 769"/>
                <a:gd name="T19" fmla="*/ 739 h 781"/>
                <a:gd name="T20" fmla="*/ 275 w 769"/>
                <a:gd name="T21" fmla="*/ 729 h 781"/>
                <a:gd name="T22" fmla="*/ 300 w 769"/>
                <a:gd name="T23" fmla="*/ 719 h 781"/>
                <a:gd name="T24" fmla="*/ 325 w 769"/>
                <a:gd name="T25" fmla="*/ 708 h 781"/>
                <a:gd name="T26" fmla="*/ 348 w 769"/>
                <a:gd name="T27" fmla="*/ 696 h 781"/>
                <a:gd name="T28" fmla="*/ 373 w 769"/>
                <a:gd name="T29" fmla="*/ 683 h 781"/>
                <a:gd name="T30" fmla="*/ 396 w 769"/>
                <a:gd name="T31" fmla="*/ 669 h 781"/>
                <a:gd name="T32" fmla="*/ 418 w 769"/>
                <a:gd name="T33" fmla="*/ 655 h 781"/>
                <a:gd name="T34" fmla="*/ 441 w 769"/>
                <a:gd name="T35" fmla="*/ 639 h 781"/>
                <a:gd name="T36" fmla="*/ 462 w 769"/>
                <a:gd name="T37" fmla="*/ 624 h 781"/>
                <a:gd name="T38" fmla="*/ 483 w 769"/>
                <a:gd name="T39" fmla="*/ 607 h 781"/>
                <a:gd name="T40" fmla="*/ 504 w 769"/>
                <a:gd name="T41" fmla="*/ 590 h 781"/>
                <a:gd name="T42" fmla="*/ 524 w 769"/>
                <a:gd name="T43" fmla="*/ 571 h 781"/>
                <a:gd name="T44" fmla="*/ 543 w 769"/>
                <a:gd name="T45" fmla="*/ 553 h 781"/>
                <a:gd name="T46" fmla="*/ 562 w 769"/>
                <a:gd name="T47" fmla="*/ 533 h 781"/>
                <a:gd name="T48" fmla="*/ 580 w 769"/>
                <a:gd name="T49" fmla="*/ 512 h 781"/>
                <a:gd name="T50" fmla="*/ 597 w 769"/>
                <a:gd name="T51" fmla="*/ 492 h 781"/>
                <a:gd name="T52" fmla="*/ 613 w 769"/>
                <a:gd name="T53" fmla="*/ 470 h 781"/>
                <a:gd name="T54" fmla="*/ 630 w 769"/>
                <a:gd name="T55" fmla="*/ 448 h 781"/>
                <a:gd name="T56" fmla="*/ 644 w 769"/>
                <a:gd name="T57" fmla="*/ 425 h 781"/>
                <a:gd name="T58" fmla="*/ 658 w 769"/>
                <a:gd name="T59" fmla="*/ 402 h 781"/>
                <a:gd name="T60" fmla="*/ 672 w 769"/>
                <a:gd name="T61" fmla="*/ 378 h 781"/>
                <a:gd name="T62" fmla="*/ 685 w 769"/>
                <a:gd name="T63" fmla="*/ 354 h 781"/>
                <a:gd name="T64" fmla="*/ 697 w 769"/>
                <a:gd name="T65" fmla="*/ 329 h 781"/>
                <a:gd name="T66" fmla="*/ 707 w 769"/>
                <a:gd name="T67" fmla="*/ 305 h 781"/>
                <a:gd name="T68" fmla="*/ 717 w 769"/>
                <a:gd name="T69" fmla="*/ 280 h 781"/>
                <a:gd name="T70" fmla="*/ 726 w 769"/>
                <a:gd name="T71" fmla="*/ 254 h 781"/>
                <a:gd name="T72" fmla="*/ 734 w 769"/>
                <a:gd name="T73" fmla="*/ 228 h 781"/>
                <a:gd name="T74" fmla="*/ 743 w 769"/>
                <a:gd name="T75" fmla="*/ 202 h 781"/>
                <a:gd name="T76" fmla="*/ 749 w 769"/>
                <a:gd name="T77" fmla="*/ 175 h 781"/>
                <a:gd name="T78" fmla="*/ 755 w 769"/>
                <a:gd name="T79" fmla="*/ 148 h 781"/>
                <a:gd name="T80" fmla="*/ 759 w 769"/>
                <a:gd name="T81" fmla="*/ 122 h 781"/>
                <a:gd name="T82" fmla="*/ 763 w 769"/>
                <a:gd name="T83" fmla="*/ 95 h 781"/>
                <a:gd name="T84" fmla="*/ 766 w 769"/>
                <a:gd name="T85" fmla="*/ 68 h 781"/>
                <a:gd name="T86" fmla="*/ 767 w 769"/>
                <a:gd name="T87" fmla="*/ 40 h 781"/>
                <a:gd name="T88" fmla="*/ 768 w 769"/>
                <a:gd name="T89" fmla="*/ 13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1">
                  <a:moveTo>
                    <a:pt x="0" y="781"/>
                  </a:moveTo>
                  <a:lnTo>
                    <a:pt x="13" y="781"/>
                  </a:lnTo>
                  <a:lnTo>
                    <a:pt x="26" y="781"/>
                  </a:lnTo>
                  <a:lnTo>
                    <a:pt x="40" y="780"/>
                  </a:lnTo>
                  <a:lnTo>
                    <a:pt x="54" y="779"/>
                  </a:lnTo>
                  <a:lnTo>
                    <a:pt x="67" y="778"/>
                  </a:lnTo>
                  <a:lnTo>
                    <a:pt x="80" y="777"/>
                  </a:lnTo>
                  <a:lnTo>
                    <a:pt x="93" y="776"/>
                  </a:lnTo>
                  <a:lnTo>
                    <a:pt x="106" y="774"/>
                  </a:lnTo>
                  <a:lnTo>
                    <a:pt x="120" y="772"/>
                  </a:lnTo>
                  <a:lnTo>
                    <a:pt x="133" y="770"/>
                  </a:lnTo>
                  <a:lnTo>
                    <a:pt x="146" y="767"/>
                  </a:lnTo>
                  <a:lnTo>
                    <a:pt x="159" y="765"/>
                  </a:lnTo>
                  <a:lnTo>
                    <a:pt x="172" y="761"/>
                  </a:lnTo>
                  <a:lnTo>
                    <a:pt x="186" y="758"/>
                  </a:lnTo>
                  <a:lnTo>
                    <a:pt x="199" y="754"/>
                  </a:lnTo>
                  <a:lnTo>
                    <a:pt x="212" y="751"/>
                  </a:lnTo>
                  <a:lnTo>
                    <a:pt x="224" y="747"/>
                  </a:lnTo>
                  <a:lnTo>
                    <a:pt x="237" y="743"/>
                  </a:lnTo>
                  <a:lnTo>
                    <a:pt x="250" y="739"/>
                  </a:lnTo>
                  <a:lnTo>
                    <a:pt x="263" y="735"/>
                  </a:lnTo>
                  <a:lnTo>
                    <a:pt x="275" y="729"/>
                  </a:lnTo>
                  <a:lnTo>
                    <a:pt x="287" y="724"/>
                  </a:lnTo>
                  <a:lnTo>
                    <a:pt x="300" y="719"/>
                  </a:lnTo>
                  <a:lnTo>
                    <a:pt x="313" y="714"/>
                  </a:lnTo>
                  <a:lnTo>
                    <a:pt x="325" y="708"/>
                  </a:lnTo>
                  <a:lnTo>
                    <a:pt x="337" y="703"/>
                  </a:lnTo>
                  <a:lnTo>
                    <a:pt x="348" y="696"/>
                  </a:lnTo>
                  <a:lnTo>
                    <a:pt x="360" y="690"/>
                  </a:lnTo>
                  <a:lnTo>
                    <a:pt x="373" y="683"/>
                  </a:lnTo>
                  <a:lnTo>
                    <a:pt x="384" y="677"/>
                  </a:lnTo>
                  <a:lnTo>
                    <a:pt x="396" y="669"/>
                  </a:lnTo>
                  <a:lnTo>
                    <a:pt x="407" y="662"/>
                  </a:lnTo>
                  <a:lnTo>
                    <a:pt x="418" y="655"/>
                  </a:lnTo>
                  <a:lnTo>
                    <a:pt x="430" y="648"/>
                  </a:lnTo>
                  <a:lnTo>
                    <a:pt x="441" y="639"/>
                  </a:lnTo>
                  <a:lnTo>
                    <a:pt x="452" y="632"/>
                  </a:lnTo>
                  <a:lnTo>
                    <a:pt x="462" y="624"/>
                  </a:lnTo>
                  <a:lnTo>
                    <a:pt x="473" y="616"/>
                  </a:lnTo>
                  <a:lnTo>
                    <a:pt x="483" y="607"/>
                  </a:lnTo>
                  <a:lnTo>
                    <a:pt x="494" y="598"/>
                  </a:lnTo>
                  <a:lnTo>
                    <a:pt x="504" y="590"/>
                  </a:lnTo>
                  <a:lnTo>
                    <a:pt x="514" y="581"/>
                  </a:lnTo>
                  <a:lnTo>
                    <a:pt x="524" y="571"/>
                  </a:lnTo>
                  <a:lnTo>
                    <a:pt x="534" y="562"/>
                  </a:lnTo>
                  <a:lnTo>
                    <a:pt x="543" y="553"/>
                  </a:lnTo>
                  <a:lnTo>
                    <a:pt x="553" y="542"/>
                  </a:lnTo>
                  <a:lnTo>
                    <a:pt x="562" y="533"/>
                  </a:lnTo>
                  <a:lnTo>
                    <a:pt x="571" y="523"/>
                  </a:lnTo>
                  <a:lnTo>
                    <a:pt x="580" y="512"/>
                  </a:lnTo>
                  <a:lnTo>
                    <a:pt x="589" y="502"/>
                  </a:lnTo>
                  <a:lnTo>
                    <a:pt x="597" y="492"/>
                  </a:lnTo>
                  <a:lnTo>
                    <a:pt x="605" y="480"/>
                  </a:lnTo>
                  <a:lnTo>
                    <a:pt x="613" y="470"/>
                  </a:lnTo>
                  <a:lnTo>
                    <a:pt x="622" y="459"/>
                  </a:lnTo>
                  <a:lnTo>
                    <a:pt x="630" y="448"/>
                  </a:lnTo>
                  <a:lnTo>
                    <a:pt x="637" y="437"/>
                  </a:lnTo>
                  <a:lnTo>
                    <a:pt x="644" y="425"/>
                  </a:lnTo>
                  <a:lnTo>
                    <a:pt x="652" y="414"/>
                  </a:lnTo>
                  <a:lnTo>
                    <a:pt x="658" y="402"/>
                  </a:lnTo>
                  <a:lnTo>
                    <a:pt x="665" y="390"/>
                  </a:lnTo>
                  <a:lnTo>
                    <a:pt x="672" y="378"/>
                  </a:lnTo>
                  <a:lnTo>
                    <a:pt x="679" y="367"/>
                  </a:lnTo>
                  <a:lnTo>
                    <a:pt x="685" y="354"/>
                  </a:lnTo>
                  <a:lnTo>
                    <a:pt x="691" y="342"/>
                  </a:lnTo>
                  <a:lnTo>
                    <a:pt x="697" y="329"/>
                  </a:lnTo>
                  <a:lnTo>
                    <a:pt x="702" y="317"/>
                  </a:lnTo>
                  <a:lnTo>
                    <a:pt x="707" y="305"/>
                  </a:lnTo>
                  <a:lnTo>
                    <a:pt x="712" y="292"/>
                  </a:lnTo>
                  <a:lnTo>
                    <a:pt x="717" y="280"/>
                  </a:lnTo>
                  <a:lnTo>
                    <a:pt x="722" y="266"/>
                  </a:lnTo>
                  <a:lnTo>
                    <a:pt x="726" y="254"/>
                  </a:lnTo>
                  <a:lnTo>
                    <a:pt x="730" y="240"/>
                  </a:lnTo>
                  <a:lnTo>
                    <a:pt x="734" y="228"/>
                  </a:lnTo>
                  <a:lnTo>
                    <a:pt x="738" y="215"/>
                  </a:lnTo>
                  <a:lnTo>
                    <a:pt x="743" y="202"/>
                  </a:lnTo>
                  <a:lnTo>
                    <a:pt x="746" y="189"/>
                  </a:lnTo>
                  <a:lnTo>
                    <a:pt x="749" y="175"/>
                  </a:lnTo>
                  <a:lnTo>
                    <a:pt x="752" y="162"/>
                  </a:lnTo>
                  <a:lnTo>
                    <a:pt x="755" y="148"/>
                  </a:lnTo>
                  <a:lnTo>
                    <a:pt x="757" y="135"/>
                  </a:lnTo>
                  <a:lnTo>
                    <a:pt x="759" y="122"/>
                  </a:lnTo>
                  <a:lnTo>
                    <a:pt x="761" y="108"/>
                  </a:lnTo>
                  <a:lnTo>
                    <a:pt x="763" y="95"/>
                  </a:lnTo>
                  <a:lnTo>
                    <a:pt x="764" y="81"/>
                  </a:lnTo>
                  <a:lnTo>
                    <a:pt x="766" y="68"/>
                  </a:lnTo>
                  <a:lnTo>
                    <a:pt x="767" y="53"/>
                  </a:lnTo>
                  <a:lnTo>
                    <a:pt x="767" y="40"/>
                  </a:lnTo>
                  <a:lnTo>
                    <a:pt x="768" y="26"/>
                  </a:lnTo>
                  <a:lnTo>
                    <a:pt x="768" y="13"/>
                  </a:lnTo>
                  <a:lnTo>
                    <a:pt x="76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7" name="Freeform 50"/>
            <p:cNvSpPr>
              <a:spLocks/>
            </p:cNvSpPr>
            <p:nvPr/>
          </p:nvSpPr>
          <p:spPr bwMode="auto">
            <a:xfrm>
              <a:off x="4699" y="2924"/>
              <a:ext cx="96" cy="98"/>
            </a:xfrm>
            <a:custGeom>
              <a:avLst/>
              <a:gdLst>
                <a:gd name="T0" fmla="*/ 768 w 769"/>
                <a:gd name="T1" fmla="*/ 768 h 782"/>
                <a:gd name="T2" fmla="*/ 767 w 769"/>
                <a:gd name="T3" fmla="*/ 741 h 782"/>
                <a:gd name="T4" fmla="*/ 766 w 769"/>
                <a:gd name="T5" fmla="*/ 713 h 782"/>
                <a:gd name="T6" fmla="*/ 763 w 769"/>
                <a:gd name="T7" fmla="*/ 686 h 782"/>
                <a:gd name="T8" fmla="*/ 759 w 769"/>
                <a:gd name="T9" fmla="*/ 660 h 782"/>
                <a:gd name="T10" fmla="*/ 755 w 769"/>
                <a:gd name="T11" fmla="*/ 633 h 782"/>
                <a:gd name="T12" fmla="*/ 749 w 769"/>
                <a:gd name="T13" fmla="*/ 606 h 782"/>
                <a:gd name="T14" fmla="*/ 743 w 769"/>
                <a:gd name="T15" fmla="*/ 580 h 782"/>
                <a:gd name="T16" fmla="*/ 734 w 769"/>
                <a:gd name="T17" fmla="*/ 553 h 782"/>
                <a:gd name="T18" fmla="*/ 726 w 769"/>
                <a:gd name="T19" fmla="*/ 527 h 782"/>
                <a:gd name="T20" fmla="*/ 717 w 769"/>
                <a:gd name="T21" fmla="*/ 501 h 782"/>
                <a:gd name="T22" fmla="*/ 707 w 769"/>
                <a:gd name="T23" fmla="*/ 477 h 782"/>
                <a:gd name="T24" fmla="*/ 697 w 769"/>
                <a:gd name="T25" fmla="*/ 452 h 782"/>
                <a:gd name="T26" fmla="*/ 685 w 769"/>
                <a:gd name="T27" fmla="*/ 427 h 782"/>
                <a:gd name="T28" fmla="*/ 672 w 769"/>
                <a:gd name="T29" fmla="*/ 403 h 782"/>
                <a:gd name="T30" fmla="*/ 658 w 769"/>
                <a:gd name="T31" fmla="*/ 379 h 782"/>
                <a:gd name="T32" fmla="*/ 644 w 769"/>
                <a:gd name="T33" fmla="*/ 356 h 782"/>
                <a:gd name="T34" fmla="*/ 630 w 769"/>
                <a:gd name="T35" fmla="*/ 333 h 782"/>
                <a:gd name="T36" fmla="*/ 613 w 769"/>
                <a:gd name="T37" fmla="*/ 311 h 782"/>
                <a:gd name="T38" fmla="*/ 597 w 769"/>
                <a:gd name="T39" fmla="*/ 289 h 782"/>
                <a:gd name="T40" fmla="*/ 580 w 769"/>
                <a:gd name="T41" fmla="*/ 269 h 782"/>
                <a:gd name="T42" fmla="*/ 562 w 769"/>
                <a:gd name="T43" fmla="*/ 248 h 782"/>
                <a:gd name="T44" fmla="*/ 543 w 769"/>
                <a:gd name="T45" fmla="*/ 228 h 782"/>
                <a:gd name="T46" fmla="*/ 524 w 769"/>
                <a:gd name="T47" fmla="*/ 210 h 782"/>
                <a:gd name="T48" fmla="*/ 504 w 769"/>
                <a:gd name="T49" fmla="*/ 191 h 782"/>
                <a:gd name="T50" fmla="*/ 483 w 769"/>
                <a:gd name="T51" fmla="*/ 174 h 782"/>
                <a:gd name="T52" fmla="*/ 462 w 769"/>
                <a:gd name="T53" fmla="*/ 157 h 782"/>
                <a:gd name="T54" fmla="*/ 441 w 769"/>
                <a:gd name="T55" fmla="*/ 142 h 782"/>
                <a:gd name="T56" fmla="*/ 418 w 769"/>
                <a:gd name="T57" fmla="*/ 126 h 782"/>
                <a:gd name="T58" fmla="*/ 396 w 769"/>
                <a:gd name="T59" fmla="*/ 112 h 782"/>
                <a:gd name="T60" fmla="*/ 373 w 769"/>
                <a:gd name="T61" fmla="*/ 98 h 782"/>
                <a:gd name="T62" fmla="*/ 348 w 769"/>
                <a:gd name="T63" fmla="*/ 85 h 782"/>
                <a:gd name="T64" fmla="*/ 325 w 769"/>
                <a:gd name="T65" fmla="*/ 73 h 782"/>
                <a:gd name="T66" fmla="*/ 300 w 769"/>
                <a:gd name="T67" fmla="*/ 62 h 782"/>
                <a:gd name="T68" fmla="*/ 275 w 769"/>
                <a:gd name="T69" fmla="*/ 52 h 782"/>
                <a:gd name="T70" fmla="*/ 250 w 769"/>
                <a:gd name="T71" fmla="*/ 42 h 782"/>
                <a:gd name="T72" fmla="*/ 224 w 769"/>
                <a:gd name="T73" fmla="*/ 34 h 782"/>
                <a:gd name="T74" fmla="*/ 199 w 769"/>
                <a:gd name="T75" fmla="*/ 27 h 782"/>
                <a:gd name="T76" fmla="*/ 172 w 769"/>
                <a:gd name="T77" fmla="*/ 20 h 782"/>
                <a:gd name="T78" fmla="*/ 146 w 769"/>
                <a:gd name="T79" fmla="*/ 14 h 782"/>
                <a:gd name="T80" fmla="*/ 120 w 769"/>
                <a:gd name="T81" fmla="*/ 9 h 782"/>
                <a:gd name="T82" fmla="*/ 93 w 769"/>
                <a:gd name="T83" fmla="*/ 5 h 782"/>
                <a:gd name="T84" fmla="*/ 67 w 769"/>
                <a:gd name="T85" fmla="*/ 3 h 782"/>
                <a:gd name="T86" fmla="*/ 40 w 769"/>
                <a:gd name="T87" fmla="*/ 1 h 782"/>
                <a:gd name="T88" fmla="*/ 13 w 769"/>
                <a:gd name="T8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82">
                  <a:moveTo>
                    <a:pt x="769" y="782"/>
                  </a:moveTo>
                  <a:lnTo>
                    <a:pt x="768" y="768"/>
                  </a:lnTo>
                  <a:lnTo>
                    <a:pt x="768" y="755"/>
                  </a:lnTo>
                  <a:lnTo>
                    <a:pt x="767" y="741"/>
                  </a:lnTo>
                  <a:lnTo>
                    <a:pt x="767" y="728"/>
                  </a:lnTo>
                  <a:lnTo>
                    <a:pt x="766" y="713"/>
                  </a:lnTo>
                  <a:lnTo>
                    <a:pt x="764" y="700"/>
                  </a:lnTo>
                  <a:lnTo>
                    <a:pt x="763" y="686"/>
                  </a:lnTo>
                  <a:lnTo>
                    <a:pt x="761" y="673"/>
                  </a:lnTo>
                  <a:lnTo>
                    <a:pt x="759" y="660"/>
                  </a:lnTo>
                  <a:lnTo>
                    <a:pt x="757" y="646"/>
                  </a:lnTo>
                  <a:lnTo>
                    <a:pt x="755" y="633"/>
                  </a:lnTo>
                  <a:lnTo>
                    <a:pt x="752" y="619"/>
                  </a:lnTo>
                  <a:lnTo>
                    <a:pt x="749" y="606"/>
                  </a:lnTo>
                  <a:lnTo>
                    <a:pt x="746" y="592"/>
                  </a:lnTo>
                  <a:lnTo>
                    <a:pt x="743" y="580"/>
                  </a:lnTo>
                  <a:lnTo>
                    <a:pt x="738" y="567"/>
                  </a:lnTo>
                  <a:lnTo>
                    <a:pt x="734" y="553"/>
                  </a:lnTo>
                  <a:lnTo>
                    <a:pt x="730" y="541"/>
                  </a:lnTo>
                  <a:lnTo>
                    <a:pt x="726" y="527"/>
                  </a:lnTo>
                  <a:lnTo>
                    <a:pt x="722" y="515"/>
                  </a:lnTo>
                  <a:lnTo>
                    <a:pt x="717" y="501"/>
                  </a:lnTo>
                  <a:lnTo>
                    <a:pt x="712" y="489"/>
                  </a:lnTo>
                  <a:lnTo>
                    <a:pt x="707" y="477"/>
                  </a:lnTo>
                  <a:lnTo>
                    <a:pt x="702" y="464"/>
                  </a:lnTo>
                  <a:lnTo>
                    <a:pt x="697" y="452"/>
                  </a:lnTo>
                  <a:lnTo>
                    <a:pt x="691" y="439"/>
                  </a:lnTo>
                  <a:lnTo>
                    <a:pt x="685" y="427"/>
                  </a:lnTo>
                  <a:lnTo>
                    <a:pt x="679" y="415"/>
                  </a:lnTo>
                  <a:lnTo>
                    <a:pt x="672" y="403"/>
                  </a:lnTo>
                  <a:lnTo>
                    <a:pt x="665" y="391"/>
                  </a:lnTo>
                  <a:lnTo>
                    <a:pt x="658" y="379"/>
                  </a:lnTo>
                  <a:lnTo>
                    <a:pt x="652" y="367"/>
                  </a:lnTo>
                  <a:lnTo>
                    <a:pt x="644" y="356"/>
                  </a:lnTo>
                  <a:lnTo>
                    <a:pt x="637" y="344"/>
                  </a:lnTo>
                  <a:lnTo>
                    <a:pt x="630" y="333"/>
                  </a:lnTo>
                  <a:lnTo>
                    <a:pt x="622" y="323"/>
                  </a:lnTo>
                  <a:lnTo>
                    <a:pt x="613" y="311"/>
                  </a:lnTo>
                  <a:lnTo>
                    <a:pt x="605" y="301"/>
                  </a:lnTo>
                  <a:lnTo>
                    <a:pt x="597" y="289"/>
                  </a:lnTo>
                  <a:lnTo>
                    <a:pt x="589" y="279"/>
                  </a:lnTo>
                  <a:lnTo>
                    <a:pt x="580" y="269"/>
                  </a:lnTo>
                  <a:lnTo>
                    <a:pt x="571" y="258"/>
                  </a:lnTo>
                  <a:lnTo>
                    <a:pt x="562" y="248"/>
                  </a:lnTo>
                  <a:lnTo>
                    <a:pt x="553" y="239"/>
                  </a:lnTo>
                  <a:lnTo>
                    <a:pt x="543" y="228"/>
                  </a:lnTo>
                  <a:lnTo>
                    <a:pt x="534" y="219"/>
                  </a:lnTo>
                  <a:lnTo>
                    <a:pt x="524" y="210"/>
                  </a:lnTo>
                  <a:lnTo>
                    <a:pt x="514" y="201"/>
                  </a:lnTo>
                  <a:lnTo>
                    <a:pt x="504" y="191"/>
                  </a:lnTo>
                  <a:lnTo>
                    <a:pt x="494" y="183"/>
                  </a:lnTo>
                  <a:lnTo>
                    <a:pt x="483" y="174"/>
                  </a:lnTo>
                  <a:lnTo>
                    <a:pt x="473" y="165"/>
                  </a:lnTo>
                  <a:lnTo>
                    <a:pt x="462" y="157"/>
                  </a:lnTo>
                  <a:lnTo>
                    <a:pt x="452" y="149"/>
                  </a:lnTo>
                  <a:lnTo>
                    <a:pt x="441" y="142"/>
                  </a:lnTo>
                  <a:lnTo>
                    <a:pt x="430" y="133"/>
                  </a:lnTo>
                  <a:lnTo>
                    <a:pt x="418" y="126"/>
                  </a:lnTo>
                  <a:lnTo>
                    <a:pt x="407" y="119"/>
                  </a:lnTo>
                  <a:lnTo>
                    <a:pt x="396" y="112"/>
                  </a:lnTo>
                  <a:lnTo>
                    <a:pt x="384" y="104"/>
                  </a:lnTo>
                  <a:lnTo>
                    <a:pt x="373" y="98"/>
                  </a:lnTo>
                  <a:lnTo>
                    <a:pt x="360" y="91"/>
                  </a:lnTo>
                  <a:lnTo>
                    <a:pt x="348" y="85"/>
                  </a:lnTo>
                  <a:lnTo>
                    <a:pt x="337" y="79"/>
                  </a:lnTo>
                  <a:lnTo>
                    <a:pt x="325" y="73"/>
                  </a:lnTo>
                  <a:lnTo>
                    <a:pt x="313" y="67"/>
                  </a:lnTo>
                  <a:lnTo>
                    <a:pt x="300" y="62"/>
                  </a:lnTo>
                  <a:lnTo>
                    <a:pt x="287" y="57"/>
                  </a:lnTo>
                  <a:lnTo>
                    <a:pt x="275" y="52"/>
                  </a:lnTo>
                  <a:lnTo>
                    <a:pt x="263" y="46"/>
                  </a:lnTo>
                  <a:lnTo>
                    <a:pt x="250" y="42"/>
                  </a:lnTo>
                  <a:lnTo>
                    <a:pt x="237" y="38"/>
                  </a:lnTo>
                  <a:lnTo>
                    <a:pt x="224" y="34"/>
                  </a:lnTo>
                  <a:lnTo>
                    <a:pt x="212" y="30"/>
                  </a:lnTo>
                  <a:lnTo>
                    <a:pt x="199" y="27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59" y="16"/>
                  </a:lnTo>
                  <a:lnTo>
                    <a:pt x="146" y="14"/>
                  </a:lnTo>
                  <a:lnTo>
                    <a:pt x="133" y="11"/>
                  </a:lnTo>
                  <a:lnTo>
                    <a:pt x="120" y="9"/>
                  </a:lnTo>
                  <a:lnTo>
                    <a:pt x="106" y="7"/>
                  </a:lnTo>
                  <a:lnTo>
                    <a:pt x="93" y="5"/>
                  </a:lnTo>
                  <a:lnTo>
                    <a:pt x="80" y="4"/>
                  </a:lnTo>
                  <a:lnTo>
                    <a:pt x="67" y="3"/>
                  </a:lnTo>
                  <a:lnTo>
                    <a:pt x="54" y="2"/>
                  </a:lnTo>
                  <a:lnTo>
                    <a:pt x="40" y="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8" name="Freeform 51"/>
            <p:cNvSpPr>
              <a:spLocks/>
            </p:cNvSpPr>
            <p:nvPr/>
          </p:nvSpPr>
          <p:spPr bwMode="auto">
            <a:xfrm>
              <a:off x="4246" y="2924"/>
              <a:ext cx="96" cy="98"/>
            </a:xfrm>
            <a:custGeom>
              <a:avLst/>
              <a:gdLst>
                <a:gd name="T0" fmla="*/ 755 w 768"/>
                <a:gd name="T1" fmla="*/ 0 h 782"/>
                <a:gd name="T2" fmla="*/ 729 w 768"/>
                <a:gd name="T3" fmla="*/ 1 h 782"/>
                <a:gd name="T4" fmla="*/ 701 w 768"/>
                <a:gd name="T5" fmla="*/ 3 h 782"/>
                <a:gd name="T6" fmla="*/ 675 w 768"/>
                <a:gd name="T7" fmla="*/ 5 h 782"/>
                <a:gd name="T8" fmla="*/ 648 w 768"/>
                <a:gd name="T9" fmla="*/ 9 h 782"/>
                <a:gd name="T10" fmla="*/ 622 w 768"/>
                <a:gd name="T11" fmla="*/ 14 h 782"/>
                <a:gd name="T12" fmla="*/ 596 w 768"/>
                <a:gd name="T13" fmla="*/ 20 h 782"/>
                <a:gd name="T14" fmla="*/ 570 w 768"/>
                <a:gd name="T15" fmla="*/ 27 h 782"/>
                <a:gd name="T16" fmla="*/ 544 w 768"/>
                <a:gd name="T17" fmla="*/ 34 h 782"/>
                <a:gd name="T18" fmla="*/ 518 w 768"/>
                <a:gd name="T19" fmla="*/ 42 h 782"/>
                <a:gd name="T20" fmla="*/ 493 w 768"/>
                <a:gd name="T21" fmla="*/ 52 h 782"/>
                <a:gd name="T22" fmla="*/ 468 w 768"/>
                <a:gd name="T23" fmla="*/ 62 h 782"/>
                <a:gd name="T24" fmla="*/ 444 w 768"/>
                <a:gd name="T25" fmla="*/ 73 h 782"/>
                <a:gd name="T26" fmla="*/ 420 w 768"/>
                <a:gd name="T27" fmla="*/ 85 h 782"/>
                <a:gd name="T28" fmla="*/ 396 w 768"/>
                <a:gd name="T29" fmla="*/ 98 h 782"/>
                <a:gd name="T30" fmla="*/ 373 w 768"/>
                <a:gd name="T31" fmla="*/ 112 h 782"/>
                <a:gd name="T32" fmla="*/ 350 w 768"/>
                <a:gd name="T33" fmla="*/ 126 h 782"/>
                <a:gd name="T34" fmla="*/ 327 w 768"/>
                <a:gd name="T35" fmla="*/ 142 h 782"/>
                <a:gd name="T36" fmla="*/ 306 w 768"/>
                <a:gd name="T37" fmla="*/ 157 h 782"/>
                <a:gd name="T38" fmla="*/ 285 w 768"/>
                <a:gd name="T39" fmla="*/ 174 h 782"/>
                <a:gd name="T40" fmla="*/ 264 w 768"/>
                <a:gd name="T41" fmla="*/ 191 h 782"/>
                <a:gd name="T42" fmla="*/ 244 w 768"/>
                <a:gd name="T43" fmla="*/ 210 h 782"/>
                <a:gd name="T44" fmla="*/ 225 w 768"/>
                <a:gd name="T45" fmla="*/ 228 h 782"/>
                <a:gd name="T46" fmla="*/ 206 w 768"/>
                <a:gd name="T47" fmla="*/ 248 h 782"/>
                <a:gd name="T48" fmla="*/ 188 w 768"/>
                <a:gd name="T49" fmla="*/ 269 h 782"/>
                <a:gd name="T50" fmla="*/ 171 w 768"/>
                <a:gd name="T51" fmla="*/ 289 h 782"/>
                <a:gd name="T52" fmla="*/ 154 w 768"/>
                <a:gd name="T53" fmla="*/ 311 h 782"/>
                <a:gd name="T54" fmla="*/ 139 w 768"/>
                <a:gd name="T55" fmla="*/ 333 h 782"/>
                <a:gd name="T56" fmla="*/ 124 w 768"/>
                <a:gd name="T57" fmla="*/ 356 h 782"/>
                <a:gd name="T58" fmla="*/ 110 w 768"/>
                <a:gd name="T59" fmla="*/ 379 h 782"/>
                <a:gd name="T60" fmla="*/ 97 w 768"/>
                <a:gd name="T61" fmla="*/ 403 h 782"/>
                <a:gd name="T62" fmla="*/ 83 w 768"/>
                <a:gd name="T63" fmla="*/ 427 h 782"/>
                <a:gd name="T64" fmla="*/ 72 w 768"/>
                <a:gd name="T65" fmla="*/ 452 h 782"/>
                <a:gd name="T66" fmla="*/ 61 w 768"/>
                <a:gd name="T67" fmla="*/ 477 h 782"/>
                <a:gd name="T68" fmla="*/ 51 w 768"/>
                <a:gd name="T69" fmla="*/ 501 h 782"/>
                <a:gd name="T70" fmla="*/ 42 w 768"/>
                <a:gd name="T71" fmla="*/ 527 h 782"/>
                <a:gd name="T72" fmla="*/ 34 w 768"/>
                <a:gd name="T73" fmla="*/ 553 h 782"/>
                <a:gd name="T74" fmla="*/ 26 w 768"/>
                <a:gd name="T75" fmla="*/ 580 h 782"/>
                <a:gd name="T76" fmla="*/ 19 w 768"/>
                <a:gd name="T77" fmla="*/ 606 h 782"/>
                <a:gd name="T78" fmla="*/ 14 w 768"/>
                <a:gd name="T79" fmla="*/ 633 h 782"/>
                <a:gd name="T80" fmla="*/ 9 w 768"/>
                <a:gd name="T81" fmla="*/ 660 h 782"/>
                <a:gd name="T82" fmla="*/ 5 w 768"/>
                <a:gd name="T83" fmla="*/ 686 h 782"/>
                <a:gd name="T84" fmla="*/ 3 w 768"/>
                <a:gd name="T85" fmla="*/ 713 h 782"/>
                <a:gd name="T86" fmla="*/ 1 w 768"/>
                <a:gd name="T87" fmla="*/ 741 h 782"/>
                <a:gd name="T88" fmla="*/ 0 w 768"/>
                <a:gd name="T89" fmla="*/ 7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8" h="782">
                  <a:moveTo>
                    <a:pt x="768" y="0"/>
                  </a:moveTo>
                  <a:lnTo>
                    <a:pt x="755" y="0"/>
                  </a:lnTo>
                  <a:lnTo>
                    <a:pt x="742" y="0"/>
                  </a:lnTo>
                  <a:lnTo>
                    <a:pt x="729" y="1"/>
                  </a:lnTo>
                  <a:lnTo>
                    <a:pt x="715" y="2"/>
                  </a:lnTo>
                  <a:lnTo>
                    <a:pt x="701" y="3"/>
                  </a:lnTo>
                  <a:lnTo>
                    <a:pt x="688" y="4"/>
                  </a:lnTo>
                  <a:lnTo>
                    <a:pt x="675" y="5"/>
                  </a:lnTo>
                  <a:lnTo>
                    <a:pt x="662" y="7"/>
                  </a:lnTo>
                  <a:lnTo>
                    <a:pt x="648" y="9"/>
                  </a:lnTo>
                  <a:lnTo>
                    <a:pt x="635" y="11"/>
                  </a:lnTo>
                  <a:lnTo>
                    <a:pt x="622" y="14"/>
                  </a:lnTo>
                  <a:lnTo>
                    <a:pt x="609" y="16"/>
                  </a:lnTo>
                  <a:lnTo>
                    <a:pt x="596" y="20"/>
                  </a:lnTo>
                  <a:lnTo>
                    <a:pt x="582" y="23"/>
                  </a:lnTo>
                  <a:lnTo>
                    <a:pt x="570" y="27"/>
                  </a:lnTo>
                  <a:lnTo>
                    <a:pt x="557" y="30"/>
                  </a:lnTo>
                  <a:lnTo>
                    <a:pt x="544" y="34"/>
                  </a:lnTo>
                  <a:lnTo>
                    <a:pt x="531" y="38"/>
                  </a:lnTo>
                  <a:lnTo>
                    <a:pt x="518" y="42"/>
                  </a:lnTo>
                  <a:lnTo>
                    <a:pt x="506" y="46"/>
                  </a:lnTo>
                  <a:lnTo>
                    <a:pt x="493" y="52"/>
                  </a:lnTo>
                  <a:lnTo>
                    <a:pt x="481" y="57"/>
                  </a:lnTo>
                  <a:lnTo>
                    <a:pt x="468" y="62"/>
                  </a:lnTo>
                  <a:lnTo>
                    <a:pt x="456" y="67"/>
                  </a:lnTo>
                  <a:lnTo>
                    <a:pt x="444" y="73"/>
                  </a:lnTo>
                  <a:lnTo>
                    <a:pt x="432" y="79"/>
                  </a:lnTo>
                  <a:lnTo>
                    <a:pt x="420" y="85"/>
                  </a:lnTo>
                  <a:lnTo>
                    <a:pt x="408" y="91"/>
                  </a:lnTo>
                  <a:lnTo>
                    <a:pt x="396" y="98"/>
                  </a:lnTo>
                  <a:lnTo>
                    <a:pt x="384" y="104"/>
                  </a:lnTo>
                  <a:lnTo>
                    <a:pt x="373" y="112"/>
                  </a:lnTo>
                  <a:lnTo>
                    <a:pt x="361" y="119"/>
                  </a:lnTo>
                  <a:lnTo>
                    <a:pt x="350" y="126"/>
                  </a:lnTo>
                  <a:lnTo>
                    <a:pt x="338" y="133"/>
                  </a:lnTo>
                  <a:lnTo>
                    <a:pt x="327" y="142"/>
                  </a:lnTo>
                  <a:lnTo>
                    <a:pt x="317" y="149"/>
                  </a:lnTo>
                  <a:lnTo>
                    <a:pt x="306" y="157"/>
                  </a:lnTo>
                  <a:lnTo>
                    <a:pt x="296" y="165"/>
                  </a:lnTo>
                  <a:lnTo>
                    <a:pt x="285" y="174"/>
                  </a:lnTo>
                  <a:lnTo>
                    <a:pt x="274" y="183"/>
                  </a:lnTo>
                  <a:lnTo>
                    <a:pt x="264" y="191"/>
                  </a:lnTo>
                  <a:lnTo>
                    <a:pt x="254" y="201"/>
                  </a:lnTo>
                  <a:lnTo>
                    <a:pt x="244" y="210"/>
                  </a:lnTo>
                  <a:lnTo>
                    <a:pt x="235" y="219"/>
                  </a:lnTo>
                  <a:lnTo>
                    <a:pt x="225" y="228"/>
                  </a:lnTo>
                  <a:lnTo>
                    <a:pt x="215" y="239"/>
                  </a:lnTo>
                  <a:lnTo>
                    <a:pt x="206" y="248"/>
                  </a:lnTo>
                  <a:lnTo>
                    <a:pt x="197" y="258"/>
                  </a:lnTo>
                  <a:lnTo>
                    <a:pt x="188" y="269"/>
                  </a:lnTo>
                  <a:lnTo>
                    <a:pt x="180" y="279"/>
                  </a:lnTo>
                  <a:lnTo>
                    <a:pt x="171" y="289"/>
                  </a:lnTo>
                  <a:lnTo>
                    <a:pt x="163" y="301"/>
                  </a:lnTo>
                  <a:lnTo>
                    <a:pt x="154" y="311"/>
                  </a:lnTo>
                  <a:lnTo>
                    <a:pt x="146" y="323"/>
                  </a:lnTo>
                  <a:lnTo>
                    <a:pt x="139" y="333"/>
                  </a:lnTo>
                  <a:lnTo>
                    <a:pt x="131" y="344"/>
                  </a:lnTo>
                  <a:lnTo>
                    <a:pt x="124" y="356"/>
                  </a:lnTo>
                  <a:lnTo>
                    <a:pt x="117" y="367"/>
                  </a:lnTo>
                  <a:lnTo>
                    <a:pt x="110" y="379"/>
                  </a:lnTo>
                  <a:lnTo>
                    <a:pt x="103" y="391"/>
                  </a:lnTo>
                  <a:lnTo>
                    <a:pt x="97" y="403"/>
                  </a:lnTo>
                  <a:lnTo>
                    <a:pt x="89" y="415"/>
                  </a:lnTo>
                  <a:lnTo>
                    <a:pt x="83" y="427"/>
                  </a:lnTo>
                  <a:lnTo>
                    <a:pt x="77" y="439"/>
                  </a:lnTo>
                  <a:lnTo>
                    <a:pt x="72" y="452"/>
                  </a:lnTo>
                  <a:lnTo>
                    <a:pt x="66" y="464"/>
                  </a:lnTo>
                  <a:lnTo>
                    <a:pt x="61" y="477"/>
                  </a:lnTo>
                  <a:lnTo>
                    <a:pt x="56" y="489"/>
                  </a:lnTo>
                  <a:lnTo>
                    <a:pt x="51" y="501"/>
                  </a:lnTo>
                  <a:lnTo>
                    <a:pt x="46" y="515"/>
                  </a:lnTo>
                  <a:lnTo>
                    <a:pt x="42" y="527"/>
                  </a:lnTo>
                  <a:lnTo>
                    <a:pt x="38" y="541"/>
                  </a:lnTo>
                  <a:lnTo>
                    <a:pt x="34" y="553"/>
                  </a:lnTo>
                  <a:lnTo>
                    <a:pt x="29" y="567"/>
                  </a:lnTo>
                  <a:lnTo>
                    <a:pt x="26" y="580"/>
                  </a:lnTo>
                  <a:lnTo>
                    <a:pt x="22" y="592"/>
                  </a:lnTo>
                  <a:lnTo>
                    <a:pt x="19" y="606"/>
                  </a:lnTo>
                  <a:lnTo>
                    <a:pt x="16" y="619"/>
                  </a:lnTo>
                  <a:lnTo>
                    <a:pt x="14" y="633"/>
                  </a:lnTo>
                  <a:lnTo>
                    <a:pt x="11" y="646"/>
                  </a:lnTo>
                  <a:lnTo>
                    <a:pt x="9" y="660"/>
                  </a:lnTo>
                  <a:lnTo>
                    <a:pt x="7" y="673"/>
                  </a:lnTo>
                  <a:lnTo>
                    <a:pt x="5" y="686"/>
                  </a:lnTo>
                  <a:lnTo>
                    <a:pt x="4" y="700"/>
                  </a:lnTo>
                  <a:lnTo>
                    <a:pt x="3" y="713"/>
                  </a:lnTo>
                  <a:lnTo>
                    <a:pt x="2" y="728"/>
                  </a:lnTo>
                  <a:lnTo>
                    <a:pt x="1" y="741"/>
                  </a:lnTo>
                  <a:lnTo>
                    <a:pt x="0" y="755"/>
                  </a:lnTo>
                  <a:lnTo>
                    <a:pt x="0" y="768"/>
                  </a:lnTo>
                  <a:lnTo>
                    <a:pt x="0" y="78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29" name="Rectangle 52"/>
            <p:cNvSpPr>
              <a:spLocks noChangeArrowheads="1"/>
            </p:cNvSpPr>
            <p:nvPr/>
          </p:nvSpPr>
          <p:spPr bwMode="auto">
            <a:xfrm>
              <a:off x="3514" y="3375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0" name="Rectangle 53"/>
            <p:cNvSpPr>
              <a:spLocks noChangeArrowheads="1"/>
            </p:cNvSpPr>
            <p:nvPr/>
          </p:nvSpPr>
          <p:spPr bwMode="auto">
            <a:xfrm>
              <a:off x="5114" y="3375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1" name="Rectangle 54"/>
            <p:cNvSpPr>
              <a:spLocks noChangeArrowheads="1"/>
            </p:cNvSpPr>
            <p:nvPr/>
          </p:nvSpPr>
          <p:spPr bwMode="auto">
            <a:xfrm>
              <a:off x="4565" y="2956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2" name="Rectangle 55"/>
            <p:cNvSpPr>
              <a:spLocks noChangeArrowheads="1"/>
            </p:cNvSpPr>
            <p:nvPr/>
          </p:nvSpPr>
          <p:spPr bwMode="auto">
            <a:xfrm>
              <a:off x="4294" y="2956"/>
              <a:ext cx="1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3" name="Rectangle 56"/>
            <p:cNvSpPr>
              <a:spLocks noChangeArrowheads="1"/>
            </p:cNvSpPr>
            <p:nvPr/>
          </p:nvSpPr>
          <p:spPr bwMode="auto">
            <a:xfrm>
              <a:off x="4565" y="3375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4" name="Rectangle 57"/>
            <p:cNvSpPr>
              <a:spLocks noChangeArrowheads="1"/>
            </p:cNvSpPr>
            <p:nvPr/>
          </p:nvSpPr>
          <p:spPr bwMode="auto">
            <a:xfrm>
              <a:off x="3788" y="3375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5" name="Rectangle 58"/>
            <p:cNvSpPr>
              <a:spLocks noChangeArrowheads="1"/>
            </p:cNvSpPr>
            <p:nvPr/>
          </p:nvSpPr>
          <p:spPr bwMode="auto">
            <a:xfrm>
              <a:off x="4063" y="3375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636" name="Group 61"/>
          <p:cNvGrpSpPr>
            <a:grpSpLocks noChangeAspect="1"/>
          </p:cNvGrpSpPr>
          <p:nvPr/>
        </p:nvGrpSpPr>
        <p:grpSpPr bwMode="auto">
          <a:xfrm>
            <a:off x="833438" y="3505200"/>
            <a:ext cx="3303587" cy="2909888"/>
            <a:chOff x="525" y="2208"/>
            <a:chExt cx="2081" cy="1833"/>
          </a:xfrm>
        </p:grpSpPr>
        <p:sp>
          <p:nvSpPr>
            <p:cNvPr id="25637" name="AutoShape 60"/>
            <p:cNvSpPr>
              <a:spLocks noChangeAspect="1" noChangeArrowheads="1" noTextEdit="1"/>
            </p:cNvSpPr>
            <p:nvPr/>
          </p:nvSpPr>
          <p:spPr bwMode="auto">
            <a:xfrm>
              <a:off x="525" y="2208"/>
              <a:ext cx="2081" cy="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38" name="Line 62"/>
            <p:cNvSpPr>
              <a:spLocks noChangeShapeType="1"/>
            </p:cNvSpPr>
            <p:nvPr/>
          </p:nvSpPr>
          <p:spPr bwMode="auto">
            <a:xfrm flipV="1">
              <a:off x="1703" y="3192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39" name="Line 63"/>
            <p:cNvSpPr>
              <a:spLocks noChangeShapeType="1"/>
            </p:cNvSpPr>
            <p:nvPr/>
          </p:nvSpPr>
          <p:spPr bwMode="auto">
            <a:xfrm flipH="1" flipV="1">
              <a:off x="1840" y="3192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0" name="Line 64"/>
            <p:cNvSpPr>
              <a:spLocks noChangeShapeType="1"/>
            </p:cNvSpPr>
            <p:nvPr/>
          </p:nvSpPr>
          <p:spPr bwMode="auto">
            <a:xfrm flipV="1">
              <a:off x="2252" y="277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1" name="Line 65"/>
            <p:cNvSpPr>
              <a:spLocks noChangeShapeType="1"/>
            </p:cNvSpPr>
            <p:nvPr/>
          </p:nvSpPr>
          <p:spPr bwMode="auto">
            <a:xfrm flipH="1" flipV="1">
              <a:off x="2389" y="2773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2" name="Line 66"/>
            <p:cNvSpPr>
              <a:spLocks noChangeShapeType="1"/>
            </p:cNvSpPr>
            <p:nvPr/>
          </p:nvSpPr>
          <p:spPr bwMode="auto">
            <a:xfrm flipV="1">
              <a:off x="1016" y="2773"/>
              <a:ext cx="412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3" name="Line 67"/>
            <p:cNvSpPr>
              <a:spLocks noChangeShapeType="1"/>
            </p:cNvSpPr>
            <p:nvPr/>
          </p:nvSpPr>
          <p:spPr bwMode="auto">
            <a:xfrm flipH="1">
              <a:off x="742" y="3192"/>
              <a:ext cx="274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4" name="Line 68"/>
            <p:cNvSpPr>
              <a:spLocks noChangeShapeType="1"/>
            </p:cNvSpPr>
            <p:nvPr/>
          </p:nvSpPr>
          <p:spPr bwMode="auto">
            <a:xfrm flipH="1" flipV="1">
              <a:off x="1016" y="3192"/>
              <a:ext cx="275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5" name="Line 69"/>
            <p:cNvSpPr>
              <a:spLocks noChangeShapeType="1"/>
            </p:cNvSpPr>
            <p:nvPr/>
          </p:nvSpPr>
          <p:spPr bwMode="auto">
            <a:xfrm flipV="1">
              <a:off x="1154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6" name="Line 70"/>
            <p:cNvSpPr>
              <a:spLocks noChangeShapeType="1"/>
            </p:cNvSpPr>
            <p:nvPr/>
          </p:nvSpPr>
          <p:spPr bwMode="auto">
            <a:xfrm flipV="1">
              <a:off x="605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7" name="Line 71"/>
            <p:cNvSpPr>
              <a:spLocks noChangeShapeType="1"/>
            </p:cNvSpPr>
            <p:nvPr/>
          </p:nvSpPr>
          <p:spPr bwMode="auto">
            <a:xfrm flipH="1" flipV="1">
              <a:off x="1291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8" name="Line 72"/>
            <p:cNvSpPr>
              <a:spLocks noChangeShapeType="1"/>
            </p:cNvSpPr>
            <p:nvPr/>
          </p:nvSpPr>
          <p:spPr bwMode="auto">
            <a:xfrm>
              <a:off x="1428" y="2773"/>
              <a:ext cx="412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49" name="Line 73"/>
            <p:cNvSpPr>
              <a:spLocks noChangeShapeType="1"/>
            </p:cNvSpPr>
            <p:nvPr/>
          </p:nvSpPr>
          <p:spPr bwMode="auto">
            <a:xfrm>
              <a:off x="1909" y="2354"/>
              <a:ext cx="480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0" name="Line 74"/>
            <p:cNvSpPr>
              <a:spLocks noChangeShapeType="1"/>
            </p:cNvSpPr>
            <p:nvPr/>
          </p:nvSpPr>
          <p:spPr bwMode="auto">
            <a:xfrm flipH="1" flipV="1">
              <a:off x="742" y="3611"/>
              <a:ext cx="137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1" name="Line 75"/>
            <p:cNvSpPr>
              <a:spLocks noChangeShapeType="1"/>
            </p:cNvSpPr>
            <p:nvPr/>
          </p:nvSpPr>
          <p:spPr bwMode="auto">
            <a:xfrm flipH="1">
              <a:off x="1428" y="2354"/>
              <a:ext cx="481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2" name="Oval 76"/>
            <p:cNvSpPr>
              <a:spLocks noChangeArrowheads="1"/>
            </p:cNvSpPr>
            <p:nvPr/>
          </p:nvSpPr>
          <p:spPr bwMode="auto">
            <a:xfrm>
              <a:off x="1703" y="3052"/>
              <a:ext cx="274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3" name="Rectangle 77"/>
            <p:cNvSpPr>
              <a:spLocks noChangeArrowheads="1"/>
            </p:cNvSpPr>
            <p:nvPr/>
          </p:nvSpPr>
          <p:spPr bwMode="auto">
            <a:xfrm>
              <a:off x="1634" y="3471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4" name="Rectangle 78"/>
            <p:cNvSpPr>
              <a:spLocks noChangeArrowheads="1"/>
            </p:cNvSpPr>
            <p:nvPr/>
          </p:nvSpPr>
          <p:spPr bwMode="auto">
            <a:xfrm>
              <a:off x="1909" y="3471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5" name="Oval 79"/>
            <p:cNvSpPr>
              <a:spLocks noChangeArrowheads="1"/>
            </p:cNvSpPr>
            <p:nvPr/>
          </p:nvSpPr>
          <p:spPr bwMode="auto">
            <a:xfrm>
              <a:off x="2252" y="2633"/>
              <a:ext cx="274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6" name="Rectangle 80"/>
            <p:cNvSpPr>
              <a:spLocks noChangeArrowheads="1"/>
            </p:cNvSpPr>
            <p:nvPr/>
          </p:nvSpPr>
          <p:spPr bwMode="auto">
            <a:xfrm>
              <a:off x="2183" y="305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7" name="Rectangle 81"/>
            <p:cNvSpPr>
              <a:spLocks noChangeArrowheads="1"/>
            </p:cNvSpPr>
            <p:nvPr/>
          </p:nvSpPr>
          <p:spPr bwMode="auto">
            <a:xfrm>
              <a:off x="2458" y="3052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8" name="Oval 82"/>
            <p:cNvSpPr>
              <a:spLocks noChangeArrowheads="1"/>
            </p:cNvSpPr>
            <p:nvPr/>
          </p:nvSpPr>
          <p:spPr bwMode="auto">
            <a:xfrm>
              <a:off x="879" y="3052"/>
              <a:ext cx="275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59" name="Oval 83"/>
            <p:cNvSpPr>
              <a:spLocks noChangeArrowheads="1"/>
            </p:cNvSpPr>
            <p:nvPr/>
          </p:nvSpPr>
          <p:spPr bwMode="auto">
            <a:xfrm>
              <a:off x="1771" y="2214"/>
              <a:ext cx="275" cy="2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0" name="Oval 84"/>
            <p:cNvSpPr>
              <a:spLocks noChangeArrowheads="1"/>
            </p:cNvSpPr>
            <p:nvPr/>
          </p:nvSpPr>
          <p:spPr bwMode="auto">
            <a:xfrm>
              <a:off x="1291" y="2633"/>
              <a:ext cx="274" cy="28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1" name="Oval 85"/>
            <p:cNvSpPr>
              <a:spLocks noChangeArrowheads="1"/>
            </p:cNvSpPr>
            <p:nvPr/>
          </p:nvSpPr>
          <p:spPr bwMode="auto">
            <a:xfrm>
              <a:off x="605" y="3471"/>
              <a:ext cx="274" cy="28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2" name="Oval 86"/>
            <p:cNvSpPr>
              <a:spLocks noChangeArrowheads="1"/>
            </p:cNvSpPr>
            <p:nvPr/>
          </p:nvSpPr>
          <p:spPr bwMode="auto">
            <a:xfrm>
              <a:off x="1154" y="3471"/>
              <a:ext cx="274" cy="28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3" name="Rectangle 87"/>
            <p:cNvSpPr>
              <a:spLocks noChangeArrowheads="1"/>
            </p:cNvSpPr>
            <p:nvPr/>
          </p:nvSpPr>
          <p:spPr bwMode="auto">
            <a:xfrm>
              <a:off x="1085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4" name="Rectangle 88"/>
            <p:cNvSpPr>
              <a:spLocks noChangeArrowheads="1"/>
            </p:cNvSpPr>
            <p:nvPr/>
          </p:nvSpPr>
          <p:spPr bwMode="auto">
            <a:xfrm>
              <a:off x="811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5" name="Rectangle 89"/>
            <p:cNvSpPr>
              <a:spLocks noChangeArrowheads="1"/>
            </p:cNvSpPr>
            <p:nvPr/>
          </p:nvSpPr>
          <p:spPr bwMode="auto">
            <a:xfrm>
              <a:off x="536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6" name="Rectangle 90"/>
            <p:cNvSpPr>
              <a:spLocks noChangeArrowheads="1"/>
            </p:cNvSpPr>
            <p:nvPr/>
          </p:nvSpPr>
          <p:spPr bwMode="auto">
            <a:xfrm>
              <a:off x="1360" y="3890"/>
              <a:ext cx="137" cy="14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667" name="Rectangle 91"/>
            <p:cNvSpPr>
              <a:spLocks noChangeArrowheads="1"/>
            </p:cNvSpPr>
            <p:nvPr/>
          </p:nvSpPr>
          <p:spPr bwMode="auto">
            <a:xfrm>
              <a:off x="696" y="3508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68" name="Rectangle 92"/>
            <p:cNvSpPr>
              <a:spLocks noChangeArrowheads="1"/>
            </p:cNvSpPr>
            <p:nvPr/>
          </p:nvSpPr>
          <p:spPr bwMode="auto">
            <a:xfrm>
              <a:off x="1245" y="3508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69" name="Rectangle 93"/>
            <p:cNvSpPr>
              <a:spLocks noChangeArrowheads="1"/>
            </p:cNvSpPr>
            <p:nvPr/>
          </p:nvSpPr>
          <p:spPr bwMode="auto">
            <a:xfrm>
              <a:off x="970" y="3089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70" name="Rectangle 94"/>
            <p:cNvSpPr>
              <a:spLocks noChangeArrowheads="1"/>
            </p:cNvSpPr>
            <p:nvPr/>
          </p:nvSpPr>
          <p:spPr bwMode="auto">
            <a:xfrm>
              <a:off x="1339" y="2670"/>
              <a:ext cx="1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71" name="Rectangle 95"/>
            <p:cNvSpPr>
              <a:spLocks noChangeArrowheads="1"/>
            </p:cNvSpPr>
            <p:nvPr/>
          </p:nvSpPr>
          <p:spPr bwMode="auto">
            <a:xfrm>
              <a:off x="1747" y="3089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72" name="Rectangle 96"/>
            <p:cNvSpPr>
              <a:spLocks noChangeArrowheads="1"/>
            </p:cNvSpPr>
            <p:nvPr/>
          </p:nvSpPr>
          <p:spPr bwMode="auto">
            <a:xfrm>
              <a:off x="2296" y="2670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73" name="Rectangle 97"/>
            <p:cNvSpPr>
              <a:spLocks noChangeArrowheads="1"/>
            </p:cNvSpPr>
            <p:nvPr/>
          </p:nvSpPr>
          <p:spPr bwMode="auto">
            <a:xfrm>
              <a:off x="1816" y="225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Indsættelse i et (2,4)-træ</a:t>
            </a:r>
            <a:endParaRPr lang="en-US" b="1" smtClean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1752600" y="3048000"/>
            <a:ext cx="2009775" cy="762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752600" y="2587625"/>
            <a:ext cx="1689100" cy="122237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1752600" y="2286000"/>
            <a:ext cx="1295400" cy="1524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33400" y="3822700"/>
            <a:ext cx="236220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+mn-cs"/>
              </a:rPr>
              <a:t>Splittes </a:t>
            </a:r>
            <a:r>
              <a:rPr lang="en-US" b="0">
                <a:solidFill>
                  <a:schemeClr val="accent2"/>
                </a:solidFill>
                <a:cs typeface="+mn-cs"/>
              </a:rPr>
              <a:t>i to knuder og midterste nøgle flyttes et niveu op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04800" y="1524000"/>
            <a:ext cx="8458200" cy="2509838"/>
            <a:chOff x="192" y="960"/>
            <a:chExt cx="5328" cy="158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960"/>
              <a:ext cx="532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 flipV="1">
              <a:off x="2091" y="1324"/>
              <a:ext cx="1666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3532" y="1054"/>
              <a:ext cx="1306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091" y="1054"/>
              <a:ext cx="1441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2091" y="1324"/>
              <a:ext cx="405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2676" y="1865"/>
              <a:ext cx="27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406" y="1865"/>
              <a:ext cx="27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58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267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2496" y="1595"/>
              <a:ext cx="180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2496" y="1595"/>
              <a:ext cx="720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2128" y="1595"/>
              <a:ext cx="368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1775" y="1595"/>
              <a:ext cx="721" cy="2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514" y="1324"/>
              <a:ext cx="1577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1235" y="1324"/>
              <a:ext cx="856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514" y="1595"/>
              <a:ext cx="173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334" y="1608"/>
              <a:ext cx="201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34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44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694" y="1865"/>
              <a:ext cx="91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604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235" y="1595"/>
              <a:ext cx="172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1055" y="1608"/>
              <a:ext cx="201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141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32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105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96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 flipV="1">
              <a:off x="177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6" name="Line 32"/>
            <p:cNvSpPr>
              <a:spLocks noChangeShapeType="1"/>
            </p:cNvSpPr>
            <p:nvPr/>
          </p:nvSpPr>
          <p:spPr bwMode="auto">
            <a:xfrm flipV="1">
              <a:off x="1685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7" name="Line 33"/>
            <p:cNvSpPr>
              <a:spLocks noChangeShapeType="1"/>
            </p:cNvSpPr>
            <p:nvPr/>
          </p:nvSpPr>
          <p:spPr bwMode="auto">
            <a:xfrm flipH="1" flipV="1">
              <a:off x="213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8" name="Line 34"/>
            <p:cNvSpPr>
              <a:spLocks noChangeShapeType="1"/>
            </p:cNvSpPr>
            <p:nvPr/>
          </p:nvSpPr>
          <p:spPr bwMode="auto">
            <a:xfrm flipV="1">
              <a:off x="204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19" name="Line 35"/>
            <p:cNvSpPr>
              <a:spLocks noChangeShapeType="1"/>
            </p:cNvSpPr>
            <p:nvPr/>
          </p:nvSpPr>
          <p:spPr bwMode="auto">
            <a:xfrm flipH="1" flipV="1">
              <a:off x="321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0" name="Line 36"/>
            <p:cNvSpPr>
              <a:spLocks noChangeShapeType="1"/>
            </p:cNvSpPr>
            <p:nvPr/>
          </p:nvSpPr>
          <p:spPr bwMode="auto">
            <a:xfrm flipV="1">
              <a:off x="3126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1" name="Line 37"/>
            <p:cNvSpPr>
              <a:spLocks noChangeShapeType="1"/>
            </p:cNvSpPr>
            <p:nvPr/>
          </p:nvSpPr>
          <p:spPr bwMode="auto">
            <a:xfrm flipH="1" flipV="1">
              <a:off x="3757" y="1595"/>
              <a:ext cx="172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2" name="Line 38"/>
            <p:cNvSpPr>
              <a:spLocks noChangeShapeType="1"/>
            </p:cNvSpPr>
            <p:nvPr/>
          </p:nvSpPr>
          <p:spPr bwMode="auto">
            <a:xfrm flipH="1">
              <a:off x="3577" y="1608"/>
              <a:ext cx="200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3" name="Line 39"/>
            <p:cNvSpPr>
              <a:spLocks noChangeShapeType="1"/>
            </p:cNvSpPr>
            <p:nvPr/>
          </p:nvSpPr>
          <p:spPr bwMode="auto">
            <a:xfrm flipH="1" flipV="1">
              <a:off x="357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4" name="Line 40"/>
            <p:cNvSpPr>
              <a:spLocks noChangeShapeType="1"/>
            </p:cNvSpPr>
            <p:nvPr/>
          </p:nvSpPr>
          <p:spPr bwMode="auto">
            <a:xfrm flipV="1">
              <a:off x="348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6" name="Line 41"/>
            <p:cNvSpPr>
              <a:spLocks noChangeShapeType="1"/>
            </p:cNvSpPr>
            <p:nvPr/>
          </p:nvSpPr>
          <p:spPr bwMode="auto">
            <a:xfrm flipH="1" flipV="1">
              <a:off x="393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7" name="Line 42"/>
            <p:cNvSpPr>
              <a:spLocks noChangeShapeType="1"/>
            </p:cNvSpPr>
            <p:nvPr/>
          </p:nvSpPr>
          <p:spPr bwMode="auto">
            <a:xfrm flipV="1">
              <a:off x="384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8" name="Line 43"/>
            <p:cNvSpPr>
              <a:spLocks noChangeShapeType="1"/>
            </p:cNvSpPr>
            <p:nvPr/>
          </p:nvSpPr>
          <p:spPr bwMode="auto">
            <a:xfrm flipH="1" flipV="1">
              <a:off x="4477" y="1595"/>
              <a:ext cx="173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29" name="Line 44"/>
            <p:cNvSpPr>
              <a:spLocks noChangeShapeType="1"/>
            </p:cNvSpPr>
            <p:nvPr/>
          </p:nvSpPr>
          <p:spPr bwMode="auto">
            <a:xfrm flipH="1">
              <a:off x="4297" y="1608"/>
              <a:ext cx="201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0" name="Line 45"/>
            <p:cNvSpPr>
              <a:spLocks noChangeShapeType="1"/>
            </p:cNvSpPr>
            <p:nvPr/>
          </p:nvSpPr>
          <p:spPr bwMode="auto">
            <a:xfrm flipH="1" flipV="1">
              <a:off x="429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1" name="Line 46"/>
            <p:cNvSpPr>
              <a:spLocks noChangeShapeType="1"/>
            </p:cNvSpPr>
            <p:nvPr/>
          </p:nvSpPr>
          <p:spPr bwMode="auto">
            <a:xfrm flipV="1">
              <a:off x="420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2" name="Line 47"/>
            <p:cNvSpPr>
              <a:spLocks noChangeShapeType="1"/>
            </p:cNvSpPr>
            <p:nvPr/>
          </p:nvSpPr>
          <p:spPr bwMode="auto">
            <a:xfrm flipV="1">
              <a:off x="4477" y="1324"/>
              <a:ext cx="361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3" name="Line 48"/>
            <p:cNvSpPr>
              <a:spLocks noChangeShapeType="1"/>
            </p:cNvSpPr>
            <p:nvPr/>
          </p:nvSpPr>
          <p:spPr bwMode="auto">
            <a:xfrm flipH="1" flipV="1">
              <a:off x="4838" y="1324"/>
              <a:ext cx="360" cy="27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4" name="Line 49"/>
            <p:cNvSpPr>
              <a:spLocks noChangeShapeType="1"/>
            </p:cNvSpPr>
            <p:nvPr/>
          </p:nvSpPr>
          <p:spPr bwMode="auto">
            <a:xfrm flipH="1" flipV="1">
              <a:off x="4657" y="1865"/>
              <a:ext cx="91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5" name="Line 50"/>
            <p:cNvSpPr>
              <a:spLocks noChangeShapeType="1"/>
            </p:cNvSpPr>
            <p:nvPr/>
          </p:nvSpPr>
          <p:spPr bwMode="auto">
            <a:xfrm flipV="1">
              <a:off x="4567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6" name="Line 51"/>
            <p:cNvSpPr>
              <a:spLocks noChangeShapeType="1"/>
            </p:cNvSpPr>
            <p:nvPr/>
          </p:nvSpPr>
          <p:spPr bwMode="auto">
            <a:xfrm flipH="1" flipV="1">
              <a:off x="5198" y="1595"/>
              <a:ext cx="172" cy="2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7" name="Line 52"/>
            <p:cNvSpPr>
              <a:spLocks noChangeShapeType="1"/>
            </p:cNvSpPr>
            <p:nvPr/>
          </p:nvSpPr>
          <p:spPr bwMode="auto">
            <a:xfrm flipH="1">
              <a:off x="5018" y="1608"/>
              <a:ext cx="200" cy="2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8" name="Line 53"/>
            <p:cNvSpPr>
              <a:spLocks noChangeShapeType="1"/>
            </p:cNvSpPr>
            <p:nvPr/>
          </p:nvSpPr>
          <p:spPr bwMode="auto">
            <a:xfrm flipH="1" flipV="1">
              <a:off x="501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39" name="Line 54"/>
            <p:cNvSpPr>
              <a:spLocks noChangeShapeType="1"/>
            </p:cNvSpPr>
            <p:nvPr/>
          </p:nvSpPr>
          <p:spPr bwMode="auto">
            <a:xfrm flipV="1">
              <a:off x="492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0" name="Line 55"/>
            <p:cNvSpPr>
              <a:spLocks noChangeShapeType="1"/>
            </p:cNvSpPr>
            <p:nvPr/>
          </p:nvSpPr>
          <p:spPr bwMode="auto">
            <a:xfrm flipH="1" flipV="1">
              <a:off x="537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1" name="Line 56"/>
            <p:cNvSpPr>
              <a:spLocks noChangeShapeType="1"/>
            </p:cNvSpPr>
            <p:nvPr/>
          </p:nvSpPr>
          <p:spPr bwMode="auto">
            <a:xfrm flipV="1">
              <a:off x="5288" y="1865"/>
              <a:ext cx="90" cy="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2" name="Oval 57"/>
            <p:cNvSpPr>
              <a:spLocks noChangeArrowheads="1"/>
            </p:cNvSpPr>
            <p:nvPr/>
          </p:nvSpPr>
          <p:spPr bwMode="auto">
            <a:xfrm>
              <a:off x="424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3" name="Oval 58"/>
            <p:cNvSpPr>
              <a:spLocks noChangeArrowheads="1"/>
            </p:cNvSpPr>
            <p:nvPr/>
          </p:nvSpPr>
          <p:spPr bwMode="auto">
            <a:xfrm>
              <a:off x="244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4" name="Oval 59"/>
            <p:cNvSpPr>
              <a:spLocks noChangeArrowheads="1"/>
            </p:cNvSpPr>
            <p:nvPr/>
          </p:nvSpPr>
          <p:spPr bwMode="auto">
            <a:xfrm>
              <a:off x="604" y="1774"/>
              <a:ext cx="181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5" name="Oval 60"/>
            <p:cNvSpPr>
              <a:spLocks noChangeArrowheads="1"/>
            </p:cNvSpPr>
            <p:nvPr/>
          </p:nvSpPr>
          <p:spPr bwMode="auto">
            <a:xfrm>
              <a:off x="1145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6" name="Oval 61"/>
            <p:cNvSpPr>
              <a:spLocks noChangeArrowheads="1"/>
            </p:cNvSpPr>
            <p:nvPr/>
          </p:nvSpPr>
          <p:spPr bwMode="auto">
            <a:xfrm>
              <a:off x="1325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7" name="Oval 62"/>
            <p:cNvSpPr>
              <a:spLocks noChangeArrowheads="1"/>
            </p:cNvSpPr>
            <p:nvPr/>
          </p:nvSpPr>
          <p:spPr bwMode="auto">
            <a:xfrm>
              <a:off x="965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24" name="Oval 63"/>
            <p:cNvSpPr>
              <a:spLocks noChangeArrowheads="1"/>
            </p:cNvSpPr>
            <p:nvPr/>
          </p:nvSpPr>
          <p:spPr bwMode="auto">
            <a:xfrm>
              <a:off x="1685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25" name="Oval 64"/>
            <p:cNvSpPr>
              <a:spLocks noChangeArrowheads="1"/>
            </p:cNvSpPr>
            <p:nvPr/>
          </p:nvSpPr>
          <p:spPr bwMode="auto">
            <a:xfrm>
              <a:off x="2046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28" name="Oval 65"/>
            <p:cNvSpPr>
              <a:spLocks noChangeArrowheads="1"/>
            </p:cNvSpPr>
            <p:nvPr/>
          </p:nvSpPr>
          <p:spPr bwMode="auto">
            <a:xfrm>
              <a:off x="3126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3" name="Oval 66"/>
            <p:cNvSpPr>
              <a:spLocks noChangeArrowheads="1"/>
            </p:cNvSpPr>
            <p:nvPr/>
          </p:nvSpPr>
          <p:spPr bwMode="auto">
            <a:xfrm>
              <a:off x="3666" y="1504"/>
              <a:ext cx="181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4" name="Oval 67"/>
            <p:cNvSpPr>
              <a:spLocks noChangeArrowheads="1"/>
            </p:cNvSpPr>
            <p:nvPr/>
          </p:nvSpPr>
          <p:spPr bwMode="auto">
            <a:xfrm>
              <a:off x="3486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5" name="Oval 68"/>
            <p:cNvSpPr>
              <a:spLocks noChangeArrowheads="1"/>
            </p:cNvSpPr>
            <p:nvPr/>
          </p:nvSpPr>
          <p:spPr bwMode="auto">
            <a:xfrm>
              <a:off x="3847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6" name="Oval 69"/>
            <p:cNvSpPr>
              <a:spLocks noChangeArrowheads="1"/>
            </p:cNvSpPr>
            <p:nvPr/>
          </p:nvSpPr>
          <p:spPr bwMode="auto">
            <a:xfrm>
              <a:off x="4387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7" name="Oval 70"/>
            <p:cNvSpPr>
              <a:spLocks noChangeArrowheads="1"/>
            </p:cNvSpPr>
            <p:nvPr/>
          </p:nvSpPr>
          <p:spPr bwMode="auto">
            <a:xfrm>
              <a:off x="4207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8" name="Oval 71"/>
            <p:cNvSpPr>
              <a:spLocks noChangeArrowheads="1"/>
            </p:cNvSpPr>
            <p:nvPr/>
          </p:nvSpPr>
          <p:spPr bwMode="auto">
            <a:xfrm>
              <a:off x="4747" y="123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39" name="Oval 72"/>
            <p:cNvSpPr>
              <a:spLocks noChangeArrowheads="1"/>
            </p:cNvSpPr>
            <p:nvPr/>
          </p:nvSpPr>
          <p:spPr bwMode="auto">
            <a:xfrm>
              <a:off x="4567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0" name="Oval 73"/>
            <p:cNvSpPr>
              <a:spLocks noChangeArrowheads="1"/>
            </p:cNvSpPr>
            <p:nvPr/>
          </p:nvSpPr>
          <p:spPr bwMode="auto">
            <a:xfrm>
              <a:off x="5108" y="1504"/>
              <a:ext cx="180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1" name="Oval 74"/>
            <p:cNvSpPr>
              <a:spLocks noChangeArrowheads="1"/>
            </p:cNvSpPr>
            <p:nvPr/>
          </p:nvSpPr>
          <p:spPr bwMode="auto">
            <a:xfrm>
              <a:off x="4927" y="1774"/>
              <a:ext cx="181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2" name="Oval 75"/>
            <p:cNvSpPr>
              <a:spLocks noChangeArrowheads="1"/>
            </p:cNvSpPr>
            <p:nvPr/>
          </p:nvSpPr>
          <p:spPr bwMode="auto">
            <a:xfrm>
              <a:off x="5288" y="1774"/>
              <a:ext cx="180" cy="18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3" name="Oval 76"/>
            <p:cNvSpPr>
              <a:spLocks noChangeArrowheads="1"/>
            </p:cNvSpPr>
            <p:nvPr/>
          </p:nvSpPr>
          <p:spPr bwMode="auto">
            <a:xfrm>
              <a:off x="3441" y="964"/>
              <a:ext cx="181" cy="18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4" name="Rectangle 77"/>
            <p:cNvSpPr>
              <a:spLocks noChangeArrowheads="1"/>
            </p:cNvSpPr>
            <p:nvPr/>
          </p:nvSpPr>
          <p:spPr bwMode="auto">
            <a:xfrm>
              <a:off x="272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5" name="Rectangle 78"/>
            <p:cNvSpPr>
              <a:spLocks noChangeArrowheads="1"/>
            </p:cNvSpPr>
            <p:nvPr/>
          </p:nvSpPr>
          <p:spPr bwMode="auto">
            <a:xfrm>
              <a:off x="290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6" name="Rectangle 79"/>
            <p:cNvSpPr>
              <a:spLocks noChangeArrowheads="1"/>
            </p:cNvSpPr>
            <p:nvPr/>
          </p:nvSpPr>
          <p:spPr bwMode="auto">
            <a:xfrm>
              <a:off x="236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7" name="Rectangle 80"/>
            <p:cNvSpPr>
              <a:spLocks noChangeArrowheads="1"/>
            </p:cNvSpPr>
            <p:nvPr/>
          </p:nvSpPr>
          <p:spPr bwMode="auto">
            <a:xfrm>
              <a:off x="254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8" name="Rectangle 81"/>
            <p:cNvSpPr>
              <a:spLocks noChangeArrowheads="1"/>
            </p:cNvSpPr>
            <p:nvPr/>
          </p:nvSpPr>
          <p:spPr bwMode="auto">
            <a:xfrm>
              <a:off x="199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49" name="Rectangle 82"/>
            <p:cNvSpPr>
              <a:spLocks noChangeArrowheads="1"/>
            </p:cNvSpPr>
            <p:nvPr/>
          </p:nvSpPr>
          <p:spPr bwMode="auto">
            <a:xfrm>
              <a:off x="379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0" name="Rectangle 83"/>
            <p:cNvSpPr>
              <a:spLocks noChangeArrowheads="1"/>
            </p:cNvSpPr>
            <p:nvPr/>
          </p:nvSpPr>
          <p:spPr bwMode="auto">
            <a:xfrm>
              <a:off x="56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1" name="Rectangle 84"/>
            <p:cNvSpPr>
              <a:spLocks noChangeArrowheads="1"/>
            </p:cNvSpPr>
            <p:nvPr/>
          </p:nvSpPr>
          <p:spPr bwMode="auto">
            <a:xfrm>
              <a:off x="74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2" name="Rectangle 85"/>
            <p:cNvSpPr>
              <a:spLocks noChangeArrowheads="1"/>
            </p:cNvSpPr>
            <p:nvPr/>
          </p:nvSpPr>
          <p:spPr bwMode="auto">
            <a:xfrm>
              <a:off x="128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3" name="Rectangle 86"/>
            <p:cNvSpPr>
              <a:spLocks noChangeArrowheads="1"/>
            </p:cNvSpPr>
            <p:nvPr/>
          </p:nvSpPr>
          <p:spPr bwMode="auto">
            <a:xfrm>
              <a:off x="146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4" name="Rectangle 87"/>
            <p:cNvSpPr>
              <a:spLocks noChangeArrowheads="1"/>
            </p:cNvSpPr>
            <p:nvPr/>
          </p:nvSpPr>
          <p:spPr bwMode="auto">
            <a:xfrm>
              <a:off x="92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655" name="Rectangle 88"/>
            <p:cNvSpPr>
              <a:spLocks noChangeArrowheads="1"/>
            </p:cNvSpPr>
            <p:nvPr/>
          </p:nvSpPr>
          <p:spPr bwMode="auto">
            <a:xfrm>
              <a:off x="110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8" name="Rectangle 89"/>
            <p:cNvSpPr>
              <a:spLocks noChangeArrowheads="1"/>
            </p:cNvSpPr>
            <p:nvPr/>
          </p:nvSpPr>
          <p:spPr bwMode="auto">
            <a:xfrm>
              <a:off x="1640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49" name="Rectangle 90"/>
            <p:cNvSpPr>
              <a:spLocks noChangeArrowheads="1"/>
            </p:cNvSpPr>
            <p:nvPr/>
          </p:nvSpPr>
          <p:spPr bwMode="auto">
            <a:xfrm>
              <a:off x="1820" y="2045"/>
              <a:ext cx="91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0" name="Rectangle 91"/>
            <p:cNvSpPr>
              <a:spLocks noChangeArrowheads="1"/>
            </p:cNvSpPr>
            <p:nvPr/>
          </p:nvSpPr>
          <p:spPr bwMode="auto">
            <a:xfrm>
              <a:off x="200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1" name="Rectangle 92"/>
            <p:cNvSpPr>
              <a:spLocks noChangeArrowheads="1"/>
            </p:cNvSpPr>
            <p:nvPr/>
          </p:nvSpPr>
          <p:spPr bwMode="auto">
            <a:xfrm>
              <a:off x="218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2" name="Freeform 93"/>
            <p:cNvSpPr>
              <a:spLocks/>
            </p:cNvSpPr>
            <p:nvPr/>
          </p:nvSpPr>
          <p:spPr bwMode="auto">
            <a:xfrm>
              <a:off x="2226" y="1505"/>
              <a:ext cx="540" cy="180"/>
            </a:xfrm>
            <a:custGeom>
              <a:avLst/>
              <a:gdLst>
                <a:gd name="T0" fmla="*/ 0 w 2162"/>
                <a:gd name="T1" fmla="*/ 253 h 721"/>
                <a:gd name="T2" fmla="*/ 0 w 2162"/>
                <a:gd name="T3" fmla="*/ 469 h 721"/>
                <a:gd name="T4" fmla="*/ 252 w 2162"/>
                <a:gd name="T5" fmla="*/ 469 h 721"/>
                <a:gd name="T6" fmla="*/ 252 w 2162"/>
                <a:gd name="T7" fmla="*/ 721 h 721"/>
                <a:gd name="T8" fmla="*/ 1910 w 2162"/>
                <a:gd name="T9" fmla="*/ 721 h 721"/>
                <a:gd name="T10" fmla="*/ 1910 w 2162"/>
                <a:gd name="T11" fmla="*/ 469 h 721"/>
                <a:gd name="T12" fmla="*/ 2162 w 2162"/>
                <a:gd name="T13" fmla="*/ 469 h 721"/>
                <a:gd name="T14" fmla="*/ 2162 w 2162"/>
                <a:gd name="T15" fmla="*/ 253 h 721"/>
                <a:gd name="T16" fmla="*/ 1910 w 2162"/>
                <a:gd name="T17" fmla="*/ 253 h 721"/>
                <a:gd name="T18" fmla="*/ 1910 w 2162"/>
                <a:gd name="T19" fmla="*/ 0 h 721"/>
                <a:gd name="T20" fmla="*/ 252 w 2162"/>
                <a:gd name="T21" fmla="*/ 0 h 721"/>
                <a:gd name="T22" fmla="*/ 252 w 2162"/>
                <a:gd name="T23" fmla="*/ 253 h 721"/>
                <a:gd name="T24" fmla="*/ 0 w 2162"/>
                <a:gd name="T25" fmla="*/ 25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2" h="721">
                  <a:moveTo>
                    <a:pt x="0" y="253"/>
                  </a:moveTo>
                  <a:lnTo>
                    <a:pt x="0" y="469"/>
                  </a:lnTo>
                  <a:lnTo>
                    <a:pt x="252" y="469"/>
                  </a:lnTo>
                  <a:lnTo>
                    <a:pt x="252" y="721"/>
                  </a:lnTo>
                  <a:lnTo>
                    <a:pt x="1910" y="721"/>
                  </a:lnTo>
                  <a:lnTo>
                    <a:pt x="1910" y="469"/>
                  </a:lnTo>
                  <a:lnTo>
                    <a:pt x="2162" y="469"/>
                  </a:lnTo>
                  <a:lnTo>
                    <a:pt x="2162" y="253"/>
                  </a:lnTo>
                  <a:lnTo>
                    <a:pt x="1910" y="253"/>
                  </a:lnTo>
                  <a:lnTo>
                    <a:pt x="1910" y="0"/>
                  </a:lnTo>
                  <a:lnTo>
                    <a:pt x="252" y="0"/>
                  </a:lnTo>
                  <a:lnTo>
                    <a:pt x="252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3" name="Oval 94"/>
            <p:cNvSpPr>
              <a:spLocks noChangeArrowheads="1"/>
            </p:cNvSpPr>
            <p:nvPr/>
          </p:nvSpPr>
          <p:spPr bwMode="auto">
            <a:xfrm>
              <a:off x="2226" y="1558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4" name="Oval 95"/>
            <p:cNvSpPr>
              <a:spLocks noChangeArrowheads="1"/>
            </p:cNvSpPr>
            <p:nvPr/>
          </p:nvSpPr>
          <p:spPr bwMode="auto">
            <a:xfrm>
              <a:off x="2640" y="1558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5" name="Oval 96"/>
            <p:cNvSpPr>
              <a:spLocks noChangeArrowheads="1"/>
            </p:cNvSpPr>
            <p:nvPr/>
          </p:nvSpPr>
          <p:spPr bwMode="auto">
            <a:xfrm>
              <a:off x="2640" y="1504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6" name="Oval 97"/>
            <p:cNvSpPr>
              <a:spLocks noChangeArrowheads="1"/>
            </p:cNvSpPr>
            <p:nvPr/>
          </p:nvSpPr>
          <p:spPr bwMode="auto">
            <a:xfrm>
              <a:off x="2226" y="1504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7" name="Line 98"/>
            <p:cNvSpPr>
              <a:spLocks noChangeShapeType="1"/>
            </p:cNvSpPr>
            <p:nvPr/>
          </p:nvSpPr>
          <p:spPr bwMode="auto">
            <a:xfrm>
              <a:off x="2226" y="156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8" name="Line 99"/>
            <p:cNvSpPr>
              <a:spLocks noChangeShapeType="1"/>
            </p:cNvSpPr>
            <p:nvPr/>
          </p:nvSpPr>
          <p:spPr bwMode="auto">
            <a:xfrm>
              <a:off x="2289" y="168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59" name="Line 100"/>
            <p:cNvSpPr>
              <a:spLocks noChangeShapeType="1"/>
            </p:cNvSpPr>
            <p:nvPr/>
          </p:nvSpPr>
          <p:spPr bwMode="auto">
            <a:xfrm flipV="1">
              <a:off x="2766" y="156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0" name="Line 101"/>
            <p:cNvSpPr>
              <a:spLocks noChangeShapeType="1"/>
            </p:cNvSpPr>
            <p:nvPr/>
          </p:nvSpPr>
          <p:spPr bwMode="auto">
            <a:xfrm flipH="1">
              <a:off x="2289" y="150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1" name="Freeform 102"/>
            <p:cNvSpPr>
              <a:spLocks/>
            </p:cNvSpPr>
            <p:nvPr/>
          </p:nvSpPr>
          <p:spPr bwMode="auto">
            <a:xfrm>
              <a:off x="2226" y="1622"/>
              <a:ext cx="63" cy="63"/>
            </a:xfrm>
            <a:custGeom>
              <a:avLst/>
              <a:gdLst>
                <a:gd name="T0" fmla="*/ 0 w 252"/>
                <a:gd name="T1" fmla="*/ 0 h 252"/>
                <a:gd name="T2" fmla="*/ 0 w 252"/>
                <a:gd name="T3" fmla="*/ 7 h 252"/>
                <a:gd name="T4" fmla="*/ 0 w 252"/>
                <a:gd name="T5" fmla="*/ 15 h 252"/>
                <a:gd name="T6" fmla="*/ 1 w 252"/>
                <a:gd name="T7" fmla="*/ 24 h 252"/>
                <a:gd name="T8" fmla="*/ 2 w 252"/>
                <a:gd name="T9" fmla="*/ 32 h 252"/>
                <a:gd name="T10" fmla="*/ 4 w 252"/>
                <a:gd name="T11" fmla="*/ 40 h 252"/>
                <a:gd name="T12" fmla="*/ 5 w 252"/>
                <a:gd name="T13" fmla="*/ 49 h 252"/>
                <a:gd name="T14" fmla="*/ 6 w 252"/>
                <a:gd name="T15" fmla="*/ 57 h 252"/>
                <a:gd name="T16" fmla="*/ 9 w 252"/>
                <a:gd name="T17" fmla="*/ 65 h 252"/>
                <a:gd name="T18" fmla="*/ 10 w 252"/>
                <a:gd name="T19" fmla="*/ 72 h 252"/>
                <a:gd name="T20" fmla="*/ 13 w 252"/>
                <a:gd name="T21" fmla="*/ 80 h 252"/>
                <a:gd name="T22" fmla="*/ 15 w 252"/>
                <a:gd name="T23" fmla="*/ 88 h 252"/>
                <a:gd name="T24" fmla="*/ 19 w 252"/>
                <a:gd name="T25" fmla="*/ 96 h 252"/>
                <a:gd name="T26" fmla="*/ 22 w 252"/>
                <a:gd name="T27" fmla="*/ 104 h 252"/>
                <a:gd name="T28" fmla="*/ 26 w 252"/>
                <a:gd name="T29" fmla="*/ 112 h 252"/>
                <a:gd name="T30" fmla="*/ 30 w 252"/>
                <a:gd name="T31" fmla="*/ 118 h 252"/>
                <a:gd name="T32" fmla="*/ 34 w 252"/>
                <a:gd name="T33" fmla="*/ 126 h 252"/>
                <a:gd name="T34" fmla="*/ 38 w 252"/>
                <a:gd name="T35" fmla="*/ 132 h 252"/>
                <a:gd name="T36" fmla="*/ 43 w 252"/>
                <a:gd name="T37" fmla="*/ 140 h 252"/>
                <a:gd name="T38" fmla="*/ 47 w 252"/>
                <a:gd name="T39" fmla="*/ 147 h 252"/>
                <a:gd name="T40" fmla="*/ 52 w 252"/>
                <a:gd name="T41" fmla="*/ 153 h 252"/>
                <a:gd name="T42" fmla="*/ 57 w 252"/>
                <a:gd name="T43" fmla="*/ 160 h 252"/>
                <a:gd name="T44" fmla="*/ 62 w 252"/>
                <a:gd name="T45" fmla="*/ 166 h 252"/>
                <a:gd name="T46" fmla="*/ 67 w 252"/>
                <a:gd name="T47" fmla="*/ 171 h 252"/>
                <a:gd name="T48" fmla="*/ 74 w 252"/>
                <a:gd name="T49" fmla="*/ 178 h 252"/>
                <a:gd name="T50" fmla="*/ 79 w 252"/>
                <a:gd name="T51" fmla="*/ 183 h 252"/>
                <a:gd name="T52" fmla="*/ 86 w 252"/>
                <a:gd name="T53" fmla="*/ 190 h 252"/>
                <a:gd name="T54" fmla="*/ 92 w 252"/>
                <a:gd name="T55" fmla="*/ 195 h 252"/>
                <a:gd name="T56" fmla="*/ 99 w 252"/>
                <a:gd name="T57" fmla="*/ 200 h 252"/>
                <a:gd name="T58" fmla="*/ 105 w 252"/>
                <a:gd name="T59" fmla="*/ 204 h 252"/>
                <a:gd name="T60" fmla="*/ 112 w 252"/>
                <a:gd name="T61" fmla="*/ 209 h 252"/>
                <a:gd name="T62" fmla="*/ 118 w 252"/>
                <a:gd name="T63" fmla="*/ 213 h 252"/>
                <a:gd name="T64" fmla="*/ 126 w 252"/>
                <a:gd name="T65" fmla="*/ 218 h 252"/>
                <a:gd name="T66" fmla="*/ 132 w 252"/>
                <a:gd name="T67" fmla="*/ 222 h 252"/>
                <a:gd name="T68" fmla="*/ 140 w 252"/>
                <a:gd name="T69" fmla="*/ 226 h 252"/>
                <a:gd name="T70" fmla="*/ 148 w 252"/>
                <a:gd name="T71" fmla="*/ 229 h 252"/>
                <a:gd name="T72" fmla="*/ 156 w 252"/>
                <a:gd name="T73" fmla="*/ 232 h 252"/>
                <a:gd name="T74" fmla="*/ 164 w 252"/>
                <a:gd name="T75" fmla="*/ 235 h 252"/>
                <a:gd name="T76" fmla="*/ 172 w 252"/>
                <a:gd name="T77" fmla="*/ 238 h 252"/>
                <a:gd name="T78" fmla="*/ 179 w 252"/>
                <a:gd name="T79" fmla="*/ 240 h 252"/>
                <a:gd name="T80" fmla="*/ 187 w 252"/>
                <a:gd name="T81" fmla="*/ 243 h 252"/>
                <a:gd name="T82" fmla="*/ 195 w 252"/>
                <a:gd name="T83" fmla="*/ 245 h 252"/>
                <a:gd name="T84" fmla="*/ 203 w 252"/>
                <a:gd name="T85" fmla="*/ 247 h 252"/>
                <a:gd name="T86" fmla="*/ 211 w 252"/>
                <a:gd name="T87" fmla="*/ 248 h 252"/>
                <a:gd name="T88" fmla="*/ 220 w 252"/>
                <a:gd name="T89" fmla="*/ 249 h 252"/>
                <a:gd name="T90" fmla="*/ 227 w 252"/>
                <a:gd name="T91" fmla="*/ 251 h 252"/>
                <a:gd name="T92" fmla="*/ 235 w 252"/>
                <a:gd name="T93" fmla="*/ 251 h 252"/>
                <a:gd name="T94" fmla="*/ 244 w 252"/>
                <a:gd name="T95" fmla="*/ 252 h 252"/>
                <a:gd name="T96" fmla="*/ 252 w 252"/>
                <a:gd name="T9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0" y="0"/>
                  </a:moveTo>
                  <a:lnTo>
                    <a:pt x="0" y="7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2" y="32"/>
                  </a:lnTo>
                  <a:lnTo>
                    <a:pt x="4" y="40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0" y="72"/>
                  </a:lnTo>
                  <a:lnTo>
                    <a:pt x="13" y="80"/>
                  </a:lnTo>
                  <a:lnTo>
                    <a:pt x="15" y="88"/>
                  </a:lnTo>
                  <a:lnTo>
                    <a:pt x="19" y="96"/>
                  </a:lnTo>
                  <a:lnTo>
                    <a:pt x="22" y="104"/>
                  </a:lnTo>
                  <a:lnTo>
                    <a:pt x="26" y="112"/>
                  </a:lnTo>
                  <a:lnTo>
                    <a:pt x="30" y="118"/>
                  </a:lnTo>
                  <a:lnTo>
                    <a:pt x="34" y="126"/>
                  </a:lnTo>
                  <a:lnTo>
                    <a:pt x="38" y="132"/>
                  </a:lnTo>
                  <a:lnTo>
                    <a:pt x="43" y="140"/>
                  </a:lnTo>
                  <a:lnTo>
                    <a:pt x="47" y="147"/>
                  </a:lnTo>
                  <a:lnTo>
                    <a:pt x="52" y="153"/>
                  </a:lnTo>
                  <a:lnTo>
                    <a:pt x="57" y="160"/>
                  </a:lnTo>
                  <a:lnTo>
                    <a:pt x="62" y="166"/>
                  </a:lnTo>
                  <a:lnTo>
                    <a:pt x="67" y="171"/>
                  </a:lnTo>
                  <a:lnTo>
                    <a:pt x="74" y="178"/>
                  </a:lnTo>
                  <a:lnTo>
                    <a:pt x="79" y="183"/>
                  </a:lnTo>
                  <a:lnTo>
                    <a:pt x="86" y="190"/>
                  </a:lnTo>
                  <a:lnTo>
                    <a:pt x="92" y="195"/>
                  </a:lnTo>
                  <a:lnTo>
                    <a:pt x="99" y="200"/>
                  </a:lnTo>
                  <a:lnTo>
                    <a:pt x="105" y="204"/>
                  </a:lnTo>
                  <a:lnTo>
                    <a:pt x="112" y="209"/>
                  </a:lnTo>
                  <a:lnTo>
                    <a:pt x="118" y="213"/>
                  </a:lnTo>
                  <a:lnTo>
                    <a:pt x="126" y="218"/>
                  </a:lnTo>
                  <a:lnTo>
                    <a:pt x="132" y="222"/>
                  </a:lnTo>
                  <a:lnTo>
                    <a:pt x="140" y="226"/>
                  </a:lnTo>
                  <a:lnTo>
                    <a:pt x="148" y="229"/>
                  </a:lnTo>
                  <a:lnTo>
                    <a:pt x="156" y="232"/>
                  </a:lnTo>
                  <a:lnTo>
                    <a:pt x="164" y="235"/>
                  </a:lnTo>
                  <a:lnTo>
                    <a:pt x="172" y="238"/>
                  </a:lnTo>
                  <a:lnTo>
                    <a:pt x="179" y="240"/>
                  </a:lnTo>
                  <a:lnTo>
                    <a:pt x="187" y="243"/>
                  </a:lnTo>
                  <a:lnTo>
                    <a:pt x="195" y="245"/>
                  </a:lnTo>
                  <a:lnTo>
                    <a:pt x="203" y="247"/>
                  </a:lnTo>
                  <a:lnTo>
                    <a:pt x="211" y="248"/>
                  </a:lnTo>
                  <a:lnTo>
                    <a:pt x="220" y="249"/>
                  </a:lnTo>
                  <a:lnTo>
                    <a:pt x="227" y="251"/>
                  </a:lnTo>
                  <a:lnTo>
                    <a:pt x="235" y="251"/>
                  </a:lnTo>
                  <a:lnTo>
                    <a:pt x="244" y="252"/>
                  </a:lnTo>
                  <a:lnTo>
                    <a:pt x="252" y="2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2" name="Freeform 103"/>
            <p:cNvSpPr>
              <a:spLocks/>
            </p:cNvSpPr>
            <p:nvPr/>
          </p:nvSpPr>
          <p:spPr bwMode="auto">
            <a:xfrm>
              <a:off x="2703" y="1622"/>
              <a:ext cx="63" cy="63"/>
            </a:xfrm>
            <a:custGeom>
              <a:avLst/>
              <a:gdLst>
                <a:gd name="T0" fmla="*/ 0 w 252"/>
                <a:gd name="T1" fmla="*/ 252 h 252"/>
                <a:gd name="T2" fmla="*/ 7 w 252"/>
                <a:gd name="T3" fmla="*/ 252 h 252"/>
                <a:gd name="T4" fmla="*/ 15 w 252"/>
                <a:gd name="T5" fmla="*/ 251 h 252"/>
                <a:gd name="T6" fmla="*/ 24 w 252"/>
                <a:gd name="T7" fmla="*/ 251 h 252"/>
                <a:gd name="T8" fmla="*/ 32 w 252"/>
                <a:gd name="T9" fmla="*/ 249 h 252"/>
                <a:gd name="T10" fmla="*/ 40 w 252"/>
                <a:gd name="T11" fmla="*/ 248 h 252"/>
                <a:gd name="T12" fmla="*/ 49 w 252"/>
                <a:gd name="T13" fmla="*/ 247 h 252"/>
                <a:gd name="T14" fmla="*/ 57 w 252"/>
                <a:gd name="T15" fmla="*/ 245 h 252"/>
                <a:gd name="T16" fmla="*/ 65 w 252"/>
                <a:gd name="T17" fmla="*/ 243 h 252"/>
                <a:gd name="T18" fmla="*/ 72 w 252"/>
                <a:gd name="T19" fmla="*/ 240 h 252"/>
                <a:gd name="T20" fmla="*/ 80 w 252"/>
                <a:gd name="T21" fmla="*/ 238 h 252"/>
                <a:gd name="T22" fmla="*/ 88 w 252"/>
                <a:gd name="T23" fmla="*/ 235 h 252"/>
                <a:gd name="T24" fmla="*/ 96 w 252"/>
                <a:gd name="T25" fmla="*/ 232 h 252"/>
                <a:gd name="T26" fmla="*/ 104 w 252"/>
                <a:gd name="T27" fmla="*/ 229 h 252"/>
                <a:gd name="T28" fmla="*/ 110 w 252"/>
                <a:gd name="T29" fmla="*/ 226 h 252"/>
                <a:gd name="T30" fmla="*/ 118 w 252"/>
                <a:gd name="T31" fmla="*/ 222 h 252"/>
                <a:gd name="T32" fmla="*/ 126 w 252"/>
                <a:gd name="T33" fmla="*/ 218 h 252"/>
                <a:gd name="T34" fmla="*/ 132 w 252"/>
                <a:gd name="T35" fmla="*/ 213 h 252"/>
                <a:gd name="T36" fmla="*/ 139 w 252"/>
                <a:gd name="T37" fmla="*/ 209 h 252"/>
                <a:gd name="T38" fmla="*/ 147 w 252"/>
                <a:gd name="T39" fmla="*/ 204 h 252"/>
                <a:gd name="T40" fmla="*/ 153 w 252"/>
                <a:gd name="T41" fmla="*/ 200 h 252"/>
                <a:gd name="T42" fmla="*/ 160 w 252"/>
                <a:gd name="T43" fmla="*/ 195 h 252"/>
                <a:gd name="T44" fmla="*/ 166 w 252"/>
                <a:gd name="T45" fmla="*/ 190 h 252"/>
                <a:gd name="T46" fmla="*/ 171 w 252"/>
                <a:gd name="T47" fmla="*/ 183 h 252"/>
                <a:gd name="T48" fmla="*/ 178 w 252"/>
                <a:gd name="T49" fmla="*/ 178 h 252"/>
                <a:gd name="T50" fmla="*/ 183 w 252"/>
                <a:gd name="T51" fmla="*/ 171 h 252"/>
                <a:gd name="T52" fmla="*/ 188 w 252"/>
                <a:gd name="T53" fmla="*/ 166 h 252"/>
                <a:gd name="T54" fmla="*/ 195 w 252"/>
                <a:gd name="T55" fmla="*/ 160 h 252"/>
                <a:gd name="T56" fmla="*/ 200 w 252"/>
                <a:gd name="T57" fmla="*/ 153 h 252"/>
                <a:gd name="T58" fmla="*/ 204 w 252"/>
                <a:gd name="T59" fmla="*/ 147 h 252"/>
                <a:gd name="T60" fmla="*/ 209 w 252"/>
                <a:gd name="T61" fmla="*/ 140 h 252"/>
                <a:gd name="T62" fmla="*/ 213 w 252"/>
                <a:gd name="T63" fmla="*/ 132 h 252"/>
                <a:gd name="T64" fmla="*/ 218 w 252"/>
                <a:gd name="T65" fmla="*/ 126 h 252"/>
                <a:gd name="T66" fmla="*/ 222 w 252"/>
                <a:gd name="T67" fmla="*/ 118 h 252"/>
                <a:gd name="T68" fmla="*/ 226 w 252"/>
                <a:gd name="T69" fmla="*/ 112 h 252"/>
                <a:gd name="T70" fmla="*/ 229 w 252"/>
                <a:gd name="T71" fmla="*/ 104 h 252"/>
                <a:gd name="T72" fmla="*/ 232 w 252"/>
                <a:gd name="T73" fmla="*/ 96 h 252"/>
                <a:gd name="T74" fmla="*/ 235 w 252"/>
                <a:gd name="T75" fmla="*/ 88 h 252"/>
                <a:gd name="T76" fmla="*/ 238 w 252"/>
                <a:gd name="T77" fmla="*/ 80 h 252"/>
                <a:gd name="T78" fmla="*/ 240 w 252"/>
                <a:gd name="T79" fmla="*/ 72 h 252"/>
                <a:gd name="T80" fmla="*/ 243 w 252"/>
                <a:gd name="T81" fmla="*/ 65 h 252"/>
                <a:gd name="T82" fmla="*/ 245 w 252"/>
                <a:gd name="T83" fmla="*/ 57 h 252"/>
                <a:gd name="T84" fmla="*/ 247 w 252"/>
                <a:gd name="T85" fmla="*/ 49 h 252"/>
                <a:gd name="T86" fmla="*/ 248 w 252"/>
                <a:gd name="T87" fmla="*/ 40 h 252"/>
                <a:gd name="T88" fmla="*/ 249 w 252"/>
                <a:gd name="T89" fmla="*/ 32 h 252"/>
                <a:gd name="T90" fmla="*/ 251 w 252"/>
                <a:gd name="T91" fmla="*/ 24 h 252"/>
                <a:gd name="T92" fmla="*/ 251 w 252"/>
                <a:gd name="T93" fmla="*/ 15 h 252"/>
                <a:gd name="T94" fmla="*/ 251 w 252"/>
                <a:gd name="T95" fmla="*/ 7 h 252"/>
                <a:gd name="T96" fmla="*/ 252 w 252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0" y="252"/>
                  </a:moveTo>
                  <a:lnTo>
                    <a:pt x="7" y="252"/>
                  </a:lnTo>
                  <a:lnTo>
                    <a:pt x="15" y="251"/>
                  </a:lnTo>
                  <a:lnTo>
                    <a:pt x="24" y="251"/>
                  </a:lnTo>
                  <a:lnTo>
                    <a:pt x="32" y="249"/>
                  </a:lnTo>
                  <a:lnTo>
                    <a:pt x="40" y="248"/>
                  </a:lnTo>
                  <a:lnTo>
                    <a:pt x="49" y="247"/>
                  </a:lnTo>
                  <a:lnTo>
                    <a:pt x="57" y="245"/>
                  </a:lnTo>
                  <a:lnTo>
                    <a:pt x="65" y="243"/>
                  </a:lnTo>
                  <a:lnTo>
                    <a:pt x="72" y="240"/>
                  </a:lnTo>
                  <a:lnTo>
                    <a:pt x="80" y="238"/>
                  </a:lnTo>
                  <a:lnTo>
                    <a:pt x="88" y="235"/>
                  </a:lnTo>
                  <a:lnTo>
                    <a:pt x="96" y="232"/>
                  </a:lnTo>
                  <a:lnTo>
                    <a:pt x="104" y="229"/>
                  </a:lnTo>
                  <a:lnTo>
                    <a:pt x="110" y="226"/>
                  </a:lnTo>
                  <a:lnTo>
                    <a:pt x="118" y="222"/>
                  </a:lnTo>
                  <a:lnTo>
                    <a:pt x="126" y="218"/>
                  </a:lnTo>
                  <a:lnTo>
                    <a:pt x="132" y="213"/>
                  </a:lnTo>
                  <a:lnTo>
                    <a:pt x="139" y="209"/>
                  </a:lnTo>
                  <a:lnTo>
                    <a:pt x="147" y="204"/>
                  </a:lnTo>
                  <a:lnTo>
                    <a:pt x="153" y="200"/>
                  </a:lnTo>
                  <a:lnTo>
                    <a:pt x="160" y="195"/>
                  </a:lnTo>
                  <a:lnTo>
                    <a:pt x="166" y="190"/>
                  </a:lnTo>
                  <a:lnTo>
                    <a:pt x="171" y="183"/>
                  </a:lnTo>
                  <a:lnTo>
                    <a:pt x="178" y="178"/>
                  </a:lnTo>
                  <a:lnTo>
                    <a:pt x="183" y="171"/>
                  </a:lnTo>
                  <a:lnTo>
                    <a:pt x="188" y="166"/>
                  </a:lnTo>
                  <a:lnTo>
                    <a:pt x="195" y="160"/>
                  </a:lnTo>
                  <a:lnTo>
                    <a:pt x="200" y="153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3" y="132"/>
                  </a:lnTo>
                  <a:lnTo>
                    <a:pt x="218" y="126"/>
                  </a:lnTo>
                  <a:lnTo>
                    <a:pt x="222" y="118"/>
                  </a:lnTo>
                  <a:lnTo>
                    <a:pt x="226" y="112"/>
                  </a:lnTo>
                  <a:lnTo>
                    <a:pt x="229" y="104"/>
                  </a:lnTo>
                  <a:lnTo>
                    <a:pt x="232" y="96"/>
                  </a:lnTo>
                  <a:lnTo>
                    <a:pt x="235" y="88"/>
                  </a:lnTo>
                  <a:lnTo>
                    <a:pt x="238" y="80"/>
                  </a:lnTo>
                  <a:lnTo>
                    <a:pt x="240" y="72"/>
                  </a:lnTo>
                  <a:lnTo>
                    <a:pt x="243" y="65"/>
                  </a:lnTo>
                  <a:lnTo>
                    <a:pt x="245" y="57"/>
                  </a:lnTo>
                  <a:lnTo>
                    <a:pt x="247" y="49"/>
                  </a:lnTo>
                  <a:lnTo>
                    <a:pt x="248" y="40"/>
                  </a:lnTo>
                  <a:lnTo>
                    <a:pt x="249" y="32"/>
                  </a:lnTo>
                  <a:lnTo>
                    <a:pt x="251" y="24"/>
                  </a:lnTo>
                  <a:lnTo>
                    <a:pt x="251" y="15"/>
                  </a:lnTo>
                  <a:lnTo>
                    <a:pt x="251" y="7"/>
                  </a:lnTo>
                  <a:lnTo>
                    <a:pt x="25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3" name="Freeform 104"/>
            <p:cNvSpPr>
              <a:spLocks/>
            </p:cNvSpPr>
            <p:nvPr/>
          </p:nvSpPr>
          <p:spPr bwMode="auto">
            <a:xfrm>
              <a:off x="2703" y="1505"/>
              <a:ext cx="63" cy="63"/>
            </a:xfrm>
            <a:custGeom>
              <a:avLst/>
              <a:gdLst>
                <a:gd name="T0" fmla="*/ 252 w 252"/>
                <a:gd name="T1" fmla="*/ 253 h 253"/>
                <a:gd name="T2" fmla="*/ 251 w 252"/>
                <a:gd name="T3" fmla="*/ 244 h 253"/>
                <a:gd name="T4" fmla="*/ 251 w 252"/>
                <a:gd name="T5" fmla="*/ 236 h 253"/>
                <a:gd name="T6" fmla="*/ 251 w 252"/>
                <a:gd name="T7" fmla="*/ 228 h 253"/>
                <a:gd name="T8" fmla="*/ 249 w 252"/>
                <a:gd name="T9" fmla="*/ 219 h 253"/>
                <a:gd name="T10" fmla="*/ 248 w 252"/>
                <a:gd name="T11" fmla="*/ 211 h 253"/>
                <a:gd name="T12" fmla="*/ 247 w 252"/>
                <a:gd name="T13" fmla="*/ 203 h 253"/>
                <a:gd name="T14" fmla="*/ 245 w 252"/>
                <a:gd name="T15" fmla="*/ 196 h 253"/>
                <a:gd name="T16" fmla="*/ 243 w 252"/>
                <a:gd name="T17" fmla="*/ 186 h 253"/>
                <a:gd name="T18" fmla="*/ 240 w 252"/>
                <a:gd name="T19" fmla="*/ 179 h 253"/>
                <a:gd name="T20" fmla="*/ 238 w 252"/>
                <a:gd name="T21" fmla="*/ 171 h 253"/>
                <a:gd name="T22" fmla="*/ 235 w 252"/>
                <a:gd name="T23" fmla="*/ 163 h 253"/>
                <a:gd name="T24" fmla="*/ 232 w 252"/>
                <a:gd name="T25" fmla="*/ 155 h 253"/>
                <a:gd name="T26" fmla="*/ 229 w 252"/>
                <a:gd name="T27" fmla="*/ 149 h 253"/>
                <a:gd name="T28" fmla="*/ 226 w 252"/>
                <a:gd name="T29" fmla="*/ 141 h 253"/>
                <a:gd name="T30" fmla="*/ 222 w 252"/>
                <a:gd name="T31" fmla="*/ 133 h 253"/>
                <a:gd name="T32" fmla="*/ 218 w 252"/>
                <a:gd name="T33" fmla="*/ 127 h 253"/>
                <a:gd name="T34" fmla="*/ 213 w 252"/>
                <a:gd name="T35" fmla="*/ 119 h 253"/>
                <a:gd name="T36" fmla="*/ 209 w 252"/>
                <a:gd name="T37" fmla="*/ 112 h 253"/>
                <a:gd name="T38" fmla="*/ 204 w 252"/>
                <a:gd name="T39" fmla="*/ 106 h 253"/>
                <a:gd name="T40" fmla="*/ 200 w 252"/>
                <a:gd name="T41" fmla="*/ 99 h 253"/>
                <a:gd name="T42" fmla="*/ 195 w 252"/>
                <a:gd name="T43" fmla="*/ 93 h 253"/>
                <a:gd name="T44" fmla="*/ 188 w 252"/>
                <a:gd name="T45" fmla="*/ 86 h 253"/>
                <a:gd name="T46" fmla="*/ 183 w 252"/>
                <a:gd name="T47" fmla="*/ 80 h 253"/>
                <a:gd name="T48" fmla="*/ 178 w 252"/>
                <a:gd name="T49" fmla="*/ 75 h 253"/>
                <a:gd name="T50" fmla="*/ 171 w 252"/>
                <a:gd name="T51" fmla="*/ 68 h 253"/>
                <a:gd name="T52" fmla="*/ 166 w 252"/>
                <a:gd name="T53" fmla="*/ 63 h 253"/>
                <a:gd name="T54" fmla="*/ 160 w 252"/>
                <a:gd name="T55" fmla="*/ 58 h 253"/>
                <a:gd name="T56" fmla="*/ 153 w 252"/>
                <a:gd name="T57" fmla="*/ 52 h 253"/>
                <a:gd name="T58" fmla="*/ 147 w 252"/>
                <a:gd name="T59" fmla="*/ 47 h 253"/>
                <a:gd name="T60" fmla="*/ 139 w 252"/>
                <a:gd name="T61" fmla="*/ 42 h 253"/>
                <a:gd name="T62" fmla="*/ 132 w 252"/>
                <a:gd name="T63" fmla="*/ 38 h 253"/>
                <a:gd name="T64" fmla="*/ 126 w 252"/>
                <a:gd name="T65" fmla="*/ 34 h 253"/>
                <a:gd name="T66" fmla="*/ 118 w 252"/>
                <a:gd name="T67" fmla="*/ 30 h 253"/>
                <a:gd name="T68" fmla="*/ 110 w 252"/>
                <a:gd name="T69" fmla="*/ 26 h 253"/>
                <a:gd name="T70" fmla="*/ 104 w 252"/>
                <a:gd name="T71" fmla="*/ 23 h 253"/>
                <a:gd name="T72" fmla="*/ 96 w 252"/>
                <a:gd name="T73" fmla="*/ 20 h 253"/>
                <a:gd name="T74" fmla="*/ 88 w 252"/>
                <a:gd name="T75" fmla="*/ 16 h 253"/>
                <a:gd name="T76" fmla="*/ 80 w 252"/>
                <a:gd name="T77" fmla="*/ 13 h 253"/>
                <a:gd name="T78" fmla="*/ 72 w 252"/>
                <a:gd name="T79" fmla="*/ 11 h 253"/>
                <a:gd name="T80" fmla="*/ 65 w 252"/>
                <a:gd name="T81" fmla="*/ 8 h 253"/>
                <a:gd name="T82" fmla="*/ 57 w 252"/>
                <a:gd name="T83" fmla="*/ 7 h 253"/>
                <a:gd name="T84" fmla="*/ 49 w 252"/>
                <a:gd name="T85" fmla="*/ 6 h 253"/>
                <a:gd name="T86" fmla="*/ 40 w 252"/>
                <a:gd name="T87" fmla="*/ 3 h 253"/>
                <a:gd name="T88" fmla="*/ 32 w 252"/>
                <a:gd name="T89" fmla="*/ 2 h 253"/>
                <a:gd name="T90" fmla="*/ 24 w 252"/>
                <a:gd name="T91" fmla="*/ 2 h 253"/>
                <a:gd name="T92" fmla="*/ 15 w 252"/>
                <a:gd name="T93" fmla="*/ 0 h 253"/>
                <a:gd name="T94" fmla="*/ 7 w 252"/>
                <a:gd name="T95" fmla="*/ 0 h 253"/>
                <a:gd name="T96" fmla="*/ 0 w 252"/>
                <a:gd name="T9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3">
                  <a:moveTo>
                    <a:pt x="252" y="253"/>
                  </a:moveTo>
                  <a:lnTo>
                    <a:pt x="251" y="244"/>
                  </a:lnTo>
                  <a:lnTo>
                    <a:pt x="251" y="236"/>
                  </a:lnTo>
                  <a:lnTo>
                    <a:pt x="251" y="228"/>
                  </a:lnTo>
                  <a:lnTo>
                    <a:pt x="249" y="219"/>
                  </a:lnTo>
                  <a:lnTo>
                    <a:pt x="248" y="211"/>
                  </a:lnTo>
                  <a:lnTo>
                    <a:pt x="247" y="203"/>
                  </a:lnTo>
                  <a:lnTo>
                    <a:pt x="245" y="196"/>
                  </a:lnTo>
                  <a:lnTo>
                    <a:pt x="243" y="186"/>
                  </a:lnTo>
                  <a:lnTo>
                    <a:pt x="240" y="179"/>
                  </a:lnTo>
                  <a:lnTo>
                    <a:pt x="238" y="171"/>
                  </a:lnTo>
                  <a:lnTo>
                    <a:pt x="235" y="163"/>
                  </a:lnTo>
                  <a:lnTo>
                    <a:pt x="232" y="155"/>
                  </a:lnTo>
                  <a:lnTo>
                    <a:pt x="229" y="149"/>
                  </a:lnTo>
                  <a:lnTo>
                    <a:pt x="226" y="141"/>
                  </a:lnTo>
                  <a:lnTo>
                    <a:pt x="222" y="133"/>
                  </a:lnTo>
                  <a:lnTo>
                    <a:pt x="218" y="127"/>
                  </a:lnTo>
                  <a:lnTo>
                    <a:pt x="213" y="119"/>
                  </a:lnTo>
                  <a:lnTo>
                    <a:pt x="209" y="112"/>
                  </a:lnTo>
                  <a:lnTo>
                    <a:pt x="204" y="106"/>
                  </a:lnTo>
                  <a:lnTo>
                    <a:pt x="200" y="99"/>
                  </a:lnTo>
                  <a:lnTo>
                    <a:pt x="195" y="93"/>
                  </a:lnTo>
                  <a:lnTo>
                    <a:pt x="188" y="86"/>
                  </a:lnTo>
                  <a:lnTo>
                    <a:pt x="183" y="80"/>
                  </a:lnTo>
                  <a:lnTo>
                    <a:pt x="178" y="75"/>
                  </a:lnTo>
                  <a:lnTo>
                    <a:pt x="171" y="68"/>
                  </a:lnTo>
                  <a:lnTo>
                    <a:pt x="166" y="63"/>
                  </a:lnTo>
                  <a:lnTo>
                    <a:pt x="160" y="58"/>
                  </a:lnTo>
                  <a:lnTo>
                    <a:pt x="153" y="52"/>
                  </a:lnTo>
                  <a:lnTo>
                    <a:pt x="147" y="47"/>
                  </a:lnTo>
                  <a:lnTo>
                    <a:pt x="139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18" y="30"/>
                  </a:lnTo>
                  <a:lnTo>
                    <a:pt x="110" y="26"/>
                  </a:lnTo>
                  <a:lnTo>
                    <a:pt x="104" y="23"/>
                  </a:lnTo>
                  <a:lnTo>
                    <a:pt x="96" y="20"/>
                  </a:lnTo>
                  <a:lnTo>
                    <a:pt x="88" y="16"/>
                  </a:lnTo>
                  <a:lnTo>
                    <a:pt x="80" y="13"/>
                  </a:lnTo>
                  <a:lnTo>
                    <a:pt x="72" y="11"/>
                  </a:lnTo>
                  <a:lnTo>
                    <a:pt x="65" y="8"/>
                  </a:lnTo>
                  <a:lnTo>
                    <a:pt x="57" y="7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4" name="Freeform 105"/>
            <p:cNvSpPr>
              <a:spLocks/>
            </p:cNvSpPr>
            <p:nvPr/>
          </p:nvSpPr>
          <p:spPr bwMode="auto">
            <a:xfrm>
              <a:off x="2226" y="1505"/>
              <a:ext cx="63" cy="63"/>
            </a:xfrm>
            <a:custGeom>
              <a:avLst/>
              <a:gdLst>
                <a:gd name="T0" fmla="*/ 252 w 252"/>
                <a:gd name="T1" fmla="*/ 0 h 253"/>
                <a:gd name="T2" fmla="*/ 244 w 252"/>
                <a:gd name="T3" fmla="*/ 0 h 253"/>
                <a:gd name="T4" fmla="*/ 235 w 252"/>
                <a:gd name="T5" fmla="*/ 0 h 253"/>
                <a:gd name="T6" fmla="*/ 227 w 252"/>
                <a:gd name="T7" fmla="*/ 2 h 253"/>
                <a:gd name="T8" fmla="*/ 220 w 252"/>
                <a:gd name="T9" fmla="*/ 2 h 253"/>
                <a:gd name="T10" fmla="*/ 211 w 252"/>
                <a:gd name="T11" fmla="*/ 3 h 253"/>
                <a:gd name="T12" fmla="*/ 203 w 252"/>
                <a:gd name="T13" fmla="*/ 6 h 253"/>
                <a:gd name="T14" fmla="*/ 195 w 252"/>
                <a:gd name="T15" fmla="*/ 7 h 253"/>
                <a:gd name="T16" fmla="*/ 187 w 252"/>
                <a:gd name="T17" fmla="*/ 8 h 253"/>
                <a:gd name="T18" fmla="*/ 179 w 252"/>
                <a:gd name="T19" fmla="*/ 11 h 253"/>
                <a:gd name="T20" fmla="*/ 172 w 252"/>
                <a:gd name="T21" fmla="*/ 13 h 253"/>
                <a:gd name="T22" fmla="*/ 164 w 252"/>
                <a:gd name="T23" fmla="*/ 16 h 253"/>
                <a:gd name="T24" fmla="*/ 156 w 252"/>
                <a:gd name="T25" fmla="*/ 20 h 253"/>
                <a:gd name="T26" fmla="*/ 148 w 252"/>
                <a:gd name="T27" fmla="*/ 23 h 253"/>
                <a:gd name="T28" fmla="*/ 140 w 252"/>
                <a:gd name="T29" fmla="*/ 26 h 253"/>
                <a:gd name="T30" fmla="*/ 132 w 252"/>
                <a:gd name="T31" fmla="*/ 30 h 253"/>
                <a:gd name="T32" fmla="*/ 126 w 252"/>
                <a:gd name="T33" fmla="*/ 34 h 253"/>
                <a:gd name="T34" fmla="*/ 118 w 252"/>
                <a:gd name="T35" fmla="*/ 38 h 253"/>
                <a:gd name="T36" fmla="*/ 112 w 252"/>
                <a:gd name="T37" fmla="*/ 42 h 253"/>
                <a:gd name="T38" fmla="*/ 105 w 252"/>
                <a:gd name="T39" fmla="*/ 47 h 253"/>
                <a:gd name="T40" fmla="*/ 99 w 252"/>
                <a:gd name="T41" fmla="*/ 52 h 253"/>
                <a:gd name="T42" fmla="*/ 92 w 252"/>
                <a:gd name="T43" fmla="*/ 58 h 253"/>
                <a:gd name="T44" fmla="*/ 86 w 252"/>
                <a:gd name="T45" fmla="*/ 63 h 253"/>
                <a:gd name="T46" fmla="*/ 79 w 252"/>
                <a:gd name="T47" fmla="*/ 68 h 253"/>
                <a:gd name="T48" fmla="*/ 74 w 252"/>
                <a:gd name="T49" fmla="*/ 75 h 253"/>
                <a:gd name="T50" fmla="*/ 67 w 252"/>
                <a:gd name="T51" fmla="*/ 80 h 253"/>
                <a:gd name="T52" fmla="*/ 62 w 252"/>
                <a:gd name="T53" fmla="*/ 86 h 253"/>
                <a:gd name="T54" fmla="*/ 57 w 252"/>
                <a:gd name="T55" fmla="*/ 93 h 253"/>
                <a:gd name="T56" fmla="*/ 52 w 252"/>
                <a:gd name="T57" fmla="*/ 99 h 253"/>
                <a:gd name="T58" fmla="*/ 47 w 252"/>
                <a:gd name="T59" fmla="*/ 106 h 253"/>
                <a:gd name="T60" fmla="*/ 43 w 252"/>
                <a:gd name="T61" fmla="*/ 112 h 253"/>
                <a:gd name="T62" fmla="*/ 38 w 252"/>
                <a:gd name="T63" fmla="*/ 119 h 253"/>
                <a:gd name="T64" fmla="*/ 34 w 252"/>
                <a:gd name="T65" fmla="*/ 127 h 253"/>
                <a:gd name="T66" fmla="*/ 30 w 252"/>
                <a:gd name="T67" fmla="*/ 133 h 253"/>
                <a:gd name="T68" fmla="*/ 26 w 252"/>
                <a:gd name="T69" fmla="*/ 141 h 253"/>
                <a:gd name="T70" fmla="*/ 22 w 252"/>
                <a:gd name="T71" fmla="*/ 149 h 253"/>
                <a:gd name="T72" fmla="*/ 19 w 252"/>
                <a:gd name="T73" fmla="*/ 155 h 253"/>
                <a:gd name="T74" fmla="*/ 15 w 252"/>
                <a:gd name="T75" fmla="*/ 163 h 253"/>
                <a:gd name="T76" fmla="*/ 13 w 252"/>
                <a:gd name="T77" fmla="*/ 171 h 253"/>
                <a:gd name="T78" fmla="*/ 10 w 252"/>
                <a:gd name="T79" fmla="*/ 179 h 253"/>
                <a:gd name="T80" fmla="*/ 9 w 252"/>
                <a:gd name="T81" fmla="*/ 186 h 253"/>
                <a:gd name="T82" fmla="*/ 6 w 252"/>
                <a:gd name="T83" fmla="*/ 196 h 253"/>
                <a:gd name="T84" fmla="*/ 5 w 252"/>
                <a:gd name="T85" fmla="*/ 203 h 253"/>
                <a:gd name="T86" fmla="*/ 4 w 252"/>
                <a:gd name="T87" fmla="*/ 211 h 253"/>
                <a:gd name="T88" fmla="*/ 2 w 252"/>
                <a:gd name="T89" fmla="*/ 219 h 253"/>
                <a:gd name="T90" fmla="*/ 1 w 252"/>
                <a:gd name="T91" fmla="*/ 228 h 253"/>
                <a:gd name="T92" fmla="*/ 0 w 252"/>
                <a:gd name="T93" fmla="*/ 236 h 253"/>
                <a:gd name="T94" fmla="*/ 0 w 252"/>
                <a:gd name="T95" fmla="*/ 244 h 253"/>
                <a:gd name="T96" fmla="*/ 0 w 252"/>
                <a:gd name="T9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3">
                  <a:moveTo>
                    <a:pt x="252" y="0"/>
                  </a:moveTo>
                  <a:lnTo>
                    <a:pt x="244" y="0"/>
                  </a:lnTo>
                  <a:lnTo>
                    <a:pt x="235" y="0"/>
                  </a:lnTo>
                  <a:lnTo>
                    <a:pt x="227" y="2"/>
                  </a:lnTo>
                  <a:lnTo>
                    <a:pt x="220" y="2"/>
                  </a:lnTo>
                  <a:lnTo>
                    <a:pt x="211" y="3"/>
                  </a:lnTo>
                  <a:lnTo>
                    <a:pt x="203" y="6"/>
                  </a:lnTo>
                  <a:lnTo>
                    <a:pt x="195" y="7"/>
                  </a:lnTo>
                  <a:lnTo>
                    <a:pt x="187" y="8"/>
                  </a:lnTo>
                  <a:lnTo>
                    <a:pt x="179" y="11"/>
                  </a:lnTo>
                  <a:lnTo>
                    <a:pt x="172" y="13"/>
                  </a:lnTo>
                  <a:lnTo>
                    <a:pt x="164" y="16"/>
                  </a:lnTo>
                  <a:lnTo>
                    <a:pt x="156" y="20"/>
                  </a:lnTo>
                  <a:lnTo>
                    <a:pt x="148" y="23"/>
                  </a:lnTo>
                  <a:lnTo>
                    <a:pt x="140" y="26"/>
                  </a:lnTo>
                  <a:lnTo>
                    <a:pt x="132" y="30"/>
                  </a:lnTo>
                  <a:lnTo>
                    <a:pt x="126" y="34"/>
                  </a:lnTo>
                  <a:lnTo>
                    <a:pt x="118" y="38"/>
                  </a:lnTo>
                  <a:lnTo>
                    <a:pt x="112" y="42"/>
                  </a:lnTo>
                  <a:lnTo>
                    <a:pt x="105" y="47"/>
                  </a:lnTo>
                  <a:lnTo>
                    <a:pt x="99" y="52"/>
                  </a:lnTo>
                  <a:lnTo>
                    <a:pt x="92" y="58"/>
                  </a:lnTo>
                  <a:lnTo>
                    <a:pt x="86" y="63"/>
                  </a:lnTo>
                  <a:lnTo>
                    <a:pt x="79" y="68"/>
                  </a:lnTo>
                  <a:lnTo>
                    <a:pt x="74" y="75"/>
                  </a:lnTo>
                  <a:lnTo>
                    <a:pt x="67" y="80"/>
                  </a:lnTo>
                  <a:lnTo>
                    <a:pt x="62" y="86"/>
                  </a:lnTo>
                  <a:lnTo>
                    <a:pt x="57" y="93"/>
                  </a:lnTo>
                  <a:lnTo>
                    <a:pt x="52" y="99"/>
                  </a:lnTo>
                  <a:lnTo>
                    <a:pt x="47" y="106"/>
                  </a:lnTo>
                  <a:lnTo>
                    <a:pt x="43" y="112"/>
                  </a:lnTo>
                  <a:lnTo>
                    <a:pt x="38" y="119"/>
                  </a:lnTo>
                  <a:lnTo>
                    <a:pt x="34" y="127"/>
                  </a:lnTo>
                  <a:lnTo>
                    <a:pt x="30" y="133"/>
                  </a:lnTo>
                  <a:lnTo>
                    <a:pt x="26" y="141"/>
                  </a:lnTo>
                  <a:lnTo>
                    <a:pt x="22" y="149"/>
                  </a:lnTo>
                  <a:lnTo>
                    <a:pt x="19" y="155"/>
                  </a:lnTo>
                  <a:lnTo>
                    <a:pt x="15" y="163"/>
                  </a:lnTo>
                  <a:lnTo>
                    <a:pt x="13" y="171"/>
                  </a:lnTo>
                  <a:lnTo>
                    <a:pt x="10" y="179"/>
                  </a:lnTo>
                  <a:lnTo>
                    <a:pt x="9" y="186"/>
                  </a:lnTo>
                  <a:lnTo>
                    <a:pt x="6" y="196"/>
                  </a:lnTo>
                  <a:lnTo>
                    <a:pt x="5" y="203"/>
                  </a:lnTo>
                  <a:lnTo>
                    <a:pt x="4" y="211"/>
                  </a:lnTo>
                  <a:lnTo>
                    <a:pt x="2" y="219"/>
                  </a:lnTo>
                  <a:lnTo>
                    <a:pt x="1" y="228"/>
                  </a:lnTo>
                  <a:lnTo>
                    <a:pt x="0" y="236"/>
                  </a:lnTo>
                  <a:lnTo>
                    <a:pt x="0" y="244"/>
                  </a:lnTo>
                  <a:lnTo>
                    <a:pt x="0" y="2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5" name="Freeform 106"/>
            <p:cNvSpPr>
              <a:spLocks/>
            </p:cNvSpPr>
            <p:nvPr/>
          </p:nvSpPr>
          <p:spPr bwMode="auto">
            <a:xfrm>
              <a:off x="1820" y="1234"/>
              <a:ext cx="541" cy="181"/>
            </a:xfrm>
            <a:custGeom>
              <a:avLst/>
              <a:gdLst>
                <a:gd name="T0" fmla="*/ 0 w 2161"/>
                <a:gd name="T1" fmla="*/ 252 h 720"/>
                <a:gd name="T2" fmla="*/ 0 w 2161"/>
                <a:gd name="T3" fmla="*/ 468 h 720"/>
                <a:gd name="T4" fmla="*/ 252 w 2161"/>
                <a:gd name="T5" fmla="*/ 468 h 720"/>
                <a:gd name="T6" fmla="*/ 252 w 2161"/>
                <a:gd name="T7" fmla="*/ 720 h 720"/>
                <a:gd name="T8" fmla="*/ 1910 w 2161"/>
                <a:gd name="T9" fmla="*/ 720 h 720"/>
                <a:gd name="T10" fmla="*/ 1910 w 2161"/>
                <a:gd name="T11" fmla="*/ 468 h 720"/>
                <a:gd name="T12" fmla="*/ 2161 w 2161"/>
                <a:gd name="T13" fmla="*/ 468 h 720"/>
                <a:gd name="T14" fmla="*/ 2161 w 2161"/>
                <a:gd name="T15" fmla="*/ 252 h 720"/>
                <a:gd name="T16" fmla="*/ 1910 w 2161"/>
                <a:gd name="T17" fmla="*/ 252 h 720"/>
                <a:gd name="T18" fmla="*/ 1910 w 2161"/>
                <a:gd name="T19" fmla="*/ 0 h 720"/>
                <a:gd name="T20" fmla="*/ 252 w 2161"/>
                <a:gd name="T21" fmla="*/ 0 h 720"/>
                <a:gd name="T22" fmla="*/ 252 w 2161"/>
                <a:gd name="T23" fmla="*/ 252 h 720"/>
                <a:gd name="T24" fmla="*/ 0 w 2161"/>
                <a:gd name="T25" fmla="*/ 25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720">
                  <a:moveTo>
                    <a:pt x="0" y="252"/>
                  </a:moveTo>
                  <a:lnTo>
                    <a:pt x="0" y="468"/>
                  </a:lnTo>
                  <a:lnTo>
                    <a:pt x="252" y="468"/>
                  </a:lnTo>
                  <a:lnTo>
                    <a:pt x="252" y="720"/>
                  </a:lnTo>
                  <a:lnTo>
                    <a:pt x="1910" y="720"/>
                  </a:lnTo>
                  <a:lnTo>
                    <a:pt x="1910" y="468"/>
                  </a:lnTo>
                  <a:lnTo>
                    <a:pt x="2161" y="468"/>
                  </a:lnTo>
                  <a:lnTo>
                    <a:pt x="2161" y="252"/>
                  </a:lnTo>
                  <a:lnTo>
                    <a:pt x="1910" y="252"/>
                  </a:lnTo>
                  <a:lnTo>
                    <a:pt x="1910" y="0"/>
                  </a:lnTo>
                  <a:lnTo>
                    <a:pt x="252" y="0"/>
                  </a:lnTo>
                  <a:lnTo>
                    <a:pt x="252" y="25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6" name="Oval 107"/>
            <p:cNvSpPr>
              <a:spLocks noChangeArrowheads="1"/>
            </p:cNvSpPr>
            <p:nvPr/>
          </p:nvSpPr>
          <p:spPr bwMode="auto">
            <a:xfrm>
              <a:off x="1820" y="1288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7" name="Oval 108"/>
            <p:cNvSpPr>
              <a:spLocks noChangeArrowheads="1"/>
            </p:cNvSpPr>
            <p:nvPr/>
          </p:nvSpPr>
          <p:spPr bwMode="auto">
            <a:xfrm>
              <a:off x="2234" y="1288"/>
              <a:ext cx="127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8" name="Oval 109"/>
            <p:cNvSpPr>
              <a:spLocks noChangeArrowheads="1"/>
            </p:cNvSpPr>
            <p:nvPr/>
          </p:nvSpPr>
          <p:spPr bwMode="auto">
            <a:xfrm>
              <a:off x="2234" y="1234"/>
              <a:ext cx="127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69" name="Oval 110"/>
            <p:cNvSpPr>
              <a:spLocks noChangeArrowheads="1"/>
            </p:cNvSpPr>
            <p:nvPr/>
          </p:nvSpPr>
          <p:spPr bwMode="auto">
            <a:xfrm>
              <a:off x="1820" y="1234"/>
              <a:ext cx="126" cy="1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0" name="Line 111"/>
            <p:cNvSpPr>
              <a:spLocks noChangeShapeType="1"/>
            </p:cNvSpPr>
            <p:nvPr/>
          </p:nvSpPr>
          <p:spPr bwMode="auto">
            <a:xfrm>
              <a:off x="1820" y="1297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1" name="Line 112"/>
            <p:cNvSpPr>
              <a:spLocks noChangeShapeType="1"/>
            </p:cNvSpPr>
            <p:nvPr/>
          </p:nvSpPr>
          <p:spPr bwMode="auto">
            <a:xfrm>
              <a:off x="1884" y="141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2" name="Line 113"/>
            <p:cNvSpPr>
              <a:spLocks noChangeShapeType="1"/>
            </p:cNvSpPr>
            <p:nvPr/>
          </p:nvSpPr>
          <p:spPr bwMode="auto">
            <a:xfrm flipV="1">
              <a:off x="2361" y="1297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3" name="Line 114"/>
            <p:cNvSpPr>
              <a:spLocks noChangeShapeType="1"/>
            </p:cNvSpPr>
            <p:nvPr/>
          </p:nvSpPr>
          <p:spPr bwMode="auto">
            <a:xfrm flipH="1">
              <a:off x="1884" y="1234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4" name="Freeform 115"/>
            <p:cNvSpPr>
              <a:spLocks/>
            </p:cNvSpPr>
            <p:nvPr/>
          </p:nvSpPr>
          <p:spPr bwMode="auto">
            <a:xfrm>
              <a:off x="1820" y="1351"/>
              <a:ext cx="64" cy="64"/>
            </a:xfrm>
            <a:custGeom>
              <a:avLst/>
              <a:gdLst>
                <a:gd name="T0" fmla="*/ 0 w 252"/>
                <a:gd name="T1" fmla="*/ 0 h 252"/>
                <a:gd name="T2" fmla="*/ 0 w 252"/>
                <a:gd name="T3" fmla="*/ 8 h 252"/>
                <a:gd name="T4" fmla="*/ 0 w 252"/>
                <a:gd name="T5" fmla="*/ 17 h 252"/>
                <a:gd name="T6" fmla="*/ 1 w 252"/>
                <a:gd name="T7" fmla="*/ 25 h 252"/>
                <a:gd name="T8" fmla="*/ 1 w 252"/>
                <a:gd name="T9" fmla="*/ 32 h 252"/>
                <a:gd name="T10" fmla="*/ 2 w 252"/>
                <a:gd name="T11" fmla="*/ 42 h 252"/>
                <a:gd name="T12" fmla="*/ 5 w 252"/>
                <a:gd name="T13" fmla="*/ 49 h 252"/>
                <a:gd name="T14" fmla="*/ 6 w 252"/>
                <a:gd name="T15" fmla="*/ 57 h 252"/>
                <a:gd name="T16" fmla="*/ 8 w 252"/>
                <a:gd name="T17" fmla="*/ 65 h 252"/>
                <a:gd name="T18" fmla="*/ 10 w 252"/>
                <a:gd name="T19" fmla="*/ 73 h 252"/>
                <a:gd name="T20" fmla="*/ 13 w 252"/>
                <a:gd name="T21" fmla="*/ 81 h 252"/>
                <a:gd name="T22" fmla="*/ 15 w 252"/>
                <a:gd name="T23" fmla="*/ 88 h 252"/>
                <a:gd name="T24" fmla="*/ 19 w 252"/>
                <a:gd name="T25" fmla="*/ 96 h 252"/>
                <a:gd name="T26" fmla="*/ 22 w 252"/>
                <a:gd name="T27" fmla="*/ 104 h 252"/>
                <a:gd name="T28" fmla="*/ 26 w 252"/>
                <a:gd name="T29" fmla="*/ 112 h 252"/>
                <a:gd name="T30" fmla="*/ 30 w 252"/>
                <a:gd name="T31" fmla="*/ 118 h 252"/>
                <a:gd name="T32" fmla="*/ 34 w 252"/>
                <a:gd name="T33" fmla="*/ 126 h 252"/>
                <a:gd name="T34" fmla="*/ 38 w 252"/>
                <a:gd name="T35" fmla="*/ 133 h 252"/>
                <a:gd name="T36" fmla="*/ 43 w 252"/>
                <a:gd name="T37" fmla="*/ 140 h 252"/>
                <a:gd name="T38" fmla="*/ 47 w 252"/>
                <a:gd name="T39" fmla="*/ 147 h 252"/>
                <a:gd name="T40" fmla="*/ 52 w 252"/>
                <a:gd name="T41" fmla="*/ 153 h 252"/>
                <a:gd name="T42" fmla="*/ 57 w 252"/>
                <a:gd name="T43" fmla="*/ 160 h 252"/>
                <a:gd name="T44" fmla="*/ 62 w 252"/>
                <a:gd name="T45" fmla="*/ 166 h 252"/>
                <a:gd name="T46" fmla="*/ 67 w 252"/>
                <a:gd name="T47" fmla="*/ 173 h 252"/>
                <a:gd name="T48" fmla="*/ 74 w 252"/>
                <a:gd name="T49" fmla="*/ 178 h 252"/>
                <a:gd name="T50" fmla="*/ 79 w 252"/>
                <a:gd name="T51" fmla="*/ 185 h 252"/>
                <a:gd name="T52" fmla="*/ 86 w 252"/>
                <a:gd name="T53" fmla="*/ 190 h 252"/>
                <a:gd name="T54" fmla="*/ 92 w 252"/>
                <a:gd name="T55" fmla="*/ 195 h 252"/>
                <a:gd name="T56" fmla="*/ 99 w 252"/>
                <a:gd name="T57" fmla="*/ 200 h 252"/>
                <a:gd name="T58" fmla="*/ 105 w 252"/>
                <a:gd name="T59" fmla="*/ 205 h 252"/>
                <a:gd name="T60" fmla="*/ 112 w 252"/>
                <a:gd name="T61" fmla="*/ 209 h 252"/>
                <a:gd name="T62" fmla="*/ 118 w 252"/>
                <a:gd name="T63" fmla="*/ 214 h 252"/>
                <a:gd name="T64" fmla="*/ 126 w 252"/>
                <a:gd name="T65" fmla="*/ 218 h 252"/>
                <a:gd name="T66" fmla="*/ 133 w 252"/>
                <a:gd name="T67" fmla="*/ 222 h 252"/>
                <a:gd name="T68" fmla="*/ 140 w 252"/>
                <a:gd name="T69" fmla="*/ 226 h 252"/>
                <a:gd name="T70" fmla="*/ 148 w 252"/>
                <a:gd name="T71" fmla="*/ 230 h 252"/>
                <a:gd name="T72" fmla="*/ 156 w 252"/>
                <a:gd name="T73" fmla="*/ 233 h 252"/>
                <a:gd name="T74" fmla="*/ 162 w 252"/>
                <a:gd name="T75" fmla="*/ 235 h 252"/>
                <a:gd name="T76" fmla="*/ 170 w 252"/>
                <a:gd name="T77" fmla="*/ 239 h 252"/>
                <a:gd name="T78" fmla="*/ 178 w 252"/>
                <a:gd name="T79" fmla="*/ 242 h 252"/>
                <a:gd name="T80" fmla="*/ 187 w 252"/>
                <a:gd name="T81" fmla="*/ 243 h 252"/>
                <a:gd name="T82" fmla="*/ 195 w 252"/>
                <a:gd name="T83" fmla="*/ 246 h 252"/>
                <a:gd name="T84" fmla="*/ 203 w 252"/>
                <a:gd name="T85" fmla="*/ 247 h 252"/>
                <a:gd name="T86" fmla="*/ 211 w 252"/>
                <a:gd name="T87" fmla="*/ 248 h 252"/>
                <a:gd name="T88" fmla="*/ 218 w 252"/>
                <a:gd name="T89" fmla="*/ 250 h 252"/>
                <a:gd name="T90" fmla="*/ 227 w 252"/>
                <a:gd name="T91" fmla="*/ 251 h 252"/>
                <a:gd name="T92" fmla="*/ 235 w 252"/>
                <a:gd name="T93" fmla="*/ 251 h 252"/>
                <a:gd name="T94" fmla="*/ 243 w 252"/>
                <a:gd name="T95" fmla="*/ 252 h 252"/>
                <a:gd name="T96" fmla="*/ 252 w 252"/>
                <a:gd name="T9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1" y="32"/>
                  </a:lnTo>
                  <a:lnTo>
                    <a:pt x="2" y="42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8" y="65"/>
                  </a:lnTo>
                  <a:lnTo>
                    <a:pt x="10" y="73"/>
                  </a:lnTo>
                  <a:lnTo>
                    <a:pt x="13" y="81"/>
                  </a:lnTo>
                  <a:lnTo>
                    <a:pt x="15" y="88"/>
                  </a:lnTo>
                  <a:lnTo>
                    <a:pt x="19" y="96"/>
                  </a:lnTo>
                  <a:lnTo>
                    <a:pt x="22" y="104"/>
                  </a:lnTo>
                  <a:lnTo>
                    <a:pt x="26" y="112"/>
                  </a:lnTo>
                  <a:lnTo>
                    <a:pt x="30" y="118"/>
                  </a:lnTo>
                  <a:lnTo>
                    <a:pt x="34" y="126"/>
                  </a:lnTo>
                  <a:lnTo>
                    <a:pt x="38" y="133"/>
                  </a:lnTo>
                  <a:lnTo>
                    <a:pt x="43" y="140"/>
                  </a:lnTo>
                  <a:lnTo>
                    <a:pt x="47" y="147"/>
                  </a:lnTo>
                  <a:lnTo>
                    <a:pt x="52" y="153"/>
                  </a:lnTo>
                  <a:lnTo>
                    <a:pt x="57" y="160"/>
                  </a:lnTo>
                  <a:lnTo>
                    <a:pt x="62" y="166"/>
                  </a:lnTo>
                  <a:lnTo>
                    <a:pt x="67" y="173"/>
                  </a:lnTo>
                  <a:lnTo>
                    <a:pt x="74" y="178"/>
                  </a:lnTo>
                  <a:lnTo>
                    <a:pt x="79" y="185"/>
                  </a:lnTo>
                  <a:lnTo>
                    <a:pt x="86" y="190"/>
                  </a:lnTo>
                  <a:lnTo>
                    <a:pt x="92" y="195"/>
                  </a:lnTo>
                  <a:lnTo>
                    <a:pt x="99" y="200"/>
                  </a:lnTo>
                  <a:lnTo>
                    <a:pt x="105" y="205"/>
                  </a:lnTo>
                  <a:lnTo>
                    <a:pt x="112" y="209"/>
                  </a:lnTo>
                  <a:lnTo>
                    <a:pt x="118" y="214"/>
                  </a:lnTo>
                  <a:lnTo>
                    <a:pt x="126" y="218"/>
                  </a:lnTo>
                  <a:lnTo>
                    <a:pt x="133" y="222"/>
                  </a:lnTo>
                  <a:lnTo>
                    <a:pt x="140" y="226"/>
                  </a:lnTo>
                  <a:lnTo>
                    <a:pt x="148" y="230"/>
                  </a:lnTo>
                  <a:lnTo>
                    <a:pt x="156" y="233"/>
                  </a:lnTo>
                  <a:lnTo>
                    <a:pt x="162" y="235"/>
                  </a:lnTo>
                  <a:lnTo>
                    <a:pt x="170" y="239"/>
                  </a:lnTo>
                  <a:lnTo>
                    <a:pt x="178" y="242"/>
                  </a:lnTo>
                  <a:lnTo>
                    <a:pt x="187" y="243"/>
                  </a:lnTo>
                  <a:lnTo>
                    <a:pt x="195" y="246"/>
                  </a:lnTo>
                  <a:lnTo>
                    <a:pt x="203" y="247"/>
                  </a:lnTo>
                  <a:lnTo>
                    <a:pt x="211" y="248"/>
                  </a:lnTo>
                  <a:lnTo>
                    <a:pt x="218" y="250"/>
                  </a:lnTo>
                  <a:lnTo>
                    <a:pt x="227" y="251"/>
                  </a:lnTo>
                  <a:lnTo>
                    <a:pt x="235" y="251"/>
                  </a:lnTo>
                  <a:lnTo>
                    <a:pt x="243" y="252"/>
                  </a:lnTo>
                  <a:lnTo>
                    <a:pt x="252" y="2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5" name="Freeform 116"/>
            <p:cNvSpPr>
              <a:spLocks/>
            </p:cNvSpPr>
            <p:nvPr/>
          </p:nvSpPr>
          <p:spPr bwMode="auto">
            <a:xfrm>
              <a:off x="2298" y="1351"/>
              <a:ext cx="63" cy="64"/>
            </a:xfrm>
            <a:custGeom>
              <a:avLst/>
              <a:gdLst>
                <a:gd name="T0" fmla="*/ 0 w 251"/>
                <a:gd name="T1" fmla="*/ 252 h 252"/>
                <a:gd name="T2" fmla="*/ 7 w 251"/>
                <a:gd name="T3" fmla="*/ 252 h 252"/>
                <a:gd name="T4" fmla="*/ 15 w 251"/>
                <a:gd name="T5" fmla="*/ 251 h 252"/>
                <a:gd name="T6" fmla="*/ 24 w 251"/>
                <a:gd name="T7" fmla="*/ 251 h 252"/>
                <a:gd name="T8" fmla="*/ 32 w 251"/>
                <a:gd name="T9" fmla="*/ 250 h 252"/>
                <a:gd name="T10" fmla="*/ 40 w 251"/>
                <a:gd name="T11" fmla="*/ 248 h 252"/>
                <a:gd name="T12" fmla="*/ 48 w 251"/>
                <a:gd name="T13" fmla="*/ 247 h 252"/>
                <a:gd name="T14" fmla="*/ 57 w 251"/>
                <a:gd name="T15" fmla="*/ 246 h 252"/>
                <a:gd name="T16" fmla="*/ 65 w 251"/>
                <a:gd name="T17" fmla="*/ 243 h 252"/>
                <a:gd name="T18" fmla="*/ 72 w 251"/>
                <a:gd name="T19" fmla="*/ 242 h 252"/>
                <a:gd name="T20" fmla="*/ 80 w 251"/>
                <a:gd name="T21" fmla="*/ 239 h 252"/>
                <a:gd name="T22" fmla="*/ 88 w 251"/>
                <a:gd name="T23" fmla="*/ 235 h 252"/>
                <a:gd name="T24" fmla="*/ 96 w 251"/>
                <a:gd name="T25" fmla="*/ 233 h 252"/>
                <a:gd name="T26" fmla="*/ 104 w 251"/>
                <a:gd name="T27" fmla="*/ 230 h 252"/>
                <a:gd name="T28" fmla="*/ 110 w 251"/>
                <a:gd name="T29" fmla="*/ 226 h 252"/>
                <a:gd name="T30" fmla="*/ 118 w 251"/>
                <a:gd name="T31" fmla="*/ 222 h 252"/>
                <a:gd name="T32" fmla="*/ 124 w 251"/>
                <a:gd name="T33" fmla="*/ 218 h 252"/>
                <a:gd name="T34" fmla="*/ 132 w 251"/>
                <a:gd name="T35" fmla="*/ 214 h 252"/>
                <a:gd name="T36" fmla="*/ 139 w 251"/>
                <a:gd name="T37" fmla="*/ 209 h 252"/>
                <a:gd name="T38" fmla="*/ 145 w 251"/>
                <a:gd name="T39" fmla="*/ 205 h 252"/>
                <a:gd name="T40" fmla="*/ 153 w 251"/>
                <a:gd name="T41" fmla="*/ 200 h 252"/>
                <a:gd name="T42" fmla="*/ 160 w 251"/>
                <a:gd name="T43" fmla="*/ 195 h 252"/>
                <a:gd name="T44" fmla="*/ 165 w 251"/>
                <a:gd name="T45" fmla="*/ 190 h 252"/>
                <a:gd name="T46" fmla="*/ 171 w 251"/>
                <a:gd name="T47" fmla="*/ 185 h 252"/>
                <a:gd name="T48" fmla="*/ 178 w 251"/>
                <a:gd name="T49" fmla="*/ 178 h 252"/>
                <a:gd name="T50" fmla="*/ 183 w 251"/>
                <a:gd name="T51" fmla="*/ 173 h 252"/>
                <a:gd name="T52" fmla="*/ 188 w 251"/>
                <a:gd name="T53" fmla="*/ 166 h 252"/>
                <a:gd name="T54" fmla="*/ 193 w 251"/>
                <a:gd name="T55" fmla="*/ 160 h 252"/>
                <a:gd name="T56" fmla="*/ 199 w 251"/>
                <a:gd name="T57" fmla="*/ 153 h 252"/>
                <a:gd name="T58" fmla="*/ 204 w 251"/>
                <a:gd name="T59" fmla="*/ 147 h 252"/>
                <a:gd name="T60" fmla="*/ 209 w 251"/>
                <a:gd name="T61" fmla="*/ 140 h 252"/>
                <a:gd name="T62" fmla="*/ 213 w 251"/>
                <a:gd name="T63" fmla="*/ 133 h 252"/>
                <a:gd name="T64" fmla="*/ 217 w 251"/>
                <a:gd name="T65" fmla="*/ 126 h 252"/>
                <a:gd name="T66" fmla="*/ 222 w 251"/>
                <a:gd name="T67" fmla="*/ 118 h 252"/>
                <a:gd name="T68" fmla="*/ 225 w 251"/>
                <a:gd name="T69" fmla="*/ 112 h 252"/>
                <a:gd name="T70" fmla="*/ 229 w 251"/>
                <a:gd name="T71" fmla="*/ 104 h 252"/>
                <a:gd name="T72" fmla="*/ 232 w 251"/>
                <a:gd name="T73" fmla="*/ 96 h 252"/>
                <a:gd name="T74" fmla="*/ 235 w 251"/>
                <a:gd name="T75" fmla="*/ 88 h 252"/>
                <a:gd name="T76" fmla="*/ 238 w 251"/>
                <a:gd name="T77" fmla="*/ 81 h 252"/>
                <a:gd name="T78" fmla="*/ 240 w 251"/>
                <a:gd name="T79" fmla="*/ 73 h 252"/>
                <a:gd name="T80" fmla="*/ 243 w 251"/>
                <a:gd name="T81" fmla="*/ 65 h 252"/>
                <a:gd name="T82" fmla="*/ 244 w 251"/>
                <a:gd name="T83" fmla="*/ 57 h 252"/>
                <a:gd name="T84" fmla="*/ 247 w 251"/>
                <a:gd name="T85" fmla="*/ 49 h 252"/>
                <a:gd name="T86" fmla="*/ 248 w 251"/>
                <a:gd name="T87" fmla="*/ 42 h 252"/>
                <a:gd name="T88" fmla="*/ 249 w 251"/>
                <a:gd name="T89" fmla="*/ 32 h 252"/>
                <a:gd name="T90" fmla="*/ 249 w 251"/>
                <a:gd name="T91" fmla="*/ 25 h 252"/>
                <a:gd name="T92" fmla="*/ 251 w 251"/>
                <a:gd name="T93" fmla="*/ 17 h 252"/>
                <a:gd name="T94" fmla="*/ 251 w 251"/>
                <a:gd name="T95" fmla="*/ 8 h 252"/>
                <a:gd name="T96" fmla="*/ 251 w 251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2">
                  <a:moveTo>
                    <a:pt x="0" y="252"/>
                  </a:moveTo>
                  <a:lnTo>
                    <a:pt x="7" y="252"/>
                  </a:lnTo>
                  <a:lnTo>
                    <a:pt x="15" y="251"/>
                  </a:lnTo>
                  <a:lnTo>
                    <a:pt x="24" y="251"/>
                  </a:lnTo>
                  <a:lnTo>
                    <a:pt x="32" y="250"/>
                  </a:lnTo>
                  <a:lnTo>
                    <a:pt x="40" y="248"/>
                  </a:lnTo>
                  <a:lnTo>
                    <a:pt x="48" y="247"/>
                  </a:lnTo>
                  <a:lnTo>
                    <a:pt x="57" y="246"/>
                  </a:lnTo>
                  <a:lnTo>
                    <a:pt x="65" y="243"/>
                  </a:lnTo>
                  <a:lnTo>
                    <a:pt x="72" y="242"/>
                  </a:lnTo>
                  <a:lnTo>
                    <a:pt x="80" y="239"/>
                  </a:lnTo>
                  <a:lnTo>
                    <a:pt x="88" y="235"/>
                  </a:lnTo>
                  <a:lnTo>
                    <a:pt x="96" y="233"/>
                  </a:lnTo>
                  <a:lnTo>
                    <a:pt x="104" y="230"/>
                  </a:lnTo>
                  <a:lnTo>
                    <a:pt x="110" y="226"/>
                  </a:lnTo>
                  <a:lnTo>
                    <a:pt x="118" y="222"/>
                  </a:lnTo>
                  <a:lnTo>
                    <a:pt x="124" y="218"/>
                  </a:lnTo>
                  <a:lnTo>
                    <a:pt x="132" y="214"/>
                  </a:lnTo>
                  <a:lnTo>
                    <a:pt x="139" y="209"/>
                  </a:lnTo>
                  <a:lnTo>
                    <a:pt x="145" y="205"/>
                  </a:lnTo>
                  <a:lnTo>
                    <a:pt x="153" y="200"/>
                  </a:lnTo>
                  <a:lnTo>
                    <a:pt x="160" y="195"/>
                  </a:lnTo>
                  <a:lnTo>
                    <a:pt x="165" y="190"/>
                  </a:lnTo>
                  <a:lnTo>
                    <a:pt x="171" y="185"/>
                  </a:lnTo>
                  <a:lnTo>
                    <a:pt x="178" y="178"/>
                  </a:lnTo>
                  <a:lnTo>
                    <a:pt x="183" y="173"/>
                  </a:lnTo>
                  <a:lnTo>
                    <a:pt x="188" y="166"/>
                  </a:lnTo>
                  <a:lnTo>
                    <a:pt x="193" y="160"/>
                  </a:lnTo>
                  <a:lnTo>
                    <a:pt x="199" y="153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3" y="133"/>
                  </a:lnTo>
                  <a:lnTo>
                    <a:pt x="217" y="126"/>
                  </a:lnTo>
                  <a:lnTo>
                    <a:pt x="222" y="118"/>
                  </a:lnTo>
                  <a:lnTo>
                    <a:pt x="225" y="112"/>
                  </a:lnTo>
                  <a:lnTo>
                    <a:pt x="229" y="104"/>
                  </a:lnTo>
                  <a:lnTo>
                    <a:pt x="232" y="96"/>
                  </a:lnTo>
                  <a:lnTo>
                    <a:pt x="235" y="88"/>
                  </a:lnTo>
                  <a:lnTo>
                    <a:pt x="238" y="81"/>
                  </a:lnTo>
                  <a:lnTo>
                    <a:pt x="240" y="73"/>
                  </a:lnTo>
                  <a:lnTo>
                    <a:pt x="243" y="65"/>
                  </a:lnTo>
                  <a:lnTo>
                    <a:pt x="244" y="57"/>
                  </a:lnTo>
                  <a:lnTo>
                    <a:pt x="247" y="49"/>
                  </a:lnTo>
                  <a:lnTo>
                    <a:pt x="248" y="42"/>
                  </a:lnTo>
                  <a:lnTo>
                    <a:pt x="249" y="32"/>
                  </a:lnTo>
                  <a:lnTo>
                    <a:pt x="249" y="25"/>
                  </a:lnTo>
                  <a:lnTo>
                    <a:pt x="251" y="17"/>
                  </a:lnTo>
                  <a:lnTo>
                    <a:pt x="251" y="8"/>
                  </a:lnTo>
                  <a:lnTo>
                    <a:pt x="25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6" name="Freeform 117"/>
            <p:cNvSpPr>
              <a:spLocks/>
            </p:cNvSpPr>
            <p:nvPr/>
          </p:nvSpPr>
          <p:spPr bwMode="auto">
            <a:xfrm>
              <a:off x="2298" y="1234"/>
              <a:ext cx="63" cy="63"/>
            </a:xfrm>
            <a:custGeom>
              <a:avLst/>
              <a:gdLst>
                <a:gd name="T0" fmla="*/ 251 w 251"/>
                <a:gd name="T1" fmla="*/ 252 h 252"/>
                <a:gd name="T2" fmla="*/ 251 w 251"/>
                <a:gd name="T3" fmla="*/ 244 h 252"/>
                <a:gd name="T4" fmla="*/ 251 w 251"/>
                <a:gd name="T5" fmla="*/ 235 h 252"/>
                <a:gd name="T6" fmla="*/ 249 w 251"/>
                <a:gd name="T7" fmla="*/ 227 h 252"/>
                <a:gd name="T8" fmla="*/ 249 w 251"/>
                <a:gd name="T9" fmla="*/ 219 h 252"/>
                <a:gd name="T10" fmla="*/ 248 w 251"/>
                <a:gd name="T11" fmla="*/ 210 h 252"/>
                <a:gd name="T12" fmla="*/ 247 w 251"/>
                <a:gd name="T13" fmla="*/ 203 h 252"/>
                <a:gd name="T14" fmla="*/ 244 w 251"/>
                <a:gd name="T15" fmla="*/ 195 h 252"/>
                <a:gd name="T16" fmla="*/ 243 w 251"/>
                <a:gd name="T17" fmla="*/ 187 h 252"/>
                <a:gd name="T18" fmla="*/ 240 w 251"/>
                <a:gd name="T19" fmla="*/ 179 h 252"/>
                <a:gd name="T20" fmla="*/ 238 w 251"/>
                <a:gd name="T21" fmla="*/ 171 h 252"/>
                <a:gd name="T22" fmla="*/ 235 w 251"/>
                <a:gd name="T23" fmla="*/ 164 h 252"/>
                <a:gd name="T24" fmla="*/ 232 w 251"/>
                <a:gd name="T25" fmla="*/ 156 h 252"/>
                <a:gd name="T26" fmla="*/ 229 w 251"/>
                <a:gd name="T27" fmla="*/ 148 h 252"/>
                <a:gd name="T28" fmla="*/ 225 w 251"/>
                <a:gd name="T29" fmla="*/ 140 h 252"/>
                <a:gd name="T30" fmla="*/ 222 w 251"/>
                <a:gd name="T31" fmla="*/ 132 h 252"/>
                <a:gd name="T32" fmla="*/ 217 w 251"/>
                <a:gd name="T33" fmla="*/ 126 h 252"/>
                <a:gd name="T34" fmla="*/ 213 w 251"/>
                <a:gd name="T35" fmla="*/ 119 h 252"/>
                <a:gd name="T36" fmla="*/ 209 w 251"/>
                <a:gd name="T37" fmla="*/ 112 h 252"/>
                <a:gd name="T38" fmla="*/ 204 w 251"/>
                <a:gd name="T39" fmla="*/ 105 h 252"/>
                <a:gd name="T40" fmla="*/ 199 w 251"/>
                <a:gd name="T41" fmla="*/ 99 h 252"/>
                <a:gd name="T42" fmla="*/ 193 w 251"/>
                <a:gd name="T43" fmla="*/ 92 h 252"/>
                <a:gd name="T44" fmla="*/ 188 w 251"/>
                <a:gd name="T45" fmla="*/ 86 h 252"/>
                <a:gd name="T46" fmla="*/ 183 w 251"/>
                <a:gd name="T47" fmla="*/ 79 h 252"/>
                <a:gd name="T48" fmla="*/ 178 w 251"/>
                <a:gd name="T49" fmla="*/ 74 h 252"/>
                <a:gd name="T50" fmla="*/ 171 w 251"/>
                <a:gd name="T51" fmla="*/ 67 h 252"/>
                <a:gd name="T52" fmla="*/ 165 w 251"/>
                <a:gd name="T53" fmla="*/ 62 h 252"/>
                <a:gd name="T54" fmla="*/ 160 w 251"/>
                <a:gd name="T55" fmla="*/ 57 h 252"/>
                <a:gd name="T56" fmla="*/ 153 w 251"/>
                <a:gd name="T57" fmla="*/ 52 h 252"/>
                <a:gd name="T58" fmla="*/ 145 w 251"/>
                <a:gd name="T59" fmla="*/ 47 h 252"/>
                <a:gd name="T60" fmla="*/ 139 w 251"/>
                <a:gd name="T61" fmla="*/ 43 h 252"/>
                <a:gd name="T62" fmla="*/ 132 w 251"/>
                <a:gd name="T63" fmla="*/ 37 h 252"/>
                <a:gd name="T64" fmla="*/ 124 w 251"/>
                <a:gd name="T65" fmla="*/ 33 h 252"/>
                <a:gd name="T66" fmla="*/ 118 w 251"/>
                <a:gd name="T67" fmla="*/ 30 h 252"/>
                <a:gd name="T68" fmla="*/ 110 w 251"/>
                <a:gd name="T69" fmla="*/ 26 h 252"/>
                <a:gd name="T70" fmla="*/ 104 w 251"/>
                <a:gd name="T71" fmla="*/ 22 h 252"/>
                <a:gd name="T72" fmla="*/ 96 w 251"/>
                <a:gd name="T73" fmla="*/ 19 h 252"/>
                <a:gd name="T74" fmla="*/ 88 w 251"/>
                <a:gd name="T75" fmla="*/ 15 h 252"/>
                <a:gd name="T76" fmla="*/ 80 w 251"/>
                <a:gd name="T77" fmla="*/ 13 h 252"/>
                <a:gd name="T78" fmla="*/ 72 w 251"/>
                <a:gd name="T79" fmla="*/ 10 h 252"/>
                <a:gd name="T80" fmla="*/ 65 w 251"/>
                <a:gd name="T81" fmla="*/ 9 h 252"/>
                <a:gd name="T82" fmla="*/ 57 w 251"/>
                <a:gd name="T83" fmla="*/ 6 h 252"/>
                <a:gd name="T84" fmla="*/ 48 w 251"/>
                <a:gd name="T85" fmla="*/ 5 h 252"/>
                <a:gd name="T86" fmla="*/ 40 w 251"/>
                <a:gd name="T87" fmla="*/ 4 h 252"/>
                <a:gd name="T88" fmla="*/ 32 w 251"/>
                <a:gd name="T89" fmla="*/ 2 h 252"/>
                <a:gd name="T90" fmla="*/ 24 w 251"/>
                <a:gd name="T91" fmla="*/ 1 h 252"/>
                <a:gd name="T92" fmla="*/ 15 w 251"/>
                <a:gd name="T93" fmla="*/ 0 h 252"/>
                <a:gd name="T94" fmla="*/ 7 w 251"/>
                <a:gd name="T95" fmla="*/ 0 h 252"/>
                <a:gd name="T96" fmla="*/ 0 w 251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2">
                  <a:moveTo>
                    <a:pt x="251" y="252"/>
                  </a:moveTo>
                  <a:lnTo>
                    <a:pt x="251" y="244"/>
                  </a:lnTo>
                  <a:lnTo>
                    <a:pt x="251" y="235"/>
                  </a:lnTo>
                  <a:lnTo>
                    <a:pt x="249" y="227"/>
                  </a:lnTo>
                  <a:lnTo>
                    <a:pt x="249" y="219"/>
                  </a:lnTo>
                  <a:lnTo>
                    <a:pt x="248" y="210"/>
                  </a:lnTo>
                  <a:lnTo>
                    <a:pt x="247" y="203"/>
                  </a:lnTo>
                  <a:lnTo>
                    <a:pt x="244" y="195"/>
                  </a:lnTo>
                  <a:lnTo>
                    <a:pt x="243" y="187"/>
                  </a:lnTo>
                  <a:lnTo>
                    <a:pt x="240" y="179"/>
                  </a:lnTo>
                  <a:lnTo>
                    <a:pt x="238" y="171"/>
                  </a:lnTo>
                  <a:lnTo>
                    <a:pt x="235" y="164"/>
                  </a:lnTo>
                  <a:lnTo>
                    <a:pt x="232" y="156"/>
                  </a:lnTo>
                  <a:lnTo>
                    <a:pt x="229" y="148"/>
                  </a:lnTo>
                  <a:lnTo>
                    <a:pt x="225" y="140"/>
                  </a:lnTo>
                  <a:lnTo>
                    <a:pt x="222" y="132"/>
                  </a:lnTo>
                  <a:lnTo>
                    <a:pt x="217" y="126"/>
                  </a:lnTo>
                  <a:lnTo>
                    <a:pt x="213" y="119"/>
                  </a:lnTo>
                  <a:lnTo>
                    <a:pt x="209" y="112"/>
                  </a:lnTo>
                  <a:lnTo>
                    <a:pt x="204" y="105"/>
                  </a:lnTo>
                  <a:lnTo>
                    <a:pt x="199" y="99"/>
                  </a:lnTo>
                  <a:lnTo>
                    <a:pt x="193" y="92"/>
                  </a:lnTo>
                  <a:lnTo>
                    <a:pt x="188" y="86"/>
                  </a:lnTo>
                  <a:lnTo>
                    <a:pt x="183" y="79"/>
                  </a:lnTo>
                  <a:lnTo>
                    <a:pt x="178" y="74"/>
                  </a:lnTo>
                  <a:lnTo>
                    <a:pt x="171" y="67"/>
                  </a:lnTo>
                  <a:lnTo>
                    <a:pt x="165" y="62"/>
                  </a:lnTo>
                  <a:lnTo>
                    <a:pt x="160" y="57"/>
                  </a:lnTo>
                  <a:lnTo>
                    <a:pt x="153" y="52"/>
                  </a:lnTo>
                  <a:lnTo>
                    <a:pt x="145" y="47"/>
                  </a:lnTo>
                  <a:lnTo>
                    <a:pt x="139" y="43"/>
                  </a:lnTo>
                  <a:lnTo>
                    <a:pt x="132" y="37"/>
                  </a:lnTo>
                  <a:lnTo>
                    <a:pt x="124" y="33"/>
                  </a:lnTo>
                  <a:lnTo>
                    <a:pt x="118" y="30"/>
                  </a:lnTo>
                  <a:lnTo>
                    <a:pt x="110" y="26"/>
                  </a:lnTo>
                  <a:lnTo>
                    <a:pt x="104" y="22"/>
                  </a:lnTo>
                  <a:lnTo>
                    <a:pt x="96" y="19"/>
                  </a:lnTo>
                  <a:lnTo>
                    <a:pt x="88" y="15"/>
                  </a:lnTo>
                  <a:lnTo>
                    <a:pt x="80" y="13"/>
                  </a:lnTo>
                  <a:lnTo>
                    <a:pt x="72" y="10"/>
                  </a:lnTo>
                  <a:lnTo>
                    <a:pt x="65" y="9"/>
                  </a:lnTo>
                  <a:lnTo>
                    <a:pt x="57" y="6"/>
                  </a:lnTo>
                  <a:lnTo>
                    <a:pt x="48" y="5"/>
                  </a:lnTo>
                  <a:lnTo>
                    <a:pt x="40" y="4"/>
                  </a:lnTo>
                  <a:lnTo>
                    <a:pt x="32" y="2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7" name="Freeform 118"/>
            <p:cNvSpPr>
              <a:spLocks/>
            </p:cNvSpPr>
            <p:nvPr/>
          </p:nvSpPr>
          <p:spPr bwMode="auto">
            <a:xfrm>
              <a:off x="1820" y="1234"/>
              <a:ext cx="64" cy="63"/>
            </a:xfrm>
            <a:custGeom>
              <a:avLst/>
              <a:gdLst>
                <a:gd name="T0" fmla="*/ 252 w 252"/>
                <a:gd name="T1" fmla="*/ 0 h 252"/>
                <a:gd name="T2" fmla="*/ 243 w 252"/>
                <a:gd name="T3" fmla="*/ 0 h 252"/>
                <a:gd name="T4" fmla="*/ 235 w 252"/>
                <a:gd name="T5" fmla="*/ 0 h 252"/>
                <a:gd name="T6" fmla="*/ 227 w 252"/>
                <a:gd name="T7" fmla="*/ 1 h 252"/>
                <a:gd name="T8" fmla="*/ 218 w 252"/>
                <a:gd name="T9" fmla="*/ 2 h 252"/>
                <a:gd name="T10" fmla="*/ 211 w 252"/>
                <a:gd name="T11" fmla="*/ 4 h 252"/>
                <a:gd name="T12" fmla="*/ 203 w 252"/>
                <a:gd name="T13" fmla="*/ 5 h 252"/>
                <a:gd name="T14" fmla="*/ 195 w 252"/>
                <a:gd name="T15" fmla="*/ 6 h 252"/>
                <a:gd name="T16" fmla="*/ 187 w 252"/>
                <a:gd name="T17" fmla="*/ 9 h 252"/>
                <a:gd name="T18" fmla="*/ 178 w 252"/>
                <a:gd name="T19" fmla="*/ 10 h 252"/>
                <a:gd name="T20" fmla="*/ 170 w 252"/>
                <a:gd name="T21" fmla="*/ 13 h 252"/>
                <a:gd name="T22" fmla="*/ 162 w 252"/>
                <a:gd name="T23" fmla="*/ 15 h 252"/>
                <a:gd name="T24" fmla="*/ 156 w 252"/>
                <a:gd name="T25" fmla="*/ 19 h 252"/>
                <a:gd name="T26" fmla="*/ 148 w 252"/>
                <a:gd name="T27" fmla="*/ 22 h 252"/>
                <a:gd name="T28" fmla="*/ 140 w 252"/>
                <a:gd name="T29" fmla="*/ 26 h 252"/>
                <a:gd name="T30" fmla="*/ 133 w 252"/>
                <a:gd name="T31" fmla="*/ 30 h 252"/>
                <a:gd name="T32" fmla="*/ 126 w 252"/>
                <a:gd name="T33" fmla="*/ 33 h 252"/>
                <a:gd name="T34" fmla="*/ 118 w 252"/>
                <a:gd name="T35" fmla="*/ 37 h 252"/>
                <a:gd name="T36" fmla="*/ 112 w 252"/>
                <a:gd name="T37" fmla="*/ 43 h 252"/>
                <a:gd name="T38" fmla="*/ 105 w 252"/>
                <a:gd name="T39" fmla="*/ 47 h 252"/>
                <a:gd name="T40" fmla="*/ 99 w 252"/>
                <a:gd name="T41" fmla="*/ 52 h 252"/>
                <a:gd name="T42" fmla="*/ 92 w 252"/>
                <a:gd name="T43" fmla="*/ 57 h 252"/>
                <a:gd name="T44" fmla="*/ 86 w 252"/>
                <a:gd name="T45" fmla="*/ 62 h 252"/>
                <a:gd name="T46" fmla="*/ 79 w 252"/>
                <a:gd name="T47" fmla="*/ 67 h 252"/>
                <a:gd name="T48" fmla="*/ 74 w 252"/>
                <a:gd name="T49" fmla="*/ 74 h 252"/>
                <a:gd name="T50" fmla="*/ 67 w 252"/>
                <a:gd name="T51" fmla="*/ 79 h 252"/>
                <a:gd name="T52" fmla="*/ 62 w 252"/>
                <a:gd name="T53" fmla="*/ 86 h 252"/>
                <a:gd name="T54" fmla="*/ 57 w 252"/>
                <a:gd name="T55" fmla="*/ 92 h 252"/>
                <a:gd name="T56" fmla="*/ 52 w 252"/>
                <a:gd name="T57" fmla="*/ 99 h 252"/>
                <a:gd name="T58" fmla="*/ 47 w 252"/>
                <a:gd name="T59" fmla="*/ 105 h 252"/>
                <a:gd name="T60" fmla="*/ 43 w 252"/>
                <a:gd name="T61" fmla="*/ 112 h 252"/>
                <a:gd name="T62" fmla="*/ 38 w 252"/>
                <a:gd name="T63" fmla="*/ 119 h 252"/>
                <a:gd name="T64" fmla="*/ 34 w 252"/>
                <a:gd name="T65" fmla="*/ 126 h 252"/>
                <a:gd name="T66" fmla="*/ 30 w 252"/>
                <a:gd name="T67" fmla="*/ 132 h 252"/>
                <a:gd name="T68" fmla="*/ 26 w 252"/>
                <a:gd name="T69" fmla="*/ 140 h 252"/>
                <a:gd name="T70" fmla="*/ 22 w 252"/>
                <a:gd name="T71" fmla="*/ 148 h 252"/>
                <a:gd name="T72" fmla="*/ 19 w 252"/>
                <a:gd name="T73" fmla="*/ 156 h 252"/>
                <a:gd name="T74" fmla="*/ 15 w 252"/>
                <a:gd name="T75" fmla="*/ 164 h 252"/>
                <a:gd name="T76" fmla="*/ 13 w 252"/>
                <a:gd name="T77" fmla="*/ 171 h 252"/>
                <a:gd name="T78" fmla="*/ 10 w 252"/>
                <a:gd name="T79" fmla="*/ 179 h 252"/>
                <a:gd name="T80" fmla="*/ 8 w 252"/>
                <a:gd name="T81" fmla="*/ 187 h 252"/>
                <a:gd name="T82" fmla="*/ 6 w 252"/>
                <a:gd name="T83" fmla="*/ 195 h 252"/>
                <a:gd name="T84" fmla="*/ 5 w 252"/>
                <a:gd name="T85" fmla="*/ 203 h 252"/>
                <a:gd name="T86" fmla="*/ 2 w 252"/>
                <a:gd name="T87" fmla="*/ 210 h 252"/>
                <a:gd name="T88" fmla="*/ 1 w 252"/>
                <a:gd name="T89" fmla="*/ 219 h 252"/>
                <a:gd name="T90" fmla="*/ 1 w 252"/>
                <a:gd name="T91" fmla="*/ 227 h 252"/>
                <a:gd name="T92" fmla="*/ 0 w 252"/>
                <a:gd name="T93" fmla="*/ 235 h 252"/>
                <a:gd name="T94" fmla="*/ 0 w 252"/>
                <a:gd name="T95" fmla="*/ 244 h 252"/>
                <a:gd name="T96" fmla="*/ 0 w 252"/>
                <a:gd name="T9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252" y="0"/>
                  </a:moveTo>
                  <a:lnTo>
                    <a:pt x="243" y="0"/>
                  </a:lnTo>
                  <a:lnTo>
                    <a:pt x="235" y="0"/>
                  </a:lnTo>
                  <a:lnTo>
                    <a:pt x="227" y="1"/>
                  </a:lnTo>
                  <a:lnTo>
                    <a:pt x="218" y="2"/>
                  </a:lnTo>
                  <a:lnTo>
                    <a:pt x="211" y="4"/>
                  </a:lnTo>
                  <a:lnTo>
                    <a:pt x="203" y="5"/>
                  </a:lnTo>
                  <a:lnTo>
                    <a:pt x="195" y="6"/>
                  </a:lnTo>
                  <a:lnTo>
                    <a:pt x="187" y="9"/>
                  </a:lnTo>
                  <a:lnTo>
                    <a:pt x="178" y="10"/>
                  </a:lnTo>
                  <a:lnTo>
                    <a:pt x="170" y="13"/>
                  </a:lnTo>
                  <a:lnTo>
                    <a:pt x="162" y="15"/>
                  </a:lnTo>
                  <a:lnTo>
                    <a:pt x="156" y="19"/>
                  </a:lnTo>
                  <a:lnTo>
                    <a:pt x="148" y="22"/>
                  </a:lnTo>
                  <a:lnTo>
                    <a:pt x="140" y="26"/>
                  </a:lnTo>
                  <a:lnTo>
                    <a:pt x="133" y="30"/>
                  </a:lnTo>
                  <a:lnTo>
                    <a:pt x="126" y="33"/>
                  </a:lnTo>
                  <a:lnTo>
                    <a:pt x="118" y="37"/>
                  </a:lnTo>
                  <a:lnTo>
                    <a:pt x="112" y="43"/>
                  </a:lnTo>
                  <a:lnTo>
                    <a:pt x="105" y="47"/>
                  </a:lnTo>
                  <a:lnTo>
                    <a:pt x="99" y="52"/>
                  </a:lnTo>
                  <a:lnTo>
                    <a:pt x="92" y="57"/>
                  </a:lnTo>
                  <a:lnTo>
                    <a:pt x="86" y="62"/>
                  </a:lnTo>
                  <a:lnTo>
                    <a:pt x="79" y="67"/>
                  </a:lnTo>
                  <a:lnTo>
                    <a:pt x="74" y="74"/>
                  </a:lnTo>
                  <a:lnTo>
                    <a:pt x="67" y="79"/>
                  </a:lnTo>
                  <a:lnTo>
                    <a:pt x="62" y="86"/>
                  </a:lnTo>
                  <a:lnTo>
                    <a:pt x="57" y="92"/>
                  </a:lnTo>
                  <a:lnTo>
                    <a:pt x="52" y="99"/>
                  </a:lnTo>
                  <a:lnTo>
                    <a:pt x="47" y="105"/>
                  </a:lnTo>
                  <a:lnTo>
                    <a:pt x="43" y="112"/>
                  </a:lnTo>
                  <a:lnTo>
                    <a:pt x="38" y="119"/>
                  </a:lnTo>
                  <a:lnTo>
                    <a:pt x="34" y="126"/>
                  </a:lnTo>
                  <a:lnTo>
                    <a:pt x="30" y="132"/>
                  </a:lnTo>
                  <a:lnTo>
                    <a:pt x="26" y="140"/>
                  </a:lnTo>
                  <a:lnTo>
                    <a:pt x="22" y="148"/>
                  </a:lnTo>
                  <a:lnTo>
                    <a:pt x="19" y="156"/>
                  </a:lnTo>
                  <a:lnTo>
                    <a:pt x="15" y="164"/>
                  </a:lnTo>
                  <a:lnTo>
                    <a:pt x="13" y="171"/>
                  </a:lnTo>
                  <a:lnTo>
                    <a:pt x="10" y="179"/>
                  </a:lnTo>
                  <a:lnTo>
                    <a:pt x="8" y="187"/>
                  </a:lnTo>
                  <a:lnTo>
                    <a:pt x="6" y="195"/>
                  </a:lnTo>
                  <a:lnTo>
                    <a:pt x="5" y="203"/>
                  </a:lnTo>
                  <a:lnTo>
                    <a:pt x="2" y="210"/>
                  </a:lnTo>
                  <a:lnTo>
                    <a:pt x="1" y="219"/>
                  </a:lnTo>
                  <a:lnTo>
                    <a:pt x="1" y="227"/>
                  </a:lnTo>
                  <a:lnTo>
                    <a:pt x="0" y="235"/>
                  </a:lnTo>
                  <a:lnTo>
                    <a:pt x="0" y="244"/>
                  </a:lnTo>
                  <a:lnTo>
                    <a:pt x="0" y="2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8" name="Freeform 119"/>
            <p:cNvSpPr>
              <a:spLocks/>
            </p:cNvSpPr>
            <p:nvPr/>
          </p:nvSpPr>
          <p:spPr bwMode="auto">
            <a:xfrm>
              <a:off x="2406" y="1775"/>
              <a:ext cx="540" cy="180"/>
            </a:xfrm>
            <a:custGeom>
              <a:avLst/>
              <a:gdLst>
                <a:gd name="T0" fmla="*/ 0 w 2161"/>
                <a:gd name="T1" fmla="*/ 251 h 719"/>
                <a:gd name="T2" fmla="*/ 0 w 2161"/>
                <a:gd name="T3" fmla="*/ 468 h 719"/>
                <a:gd name="T4" fmla="*/ 253 w 2161"/>
                <a:gd name="T5" fmla="*/ 468 h 719"/>
                <a:gd name="T6" fmla="*/ 253 w 2161"/>
                <a:gd name="T7" fmla="*/ 719 h 719"/>
                <a:gd name="T8" fmla="*/ 1910 w 2161"/>
                <a:gd name="T9" fmla="*/ 719 h 719"/>
                <a:gd name="T10" fmla="*/ 1910 w 2161"/>
                <a:gd name="T11" fmla="*/ 468 h 719"/>
                <a:gd name="T12" fmla="*/ 2161 w 2161"/>
                <a:gd name="T13" fmla="*/ 468 h 719"/>
                <a:gd name="T14" fmla="*/ 2161 w 2161"/>
                <a:gd name="T15" fmla="*/ 251 h 719"/>
                <a:gd name="T16" fmla="*/ 1910 w 2161"/>
                <a:gd name="T17" fmla="*/ 251 h 719"/>
                <a:gd name="T18" fmla="*/ 1910 w 2161"/>
                <a:gd name="T19" fmla="*/ 0 h 719"/>
                <a:gd name="T20" fmla="*/ 253 w 2161"/>
                <a:gd name="T21" fmla="*/ 0 h 719"/>
                <a:gd name="T22" fmla="*/ 253 w 2161"/>
                <a:gd name="T23" fmla="*/ 251 h 719"/>
                <a:gd name="T24" fmla="*/ 0 w 2161"/>
                <a:gd name="T25" fmla="*/ 25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719">
                  <a:moveTo>
                    <a:pt x="0" y="251"/>
                  </a:moveTo>
                  <a:lnTo>
                    <a:pt x="0" y="468"/>
                  </a:lnTo>
                  <a:lnTo>
                    <a:pt x="253" y="468"/>
                  </a:lnTo>
                  <a:lnTo>
                    <a:pt x="253" y="719"/>
                  </a:lnTo>
                  <a:lnTo>
                    <a:pt x="1910" y="719"/>
                  </a:lnTo>
                  <a:lnTo>
                    <a:pt x="1910" y="468"/>
                  </a:lnTo>
                  <a:lnTo>
                    <a:pt x="2161" y="468"/>
                  </a:lnTo>
                  <a:lnTo>
                    <a:pt x="2161" y="251"/>
                  </a:lnTo>
                  <a:lnTo>
                    <a:pt x="1910" y="251"/>
                  </a:lnTo>
                  <a:lnTo>
                    <a:pt x="1910" y="0"/>
                  </a:lnTo>
                  <a:lnTo>
                    <a:pt x="253" y="0"/>
                  </a:lnTo>
                  <a:lnTo>
                    <a:pt x="253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79" name="Oval 120"/>
            <p:cNvSpPr>
              <a:spLocks noChangeArrowheads="1"/>
            </p:cNvSpPr>
            <p:nvPr/>
          </p:nvSpPr>
          <p:spPr bwMode="auto">
            <a:xfrm>
              <a:off x="2406" y="1828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0" name="Oval 121"/>
            <p:cNvSpPr>
              <a:spLocks noChangeArrowheads="1"/>
            </p:cNvSpPr>
            <p:nvPr/>
          </p:nvSpPr>
          <p:spPr bwMode="auto">
            <a:xfrm>
              <a:off x="2820" y="1828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1" name="Oval 122"/>
            <p:cNvSpPr>
              <a:spLocks noChangeArrowheads="1"/>
            </p:cNvSpPr>
            <p:nvPr/>
          </p:nvSpPr>
          <p:spPr bwMode="auto">
            <a:xfrm>
              <a:off x="2820" y="1774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2" name="Oval 123"/>
            <p:cNvSpPr>
              <a:spLocks noChangeArrowheads="1"/>
            </p:cNvSpPr>
            <p:nvPr/>
          </p:nvSpPr>
          <p:spPr bwMode="auto">
            <a:xfrm>
              <a:off x="2406" y="1774"/>
              <a:ext cx="126" cy="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3" name="Line 124"/>
            <p:cNvSpPr>
              <a:spLocks noChangeShapeType="1"/>
            </p:cNvSpPr>
            <p:nvPr/>
          </p:nvSpPr>
          <p:spPr bwMode="auto">
            <a:xfrm>
              <a:off x="2406" y="183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4" name="Line 125"/>
            <p:cNvSpPr>
              <a:spLocks noChangeShapeType="1"/>
            </p:cNvSpPr>
            <p:nvPr/>
          </p:nvSpPr>
          <p:spPr bwMode="auto">
            <a:xfrm>
              <a:off x="2469" y="195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5" name="Line 126"/>
            <p:cNvSpPr>
              <a:spLocks noChangeShapeType="1"/>
            </p:cNvSpPr>
            <p:nvPr/>
          </p:nvSpPr>
          <p:spPr bwMode="auto">
            <a:xfrm flipV="1">
              <a:off x="2946" y="1838"/>
              <a:ext cx="0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6" name="Line 127"/>
            <p:cNvSpPr>
              <a:spLocks noChangeShapeType="1"/>
            </p:cNvSpPr>
            <p:nvPr/>
          </p:nvSpPr>
          <p:spPr bwMode="auto">
            <a:xfrm flipH="1">
              <a:off x="2469" y="1775"/>
              <a:ext cx="414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7" name="Freeform 128"/>
            <p:cNvSpPr>
              <a:spLocks/>
            </p:cNvSpPr>
            <p:nvPr/>
          </p:nvSpPr>
          <p:spPr bwMode="auto">
            <a:xfrm>
              <a:off x="2406" y="1892"/>
              <a:ext cx="63" cy="63"/>
            </a:xfrm>
            <a:custGeom>
              <a:avLst/>
              <a:gdLst>
                <a:gd name="T0" fmla="*/ 0 w 253"/>
                <a:gd name="T1" fmla="*/ 0 h 251"/>
                <a:gd name="T2" fmla="*/ 0 w 253"/>
                <a:gd name="T3" fmla="*/ 8 h 251"/>
                <a:gd name="T4" fmla="*/ 0 w 253"/>
                <a:gd name="T5" fmla="*/ 16 h 251"/>
                <a:gd name="T6" fmla="*/ 2 w 253"/>
                <a:gd name="T7" fmla="*/ 25 h 251"/>
                <a:gd name="T8" fmla="*/ 3 w 253"/>
                <a:gd name="T9" fmla="*/ 33 h 251"/>
                <a:gd name="T10" fmla="*/ 3 w 253"/>
                <a:gd name="T11" fmla="*/ 41 h 251"/>
                <a:gd name="T12" fmla="*/ 6 w 253"/>
                <a:gd name="T13" fmla="*/ 49 h 251"/>
                <a:gd name="T14" fmla="*/ 7 w 253"/>
                <a:gd name="T15" fmla="*/ 58 h 251"/>
                <a:gd name="T16" fmla="*/ 8 w 253"/>
                <a:gd name="T17" fmla="*/ 65 h 251"/>
                <a:gd name="T18" fmla="*/ 11 w 253"/>
                <a:gd name="T19" fmla="*/ 73 h 251"/>
                <a:gd name="T20" fmla="*/ 14 w 253"/>
                <a:gd name="T21" fmla="*/ 81 h 251"/>
                <a:gd name="T22" fmla="*/ 16 w 253"/>
                <a:gd name="T23" fmla="*/ 89 h 251"/>
                <a:gd name="T24" fmla="*/ 20 w 253"/>
                <a:gd name="T25" fmla="*/ 97 h 251"/>
                <a:gd name="T26" fmla="*/ 23 w 253"/>
                <a:gd name="T27" fmla="*/ 104 h 251"/>
                <a:gd name="T28" fmla="*/ 27 w 253"/>
                <a:gd name="T29" fmla="*/ 111 h 251"/>
                <a:gd name="T30" fmla="*/ 30 w 253"/>
                <a:gd name="T31" fmla="*/ 119 h 251"/>
                <a:gd name="T32" fmla="*/ 34 w 253"/>
                <a:gd name="T33" fmla="*/ 127 h 251"/>
                <a:gd name="T34" fmla="*/ 38 w 253"/>
                <a:gd name="T35" fmla="*/ 133 h 251"/>
                <a:gd name="T36" fmla="*/ 43 w 253"/>
                <a:gd name="T37" fmla="*/ 140 h 251"/>
                <a:gd name="T38" fmla="*/ 47 w 253"/>
                <a:gd name="T39" fmla="*/ 147 h 251"/>
                <a:gd name="T40" fmla="*/ 53 w 253"/>
                <a:gd name="T41" fmla="*/ 154 h 251"/>
                <a:gd name="T42" fmla="*/ 58 w 253"/>
                <a:gd name="T43" fmla="*/ 160 h 251"/>
                <a:gd name="T44" fmla="*/ 63 w 253"/>
                <a:gd name="T45" fmla="*/ 166 h 251"/>
                <a:gd name="T46" fmla="*/ 68 w 253"/>
                <a:gd name="T47" fmla="*/ 172 h 251"/>
                <a:gd name="T48" fmla="*/ 75 w 253"/>
                <a:gd name="T49" fmla="*/ 179 h 251"/>
                <a:gd name="T50" fmla="*/ 80 w 253"/>
                <a:gd name="T51" fmla="*/ 184 h 251"/>
                <a:gd name="T52" fmla="*/ 86 w 253"/>
                <a:gd name="T53" fmla="*/ 189 h 251"/>
                <a:gd name="T54" fmla="*/ 93 w 253"/>
                <a:gd name="T55" fmla="*/ 194 h 251"/>
                <a:gd name="T56" fmla="*/ 99 w 253"/>
                <a:gd name="T57" fmla="*/ 199 h 251"/>
                <a:gd name="T58" fmla="*/ 106 w 253"/>
                <a:gd name="T59" fmla="*/ 205 h 251"/>
                <a:gd name="T60" fmla="*/ 112 w 253"/>
                <a:gd name="T61" fmla="*/ 210 h 251"/>
                <a:gd name="T62" fmla="*/ 119 w 253"/>
                <a:gd name="T63" fmla="*/ 214 h 251"/>
                <a:gd name="T64" fmla="*/ 127 w 253"/>
                <a:gd name="T65" fmla="*/ 218 h 251"/>
                <a:gd name="T66" fmla="*/ 133 w 253"/>
                <a:gd name="T67" fmla="*/ 223 h 251"/>
                <a:gd name="T68" fmla="*/ 141 w 253"/>
                <a:gd name="T69" fmla="*/ 225 h 251"/>
                <a:gd name="T70" fmla="*/ 149 w 253"/>
                <a:gd name="T71" fmla="*/ 229 h 251"/>
                <a:gd name="T72" fmla="*/ 157 w 253"/>
                <a:gd name="T73" fmla="*/ 233 h 251"/>
                <a:gd name="T74" fmla="*/ 163 w 253"/>
                <a:gd name="T75" fmla="*/ 236 h 251"/>
                <a:gd name="T76" fmla="*/ 171 w 253"/>
                <a:gd name="T77" fmla="*/ 238 h 251"/>
                <a:gd name="T78" fmla="*/ 179 w 253"/>
                <a:gd name="T79" fmla="*/ 241 h 251"/>
                <a:gd name="T80" fmla="*/ 188 w 253"/>
                <a:gd name="T81" fmla="*/ 244 h 251"/>
                <a:gd name="T82" fmla="*/ 196 w 253"/>
                <a:gd name="T83" fmla="*/ 245 h 251"/>
                <a:gd name="T84" fmla="*/ 203 w 253"/>
                <a:gd name="T85" fmla="*/ 248 h 251"/>
                <a:gd name="T86" fmla="*/ 211 w 253"/>
                <a:gd name="T87" fmla="*/ 249 h 251"/>
                <a:gd name="T88" fmla="*/ 219 w 253"/>
                <a:gd name="T89" fmla="*/ 250 h 251"/>
                <a:gd name="T90" fmla="*/ 228 w 253"/>
                <a:gd name="T91" fmla="*/ 251 h 251"/>
                <a:gd name="T92" fmla="*/ 236 w 253"/>
                <a:gd name="T93" fmla="*/ 251 h 251"/>
                <a:gd name="T94" fmla="*/ 244 w 253"/>
                <a:gd name="T95" fmla="*/ 251 h 251"/>
                <a:gd name="T96" fmla="*/ 253 w 253"/>
                <a:gd name="T9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51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7" y="58"/>
                  </a:lnTo>
                  <a:lnTo>
                    <a:pt x="8" y="65"/>
                  </a:lnTo>
                  <a:lnTo>
                    <a:pt x="11" y="73"/>
                  </a:lnTo>
                  <a:lnTo>
                    <a:pt x="14" y="81"/>
                  </a:lnTo>
                  <a:lnTo>
                    <a:pt x="16" y="89"/>
                  </a:lnTo>
                  <a:lnTo>
                    <a:pt x="20" y="97"/>
                  </a:lnTo>
                  <a:lnTo>
                    <a:pt x="23" y="104"/>
                  </a:lnTo>
                  <a:lnTo>
                    <a:pt x="27" y="111"/>
                  </a:lnTo>
                  <a:lnTo>
                    <a:pt x="30" y="119"/>
                  </a:lnTo>
                  <a:lnTo>
                    <a:pt x="34" y="127"/>
                  </a:lnTo>
                  <a:lnTo>
                    <a:pt x="38" y="133"/>
                  </a:lnTo>
                  <a:lnTo>
                    <a:pt x="43" y="140"/>
                  </a:lnTo>
                  <a:lnTo>
                    <a:pt x="47" y="147"/>
                  </a:lnTo>
                  <a:lnTo>
                    <a:pt x="53" y="154"/>
                  </a:lnTo>
                  <a:lnTo>
                    <a:pt x="58" y="160"/>
                  </a:lnTo>
                  <a:lnTo>
                    <a:pt x="63" y="166"/>
                  </a:lnTo>
                  <a:lnTo>
                    <a:pt x="68" y="172"/>
                  </a:lnTo>
                  <a:lnTo>
                    <a:pt x="75" y="179"/>
                  </a:lnTo>
                  <a:lnTo>
                    <a:pt x="80" y="184"/>
                  </a:lnTo>
                  <a:lnTo>
                    <a:pt x="86" y="189"/>
                  </a:lnTo>
                  <a:lnTo>
                    <a:pt x="93" y="194"/>
                  </a:lnTo>
                  <a:lnTo>
                    <a:pt x="99" y="199"/>
                  </a:lnTo>
                  <a:lnTo>
                    <a:pt x="106" y="205"/>
                  </a:lnTo>
                  <a:lnTo>
                    <a:pt x="112" y="210"/>
                  </a:lnTo>
                  <a:lnTo>
                    <a:pt x="119" y="214"/>
                  </a:lnTo>
                  <a:lnTo>
                    <a:pt x="127" y="218"/>
                  </a:lnTo>
                  <a:lnTo>
                    <a:pt x="133" y="223"/>
                  </a:lnTo>
                  <a:lnTo>
                    <a:pt x="141" y="225"/>
                  </a:lnTo>
                  <a:lnTo>
                    <a:pt x="149" y="229"/>
                  </a:lnTo>
                  <a:lnTo>
                    <a:pt x="157" y="233"/>
                  </a:lnTo>
                  <a:lnTo>
                    <a:pt x="163" y="236"/>
                  </a:lnTo>
                  <a:lnTo>
                    <a:pt x="171" y="238"/>
                  </a:lnTo>
                  <a:lnTo>
                    <a:pt x="179" y="241"/>
                  </a:lnTo>
                  <a:lnTo>
                    <a:pt x="188" y="244"/>
                  </a:lnTo>
                  <a:lnTo>
                    <a:pt x="196" y="245"/>
                  </a:lnTo>
                  <a:lnTo>
                    <a:pt x="203" y="248"/>
                  </a:lnTo>
                  <a:lnTo>
                    <a:pt x="211" y="249"/>
                  </a:lnTo>
                  <a:lnTo>
                    <a:pt x="219" y="250"/>
                  </a:lnTo>
                  <a:lnTo>
                    <a:pt x="228" y="251"/>
                  </a:lnTo>
                  <a:lnTo>
                    <a:pt x="236" y="251"/>
                  </a:lnTo>
                  <a:lnTo>
                    <a:pt x="244" y="251"/>
                  </a:lnTo>
                  <a:lnTo>
                    <a:pt x="253" y="25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8" name="Freeform 129"/>
            <p:cNvSpPr>
              <a:spLocks/>
            </p:cNvSpPr>
            <p:nvPr/>
          </p:nvSpPr>
          <p:spPr bwMode="auto">
            <a:xfrm>
              <a:off x="2883" y="1892"/>
              <a:ext cx="63" cy="63"/>
            </a:xfrm>
            <a:custGeom>
              <a:avLst/>
              <a:gdLst>
                <a:gd name="T0" fmla="*/ 0 w 251"/>
                <a:gd name="T1" fmla="*/ 251 h 251"/>
                <a:gd name="T2" fmla="*/ 8 w 251"/>
                <a:gd name="T3" fmla="*/ 251 h 251"/>
                <a:gd name="T4" fmla="*/ 16 w 251"/>
                <a:gd name="T5" fmla="*/ 251 h 251"/>
                <a:gd name="T6" fmla="*/ 25 w 251"/>
                <a:gd name="T7" fmla="*/ 251 h 251"/>
                <a:gd name="T8" fmla="*/ 33 w 251"/>
                <a:gd name="T9" fmla="*/ 250 h 251"/>
                <a:gd name="T10" fmla="*/ 41 w 251"/>
                <a:gd name="T11" fmla="*/ 249 h 251"/>
                <a:gd name="T12" fmla="*/ 48 w 251"/>
                <a:gd name="T13" fmla="*/ 248 h 251"/>
                <a:gd name="T14" fmla="*/ 58 w 251"/>
                <a:gd name="T15" fmla="*/ 245 h 251"/>
                <a:gd name="T16" fmla="*/ 65 w 251"/>
                <a:gd name="T17" fmla="*/ 244 h 251"/>
                <a:gd name="T18" fmla="*/ 73 w 251"/>
                <a:gd name="T19" fmla="*/ 241 h 251"/>
                <a:gd name="T20" fmla="*/ 81 w 251"/>
                <a:gd name="T21" fmla="*/ 238 h 251"/>
                <a:gd name="T22" fmla="*/ 89 w 251"/>
                <a:gd name="T23" fmla="*/ 236 h 251"/>
                <a:gd name="T24" fmla="*/ 97 w 251"/>
                <a:gd name="T25" fmla="*/ 233 h 251"/>
                <a:gd name="T26" fmla="*/ 104 w 251"/>
                <a:gd name="T27" fmla="*/ 229 h 251"/>
                <a:gd name="T28" fmla="*/ 111 w 251"/>
                <a:gd name="T29" fmla="*/ 225 h 251"/>
                <a:gd name="T30" fmla="*/ 119 w 251"/>
                <a:gd name="T31" fmla="*/ 223 h 251"/>
                <a:gd name="T32" fmla="*/ 126 w 251"/>
                <a:gd name="T33" fmla="*/ 218 h 251"/>
                <a:gd name="T34" fmla="*/ 133 w 251"/>
                <a:gd name="T35" fmla="*/ 214 h 251"/>
                <a:gd name="T36" fmla="*/ 139 w 251"/>
                <a:gd name="T37" fmla="*/ 210 h 251"/>
                <a:gd name="T38" fmla="*/ 146 w 251"/>
                <a:gd name="T39" fmla="*/ 205 h 251"/>
                <a:gd name="T40" fmla="*/ 154 w 251"/>
                <a:gd name="T41" fmla="*/ 199 h 251"/>
                <a:gd name="T42" fmla="*/ 160 w 251"/>
                <a:gd name="T43" fmla="*/ 194 h 251"/>
                <a:gd name="T44" fmla="*/ 165 w 251"/>
                <a:gd name="T45" fmla="*/ 189 h 251"/>
                <a:gd name="T46" fmla="*/ 172 w 251"/>
                <a:gd name="T47" fmla="*/ 184 h 251"/>
                <a:gd name="T48" fmla="*/ 179 w 251"/>
                <a:gd name="T49" fmla="*/ 179 h 251"/>
                <a:gd name="T50" fmla="*/ 184 w 251"/>
                <a:gd name="T51" fmla="*/ 172 h 251"/>
                <a:gd name="T52" fmla="*/ 189 w 251"/>
                <a:gd name="T53" fmla="*/ 166 h 251"/>
                <a:gd name="T54" fmla="*/ 194 w 251"/>
                <a:gd name="T55" fmla="*/ 160 h 251"/>
                <a:gd name="T56" fmla="*/ 199 w 251"/>
                <a:gd name="T57" fmla="*/ 154 h 251"/>
                <a:gd name="T58" fmla="*/ 205 w 251"/>
                <a:gd name="T59" fmla="*/ 147 h 251"/>
                <a:gd name="T60" fmla="*/ 210 w 251"/>
                <a:gd name="T61" fmla="*/ 140 h 251"/>
                <a:gd name="T62" fmla="*/ 214 w 251"/>
                <a:gd name="T63" fmla="*/ 133 h 251"/>
                <a:gd name="T64" fmla="*/ 218 w 251"/>
                <a:gd name="T65" fmla="*/ 127 h 251"/>
                <a:gd name="T66" fmla="*/ 223 w 251"/>
                <a:gd name="T67" fmla="*/ 119 h 251"/>
                <a:gd name="T68" fmla="*/ 225 w 251"/>
                <a:gd name="T69" fmla="*/ 111 h 251"/>
                <a:gd name="T70" fmla="*/ 229 w 251"/>
                <a:gd name="T71" fmla="*/ 104 h 251"/>
                <a:gd name="T72" fmla="*/ 233 w 251"/>
                <a:gd name="T73" fmla="*/ 97 h 251"/>
                <a:gd name="T74" fmla="*/ 236 w 251"/>
                <a:gd name="T75" fmla="*/ 89 h 251"/>
                <a:gd name="T76" fmla="*/ 238 w 251"/>
                <a:gd name="T77" fmla="*/ 81 h 251"/>
                <a:gd name="T78" fmla="*/ 241 w 251"/>
                <a:gd name="T79" fmla="*/ 73 h 251"/>
                <a:gd name="T80" fmla="*/ 244 w 251"/>
                <a:gd name="T81" fmla="*/ 65 h 251"/>
                <a:gd name="T82" fmla="*/ 245 w 251"/>
                <a:gd name="T83" fmla="*/ 58 h 251"/>
                <a:gd name="T84" fmla="*/ 247 w 251"/>
                <a:gd name="T85" fmla="*/ 49 h 251"/>
                <a:gd name="T86" fmla="*/ 249 w 251"/>
                <a:gd name="T87" fmla="*/ 41 h 251"/>
                <a:gd name="T88" fmla="*/ 250 w 251"/>
                <a:gd name="T89" fmla="*/ 33 h 251"/>
                <a:gd name="T90" fmla="*/ 250 w 251"/>
                <a:gd name="T91" fmla="*/ 25 h 251"/>
                <a:gd name="T92" fmla="*/ 251 w 251"/>
                <a:gd name="T93" fmla="*/ 16 h 251"/>
                <a:gd name="T94" fmla="*/ 251 w 251"/>
                <a:gd name="T95" fmla="*/ 8 h 251"/>
                <a:gd name="T96" fmla="*/ 251 w 251"/>
                <a:gd name="T9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1">
                  <a:moveTo>
                    <a:pt x="0" y="251"/>
                  </a:moveTo>
                  <a:lnTo>
                    <a:pt x="8" y="251"/>
                  </a:lnTo>
                  <a:lnTo>
                    <a:pt x="16" y="251"/>
                  </a:lnTo>
                  <a:lnTo>
                    <a:pt x="25" y="251"/>
                  </a:lnTo>
                  <a:lnTo>
                    <a:pt x="33" y="250"/>
                  </a:lnTo>
                  <a:lnTo>
                    <a:pt x="41" y="249"/>
                  </a:lnTo>
                  <a:lnTo>
                    <a:pt x="48" y="248"/>
                  </a:lnTo>
                  <a:lnTo>
                    <a:pt x="58" y="245"/>
                  </a:lnTo>
                  <a:lnTo>
                    <a:pt x="65" y="244"/>
                  </a:lnTo>
                  <a:lnTo>
                    <a:pt x="73" y="241"/>
                  </a:lnTo>
                  <a:lnTo>
                    <a:pt x="81" y="238"/>
                  </a:lnTo>
                  <a:lnTo>
                    <a:pt x="89" y="236"/>
                  </a:lnTo>
                  <a:lnTo>
                    <a:pt x="97" y="233"/>
                  </a:lnTo>
                  <a:lnTo>
                    <a:pt x="104" y="229"/>
                  </a:lnTo>
                  <a:lnTo>
                    <a:pt x="111" y="225"/>
                  </a:lnTo>
                  <a:lnTo>
                    <a:pt x="119" y="223"/>
                  </a:lnTo>
                  <a:lnTo>
                    <a:pt x="126" y="218"/>
                  </a:lnTo>
                  <a:lnTo>
                    <a:pt x="133" y="214"/>
                  </a:lnTo>
                  <a:lnTo>
                    <a:pt x="139" y="210"/>
                  </a:lnTo>
                  <a:lnTo>
                    <a:pt x="146" y="205"/>
                  </a:lnTo>
                  <a:lnTo>
                    <a:pt x="154" y="199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2" y="184"/>
                  </a:lnTo>
                  <a:lnTo>
                    <a:pt x="179" y="179"/>
                  </a:lnTo>
                  <a:lnTo>
                    <a:pt x="184" y="172"/>
                  </a:lnTo>
                  <a:lnTo>
                    <a:pt x="189" y="166"/>
                  </a:lnTo>
                  <a:lnTo>
                    <a:pt x="194" y="160"/>
                  </a:lnTo>
                  <a:lnTo>
                    <a:pt x="199" y="154"/>
                  </a:lnTo>
                  <a:lnTo>
                    <a:pt x="205" y="147"/>
                  </a:lnTo>
                  <a:lnTo>
                    <a:pt x="210" y="140"/>
                  </a:lnTo>
                  <a:lnTo>
                    <a:pt x="214" y="133"/>
                  </a:lnTo>
                  <a:lnTo>
                    <a:pt x="218" y="127"/>
                  </a:lnTo>
                  <a:lnTo>
                    <a:pt x="223" y="119"/>
                  </a:lnTo>
                  <a:lnTo>
                    <a:pt x="225" y="111"/>
                  </a:lnTo>
                  <a:lnTo>
                    <a:pt x="229" y="104"/>
                  </a:lnTo>
                  <a:lnTo>
                    <a:pt x="233" y="97"/>
                  </a:lnTo>
                  <a:lnTo>
                    <a:pt x="236" y="89"/>
                  </a:lnTo>
                  <a:lnTo>
                    <a:pt x="238" y="81"/>
                  </a:lnTo>
                  <a:lnTo>
                    <a:pt x="241" y="73"/>
                  </a:lnTo>
                  <a:lnTo>
                    <a:pt x="244" y="65"/>
                  </a:lnTo>
                  <a:lnTo>
                    <a:pt x="245" y="58"/>
                  </a:lnTo>
                  <a:lnTo>
                    <a:pt x="247" y="49"/>
                  </a:lnTo>
                  <a:lnTo>
                    <a:pt x="249" y="41"/>
                  </a:lnTo>
                  <a:lnTo>
                    <a:pt x="250" y="33"/>
                  </a:lnTo>
                  <a:lnTo>
                    <a:pt x="250" y="25"/>
                  </a:lnTo>
                  <a:lnTo>
                    <a:pt x="251" y="16"/>
                  </a:lnTo>
                  <a:lnTo>
                    <a:pt x="251" y="8"/>
                  </a:lnTo>
                  <a:lnTo>
                    <a:pt x="25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89" name="Freeform 130"/>
            <p:cNvSpPr>
              <a:spLocks/>
            </p:cNvSpPr>
            <p:nvPr/>
          </p:nvSpPr>
          <p:spPr bwMode="auto">
            <a:xfrm>
              <a:off x="2883" y="1775"/>
              <a:ext cx="63" cy="63"/>
            </a:xfrm>
            <a:custGeom>
              <a:avLst/>
              <a:gdLst>
                <a:gd name="T0" fmla="*/ 251 w 251"/>
                <a:gd name="T1" fmla="*/ 251 h 251"/>
                <a:gd name="T2" fmla="*/ 251 w 251"/>
                <a:gd name="T3" fmla="*/ 243 h 251"/>
                <a:gd name="T4" fmla="*/ 251 w 251"/>
                <a:gd name="T5" fmla="*/ 236 h 251"/>
                <a:gd name="T6" fmla="*/ 250 w 251"/>
                <a:gd name="T7" fmla="*/ 227 h 251"/>
                <a:gd name="T8" fmla="*/ 250 w 251"/>
                <a:gd name="T9" fmla="*/ 219 h 251"/>
                <a:gd name="T10" fmla="*/ 249 w 251"/>
                <a:gd name="T11" fmla="*/ 211 h 251"/>
                <a:gd name="T12" fmla="*/ 247 w 251"/>
                <a:gd name="T13" fmla="*/ 203 h 251"/>
                <a:gd name="T14" fmla="*/ 245 w 251"/>
                <a:gd name="T15" fmla="*/ 194 h 251"/>
                <a:gd name="T16" fmla="*/ 244 w 251"/>
                <a:gd name="T17" fmla="*/ 186 h 251"/>
                <a:gd name="T18" fmla="*/ 241 w 251"/>
                <a:gd name="T19" fmla="*/ 178 h 251"/>
                <a:gd name="T20" fmla="*/ 238 w 251"/>
                <a:gd name="T21" fmla="*/ 171 h 251"/>
                <a:gd name="T22" fmla="*/ 236 w 251"/>
                <a:gd name="T23" fmla="*/ 163 h 251"/>
                <a:gd name="T24" fmla="*/ 233 w 251"/>
                <a:gd name="T25" fmla="*/ 155 h 251"/>
                <a:gd name="T26" fmla="*/ 229 w 251"/>
                <a:gd name="T27" fmla="*/ 147 h 251"/>
                <a:gd name="T28" fmla="*/ 225 w 251"/>
                <a:gd name="T29" fmla="*/ 141 h 251"/>
                <a:gd name="T30" fmla="*/ 223 w 251"/>
                <a:gd name="T31" fmla="*/ 133 h 251"/>
                <a:gd name="T32" fmla="*/ 218 w 251"/>
                <a:gd name="T33" fmla="*/ 126 h 251"/>
                <a:gd name="T34" fmla="*/ 214 w 251"/>
                <a:gd name="T35" fmla="*/ 119 h 251"/>
                <a:gd name="T36" fmla="*/ 210 w 251"/>
                <a:gd name="T37" fmla="*/ 112 h 251"/>
                <a:gd name="T38" fmla="*/ 205 w 251"/>
                <a:gd name="T39" fmla="*/ 106 h 251"/>
                <a:gd name="T40" fmla="*/ 199 w 251"/>
                <a:gd name="T41" fmla="*/ 98 h 251"/>
                <a:gd name="T42" fmla="*/ 194 w 251"/>
                <a:gd name="T43" fmla="*/ 91 h 251"/>
                <a:gd name="T44" fmla="*/ 189 w 251"/>
                <a:gd name="T45" fmla="*/ 86 h 251"/>
                <a:gd name="T46" fmla="*/ 184 w 251"/>
                <a:gd name="T47" fmla="*/ 80 h 251"/>
                <a:gd name="T48" fmla="*/ 179 w 251"/>
                <a:gd name="T49" fmla="*/ 73 h 251"/>
                <a:gd name="T50" fmla="*/ 172 w 251"/>
                <a:gd name="T51" fmla="*/ 68 h 251"/>
                <a:gd name="T52" fmla="*/ 165 w 251"/>
                <a:gd name="T53" fmla="*/ 63 h 251"/>
                <a:gd name="T54" fmla="*/ 160 w 251"/>
                <a:gd name="T55" fmla="*/ 57 h 251"/>
                <a:gd name="T56" fmla="*/ 154 w 251"/>
                <a:gd name="T57" fmla="*/ 52 h 251"/>
                <a:gd name="T58" fmla="*/ 146 w 251"/>
                <a:gd name="T59" fmla="*/ 47 h 251"/>
                <a:gd name="T60" fmla="*/ 139 w 251"/>
                <a:gd name="T61" fmla="*/ 42 h 251"/>
                <a:gd name="T62" fmla="*/ 133 w 251"/>
                <a:gd name="T63" fmla="*/ 38 h 251"/>
                <a:gd name="T64" fmla="*/ 126 w 251"/>
                <a:gd name="T65" fmla="*/ 34 h 251"/>
                <a:gd name="T66" fmla="*/ 119 w 251"/>
                <a:gd name="T67" fmla="*/ 29 h 251"/>
                <a:gd name="T68" fmla="*/ 111 w 251"/>
                <a:gd name="T69" fmla="*/ 26 h 251"/>
                <a:gd name="T70" fmla="*/ 104 w 251"/>
                <a:gd name="T71" fmla="*/ 22 h 251"/>
                <a:gd name="T72" fmla="*/ 97 w 251"/>
                <a:gd name="T73" fmla="*/ 18 h 251"/>
                <a:gd name="T74" fmla="*/ 89 w 251"/>
                <a:gd name="T75" fmla="*/ 16 h 251"/>
                <a:gd name="T76" fmla="*/ 81 w 251"/>
                <a:gd name="T77" fmla="*/ 13 h 251"/>
                <a:gd name="T78" fmla="*/ 73 w 251"/>
                <a:gd name="T79" fmla="*/ 11 h 251"/>
                <a:gd name="T80" fmla="*/ 65 w 251"/>
                <a:gd name="T81" fmla="*/ 8 h 251"/>
                <a:gd name="T82" fmla="*/ 58 w 251"/>
                <a:gd name="T83" fmla="*/ 7 h 251"/>
                <a:gd name="T84" fmla="*/ 48 w 251"/>
                <a:gd name="T85" fmla="*/ 4 h 251"/>
                <a:gd name="T86" fmla="*/ 41 w 251"/>
                <a:gd name="T87" fmla="*/ 3 h 251"/>
                <a:gd name="T88" fmla="*/ 33 w 251"/>
                <a:gd name="T89" fmla="*/ 2 h 251"/>
                <a:gd name="T90" fmla="*/ 25 w 251"/>
                <a:gd name="T91" fmla="*/ 2 h 251"/>
                <a:gd name="T92" fmla="*/ 16 w 251"/>
                <a:gd name="T93" fmla="*/ 0 h 251"/>
                <a:gd name="T94" fmla="*/ 8 w 251"/>
                <a:gd name="T95" fmla="*/ 0 h 251"/>
                <a:gd name="T96" fmla="*/ 0 w 251"/>
                <a:gd name="T9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" h="251">
                  <a:moveTo>
                    <a:pt x="251" y="251"/>
                  </a:moveTo>
                  <a:lnTo>
                    <a:pt x="251" y="243"/>
                  </a:lnTo>
                  <a:lnTo>
                    <a:pt x="251" y="236"/>
                  </a:lnTo>
                  <a:lnTo>
                    <a:pt x="250" y="227"/>
                  </a:lnTo>
                  <a:lnTo>
                    <a:pt x="250" y="219"/>
                  </a:lnTo>
                  <a:lnTo>
                    <a:pt x="249" y="211"/>
                  </a:lnTo>
                  <a:lnTo>
                    <a:pt x="247" y="203"/>
                  </a:lnTo>
                  <a:lnTo>
                    <a:pt x="245" y="194"/>
                  </a:lnTo>
                  <a:lnTo>
                    <a:pt x="244" y="186"/>
                  </a:lnTo>
                  <a:lnTo>
                    <a:pt x="241" y="178"/>
                  </a:lnTo>
                  <a:lnTo>
                    <a:pt x="238" y="171"/>
                  </a:lnTo>
                  <a:lnTo>
                    <a:pt x="236" y="163"/>
                  </a:lnTo>
                  <a:lnTo>
                    <a:pt x="233" y="155"/>
                  </a:lnTo>
                  <a:lnTo>
                    <a:pt x="229" y="147"/>
                  </a:lnTo>
                  <a:lnTo>
                    <a:pt x="225" y="141"/>
                  </a:lnTo>
                  <a:lnTo>
                    <a:pt x="223" y="133"/>
                  </a:lnTo>
                  <a:lnTo>
                    <a:pt x="218" y="126"/>
                  </a:lnTo>
                  <a:lnTo>
                    <a:pt x="214" y="119"/>
                  </a:lnTo>
                  <a:lnTo>
                    <a:pt x="210" y="112"/>
                  </a:lnTo>
                  <a:lnTo>
                    <a:pt x="205" y="106"/>
                  </a:lnTo>
                  <a:lnTo>
                    <a:pt x="199" y="98"/>
                  </a:lnTo>
                  <a:lnTo>
                    <a:pt x="194" y="91"/>
                  </a:lnTo>
                  <a:lnTo>
                    <a:pt x="189" y="86"/>
                  </a:lnTo>
                  <a:lnTo>
                    <a:pt x="184" y="80"/>
                  </a:lnTo>
                  <a:lnTo>
                    <a:pt x="179" y="73"/>
                  </a:lnTo>
                  <a:lnTo>
                    <a:pt x="172" y="68"/>
                  </a:lnTo>
                  <a:lnTo>
                    <a:pt x="165" y="63"/>
                  </a:lnTo>
                  <a:lnTo>
                    <a:pt x="160" y="57"/>
                  </a:lnTo>
                  <a:lnTo>
                    <a:pt x="154" y="52"/>
                  </a:lnTo>
                  <a:lnTo>
                    <a:pt x="146" y="47"/>
                  </a:lnTo>
                  <a:lnTo>
                    <a:pt x="139" y="42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9" y="29"/>
                  </a:lnTo>
                  <a:lnTo>
                    <a:pt x="111" y="26"/>
                  </a:lnTo>
                  <a:lnTo>
                    <a:pt x="104" y="22"/>
                  </a:lnTo>
                  <a:lnTo>
                    <a:pt x="97" y="18"/>
                  </a:lnTo>
                  <a:lnTo>
                    <a:pt x="89" y="16"/>
                  </a:lnTo>
                  <a:lnTo>
                    <a:pt x="81" y="13"/>
                  </a:lnTo>
                  <a:lnTo>
                    <a:pt x="73" y="11"/>
                  </a:lnTo>
                  <a:lnTo>
                    <a:pt x="65" y="8"/>
                  </a:lnTo>
                  <a:lnTo>
                    <a:pt x="58" y="7"/>
                  </a:lnTo>
                  <a:lnTo>
                    <a:pt x="48" y="4"/>
                  </a:lnTo>
                  <a:lnTo>
                    <a:pt x="41" y="3"/>
                  </a:lnTo>
                  <a:lnTo>
                    <a:pt x="33" y="2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0" name="Freeform 131"/>
            <p:cNvSpPr>
              <a:spLocks/>
            </p:cNvSpPr>
            <p:nvPr/>
          </p:nvSpPr>
          <p:spPr bwMode="auto">
            <a:xfrm>
              <a:off x="2406" y="1775"/>
              <a:ext cx="63" cy="63"/>
            </a:xfrm>
            <a:custGeom>
              <a:avLst/>
              <a:gdLst>
                <a:gd name="T0" fmla="*/ 253 w 253"/>
                <a:gd name="T1" fmla="*/ 0 h 251"/>
                <a:gd name="T2" fmla="*/ 244 w 253"/>
                <a:gd name="T3" fmla="*/ 0 h 251"/>
                <a:gd name="T4" fmla="*/ 236 w 253"/>
                <a:gd name="T5" fmla="*/ 0 h 251"/>
                <a:gd name="T6" fmla="*/ 228 w 253"/>
                <a:gd name="T7" fmla="*/ 2 h 251"/>
                <a:gd name="T8" fmla="*/ 219 w 253"/>
                <a:gd name="T9" fmla="*/ 2 h 251"/>
                <a:gd name="T10" fmla="*/ 211 w 253"/>
                <a:gd name="T11" fmla="*/ 3 h 251"/>
                <a:gd name="T12" fmla="*/ 203 w 253"/>
                <a:gd name="T13" fmla="*/ 4 h 251"/>
                <a:gd name="T14" fmla="*/ 196 w 253"/>
                <a:gd name="T15" fmla="*/ 7 h 251"/>
                <a:gd name="T16" fmla="*/ 188 w 253"/>
                <a:gd name="T17" fmla="*/ 8 h 251"/>
                <a:gd name="T18" fmla="*/ 179 w 253"/>
                <a:gd name="T19" fmla="*/ 11 h 251"/>
                <a:gd name="T20" fmla="*/ 171 w 253"/>
                <a:gd name="T21" fmla="*/ 13 h 251"/>
                <a:gd name="T22" fmla="*/ 163 w 253"/>
                <a:gd name="T23" fmla="*/ 16 h 251"/>
                <a:gd name="T24" fmla="*/ 157 w 253"/>
                <a:gd name="T25" fmla="*/ 18 h 251"/>
                <a:gd name="T26" fmla="*/ 149 w 253"/>
                <a:gd name="T27" fmla="*/ 22 h 251"/>
                <a:gd name="T28" fmla="*/ 141 w 253"/>
                <a:gd name="T29" fmla="*/ 26 h 251"/>
                <a:gd name="T30" fmla="*/ 133 w 253"/>
                <a:gd name="T31" fmla="*/ 29 h 251"/>
                <a:gd name="T32" fmla="*/ 127 w 253"/>
                <a:gd name="T33" fmla="*/ 34 h 251"/>
                <a:gd name="T34" fmla="*/ 119 w 253"/>
                <a:gd name="T35" fmla="*/ 38 h 251"/>
                <a:gd name="T36" fmla="*/ 112 w 253"/>
                <a:gd name="T37" fmla="*/ 42 h 251"/>
                <a:gd name="T38" fmla="*/ 106 w 253"/>
                <a:gd name="T39" fmla="*/ 47 h 251"/>
                <a:gd name="T40" fmla="*/ 99 w 253"/>
                <a:gd name="T41" fmla="*/ 52 h 251"/>
                <a:gd name="T42" fmla="*/ 93 w 253"/>
                <a:gd name="T43" fmla="*/ 57 h 251"/>
                <a:gd name="T44" fmla="*/ 86 w 253"/>
                <a:gd name="T45" fmla="*/ 63 h 251"/>
                <a:gd name="T46" fmla="*/ 80 w 253"/>
                <a:gd name="T47" fmla="*/ 68 h 251"/>
                <a:gd name="T48" fmla="*/ 75 w 253"/>
                <a:gd name="T49" fmla="*/ 73 h 251"/>
                <a:gd name="T50" fmla="*/ 68 w 253"/>
                <a:gd name="T51" fmla="*/ 80 h 251"/>
                <a:gd name="T52" fmla="*/ 63 w 253"/>
                <a:gd name="T53" fmla="*/ 86 h 251"/>
                <a:gd name="T54" fmla="*/ 58 w 253"/>
                <a:gd name="T55" fmla="*/ 91 h 251"/>
                <a:gd name="T56" fmla="*/ 53 w 253"/>
                <a:gd name="T57" fmla="*/ 98 h 251"/>
                <a:gd name="T58" fmla="*/ 47 w 253"/>
                <a:gd name="T59" fmla="*/ 106 h 251"/>
                <a:gd name="T60" fmla="*/ 43 w 253"/>
                <a:gd name="T61" fmla="*/ 112 h 251"/>
                <a:gd name="T62" fmla="*/ 38 w 253"/>
                <a:gd name="T63" fmla="*/ 119 h 251"/>
                <a:gd name="T64" fmla="*/ 34 w 253"/>
                <a:gd name="T65" fmla="*/ 126 h 251"/>
                <a:gd name="T66" fmla="*/ 30 w 253"/>
                <a:gd name="T67" fmla="*/ 133 h 251"/>
                <a:gd name="T68" fmla="*/ 27 w 253"/>
                <a:gd name="T69" fmla="*/ 141 h 251"/>
                <a:gd name="T70" fmla="*/ 23 w 253"/>
                <a:gd name="T71" fmla="*/ 147 h 251"/>
                <a:gd name="T72" fmla="*/ 20 w 253"/>
                <a:gd name="T73" fmla="*/ 155 h 251"/>
                <a:gd name="T74" fmla="*/ 16 w 253"/>
                <a:gd name="T75" fmla="*/ 163 h 251"/>
                <a:gd name="T76" fmla="*/ 14 w 253"/>
                <a:gd name="T77" fmla="*/ 171 h 251"/>
                <a:gd name="T78" fmla="*/ 11 w 253"/>
                <a:gd name="T79" fmla="*/ 178 h 251"/>
                <a:gd name="T80" fmla="*/ 8 w 253"/>
                <a:gd name="T81" fmla="*/ 186 h 251"/>
                <a:gd name="T82" fmla="*/ 7 w 253"/>
                <a:gd name="T83" fmla="*/ 194 h 251"/>
                <a:gd name="T84" fmla="*/ 6 w 253"/>
                <a:gd name="T85" fmla="*/ 203 h 251"/>
                <a:gd name="T86" fmla="*/ 3 w 253"/>
                <a:gd name="T87" fmla="*/ 211 h 251"/>
                <a:gd name="T88" fmla="*/ 3 w 253"/>
                <a:gd name="T89" fmla="*/ 219 h 251"/>
                <a:gd name="T90" fmla="*/ 2 w 253"/>
                <a:gd name="T91" fmla="*/ 227 h 251"/>
                <a:gd name="T92" fmla="*/ 0 w 253"/>
                <a:gd name="T93" fmla="*/ 236 h 251"/>
                <a:gd name="T94" fmla="*/ 0 w 253"/>
                <a:gd name="T95" fmla="*/ 243 h 251"/>
                <a:gd name="T96" fmla="*/ 0 w 253"/>
                <a:gd name="T9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51">
                  <a:moveTo>
                    <a:pt x="253" y="0"/>
                  </a:moveTo>
                  <a:lnTo>
                    <a:pt x="244" y="0"/>
                  </a:lnTo>
                  <a:lnTo>
                    <a:pt x="236" y="0"/>
                  </a:lnTo>
                  <a:lnTo>
                    <a:pt x="228" y="2"/>
                  </a:lnTo>
                  <a:lnTo>
                    <a:pt x="219" y="2"/>
                  </a:lnTo>
                  <a:lnTo>
                    <a:pt x="211" y="3"/>
                  </a:lnTo>
                  <a:lnTo>
                    <a:pt x="203" y="4"/>
                  </a:lnTo>
                  <a:lnTo>
                    <a:pt x="196" y="7"/>
                  </a:lnTo>
                  <a:lnTo>
                    <a:pt x="188" y="8"/>
                  </a:lnTo>
                  <a:lnTo>
                    <a:pt x="179" y="11"/>
                  </a:lnTo>
                  <a:lnTo>
                    <a:pt x="171" y="13"/>
                  </a:lnTo>
                  <a:lnTo>
                    <a:pt x="163" y="16"/>
                  </a:lnTo>
                  <a:lnTo>
                    <a:pt x="157" y="18"/>
                  </a:lnTo>
                  <a:lnTo>
                    <a:pt x="149" y="22"/>
                  </a:lnTo>
                  <a:lnTo>
                    <a:pt x="141" y="26"/>
                  </a:lnTo>
                  <a:lnTo>
                    <a:pt x="133" y="29"/>
                  </a:lnTo>
                  <a:lnTo>
                    <a:pt x="127" y="34"/>
                  </a:lnTo>
                  <a:lnTo>
                    <a:pt x="119" y="38"/>
                  </a:lnTo>
                  <a:lnTo>
                    <a:pt x="112" y="42"/>
                  </a:lnTo>
                  <a:lnTo>
                    <a:pt x="106" y="47"/>
                  </a:lnTo>
                  <a:lnTo>
                    <a:pt x="99" y="52"/>
                  </a:lnTo>
                  <a:lnTo>
                    <a:pt x="93" y="57"/>
                  </a:lnTo>
                  <a:lnTo>
                    <a:pt x="86" y="63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80"/>
                  </a:lnTo>
                  <a:lnTo>
                    <a:pt x="63" y="86"/>
                  </a:lnTo>
                  <a:lnTo>
                    <a:pt x="58" y="91"/>
                  </a:lnTo>
                  <a:lnTo>
                    <a:pt x="53" y="98"/>
                  </a:lnTo>
                  <a:lnTo>
                    <a:pt x="47" y="106"/>
                  </a:lnTo>
                  <a:lnTo>
                    <a:pt x="43" y="112"/>
                  </a:lnTo>
                  <a:lnTo>
                    <a:pt x="38" y="119"/>
                  </a:lnTo>
                  <a:lnTo>
                    <a:pt x="34" y="126"/>
                  </a:lnTo>
                  <a:lnTo>
                    <a:pt x="30" y="133"/>
                  </a:lnTo>
                  <a:lnTo>
                    <a:pt x="27" y="141"/>
                  </a:lnTo>
                  <a:lnTo>
                    <a:pt x="23" y="147"/>
                  </a:lnTo>
                  <a:lnTo>
                    <a:pt x="20" y="155"/>
                  </a:lnTo>
                  <a:lnTo>
                    <a:pt x="16" y="163"/>
                  </a:lnTo>
                  <a:lnTo>
                    <a:pt x="14" y="171"/>
                  </a:lnTo>
                  <a:lnTo>
                    <a:pt x="11" y="178"/>
                  </a:lnTo>
                  <a:lnTo>
                    <a:pt x="8" y="186"/>
                  </a:lnTo>
                  <a:lnTo>
                    <a:pt x="7" y="194"/>
                  </a:lnTo>
                  <a:lnTo>
                    <a:pt x="6" y="203"/>
                  </a:lnTo>
                  <a:lnTo>
                    <a:pt x="3" y="211"/>
                  </a:lnTo>
                  <a:lnTo>
                    <a:pt x="3" y="219"/>
                  </a:lnTo>
                  <a:lnTo>
                    <a:pt x="2" y="227"/>
                  </a:lnTo>
                  <a:lnTo>
                    <a:pt x="0" y="236"/>
                  </a:lnTo>
                  <a:lnTo>
                    <a:pt x="0" y="243"/>
                  </a:lnTo>
                  <a:lnTo>
                    <a:pt x="0" y="25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1" name="Rectangle 132"/>
            <p:cNvSpPr>
              <a:spLocks noChangeArrowheads="1"/>
            </p:cNvSpPr>
            <p:nvPr/>
          </p:nvSpPr>
          <p:spPr bwMode="auto">
            <a:xfrm>
              <a:off x="3081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2" name="Rectangle 133"/>
            <p:cNvSpPr>
              <a:spLocks noChangeArrowheads="1"/>
            </p:cNvSpPr>
            <p:nvPr/>
          </p:nvSpPr>
          <p:spPr bwMode="auto">
            <a:xfrm>
              <a:off x="326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3" name="Rectangle 134"/>
            <p:cNvSpPr>
              <a:spLocks noChangeArrowheads="1"/>
            </p:cNvSpPr>
            <p:nvPr/>
          </p:nvSpPr>
          <p:spPr bwMode="auto">
            <a:xfrm>
              <a:off x="344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4" name="Rectangle 135"/>
            <p:cNvSpPr>
              <a:spLocks noChangeArrowheads="1"/>
            </p:cNvSpPr>
            <p:nvPr/>
          </p:nvSpPr>
          <p:spPr bwMode="auto">
            <a:xfrm>
              <a:off x="362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5" name="Rectangle 136"/>
            <p:cNvSpPr>
              <a:spLocks noChangeArrowheads="1"/>
            </p:cNvSpPr>
            <p:nvPr/>
          </p:nvSpPr>
          <p:spPr bwMode="auto">
            <a:xfrm>
              <a:off x="380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6" name="Rectangle 137"/>
            <p:cNvSpPr>
              <a:spLocks noChangeArrowheads="1"/>
            </p:cNvSpPr>
            <p:nvPr/>
          </p:nvSpPr>
          <p:spPr bwMode="auto">
            <a:xfrm>
              <a:off x="398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7" name="Rectangle 138"/>
            <p:cNvSpPr>
              <a:spLocks noChangeArrowheads="1"/>
            </p:cNvSpPr>
            <p:nvPr/>
          </p:nvSpPr>
          <p:spPr bwMode="auto">
            <a:xfrm>
              <a:off x="416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8" name="Rectangle 139"/>
            <p:cNvSpPr>
              <a:spLocks noChangeArrowheads="1"/>
            </p:cNvSpPr>
            <p:nvPr/>
          </p:nvSpPr>
          <p:spPr bwMode="auto">
            <a:xfrm>
              <a:off x="4342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699" name="Rectangle 140"/>
            <p:cNvSpPr>
              <a:spLocks noChangeArrowheads="1"/>
            </p:cNvSpPr>
            <p:nvPr/>
          </p:nvSpPr>
          <p:spPr bwMode="auto">
            <a:xfrm>
              <a:off x="452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0" name="Rectangle 141"/>
            <p:cNvSpPr>
              <a:spLocks noChangeArrowheads="1"/>
            </p:cNvSpPr>
            <p:nvPr/>
          </p:nvSpPr>
          <p:spPr bwMode="auto">
            <a:xfrm>
              <a:off x="4703" y="2045"/>
              <a:ext cx="89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1" name="Rectangle 142"/>
            <p:cNvSpPr>
              <a:spLocks noChangeArrowheads="1"/>
            </p:cNvSpPr>
            <p:nvPr/>
          </p:nvSpPr>
          <p:spPr bwMode="auto">
            <a:xfrm>
              <a:off x="488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2" name="Rectangle 143"/>
            <p:cNvSpPr>
              <a:spLocks noChangeArrowheads="1"/>
            </p:cNvSpPr>
            <p:nvPr/>
          </p:nvSpPr>
          <p:spPr bwMode="auto">
            <a:xfrm>
              <a:off x="506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3" name="Rectangle 144"/>
            <p:cNvSpPr>
              <a:spLocks noChangeArrowheads="1"/>
            </p:cNvSpPr>
            <p:nvPr/>
          </p:nvSpPr>
          <p:spPr bwMode="auto">
            <a:xfrm>
              <a:off x="524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4" name="Rectangle 145"/>
            <p:cNvSpPr>
              <a:spLocks noChangeArrowheads="1"/>
            </p:cNvSpPr>
            <p:nvPr/>
          </p:nvSpPr>
          <p:spPr bwMode="auto">
            <a:xfrm>
              <a:off x="5423" y="2045"/>
              <a:ext cx="90" cy="9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5" name="Line 146"/>
            <p:cNvSpPr>
              <a:spLocks noChangeShapeType="1"/>
            </p:cNvSpPr>
            <p:nvPr/>
          </p:nvSpPr>
          <p:spPr bwMode="auto">
            <a:xfrm flipV="1">
              <a:off x="2856" y="2207"/>
              <a:ext cx="0" cy="153"/>
            </a:xfrm>
            <a:prstGeom prst="line">
              <a:avLst/>
            </a:prstGeom>
            <a:noFill/>
            <a:ln w="428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6" name="Freeform 147"/>
            <p:cNvSpPr>
              <a:spLocks/>
            </p:cNvSpPr>
            <p:nvPr/>
          </p:nvSpPr>
          <p:spPr bwMode="auto">
            <a:xfrm>
              <a:off x="2838" y="2189"/>
              <a:ext cx="36" cy="72"/>
            </a:xfrm>
            <a:custGeom>
              <a:avLst/>
              <a:gdLst>
                <a:gd name="T0" fmla="*/ 0 w 145"/>
                <a:gd name="T1" fmla="*/ 289 h 289"/>
                <a:gd name="T2" fmla="*/ 72 w 145"/>
                <a:gd name="T3" fmla="*/ 0 h 289"/>
                <a:gd name="T4" fmla="*/ 145 w 145"/>
                <a:gd name="T5" fmla="*/ 289 h 289"/>
                <a:gd name="T6" fmla="*/ 0 w 145"/>
                <a:gd name="T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289">
                  <a:moveTo>
                    <a:pt x="0" y="289"/>
                  </a:moveTo>
                  <a:lnTo>
                    <a:pt x="72" y="0"/>
                  </a:lnTo>
                  <a:lnTo>
                    <a:pt x="145" y="289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0000"/>
            </a:solidFill>
            <a:ln w="428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07" name="Rectangle 148"/>
            <p:cNvSpPr>
              <a:spLocks noChangeArrowheads="1"/>
            </p:cNvSpPr>
            <p:nvPr/>
          </p:nvSpPr>
          <p:spPr bwMode="auto">
            <a:xfrm>
              <a:off x="300" y="181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08" name="Rectangle 149"/>
            <p:cNvSpPr>
              <a:spLocks noChangeArrowheads="1"/>
            </p:cNvSpPr>
            <p:nvPr/>
          </p:nvSpPr>
          <p:spPr bwMode="auto">
            <a:xfrm>
              <a:off x="480" y="1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09" name="Rectangle 150"/>
            <p:cNvSpPr>
              <a:spLocks noChangeArrowheads="1"/>
            </p:cNvSpPr>
            <p:nvPr/>
          </p:nvSpPr>
          <p:spPr bwMode="auto">
            <a:xfrm>
              <a:off x="660" y="181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0" name="Rectangle 151"/>
            <p:cNvSpPr>
              <a:spLocks noChangeArrowheads="1"/>
            </p:cNvSpPr>
            <p:nvPr/>
          </p:nvSpPr>
          <p:spPr bwMode="auto">
            <a:xfrm>
              <a:off x="1876" y="127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1" name="Rectangle 152"/>
            <p:cNvSpPr>
              <a:spLocks noChangeArrowheads="1"/>
            </p:cNvSpPr>
            <p:nvPr/>
          </p:nvSpPr>
          <p:spPr bwMode="auto">
            <a:xfrm>
              <a:off x="1021" y="181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2" name="Rectangle 153"/>
            <p:cNvSpPr>
              <a:spLocks noChangeArrowheads="1"/>
            </p:cNvSpPr>
            <p:nvPr/>
          </p:nvSpPr>
          <p:spPr bwMode="auto">
            <a:xfrm>
              <a:off x="1201" y="1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3" name="Rectangle 154"/>
            <p:cNvSpPr>
              <a:spLocks noChangeArrowheads="1"/>
            </p:cNvSpPr>
            <p:nvPr/>
          </p:nvSpPr>
          <p:spPr bwMode="auto">
            <a:xfrm>
              <a:off x="1347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4" name="Rectangle 155"/>
            <p:cNvSpPr>
              <a:spLocks noChangeArrowheads="1"/>
            </p:cNvSpPr>
            <p:nvPr/>
          </p:nvSpPr>
          <p:spPr bwMode="auto">
            <a:xfrm>
              <a:off x="2022" y="127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5" name="Rectangle 156"/>
            <p:cNvSpPr>
              <a:spLocks noChangeArrowheads="1"/>
            </p:cNvSpPr>
            <p:nvPr/>
          </p:nvSpPr>
          <p:spPr bwMode="auto">
            <a:xfrm>
              <a:off x="1707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6" name="Rectangle 157"/>
            <p:cNvSpPr>
              <a:spLocks noChangeArrowheads="1"/>
            </p:cNvSpPr>
            <p:nvPr/>
          </p:nvSpPr>
          <p:spPr bwMode="auto">
            <a:xfrm>
              <a:off x="2247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7" name="Rectangle 158"/>
            <p:cNvSpPr>
              <a:spLocks noChangeArrowheads="1"/>
            </p:cNvSpPr>
            <p:nvPr/>
          </p:nvSpPr>
          <p:spPr bwMode="auto">
            <a:xfrm>
              <a:off x="206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8" name="Rectangle 159"/>
            <p:cNvSpPr>
              <a:spLocks noChangeArrowheads="1"/>
            </p:cNvSpPr>
            <p:nvPr/>
          </p:nvSpPr>
          <p:spPr bwMode="auto">
            <a:xfrm>
              <a:off x="2428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19" name="Rectangle 160"/>
            <p:cNvSpPr>
              <a:spLocks noChangeArrowheads="1"/>
            </p:cNvSpPr>
            <p:nvPr/>
          </p:nvSpPr>
          <p:spPr bwMode="auto">
            <a:xfrm>
              <a:off x="242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0" name="Rectangle 161"/>
            <p:cNvSpPr>
              <a:spLocks noChangeArrowheads="1"/>
            </p:cNvSpPr>
            <p:nvPr/>
          </p:nvSpPr>
          <p:spPr bwMode="auto">
            <a:xfrm>
              <a:off x="260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1" name="Rectangle 162"/>
            <p:cNvSpPr>
              <a:spLocks noChangeArrowheads="1"/>
            </p:cNvSpPr>
            <p:nvPr/>
          </p:nvSpPr>
          <p:spPr bwMode="auto">
            <a:xfrm>
              <a:off x="278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2" name="Rectangle 163"/>
            <p:cNvSpPr>
              <a:spLocks noChangeArrowheads="1"/>
            </p:cNvSpPr>
            <p:nvPr/>
          </p:nvSpPr>
          <p:spPr bwMode="auto">
            <a:xfrm>
              <a:off x="2608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3" name="Rectangle 164"/>
            <p:cNvSpPr>
              <a:spLocks noChangeArrowheads="1"/>
            </p:cNvSpPr>
            <p:nvPr/>
          </p:nvSpPr>
          <p:spPr bwMode="auto">
            <a:xfrm>
              <a:off x="314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4" name="Rectangle 165"/>
            <p:cNvSpPr>
              <a:spLocks noChangeArrowheads="1"/>
            </p:cNvSpPr>
            <p:nvPr/>
          </p:nvSpPr>
          <p:spPr bwMode="auto">
            <a:xfrm>
              <a:off x="2203" y="127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5" name="Rectangle 166"/>
            <p:cNvSpPr>
              <a:spLocks noChangeArrowheads="1"/>
            </p:cNvSpPr>
            <p:nvPr/>
          </p:nvSpPr>
          <p:spPr bwMode="auto">
            <a:xfrm>
              <a:off x="3508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6" name="Rectangle 167"/>
            <p:cNvSpPr>
              <a:spLocks noChangeArrowheads="1"/>
            </p:cNvSpPr>
            <p:nvPr/>
          </p:nvSpPr>
          <p:spPr bwMode="auto">
            <a:xfrm>
              <a:off x="3689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7" name="Rectangle 168"/>
            <p:cNvSpPr>
              <a:spLocks noChangeArrowheads="1"/>
            </p:cNvSpPr>
            <p:nvPr/>
          </p:nvSpPr>
          <p:spPr bwMode="auto">
            <a:xfrm>
              <a:off x="3869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8" name="Rectangle 169"/>
            <p:cNvSpPr>
              <a:spLocks noChangeArrowheads="1"/>
            </p:cNvSpPr>
            <p:nvPr/>
          </p:nvSpPr>
          <p:spPr bwMode="auto">
            <a:xfrm>
              <a:off x="3464" y="100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29" name="Rectangle 170"/>
            <p:cNvSpPr>
              <a:spLocks noChangeArrowheads="1"/>
            </p:cNvSpPr>
            <p:nvPr/>
          </p:nvSpPr>
          <p:spPr bwMode="auto">
            <a:xfrm>
              <a:off x="4229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30" name="Rectangle 171"/>
            <p:cNvSpPr>
              <a:spLocks noChangeArrowheads="1"/>
            </p:cNvSpPr>
            <p:nvPr/>
          </p:nvSpPr>
          <p:spPr bwMode="auto">
            <a:xfrm>
              <a:off x="4409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31" name="Rectangle 172"/>
            <p:cNvSpPr>
              <a:spLocks noChangeArrowheads="1"/>
            </p:cNvSpPr>
            <p:nvPr/>
          </p:nvSpPr>
          <p:spPr bwMode="auto">
            <a:xfrm>
              <a:off x="4589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32" name="Rectangle 173"/>
            <p:cNvSpPr>
              <a:spLocks noChangeArrowheads="1"/>
            </p:cNvSpPr>
            <p:nvPr/>
          </p:nvSpPr>
          <p:spPr bwMode="auto">
            <a:xfrm>
              <a:off x="4769" y="127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33" name="Rectangle 174"/>
            <p:cNvSpPr>
              <a:spLocks noChangeArrowheads="1"/>
            </p:cNvSpPr>
            <p:nvPr/>
          </p:nvSpPr>
          <p:spPr bwMode="auto">
            <a:xfrm>
              <a:off x="4950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34" name="Rectangle 175"/>
            <p:cNvSpPr>
              <a:spLocks noChangeArrowheads="1"/>
            </p:cNvSpPr>
            <p:nvPr/>
          </p:nvSpPr>
          <p:spPr bwMode="auto">
            <a:xfrm>
              <a:off x="5130" y="1541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35" name="Rectangle 176"/>
            <p:cNvSpPr>
              <a:spLocks noChangeArrowheads="1"/>
            </p:cNvSpPr>
            <p:nvPr/>
          </p:nvSpPr>
          <p:spPr bwMode="auto">
            <a:xfrm>
              <a:off x="5310" y="18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36" name="Rectangle 177"/>
            <p:cNvSpPr>
              <a:spLocks noChangeArrowheads="1"/>
            </p:cNvSpPr>
            <p:nvPr/>
          </p:nvSpPr>
          <p:spPr bwMode="auto">
            <a:xfrm>
              <a:off x="2788" y="2396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737" name="Group 180"/>
          <p:cNvGrpSpPr>
            <a:grpSpLocks noChangeAspect="1"/>
          </p:cNvGrpSpPr>
          <p:nvPr/>
        </p:nvGrpSpPr>
        <p:grpSpPr bwMode="auto">
          <a:xfrm>
            <a:off x="304800" y="4800600"/>
            <a:ext cx="8458200" cy="1817688"/>
            <a:chOff x="192" y="3024"/>
            <a:chExt cx="5328" cy="1145"/>
          </a:xfrm>
        </p:grpSpPr>
        <p:sp>
          <p:nvSpPr>
            <p:cNvPr id="111738" name="AutoShape 179"/>
            <p:cNvSpPr>
              <a:spLocks noChangeAspect="1" noChangeArrowheads="1" noTextEdit="1"/>
            </p:cNvSpPr>
            <p:nvPr/>
          </p:nvSpPr>
          <p:spPr bwMode="auto">
            <a:xfrm>
              <a:off x="192" y="3024"/>
              <a:ext cx="5328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39" name="Line 181"/>
            <p:cNvSpPr>
              <a:spLocks noChangeShapeType="1"/>
            </p:cNvSpPr>
            <p:nvPr/>
          </p:nvSpPr>
          <p:spPr bwMode="auto">
            <a:xfrm flipV="1">
              <a:off x="2333" y="3901"/>
              <a:ext cx="175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0" name="Line 182"/>
            <p:cNvSpPr>
              <a:spLocks noChangeShapeType="1"/>
            </p:cNvSpPr>
            <p:nvPr/>
          </p:nvSpPr>
          <p:spPr bwMode="auto">
            <a:xfrm flipV="1">
              <a:off x="2508" y="3901"/>
              <a:ext cx="0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1" name="Line 183"/>
            <p:cNvSpPr>
              <a:spLocks noChangeShapeType="1"/>
            </p:cNvSpPr>
            <p:nvPr/>
          </p:nvSpPr>
          <p:spPr bwMode="auto">
            <a:xfrm flipH="1" flipV="1">
              <a:off x="2508" y="3901"/>
              <a:ext cx="174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2" name="Line 184"/>
            <p:cNvSpPr>
              <a:spLocks noChangeShapeType="1"/>
            </p:cNvSpPr>
            <p:nvPr/>
          </p:nvSpPr>
          <p:spPr bwMode="auto">
            <a:xfrm flipV="1">
              <a:off x="2064" y="3640"/>
              <a:ext cx="182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3" name="Line 185"/>
            <p:cNvSpPr>
              <a:spLocks noChangeShapeType="1"/>
            </p:cNvSpPr>
            <p:nvPr/>
          </p:nvSpPr>
          <p:spPr bwMode="auto">
            <a:xfrm flipV="1">
              <a:off x="504" y="3379"/>
              <a:ext cx="1219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4" name="Line 186"/>
            <p:cNvSpPr>
              <a:spLocks noChangeShapeType="1"/>
            </p:cNvSpPr>
            <p:nvPr/>
          </p:nvSpPr>
          <p:spPr bwMode="auto">
            <a:xfrm flipV="1">
              <a:off x="1201" y="3379"/>
              <a:ext cx="522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5" name="Line 187"/>
            <p:cNvSpPr>
              <a:spLocks noChangeShapeType="1"/>
            </p:cNvSpPr>
            <p:nvPr/>
          </p:nvSpPr>
          <p:spPr bwMode="auto">
            <a:xfrm flipH="1" flipV="1">
              <a:off x="504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6" name="Line 188"/>
            <p:cNvSpPr>
              <a:spLocks noChangeShapeType="1"/>
            </p:cNvSpPr>
            <p:nvPr/>
          </p:nvSpPr>
          <p:spPr bwMode="auto">
            <a:xfrm flipH="1">
              <a:off x="330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7" name="Line 189"/>
            <p:cNvSpPr>
              <a:spLocks noChangeShapeType="1"/>
            </p:cNvSpPr>
            <p:nvPr/>
          </p:nvSpPr>
          <p:spPr bwMode="auto">
            <a:xfrm flipH="1" flipV="1">
              <a:off x="330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8" name="Line 190"/>
            <p:cNvSpPr>
              <a:spLocks noChangeShapeType="1"/>
            </p:cNvSpPr>
            <p:nvPr/>
          </p:nvSpPr>
          <p:spPr bwMode="auto">
            <a:xfrm flipV="1">
              <a:off x="242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49" name="Line 191"/>
            <p:cNvSpPr>
              <a:spLocks noChangeShapeType="1"/>
            </p:cNvSpPr>
            <p:nvPr/>
          </p:nvSpPr>
          <p:spPr bwMode="auto">
            <a:xfrm flipH="1" flipV="1">
              <a:off x="678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0" name="Line 192"/>
            <p:cNvSpPr>
              <a:spLocks noChangeShapeType="1"/>
            </p:cNvSpPr>
            <p:nvPr/>
          </p:nvSpPr>
          <p:spPr bwMode="auto">
            <a:xfrm flipV="1">
              <a:off x="591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1" name="Line 193"/>
            <p:cNvSpPr>
              <a:spLocks noChangeShapeType="1"/>
            </p:cNvSpPr>
            <p:nvPr/>
          </p:nvSpPr>
          <p:spPr bwMode="auto">
            <a:xfrm flipH="1" flipV="1">
              <a:off x="1201" y="3640"/>
              <a:ext cx="166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2" name="Line 194"/>
            <p:cNvSpPr>
              <a:spLocks noChangeShapeType="1"/>
            </p:cNvSpPr>
            <p:nvPr/>
          </p:nvSpPr>
          <p:spPr bwMode="auto">
            <a:xfrm flipH="1">
              <a:off x="1027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3" name="Line 195"/>
            <p:cNvSpPr>
              <a:spLocks noChangeShapeType="1"/>
            </p:cNvSpPr>
            <p:nvPr/>
          </p:nvSpPr>
          <p:spPr bwMode="auto">
            <a:xfrm flipH="1" flipV="1">
              <a:off x="1375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4" name="Line 196"/>
            <p:cNvSpPr>
              <a:spLocks noChangeShapeType="1"/>
            </p:cNvSpPr>
            <p:nvPr/>
          </p:nvSpPr>
          <p:spPr bwMode="auto">
            <a:xfrm flipV="1">
              <a:off x="1288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5" name="Line 197"/>
            <p:cNvSpPr>
              <a:spLocks noChangeShapeType="1"/>
            </p:cNvSpPr>
            <p:nvPr/>
          </p:nvSpPr>
          <p:spPr bwMode="auto">
            <a:xfrm flipH="1" flipV="1">
              <a:off x="1027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6" name="Line 198"/>
            <p:cNvSpPr>
              <a:spLocks noChangeShapeType="1"/>
            </p:cNvSpPr>
            <p:nvPr/>
          </p:nvSpPr>
          <p:spPr bwMode="auto">
            <a:xfrm flipV="1">
              <a:off x="939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7" name="Line 199"/>
            <p:cNvSpPr>
              <a:spLocks noChangeShapeType="1"/>
            </p:cNvSpPr>
            <p:nvPr/>
          </p:nvSpPr>
          <p:spPr bwMode="auto">
            <a:xfrm flipH="1" flipV="1">
              <a:off x="1723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8" name="Line 200"/>
            <p:cNvSpPr>
              <a:spLocks noChangeShapeType="1"/>
            </p:cNvSpPr>
            <p:nvPr/>
          </p:nvSpPr>
          <p:spPr bwMode="auto">
            <a:xfrm flipV="1">
              <a:off x="1636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59" name="Line 201"/>
            <p:cNvSpPr>
              <a:spLocks noChangeShapeType="1"/>
            </p:cNvSpPr>
            <p:nvPr/>
          </p:nvSpPr>
          <p:spPr bwMode="auto">
            <a:xfrm flipH="1" flipV="1">
              <a:off x="2072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0" name="Line 202"/>
            <p:cNvSpPr>
              <a:spLocks noChangeShapeType="1"/>
            </p:cNvSpPr>
            <p:nvPr/>
          </p:nvSpPr>
          <p:spPr bwMode="auto">
            <a:xfrm flipV="1">
              <a:off x="1985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1" name="Line 203"/>
            <p:cNvSpPr>
              <a:spLocks noChangeShapeType="1"/>
            </p:cNvSpPr>
            <p:nvPr/>
          </p:nvSpPr>
          <p:spPr bwMode="auto">
            <a:xfrm flipH="1" flipV="1">
              <a:off x="3117" y="3640"/>
              <a:ext cx="177" cy="2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2" name="Line 204"/>
            <p:cNvSpPr>
              <a:spLocks noChangeShapeType="1"/>
            </p:cNvSpPr>
            <p:nvPr/>
          </p:nvSpPr>
          <p:spPr bwMode="auto">
            <a:xfrm flipH="1" flipV="1">
              <a:off x="2943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3" name="Line 205"/>
            <p:cNvSpPr>
              <a:spLocks noChangeShapeType="1"/>
            </p:cNvSpPr>
            <p:nvPr/>
          </p:nvSpPr>
          <p:spPr bwMode="auto">
            <a:xfrm flipV="1">
              <a:off x="2856" y="3901"/>
              <a:ext cx="87" cy="218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4" name="Line 206"/>
            <p:cNvSpPr>
              <a:spLocks noChangeShapeType="1"/>
            </p:cNvSpPr>
            <p:nvPr/>
          </p:nvSpPr>
          <p:spPr bwMode="auto">
            <a:xfrm flipV="1">
              <a:off x="2943" y="3640"/>
              <a:ext cx="174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5" name="Line 207"/>
            <p:cNvSpPr>
              <a:spLocks noChangeShapeType="1"/>
            </p:cNvSpPr>
            <p:nvPr/>
          </p:nvSpPr>
          <p:spPr bwMode="auto">
            <a:xfrm flipH="1">
              <a:off x="1723" y="3640"/>
              <a:ext cx="523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6" name="Line 208"/>
            <p:cNvSpPr>
              <a:spLocks noChangeShapeType="1"/>
            </p:cNvSpPr>
            <p:nvPr/>
          </p:nvSpPr>
          <p:spPr bwMode="auto">
            <a:xfrm flipH="1" flipV="1">
              <a:off x="3248" y="3118"/>
              <a:ext cx="1612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7" name="Line 209"/>
            <p:cNvSpPr>
              <a:spLocks noChangeShapeType="1"/>
            </p:cNvSpPr>
            <p:nvPr/>
          </p:nvSpPr>
          <p:spPr bwMode="auto">
            <a:xfrm flipH="1" flipV="1">
              <a:off x="3292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8" name="Line 210"/>
            <p:cNvSpPr>
              <a:spLocks noChangeShapeType="1"/>
            </p:cNvSpPr>
            <p:nvPr/>
          </p:nvSpPr>
          <p:spPr bwMode="auto">
            <a:xfrm flipV="1">
              <a:off x="3204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69" name="Line 211"/>
            <p:cNvSpPr>
              <a:spLocks noChangeShapeType="1"/>
            </p:cNvSpPr>
            <p:nvPr/>
          </p:nvSpPr>
          <p:spPr bwMode="auto">
            <a:xfrm flipH="1" flipV="1">
              <a:off x="3814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0" name="Line 212"/>
            <p:cNvSpPr>
              <a:spLocks noChangeShapeType="1"/>
            </p:cNvSpPr>
            <p:nvPr/>
          </p:nvSpPr>
          <p:spPr bwMode="auto">
            <a:xfrm flipH="1">
              <a:off x="3640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1" name="Line 213"/>
            <p:cNvSpPr>
              <a:spLocks noChangeShapeType="1"/>
            </p:cNvSpPr>
            <p:nvPr/>
          </p:nvSpPr>
          <p:spPr bwMode="auto">
            <a:xfrm flipH="1" flipV="1">
              <a:off x="3640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2" name="Line 214"/>
            <p:cNvSpPr>
              <a:spLocks noChangeShapeType="1"/>
            </p:cNvSpPr>
            <p:nvPr/>
          </p:nvSpPr>
          <p:spPr bwMode="auto">
            <a:xfrm flipV="1">
              <a:off x="3553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3" name="Line 215"/>
            <p:cNvSpPr>
              <a:spLocks noChangeShapeType="1"/>
            </p:cNvSpPr>
            <p:nvPr/>
          </p:nvSpPr>
          <p:spPr bwMode="auto">
            <a:xfrm flipH="1" flipV="1">
              <a:off x="3989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4" name="Line 216"/>
            <p:cNvSpPr>
              <a:spLocks noChangeShapeType="1"/>
            </p:cNvSpPr>
            <p:nvPr/>
          </p:nvSpPr>
          <p:spPr bwMode="auto">
            <a:xfrm flipV="1">
              <a:off x="3901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5" name="Line 217"/>
            <p:cNvSpPr>
              <a:spLocks noChangeShapeType="1"/>
            </p:cNvSpPr>
            <p:nvPr/>
          </p:nvSpPr>
          <p:spPr bwMode="auto">
            <a:xfrm flipH="1" flipV="1">
              <a:off x="4511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6" name="Line 218"/>
            <p:cNvSpPr>
              <a:spLocks noChangeShapeType="1"/>
            </p:cNvSpPr>
            <p:nvPr/>
          </p:nvSpPr>
          <p:spPr bwMode="auto">
            <a:xfrm flipH="1">
              <a:off x="4337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7" name="Line 219"/>
            <p:cNvSpPr>
              <a:spLocks noChangeShapeType="1"/>
            </p:cNvSpPr>
            <p:nvPr/>
          </p:nvSpPr>
          <p:spPr bwMode="auto">
            <a:xfrm flipH="1" flipV="1">
              <a:off x="4337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8" name="Line 220"/>
            <p:cNvSpPr>
              <a:spLocks noChangeShapeType="1"/>
            </p:cNvSpPr>
            <p:nvPr/>
          </p:nvSpPr>
          <p:spPr bwMode="auto">
            <a:xfrm flipV="1">
              <a:off x="4250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79" name="Line 221"/>
            <p:cNvSpPr>
              <a:spLocks noChangeShapeType="1"/>
            </p:cNvSpPr>
            <p:nvPr/>
          </p:nvSpPr>
          <p:spPr bwMode="auto">
            <a:xfrm flipV="1">
              <a:off x="4511" y="3379"/>
              <a:ext cx="349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0" name="Line 222"/>
            <p:cNvSpPr>
              <a:spLocks noChangeShapeType="1"/>
            </p:cNvSpPr>
            <p:nvPr/>
          </p:nvSpPr>
          <p:spPr bwMode="auto">
            <a:xfrm flipH="1" flipV="1">
              <a:off x="4860" y="3379"/>
              <a:ext cx="348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1" name="Line 223"/>
            <p:cNvSpPr>
              <a:spLocks noChangeShapeType="1"/>
            </p:cNvSpPr>
            <p:nvPr/>
          </p:nvSpPr>
          <p:spPr bwMode="auto">
            <a:xfrm flipH="1" flipV="1">
              <a:off x="4685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2" name="Line 224"/>
            <p:cNvSpPr>
              <a:spLocks noChangeShapeType="1"/>
            </p:cNvSpPr>
            <p:nvPr/>
          </p:nvSpPr>
          <p:spPr bwMode="auto">
            <a:xfrm flipV="1">
              <a:off x="4598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3" name="Line 225"/>
            <p:cNvSpPr>
              <a:spLocks noChangeShapeType="1"/>
            </p:cNvSpPr>
            <p:nvPr/>
          </p:nvSpPr>
          <p:spPr bwMode="auto">
            <a:xfrm flipH="1" flipV="1">
              <a:off x="5208" y="3640"/>
              <a:ext cx="167" cy="26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4" name="Line 226"/>
            <p:cNvSpPr>
              <a:spLocks noChangeShapeType="1"/>
            </p:cNvSpPr>
            <p:nvPr/>
          </p:nvSpPr>
          <p:spPr bwMode="auto">
            <a:xfrm flipH="1">
              <a:off x="5034" y="3653"/>
              <a:ext cx="194" cy="2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5" name="Line 227"/>
            <p:cNvSpPr>
              <a:spLocks noChangeShapeType="1"/>
            </p:cNvSpPr>
            <p:nvPr/>
          </p:nvSpPr>
          <p:spPr bwMode="auto">
            <a:xfrm flipH="1" flipV="1">
              <a:off x="5034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6" name="Line 228"/>
            <p:cNvSpPr>
              <a:spLocks noChangeShapeType="1"/>
            </p:cNvSpPr>
            <p:nvPr/>
          </p:nvSpPr>
          <p:spPr bwMode="auto">
            <a:xfrm flipV="1">
              <a:off x="4947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7" name="Line 229"/>
            <p:cNvSpPr>
              <a:spLocks noChangeShapeType="1"/>
            </p:cNvSpPr>
            <p:nvPr/>
          </p:nvSpPr>
          <p:spPr bwMode="auto">
            <a:xfrm flipH="1" flipV="1">
              <a:off x="5382" y="3901"/>
              <a:ext cx="88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8" name="Line 230"/>
            <p:cNvSpPr>
              <a:spLocks noChangeShapeType="1"/>
            </p:cNvSpPr>
            <p:nvPr/>
          </p:nvSpPr>
          <p:spPr bwMode="auto">
            <a:xfrm flipV="1">
              <a:off x="5295" y="3901"/>
              <a:ext cx="87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89" name="Line 231"/>
            <p:cNvSpPr>
              <a:spLocks noChangeShapeType="1"/>
            </p:cNvSpPr>
            <p:nvPr/>
          </p:nvSpPr>
          <p:spPr bwMode="auto">
            <a:xfrm flipH="1" flipV="1">
              <a:off x="3466" y="3379"/>
              <a:ext cx="348" cy="2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0" name="Line 232"/>
            <p:cNvSpPr>
              <a:spLocks noChangeShapeType="1"/>
            </p:cNvSpPr>
            <p:nvPr/>
          </p:nvSpPr>
          <p:spPr bwMode="auto">
            <a:xfrm flipV="1">
              <a:off x="3117" y="3379"/>
              <a:ext cx="349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1" name="Line 233"/>
            <p:cNvSpPr>
              <a:spLocks noChangeShapeType="1"/>
            </p:cNvSpPr>
            <p:nvPr/>
          </p:nvSpPr>
          <p:spPr bwMode="auto">
            <a:xfrm flipH="1" flipV="1">
              <a:off x="3248" y="3118"/>
              <a:ext cx="218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2" name="Line 234"/>
            <p:cNvSpPr>
              <a:spLocks noChangeShapeType="1"/>
            </p:cNvSpPr>
            <p:nvPr/>
          </p:nvSpPr>
          <p:spPr bwMode="auto">
            <a:xfrm flipH="1" flipV="1">
              <a:off x="2246" y="3640"/>
              <a:ext cx="262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3" name="Line 235"/>
            <p:cNvSpPr>
              <a:spLocks noChangeShapeType="1"/>
            </p:cNvSpPr>
            <p:nvPr/>
          </p:nvSpPr>
          <p:spPr bwMode="auto">
            <a:xfrm flipH="1" flipV="1">
              <a:off x="1723" y="3379"/>
              <a:ext cx="523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4" name="Line 236"/>
            <p:cNvSpPr>
              <a:spLocks noChangeShapeType="1"/>
            </p:cNvSpPr>
            <p:nvPr/>
          </p:nvSpPr>
          <p:spPr bwMode="auto">
            <a:xfrm flipV="1">
              <a:off x="1723" y="3118"/>
              <a:ext cx="1525" cy="26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5" name="Freeform 237"/>
            <p:cNvSpPr>
              <a:spLocks/>
            </p:cNvSpPr>
            <p:nvPr/>
          </p:nvSpPr>
          <p:spPr bwMode="auto">
            <a:xfrm>
              <a:off x="2333" y="3814"/>
              <a:ext cx="349" cy="174"/>
            </a:xfrm>
            <a:custGeom>
              <a:avLst/>
              <a:gdLst>
                <a:gd name="T0" fmla="*/ 0 w 1394"/>
                <a:gd name="T1" fmla="*/ 244 h 697"/>
                <a:gd name="T2" fmla="*/ 0 w 1394"/>
                <a:gd name="T3" fmla="*/ 452 h 697"/>
                <a:gd name="T4" fmla="*/ 244 w 1394"/>
                <a:gd name="T5" fmla="*/ 452 h 697"/>
                <a:gd name="T6" fmla="*/ 244 w 1394"/>
                <a:gd name="T7" fmla="*/ 697 h 697"/>
                <a:gd name="T8" fmla="*/ 1150 w 1394"/>
                <a:gd name="T9" fmla="*/ 697 h 697"/>
                <a:gd name="T10" fmla="*/ 1150 w 1394"/>
                <a:gd name="T11" fmla="*/ 452 h 697"/>
                <a:gd name="T12" fmla="*/ 1394 w 1394"/>
                <a:gd name="T13" fmla="*/ 452 h 697"/>
                <a:gd name="T14" fmla="*/ 1394 w 1394"/>
                <a:gd name="T15" fmla="*/ 244 h 697"/>
                <a:gd name="T16" fmla="*/ 1150 w 1394"/>
                <a:gd name="T17" fmla="*/ 244 h 697"/>
                <a:gd name="T18" fmla="*/ 1150 w 1394"/>
                <a:gd name="T19" fmla="*/ 0 h 697"/>
                <a:gd name="T20" fmla="*/ 244 w 1394"/>
                <a:gd name="T21" fmla="*/ 0 h 697"/>
                <a:gd name="T22" fmla="*/ 244 w 1394"/>
                <a:gd name="T23" fmla="*/ 244 h 697"/>
                <a:gd name="T24" fmla="*/ 0 w 1394"/>
                <a:gd name="T25" fmla="*/ 244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4" h="697">
                  <a:moveTo>
                    <a:pt x="0" y="244"/>
                  </a:moveTo>
                  <a:lnTo>
                    <a:pt x="0" y="452"/>
                  </a:lnTo>
                  <a:lnTo>
                    <a:pt x="244" y="452"/>
                  </a:lnTo>
                  <a:lnTo>
                    <a:pt x="244" y="697"/>
                  </a:lnTo>
                  <a:lnTo>
                    <a:pt x="1150" y="697"/>
                  </a:lnTo>
                  <a:lnTo>
                    <a:pt x="1150" y="452"/>
                  </a:lnTo>
                  <a:lnTo>
                    <a:pt x="1394" y="452"/>
                  </a:lnTo>
                  <a:lnTo>
                    <a:pt x="1394" y="244"/>
                  </a:lnTo>
                  <a:lnTo>
                    <a:pt x="1150" y="244"/>
                  </a:lnTo>
                  <a:lnTo>
                    <a:pt x="1150" y="0"/>
                  </a:lnTo>
                  <a:lnTo>
                    <a:pt x="244" y="0"/>
                  </a:lnTo>
                  <a:lnTo>
                    <a:pt x="244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6" name="Oval 238"/>
            <p:cNvSpPr>
              <a:spLocks noChangeArrowheads="1"/>
            </p:cNvSpPr>
            <p:nvPr/>
          </p:nvSpPr>
          <p:spPr bwMode="auto">
            <a:xfrm>
              <a:off x="2333" y="3866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7" name="Oval 239"/>
            <p:cNvSpPr>
              <a:spLocks noChangeArrowheads="1"/>
            </p:cNvSpPr>
            <p:nvPr/>
          </p:nvSpPr>
          <p:spPr bwMode="auto">
            <a:xfrm>
              <a:off x="2560" y="3866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8" name="Oval 240"/>
            <p:cNvSpPr>
              <a:spLocks noChangeArrowheads="1"/>
            </p:cNvSpPr>
            <p:nvPr/>
          </p:nvSpPr>
          <p:spPr bwMode="auto">
            <a:xfrm>
              <a:off x="2560" y="381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799" name="Oval 241"/>
            <p:cNvSpPr>
              <a:spLocks noChangeArrowheads="1"/>
            </p:cNvSpPr>
            <p:nvPr/>
          </p:nvSpPr>
          <p:spPr bwMode="auto">
            <a:xfrm>
              <a:off x="2333" y="381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0" name="Line 242"/>
            <p:cNvSpPr>
              <a:spLocks noChangeShapeType="1"/>
            </p:cNvSpPr>
            <p:nvPr/>
          </p:nvSpPr>
          <p:spPr bwMode="auto">
            <a:xfrm>
              <a:off x="2333" y="3875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1" name="Line 243"/>
            <p:cNvSpPr>
              <a:spLocks noChangeShapeType="1"/>
            </p:cNvSpPr>
            <p:nvPr/>
          </p:nvSpPr>
          <p:spPr bwMode="auto">
            <a:xfrm>
              <a:off x="2394" y="3988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2" name="Line 244"/>
            <p:cNvSpPr>
              <a:spLocks noChangeShapeType="1"/>
            </p:cNvSpPr>
            <p:nvPr/>
          </p:nvSpPr>
          <p:spPr bwMode="auto">
            <a:xfrm flipV="1">
              <a:off x="2682" y="3875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3" name="Line 245"/>
            <p:cNvSpPr>
              <a:spLocks noChangeShapeType="1"/>
            </p:cNvSpPr>
            <p:nvPr/>
          </p:nvSpPr>
          <p:spPr bwMode="auto">
            <a:xfrm flipH="1">
              <a:off x="2394" y="3814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4" name="Freeform 246"/>
            <p:cNvSpPr>
              <a:spLocks/>
            </p:cNvSpPr>
            <p:nvPr/>
          </p:nvSpPr>
          <p:spPr bwMode="auto">
            <a:xfrm>
              <a:off x="2333" y="3927"/>
              <a:ext cx="61" cy="61"/>
            </a:xfrm>
            <a:custGeom>
              <a:avLst/>
              <a:gdLst>
                <a:gd name="T0" fmla="*/ 0 w 244"/>
                <a:gd name="T1" fmla="*/ 0 h 245"/>
                <a:gd name="T2" fmla="*/ 0 w 244"/>
                <a:gd name="T3" fmla="*/ 9 h 245"/>
                <a:gd name="T4" fmla="*/ 1 w 244"/>
                <a:gd name="T5" fmla="*/ 17 h 245"/>
                <a:gd name="T6" fmla="*/ 1 w 244"/>
                <a:gd name="T7" fmla="*/ 25 h 245"/>
                <a:gd name="T8" fmla="*/ 2 w 244"/>
                <a:gd name="T9" fmla="*/ 33 h 245"/>
                <a:gd name="T10" fmla="*/ 4 w 244"/>
                <a:gd name="T11" fmla="*/ 42 h 245"/>
                <a:gd name="T12" fmla="*/ 5 w 244"/>
                <a:gd name="T13" fmla="*/ 50 h 245"/>
                <a:gd name="T14" fmla="*/ 6 w 244"/>
                <a:gd name="T15" fmla="*/ 57 h 245"/>
                <a:gd name="T16" fmla="*/ 9 w 244"/>
                <a:gd name="T17" fmla="*/ 65 h 245"/>
                <a:gd name="T18" fmla="*/ 12 w 244"/>
                <a:gd name="T19" fmla="*/ 73 h 245"/>
                <a:gd name="T20" fmla="*/ 14 w 244"/>
                <a:gd name="T21" fmla="*/ 81 h 245"/>
                <a:gd name="T22" fmla="*/ 17 w 244"/>
                <a:gd name="T23" fmla="*/ 89 h 245"/>
                <a:gd name="T24" fmla="*/ 19 w 244"/>
                <a:gd name="T25" fmla="*/ 96 h 245"/>
                <a:gd name="T26" fmla="*/ 23 w 244"/>
                <a:gd name="T27" fmla="*/ 103 h 245"/>
                <a:gd name="T28" fmla="*/ 26 w 244"/>
                <a:gd name="T29" fmla="*/ 111 h 245"/>
                <a:gd name="T30" fmla="*/ 30 w 244"/>
                <a:gd name="T31" fmla="*/ 117 h 245"/>
                <a:gd name="T32" fmla="*/ 34 w 244"/>
                <a:gd name="T33" fmla="*/ 125 h 245"/>
                <a:gd name="T34" fmla="*/ 39 w 244"/>
                <a:gd name="T35" fmla="*/ 131 h 245"/>
                <a:gd name="T36" fmla="*/ 43 w 244"/>
                <a:gd name="T37" fmla="*/ 138 h 245"/>
                <a:gd name="T38" fmla="*/ 48 w 244"/>
                <a:gd name="T39" fmla="*/ 146 h 245"/>
                <a:gd name="T40" fmla="*/ 53 w 244"/>
                <a:gd name="T41" fmla="*/ 152 h 245"/>
                <a:gd name="T42" fmla="*/ 58 w 244"/>
                <a:gd name="T43" fmla="*/ 157 h 245"/>
                <a:gd name="T44" fmla="*/ 64 w 244"/>
                <a:gd name="T45" fmla="*/ 164 h 245"/>
                <a:gd name="T46" fmla="*/ 69 w 244"/>
                <a:gd name="T47" fmla="*/ 170 h 245"/>
                <a:gd name="T48" fmla="*/ 74 w 244"/>
                <a:gd name="T49" fmla="*/ 176 h 245"/>
                <a:gd name="T50" fmla="*/ 81 w 244"/>
                <a:gd name="T51" fmla="*/ 181 h 245"/>
                <a:gd name="T52" fmla="*/ 87 w 244"/>
                <a:gd name="T53" fmla="*/ 187 h 245"/>
                <a:gd name="T54" fmla="*/ 94 w 244"/>
                <a:gd name="T55" fmla="*/ 191 h 245"/>
                <a:gd name="T56" fmla="*/ 100 w 244"/>
                <a:gd name="T57" fmla="*/ 196 h 245"/>
                <a:gd name="T58" fmla="*/ 107 w 244"/>
                <a:gd name="T59" fmla="*/ 202 h 245"/>
                <a:gd name="T60" fmla="*/ 113 w 244"/>
                <a:gd name="T61" fmla="*/ 206 h 245"/>
                <a:gd name="T62" fmla="*/ 120 w 244"/>
                <a:gd name="T63" fmla="*/ 211 h 245"/>
                <a:gd name="T64" fmla="*/ 127 w 244"/>
                <a:gd name="T65" fmla="*/ 215 h 245"/>
                <a:gd name="T66" fmla="*/ 134 w 244"/>
                <a:gd name="T67" fmla="*/ 219 h 245"/>
                <a:gd name="T68" fmla="*/ 142 w 244"/>
                <a:gd name="T69" fmla="*/ 221 h 245"/>
                <a:gd name="T70" fmla="*/ 149 w 244"/>
                <a:gd name="T71" fmla="*/ 225 h 245"/>
                <a:gd name="T72" fmla="*/ 156 w 244"/>
                <a:gd name="T73" fmla="*/ 228 h 245"/>
                <a:gd name="T74" fmla="*/ 164 w 244"/>
                <a:gd name="T75" fmla="*/ 230 h 245"/>
                <a:gd name="T76" fmla="*/ 172 w 244"/>
                <a:gd name="T77" fmla="*/ 233 h 245"/>
                <a:gd name="T78" fmla="*/ 179 w 244"/>
                <a:gd name="T79" fmla="*/ 235 h 245"/>
                <a:gd name="T80" fmla="*/ 187 w 244"/>
                <a:gd name="T81" fmla="*/ 238 h 245"/>
                <a:gd name="T82" fmla="*/ 195 w 244"/>
                <a:gd name="T83" fmla="*/ 239 h 245"/>
                <a:gd name="T84" fmla="*/ 204 w 244"/>
                <a:gd name="T85" fmla="*/ 241 h 245"/>
                <a:gd name="T86" fmla="*/ 212 w 244"/>
                <a:gd name="T87" fmla="*/ 242 h 245"/>
                <a:gd name="T88" fmla="*/ 220 w 244"/>
                <a:gd name="T89" fmla="*/ 243 h 245"/>
                <a:gd name="T90" fmla="*/ 228 w 244"/>
                <a:gd name="T91" fmla="*/ 243 h 245"/>
                <a:gd name="T92" fmla="*/ 237 w 244"/>
                <a:gd name="T93" fmla="*/ 245 h 245"/>
                <a:gd name="T94" fmla="*/ 244 w 244"/>
                <a:gd name="T95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5">
                  <a:moveTo>
                    <a:pt x="0" y="0"/>
                  </a:moveTo>
                  <a:lnTo>
                    <a:pt x="0" y="9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2" y="33"/>
                  </a:lnTo>
                  <a:lnTo>
                    <a:pt x="4" y="42"/>
                  </a:lnTo>
                  <a:lnTo>
                    <a:pt x="5" y="50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2" y="73"/>
                  </a:lnTo>
                  <a:lnTo>
                    <a:pt x="14" y="81"/>
                  </a:lnTo>
                  <a:lnTo>
                    <a:pt x="17" y="89"/>
                  </a:lnTo>
                  <a:lnTo>
                    <a:pt x="19" y="96"/>
                  </a:lnTo>
                  <a:lnTo>
                    <a:pt x="23" y="103"/>
                  </a:lnTo>
                  <a:lnTo>
                    <a:pt x="26" y="111"/>
                  </a:lnTo>
                  <a:lnTo>
                    <a:pt x="30" y="117"/>
                  </a:lnTo>
                  <a:lnTo>
                    <a:pt x="34" y="125"/>
                  </a:lnTo>
                  <a:lnTo>
                    <a:pt x="39" y="131"/>
                  </a:lnTo>
                  <a:lnTo>
                    <a:pt x="43" y="138"/>
                  </a:lnTo>
                  <a:lnTo>
                    <a:pt x="48" y="146"/>
                  </a:lnTo>
                  <a:lnTo>
                    <a:pt x="53" y="152"/>
                  </a:lnTo>
                  <a:lnTo>
                    <a:pt x="58" y="157"/>
                  </a:lnTo>
                  <a:lnTo>
                    <a:pt x="64" y="164"/>
                  </a:lnTo>
                  <a:lnTo>
                    <a:pt x="69" y="170"/>
                  </a:lnTo>
                  <a:lnTo>
                    <a:pt x="74" y="176"/>
                  </a:lnTo>
                  <a:lnTo>
                    <a:pt x="81" y="181"/>
                  </a:lnTo>
                  <a:lnTo>
                    <a:pt x="87" y="187"/>
                  </a:lnTo>
                  <a:lnTo>
                    <a:pt x="94" y="191"/>
                  </a:lnTo>
                  <a:lnTo>
                    <a:pt x="100" y="196"/>
                  </a:lnTo>
                  <a:lnTo>
                    <a:pt x="107" y="202"/>
                  </a:lnTo>
                  <a:lnTo>
                    <a:pt x="113" y="206"/>
                  </a:lnTo>
                  <a:lnTo>
                    <a:pt x="120" y="211"/>
                  </a:lnTo>
                  <a:lnTo>
                    <a:pt x="127" y="215"/>
                  </a:lnTo>
                  <a:lnTo>
                    <a:pt x="134" y="219"/>
                  </a:lnTo>
                  <a:lnTo>
                    <a:pt x="142" y="221"/>
                  </a:lnTo>
                  <a:lnTo>
                    <a:pt x="149" y="225"/>
                  </a:lnTo>
                  <a:lnTo>
                    <a:pt x="156" y="228"/>
                  </a:lnTo>
                  <a:lnTo>
                    <a:pt x="164" y="230"/>
                  </a:lnTo>
                  <a:lnTo>
                    <a:pt x="172" y="233"/>
                  </a:lnTo>
                  <a:lnTo>
                    <a:pt x="179" y="235"/>
                  </a:lnTo>
                  <a:lnTo>
                    <a:pt x="187" y="238"/>
                  </a:lnTo>
                  <a:lnTo>
                    <a:pt x="195" y="239"/>
                  </a:lnTo>
                  <a:lnTo>
                    <a:pt x="204" y="241"/>
                  </a:lnTo>
                  <a:lnTo>
                    <a:pt x="212" y="242"/>
                  </a:lnTo>
                  <a:lnTo>
                    <a:pt x="220" y="243"/>
                  </a:lnTo>
                  <a:lnTo>
                    <a:pt x="228" y="243"/>
                  </a:lnTo>
                  <a:lnTo>
                    <a:pt x="237" y="245"/>
                  </a:lnTo>
                  <a:lnTo>
                    <a:pt x="244" y="245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5" name="Freeform 247"/>
            <p:cNvSpPr>
              <a:spLocks/>
            </p:cNvSpPr>
            <p:nvPr/>
          </p:nvSpPr>
          <p:spPr bwMode="auto">
            <a:xfrm>
              <a:off x="2621" y="3927"/>
              <a:ext cx="61" cy="61"/>
            </a:xfrm>
            <a:custGeom>
              <a:avLst/>
              <a:gdLst>
                <a:gd name="T0" fmla="*/ 0 w 244"/>
                <a:gd name="T1" fmla="*/ 245 h 245"/>
                <a:gd name="T2" fmla="*/ 9 w 244"/>
                <a:gd name="T3" fmla="*/ 245 h 245"/>
                <a:gd name="T4" fmla="*/ 17 w 244"/>
                <a:gd name="T5" fmla="*/ 243 h 245"/>
                <a:gd name="T6" fmla="*/ 25 w 244"/>
                <a:gd name="T7" fmla="*/ 243 h 245"/>
                <a:gd name="T8" fmla="*/ 32 w 244"/>
                <a:gd name="T9" fmla="*/ 242 h 245"/>
                <a:gd name="T10" fmla="*/ 40 w 244"/>
                <a:gd name="T11" fmla="*/ 241 h 245"/>
                <a:gd name="T12" fmla="*/ 49 w 244"/>
                <a:gd name="T13" fmla="*/ 239 h 245"/>
                <a:gd name="T14" fmla="*/ 57 w 244"/>
                <a:gd name="T15" fmla="*/ 238 h 245"/>
                <a:gd name="T16" fmla="*/ 65 w 244"/>
                <a:gd name="T17" fmla="*/ 235 h 245"/>
                <a:gd name="T18" fmla="*/ 73 w 244"/>
                <a:gd name="T19" fmla="*/ 233 h 245"/>
                <a:gd name="T20" fmla="*/ 80 w 244"/>
                <a:gd name="T21" fmla="*/ 230 h 245"/>
                <a:gd name="T22" fmla="*/ 88 w 244"/>
                <a:gd name="T23" fmla="*/ 228 h 245"/>
                <a:gd name="T24" fmla="*/ 95 w 244"/>
                <a:gd name="T25" fmla="*/ 225 h 245"/>
                <a:gd name="T26" fmla="*/ 103 w 244"/>
                <a:gd name="T27" fmla="*/ 221 h 245"/>
                <a:gd name="T28" fmla="*/ 110 w 244"/>
                <a:gd name="T29" fmla="*/ 219 h 245"/>
                <a:gd name="T30" fmla="*/ 117 w 244"/>
                <a:gd name="T31" fmla="*/ 215 h 245"/>
                <a:gd name="T32" fmla="*/ 125 w 244"/>
                <a:gd name="T33" fmla="*/ 211 h 245"/>
                <a:gd name="T34" fmla="*/ 131 w 244"/>
                <a:gd name="T35" fmla="*/ 206 h 245"/>
                <a:gd name="T36" fmla="*/ 138 w 244"/>
                <a:gd name="T37" fmla="*/ 202 h 245"/>
                <a:gd name="T38" fmla="*/ 144 w 244"/>
                <a:gd name="T39" fmla="*/ 196 h 245"/>
                <a:gd name="T40" fmla="*/ 151 w 244"/>
                <a:gd name="T41" fmla="*/ 191 h 245"/>
                <a:gd name="T42" fmla="*/ 157 w 244"/>
                <a:gd name="T43" fmla="*/ 187 h 245"/>
                <a:gd name="T44" fmla="*/ 164 w 244"/>
                <a:gd name="T45" fmla="*/ 181 h 245"/>
                <a:gd name="T46" fmla="*/ 170 w 244"/>
                <a:gd name="T47" fmla="*/ 176 h 245"/>
                <a:gd name="T48" fmla="*/ 175 w 244"/>
                <a:gd name="T49" fmla="*/ 170 h 245"/>
                <a:gd name="T50" fmla="*/ 181 w 244"/>
                <a:gd name="T51" fmla="*/ 164 h 245"/>
                <a:gd name="T52" fmla="*/ 186 w 244"/>
                <a:gd name="T53" fmla="*/ 157 h 245"/>
                <a:gd name="T54" fmla="*/ 191 w 244"/>
                <a:gd name="T55" fmla="*/ 152 h 245"/>
                <a:gd name="T56" fmla="*/ 196 w 244"/>
                <a:gd name="T57" fmla="*/ 146 h 245"/>
                <a:gd name="T58" fmla="*/ 201 w 244"/>
                <a:gd name="T59" fmla="*/ 138 h 245"/>
                <a:gd name="T60" fmla="*/ 205 w 244"/>
                <a:gd name="T61" fmla="*/ 131 h 245"/>
                <a:gd name="T62" fmla="*/ 211 w 244"/>
                <a:gd name="T63" fmla="*/ 125 h 245"/>
                <a:gd name="T64" fmla="*/ 214 w 244"/>
                <a:gd name="T65" fmla="*/ 117 h 245"/>
                <a:gd name="T66" fmla="*/ 218 w 244"/>
                <a:gd name="T67" fmla="*/ 111 h 245"/>
                <a:gd name="T68" fmla="*/ 221 w 244"/>
                <a:gd name="T69" fmla="*/ 103 h 245"/>
                <a:gd name="T70" fmla="*/ 225 w 244"/>
                <a:gd name="T71" fmla="*/ 96 h 245"/>
                <a:gd name="T72" fmla="*/ 227 w 244"/>
                <a:gd name="T73" fmla="*/ 89 h 245"/>
                <a:gd name="T74" fmla="*/ 230 w 244"/>
                <a:gd name="T75" fmla="*/ 81 h 245"/>
                <a:gd name="T76" fmla="*/ 233 w 244"/>
                <a:gd name="T77" fmla="*/ 73 h 245"/>
                <a:gd name="T78" fmla="*/ 235 w 244"/>
                <a:gd name="T79" fmla="*/ 65 h 245"/>
                <a:gd name="T80" fmla="*/ 238 w 244"/>
                <a:gd name="T81" fmla="*/ 57 h 245"/>
                <a:gd name="T82" fmla="*/ 239 w 244"/>
                <a:gd name="T83" fmla="*/ 50 h 245"/>
                <a:gd name="T84" fmla="*/ 240 w 244"/>
                <a:gd name="T85" fmla="*/ 42 h 245"/>
                <a:gd name="T86" fmla="*/ 242 w 244"/>
                <a:gd name="T87" fmla="*/ 33 h 245"/>
                <a:gd name="T88" fmla="*/ 243 w 244"/>
                <a:gd name="T89" fmla="*/ 25 h 245"/>
                <a:gd name="T90" fmla="*/ 243 w 244"/>
                <a:gd name="T91" fmla="*/ 17 h 245"/>
                <a:gd name="T92" fmla="*/ 244 w 244"/>
                <a:gd name="T93" fmla="*/ 9 h 245"/>
                <a:gd name="T94" fmla="*/ 244 w 244"/>
                <a:gd name="T9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5">
                  <a:moveTo>
                    <a:pt x="0" y="245"/>
                  </a:moveTo>
                  <a:lnTo>
                    <a:pt x="9" y="245"/>
                  </a:lnTo>
                  <a:lnTo>
                    <a:pt x="17" y="243"/>
                  </a:lnTo>
                  <a:lnTo>
                    <a:pt x="25" y="243"/>
                  </a:lnTo>
                  <a:lnTo>
                    <a:pt x="32" y="242"/>
                  </a:lnTo>
                  <a:lnTo>
                    <a:pt x="40" y="241"/>
                  </a:lnTo>
                  <a:lnTo>
                    <a:pt x="49" y="239"/>
                  </a:lnTo>
                  <a:lnTo>
                    <a:pt x="57" y="238"/>
                  </a:lnTo>
                  <a:lnTo>
                    <a:pt x="65" y="235"/>
                  </a:lnTo>
                  <a:lnTo>
                    <a:pt x="73" y="233"/>
                  </a:lnTo>
                  <a:lnTo>
                    <a:pt x="80" y="230"/>
                  </a:lnTo>
                  <a:lnTo>
                    <a:pt x="88" y="228"/>
                  </a:lnTo>
                  <a:lnTo>
                    <a:pt x="95" y="225"/>
                  </a:lnTo>
                  <a:lnTo>
                    <a:pt x="103" y="221"/>
                  </a:lnTo>
                  <a:lnTo>
                    <a:pt x="110" y="219"/>
                  </a:lnTo>
                  <a:lnTo>
                    <a:pt x="117" y="215"/>
                  </a:lnTo>
                  <a:lnTo>
                    <a:pt x="125" y="211"/>
                  </a:lnTo>
                  <a:lnTo>
                    <a:pt x="131" y="206"/>
                  </a:lnTo>
                  <a:lnTo>
                    <a:pt x="138" y="202"/>
                  </a:lnTo>
                  <a:lnTo>
                    <a:pt x="144" y="196"/>
                  </a:lnTo>
                  <a:lnTo>
                    <a:pt x="151" y="191"/>
                  </a:lnTo>
                  <a:lnTo>
                    <a:pt x="157" y="187"/>
                  </a:lnTo>
                  <a:lnTo>
                    <a:pt x="164" y="181"/>
                  </a:lnTo>
                  <a:lnTo>
                    <a:pt x="170" y="176"/>
                  </a:lnTo>
                  <a:lnTo>
                    <a:pt x="175" y="170"/>
                  </a:lnTo>
                  <a:lnTo>
                    <a:pt x="181" y="164"/>
                  </a:lnTo>
                  <a:lnTo>
                    <a:pt x="186" y="157"/>
                  </a:lnTo>
                  <a:lnTo>
                    <a:pt x="191" y="152"/>
                  </a:lnTo>
                  <a:lnTo>
                    <a:pt x="196" y="146"/>
                  </a:lnTo>
                  <a:lnTo>
                    <a:pt x="201" y="138"/>
                  </a:lnTo>
                  <a:lnTo>
                    <a:pt x="205" y="131"/>
                  </a:lnTo>
                  <a:lnTo>
                    <a:pt x="211" y="125"/>
                  </a:lnTo>
                  <a:lnTo>
                    <a:pt x="214" y="117"/>
                  </a:lnTo>
                  <a:lnTo>
                    <a:pt x="218" y="111"/>
                  </a:lnTo>
                  <a:lnTo>
                    <a:pt x="221" y="103"/>
                  </a:lnTo>
                  <a:lnTo>
                    <a:pt x="225" y="96"/>
                  </a:lnTo>
                  <a:lnTo>
                    <a:pt x="227" y="89"/>
                  </a:lnTo>
                  <a:lnTo>
                    <a:pt x="230" y="81"/>
                  </a:lnTo>
                  <a:lnTo>
                    <a:pt x="233" y="73"/>
                  </a:lnTo>
                  <a:lnTo>
                    <a:pt x="235" y="65"/>
                  </a:lnTo>
                  <a:lnTo>
                    <a:pt x="238" y="57"/>
                  </a:lnTo>
                  <a:lnTo>
                    <a:pt x="239" y="50"/>
                  </a:lnTo>
                  <a:lnTo>
                    <a:pt x="240" y="42"/>
                  </a:lnTo>
                  <a:lnTo>
                    <a:pt x="242" y="33"/>
                  </a:lnTo>
                  <a:lnTo>
                    <a:pt x="243" y="25"/>
                  </a:lnTo>
                  <a:lnTo>
                    <a:pt x="243" y="17"/>
                  </a:lnTo>
                  <a:lnTo>
                    <a:pt x="244" y="9"/>
                  </a:lnTo>
                  <a:lnTo>
                    <a:pt x="244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6" name="Freeform 248"/>
            <p:cNvSpPr>
              <a:spLocks/>
            </p:cNvSpPr>
            <p:nvPr/>
          </p:nvSpPr>
          <p:spPr bwMode="auto">
            <a:xfrm>
              <a:off x="2621" y="3814"/>
              <a:ext cx="61" cy="61"/>
            </a:xfrm>
            <a:custGeom>
              <a:avLst/>
              <a:gdLst>
                <a:gd name="T0" fmla="*/ 244 w 244"/>
                <a:gd name="T1" fmla="*/ 244 h 244"/>
                <a:gd name="T2" fmla="*/ 244 w 244"/>
                <a:gd name="T3" fmla="*/ 235 h 244"/>
                <a:gd name="T4" fmla="*/ 243 w 244"/>
                <a:gd name="T5" fmla="*/ 228 h 244"/>
                <a:gd name="T6" fmla="*/ 243 w 244"/>
                <a:gd name="T7" fmla="*/ 220 h 244"/>
                <a:gd name="T8" fmla="*/ 242 w 244"/>
                <a:gd name="T9" fmla="*/ 212 h 244"/>
                <a:gd name="T10" fmla="*/ 240 w 244"/>
                <a:gd name="T11" fmla="*/ 203 h 244"/>
                <a:gd name="T12" fmla="*/ 239 w 244"/>
                <a:gd name="T13" fmla="*/ 195 h 244"/>
                <a:gd name="T14" fmla="*/ 238 w 244"/>
                <a:gd name="T15" fmla="*/ 187 h 244"/>
                <a:gd name="T16" fmla="*/ 235 w 244"/>
                <a:gd name="T17" fmla="*/ 180 h 244"/>
                <a:gd name="T18" fmla="*/ 233 w 244"/>
                <a:gd name="T19" fmla="*/ 172 h 244"/>
                <a:gd name="T20" fmla="*/ 230 w 244"/>
                <a:gd name="T21" fmla="*/ 164 h 244"/>
                <a:gd name="T22" fmla="*/ 227 w 244"/>
                <a:gd name="T23" fmla="*/ 156 h 244"/>
                <a:gd name="T24" fmla="*/ 225 w 244"/>
                <a:gd name="T25" fmla="*/ 148 h 244"/>
                <a:gd name="T26" fmla="*/ 221 w 244"/>
                <a:gd name="T27" fmla="*/ 142 h 244"/>
                <a:gd name="T28" fmla="*/ 218 w 244"/>
                <a:gd name="T29" fmla="*/ 134 h 244"/>
                <a:gd name="T30" fmla="*/ 214 w 244"/>
                <a:gd name="T31" fmla="*/ 126 h 244"/>
                <a:gd name="T32" fmla="*/ 211 w 244"/>
                <a:gd name="T33" fmla="*/ 120 h 244"/>
                <a:gd name="T34" fmla="*/ 205 w 244"/>
                <a:gd name="T35" fmla="*/ 113 h 244"/>
                <a:gd name="T36" fmla="*/ 201 w 244"/>
                <a:gd name="T37" fmla="*/ 105 h 244"/>
                <a:gd name="T38" fmla="*/ 196 w 244"/>
                <a:gd name="T39" fmla="*/ 99 h 244"/>
                <a:gd name="T40" fmla="*/ 191 w 244"/>
                <a:gd name="T41" fmla="*/ 93 h 244"/>
                <a:gd name="T42" fmla="*/ 186 w 244"/>
                <a:gd name="T43" fmla="*/ 87 h 244"/>
                <a:gd name="T44" fmla="*/ 181 w 244"/>
                <a:gd name="T45" fmla="*/ 81 h 244"/>
                <a:gd name="T46" fmla="*/ 175 w 244"/>
                <a:gd name="T47" fmla="*/ 74 h 244"/>
                <a:gd name="T48" fmla="*/ 170 w 244"/>
                <a:gd name="T49" fmla="*/ 69 h 244"/>
                <a:gd name="T50" fmla="*/ 164 w 244"/>
                <a:gd name="T51" fmla="*/ 64 h 244"/>
                <a:gd name="T52" fmla="*/ 157 w 244"/>
                <a:gd name="T53" fmla="*/ 57 h 244"/>
                <a:gd name="T54" fmla="*/ 151 w 244"/>
                <a:gd name="T55" fmla="*/ 52 h 244"/>
                <a:gd name="T56" fmla="*/ 144 w 244"/>
                <a:gd name="T57" fmla="*/ 48 h 244"/>
                <a:gd name="T58" fmla="*/ 138 w 244"/>
                <a:gd name="T59" fmla="*/ 43 h 244"/>
                <a:gd name="T60" fmla="*/ 131 w 244"/>
                <a:gd name="T61" fmla="*/ 39 h 244"/>
                <a:gd name="T62" fmla="*/ 125 w 244"/>
                <a:gd name="T63" fmla="*/ 34 h 244"/>
                <a:gd name="T64" fmla="*/ 117 w 244"/>
                <a:gd name="T65" fmla="*/ 30 h 244"/>
                <a:gd name="T66" fmla="*/ 110 w 244"/>
                <a:gd name="T67" fmla="*/ 26 h 244"/>
                <a:gd name="T68" fmla="*/ 103 w 244"/>
                <a:gd name="T69" fmla="*/ 24 h 244"/>
                <a:gd name="T70" fmla="*/ 95 w 244"/>
                <a:gd name="T71" fmla="*/ 20 h 244"/>
                <a:gd name="T72" fmla="*/ 88 w 244"/>
                <a:gd name="T73" fmla="*/ 17 h 244"/>
                <a:gd name="T74" fmla="*/ 80 w 244"/>
                <a:gd name="T75" fmla="*/ 13 h 244"/>
                <a:gd name="T76" fmla="*/ 73 w 244"/>
                <a:gd name="T77" fmla="*/ 12 h 244"/>
                <a:gd name="T78" fmla="*/ 65 w 244"/>
                <a:gd name="T79" fmla="*/ 9 h 244"/>
                <a:gd name="T80" fmla="*/ 57 w 244"/>
                <a:gd name="T81" fmla="*/ 7 h 244"/>
                <a:gd name="T82" fmla="*/ 49 w 244"/>
                <a:gd name="T83" fmla="*/ 5 h 244"/>
                <a:gd name="T84" fmla="*/ 40 w 244"/>
                <a:gd name="T85" fmla="*/ 4 h 244"/>
                <a:gd name="T86" fmla="*/ 32 w 244"/>
                <a:gd name="T87" fmla="*/ 3 h 244"/>
                <a:gd name="T88" fmla="*/ 25 w 244"/>
                <a:gd name="T89" fmla="*/ 2 h 244"/>
                <a:gd name="T90" fmla="*/ 17 w 244"/>
                <a:gd name="T91" fmla="*/ 2 h 244"/>
                <a:gd name="T92" fmla="*/ 9 w 244"/>
                <a:gd name="T93" fmla="*/ 0 h 244"/>
                <a:gd name="T94" fmla="*/ 0 w 244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244"/>
                  </a:moveTo>
                  <a:lnTo>
                    <a:pt x="244" y="235"/>
                  </a:lnTo>
                  <a:lnTo>
                    <a:pt x="243" y="228"/>
                  </a:lnTo>
                  <a:lnTo>
                    <a:pt x="243" y="220"/>
                  </a:lnTo>
                  <a:lnTo>
                    <a:pt x="242" y="212"/>
                  </a:lnTo>
                  <a:lnTo>
                    <a:pt x="240" y="203"/>
                  </a:lnTo>
                  <a:lnTo>
                    <a:pt x="239" y="195"/>
                  </a:lnTo>
                  <a:lnTo>
                    <a:pt x="238" y="187"/>
                  </a:lnTo>
                  <a:lnTo>
                    <a:pt x="235" y="180"/>
                  </a:lnTo>
                  <a:lnTo>
                    <a:pt x="233" y="172"/>
                  </a:lnTo>
                  <a:lnTo>
                    <a:pt x="230" y="164"/>
                  </a:lnTo>
                  <a:lnTo>
                    <a:pt x="227" y="156"/>
                  </a:lnTo>
                  <a:lnTo>
                    <a:pt x="225" y="148"/>
                  </a:lnTo>
                  <a:lnTo>
                    <a:pt x="221" y="142"/>
                  </a:lnTo>
                  <a:lnTo>
                    <a:pt x="218" y="134"/>
                  </a:lnTo>
                  <a:lnTo>
                    <a:pt x="214" y="126"/>
                  </a:lnTo>
                  <a:lnTo>
                    <a:pt x="211" y="120"/>
                  </a:lnTo>
                  <a:lnTo>
                    <a:pt x="205" y="113"/>
                  </a:lnTo>
                  <a:lnTo>
                    <a:pt x="201" y="105"/>
                  </a:lnTo>
                  <a:lnTo>
                    <a:pt x="196" y="99"/>
                  </a:lnTo>
                  <a:lnTo>
                    <a:pt x="191" y="93"/>
                  </a:lnTo>
                  <a:lnTo>
                    <a:pt x="186" y="87"/>
                  </a:lnTo>
                  <a:lnTo>
                    <a:pt x="181" y="81"/>
                  </a:lnTo>
                  <a:lnTo>
                    <a:pt x="175" y="74"/>
                  </a:lnTo>
                  <a:lnTo>
                    <a:pt x="170" y="69"/>
                  </a:lnTo>
                  <a:lnTo>
                    <a:pt x="164" y="64"/>
                  </a:lnTo>
                  <a:lnTo>
                    <a:pt x="157" y="57"/>
                  </a:lnTo>
                  <a:lnTo>
                    <a:pt x="151" y="52"/>
                  </a:lnTo>
                  <a:lnTo>
                    <a:pt x="144" y="48"/>
                  </a:lnTo>
                  <a:lnTo>
                    <a:pt x="138" y="43"/>
                  </a:lnTo>
                  <a:lnTo>
                    <a:pt x="131" y="39"/>
                  </a:lnTo>
                  <a:lnTo>
                    <a:pt x="125" y="34"/>
                  </a:lnTo>
                  <a:lnTo>
                    <a:pt x="117" y="30"/>
                  </a:lnTo>
                  <a:lnTo>
                    <a:pt x="110" y="26"/>
                  </a:lnTo>
                  <a:lnTo>
                    <a:pt x="103" y="24"/>
                  </a:lnTo>
                  <a:lnTo>
                    <a:pt x="95" y="20"/>
                  </a:lnTo>
                  <a:lnTo>
                    <a:pt x="88" y="17"/>
                  </a:lnTo>
                  <a:lnTo>
                    <a:pt x="80" y="13"/>
                  </a:lnTo>
                  <a:lnTo>
                    <a:pt x="73" y="12"/>
                  </a:lnTo>
                  <a:lnTo>
                    <a:pt x="65" y="9"/>
                  </a:lnTo>
                  <a:lnTo>
                    <a:pt x="57" y="7"/>
                  </a:lnTo>
                  <a:lnTo>
                    <a:pt x="49" y="5"/>
                  </a:lnTo>
                  <a:lnTo>
                    <a:pt x="40" y="4"/>
                  </a:lnTo>
                  <a:lnTo>
                    <a:pt x="32" y="3"/>
                  </a:lnTo>
                  <a:lnTo>
                    <a:pt x="25" y="2"/>
                  </a:lnTo>
                  <a:lnTo>
                    <a:pt x="17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7" name="Freeform 249"/>
            <p:cNvSpPr>
              <a:spLocks/>
            </p:cNvSpPr>
            <p:nvPr/>
          </p:nvSpPr>
          <p:spPr bwMode="auto">
            <a:xfrm>
              <a:off x="2333" y="3814"/>
              <a:ext cx="61" cy="61"/>
            </a:xfrm>
            <a:custGeom>
              <a:avLst/>
              <a:gdLst>
                <a:gd name="T0" fmla="*/ 244 w 244"/>
                <a:gd name="T1" fmla="*/ 0 h 244"/>
                <a:gd name="T2" fmla="*/ 237 w 244"/>
                <a:gd name="T3" fmla="*/ 0 h 244"/>
                <a:gd name="T4" fmla="*/ 228 w 244"/>
                <a:gd name="T5" fmla="*/ 2 h 244"/>
                <a:gd name="T6" fmla="*/ 220 w 244"/>
                <a:gd name="T7" fmla="*/ 2 h 244"/>
                <a:gd name="T8" fmla="*/ 212 w 244"/>
                <a:gd name="T9" fmla="*/ 3 h 244"/>
                <a:gd name="T10" fmla="*/ 204 w 244"/>
                <a:gd name="T11" fmla="*/ 4 h 244"/>
                <a:gd name="T12" fmla="*/ 195 w 244"/>
                <a:gd name="T13" fmla="*/ 5 h 244"/>
                <a:gd name="T14" fmla="*/ 187 w 244"/>
                <a:gd name="T15" fmla="*/ 7 h 244"/>
                <a:gd name="T16" fmla="*/ 179 w 244"/>
                <a:gd name="T17" fmla="*/ 9 h 244"/>
                <a:gd name="T18" fmla="*/ 172 w 244"/>
                <a:gd name="T19" fmla="*/ 12 h 244"/>
                <a:gd name="T20" fmla="*/ 164 w 244"/>
                <a:gd name="T21" fmla="*/ 13 h 244"/>
                <a:gd name="T22" fmla="*/ 156 w 244"/>
                <a:gd name="T23" fmla="*/ 17 h 244"/>
                <a:gd name="T24" fmla="*/ 149 w 244"/>
                <a:gd name="T25" fmla="*/ 20 h 244"/>
                <a:gd name="T26" fmla="*/ 142 w 244"/>
                <a:gd name="T27" fmla="*/ 24 h 244"/>
                <a:gd name="T28" fmla="*/ 134 w 244"/>
                <a:gd name="T29" fmla="*/ 26 h 244"/>
                <a:gd name="T30" fmla="*/ 127 w 244"/>
                <a:gd name="T31" fmla="*/ 30 h 244"/>
                <a:gd name="T32" fmla="*/ 120 w 244"/>
                <a:gd name="T33" fmla="*/ 34 h 244"/>
                <a:gd name="T34" fmla="*/ 113 w 244"/>
                <a:gd name="T35" fmla="*/ 39 h 244"/>
                <a:gd name="T36" fmla="*/ 107 w 244"/>
                <a:gd name="T37" fmla="*/ 43 h 244"/>
                <a:gd name="T38" fmla="*/ 100 w 244"/>
                <a:gd name="T39" fmla="*/ 48 h 244"/>
                <a:gd name="T40" fmla="*/ 94 w 244"/>
                <a:gd name="T41" fmla="*/ 52 h 244"/>
                <a:gd name="T42" fmla="*/ 87 w 244"/>
                <a:gd name="T43" fmla="*/ 57 h 244"/>
                <a:gd name="T44" fmla="*/ 81 w 244"/>
                <a:gd name="T45" fmla="*/ 64 h 244"/>
                <a:gd name="T46" fmla="*/ 74 w 244"/>
                <a:gd name="T47" fmla="*/ 69 h 244"/>
                <a:gd name="T48" fmla="*/ 69 w 244"/>
                <a:gd name="T49" fmla="*/ 74 h 244"/>
                <a:gd name="T50" fmla="*/ 64 w 244"/>
                <a:gd name="T51" fmla="*/ 81 h 244"/>
                <a:gd name="T52" fmla="*/ 58 w 244"/>
                <a:gd name="T53" fmla="*/ 87 h 244"/>
                <a:gd name="T54" fmla="*/ 53 w 244"/>
                <a:gd name="T55" fmla="*/ 93 h 244"/>
                <a:gd name="T56" fmla="*/ 48 w 244"/>
                <a:gd name="T57" fmla="*/ 99 h 244"/>
                <a:gd name="T58" fmla="*/ 43 w 244"/>
                <a:gd name="T59" fmla="*/ 105 h 244"/>
                <a:gd name="T60" fmla="*/ 39 w 244"/>
                <a:gd name="T61" fmla="*/ 113 h 244"/>
                <a:gd name="T62" fmla="*/ 34 w 244"/>
                <a:gd name="T63" fmla="*/ 120 h 244"/>
                <a:gd name="T64" fmla="*/ 30 w 244"/>
                <a:gd name="T65" fmla="*/ 126 h 244"/>
                <a:gd name="T66" fmla="*/ 26 w 244"/>
                <a:gd name="T67" fmla="*/ 134 h 244"/>
                <a:gd name="T68" fmla="*/ 23 w 244"/>
                <a:gd name="T69" fmla="*/ 142 h 244"/>
                <a:gd name="T70" fmla="*/ 19 w 244"/>
                <a:gd name="T71" fmla="*/ 148 h 244"/>
                <a:gd name="T72" fmla="*/ 17 w 244"/>
                <a:gd name="T73" fmla="*/ 156 h 244"/>
                <a:gd name="T74" fmla="*/ 14 w 244"/>
                <a:gd name="T75" fmla="*/ 164 h 244"/>
                <a:gd name="T76" fmla="*/ 12 w 244"/>
                <a:gd name="T77" fmla="*/ 172 h 244"/>
                <a:gd name="T78" fmla="*/ 9 w 244"/>
                <a:gd name="T79" fmla="*/ 180 h 244"/>
                <a:gd name="T80" fmla="*/ 6 w 244"/>
                <a:gd name="T81" fmla="*/ 187 h 244"/>
                <a:gd name="T82" fmla="*/ 5 w 244"/>
                <a:gd name="T83" fmla="*/ 195 h 244"/>
                <a:gd name="T84" fmla="*/ 4 w 244"/>
                <a:gd name="T85" fmla="*/ 203 h 244"/>
                <a:gd name="T86" fmla="*/ 2 w 244"/>
                <a:gd name="T87" fmla="*/ 212 h 244"/>
                <a:gd name="T88" fmla="*/ 1 w 244"/>
                <a:gd name="T89" fmla="*/ 220 h 244"/>
                <a:gd name="T90" fmla="*/ 1 w 244"/>
                <a:gd name="T91" fmla="*/ 228 h 244"/>
                <a:gd name="T92" fmla="*/ 0 w 244"/>
                <a:gd name="T93" fmla="*/ 235 h 244"/>
                <a:gd name="T94" fmla="*/ 0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0"/>
                  </a:moveTo>
                  <a:lnTo>
                    <a:pt x="237" y="0"/>
                  </a:lnTo>
                  <a:lnTo>
                    <a:pt x="228" y="2"/>
                  </a:lnTo>
                  <a:lnTo>
                    <a:pt x="220" y="2"/>
                  </a:lnTo>
                  <a:lnTo>
                    <a:pt x="212" y="3"/>
                  </a:lnTo>
                  <a:lnTo>
                    <a:pt x="204" y="4"/>
                  </a:lnTo>
                  <a:lnTo>
                    <a:pt x="195" y="5"/>
                  </a:lnTo>
                  <a:lnTo>
                    <a:pt x="187" y="7"/>
                  </a:lnTo>
                  <a:lnTo>
                    <a:pt x="179" y="9"/>
                  </a:lnTo>
                  <a:lnTo>
                    <a:pt x="172" y="12"/>
                  </a:lnTo>
                  <a:lnTo>
                    <a:pt x="164" y="13"/>
                  </a:lnTo>
                  <a:lnTo>
                    <a:pt x="156" y="17"/>
                  </a:lnTo>
                  <a:lnTo>
                    <a:pt x="149" y="20"/>
                  </a:lnTo>
                  <a:lnTo>
                    <a:pt x="142" y="24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0" y="34"/>
                  </a:lnTo>
                  <a:lnTo>
                    <a:pt x="113" y="39"/>
                  </a:lnTo>
                  <a:lnTo>
                    <a:pt x="107" y="43"/>
                  </a:lnTo>
                  <a:lnTo>
                    <a:pt x="100" y="48"/>
                  </a:lnTo>
                  <a:lnTo>
                    <a:pt x="94" y="52"/>
                  </a:lnTo>
                  <a:lnTo>
                    <a:pt x="87" y="57"/>
                  </a:lnTo>
                  <a:lnTo>
                    <a:pt x="81" y="64"/>
                  </a:lnTo>
                  <a:lnTo>
                    <a:pt x="74" y="69"/>
                  </a:lnTo>
                  <a:lnTo>
                    <a:pt x="69" y="74"/>
                  </a:lnTo>
                  <a:lnTo>
                    <a:pt x="64" y="81"/>
                  </a:lnTo>
                  <a:lnTo>
                    <a:pt x="58" y="87"/>
                  </a:lnTo>
                  <a:lnTo>
                    <a:pt x="53" y="93"/>
                  </a:lnTo>
                  <a:lnTo>
                    <a:pt x="48" y="99"/>
                  </a:lnTo>
                  <a:lnTo>
                    <a:pt x="43" y="105"/>
                  </a:lnTo>
                  <a:lnTo>
                    <a:pt x="39" y="113"/>
                  </a:lnTo>
                  <a:lnTo>
                    <a:pt x="34" y="120"/>
                  </a:lnTo>
                  <a:lnTo>
                    <a:pt x="30" y="126"/>
                  </a:lnTo>
                  <a:lnTo>
                    <a:pt x="26" y="134"/>
                  </a:lnTo>
                  <a:lnTo>
                    <a:pt x="23" y="142"/>
                  </a:lnTo>
                  <a:lnTo>
                    <a:pt x="19" y="148"/>
                  </a:lnTo>
                  <a:lnTo>
                    <a:pt x="17" y="156"/>
                  </a:lnTo>
                  <a:lnTo>
                    <a:pt x="14" y="164"/>
                  </a:lnTo>
                  <a:lnTo>
                    <a:pt x="12" y="172"/>
                  </a:lnTo>
                  <a:lnTo>
                    <a:pt x="9" y="180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4" y="203"/>
                  </a:lnTo>
                  <a:lnTo>
                    <a:pt x="2" y="212"/>
                  </a:lnTo>
                  <a:lnTo>
                    <a:pt x="1" y="220"/>
                  </a:lnTo>
                  <a:lnTo>
                    <a:pt x="1" y="228"/>
                  </a:lnTo>
                  <a:lnTo>
                    <a:pt x="0" y="235"/>
                  </a:lnTo>
                  <a:lnTo>
                    <a:pt x="0" y="24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8" name="Freeform 250"/>
            <p:cNvSpPr>
              <a:spLocks/>
            </p:cNvSpPr>
            <p:nvPr/>
          </p:nvSpPr>
          <p:spPr bwMode="auto">
            <a:xfrm>
              <a:off x="3074" y="3031"/>
              <a:ext cx="348" cy="174"/>
            </a:xfrm>
            <a:custGeom>
              <a:avLst/>
              <a:gdLst>
                <a:gd name="T0" fmla="*/ 0 w 1394"/>
                <a:gd name="T1" fmla="*/ 244 h 696"/>
                <a:gd name="T2" fmla="*/ 0 w 1394"/>
                <a:gd name="T3" fmla="*/ 452 h 696"/>
                <a:gd name="T4" fmla="*/ 244 w 1394"/>
                <a:gd name="T5" fmla="*/ 452 h 696"/>
                <a:gd name="T6" fmla="*/ 244 w 1394"/>
                <a:gd name="T7" fmla="*/ 696 h 696"/>
                <a:gd name="T8" fmla="*/ 1150 w 1394"/>
                <a:gd name="T9" fmla="*/ 696 h 696"/>
                <a:gd name="T10" fmla="*/ 1150 w 1394"/>
                <a:gd name="T11" fmla="*/ 452 h 696"/>
                <a:gd name="T12" fmla="*/ 1394 w 1394"/>
                <a:gd name="T13" fmla="*/ 452 h 696"/>
                <a:gd name="T14" fmla="*/ 1394 w 1394"/>
                <a:gd name="T15" fmla="*/ 244 h 696"/>
                <a:gd name="T16" fmla="*/ 1150 w 1394"/>
                <a:gd name="T17" fmla="*/ 244 h 696"/>
                <a:gd name="T18" fmla="*/ 1150 w 1394"/>
                <a:gd name="T19" fmla="*/ 0 h 696"/>
                <a:gd name="T20" fmla="*/ 244 w 1394"/>
                <a:gd name="T21" fmla="*/ 0 h 696"/>
                <a:gd name="T22" fmla="*/ 244 w 1394"/>
                <a:gd name="T23" fmla="*/ 244 h 696"/>
                <a:gd name="T24" fmla="*/ 0 w 1394"/>
                <a:gd name="T25" fmla="*/ 24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4" h="696">
                  <a:moveTo>
                    <a:pt x="0" y="244"/>
                  </a:moveTo>
                  <a:lnTo>
                    <a:pt x="0" y="452"/>
                  </a:lnTo>
                  <a:lnTo>
                    <a:pt x="244" y="452"/>
                  </a:lnTo>
                  <a:lnTo>
                    <a:pt x="244" y="696"/>
                  </a:lnTo>
                  <a:lnTo>
                    <a:pt x="1150" y="696"/>
                  </a:lnTo>
                  <a:lnTo>
                    <a:pt x="1150" y="452"/>
                  </a:lnTo>
                  <a:lnTo>
                    <a:pt x="1394" y="452"/>
                  </a:lnTo>
                  <a:lnTo>
                    <a:pt x="1394" y="244"/>
                  </a:lnTo>
                  <a:lnTo>
                    <a:pt x="1150" y="244"/>
                  </a:lnTo>
                  <a:lnTo>
                    <a:pt x="1150" y="0"/>
                  </a:lnTo>
                  <a:lnTo>
                    <a:pt x="244" y="0"/>
                  </a:lnTo>
                  <a:lnTo>
                    <a:pt x="244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09" name="Oval 251"/>
            <p:cNvSpPr>
              <a:spLocks noChangeArrowheads="1"/>
            </p:cNvSpPr>
            <p:nvPr/>
          </p:nvSpPr>
          <p:spPr bwMode="auto">
            <a:xfrm>
              <a:off x="3074" y="308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0" name="Oval 252"/>
            <p:cNvSpPr>
              <a:spLocks noChangeArrowheads="1"/>
            </p:cNvSpPr>
            <p:nvPr/>
          </p:nvSpPr>
          <p:spPr bwMode="auto">
            <a:xfrm>
              <a:off x="3300" y="308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1" name="Oval 253"/>
            <p:cNvSpPr>
              <a:spLocks noChangeArrowheads="1"/>
            </p:cNvSpPr>
            <p:nvPr/>
          </p:nvSpPr>
          <p:spPr bwMode="auto">
            <a:xfrm>
              <a:off x="3300" y="3031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2" name="Oval 254"/>
            <p:cNvSpPr>
              <a:spLocks noChangeArrowheads="1"/>
            </p:cNvSpPr>
            <p:nvPr/>
          </p:nvSpPr>
          <p:spPr bwMode="auto">
            <a:xfrm>
              <a:off x="3074" y="3031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3" name="Line 255"/>
            <p:cNvSpPr>
              <a:spLocks noChangeShapeType="1"/>
            </p:cNvSpPr>
            <p:nvPr/>
          </p:nvSpPr>
          <p:spPr bwMode="auto">
            <a:xfrm>
              <a:off x="3074" y="3092"/>
              <a:ext cx="0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4" name="Line 256"/>
            <p:cNvSpPr>
              <a:spLocks noChangeShapeType="1"/>
            </p:cNvSpPr>
            <p:nvPr/>
          </p:nvSpPr>
          <p:spPr bwMode="auto">
            <a:xfrm>
              <a:off x="3135" y="3205"/>
              <a:ext cx="2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5" name="Line 257"/>
            <p:cNvSpPr>
              <a:spLocks noChangeShapeType="1"/>
            </p:cNvSpPr>
            <p:nvPr/>
          </p:nvSpPr>
          <p:spPr bwMode="auto">
            <a:xfrm flipV="1">
              <a:off x="3422" y="3092"/>
              <a:ext cx="0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6" name="Line 258"/>
            <p:cNvSpPr>
              <a:spLocks noChangeShapeType="1"/>
            </p:cNvSpPr>
            <p:nvPr/>
          </p:nvSpPr>
          <p:spPr bwMode="auto">
            <a:xfrm flipH="1">
              <a:off x="3135" y="3031"/>
              <a:ext cx="2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7" name="Freeform 259"/>
            <p:cNvSpPr>
              <a:spLocks/>
            </p:cNvSpPr>
            <p:nvPr/>
          </p:nvSpPr>
          <p:spPr bwMode="auto">
            <a:xfrm>
              <a:off x="3074" y="3144"/>
              <a:ext cx="61" cy="61"/>
            </a:xfrm>
            <a:custGeom>
              <a:avLst/>
              <a:gdLst>
                <a:gd name="T0" fmla="*/ 0 w 244"/>
                <a:gd name="T1" fmla="*/ 0 h 244"/>
                <a:gd name="T2" fmla="*/ 0 w 244"/>
                <a:gd name="T3" fmla="*/ 9 h 244"/>
                <a:gd name="T4" fmla="*/ 1 w 244"/>
                <a:gd name="T5" fmla="*/ 16 h 244"/>
                <a:gd name="T6" fmla="*/ 1 w 244"/>
                <a:gd name="T7" fmla="*/ 24 h 244"/>
                <a:gd name="T8" fmla="*/ 3 w 244"/>
                <a:gd name="T9" fmla="*/ 32 h 244"/>
                <a:gd name="T10" fmla="*/ 4 w 244"/>
                <a:gd name="T11" fmla="*/ 41 h 244"/>
                <a:gd name="T12" fmla="*/ 5 w 244"/>
                <a:gd name="T13" fmla="*/ 49 h 244"/>
                <a:gd name="T14" fmla="*/ 6 w 244"/>
                <a:gd name="T15" fmla="*/ 57 h 244"/>
                <a:gd name="T16" fmla="*/ 9 w 244"/>
                <a:gd name="T17" fmla="*/ 65 h 244"/>
                <a:gd name="T18" fmla="*/ 12 w 244"/>
                <a:gd name="T19" fmla="*/ 72 h 244"/>
                <a:gd name="T20" fmla="*/ 14 w 244"/>
                <a:gd name="T21" fmla="*/ 80 h 244"/>
                <a:gd name="T22" fmla="*/ 17 w 244"/>
                <a:gd name="T23" fmla="*/ 88 h 244"/>
                <a:gd name="T24" fmla="*/ 19 w 244"/>
                <a:gd name="T25" fmla="*/ 96 h 244"/>
                <a:gd name="T26" fmla="*/ 23 w 244"/>
                <a:gd name="T27" fmla="*/ 102 h 244"/>
                <a:gd name="T28" fmla="*/ 26 w 244"/>
                <a:gd name="T29" fmla="*/ 110 h 244"/>
                <a:gd name="T30" fmla="*/ 30 w 244"/>
                <a:gd name="T31" fmla="*/ 118 h 244"/>
                <a:gd name="T32" fmla="*/ 34 w 244"/>
                <a:gd name="T33" fmla="*/ 124 h 244"/>
                <a:gd name="T34" fmla="*/ 39 w 244"/>
                <a:gd name="T35" fmla="*/ 131 h 244"/>
                <a:gd name="T36" fmla="*/ 43 w 244"/>
                <a:gd name="T37" fmla="*/ 139 h 244"/>
                <a:gd name="T38" fmla="*/ 48 w 244"/>
                <a:gd name="T39" fmla="*/ 145 h 244"/>
                <a:gd name="T40" fmla="*/ 53 w 244"/>
                <a:gd name="T41" fmla="*/ 152 h 244"/>
                <a:gd name="T42" fmla="*/ 57 w 244"/>
                <a:gd name="T43" fmla="*/ 158 h 244"/>
                <a:gd name="T44" fmla="*/ 64 w 244"/>
                <a:gd name="T45" fmla="*/ 163 h 244"/>
                <a:gd name="T46" fmla="*/ 69 w 244"/>
                <a:gd name="T47" fmla="*/ 170 h 244"/>
                <a:gd name="T48" fmla="*/ 74 w 244"/>
                <a:gd name="T49" fmla="*/ 175 h 244"/>
                <a:gd name="T50" fmla="*/ 81 w 244"/>
                <a:gd name="T51" fmla="*/ 181 h 244"/>
                <a:gd name="T52" fmla="*/ 87 w 244"/>
                <a:gd name="T53" fmla="*/ 187 h 244"/>
                <a:gd name="T54" fmla="*/ 92 w 244"/>
                <a:gd name="T55" fmla="*/ 192 h 244"/>
                <a:gd name="T56" fmla="*/ 99 w 244"/>
                <a:gd name="T57" fmla="*/ 196 h 244"/>
                <a:gd name="T58" fmla="*/ 107 w 244"/>
                <a:gd name="T59" fmla="*/ 201 h 244"/>
                <a:gd name="T60" fmla="*/ 113 w 244"/>
                <a:gd name="T61" fmla="*/ 206 h 244"/>
                <a:gd name="T62" fmla="*/ 120 w 244"/>
                <a:gd name="T63" fmla="*/ 210 h 244"/>
                <a:gd name="T64" fmla="*/ 127 w 244"/>
                <a:gd name="T65" fmla="*/ 214 h 244"/>
                <a:gd name="T66" fmla="*/ 134 w 244"/>
                <a:gd name="T67" fmla="*/ 218 h 244"/>
                <a:gd name="T68" fmla="*/ 142 w 244"/>
                <a:gd name="T69" fmla="*/ 222 h 244"/>
                <a:gd name="T70" fmla="*/ 148 w 244"/>
                <a:gd name="T71" fmla="*/ 224 h 244"/>
                <a:gd name="T72" fmla="*/ 156 w 244"/>
                <a:gd name="T73" fmla="*/ 227 h 244"/>
                <a:gd name="T74" fmla="*/ 164 w 244"/>
                <a:gd name="T75" fmla="*/ 231 h 244"/>
                <a:gd name="T76" fmla="*/ 172 w 244"/>
                <a:gd name="T77" fmla="*/ 233 h 244"/>
                <a:gd name="T78" fmla="*/ 179 w 244"/>
                <a:gd name="T79" fmla="*/ 235 h 244"/>
                <a:gd name="T80" fmla="*/ 187 w 244"/>
                <a:gd name="T81" fmla="*/ 237 h 244"/>
                <a:gd name="T82" fmla="*/ 195 w 244"/>
                <a:gd name="T83" fmla="*/ 239 h 244"/>
                <a:gd name="T84" fmla="*/ 203 w 244"/>
                <a:gd name="T85" fmla="*/ 240 h 244"/>
                <a:gd name="T86" fmla="*/ 212 w 244"/>
                <a:gd name="T87" fmla="*/ 241 h 244"/>
                <a:gd name="T88" fmla="*/ 220 w 244"/>
                <a:gd name="T89" fmla="*/ 242 h 244"/>
                <a:gd name="T90" fmla="*/ 228 w 244"/>
                <a:gd name="T91" fmla="*/ 244 h 244"/>
                <a:gd name="T92" fmla="*/ 235 w 244"/>
                <a:gd name="T93" fmla="*/ 244 h 244"/>
                <a:gd name="T94" fmla="*/ 244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0" y="0"/>
                  </a:moveTo>
                  <a:lnTo>
                    <a:pt x="0" y="9"/>
                  </a:lnTo>
                  <a:lnTo>
                    <a:pt x="1" y="16"/>
                  </a:lnTo>
                  <a:lnTo>
                    <a:pt x="1" y="24"/>
                  </a:lnTo>
                  <a:lnTo>
                    <a:pt x="3" y="32"/>
                  </a:lnTo>
                  <a:lnTo>
                    <a:pt x="4" y="41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2" y="72"/>
                  </a:lnTo>
                  <a:lnTo>
                    <a:pt x="14" y="80"/>
                  </a:lnTo>
                  <a:lnTo>
                    <a:pt x="17" y="88"/>
                  </a:lnTo>
                  <a:lnTo>
                    <a:pt x="19" y="96"/>
                  </a:lnTo>
                  <a:lnTo>
                    <a:pt x="23" y="102"/>
                  </a:lnTo>
                  <a:lnTo>
                    <a:pt x="26" y="110"/>
                  </a:lnTo>
                  <a:lnTo>
                    <a:pt x="30" y="118"/>
                  </a:lnTo>
                  <a:lnTo>
                    <a:pt x="34" y="124"/>
                  </a:lnTo>
                  <a:lnTo>
                    <a:pt x="39" y="131"/>
                  </a:lnTo>
                  <a:lnTo>
                    <a:pt x="43" y="139"/>
                  </a:lnTo>
                  <a:lnTo>
                    <a:pt x="48" y="145"/>
                  </a:lnTo>
                  <a:lnTo>
                    <a:pt x="53" y="152"/>
                  </a:lnTo>
                  <a:lnTo>
                    <a:pt x="57" y="158"/>
                  </a:lnTo>
                  <a:lnTo>
                    <a:pt x="64" y="163"/>
                  </a:lnTo>
                  <a:lnTo>
                    <a:pt x="69" y="170"/>
                  </a:lnTo>
                  <a:lnTo>
                    <a:pt x="74" y="175"/>
                  </a:lnTo>
                  <a:lnTo>
                    <a:pt x="81" y="181"/>
                  </a:lnTo>
                  <a:lnTo>
                    <a:pt x="87" y="187"/>
                  </a:lnTo>
                  <a:lnTo>
                    <a:pt x="92" y="192"/>
                  </a:lnTo>
                  <a:lnTo>
                    <a:pt x="99" y="196"/>
                  </a:lnTo>
                  <a:lnTo>
                    <a:pt x="107" y="201"/>
                  </a:lnTo>
                  <a:lnTo>
                    <a:pt x="113" y="206"/>
                  </a:lnTo>
                  <a:lnTo>
                    <a:pt x="120" y="210"/>
                  </a:lnTo>
                  <a:lnTo>
                    <a:pt x="127" y="214"/>
                  </a:lnTo>
                  <a:lnTo>
                    <a:pt x="134" y="218"/>
                  </a:lnTo>
                  <a:lnTo>
                    <a:pt x="142" y="222"/>
                  </a:lnTo>
                  <a:lnTo>
                    <a:pt x="148" y="224"/>
                  </a:lnTo>
                  <a:lnTo>
                    <a:pt x="156" y="227"/>
                  </a:lnTo>
                  <a:lnTo>
                    <a:pt x="164" y="231"/>
                  </a:lnTo>
                  <a:lnTo>
                    <a:pt x="172" y="233"/>
                  </a:lnTo>
                  <a:lnTo>
                    <a:pt x="179" y="235"/>
                  </a:lnTo>
                  <a:lnTo>
                    <a:pt x="187" y="237"/>
                  </a:lnTo>
                  <a:lnTo>
                    <a:pt x="195" y="239"/>
                  </a:lnTo>
                  <a:lnTo>
                    <a:pt x="203" y="240"/>
                  </a:lnTo>
                  <a:lnTo>
                    <a:pt x="212" y="241"/>
                  </a:lnTo>
                  <a:lnTo>
                    <a:pt x="220" y="242"/>
                  </a:lnTo>
                  <a:lnTo>
                    <a:pt x="228" y="244"/>
                  </a:lnTo>
                  <a:lnTo>
                    <a:pt x="235" y="244"/>
                  </a:lnTo>
                  <a:lnTo>
                    <a:pt x="244" y="2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8" name="Freeform 260"/>
            <p:cNvSpPr>
              <a:spLocks/>
            </p:cNvSpPr>
            <p:nvPr/>
          </p:nvSpPr>
          <p:spPr bwMode="auto">
            <a:xfrm>
              <a:off x="3361" y="3144"/>
              <a:ext cx="61" cy="61"/>
            </a:xfrm>
            <a:custGeom>
              <a:avLst/>
              <a:gdLst>
                <a:gd name="T0" fmla="*/ 0 w 244"/>
                <a:gd name="T1" fmla="*/ 244 h 244"/>
                <a:gd name="T2" fmla="*/ 8 w 244"/>
                <a:gd name="T3" fmla="*/ 244 h 244"/>
                <a:gd name="T4" fmla="*/ 17 w 244"/>
                <a:gd name="T5" fmla="*/ 244 h 244"/>
                <a:gd name="T6" fmla="*/ 25 w 244"/>
                <a:gd name="T7" fmla="*/ 242 h 244"/>
                <a:gd name="T8" fmla="*/ 32 w 244"/>
                <a:gd name="T9" fmla="*/ 241 h 244"/>
                <a:gd name="T10" fmla="*/ 40 w 244"/>
                <a:gd name="T11" fmla="*/ 240 h 244"/>
                <a:gd name="T12" fmla="*/ 49 w 244"/>
                <a:gd name="T13" fmla="*/ 239 h 244"/>
                <a:gd name="T14" fmla="*/ 57 w 244"/>
                <a:gd name="T15" fmla="*/ 237 h 244"/>
                <a:gd name="T16" fmla="*/ 65 w 244"/>
                <a:gd name="T17" fmla="*/ 235 h 244"/>
                <a:gd name="T18" fmla="*/ 73 w 244"/>
                <a:gd name="T19" fmla="*/ 233 h 244"/>
                <a:gd name="T20" fmla="*/ 81 w 244"/>
                <a:gd name="T21" fmla="*/ 231 h 244"/>
                <a:gd name="T22" fmla="*/ 88 w 244"/>
                <a:gd name="T23" fmla="*/ 227 h 244"/>
                <a:gd name="T24" fmla="*/ 95 w 244"/>
                <a:gd name="T25" fmla="*/ 224 h 244"/>
                <a:gd name="T26" fmla="*/ 103 w 244"/>
                <a:gd name="T27" fmla="*/ 222 h 244"/>
                <a:gd name="T28" fmla="*/ 110 w 244"/>
                <a:gd name="T29" fmla="*/ 218 h 244"/>
                <a:gd name="T30" fmla="*/ 117 w 244"/>
                <a:gd name="T31" fmla="*/ 214 h 244"/>
                <a:gd name="T32" fmla="*/ 125 w 244"/>
                <a:gd name="T33" fmla="*/ 210 h 244"/>
                <a:gd name="T34" fmla="*/ 131 w 244"/>
                <a:gd name="T35" fmla="*/ 206 h 244"/>
                <a:gd name="T36" fmla="*/ 138 w 244"/>
                <a:gd name="T37" fmla="*/ 201 h 244"/>
                <a:gd name="T38" fmla="*/ 144 w 244"/>
                <a:gd name="T39" fmla="*/ 196 h 244"/>
                <a:gd name="T40" fmla="*/ 151 w 244"/>
                <a:gd name="T41" fmla="*/ 192 h 244"/>
                <a:gd name="T42" fmla="*/ 157 w 244"/>
                <a:gd name="T43" fmla="*/ 187 h 244"/>
                <a:gd name="T44" fmla="*/ 164 w 244"/>
                <a:gd name="T45" fmla="*/ 181 h 244"/>
                <a:gd name="T46" fmla="*/ 170 w 244"/>
                <a:gd name="T47" fmla="*/ 175 h 244"/>
                <a:gd name="T48" fmla="*/ 176 w 244"/>
                <a:gd name="T49" fmla="*/ 170 h 244"/>
                <a:gd name="T50" fmla="*/ 181 w 244"/>
                <a:gd name="T51" fmla="*/ 163 h 244"/>
                <a:gd name="T52" fmla="*/ 186 w 244"/>
                <a:gd name="T53" fmla="*/ 158 h 244"/>
                <a:gd name="T54" fmla="*/ 191 w 244"/>
                <a:gd name="T55" fmla="*/ 152 h 244"/>
                <a:gd name="T56" fmla="*/ 196 w 244"/>
                <a:gd name="T57" fmla="*/ 145 h 244"/>
                <a:gd name="T58" fmla="*/ 202 w 244"/>
                <a:gd name="T59" fmla="*/ 139 h 244"/>
                <a:gd name="T60" fmla="*/ 205 w 244"/>
                <a:gd name="T61" fmla="*/ 131 h 244"/>
                <a:gd name="T62" fmla="*/ 209 w 244"/>
                <a:gd name="T63" fmla="*/ 124 h 244"/>
                <a:gd name="T64" fmla="*/ 215 w 244"/>
                <a:gd name="T65" fmla="*/ 118 h 244"/>
                <a:gd name="T66" fmla="*/ 218 w 244"/>
                <a:gd name="T67" fmla="*/ 110 h 244"/>
                <a:gd name="T68" fmla="*/ 221 w 244"/>
                <a:gd name="T69" fmla="*/ 102 h 244"/>
                <a:gd name="T70" fmla="*/ 225 w 244"/>
                <a:gd name="T71" fmla="*/ 96 h 244"/>
                <a:gd name="T72" fmla="*/ 228 w 244"/>
                <a:gd name="T73" fmla="*/ 88 h 244"/>
                <a:gd name="T74" fmla="*/ 230 w 244"/>
                <a:gd name="T75" fmla="*/ 80 h 244"/>
                <a:gd name="T76" fmla="*/ 233 w 244"/>
                <a:gd name="T77" fmla="*/ 72 h 244"/>
                <a:gd name="T78" fmla="*/ 235 w 244"/>
                <a:gd name="T79" fmla="*/ 65 h 244"/>
                <a:gd name="T80" fmla="*/ 238 w 244"/>
                <a:gd name="T81" fmla="*/ 57 h 244"/>
                <a:gd name="T82" fmla="*/ 239 w 244"/>
                <a:gd name="T83" fmla="*/ 49 h 244"/>
                <a:gd name="T84" fmla="*/ 241 w 244"/>
                <a:gd name="T85" fmla="*/ 41 h 244"/>
                <a:gd name="T86" fmla="*/ 242 w 244"/>
                <a:gd name="T87" fmla="*/ 32 h 244"/>
                <a:gd name="T88" fmla="*/ 243 w 244"/>
                <a:gd name="T89" fmla="*/ 24 h 244"/>
                <a:gd name="T90" fmla="*/ 243 w 244"/>
                <a:gd name="T91" fmla="*/ 16 h 244"/>
                <a:gd name="T92" fmla="*/ 244 w 244"/>
                <a:gd name="T93" fmla="*/ 9 h 244"/>
                <a:gd name="T94" fmla="*/ 244 w 244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0" y="244"/>
                  </a:moveTo>
                  <a:lnTo>
                    <a:pt x="8" y="244"/>
                  </a:lnTo>
                  <a:lnTo>
                    <a:pt x="17" y="244"/>
                  </a:lnTo>
                  <a:lnTo>
                    <a:pt x="25" y="242"/>
                  </a:lnTo>
                  <a:lnTo>
                    <a:pt x="32" y="241"/>
                  </a:lnTo>
                  <a:lnTo>
                    <a:pt x="40" y="240"/>
                  </a:lnTo>
                  <a:lnTo>
                    <a:pt x="49" y="239"/>
                  </a:lnTo>
                  <a:lnTo>
                    <a:pt x="57" y="237"/>
                  </a:lnTo>
                  <a:lnTo>
                    <a:pt x="65" y="235"/>
                  </a:lnTo>
                  <a:lnTo>
                    <a:pt x="73" y="233"/>
                  </a:lnTo>
                  <a:lnTo>
                    <a:pt x="81" y="231"/>
                  </a:lnTo>
                  <a:lnTo>
                    <a:pt x="88" y="227"/>
                  </a:lnTo>
                  <a:lnTo>
                    <a:pt x="95" y="224"/>
                  </a:lnTo>
                  <a:lnTo>
                    <a:pt x="103" y="222"/>
                  </a:lnTo>
                  <a:lnTo>
                    <a:pt x="110" y="218"/>
                  </a:lnTo>
                  <a:lnTo>
                    <a:pt x="117" y="214"/>
                  </a:lnTo>
                  <a:lnTo>
                    <a:pt x="125" y="210"/>
                  </a:lnTo>
                  <a:lnTo>
                    <a:pt x="131" y="206"/>
                  </a:lnTo>
                  <a:lnTo>
                    <a:pt x="138" y="201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7"/>
                  </a:lnTo>
                  <a:lnTo>
                    <a:pt x="164" y="181"/>
                  </a:lnTo>
                  <a:lnTo>
                    <a:pt x="170" y="175"/>
                  </a:lnTo>
                  <a:lnTo>
                    <a:pt x="176" y="170"/>
                  </a:lnTo>
                  <a:lnTo>
                    <a:pt x="181" y="163"/>
                  </a:lnTo>
                  <a:lnTo>
                    <a:pt x="186" y="158"/>
                  </a:lnTo>
                  <a:lnTo>
                    <a:pt x="191" y="152"/>
                  </a:lnTo>
                  <a:lnTo>
                    <a:pt x="196" y="145"/>
                  </a:lnTo>
                  <a:lnTo>
                    <a:pt x="202" y="139"/>
                  </a:lnTo>
                  <a:lnTo>
                    <a:pt x="205" y="131"/>
                  </a:lnTo>
                  <a:lnTo>
                    <a:pt x="209" y="124"/>
                  </a:lnTo>
                  <a:lnTo>
                    <a:pt x="215" y="118"/>
                  </a:lnTo>
                  <a:lnTo>
                    <a:pt x="218" y="110"/>
                  </a:lnTo>
                  <a:lnTo>
                    <a:pt x="221" y="102"/>
                  </a:lnTo>
                  <a:lnTo>
                    <a:pt x="225" y="96"/>
                  </a:lnTo>
                  <a:lnTo>
                    <a:pt x="228" y="88"/>
                  </a:lnTo>
                  <a:lnTo>
                    <a:pt x="230" y="80"/>
                  </a:lnTo>
                  <a:lnTo>
                    <a:pt x="233" y="72"/>
                  </a:lnTo>
                  <a:lnTo>
                    <a:pt x="235" y="65"/>
                  </a:lnTo>
                  <a:lnTo>
                    <a:pt x="238" y="57"/>
                  </a:lnTo>
                  <a:lnTo>
                    <a:pt x="239" y="49"/>
                  </a:lnTo>
                  <a:lnTo>
                    <a:pt x="241" y="41"/>
                  </a:lnTo>
                  <a:lnTo>
                    <a:pt x="242" y="32"/>
                  </a:lnTo>
                  <a:lnTo>
                    <a:pt x="243" y="24"/>
                  </a:lnTo>
                  <a:lnTo>
                    <a:pt x="243" y="16"/>
                  </a:lnTo>
                  <a:lnTo>
                    <a:pt x="244" y="9"/>
                  </a:lnTo>
                  <a:lnTo>
                    <a:pt x="244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19" name="Freeform 261"/>
            <p:cNvSpPr>
              <a:spLocks/>
            </p:cNvSpPr>
            <p:nvPr/>
          </p:nvSpPr>
          <p:spPr bwMode="auto">
            <a:xfrm>
              <a:off x="3361" y="3031"/>
              <a:ext cx="61" cy="61"/>
            </a:xfrm>
            <a:custGeom>
              <a:avLst/>
              <a:gdLst>
                <a:gd name="T0" fmla="*/ 244 w 244"/>
                <a:gd name="T1" fmla="*/ 244 h 244"/>
                <a:gd name="T2" fmla="*/ 244 w 244"/>
                <a:gd name="T3" fmla="*/ 235 h 244"/>
                <a:gd name="T4" fmla="*/ 243 w 244"/>
                <a:gd name="T5" fmla="*/ 227 h 244"/>
                <a:gd name="T6" fmla="*/ 243 w 244"/>
                <a:gd name="T7" fmla="*/ 219 h 244"/>
                <a:gd name="T8" fmla="*/ 242 w 244"/>
                <a:gd name="T9" fmla="*/ 211 h 244"/>
                <a:gd name="T10" fmla="*/ 241 w 244"/>
                <a:gd name="T11" fmla="*/ 204 h 244"/>
                <a:gd name="T12" fmla="*/ 239 w 244"/>
                <a:gd name="T13" fmla="*/ 194 h 244"/>
                <a:gd name="T14" fmla="*/ 238 w 244"/>
                <a:gd name="T15" fmla="*/ 187 h 244"/>
                <a:gd name="T16" fmla="*/ 235 w 244"/>
                <a:gd name="T17" fmla="*/ 179 h 244"/>
                <a:gd name="T18" fmla="*/ 233 w 244"/>
                <a:gd name="T19" fmla="*/ 171 h 244"/>
                <a:gd name="T20" fmla="*/ 230 w 244"/>
                <a:gd name="T21" fmla="*/ 163 h 244"/>
                <a:gd name="T22" fmla="*/ 228 w 244"/>
                <a:gd name="T23" fmla="*/ 155 h 244"/>
                <a:gd name="T24" fmla="*/ 225 w 244"/>
                <a:gd name="T25" fmla="*/ 149 h 244"/>
                <a:gd name="T26" fmla="*/ 221 w 244"/>
                <a:gd name="T27" fmla="*/ 141 h 244"/>
                <a:gd name="T28" fmla="*/ 218 w 244"/>
                <a:gd name="T29" fmla="*/ 133 h 244"/>
                <a:gd name="T30" fmla="*/ 215 w 244"/>
                <a:gd name="T31" fmla="*/ 127 h 244"/>
                <a:gd name="T32" fmla="*/ 209 w 244"/>
                <a:gd name="T33" fmla="*/ 119 h 244"/>
                <a:gd name="T34" fmla="*/ 205 w 244"/>
                <a:gd name="T35" fmla="*/ 113 h 244"/>
                <a:gd name="T36" fmla="*/ 202 w 244"/>
                <a:gd name="T37" fmla="*/ 106 h 244"/>
                <a:gd name="T38" fmla="*/ 196 w 244"/>
                <a:gd name="T39" fmla="*/ 100 h 244"/>
                <a:gd name="T40" fmla="*/ 191 w 244"/>
                <a:gd name="T41" fmla="*/ 93 h 244"/>
                <a:gd name="T42" fmla="*/ 186 w 244"/>
                <a:gd name="T43" fmla="*/ 87 h 244"/>
                <a:gd name="T44" fmla="*/ 181 w 244"/>
                <a:gd name="T45" fmla="*/ 80 h 244"/>
                <a:gd name="T46" fmla="*/ 176 w 244"/>
                <a:gd name="T47" fmla="*/ 74 h 244"/>
                <a:gd name="T48" fmla="*/ 170 w 244"/>
                <a:gd name="T49" fmla="*/ 68 h 244"/>
                <a:gd name="T50" fmla="*/ 164 w 244"/>
                <a:gd name="T51" fmla="*/ 63 h 244"/>
                <a:gd name="T52" fmla="*/ 157 w 244"/>
                <a:gd name="T53" fmla="*/ 58 h 244"/>
                <a:gd name="T54" fmla="*/ 151 w 244"/>
                <a:gd name="T55" fmla="*/ 53 h 244"/>
                <a:gd name="T56" fmla="*/ 144 w 244"/>
                <a:gd name="T57" fmla="*/ 48 h 244"/>
                <a:gd name="T58" fmla="*/ 138 w 244"/>
                <a:gd name="T59" fmla="*/ 42 h 244"/>
                <a:gd name="T60" fmla="*/ 131 w 244"/>
                <a:gd name="T61" fmla="*/ 39 h 244"/>
                <a:gd name="T62" fmla="*/ 125 w 244"/>
                <a:gd name="T63" fmla="*/ 33 h 244"/>
                <a:gd name="T64" fmla="*/ 117 w 244"/>
                <a:gd name="T65" fmla="*/ 29 h 244"/>
                <a:gd name="T66" fmla="*/ 110 w 244"/>
                <a:gd name="T67" fmla="*/ 26 h 244"/>
                <a:gd name="T68" fmla="*/ 103 w 244"/>
                <a:gd name="T69" fmla="*/ 23 h 244"/>
                <a:gd name="T70" fmla="*/ 95 w 244"/>
                <a:gd name="T71" fmla="*/ 19 h 244"/>
                <a:gd name="T72" fmla="*/ 88 w 244"/>
                <a:gd name="T73" fmla="*/ 16 h 244"/>
                <a:gd name="T74" fmla="*/ 81 w 244"/>
                <a:gd name="T75" fmla="*/ 14 h 244"/>
                <a:gd name="T76" fmla="*/ 73 w 244"/>
                <a:gd name="T77" fmla="*/ 11 h 244"/>
                <a:gd name="T78" fmla="*/ 65 w 244"/>
                <a:gd name="T79" fmla="*/ 9 h 244"/>
                <a:gd name="T80" fmla="*/ 57 w 244"/>
                <a:gd name="T81" fmla="*/ 6 h 244"/>
                <a:gd name="T82" fmla="*/ 49 w 244"/>
                <a:gd name="T83" fmla="*/ 5 h 244"/>
                <a:gd name="T84" fmla="*/ 40 w 244"/>
                <a:gd name="T85" fmla="*/ 3 h 244"/>
                <a:gd name="T86" fmla="*/ 32 w 244"/>
                <a:gd name="T87" fmla="*/ 2 h 244"/>
                <a:gd name="T88" fmla="*/ 25 w 244"/>
                <a:gd name="T89" fmla="*/ 1 h 244"/>
                <a:gd name="T90" fmla="*/ 17 w 244"/>
                <a:gd name="T91" fmla="*/ 1 h 244"/>
                <a:gd name="T92" fmla="*/ 8 w 244"/>
                <a:gd name="T93" fmla="*/ 0 h 244"/>
                <a:gd name="T94" fmla="*/ 0 w 244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244"/>
                  </a:moveTo>
                  <a:lnTo>
                    <a:pt x="244" y="235"/>
                  </a:lnTo>
                  <a:lnTo>
                    <a:pt x="243" y="227"/>
                  </a:lnTo>
                  <a:lnTo>
                    <a:pt x="243" y="219"/>
                  </a:lnTo>
                  <a:lnTo>
                    <a:pt x="242" y="211"/>
                  </a:lnTo>
                  <a:lnTo>
                    <a:pt x="241" y="204"/>
                  </a:lnTo>
                  <a:lnTo>
                    <a:pt x="239" y="194"/>
                  </a:lnTo>
                  <a:lnTo>
                    <a:pt x="238" y="187"/>
                  </a:lnTo>
                  <a:lnTo>
                    <a:pt x="235" y="179"/>
                  </a:lnTo>
                  <a:lnTo>
                    <a:pt x="233" y="171"/>
                  </a:lnTo>
                  <a:lnTo>
                    <a:pt x="230" y="163"/>
                  </a:lnTo>
                  <a:lnTo>
                    <a:pt x="228" y="155"/>
                  </a:lnTo>
                  <a:lnTo>
                    <a:pt x="225" y="149"/>
                  </a:lnTo>
                  <a:lnTo>
                    <a:pt x="221" y="141"/>
                  </a:lnTo>
                  <a:lnTo>
                    <a:pt x="218" y="133"/>
                  </a:lnTo>
                  <a:lnTo>
                    <a:pt x="215" y="127"/>
                  </a:lnTo>
                  <a:lnTo>
                    <a:pt x="209" y="119"/>
                  </a:lnTo>
                  <a:lnTo>
                    <a:pt x="205" y="113"/>
                  </a:lnTo>
                  <a:lnTo>
                    <a:pt x="202" y="106"/>
                  </a:lnTo>
                  <a:lnTo>
                    <a:pt x="196" y="100"/>
                  </a:lnTo>
                  <a:lnTo>
                    <a:pt x="191" y="93"/>
                  </a:lnTo>
                  <a:lnTo>
                    <a:pt x="186" y="87"/>
                  </a:lnTo>
                  <a:lnTo>
                    <a:pt x="181" y="80"/>
                  </a:lnTo>
                  <a:lnTo>
                    <a:pt x="176" y="74"/>
                  </a:lnTo>
                  <a:lnTo>
                    <a:pt x="170" y="68"/>
                  </a:lnTo>
                  <a:lnTo>
                    <a:pt x="164" y="63"/>
                  </a:lnTo>
                  <a:lnTo>
                    <a:pt x="157" y="58"/>
                  </a:lnTo>
                  <a:lnTo>
                    <a:pt x="151" y="53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1" y="39"/>
                  </a:lnTo>
                  <a:lnTo>
                    <a:pt x="125" y="33"/>
                  </a:lnTo>
                  <a:lnTo>
                    <a:pt x="117" y="29"/>
                  </a:lnTo>
                  <a:lnTo>
                    <a:pt x="110" y="26"/>
                  </a:lnTo>
                  <a:lnTo>
                    <a:pt x="103" y="23"/>
                  </a:lnTo>
                  <a:lnTo>
                    <a:pt x="95" y="19"/>
                  </a:lnTo>
                  <a:lnTo>
                    <a:pt x="88" y="16"/>
                  </a:lnTo>
                  <a:lnTo>
                    <a:pt x="81" y="14"/>
                  </a:lnTo>
                  <a:lnTo>
                    <a:pt x="73" y="11"/>
                  </a:lnTo>
                  <a:lnTo>
                    <a:pt x="65" y="9"/>
                  </a:lnTo>
                  <a:lnTo>
                    <a:pt x="57" y="6"/>
                  </a:lnTo>
                  <a:lnTo>
                    <a:pt x="49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5" y="1"/>
                  </a:lnTo>
                  <a:lnTo>
                    <a:pt x="17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0" name="Freeform 262"/>
            <p:cNvSpPr>
              <a:spLocks/>
            </p:cNvSpPr>
            <p:nvPr/>
          </p:nvSpPr>
          <p:spPr bwMode="auto">
            <a:xfrm>
              <a:off x="3074" y="3031"/>
              <a:ext cx="61" cy="61"/>
            </a:xfrm>
            <a:custGeom>
              <a:avLst/>
              <a:gdLst>
                <a:gd name="T0" fmla="*/ 244 w 244"/>
                <a:gd name="T1" fmla="*/ 0 h 244"/>
                <a:gd name="T2" fmla="*/ 235 w 244"/>
                <a:gd name="T3" fmla="*/ 0 h 244"/>
                <a:gd name="T4" fmla="*/ 228 w 244"/>
                <a:gd name="T5" fmla="*/ 1 h 244"/>
                <a:gd name="T6" fmla="*/ 220 w 244"/>
                <a:gd name="T7" fmla="*/ 1 h 244"/>
                <a:gd name="T8" fmla="*/ 212 w 244"/>
                <a:gd name="T9" fmla="*/ 2 h 244"/>
                <a:gd name="T10" fmla="*/ 203 w 244"/>
                <a:gd name="T11" fmla="*/ 3 h 244"/>
                <a:gd name="T12" fmla="*/ 195 w 244"/>
                <a:gd name="T13" fmla="*/ 5 h 244"/>
                <a:gd name="T14" fmla="*/ 187 w 244"/>
                <a:gd name="T15" fmla="*/ 6 h 244"/>
                <a:gd name="T16" fmla="*/ 179 w 244"/>
                <a:gd name="T17" fmla="*/ 9 h 244"/>
                <a:gd name="T18" fmla="*/ 172 w 244"/>
                <a:gd name="T19" fmla="*/ 11 h 244"/>
                <a:gd name="T20" fmla="*/ 164 w 244"/>
                <a:gd name="T21" fmla="*/ 14 h 244"/>
                <a:gd name="T22" fmla="*/ 156 w 244"/>
                <a:gd name="T23" fmla="*/ 16 h 244"/>
                <a:gd name="T24" fmla="*/ 148 w 244"/>
                <a:gd name="T25" fmla="*/ 19 h 244"/>
                <a:gd name="T26" fmla="*/ 142 w 244"/>
                <a:gd name="T27" fmla="*/ 23 h 244"/>
                <a:gd name="T28" fmla="*/ 134 w 244"/>
                <a:gd name="T29" fmla="*/ 26 h 244"/>
                <a:gd name="T30" fmla="*/ 127 w 244"/>
                <a:gd name="T31" fmla="*/ 29 h 244"/>
                <a:gd name="T32" fmla="*/ 120 w 244"/>
                <a:gd name="T33" fmla="*/ 33 h 244"/>
                <a:gd name="T34" fmla="*/ 113 w 244"/>
                <a:gd name="T35" fmla="*/ 39 h 244"/>
                <a:gd name="T36" fmla="*/ 107 w 244"/>
                <a:gd name="T37" fmla="*/ 42 h 244"/>
                <a:gd name="T38" fmla="*/ 99 w 244"/>
                <a:gd name="T39" fmla="*/ 48 h 244"/>
                <a:gd name="T40" fmla="*/ 92 w 244"/>
                <a:gd name="T41" fmla="*/ 53 h 244"/>
                <a:gd name="T42" fmla="*/ 87 w 244"/>
                <a:gd name="T43" fmla="*/ 58 h 244"/>
                <a:gd name="T44" fmla="*/ 81 w 244"/>
                <a:gd name="T45" fmla="*/ 63 h 244"/>
                <a:gd name="T46" fmla="*/ 74 w 244"/>
                <a:gd name="T47" fmla="*/ 68 h 244"/>
                <a:gd name="T48" fmla="*/ 69 w 244"/>
                <a:gd name="T49" fmla="*/ 74 h 244"/>
                <a:gd name="T50" fmla="*/ 64 w 244"/>
                <a:gd name="T51" fmla="*/ 80 h 244"/>
                <a:gd name="T52" fmla="*/ 57 w 244"/>
                <a:gd name="T53" fmla="*/ 87 h 244"/>
                <a:gd name="T54" fmla="*/ 53 w 244"/>
                <a:gd name="T55" fmla="*/ 93 h 244"/>
                <a:gd name="T56" fmla="*/ 48 w 244"/>
                <a:gd name="T57" fmla="*/ 100 h 244"/>
                <a:gd name="T58" fmla="*/ 43 w 244"/>
                <a:gd name="T59" fmla="*/ 106 h 244"/>
                <a:gd name="T60" fmla="*/ 39 w 244"/>
                <a:gd name="T61" fmla="*/ 113 h 244"/>
                <a:gd name="T62" fmla="*/ 34 w 244"/>
                <a:gd name="T63" fmla="*/ 119 h 244"/>
                <a:gd name="T64" fmla="*/ 30 w 244"/>
                <a:gd name="T65" fmla="*/ 127 h 244"/>
                <a:gd name="T66" fmla="*/ 26 w 244"/>
                <a:gd name="T67" fmla="*/ 133 h 244"/>
                <a:gd name="T68" fmla="*/ 23 w 244"/>
                <a:gd name="T69" fmla="*/ 141 h 244"/>
                <a:gd name="T70" fmla="*/ 19 w 244"/>
                <a:gd name="T71" fmla="*/ 149 h 244"/>
                <a:gd name="T72" fmla="*/ 17 w 244"/>
                <a:gd name="T73" fmla="*/ 155 h 244"/>
                <a:gd name="T74" fmla="*/ 14 w 244"/>
                <a:gd name="T75" fmla="*/ 163 h 244"/>
                <a:gd name="T76" fmla="*/ 12 w 244"/>
                <a:gd name="T77" fmla="*/ 171 h 244"/>
                <a:gd name="T78" fmla="*/ 9 w 244"/>
                <a:gd name="T79" fmla="*/ 179 h 244"/>
                <a:gd name="T80" fmla="*/ 6 w 244"/>
                <a:gd name="T81" fmla="*/ 187 h 244"/>
                <a:gd name="T82" fmla="*/ 5 w 244"/>
                <a:gd name="T83" fmla="*/ 194 h 244"/>
                <a:gd name="T84" fmla="*/ 4 w 244"/>
                <a:gd name="T85" fmla="*/ 204 h 244"/>
                <a:gd name="T86" fmla="*/ 3 w 244"/>
                <a:gd name="T87" fmla="*/ 211 h 244"/>
                <a:gd name="T88" fmla="*/ 1 w 244"/>
                <a:gd name="T89" fmla="*/ 219 h 244"/>
                <a:gd name="T90" fmla="*/ 1 w 244"/>
                <a:gd name="T91" fmla="*/ 227 h 244"/>
                <a:gd name="T92" fmla="*/ 0 w 244"/>
                <a:gd name="T93" fmla="*/ 235 h 244"/>
                <a:gd name="T94" fmla="*/ 0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0"/>
                  </a:moveTo>
                  <a:lnTo>
                    <a:pt x="235" y="0"/>
                  </a:lnTo>
                  <a:lnTo>
                    <a:pt x="228" y="1"/>
                  </a:lnTo>
                  <a:lnTo>
                    <a:pt x="220" y="1"/>
                  </a:lnTo>
                  <a:lnTo>
                    <a:pt x="212" y="2"/>
                  </a:lnTo>
                  <a:lnTo>
                    <a:pt x="203" y="3"/>
                  </a:lnTo>
                  <a:lnTo>
                    <a:pt x="195" y="5"/>
                  </a:lnTo>
                  <a:lnTo>
                    <a:pt x="187" y="6"/>
                  </a:lnTo>
                  <a:lnTo>
                    <a:pt x="179" y="9"/>
                  </a:lnTo>
                  <a:lnTo>
                    <a:pt x="172" y="11"/>
                  </a:lnTo>
                  <a:lnTo>
                    <a:pt x="164" y="14"/>
                  </a:lnTo>
                  <a:lnTo>
                    <a:pt x="156" y="16"/>
                  </a:lnTo>
                  <a:lnTo>
                    <a:pt x="148" y="19"/>
                  </a:lnTo>
                  <a:lnTo>
                    <a:pt x="142" y="23"/>
                  </a:lnTo>
                  <a:lnTo>
                    <a:pt x="134" y="26"/>
                  </a:lnTo>
                  <a:lnTo>
                    <a:pt x="127" y="29"/>
                  </a:lnTo>
                  <a:lnTo>
                    <a:pt x="120" y="33"/>
                  </a:lnTo>
                  <a:lnTo>
                    <a:pt x="113" y="39"/>
                  </a:lnTo>
                  <a:lnTo>
                    <a:pt x="107" y="42"/>
                  </a:lnTo>
                  <a:lnTo>
                    <a:pt x="99" y="48"/>
                  </a:lnTo>
                  <a:lnTo>
                    <a:pt x="92" y="53"/>
                  </a:lnTo>
                  <a:lnTo>
                    <a:pt x="87" y="58"/>
                  </a:lnTo>
                  <a:lnTo>
                    <a:pt x="81" y="63"/>
                  </a:lnTo>
                  <a:lnTo>
                    <a:pt x="74" y="68"/>
                  </a:lnTo>
                  <a:lnTo>
                    <a:pt x="69" y="74"/>
                  </a:lnTo>
                  <a:lnTo>
                    <a:pt x="64" y="80"/>
                  </a:lnTo>
                  <a:lnTo>
                    <a:pt x="57" y="87"/>
                  </a:lnTo>
                  <a:lnTo>
                    <a:pt x="53" y="93"/>
                  </a:lnTo>
                  <a:lnTo>
                    <a:pt x="48" y="100"/>
                  </a:lnTo>
                  <a:lnTo>
                    <a:pt x="43" y="106"/>
                  </a:lnTo>
                  <a:lnTo>
                    <a:pt x="39" y="113"/>
                  </a:lnTo>
                  <a:lnTo>
                    <a:pt x="34" y="119"/>
                  </a:lnTo>
                  <a:lnTo>
                    <a:pt x="30" y="127"/>
                  </a:lnTo>
                  <a:lnTo>
                    <a:pt x="26" y="133"/>
                  </a:lnTo>
                  <a:lnTo>
                    <a:pt x="23" y="141"/>
                  </a:lnTo>
                  <a:lnTo>
                    <a:pt x="19" y="149"/>
                  </a:lnTo>
                  <a:lnTo>
                    <a:pt x="17" y="155"/>
                  </a:lnTo>
                  <a:lnTo>
                    <a:pt x="14" y="163"/>
                  </a:lnTo>
                  <a:lnTo>
                    <a:pt x="12" y="171"/>
                  </a:lnTo>
                  <a:lnTo>
                    <a:pt x="9" y="179"/>
                  </a:lnTo>
                  <a:lnTo>
                    <a:pt x="6" y="187"/>
                  </a:lnTo>
                  <a:lnTo>
                    <a:pt x="5" y="194"/>
                  </a:lnTo>
                  <a:lnTo>
                    <a:pt x="4" y="204"/>
                  </a:lnTo>
                  <a:lnTo>
                    <a:pt x="3" y="211"/>
                  </a:lnTo>
                  <a:lnTo>
                    <a:pt x="1" y="219"/>
                  </a:lnTo>
                  <a:lnTo>
                    <a:pt x="1" y="227"/>
                  </a:lnTo>
                  <a:lnTo>
                    <a:pt x="0" y="235"/>
                  </a:lnTo>
                  <a:lnTo>
                    <a:pt x="0" y="2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1" name="Oval 263"/>
            <p:cNvSpPr>
              <a:spLocks noChangeArrowheads="1"/>
            </p:cNvSpPr>
            <p:nvPr/>
          </p:nvSpPr>
          <p:spPr bwMode="auto">
            <a:xfrm>
              <a:off x="417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2" name="Oval 264"/>
            <p:cNvSpPr>
              <a:spLocks noChangeArrowheads="1"/>
            </p:cNvSpPr>
            <p:nvPr/>
          </p:nvSpPr>
          <p:spPr bwMode="auto">
            <a:xfrm>
              <a:off x="242" y="3814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3" name="Oval 265"/>
            <p:cNvSpPr>
              <a:spLocks noChangeArrowheads="1"/>
            </p:cNvSpPr>
            <p:nvPr/>
          </p:nvSpPr>
          <p:spPr bwMode="auto">
            <a:xfrm>
              <a:off x="591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4" name="Oval 266"/>
            <p:cNvSpPr>
              <a:spLocks noChangeArrowheads="1"/>
            </p:cNvSpPr>
            <p:nvPr/>
          </p:nvSpPr>
          <p:spPr bwMode="auto">
            <a:xfrm>
              <a:off x="1114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5" name="Oval 267"/>
            <p:cNvSpPr>
              <a:spLocks noChangeArrowheads="1"/>
            </p:cNvSpPr>
            <p:nvPr/>
          </p:nvSpPr>
          <p:spPr bwMode="auto">
            <a:xfrm>
              <a:off x="1288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6" name="Oval 268"/>
            <p:cNvSpPr>
              <a:spLocks noChangeArrowheads="1"/>
            </p:cNvSpPr>
            <p:nvPr/>
          </p:nvSpPr>
          <p:spPr bwMode="auto">
            <a:xfrm>
              <a:off x="939" y="3814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7" name="Oval 269"/>
            <p:cNvSpPr>
              <a:spLocks noChangeArrowheads="1"/>
            </p:cNvSpPr>
            <p:nvPr/>
          </p:nvSpPr>
          <p:spPr bwMode="auto">
            <a:xfrm>
              <a:off x="1636" y="3814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8" name="Oval 270"/>
            <p:cNvSpPr>
              <a:spLocks noChangeArrowheads="1"/>
            </p:cNvSpPr>
            <p:nvPr/>
          </p:nvSpPr>
          <p:spPr bwMode="auto">
            <a:xfrm>
              <a:off x="1985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29" name="Oval 271"/>
            <p:cNvSpPr>
              <a:spLocks noChangeArrowheads="1"/>
            </p:cNvSpPr>
            <p:nvPr/>
          </p:nvSpPr>
          <p:spPr bwMode="auto">
            <a:xfrm>
              <a:off x="2856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0" name="Oval 272"/>
            <p:cNvSpPr>
              <a:spLocks noChangeArrowheads="1"/>
            </p:cNvSpPr>
            <p:nvPr/>
          </p:nvSpPr>
          <p:spPr bwMode="auto">
            <a:xfrm>
              <a:off x="3030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1" name="Oval 273"/>
            <p:cNvSpPr>
              <a:spLocks noChangeArrowheads="1"/>
            </p:cNvSpPr>
            <p:nvPr/>
          </p:nvSpPr>
          <p:spPr bwMode="auto">
            <a:xfrm>
              <a:off x="3204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2" name="Oval 274"/>
            <p:cNvSpPr>
              <a:spLocks noChangeArrowheads="1"/>
            </p:cNvSpPr>
            <p:nvPr/>
          </p:nvSpPr>
          <p:spPr bwMode="auto">
            <a:xfrm>
              <a:off x="3727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3" name="Oval 275"/>
            <p:cNvSpPr>
              <a:spLocks noChangeArrowheads="1"/>
            </p:cNvSpPr>
            <p:nvPr/>
          </p:nvSpPr>
          <p:spPr bwMode="auto">
            <a:xfrm>
              <a:off x="3553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4" name="Oval 276"/>
            <p:cNvSpPr>
              <a:spLocks noChangeArrowheads="1"/>
            </p:cNvSpPr>
            <p:nvPr/>
          </p:nvSpPr>
          <p:spPr bwMode="auto">
            <a:xfrm>
              <a:off x="3901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5" name="Oval 277"/>
            <p:cNvSpPr>
              <a:spLocks noChangeArrowheads="1"/>
            </p:cNvSpPr>
            <p:nvPr/>
          </p:nvSpPr>
          <p:spPr bwMode="auto">
            <a:xfrm>
              <a:off x="4424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6" name="Oval 278"/>
            <p:cNvSpPr>
              <a:spLocks noChangeArrowheads="1"/>
            </p:cNvSpPr>
            <p:nvPr/>
          </p:nvSpPr>
          <p:spPr bwMode="auto">
            <a:xfrm>
              <a:off x="4250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7" name="Oval 279"/>
            <p:cNvSpPr>
              <a:spLocks noChangeArrowheads="1"/>
            </p:cNvSpPr>
            <p:nvPr/>
          </p:nvSpPr>
          <p:spPr bwMode="auto">
            <a:xfrm>
              <a:off x="4772" y="3292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8" name="Oval 280"/>
            <p:cNvSpPr>
              <a:spLocks noChangeArrowheads="1"/>
            </p:cNvSpPr>
            <p:nvPr/>
          </p:nvSpPr>
          <p:spPr bwMode="auto">
            <a:xfrm>
              <a:off x="4598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39" name="Oval 281"/>
            <p:cNvSpPr>
              <a:spLocks noChangeArrowheads="1"/>
            </p:cNvSpPr>
            <p:nvPr/>
          </p:nvSpPr>
          <p:spPr bwMode="auto">
            <a:xfrm>
              <a:off x="5121" y="3553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0" name="Oval 282"/>
            <p:cNvSpPr>
              <a:spLocks noChangeArrowheads="1"/>
            </p:cNvSpPr>
            <p:nvPr/>
          </p:nvSpPr>
          <p:spPr bwMode="auto">
            <a:xfrm>
              <a:off x="4947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1" name="Oval 283"/>
            <p:cNvSpPr>
              <a:spLocks noChangeArrowheads="1"/>
            </p:cNvSpPr>
            <p:nvPr/>
          </p:nvSpPr>
          <p:spPr bwMode="auto">
            <a:xfrm>
              <a:off x="5295" y="3814"/>
              <a:ext cx="174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2" name="Oval 284"/>
            <p:cNvSpPr>
              <a:spLocks noChangeArrowheads="1"/>
            </p:cNvSpPr>
            <p:nvPr/>
          </p:nvSpPr>
          <p:spPr bwMode="auto">
            <a:xfrm>
              <a:off x="3378" y="3292"/>
              <a:ext cx="175" cy="174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3" name="Rectangle 285"/>
            <p:cNvSpPr>
              <a:spLocks noChangeArrowheads="1"/>
            </p:cNvSpPr>
            <p:nvPr/>
          </p:nvSpPr>
          <p:spPr bwMode="auto">
            <a:xfrm>
              <a:off x="2638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4" name="Rectangle 286"/>
            <p:cNvSpPr>
              <a:spLocks noChangeArrowheads="1"/>
            </p:cNvSpPr>
            <p:nvPr/>
          </p:nvSpPr>
          <p:spPr bwMode="auto">
            <a:xfrm>
              <a:off x="2290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5" name="Rectangle 287"/>
            <p:cNvSpPr>
              <a:spLocks noChangeArrowheads="1"/>
            </p:cNvSpPr>
            <p:nvPr/>
          </p:nvSpPr>
          <p:spPr bwMode="auto">
            <a:xfrm>
              <a:off x="2464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6" name="Rectangle 288"/>
            <p:cNvSpPr>
              <a:spLocks noChangeArrowheads="1"/>
            </p:cNvSpPr>
            <p:nvPr/>
          </p:nvSpPr>
          <p:spPr bwMode="auto">
            <a:xfrm>
              <a:off x="199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7" name="Rectangle 289"/>
            <p:cNvSpPr>
              <a:spLocks noChangeArrowheads="1"/>
            </p:cNvSpPr>
            <p:nvPr/>
          </p:nvSpPr>
          <p:spPr bwMode="auto">
            <a:xfrm>
              <a:off x="373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8" name="Rectangle 290"/>
            <p:cNvSpPr>
              <a:spLocks noChangeArrowheads="1"/>
            </p:cNvSpPr>
            <p:nvPr/>
          </p:nvSpPr>
          <p:spPr bwMode="auto">
            <a:xfrm>
              <a:off x="547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49" name="Rectangle 291"/>
            <p:cNvSpPr>
              <a:spLocks noChangeArrowheads="1"/>
            </p:cNvSpPr>
            <p:nvPr/>
          </p:nvSpPr>
          <p:spPr bwMode="auto">
            <a:xfrm>
              <a:off x="722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0" name="Rectangle 292"/>
            <p:cNvSpPr>
              <a:spLocks noChangeArrowheads="1"/>
            </p:cNvSpPr>
            <p:nvPr/>
          </p:nvSpPr>
          <p:spPr bwMode="auto">
            <a:xfrm>
              <a:off x="1244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1" name="Rectangle 293"/>
            <p:cNvSpPr>
              <a:spLocks noChangeArrowheads="1"/>
            </p:cNvSpPr>
            <p:nvPr/>
          </p:nvSpPr>
          <p:spPr bwMode="auto">
            <a:xfrm>
              <a:off x="1419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2" name="Rectangle 294"/>
            <p:cNvSpPr>
              <a:spLocks noChangeArrowheads="1"/>
            </p:cNvSpPr>
            <p:nvPr/>
          </p:nvSpPr>
          <p:spPr bwMode="auto">
            <a:xfrm>
              <a:off x="896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3" name="Rectangle 295"/>
            <p:cNvSpPr>
              <a:spLocks noChangeArrowheads="1"/>
            </p:cNvSpPr>
            <p:nvPr/>
          </p:nvSpPr>
          <p:spPr bwMode="auto">
            <a:xfrm>
              <a:off x="1070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4" name="Rectangle 296"/>
            <p:cNvSpPr>
              <a:spLocks noChangeArrowheads="1"/>
            </p:cNvSpPr>
            <p:nvPr/>
          </p:nvSpPr>
          <p:spPr bwMode="auto">
            <a:xfrm>
              <a:off x="1593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5" name="Rectangle 297"/>
            <p:cNvSpPr>
              <a:spLocks noChangeArrowheads="1"/>
            </p:cNvSpPr>
            <p:nvPr/>
          </p:nvSpPr>
          <p:spPr bwMode="auto">
            <a:xfrm>
              <a:off x="1767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6" name="Rectangle 298"/>
            <p:cNvSpPr>
              <a:spLocks noChangeArrowheads="1"/>
            </p:cNvSpPr>
            <p:nvPr/>
          </p:nvSpPr>
          <p:spPr bwMode="auto">
            <a:xfrm>
              <a:off x="1941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7" name="Rectangle 299"/>
            <p:cNvSpPr>
              <a:spLocks noChangeArrowheads="1"/>
            </p:cNvSpPr>
            <p:nvPr/>
          </p:nvSpPr>
          <p:spPr bwMode="auto">
            <a:xfrm>
              <a:off x="2116" y="4075"/>
              <a:ext cx="86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8" name="Rectangle 300"/>
            <p:cNvSpPr>
              <a:spLocks noChangeArrowheads="1"/>
            </p:cNvSpPr>
            <p:nvPr/>
          </p:nvSpPr>
          <p:spPr bwMode="auto">
            <a:xfrm>
              <a:off x="2813" y="4075"/>
              <a:ext cx="86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59" name="Rectangle 301"/>
            <p:cNvSpPr>
              <a:spLocks noChangeArrowheads="1"/>
            </p:cNvSpPr>
            <p:nvPr/>
          </p:nvSpPr>
          <p:spPr bwMode="auto">
            <a:xfrm>
              <a:off x="2987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0" name="Rectangle 302"/>
            <p:cNvSpPr>
              <a:spLocks noChangeArrowheads="1"/>
            </p:cNvSpPr>
            <p:nvPr/>
          </p:nvSpPr>
          <p:spPr bwMode="auto">
            <a:xfrm>
              <a:off x="3161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1" name="Rectangle 303"/>
            <p:cNvSpPr>
              <a:spLocks noChangeArrowheads="1"/>
            </p:cNvSpPr>
            <p:nvPr/>
          </p:nvSpPr>
          <p:spPr bwMode="auto">
            <a:xfrm>
              <a:off x="3335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2" name="Rectangle 304"/>
            <p:cNvSpPr>
              <a:spLocks noChangeArrowheads="1"/>
            </p:cNvSpPr>
            <p:nvPr/>
          </p:nvSpPr>
          <p:spPr bwMode="auto">
            <a:xfrm>
              <a:off x="3510" y="4075"/>
              <a:ext cx="86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3" name="Rectangle 305"/>
            <p:cNvSpPr>
              <a:spLocks noChangeArrowheads="1"/>
            </p:cNvSpPr>
            <p:nvPr/>
          </p:nvSpPr>
          <p:spPr bwMode="auto">
            <a:xfrm>
              <a:off x="3684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4" name="Rectangle 306"/>
            <p:cNvSpPr>
              <a:spLocks noChangeArrowheads="1"/>
            </p:cNvSpPr>
            <p:nvPr/>
          </p:nvSpPr>
          <p:spPr bwMode="auto">
            <a:xfrm>
              <a:off x="3858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5" name="Rectangle 307"/>
            <p:cNvSpPr>
              <a:spLocks noChangeArrowheads="1"/>
            </p:cNvSpPr>
            <p:nvPr/>
          </p:nvSpPr>
          <p:spPr bwMode="auto">
            <a:xfrm>
              <a:off x="4032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6" name="Rectangle 308"/>
            <p:cNvSpPr>
              <a:spLocks noChangeArrowheads="1"/>
            </p:cNvSpPr>
            <p:nvPr/>
          </p:nvSpPr>
          <p:spPr bwMode="auto">
            <a:xfrm>
              <a:off x="4206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7" name="Rectangle 309"/>
            <p:cNvSpPr>
              <a:spLocks noChangeArrowheads="1"/>
            </p:cNvSpPr>
            <p:nvPr/>
          </p:nvSpPr>
          <p:spPr bwMode="auto">
            <a:xfrm>
              <a:off x="4380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8" name="Rectangle 310"/>
            <p:cNvSpPr>
              <a:spLocks noChangeArrowheads="1"/>
            </p:cNvSpPr>
            <p:nvPr/>
          </p:nvSpPr>
          <p:spPr bwMode="auto">
            <a:xfrm>
              <a:off x="4555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69" name="Rectangle 311"/>
            <p:cNvSpPr>
              <a:spLocks noChangeArrowheads="1"/>
            </p:cNvSpPr>
            <p:nvPr/>
          </p:nvSpPr>
          <p:spPr bwMode="auto">
            <a:xfrm>
              <a:off x="4729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0" name="Rectangle 312"/>
            <p:cNvSpPr>
              <a:spLocks noChangeArrowheads="1"/>
            </p:cNvSpPr>
            <p:nvPr/>
          </p:nvSpPr>
          <p:spPr bwMode="auto">
            <a:xfrm>
              <a:off x="4903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1" name="Rectangle 313"/>
            <p:cNvSpPr>
              <a:spLocks noChangeArrowheads="1"/>
            </p:cNvSpPr>
            <p:nvPr/>
          </p:nvSpPr>
          <p:spPr bwMode="auto">
            <a:xfrm>
              <a:off x="5077" y="4075"/>
              <a:ext cx="88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2" name="Rectangle 314"/>
            <p:cNvSpPr>
              <a:spLocks noChangeArrowheads="1"/>
            </p:cNvSpPr>
            <p:nvPr/>
          </p:nvSpPr>
          <p:spPr bwMode="auto">
            <a:xfrm>
              <a:off x="5252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3" name="Rectangle 315"/>
            <p:cNvSpPr>
              <a:spLocks noChangeArrowheads="1"/>
            </p:cNvSpPr>
            <p:nvPr/>
          </p:nvSpPr>
          <p:spPr bwMode="auto">
            <a:xfrm>
              <a:off x="5426" y="4075"/>
              <a:ext cx="87" cy="8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4" name="Freeform 316"/>
            <p:cNvSpPr>
              <a:spLocks/>
            </p:cNvSpPr>
            <p:nvPr/>
          </p:nvSpPr>
          <p:spPr bwMode="auto">
            <a:xfrm>
              <a:off x="2072" y="3553"/>
              <a:ext cx="348" cy="174"/>
            </a:xfrm>
            <a:custGeom>
              <a:avLst/>
              <a:gdLst>
                <a:gd name="T0" fmla="*/ 0 w 1393"/>
                <a:gd name="T1" fmla="*/ 244 h 696"/>
                <a:gd name="T2" fmla="*/ 0 w 1393"/>
                <a:gd name="T3" fmla="*/ 453 h 696"/>
                <a:gd name="T4" fmla="*/ 244 w 1393"/>
                <a:gd name="T5" fmla="*/ 453 h 696"/>
                <a:gd name="T6" fmla="*/ 244 w 1393"/>
                <a:gd name="T7" fmla="*/ 696 h 696"/>
                <a:gd name="T8" fmla="*/ 1150 w 1393"/>
                <a:gd name="T9" fmla="*/ 696 h 696"/>
                <a:gd name="T10" fmla="*/ 1150 w 1393"/>
                <a:gd name="T11" fmla="*/ 453 h 696"/>
                <a:gd name="T12" fmla="*/ 1393 w 1393"/>
                <a:gd name="T13" fmla="*/ 453 h 696"/>
                <a:gd name="T14" fmla="*/ 1393 w 1393"/>
                <a:gd name="T15" fmla="*/ 244 h 696"/>
                <a:gd name="T16" fmla="*/ 1150 w 1393"/>
                <a:gd name="T17" fmla="*/ 244 h 696"/>
                <a:gd name="T18" fmla="*/ 1150 w 1393"/>
                <a:gd name="T19" fmla="*/ 0 h 696"/>
                <a:gd name="T20" fmla="*/ 244 w 1393"/>
                <a:gd name="T21" fmla="*/ 0 h 696"/>
                <a:gd name="T22" fmla="*/ 244 w 1393"/>
                <a:gd name="T23" fmla="*/ 244 h 696"/>
                <a:gd name="T24" fmla="*/ 0 w 1393"/>
                <a:gd name="T25" fmla="*/ 24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3" h="696">
                  <a:moveTo>
                    <a:pt x="0" y="244"/>
                  </a:moveTo>
                  <a:lnTo>
                    <a:pt x="0" y="453"/>
                  </a:lnTo>
                  <a:lnTo>
                    <a:pt x="244" y="453"/>
                  </a:lnTo>
                  <a:lnTo>
                    <a:pt x="244" y="696"/>
                  </a:lnTo>
                  <a:lnTo>
                    <a:pt x="1150" y="696"/>
                  </a:lnTo>
                  <a:lnTo>
                    <a:pt x="1150" y="453"/>
                  </a:lnTo>
                  <a:lnTo>
                    <a:pt x="1393" y="453"/>
                  </a:lnTo>
                  <a:lnTo>
                    <a:pt x="1393" y="244"/>
                  </a:lnTo>
                  <a:lnTo>
                    <a:pt x="1150" y="244"/>
                  </a:lnTo>
                  <a:lnTo>
                    <a:pt x="1150" y="0"/>
                  </a:lnTo>
                  <a:lnTo>
                    <a:pt x="244" y="0"/>
                  </a:lnTo>
                  <a:lnTo>
                    <a:pt x="244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5" name="Oval 317"/>
            <p:cNvSpPr>
              <a:spLocks noChangeArrowheads="1"/>
            </p:cNvSpPr>
            <p:nvPr/>
          </p:nvSpPr>
          <p:spPr bwMode="auto">
            <a:xfrm>
              <a:off x="2072" y="3605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6" name="Oval 318"/>
            <p:cNvSpPr>
              <a:spLocks noChangeArrowheads="1"/>
            </p:cNvSpPr>
            <p:nvPr/>
          </p:nvSpPr>
          <p:spPr bwMode="auto">
            <a:xfrm>
              <a:off x="2298" y="3605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7" name="Oval 319"/>
            <p:cNvSpPr>
              <a:spLocks noChangeArrowheads="1"/>
            </p:cNvSpPr>
            <p:nvPr/>
          </p:nvSpPr>
          <p:spPr bwMode="auto">
            <a:xfrm>
              <a:off x="2298" y="355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8" name="Oval 320"/>
            <p:cNvSpPr>
              <a:spLocks noChangeArrowheads="1"/>
            </p:cNvSpPr>
            <p:nvPr/>
          </p:nvSpPr>
          <p:spPr bwMode="auto">
            <a:xfrm>
              <a:off x="2072" y="3553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79" name="Line 321"/>
            <p:cNvSpPr>
              <a:spLocks noChangeShapeType="1"/>
            </p:cNvSpPr>
            <p:nvPr/>
          </p:nvSpPr>
          <p:spPr bwMode="auto">
            <a:xfrm>
              <a:off x="2072" y="3614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0" name="Line 322"/>
            <p:cNvSpPr>
              <a:spLocks noChangeShapeType="1"/>
            </p:cNvSpPr>
            <p:nvPr/>
          </p:nvSpPr>
          <p:spPr bwMode="auto">
            <a:xfrm>
              <a:off x="2133" y="3727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1" name="Line 323"/>
            <p:cNvSpPr>
              <a:spLocks noChangeShapeType="1"/>
            </p:cNvSpPr>
            <p:nvPr/>
          </p:nvSpPr>
          <p:spPr bwMode="auto">
            <a:xfrm flipV="1">
              <a:off x="2420" y="3614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2" name="Line 324"/>
            <p:cNvSpPr>
              <a:spLocks noChangeShapeType="1"/>
            </p:cNvSpPr>
            <p:nvPr/>
          </p:nvSpPr>
          <p:spPr bwMode="auto">
            <a:xfrm flipH="1">
              <a:off x="2133" y="3553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3" name="Freeform 325"/>
            <p:cNvSpPr>
              <a:spLocks/>
            </p:cNvSpPr>
            <p:nvPr/>
          </p:nvSpPr>
          <p:spPr bwMode="auto">
            <a:xfrm>
              <a:off x="2072" y="3666"/>
              <a:ext cx="61" cy="61"/>
            </a:xfrm>
            <a:custGeom>
              <a:avLst/>
              <a:gdLst>
                <a:gd name="T0" fmla="*/ 0 w 244"/>
                <a:gd name="T1" fmla="*/ 0 h 243"/>
                <a:gd name="T2" fmla="*/ 0 w 244"/>
                <a:gd name="T3" fmla="*/ 8 h 243"/>
                <a:gd name="T4" fmla="*/ 0 w 244"/>
                <a:gd name="T5" fmla="*/ 16 h 243"/>
                <a:gd name="T6" fmla="*/ 2 w 244"/>
                <a:gd name="T7" fmla="*/ 24 h 243"/>
                <a:gd name="T8" fmla="*/ 2 w 244"/>
                <a:gd name="T9" fmla="*/ 33 h 243"/>
                <a:gd name="T10" fmla="*/ 3 w 244"/>
                <a:gd name="T11" fmla="*/ 41 h 243"/>
                <a:gd name="T12" fmla="*/ 4 w 244"/>
                <a:gd name="T13" fmla="*/ 48 h 243"/>
                <a:gd name="T14" fmla="*/ 7 w 244"/>
                <a:gd name="T15" fmla="*/ 56 h 243"/>
                <a:gd name="T16" fmla="*/ 8 w 244"/>
                <a:gd name="T17" fmla="*/ 64 h 243"/>
                <a:gd name="T18" fmla="*/ 11 w 244"/>
                <a:gd name="T19" fmla="*/ 72 h 243"/>
                <a:gd name="T20" fmla="*/ 13 w 244"/>
                <a:gd name="T21" fmla="*/ 80 h 243"/>
                <a:gd name="T22" fmla="*/ 16 w 244"/>
                <a:gd name="T23" fmla="*/ 87 h 243"/>
                <a:gd name="T24" fmla="*/ 20 w 244"/>
                <a:gd name="T25" fmla="*/ 95 h 243"/>
                <a:gd name="T26" fmla="*/ 22 w 244"/>
                <a:gd name="T27" fmla="*/ 103 h 243"/>
                <a:gd name="T28" fmla="*/ 26 w 244"/>
                <a:gd name="T29" fmla="*/ 109 h 243"/>
                <a:gd name="T30" fmla="*/ 30 w 244"/>
                <a:gd name="T31" fmla="*/ 117 h 243"/>
                <a:gd name="T32" fmla="*/ 34 w 244"/>
                <a:gd name="T33" fmla="*/ 124 h 243"/>
                <a:gd name="T34" fmla="*/ 38 w 244"/>
                <a:gd name="T35" fmla="*/ 131 h 243"/>
                <a:gd name="T36" fmla="*/ 43 w 244"/>
                <a:gd name="T37" fmla="*/ 138 h 243"/>
                <a:gd name="T38" fmla="*/ 47 w 244"/>
                <a:gd name="T39" fmla="*/ 144 h 243"/>
                <a:gd name="T40" fmla="*/ 52 w 244"/>
                <a:gd name="T41" fmla="*/ 151 h 243"/>
                <a:gd name="T42" fmla="*/ 58 w 244"/>
                <a:gd name="T43" fmla="*/ 157 h 243"/>
                <a:gd name="T44" fmla="*/ 63 w 244"/>
                <a:gd name="T45" fmla="*/ 163 h 243"/>
                <a:gd name="T46" fmla="*/ 68 w 244"/>
                <a:gd name="T47" fmla="*/ 169 h 243"/>
                <a:gd name="T48" fmla="*/ 74 w 244"/>
                <a:gd name="T49" fmla="*/ 174 h 243"/>
                <a:gd name="T50" fmla="*/ 80 w 244"/>
                <a:gd name="T51" fmla="*/ 181 h 243"/>
                <a:gd name="T52" fmla="*/ 86 w 244"/>
                <a:gd name="T53" fmla="*/ 186 h 243"/>
                <a:gd name="T54" fmla="*/ 93 w 244"/>
                <a:gd name="T55" fmla="*/ 191 h 243"/>
                <a:gd name="T56" fmla="*/ 99 w 244"/>
                <a:gd name="T57" fmla="*/ 196 h 243"/>
                <a:gd name="T58" fmla="*/ 106 w 244"/>
                <a:gd name="T59" fmla="*/ 200 h 243"/>
                <a:gd name="T60" fmla="*/ 112 w 244"/>
                <a:gd name="T61" fmla="*/ 205 h 243"/>
                <a:gd name="T62" fmla="*/ 120 w 244"/>
                <a:gd name="T63" fmla="*/ 209 h 243"/>
                <a:gd name="T64" fmla="*/ 126 w 244"/>
                <a:gd name="T65" fmla="*/ 213 h 243"/>
                <a:gd name="T66" fmla="*/ 134 w 244"/>
                <a:gd name="T67" fmla="*/ 217 h 243"/>
                <a:gd name="T68" fmla="*/ 141 w 244"/>
                <a:gd name="T69" fmla="*/ 221 h 243"/>
                <a:gd name="T70" fmla="*/ 149 w 244"/>
                <a:gd name="T71" fmla="*/ 224 h 243"/>
                <a:gd name="T72" fmla="*/ 156 w 244"/>
                <a:gd name="T73" fmla="*/ 228 h 243"/>
                <a:gd name="T74" fmla="*/ 164 w 244"/>
                <a:gd name="T75" fmla="*/ 230 h 243"/>
                <a:gd name="T76" fmla="*/ 172 w 244"/>
                <a:gd name="T77" fmla="*/ 233 h 243"/>
                <a:gd name="T78" fmla="*/ 180 w 244"/>
                <a:gd name="T79" fmla="*/ 235 h 243"/>
                <a:gd name="T80" fmla="*/ 188 w 244"/>
                <a:gd name="T81" fmla="*/ 237 h 243"/>
                <a:gd name="T82" fmla="*/ 195 w 244"/>
                <a:gd name="T83" fmla="*/ 238 h 243"/>
                <a:gd name="T84" fmla="*/ 203 w 244"/>
                <a:gd name="T85" fmla="*/ 241 h 243"/>
                <a:gd name="T86" fmla="*/ 211 w 244"/>
                <a:gd name="T87" fmla="*/ 242 h 243"/>
                <a:gd name="T88" fmla="*/ 219 w 244"/>
                <a:gd name="T89" fmla="*/ 242 h 243"/>
                <a:gd name="T90" fmla="*/ 228 w 244"/>
                <a:gd name="T91" fmla="*/ 243 h 243"/>
                <a:gd name="T92" fmla="*/ 236 w 244"/>
                <a:gd name="T93" fmla="*/ 243 h 243"/>
                <a:gd name="T94" fmla="*/ 244 w 244"/>
                <a:gd name="T9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3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3" y="41"/>
                  </a:lnTo>
                  <a:lnTo>
                    <a:pt x="4" y="48"/>
                  </a:lnTo>
                  <a:lnTo>
                    <a:pt x="7" y="56"/>
                  </a:lnTo>
                  <a:lnTo>
                    <a:pt x="8" y="64"/>
                  </a:lnTo>
                  <a:lnTo>
                    <a:pt x="11" y="72"/>
                  </a:lnTo>
                  <a:lnTo>
                    <a:pt x="13" y="80"/>
                  </a:lnTo>
                  <a:lnTo>
                    <a:pt x="16" y="87"/>
                  </a:lnTo>
                  <a:lnTo>
                    <a:pt x="20" y="95"/>
                  </a:lnTo>
                  <a:lnTo>
                    <a:pt x="22" y="103"/>
                  </a:lnTo>
                  <a:lnTo>
                    <a:pt x="26" y="109"/>
                  </a:lnTo>
                  <a:lnTo>
                    <a:pt x="30" y="117"/>
                  </a:lnTo>
                  <a:lnTo>
                    <a:pt x="34" y="124"/>
                  </a:lnTo>
                  <a:lnTo>
                    <a:pt x="38" y="131"/>
                  </a:lnTo>
                  <a:lnTo>
                    <a:pt x="43" y="138"/>
                  </a:lnTo>
                  <a:lnTo>
                    <a:pt x="47" y="144"/>
                  </a:lnTo>
                  <a:lnTo>
                    <a:pt x="52" y="151"/>
                  </a:lnTo>
                  <a:lnTo>
                    <a:pt x="58" y="157"/>
                  </a:lnTo>
                  <a:lnTo>
                    <a:pt x="63" y="163"/>
                  </a:lnTo>
                  <a:lnTo>
                    <a:pt x="68" y="169"/>
                  </a:lnTo>
                  <a:lnTo>
                    <a:pt x="74" y="174"/>
                  </a:lnTo>
                  <a:lnTo>
                    <a:pt x="80" y="181"/>
                  </a:lnTo>
                  <a:lnTo>
                    <a:pt x="86" y="186"/>
                  </a:lnTo>
                  <a:lnTo>
                    <a:pt x="93" y="191"/>
                  </a:lnTo>
                  <a:lnTo>
                    <a:pt x="99" y="196"/>
                  </a:lnTo>
                  <a:lnTo>
                    <a:pt x="106" y="200"/>
                  </a:lnTo>
                  <a:lnTo>
                    <a:pt x="112" y="205"/>
                  </a:lnTo>
                  <a:lnTo>
                    <a:pt x="120" y="209"/>
                  </a:lnTo>
                  <a:lnTo>
                    <a:pt x="126" y="213"/>
                  </a:lnTo>
                  <a:lnTo>
                    <a:pt x="134" y="217"/>
                  </a:lnTo>
                  <a:lnTo>
                    <a:pt x="141" y="221"/>
                  </a:lnTo>
                  <a:lnTo>
                    <a:pt x="149" y="224"/>
                  </a:lnTo>
                  <a:lnTo>
                    <a:pt x="156" y="228"/>
                  </a:lnTo>
                  <a:lnTo>
                    <a:pt x="164" y="230"/>
                  </a:lnTo>
                  <a:lnTo>
                    <a:pt x="172" y="233"/>
                  </a:lnTo>
                  <a:lnTo>
                    <a:pt x="180" y="235"/>
                  </a:lnTo>
                  <a:lnTo>
                    <a:pt x="188" y="237"/>
                  </a:lnTo>
                  <a:lnTo>
                    <a:pt x="195" y="238"/>
                  </a:lnTo>
                  <a:lnTo>
                    <a:pt x="203" y="241"/>
                  </a:lnTo>
                  <a:lnTo>
                    <a:pt x="211" y="242"/>
                  </a:lnTo>
                  <a:lnTo>
                    <a:pt x="219" y="242"/>
                  </a:lnTo>
                  <a:lnTo>
                    <a:pt x="228" y="243"/>
                  </a:lnTo>
                  <a:lnTo>
                    <a:pt x="236" y="243"/>
                  </a:lnTo>
                  <a:lnTo>
                    <a:pt x="244" y="243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4" name="Freeform 326"/>
            <p:cNvSpPr>
              <a:spLocks/>
            </p:cNvSpPr>
            <p:nvPr/>
          </p:nvSpPr>
          <p:spPr bwMode="auto">
            <a:xfrm>
              <a:off x="2360" y="3666"/>
              <a:ext cx="60" cy="61"/>
            </a:xfrm>
            <a:custGeom>
              <a:avLst/>
              <a:gdLst>
                <a:gd name="T0" fmla="*/ 0 w 243"/>
                <a:gd name="T1" fmla="*/ 243 h 243"/>
                <a:gd name="T2" fmla="*/ 8 w 243"/>
                <a:gd name="T3" fmla="*/ 243 h 243"/>
                <a:gd name="T4" fmla="*/ 16 w 243"/>
                <a:gd name="T5" fmla="*/ 243 h 243"/>
                <a:gd name="T6" fmla="*/ 24 w 243"/>
                <a:gd name="T7" fmla="*/ 242 h 243"/>
                <a:gd name="T8" fmla="*/ 33 w 243"/>
                <a:gd name="T9" fmla="*/ 242 h 243"/>
                <a:gd name="T10" fmla="*/ 41 w 243"/>
                <a:gd name="T11" fmla="*/ 241 h 243"/>
                <a:gd name="T12" fmla="*/ 48 w 243"/>
                <a:gd name="T13" fmla="*/ 238 h 243"/>
                <a:gd name="T14" fmla="*/ 56 w 243"/>
                <a:gd name="T15" fmla="*/ 237 h 243"/>
                <a:gd name="T16" fmla="*/ 64 w 243"/>
                <a:gd name="T17" fmla="*/ 235 h 243"/>
                <a:gd name="T18" fmla="*/ 72 w 243"/>
                <a:gd name="T19" fmla="*/ 233 h 243"/>
                <a:gd name="T20" fmla="*/ 80 w 243"/>
                <a:gd name="T21" fmla="*/ 230 h 243"/>
                <a:gd name="T22" fmla="*/ 87 w 243"/>
                <a:gd name="T23" fmla="*/ 228 h 243"/>
                <a:gd name="T24" fmla="*/ 95 w 243"/>
                <a:gd name="T25" fmla="*/ 224 h 243"/>
                <a:gd name="T26" fmla="*/ 103 w 243"/>
                <a:gd name="T27" fmla="*/ 221 h 243"/>
                <a:gd name="T28" fmla="*/ 110 w 243"/>
                <a:gd name="T29" fmla="*/ 217 h 243"/>
                <a:gd name="T30" fmla="*/ 117 w 243"/>
                <a:gd name="T31" fmla="*/ 213 h 243"/>
                <a:gd name="T32" fmla="*/ 124 w 243"/>
                <a:gd name="T33" fmla="*/ 209 h 243"/>
                <a:gd name="T34" fmla="*/ 132 w 243"/>
                <a:gd name="T35" fmla="*/ 205 h 243"/>
                <a:gd name="T36" fmla="*/ 138 w 243"/>
                <a:gd name="T37" fmla="*/ 200 h 243"/>
                <a:gd name="T38" fmla="*/ 145 w 243"/>
                <a:gd name="T39" fmla="*/ 196 h 243"/>
                <a:gd name="T40" fmla="*/ 151 w 243"/>
                <a:gd name="T41" fmla="*/ 191 h 243"/>
                <a:gd name="T42" fmla="*/ 158 w 243"/>
                <a:gd name="T43" fmla="*/ 186 h 243"/>
                <a:gd name="T44" fmla="*/ 163 w 243"/>
                <a:gd name="T45" fmla="*/ 181 h 243"/>
                <a:gd name="T46" fmla="*/ 169 w 243"/>
                <a:gd name="T47" fmla="*/ 174 h 243"/>
                <a:gd name="T48" fmla="*/ 175 w 243"/>
                <a:gd name="T49" fmla="*/ 169 h 243"/>
                <a:gd name="T50" fmla="*/ 181 w 243"/>
                <a:gd name="T51" fmla="*/ 163 h 243"/>
                <a:gd name="T52" fmla="*/ 186 w 243"/>
                <a:gd name="T53" fmla="*/ 157 h 243"/>
                <a:gd name="T54" fmla="*/ 191 w 243"/>
                <a:gd name="T55" fmla="*/ 151 h 243"/>
                <a:gd name="T56" fmla="*/ 197 w 243"/>
                <a:gd name="T57" fmla="*/ 144 h 243"/>
                <a:gd name="T58" fmla="*/ 201 w 243"/>
                <a:gd name="T59" fmla="*/ 138 h 243"/>
                <a:gd name="T60" fmla="*/ 206 w 243"/>
                <a:gd name="T61" fmla="*/ 131 h 243"/>
                <a:gd name="T62" fmla="*/ 210 w 243"/>
                <a:gd name="T63" fmla="*/ 124 h 243"/>
                <a:gd name="T64" fmla="*/ 214 w 243"/>
                <a:gd name="T65" fmla="*/ 117 h 243"/>
                <a:gd name="T66" fmla="*/ 217 w 243"/>
                <a:gd name="T67" fmla="*/ 109 h 243"/>
                <a:gd name="T68" fmla="*/ 221 w 243"/>
                <a:gd name="T69" fmla="*/ 103 h 243"/>
                <a:gd name="T70" fmla="*/ 224 w 243"/>
                <a:gd name="T71" fmla="*/ 95 h 243"/>
                <a:gd name="T72" fmla="*/ 228 w 243"/>
                <a:gd name="T73" fmla="*/ 87 h 243"/>
                <a:gd name="T74" fmla="*/ 230 w 243"/>
                <a:gd name="T75" fmla="*/ 80 h 243"/>
                <a:gd name="T76" fmla="*/ 233 w 243"/>
                <a:gd name="T77" fmla="*/ 72 h 243"/>
                <a:gd name="T78" fmla="*/ 234 w 243"/>
                <a:gd name="T79" fmla="*/ 64 h 243"/>
                <a:gd name="T80" fmla="*/ 237 w 243"/>
                <a:gd name="T81" fmla="*/ 56 h 243"/>
                <a:gd name="T82" fmla="*/ 238 w 243"/>
                <a:gd name="T83" fmla="*/ 48 h 243"/>
                <a:gd name="T84" fmla="*/ 241 w 243"/>
                <a:gd name="T85" fmla="*/ 41 h 243"/>
                <a:gd name="T86" fmla="*/ 241 w 243"/>
                <a:gd name="T87" fmla="*/ 33 h 243"/>
                <a:gd name="T88" fmla="*/ 242 w 243"/>
                <a:gd name="T89" fmla="*/ 24 h 243"/>
                <a:gd name="T90" fmla="*/ 243 w 243"/>
                <a:gd name="T91" fmla="*/ 16 h 243"/>
                <a:gd name="T92" fmla="*/ 243 w 243"/>
                <a:gd name="T93" fmla="*/ 8 h 243"/>
                <a:gd name="T94" fmla="*/ 243 w 243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243">
                  <a:moveTo>
                    <a:pt x="0" y="243"/>
                  </a:moveTo>
                  <a:lnTo>
                    <a:pt x="8" y="243"/>
                  </a:lnTo>
                  <a:lnTo>
                    <a:pt x="16" y="243"/>
                  </a:lnTo>
                  <a:lnTo>
                    <a:pt x="24" y="242"/>
                  </a:lnTo>
                  <a:lnTo>
                    <a:pt x="33" y="242"/>
                  </a:lnTo>
                  <a:lnTo>
                    <a:pt x="41" y="241"/>
                  </a:lnTo>
                  <a:lnTo>
                    <a:pt x="48" y="238"/>
                  </a:lnTo>
                  <a:lnTo>
                    <a:pt x="56" y="237"/>
                  </a:lnTo>
                  <a:lnTo>
                    <a:pt x="64" y="235"/>
                  </a:lnTo>
                  <a:lnTo>
                    <a:pt x="72" y="233"/>
                  </a:lnTo>
                  <a:lnTo>
                    <a:pt x="80" y="230"/>
                  </a:lnTo>
                  <a:lnTo>
                    <a:pt x="87" y="228"/>
                  </a:lnTo>
                  <a:lnTo>
                    <a:pt x="95" y="224"/>
                  </a:lnTo>
                  <a:lnTo>
                    <a:pt x="103" y="221"/>
                  </a:lnTo>
                  <a:lnTo>
                    <a:pt x="110" y="217"/>
                  </a:lnTo>
                  <a:lnTo>
                    <a:pt x="117" y="213"/>
                  </a:lnTo>
                  <a:lnTo>
                    <a:pt x="124" y="209"/>
                  </a:lnTo>
                  <a:lnTo>
                    <a:pt x="132" y="205"/>
                  </a:lnTo>
                  <a:lnTo>
                    <a:pt x="138" y="200"/>
                  </a:lnTo>
                  <a:lnTo>
                    <a:pt x="145" y="196"/>
                  </a:lnTo>
                  <a:lnTo>
                    <a:pt x="151" y="191"/>
                  </a:lnTo>
                  <a:lnTo>
                    <a:pt x="158" y="186"/>
                  </a:lnTo>
                  <a:lnTo>
                    <a:pt x="163" y="181"/>
                  </a:lnTo>
                  <a:lnTo>
                    <a:pt x="169" y="174"/>
                  </a:lnTo>
                  <a:lnTo>
                    <a:pt x="175" y="169"/>
                  </a:lnTo>
                  <a:lnTo>
                    <a:pt x="181" y="163"/>
                  </a:lnTo>
                  <a:lnTo>
                    <a:pt x="186" y="157"/>
                  </a:lnTo>
                  <a:lnTo>
                    <a:pt x="191" y="151"/>
                  </a:lnTo>
                  <a:lnTo>
                    <a:pt x="197" y="144"/>
                  </a:lnTo>
                  <a:lnTo>
                    <a:pt x="201" y="138"/>
                  </a:lnTo>
                  <a:lnTo>
                    <a:pt x="206" y="131"/>
                  </a:lnTo>
                  <a:lnTo>
                    <a:pt x="210" y="124"/>
                  </a:lnTo>
                  <a:lnTo>
                    <a:pt x="214" y="117"/>
                  </a:lnTo>
                  <a:lnTo>
                    <a:pt x="217" y="109"/>
                  </a:lnTo>
                  <a:lnTo>
                    <a:pt x="221" y="103"/>
                  </a:lnTo>
                  <a:lnTo>
                    <a:pt x="224" y="95"/>
                  </a:lnTo>
                  <a:lnTo>
                    <a:pt x="228" y="87"/>
                  </a:lnTo>
                  <a:lnTo>
                    <a:pt x="230" y="80"/>
                  </a:lnTo>
                  <a:lnTo>
                    <a:pt x="233" y="72"/>
                  </a:lnTo>
                  <a:lnTo>
                    <a:pt x="234" y="64"/>
                  </a:lnTo>
                  <a:lnTo>
                    <a:pt x="237" y="56"/>
                  </a:lnTo>
                  <a:lnTo>
                    <a:pt x="238" y="48"/>
                  </a:lnTo>
                  <a:lnTo>
                    <a:pt x="241" y="41"/>
                  </a:lnTo>
                  <a:lnTo>
                    <a:pt x="241" y="33"/>
                  </a:lnTo>
                  <a:lnTo>
                    <a:pt x="242" y="24"/>
                  </a:lnTo>
                  <a:lnTo>
                    <a:pt x="243" y="16"/>
                  </a:lnTo>
                  <a:lnTo>
                    <a:pt x="243" y="8"/>
                  </a:lnTo>
                  <a:lnTo>
                    <a:pt x="243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5" name="Freeform 327"/>
            <p:cNvSpPr>
              <a:spLocks/>
            </p:cNvSpPr>
            <p:nvPr/>
          </p:nvSpPr>
          <p:spPr bwMode="auto">
            <a:xfrm>
              <a:off x="2360" y="3553"/>
              <a:ext cx="60" cy="61"/>
            </a:xfrm>
            <a:custGeom>
              <a:avLst/>
              <a:gdLst>
                <a:gd name="T0" fmla="*/ 243 w 243"/>
                <a:gd name="T1" fmla="*/ 244 h 244"/>
                <a:gd name="T2" fmla="*/ 243 w 243"/>
                <a:gd name="T3" fmla="*/ 236 h 244"/>
                <a:gd name="T4" fmla="*/ 243 w 243"/>
                <a:gd name="T5" fmla="*/ 227 h 244"/>
                <a:gd name="T6" fmla="*/ 242 w 243"/>
                <a:gd name="T7" fmla="*/ 219 h 244"/>
                <a:gd name="T8" fmla="*/ 241 w 243"/>
                <a:gd name="T9" fmla="*/ 212 h 244"/>
                <a:gd name="T10" fmla="*/ 241 w 243"/>
                <a:gd name="T11" fmla="*/ 204 h 244"/>
                <a:gd name="T12" fmla="*/ 238 w 243"/>
                <a:gd name="T13" fmla="*/ 196 h 244"/>
                <a:gd name="T14" fmla="*/ 237 w 243"/>
                <a:gd name="T15" fmla="*/ 188 h 244"/>
                <a:gd name="T16" fmla="*/ 234 w 243"/>
                <a:gd name="T17" fmla="*/ 179 h 244"/>
                <a:gd name="T18" fmla="*/ 233 w 243"/>
                <a:gd name="T19" fmla="*/ 171 h 244"/>
                <a:gd name="T20" fmla="*/ 230 w 243"/>
                <a:gd name="T21" fmla="*/ 164 h 244"/>
                <a:gd name="T22" fmla="*/ 228 w 243"/>
                <a:gd name="T23" fmla="*/ 157 h 244"/>
                <a:gd name="T24" fmla="*/ 224 w 243"/>
                <a:gd name="T25" fmla="*/ 149 h 244"/>
                <a:gd name="T26" fmla="*/ 221 w 243"/>
                <a:gd name="T27" fmla="*/ 142 h 244"/>
                <a:gd name="T28" fmla="*/ 217 w 243"/>
                <a:gd name="T29" fmla="*/ 134 h 244"/>
                <a:gd name="T30" fmla="*/ 214 w 243"/>
                <a:gd name="T31" fmla="*/ 127 h 244"/>
                <a:gd name="T32" fmla="*/ 210 w 243"/>
                <a:gd name="T33" fmla="*/ 119 h 244"/>
                <a:gd name="T34" fmla="*/ 206 w 243"/>
                <a:gd name="T35" fmla="*/ 113 h 244"/>
                <a:gd name="T36" fmla="*/ 201 w 243"/>
                <a:gd name="T37" fmla="*/ 106 h 244"/>
                <a:gd name="T38" fmla="*/ 197 w 243"/>
                <a:gd name="T39" fmla="*/ 100 h 244"/>
                <a:gd name="T40" fmla="*/ 191 w 243"/>
                <a:gd name="T41" fmla="*/ 93 h 244"/>
                <a:gd name="T42" fmla="*/ 186 w 243"/>
                <a:gd name="T43" fmla="*/ 87 h 244"/>
                <a:gd name="T44" fmla="*/ 181 w 243"/>
                <a:gd name="T45" fmla="*/ 80 h 244"/>
                <a:gd name="T46" fmla="*/ 175 w 243"/>
                <a:gd name="T47" fmla="*/ 75 h 244"/>
                <a:gd name="T48" fmla="*/ 169 w 243"/>
                <a:gd name="T49" fmla="*/ 69 h 244"/>
                <a:gd name="T50" fmla="*/ 163 w 243"/>
                <a:gd name="T51" fmla="*/ 64 h 244"/>
                <a:gd name="T52" fmla="*/ 158 w 243"/>
                <a:gd name="T53" fmla="*/ 58 h 244"/>
                <a:gd name="T54" fmla="*/ 151 w 243"/>
                <a:gd name="T55" fmla="*/ 53 h 244"/>
                <a:gd name="T56" fmla="*/ 145 w 243"/>
                <a:gd name="T57" fmla="*/ 48 h 244"/>
                <a:gd name="T58" fmla="*/ 138 w 243"/>
                <a:gd name="T59" fmla="*/ 43 h 244"/>
                <a:gd name="T60" fmla="*/ 132 w 243"/>
                <a:gd name="T61" fmla="*/ 39 h 244"/>
                <a:gd name="T62" fmla="*/ 124 w 243"/>
                <a:gd name="T63" fmla="*/ 35 h 244"/>
                <a:gd name="T64" fmla="*/ 117 w 243"/>
                <a:gd name="T65" fmla="*/ 31 h 244"/>
                <a:gd name="T66" fmla="*/ 110 w 243"/>
                <a:gd name="T67" fmla="*/ 27 h 244"/>
                <a:gd name="T68" fmla="*/ 103 w 243"/>
                <a:gd name="T69" fmla="*/ 23 h 244"/>
                <a:gd name="T70" fmla="*/ 95 w 243"/>
                <a:gd name="T71" fmla="*/ 19 h 244"/>
                <a:gd name="T72" fmla="*/ 87 w 243"/>
                <a:gd name="T73" fmla="*/ 17 h 244"/>
                <a:gd name="T74" fmla="*/ 80 w 243"/>
                <a:gd name="T75" fmla="*/ 14 h 244"/>
                <a:gd name="T76" fmla="*/ 72 w 243"/>
                <a:gd name="T77" fmla="*/ 12 h 244"/>
                <a:gd name="T78" fmla="*/ 64 w 243"/>
                <a:gd name="T79" fmla="*/ 9 h 244"/>
                <a:gd name="T80" fmla="*/ 56 w 243"/>
                <a:gd name="T81" fmla="*/ 8 h 244"/>
                <a:gd name="T82" fmla="*/ 48 w 243"/>
                <a:gd name="T83" fmla="*/ 5 h 244"/>
                <a:gd name="T84" fmla="*/ 41 w 243"/>
                <a:gd name="T85" fmla="*/ 4 h 244"/>
                <a:gd name="T86" fmla="*/ 33 w 243"/>
                <a:gd name="T87" fmla="*/ 3 h 244"/>
                <a:gd name="T88" fmla="*/ 24 w 243"/>
                <a:gd name="T89" fmla="*/ 1 h 244"/>
                <a:gd name="T90" fmla="*/ 16 w 243"/>
                <a:gd name="T91" fmla="*/ 1 h 244"/>
                <a:gd name="T92" fmla="*/ 8 w 243"/>
                <a:gd name="T93" fmla="*/ 1 h 244"/>
                <a:gd name="T94" fmla="*/ 0 w 243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244">
                  <a:moveTo>
                    <a:pt x="243" y="244"/>
                  </a:moveTo>
                  <a:lnTo>
                    <a:pt x="243" y="236"/>
                  </a:lnTo>
                  <a:lnTo>
                    <a:pt x="243" y="227"/>
                  </a:lnTo>
                  <a:lnTo>
                    <a:pt x="242" y="219"/>
                  </a:lnTo>
                  <a:lnTo>
                    <a:pt x="241" y="212"/>
                  </a:lnTo>
                  <a:lnTo>
                    <a:pt x="241" y="204"/>
                  </a:lnTo>
                  <a:lnTo>
                    <a:pt x="238" y="196"/>
                  </a:lnTo>
                  <a:lnTo>
                    <a:pt x="237" y="188"/>
                  </a:lnTo>
                  <a:lnTo>
                    <a:pt x="234" y="179"/>
                  </a:lnTo>
                  <a:lnTo>
                    <a:pt x="233" y="171"/>
                  </a:lnTo>
                  <a:lnTo>
                    <a:pt x="230" y="164"/>
                  </a:lnTo>
                  <a:lnTo>
                    <a:pt x="228" y="157"/>
                  </a:lnTo>
                  <a:lnTo>
                    <a:pt x="224" y="149"/>
                  </a:lnTo>
                  <a:lnTo>
                    <a:pt x="221" y="142"/>
                  </a:lnTo>
                  <a:lnTo>
                    <a:pt x="217" y="134"/>
                  </a:lnTo>
                  <a:lnTo>
                    <a:pt x="214" y="127"/>
                  </a:lnTo>
                  <a:lnTo>
                    <a:pt x="210" y="119"/>
                  </a:lnTo>
                  <a:lnTo>
                    <a:pt x="206" y="113"/>
                  </a:lnTo>
                  <a:lnTo>
                    <a:pt x="201" y="106"/>
                  </a:lnTo>
                  <a:lnTo>
                    <a:pt x="197" y="100"/>
                  </a:lnTo>
                  <a:lnTo>
                    <a:pt x="191" y="93"/>
                  </a:lnTo>
                  <a:lnTo>
                    <a:pt x="186" y="87"/>
                  </a:lnTo>
                  <a:lnTo>
                    <a:pt x="181" y="80"/>
                  </a:lnTo>
                  <a:lnTo>
                    <a:pt x="175" y="75"/>
                  </a:lnTo>
                  <a:lnTo>
                    <a:pt x="169" y="69"/>
                  </a:lnTo>
                  <a:lnTo>
                    <a:pt x="163" y="64"/>
                  </a:lnTo>
                  <a:lnTo>
                    <a:pt x="158" y="58"/>
                  </a:lnTo>
                  <a:lnTo>
                    <a:pt x="151" y="53"/>
                  </a:lnTo>
                  <a:lnTo>
                    <a:pt x="145" y="48"/>
                  </a:lnTo>
                  <a:lnTo>
                    <a:pt x="138" y="43"/>
                  </a:lnTo>
                  <a:lnTo>
                    <a:pt x="132" y="39"/>
                  </a:lnTo>
                  <a:lnTo>
                    <a:pt x="124" y="35"/>
                  </a:lnTo>
                  <a:lnTo>
                    <a:pt x="117" y="31"/>
                  </a:lnTo>
                  <a:lnTo>
                    <a:pt x="110" y="27"/>
                  </a:lnTo>
                  <a:lnTo>
                    <a:pt x="103" y="23"/>
                  </a:lnTo>
                  <a:lnTo>
                    <a:pt x="95" y="19"/>
                  </a:lnTo>
                  <a:lnTo>
                    <a:pt x="87" y="17"/>
                  </a:lnTo>
                  <a:lnTo>
                    <a:pt x="80" y="14"/>
                  </a:lnTo>
                  <a:lnTo>
                    <a:pt x="72" y="12"/>
                  </a:lnTo>
                  <a:lnTo>
                    <a:pt x="64" y="9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1" y="4"/>
                  </a:lnTo>
                  <a:lnTo>
                    <a:pt x="33" y="3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6" name="Freeform 328"/>
            <p:cNvSpPr>
              <a:spLocks/>
            </p:cNvSpPr>
            <p:nvPr/>
          </p:nvSpPr>
          <p:spPr bwMode="auto">
            <a:xfrm>
              <a:off x="2072" y="3553"/>
              <a:ext cx="61" cy="61"/>
            </a:xfrm>
            <a:custGeom>
              <a:avLst/>
              <a:gdLst>
                <a:gd name="T0" fmla="*/ 244 w 244"/>
                <a:gd name="T1" fmla="*/ 0 h 244"/>
                <a:gd name="T2" fmla="*/ 236 w 244"/>
                <a:gd name="T3" fmla="*/ 1 h 244"/>
                <a:gd name="T4" fmla="*/ 228 w 244"/>
                <a:gd name="T5" fmla="*/ 1 h 244"/>
                <a:gd name="T6" fmla="*/ 219 w 244"/>
                <a:gd name="T7" fmla="*/ 1 h 244"/>
                <a:gd name="T8" fmla="*/ 211 w 244"/>
                <a:gd name="T9" fmla="*/ 3 h 244"/>
                <a:gd name="T10" fmla="*/ 203 w 244"/>
                <a:gd name="T11" fmla="*/ 4 h 244"/>
                <a:gd name="T12" fmla="*/ 195 w 244"/>
                <a:gd name="T13" fmla="*/ 5 h 244"/>
                <a:gd name="T14" fmla="*/ 188 w 244"/>
                <a:gd name="T15" fmla="*/ 8 h 244"/>
                <a:gd name="T16" fmla="*/ 180 w 244"/>
                <a:gd name="T17" fmla="*/ 9 h 244"/>
                <a:gd name="T18" fmla="*/ 172 w 244"/>
                <a:gd name="T19" fmla="*/ 12 h 244"/>
                <a:gd name="T20" fmla="*/ 164 w 244"/>
                <a:gd name="T21" fmla="*/ 14 h 244"/>
                <a:gd name="T22" fmla="*/ 156 w 244"/>
                <a:gd name="T23" fmla="*/ 17 h 244"/>
                <a:gd name="T24" fmla="*/ 149 w 244"/>
                <a:gd name="T25" fmla="*/ 19 h 244"/>
                <a:gd name="T26" fmla="*/ 141 w 244"/>
                <a:gd name="T27" fmla="*/ 23 h 244"/>
                <a:gd name="T28" fmla="*/ 134 w 244"/>
                <a:gd name="T29" fmla="*/ 27 h 244"/>
                <a:gd name="T30" fmla="*/ 126 w 244"/>
                <a:gd name="T31" fmla="*/ 31 h 244"/>
                <a:gd name="T32" fmla="*/ 120 w 244"/>
                <a:gd name="T33" fmla="*/ 35 h 244"/>
                <a:gd name="T34" fmla="*/ 112 w 244"/>
                <a:gd name="T35" fmla="*/ 39 h 244"/>
                <a:gd name="T36" fmla="*/ 106 w 244"/>
                <a:gd name="T37" fmla="*/ 43 h 244"/>
                <a:gd name="T38" fmla="*/ 99 w 244"/>
                <a:gd name="T39" fmla="*/ 48 h 244"/>
                <a:gd name="T40" fmla="*/ 93 w 244"/>
                <a:gd name="T41" fmla="*/ 53 h 244"/>
                <a:gd name="T42" fmla="*/ 86 w 244"/>
                <a:gd name="T43" fmla="*/ 58 h 244"/>
                <a:gd name="T44" fmla="*/ 80 w 244"/>
                <a:gd name="T45" fmla="*/ 64 h 244"/>
                <a:gd name="T46" fmla="*/ 74 w 244"/>
                <a:gd name="T47" fmla="*/ 69 h 244"/>
                <a:gd name="T48" fmla="*/ 68 w 244"/>
                <a:gd name="T49" fmla="*/ 75 h 244"/>
                <a:gd name="T50" fmla="*/ 63 w 244"/>
                <a:gd name="T51" fmla="*/ 80 h 244"/>
                <a:gd name="T52" fmla="*/ 58 w 244"/>
                <a:gd name="T53" fmla="*/ 87 h 244"/>
                <a:gd name="T54" fmla="*/ 52 w 244"/>
                <a:gd name="T55" fmla="*/ 93 h 244"/>
                <a:gd name="T56" fmla="*/ 47 w 244"/>
                <a:gd name="T57" fmla="*/ 100 h 244"/>
                <a:gd name="T58" fmla="*/ 43 w 244"/>
                <a:gd name="T59" fmla="*/ 106 h 244"/>
                <a:gd name="T60" fmla="*/ 38 w 244"/>
                <a:gd name="T61" fmla="*/ 113 h 244"/>
                <a:gd name="T62" fmla="*/ 34 w 244"/>
                <a:gd name="T63" fmla="*/ 119 h 244"/>
                <a:gd name="T64" fmla="*/ 30 w 244"/>
                <a:gd name="T65" fmla="*/ 127 h 244"/>
                <a:gd name="T66" fmla="*/ 26 w 244"/>
                <a:gd name="T67" fmla="*/ 134 h 244"/>
                <a:gd name="T68" fmla="*/ 22 w 244"/>
                <a:gd name="T69" fmla="*/ 142 h 244"/>
                <a:gd name="T70" fmla="*/ 20 w 244"/>
                <a:gd name="T71" fmla="*/ 149 h 244"/>
                <a:gd name="T72" fmla="*/ 16 w 244"/>
                <a:gd name="T73" fmla="*/ 157 h 244"/>
                <a:gd name="T74" fmla="*/ 13 w 244"/>
                <a:gd name="T75" fmla="*/ 164 h 244"/>
                <a:gd name="T76" fmla="*/ 11 w 244"/>
                <a:gd name="T77" fmla="*/ 171 h 244"/>
                <a:gd name="T78" fmla="*/ 8 w 244"/>
                <a:gd name="T79" fmla="*/ 179 h 244"/>
                <a:gd name="T80" fmla="*/ 7 w 244"/>
                <a:gd name="T81" fmla="*/ 188 h 244"/>
                <a:gd name="T82" fmla="*/ 4 w 244"/>
                <a:gd name="T83" fmla="*/ 196 h 244"/>
                <a:gd name="T84" fmla="*/ 3 w 244"/>
                <a:gd name="T85" fmla="*/ 204 h 244"/>
                <a:gd name="T86" fmla="*/ 2 w 244"/>
                <a:gd name="T87" fmla="*/ 212 h 244"/>
                <a:gd name="T88" fmla="*/ 2 w 244"/>
                <a:gd name="T89" fmla="*/ 219 h 244"/>
                <a:gd name="T90" fmla="*/ 0 w 244"/>
                <a:gd name="T91" fmla="*/ 227 h 244"/>
                <a:gd name="T92" fmla="*/ 0 w 244"/>
                <a:gd name="T93" fmla="*/ 236 h 244"/>
                <a:gd name="T94" fmla="*/ 0 w 244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44">
                  <a:moveTo>
                    <a:pt x="244" y="0"/>
                  </a:moveTo>
                  <a:lnTo>
                    <a:pt x="236" y="1"/>
                  </a:lnTo>
                  <a:lnTo>
                    <a:pt x="228" y="1"/>
                  </a:lnTo>
                  <a:lnTo>
                    <a:pt x="219" y="1"/>
                  </a:lnTo>
                  <a:lnTo>
                    <a:pt x="211" y="3"/>
                  </a:lnTo>
                  <a:lnTo>
                    <a:pt x="203" y="4"/>
                  </a:lnTo>
                  <a:lnTo>
                    <a:pt x="195" y="5"/>
                  </a:lnTo>
                  <a:lnTo>
                    <a:pt x="188" y="8"/>
                  </a:lnTo>
                  <a:lnTo>
                    <a:pt x="180" y="9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6" y="17"/>
                  </a:lnTo>
                  <a:lnTo>
                    <a:pt x="149" y="19"/>
                  </a:lnTo>
                  <a:lnTo>
                    <a:pt x="141" y="23"/>
                  </a:lnTo>
                  <a:lnTo>
                    <a:pt x="134" y="27"/>
                  </a:lnTo>
                  <a:lnTo>
                    <a:pt x="126" y="31"/>
                  </a:lnTo>
                  <a:lnTo>
                    <a:pt x="120" y="35"/>
                  </a:lnTo>
                  <a:lnTo>
                    <a:pt x="112" y="39"/>
                  </a:lnTo>
                  <a:lnTo>
                    <a:pt x="106" y="43"/>
                  </a:lnTo>
                  <a:lnTo>
                    <a:pt x="99" y="48"/>
                  </a:lnTo>
                  <a:lnTo>
                    <a:pt x="93" y="53"/>
                  </a:lnTo>
                  <a:lnTo>
                    <a:pt x="86" y="58"/>
                  </a:lnTo>
                  <a:lnTo>
                    <a:pt x="80" y="64"/>
                  </a:lnTo>
                  <a:lnTo>
                    <a:pt x="74" y="69"/>
                  </a:lnTo>
                  <a:lnTo>
                    <a:pt x="68" y="75"/>
                  </a:lnTo>
                  <a:lnTo>
                    <a:pt x="63" y="80"/>
                  </a:lnTo>
                  <a:lnTo>
                    <a:pt x="58" y="87"/>
                  </a:lnTo>
                  <a:lnTo>
                    <a:pt x="52" y="93"/>
                  </a:lnTo>
                  <a:lnTo>
                    <a:pt x="47" y="100"/>
                  </a:lnTo>
                  <a:lnTo>
                    <a:pt x="43" y="106"/>
                  </a:lnTo>
                  <a:lnTo>
                    <a:pt x="38" y="113"/>
                  </a:lnTo>
                  <a:lnTo>
                    <a:pt x="34" y="119"/>
                  </a:lnTo>
                  <a:lnTo>
                    <a:pt x="30" y="127"/>
                  </a:lnTo>
                  <a:lnTo>
                    <a:pt x="26" y="134"/>
                  </a:lnTo>
                  <a:lnTo>
                    <a:pt x="22" y="142"/>
                  </a:lnTo>
                  <a:lnTo>
                    <a:pt x="20" y="149"/>
                  </a:lnTo>
                  <a:lnTo>
                    <a:pt x="16" y="157"/>
                  </a:lnTo>
                  <a:lnTo>
                    <a:pt x="13" y="164"/>
                  </a:lnTo>
                  <a:lnTo>
                    <a:pt x="11" y="171"/>
                  </a:lnTo>
                  <a:lnTo>
                    <a:pt x="8" y="179"/>
                  </a:lnTo>
                  <a:lnTo>
                    <a:pt x="7" y="188"/>
                  </a:lnTo>
                  <a:lnTo>
                    <a:pt x="4" y="196"/>
                  </a:lnTo>
                  <a:lnTo>
                    <a:pt x="3" y="204"/>
                  </a:lnTo>
                  <a:lnTo>
                    <a:pt x="2" y="212"/>
                  </a:lnTo>
                  <a:lnTo>
                    <a:pt x="2" y="219"/>
                  </a:lnTo>
                  <a:lnTo>
                    <a:pt x="0" y="227"/>
                  </a:lnTo>
                  <a:lnTo>
                    <a:pt x="0" y="236"/>
                  </a:lnTo>
                  <a:lnTo>
                    <a:pt x="0" y="24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7" name="Freeform 329"/>
            <p:cNvSpPr>
              <a:spLocks/>
            </p:cNvSpPr>
            <p:nvPr/>
          </p:nvSpPr>
          <p:spPr bwMode="auto">
            <a:xfrm>
              <a:off x="1549" y="3292"/>
              <a:ext cx="349" cy="174"/>
            </a:xfrm>
            <a:custGeom>
              <a:avLst/>
              <a:gdLst>
                <a:gd name="T0" fmla="*/ 0 w 1395"/>
                <a:gd name="T1" fmla="*/ 243 h 696"/>
                <a:gd name="T2" fmla="*/ 0 w 1395"/>
                <a:gd name="T3" fmla="*/ 452 h 696"/>
                <a:gd name="T4" fmla="*/ 245 w 1395"/>
                <a:gd name="T5" fmla="*/ 452 h 696"/>
                <a:gd name="T6" fmla="*/ 245 w 1395"/>
                <a:gd name="T7" fmla="*/ 696 h 696"/>
                <a:gd name="T8" fmla="*/ 1150 w 1395"/>
                <a:gd name="T9" fmla="*/ 696 h 696"/>
                <a:gd name="T10" fmla="*/ 1150 w 1395"/>
                <a:gd name="T11" fmla="*/ 452 h 696"/>
                <a:gd name="T12" fmla="*/ 1395 w 1395"/>
                <a:gd name="T13" fmla="*/ 452 h 696"/>
                <a:gd name="T14" fmla="*/ 1395 w 1395"/>
                <a:gd name="T15" fmla="*/ 243 h 696"/>
                <a:gd name="T16" fmla="*/ 1150 w 1395"/>
                <a:gd name="T17" fmla="*/ 243 h 696"/>
                <a:gd name="T18" fmla="*/ 1150 w 1395"/>
                <a:gd name="T19" fmla="*/ 0 h 696"/>
                <a:gd name="T20" fmla="*/ 245 w 1395"/>
                <a:gd name="T21" fmla="*/ 0 h 696"/>
                <a:gd name="T22" fmla="*/ 245 w 1395"/>
                <a:gd name="T23" fmla="*/ 243 h 696"/>
                <a:gd name="T24" fmla="*/ 0 w 1395"/>
                <a:gd name="T25" fmla="*/ 24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5" h="696">
                  <a:moveTo>
                    <a:pt x="0" y="243"/>
                  </a:moveTo>
                  <a:lnTo>
                    <a:pt x="0" y="452"/>
                  </a:lnTo>
                  <a:lnTo>
                    <a:pt x="245" y="452"/>
                  </a:lnTo>
                  <a:lnTo>
                    <a:pt x="245" y="696"/>
                  </a:lnTo>
                  <a:lnTo>
                    <a:pt x="1150" y="696"/>
                  </a:lnTo>
                  <a:lnTo>
                    <a:pt x="1150" y="452"/>
                  </a:lnTo>
                  <a:lnTo>
                    <a:pt x="1395" y="452"/>
                  </a:lnTo>
                  <a:lnTo>
                    <a:pt x="1395" y="243"/>
                  </a:lnTo>
                  <a:lnTo>
                    <a:pt x="1150" y="243"/>
                  </a:lnTo>
                  <a:lnTo>
                    <a:pt x="1150" y="0"/>
                  </a:lnTo>
                  <a:lnTo>
                    <a:pt x="245" y="0"/>
                  </a:lnTo>
                  <a:lnTo>
                    <a:pt x="245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8" name="Oval 330"/>
            <p:cNvSpPr>
              <a:spLocks noChangeArrowheads="1"/>
            </p:cNvSpPr>
            <p:nvPr/>
          </p:nvSpPr>
          <p:spPr bwMode="auto">
            <a:xfrm>
              <a:off x="1549" y="334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89" name="Oval 331"/>
            <p:cNvSpPr>
              <a:spLocks noChangeArrowheads="1"/>
            </p:cNvSpPr>
            <p:nvPr/>
          </p:nvSpPr>
          <p:spPr bwMode="auto">
            <a:xfrm>
              <a:off x="1775" y="3344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0" name="Oval 332"/>
            <p:cNvSpPr>
              <a:spLocks noChangeArrowheads="1"/>
            </p:cNvSpPr>
            <p:nvPr/>
          </p:nvSpPr>
          <p:spPr bwMode="auto">
            <a:xfrm>
              <a:off x="1775" y="3292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1" name="Oval 333"/>
            <p:cNvSpPr>
              <a:spLocks noChangeArrowheads="1"/>
            </p:cNvSpPr>
            <p:nvPr/>
          </p:nvSpPr>
          <p:spPr bwMode="auto">
            <a:xfrm>
              <a:off x="1549" y="3292"/>
              <a:ext cx="122" cy="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2" name="Line 334"/>
            <p:cNvSpPr>
              <a:spLocks noChangeShapeType="1"/>
            </p:cNvSpPr>
            <p:nvPr/>
          </p:nvSpPr>
          <p:spPr bwMode="auto">
            <a:xfrm>
              <a:off x="1549" y="3353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3" name="Line 335"/>
            <p:cNvSpPr>
              <a:spLocks noChangeShapeType="1"/>
            </p:cNvSpPr>
            <p:nvPr/>
          </p:nvSpPr>
          <p:spPr bwMode="auto">
            <a:xfrm>
              <a:off x="1610" y="3466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4" name="Line 336"/>
            <p:cNvSpPr>
              <a:spLocks noChangeShapeType="1"/>
            </p:cNvSpPr>
            <p:nvPr/>
          </p:nvSpPr>
          <p:spPr bwMode="auto">
            <a:xfrm flipV="1">
              <a:off x="1898" y="3353"/>
              <a:ext cx="0" cy="52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5" name="Line 337"/>
            <p:cNvSpPr>
              <a:spLocks noChangeShapeType="1"/>
            </p:cNvSpPr>
            <p:nvPr/>
          </p:nvSpPr>
          <p:spPr bwMode="auto">
            <a:xfrm flipH="1">
              <a:off x="1610" y="3292"/>
              <a:ext cx="227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6" name="Freeform 338"/>
            <p:cNvSpPr>
              <a:spLocks/>
            </p:cNvSpPr>
            <p:nvPr/>
          </p:nvSpPr>
          <p:spPr bwMode="auto">
            <a:xfrm>
              <a:off x="1549" y="3405"/>
              <a:ext cx="61" cy="61"/>
            </a:xfrm>
            <a:custGeom>
              <a:avLst/>
              <a:gdLst>
                <a:gd name="T0" fmla="*/ 0 w 245"/>
                <a:gd name="T1" fmla="*/ 0 h 244"/>
                <a:gd name="T2" fmla="*/ 2 w 245"/>
                <a:gd name="T3" fmla="*/ 8 h 244"/>
                <a:gd name="T4" fmla="*/ 2 w 245"/>
                <a:gd name="T5" fmla="*/ 17 h 244"/>
                <a:gd name="T6" fmla="*/ 2 w 245"/>
                <a:gd name="T7" fmla="*/ 25 h 244"/>
                <a:gd name="T8" fmla="*/ 3 w 245"/>
                <a:gd name="T9" fmla="*/ 32 h 244"/>
                <a:gd name="T10" fmla="*/ 4 w 245"/>
                <a:gd name="T11" fmla="*/ 40 h 244"/>
                <a:gd name="T12" fmla="*/ 6 w 245"/>
                <a:gd name="T13" fmla="*/ 48 h 244"/>
                <a:gd name="T14" fmla="*/ 8 w 245"/>
                <a:gd name="T15" fmla="*/ 57 h 244"/>
                <a:gd name="T16" fmla="*/ 10 w 245"/>
                <a:gd name="T17" fmla="*/ 65 h 244"/>
                <a:gd name="T18" fmla="*/ 12 w 245"/>
                <a:gd name="T19" fmla="*/ 73 h 244"/>
                <a:gd name="T20" fmla="*/ 15 w 245"/>
                <a:gd name="T21" fmla="*/ 80 h 244"/>
                <a:gd name="T22" fmla="*/ 17 w 245"/>
                <a:gd name="T23" fmla="*/ 87 h 244"/>
                <a:gd name="T24" fmla="*/ 20 w 245"/>
                <a:gd name="T25" fmla="*/ 95 h 244"/>
                <a:gd name="T26" fmla="*/ 24 w 245"/>
                <a:gd name="T27" fmla="*/ 103 h 244"/>
                <a:gd name="T28" fmla="*/ 28 w 245"/>
                <a:gd name="T29" fmla="*/ 110 h 244"/>
                <a:gd name="T30" fmla="*/ 32 w 245"/>
                <a:gd name="T31" fmla="*/ 117 h 244"/>
                <a:gd name="T32" fmla="*/ 36 w 245"/>
                <a:gd name="T33" fmla="*/ 125 h 244"/>
                <a:gd name="T34" fmla="*/ 40 w 245"/>
                <a:gd name="T35" fmla="*/ 131 h 244"/>
                <a:gd name="T36" fmla="*/ 43 w 245"/>
                <a:gd name="T37" fmla="*/ 138 h 244"/>
                <a:gd name="T38" fmla="*/ 49 w 245"/>
                <a:gd name="T39" fmla="*/ 144 h 244"/>
                <a:gd name="T40" fmla="*/ 54 w 245"/>
                <a:gd name="T41" fmla="*/ 151 h 244"/>
                <a:gd name="T42" fmla="*/ 59 w 245"/>
                <a:gd name="T43" fmla="*/ 157 h 244"/>
                <a:gd name="T44" fmla="*/ 64 w 245"/>
                <a:gd name="T45" fmla="*/ 164 h 244"/>
                <a:gd name="T46" fmla="*/ 69 w 245"/>
                <a:gd name="T47" fmla="*/ 169 h 244"/>
                <a:gd name="T48" fmla="*/ 76 w 245"/>
                <a:gd name="T49" fmla="*/ 175 h 244"/>
                <a:gd name="T50" fmla="*/ 81 w 245"/>
                <a:gd name="T51" fmla="*/ 180 h 244"/>
                <a:gd name="T52" fmla="*/ 88 w 245"/>
                <a:gd name="T53" fmla="*/ 186 h 244"/>
                <a:gd name="T54" fmla="*/ 94 w 245"/>
                <a:gd name="T55" fmla="*/ 191 h 244"/>
                <a:gd name="T56" fmla="*/ 101 w 245"/>
                <a:gd name="T57" fmla="*/ 196 h 244"/>
                <a:gd name="T58" fmla="*/ 107 w 245"/>
                <a:gd name="T59" fmla="*/ 201 h 244"/>
                <a:gd name="T60" fmla="*/ 114 w 245"/>
                <a:gd name="T61" fmla="*/ 205 h 244"/>
                <a:gd name="T62" fmla="*/ 120 w 245"/>
                <a:gd name="T63" fmla="*/ 209 h 244"/>
                <a:gd name="T64" fmla="*/ 128 w 245"/>
                <a:gd name="T65" fmla="*/ 214 h 244"/>
                <a:gd name="T66" fmla="*/ 134 w 245"/>
                <a:gd name="T67" fmla="*/ 217 h 244"/>
                <a:gd name="T68" fmla="*/ 142 w 245"/>
                <a:gd name="T69" fmla="*/ 221 h 244"/>
                <a:gd name="T70" fmla="*/ 150 w 245"/>
                <a:gd name="T71" fmla="*/ 225 h 244"/>
                <a:gd name="T72" fmla="*/ 158 w 245"/>
                <a:gd name="T73" fmla="*/ 227 h 244"/>
                <a:gd name="T74" fmla="*/ 164 w 245"/>
                <a:gd name="T75" fmla="*/ 230 h 244"/>
                <a:gd name="T76" fmla="*/ 172 w 245"/>
                <a:gd name="T77" fmla="*/ 232 h 244"/>
                <a:gd name="T78" fmla="*/ 180 w 245"/>
                <a:gd name="T79" fmla="*/ 235 h 244"/>
                <a:gd name="T80" fmla="*/ 188 w 245"/>
                <a:gd name="T81" fmla="*/ 236 h 244"/>
                <a:gd name="T82" fmla="*/ 197 w 245"/>
                <a:gd name="T83" fmla="*/ 239 h 244"/>
                <a:gd name="T84" fmla="*/ 205 w 245"/>
                <a:gd name="T85" fmla="*/ 240 h 244"/>
                <a:gd name="T86" fmla="*/ 213 w 245"/>
                <a:gd name="T87" fmla="*/ 242 h 244"/>
                <a:gd name="T88" fmla="*/ 220 w 245"/>
                <a:gd name="T89" fmla="*/ 243 h 244"/>
                <a:gd name="T90" fmla="*/ 228 w 245"/>
                <a:gd name="T91" fmla="*/ 243 h 244"/>
                <a:gd name="T92" fmla="*/ 237 w 245"/>
                <a:gd name="T93" fmla="*/ 243 h 244"/>
                <a:gd name="T94" fmla="*/ 245 w 245"/>
                <a:gd name="T9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4">
                  <a:moveTo>
                    <a:pt x="0" y="0"/>
                  </a:moveTo>
                  <a:lnTo>
                    <a:pt x="2" y="8"/>
                  </a:lnTo>
                  <a:lnTo>
                    <a:pt x="2" y="17"/>
                  </a:lnTo>
                  <a:lnTo>
                    <a:pt x="2" y="25"/>
                  </a:lnTo>
                  <a:lnTo>
                    <a:pt x="3" y="32"/>
                  </a:lnTo>
                  <a:lnTo>
                    <a:pt x="4" y="40"/>
                  </a:lnTo>
                  <a:lnTo>
                    <a:pt x="6" y="48"/>
                  </a:lnTo>
                  <a:lnTo>
                    <a:pt x="8" y="57"/>
                  </a:lnTo>
                  <a:lnTo>
                    <a:pt x="10" y="65"/>
                  </a:lnTo>
                  <a:lnTo>
                    <a:pt x="12" y="73"/>
                  </a:lnTo>
                  <a:lnTo>
                    <a:pt x="15" y="80"/>
                  </a:lnTo>
                  <a:lnTo>
                    <a:pt x="17" y="87"/>
                  </a:lnTo>
                  <a:lnTo>
                    <a:pt x="20" y="95"/>
                  </a:lnTo>
                  <a:lnTo>
                    <a:pt x="24" y="103"/>
                  </a:lnTo>
                  <a:lnTo>
                    <a:pt x="28" y="110"/>
                  </a:lnTo>
                  <a:lnTo>
                    <a:pt x="32" y="117"/>
                  </a:lnTo>
                  <a:lnTo>
                    <a:pt x="36" y="125"/>
                  </a:lnTo>
                  <a:lnTo>
                    <a:pt x="40" y="131"/>
                  </a:lnTo>
                  <a:lnTo>
                    <a:pt x="43" y="138"/>
                  </a:lnTo>
                  <a:lnTo>
                    <a:pt x="49" y="144"/>
                  </a:lnTo>
                  <a:lnTo>
                    <a:pt x="54" y="151"/>
                  </a:lnTo>
                  <a:lnTo>
                    <a:pt x="59" y="157"/>
                  </a:lnTo>
                  <a:lnTo>
                    <a:pt x="64" y="164"/>
                  </a:lnTo>
                  <a:lnTo>
                    <a:pt x="69" y="169"/>
                  </a:lnTo>
                  <a:lnTo>
                    <a:pt x="76" y="175"/>
                  </a:lnTo>
                  <a:lnTo>
                    <a:pt x="81" y="180"/>
                  </a:lnTo>
                  <a:lnTo>
                    <a:pt x="88" y="186"/>
                  </a:lnTo>
                  <a:lnTo>
                    <a:pt x="94" y="191"/>
                  </a:lnTo>
                  <a:lnTo>
                    <a:pt x="101" y="196"/>
                  </a:lnTo>
                  <a:lnTo>
                    <a:pt x="107" y="201"/>
                  </a:lnTo>
                  <a:lnTo>
                    <a:pt x="114" y="205"/>
                  </a:lnTo>
                  <a:lnTo>
                    <a:pt x="120" y="209"/>
                  </a:lnTo>
                  <a:lnTo>
                    <a:pt x="128" y="214"/>
                  </a:lnTo>
                  <a:lnTo>
                    <a:pt x="134" y="217"/>
                  </a:lnTo>
                  <a:lnTo>
                    <a:pt x="142" y="221"/>
                  </a:lnTo>
                  <a:lnTo>
                    <a:pt x="150" y="225"/>
                  </a:lnTo>
                  <a:lnTo>
                    <a:pt x="158" y="227"/>
                  </a:lnTo>
                  <a:lnTo>
                    <a:pt x="164" y="230"/>
                  </a:lnTo>
                  <a:lnTo>
                    <a:pt x="172" y="232"/>
                  </a:lnTo>
                  <a:lnTo>
                    <a:pt x="180" y="235"/>
                  </a:lnTo>
                  <a:lnTo>
                    <a:pt x="188" y="236"/>
                  </a:lnTo>
                  <a:lnTo>
                    <a:pt x="197" y="239"/>
                  </a:lnTo>
                  <a:lnTo>
                    <a:pt x="205" y="240"/>
                  </a:lnTo>
                  <a:lnTo>
                    <a:pt x="213" y="242"/>
                  </a:lnTo>
                  <a:lnTo>
                    <a:pt x="220" y="243"/>
                  </a:lnTo>
                  <a:lnTo>
                    <a:pt x="228" y="243"/>
                  </a:lnTo>
                  <a:lnTo>
                    <a:pt x="237" y="243"/>
                  </a:lnTo>
                  <a:lnTo>
                    <a:pt x="245" y="24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7" name="Freeform 339"/>
            <p:cNvSpPr>
              <a:spLocks/>
            </p:cNvSpPr>
            <p:nvPr/>
          </p:nvSpPr>
          <p:spPr bwMode="auto">
            <a:xfrm>
              <a:off x="1837" y="3405"/>
              <a:ext cx="61" cy="61"/>
            </a:xfrm>
            <a:custGeom>
              <a:avLst/>
              <a:gdLst>
                <a:gd name="T0" fmla="*/ 0 w 245"/>
                <a:gd name="T1" fmla="*/ 244 h 244"/>
                <a:gd name="T2" fmla="*/ 10 w 245"/>
                <a:gd name="T3" fmla="*/ 243 h 244"/>
                <a:gd name="T4" fmla="*/ 17 w 245"/>
                <a:gd name="T5" fmla="*/ 243 h 244"/>
                <a:gd name="T6" fmla="*/ 25 w 245"/>
                <a:gd name="T7" fmla="*/ 243 h 244"/>
                <a:gd name="T8" fmla="*/ 33 w 245"/>
                <a:gd name="T9" fmla="*/ 242 h 244"/>
                <a:gd name="T10" fmla="*/ 42 w 245"/>
                <a:gd name="T11" fmla="*/ 240 h 244"/>
                <a:gd name="T12" fmla="*/ 50 w 245"/>
                <a:gd name="T13" fmla="*/ 239 h 244"/>
                <a:gd name="T14" fmla="*/ 58 w 245"/>
                <a:gd name="T15" fmla="*/ 236 h 244"/>
                <a:gd name="T16" fmla="*/ 65 w 245"/>
                <a:gd name="T17" fmla="*/ 235 h 244"/>
                <a:gd name="T18" fmla="*/ 73 w 245"/>
                <a:gd name="T19" fmla="*/ 232 h 244"/>
                <a:gd name="T20" fmla="*/ 81 w 245"/>
                <a:gd name="T21" fmla="*/ 230 h 244"/>
                <a:gd name="T22" fmla="*/ 89 w 245"/>
                <a:gd name="T23" fmla="*/ 227 h 244"/>
                <a:gd name="T24" fmla="*/ 97 w 245"/>
                <a:gd name="T25" fmla="*/ 225 h 244"/>
                <a:gd name="T26" fmla="*/ 103 w 245"/>
                <a:gd name="T27" fmla="*/ 221 h 244"/>
                <a:gd name="T28" fmla="*/ 111 w 245"/>
                <a:gd name="T29" fmla="*/ 217 h 244"/>
                <a:gd name="T30" fmla="*/ 119 w 245"/>
                <a:gd name="T31" fmla="*/ 214 h 244"/>
                <a:gd name="T32" fmla="*/ 125 w 245"/>
                <a:gd name="T33" fmla="*/ 209 h 244"/>
                <a:gd name="T34" fmla="*/ 132 w 245"/>
                <a:gd name="T35" fmla="*/ 205 h 244"/>
                <a:gd name="T36" fmla="*/ 140 w 245"/>
                <a:gd name="T37" fmla="*/ 201 h 244"/>
                <a:gd name="T38" fmla="*/ 146 w 245"/>
                <a:gd name="T39" fmla="*/ 196 h 244"/>
                <a:gd name="T40" fmla="*/ 153 w 245"/>
                <a:gd name="T41" fmla="*/ 191 h 244"/>
                <a:gd name="T42" fmla="*/ 158 w 245"/>
                <a:gd name="T43" fmla="*/ 186 h 244"/>
                <a:gd name="T44" fmla="*/ 164 w 245"/>
                <a:gd name="T45" fmla="*/ 180 h 244"/>
                <a:gd name="T46" fmla="*/ 171 w 245"/>
                <a:gd name="T47" fmla="*/ 175 h 244"/>
                <a:gd name="T48" fmla="*/ 176 w 245"/>
                <a:gd name="T49" fmla="*/ 169 h 244"/>
                <a:gd name="T50" fmla="*/ 181 w 245"/>
                <a:gd name="T51" fmla="*/ 164 h 244"/>
                <a:gd name="T52" fmla="*/ 188 w 245"/>
                <a:gd name="T53" fmla="*/ 157 h 244"/>
                <a:gd name="T54" fmla="*/ 193 w 245"/>
                <a:gd name="T55" fmla="*/ 151 h 244"/>
                <a:gd name="T56" fmla="*/ 197 w 245"/>
                <a:gd name="T57" fmla="*/ 144 h 244"/>
                <a:gd name="T58" fmla="*/ 202 w 245"/>
                <a:gd name="T59" fmla="*/ 138 h 244"/>
                <a:gd name="T60" fmla="*/ 206 w 245"/>
                <a:gd name="T61" fmla="*/ 131 h 244"/>
                <a:gd name="T62" fmla="*/ 211 w 245"/>
                <a:gd name="T63" fmla="*/ 125 h 244"/>
                <a:gd name="T64" fmla="*/ 215 w 245"/>
                <a:gd name="T65" fmla="*/ 117 h 244"/>
                <a:gd name="T66" fmla="*/ 219 w 245"/>
                <a:gd name="T67" fmla="*/ 110 h 244"/>
                <a:gd name="T68" fmla="*/ 222 w 245"/>
                <a:gd name="T69" fmla="*/ 103 h 244"/>
                <a:gd name="T70" fmla="*/ 226 w 245"/>
                <a:gd name="T71" fmla="*/ 95 h 244"/>
                <a:gd name="T72" fmla="*/ 228 w 245"/>
                <a:gd name="T73" fmla="*/ 87 h 244"/>
                <a:gd name="T74" fmla="*/ 232 w 245"/>
                <a:gd name="T75" fmla="*/ 80 h 244"/>
                <a:gd name="T76" fmla="*/ 233 w 245"/>
                <a:gd name="T77" fmla="*/ 73 h 244"/>
                <a:gd name="T78" fmla="*/ 236 w 245"/>
                <a:gd name="T79" fmla="*/ 65 h 244"/>
                <a:gd name="T80" fmla="*/ 239 w 245"/>
                <a:gd name="T81" fmla="*/ 57 h 244"/>
                <a:gd name="T82" fmla="*/ 240 w 245"/>
                <a:gd name="T83" fmla="*/ 48 h 244"/>
                <a:gd name="T84" fmla="*/ 241 w 245"/>
                <a:gd name="T85" fmla="*/ 40 h 244"/>
                <a:gd name="T86" fmla="*/ 242 w 245"/>
                <a:gd name="T87" fmla="*/ 32 h 244"/>
                <a:gd name="T88" fmla="*/ 244 w 245"/>
                <a:gd name="T89" fmla="*/ 25 h 244"/>
                <a:gd name="T90" fmla="*/ 244 w 245"/>
                <a:gd name="T91" fmla="*/ 17 h 244"/>
                <a:gd name="T92" fmla="*/ 245 w 245"/>
                <a:gd name="T93" fmla="*/ 8 h 244"/>
                <a:gd name="T94" fmla="*/ 245 w 245"/>
                <a:gd name="T9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4">
                  <a:moveTo>
                    <a:pt x="0" y="244"/>
                  </a:moveTo>
                  <a:lnTo>
                    <a:pt x="10" y="243"/>
                  </a:lnTo>
                  <a:lnTo>
                    <a:pt x="17" y="243"/>
                  </a:lnTo>
                  <a:lnTo>
                    <a:pt x="25" y="243"/>
                  </a:lnTo>
                  <a:lnTo>
                    <a:pt x="33" y="242"/>
                  </a:lnTo>
                  <a:lnTo>
                    <a:pt x="42" y="240"/>
                  </a:lnTo>
                  <a:lnTo>
                    <a:pt x="50" y="239"/>
                  </a:lnTo>
                  <a:lnTo>
                    <a:pt x="58" y="236"/>
                  </a:lnTo>
                  <a:lnTo>
                    <a:pt x="65" y="235"/>
                  </a:lnTo>
                  <a:lnTo>
                    <a:pt x="73" y="232"/>
                  </a:lnTo>
                  <a:lnTo>
                    <a:pt x="81" y="230"/>
                  </a:lnTo>
                  <a:lnTo>
                    <a:pt x="89" y="227"/>
                  </a:lnTo>
                  <a:lnTo>
                    <a:pt x="97" y="225"/>
                  </a:lnTo>
                  <a:lnTo>
                    <a:pt x="103" y="221"/>
                  </a:lnTo>
                  <a:lnTo>
                    <a:pt x="111" y="217"/>
                  </a:lnTo>
                  <a:lnTo>
                    <a:pt x="119" y="214"/>
                  </a:lnTo>
                  <a:lnTo>
                    <a:pt x="125" y="209"/>
                  </a:lnTo>
                  <a:lnTo>
                    <a:pt x="132" y="205"/>
                  </a:lnTo>
                  <a:lnTo>
                    <a:pt x="140" y="201"/>
                  </a:lnTo>
                  <a:lnTo>
                    <a:pt x="146" y="196"/>
                  </a:lnTo>
                  <a:lnTo>
                    <a:pt x="153" y="191"/>
                  </a:lnTo>
                  <a:lnTo>
                    <a:pt x="158" y="186"/>
                  </a:lnTo>
                  <a:lnTo>
                    <a:pt x="164" y="180"/>
                  </a:lnTo>
                  <a:lnTo>
                    <a:pt x="171" y="175"/>
                  </a:lnTo>
                  <a:lnTo>
                    <a:pt x="176" y="169"/>
                  </a:lnTo>
                  <a:lnTo>
                    <a:pt x="181" y="164"/>
                  </a:lnTo>
                  <a:lnTo>
                    <a:pt x="188" y="157"/>
                  </a:lnTo>
                  <a:lnTo>
                    <a:pt x="193" y="151"/>
                  </a:lnTo>
                  <a:lnTo>
                    <a:pt x="197" y="144"/>
                  </a:lnTo>
                  <a:lnTo>
                    <a:pt x="202" y="138"/>
                  </a:lnTo>
                  <a:lnTo>
                    <a:pt x="206" y="131"/>
                  </a:lnTo>
                  <a:lnTo>
                    <a:pt x="211" y="125"/>
                  </a:lnTo>
                  <a:lnTo>
                    <a:pt x="215" y="117"/>
                  </a:lnTo>
                  <a:lnTo>
                    <a:pt x="219" y="110"/>
                  </a:lnTo>
                  <a:lnTo>
                    <a:pt x="222" y="103"/>
                  </a:lnTo>
                  <a:lnTo>
                    <a:pt x="226" y="95"/>
                  </a:lnTo>
                  <a:lnTo>
                    <a:pt x="228" y="87"/>
                  </a:lnTo>
                  <a:lnTo>
                    <a:pt x="232" y="80"/>
                  </a:lnTo>
                  <a:lnTo>
                    <a:pt x="233" y="73"/>
                  </a:lnTo>
                  <a:lnTo>
                    <a:pt x="236" y="65"/>
                  </a:lnTo>
                  <a:lnTo>
                    <a:pt x="239" y="57"/>
                  </a:lnTo>
                  <a:lnTo>
                    <a:pt x="240" y="48"/>
                  </a:lnTo>
                  <a:lnTo>
                    <a:pt x="241" y="40"/>
                  </a:lnTo>
                  <a:lnTo>
                    <a:pt x="242" y="32"/>
                  </a:lnTo>
                  <a:lnTo>
                    <a:pt x="244" y="25"/>
                  </a:lnTo>
                  <a:lnTo>
                    <a:pt x="244" y="17"/>
                  </a:lnTo>
                  <a:lnTo>
                    <a:pt x="245" y="8"/>
                  </a:lnTo>
                  <a:lnTo>
                    <a:pt x="245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8" name="Freeform 340"/>
            <p:cNvSpPr>
              <a:spLocks/>
            </p:cNvSpPr>
            <p:nvPr/>
          </p:nvSpPr>
          <p:spPr bwMode="auto">
            <a:xfrm>
              <a:off x="1837" y="3292"/>
              <a:ext cx="61" cy="61"/>
            </a:xfrm>
            <a:custGeom>
              <a:avLst/>
              <a:gdLst>
                <a:gd name="T0" fmla="*/ 245 w 245"/>
                <a:gd name="T1" fmla="*/ 243 h 243"/>
                <a:gd name="T2" fmla="*/ 245 w 245"/>
                <a:gd name="T3" fmla="*/ 235 h 243"/>
                <a:gd name="T4" fmla="*/ 244 w 245"/>
                <a:gd name="T5" fmla="*/ 227 h 243"/>
                <a:gd name="T6" fmla="*/ 244 w 245"/>
                <a:gd name="T7" fmla="*/ 219 h 243"/>
                <a:gd name="T8" fmla="*/ 242 w 245"/>
                <a:gd name="T9" fmla="*/ 210 h 243"/>
                <a:gd name="T10" fmla="*/ 241 w 245"/>
                <a:gd name="T11" fmla="*/ 203 h 243"/>
                <a:gd name="T12" fmla="*/ 240 w 245"/>
                <a:gd name="T13" fmla="*/ 195 h 243"/>
                <a:gd name="T14" fmla="*/ 239 w 245"/>
                <a:gd name="T15" fmla="*/ 187 h 243"/>
                <a:gd name="T16" fmla="*/ 236 w 245"/>
                <a:gd name="T17" fmla="*/ 179 h 243"/>
                <a:gd name="T18" fmla="*/ 233 w 245"/>
                <a:gd name="T19" fmla="*/ 171 h 243"/>
                <a:gd name="T20" fmla="*/ 232 w 245"/>
                <a:gd name="T21" fmla="*/ 164 h 243"/>
                <a:gd name="T22" fmla="*/ 228 w 245"/>
                <a:gd name="T23" fmla="*/ 156 h 243"/>
                <a:gd name="T24" fmla="*/ 226 w 245"/>
                <a:gd name="T25" fmla="*/ 148 h 243"/>
                <a:gd name="T26" fmla="*/ 222 w 245"/>
                <a:gd name="T27" fmla="*/ 140 h 243"/>
                <a:gd name="T28" fmla="*/ 219 w 245"/>
                <a:gd name="T29" fmla="*/ 134 h 243"/>
                <a:gd name="T30" fmla="*/ 215 w 245"/>
                <a:gd name="T31" fmla="*/ 126 h 243"/>
                <a:gd name="T32" fmla="*/ 211 w 245"/>
                <a:gd name="T33" fmla="*/ 119 h 243"/>
                <a:gd name="T34" fmla="*/ 206 w 245"/>
                <a:gd name="T35" fmla="*/ 112 h 243"/>
                <a:gd name="T36" fmla="*/ 202 w 245"/>
                <a:gd name="T37" fmla="*/ 105 h 243"/>
                <a:gd name="T38" fmla="*/ 197 w 245"/>
                <a:gd name="T39" fmla="*/ 99 h 243"/>
                <a:gd name="T40" fmla="*/ 193 w 245"/>
                <a:gd name="T41" fmla="*/ 92 h 243"/>
                <a:gd name="T42" fmla="*/ 188 w 245"/>
                <a:gd name="T43" fmla="*/ 86 h 243"/>
                <a:gd name="T44" fmla="*/ 181 w 245"/>
                <a:gd name="T45" fmla="*/ 80 h 243"/>
                <a:gd name="T46" fmla="*/ 176 w 245"/>
                <a:gd name="T47" fmla="*/ 74 h 243"/>
                <a:gd name="T48" fmla="*/ 171 w 245"/>
                <a:gd name="T49" fmla="*/ 69 h 243"/>
                <a:gd name="T50" fmla="*/ 164 w 245"/>
                <a:gd name="T51" fmla="*/ 62 h 243"/>
                <a:gd name="T52" fmla="*/ 158 w 245"/>
                <a:gd name="T53" fmla="*/ 57 h 243"/>
                <a:gd name="T54" fmla="*/ 153 w 245"/>
                <a:gd name="T55" fmla="*/ 52 h 243"/>
                <a:gd name="T56" fmla="*/ 146 w 245"/>
                <a:gd name="T57" fmla="*/ 47 h 243"/>
                <a:gd name="T58" fmla="*/ 140 w 245"/>
                <a:gd name="T59" fmla="*/ 43 h 243"/>
                <a:gd name="T60" fmla="*/ 132 w 245"/>
                <a:gd name="T61" fmla="*/ 38 h 243"/>
                <a:gd name="T62" fmla="*/ 125 w 245"/>
                <a:gd name="T63" fmla="*/ 34 h 243"/>
                <a:gd name="T64" fmla="*/ 119 w 245"/>
                <a:gd name="T65" fmla="*/ 30 h 243"/>
                <a:gd name="T66" fmla="*/ 111 w 245"/>
                <a:gd name="T67" fmla="*/ 26 h 243"/>
                <a:gd name="T68" fmla="*/ 103 w 245"/>
                <a:gd name="T69" fmla="*/ 22 h 243"/>
                <a:gd name="T70" fmla="*/ 97 w 245"/>
                <a:gd name="T71" fmla="*/ 19 h 243"/>
                <a:gd name="T72" fmla="*/ 89 w 245"/>
                <a:gd name="T73" fmla="*/ 15 h 243"/>
                <a:gd name="T74" fmla="*/ 81 w 245"/>
                <a:gd name="T75" fmla="*/ 13 h 243"/>
                <a:gd name="T76" fmla="*/ 73 w 245"/>
                <a:gd name="T77" fmla="*/ 10 h 243"/>
                <a:gd name="T78" fmla="*/ 65 w 245"/>
                <a:gd name="T79" fmla="*/ 9 h 243"/>
                <a:gd name="T80" fmla="*/ 58 w 245"/>
                <a:gd name="T81" fmla="*/ 6 h 243"/>
                <a:gd name="T82" fmla="*/ 50 w 245"/>
                <a:gd name="T83" fmla="*/ 5 h 243"/>
                <a:gd name="T84" fmla="*/ 42 w 245"/>
                <a:gd name="T85" fmla="*/ 3 h 243"/>
                <a:gd name="T86" fmla="*/ 33 w 245"/>
                <a:gd name="T87" fmla="*/ 3 h 243"/>
                <a:gd name="T88" fmla="*/ 25 w 245"/>
                <a:gd name="T89" fmla="*/ 1 h 243"/>
                <a:gd name="T90" fmla="*/ 17 w 245"/>
                <a:gd name="T91" fmla="*/ 0 h 243"/>
                <a:gd name="T92" fmla="*/ 10 w 245"/>
                <a:gd name="T93" fmla="*/ 0 h 243"/>
                <a:gd name="T94" fmla="*/ 0 w 245"/>
                <a:gd name="T9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3">
                  <a:moveTo>
                    <a:pt x="245" y="243"/>
                  </a:moveTo>
                  <a:lnTo>
                    <a:pt x="245" y="235"/>
                  </a:lnTo>
                  <a:lnTo>
                    <a:pt x="244" y="227"/>
                  </a:lnTo>
                  <a:lnTo>
                    <a:pt x="244" y="219"/>
                  </a:lnTo>
                  <a:lnTo>
                    <a:pt x="242" y="210"/>
                  </a:lnTo>
                  <a:lnTo>
                    <a:pt x="241" y="203"/>
                  </a:lnTo>
                  <a:lnTo>
                    <a:pt x="240" y="195"/>
                  </a:lnTo>
                  <a:lnTo>
                    <a:pt x="239" y="187"/>
                  </a:lnTo>
                  <a:lnTo>
                    <a:pt x="236" y="179"/>
                  </a:lnTo>
                  <a:lnTo>
                    <a:pt x="233" y="171"/>
                  </a:lnTo>
                  <a:lnTo>
                    <a:pt x="232" y="164"/>
                  </a:lnTo>
                  <a:lnTo>
                    <a:pt x="228" y="156"/>
                  </a:lnTo>
                  <a:lnTo>
                    <a:pt x="226" y="148"/>
                  </a:lnTo>
                  <a:lnTo>
                    <a:pt x="222" y="140"/>
                  </a:lnTo>
                  <a:lnTo>
                    <a:pt x="219" y="134"/>
                  </a:lnTo>
                  <a:lnTo>
                    <a:pt x="215" y="126"/>
                  </a:lnTo>
                  <a:lnTo>
                    <a:pt x="211" y="119"/>
                  </a:lnTo>
                  <a:lnTo>
                    <a:pt x="206" y="112"/>
                  </a:lnTo>
                  <a:lnTo>
                    <a:pt x="202" y="105"/>
                  </a:lnTo>
                  <a:lnTo>
                    <a:pt x="197" y="99"/>
                  </a:lnTo>
                  <a:lnTo>
                    <a:pt x="193" y="92"/>
                  </a:lnTo>
                  <a:lnTo>
                    <a:pt x="188" y="86"/>
                  </a:lnTo>
                  <a:lnTo>
                    <a:pt x="181" y="80"/>
                  </a:lnTo>
                  <a:lnTo>
                    <a:pt x="176" y="74"/>
                  </a:lnTo>
                  <a:lnTo>
                    <a:pt x="171" y="69"/>
                  </a:lnTo>
                  <a:lnTo>
                    <a:pt x="164" y="62"/>
                  </a:lnTo>
                  <a:lnTo>
                    <a:pt x="158" y="57"/>
                  </a:lnTo>
                  <a:lnTo>
                    <a:pt x="153" y="52"/>
                  </a:lnTo>
                  <a:lnTo>
                    <a:pt x="146" y="47"/>
                  </a:lnTo>
                  <a:lnTo>
                    <a:pt x="140" y="43"/>
                  </a:lnTo>
                  <a:lnTo>
                    <a:pt x="132" y="38"/>
                  </a:lnTo>
                  <a:lnTo>
                    <a:pt x="125" y="34"/>
                  </a:lnTo>
                  <a:lnTo>
                    <a:pt x="119" y="30"/>
                  </a:lnTo>
                  <a:lnTo>
                    <a:pt x="111" y="26"/>
                  </a:lnTo>
                  <a:lnTo>
                    <a:pt x="103" y="22"/>
                  </a:lnTo>
                  <a:lnTo>
                    <a:pt x="97" y="19"/>
                  </a:lnTo>
                  <a:lnTo>
                    <a:pt x="89" y="15"/>
                  </a:lnTo>
                  <a:lnTo>
                    <a:pt x="81" y="13"/>
                  </a:lnTo>
                  <a:lnTo>
                    <a:pt x="73" y="10"/>
                  </a:lnTo>
                  <a:lnTo>
                    <a:pt x="65" y="9"/>
                  </a:lnTo>
                  <a:lnTo>
                    <a:pt x="58" y="6"/>
                  </a:lnTo>
                  <a:lnTo>
                    <a:pt x="50" y="5"/>
                  </a:lnTo>
                  <a:lnTo>
                    <a:pt x="42" y="3"/>
                  </a:lnTo>
                  <a:lnTo>
                    <a:pt x="33" y="3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899" name="Freeform 341"/>
            <p:cNvSpPr>
              <a:spLocks/>
            </p:cNvSpPr>
            <p:nvPr/>
          </p:nvSpPr>
          <p:spPr bwMode="auto">
            <a:xfrm>
              <a:off x="1549" y="3292"/>
              <a:ext cx="61" cy="61"/>
            </a:xfrm>
            <a:custGeom>
              <a:avLst/>
              <a:gdLst>
                <a:gd name="T0" fmla="*/ 245 w 245"/>
                <a:gd name="T1" fmla="*/ 0 h 243"/>
                <a:gd name="T2" fmla="*/ 237 w 245"/>
                <a:gd name="T3" fmla="*/ 0 h 243"/>
                <a:gd name="T4" fmla="*/ 228 w 245"/>
                <a:gd name="T5" fmla="*/ 0 h 243"/>
                <a:gd name="T6" fmla="*/ 220 w 245"/>
                <a:gd name="T7" fmla="*/ 1 h 243"/>
                <a:gd name="T8" fmla="*/ 213 w 245"/>
                <a:gd name="T9" fmla="*/ 3 h 243"/>
                <a:gd name="T10" fmla="*/ 205 w 245"/>
                <a:gd name="T11" fmla="*/ 3 h 243"/>
                <a:gd name="T12" fmla="*/ 197 w 245"/>
                <a:gd name="T13" fmla="*/ 5 h 243"/>
                <a:gd name="T14" fmla="*/ 188 w 245"/>
                <a:gd name="T15" fmla="*/ 6 h 243"/>
                <a:gd name="T16" fmla="*/ 180 w 245"/>
                <a:gd name="T17" fmla="*/ 9 h 243"/>
                <a:gd name="T18" fmla="*/ 172 w 245"/>
                <a:gd name="T19" fmla="*/ 10 h 243"/>
                <a:gd name="T20" fmla="*/ 164 w 245"/>
                <a:gd name="T21" fmla="*/ 13 h 243"/>
                <a:gd name="T22" fmla="*/ 158 w 245"/>
                <a:gd name="T23" fmla="*/ 15 h 243"/>
                <a:gd name="T24" fmla="*/ 150 w 245"/>
                <a:gd name="T25" fmla="*/ 19 h 243"/>
                <a:gd name="T26" fmla="*/ 142 w 245"/>
                <a:gd name="T27" fmla="*/ 22 h 243"/>
                <a:gd name="T28" fmla="*/ 134 w 245"/>
                <a:gd name="T29" fmla="*/ 26 h 243"/>
                <a:gd name="T30" fmla="*/ 128 w 245"/>
                <a:gd name="T31" fmla="*/ 30 h 243"/>
                <a:gd name="T32" fmla="*/ 120 w 245"/>
                <a:gd name="T33" fmla="*/ 34 h 243"/>
                <a:gd name="T34" fmla="*/ 114 w 245"/>
                <a:gd name="T35" fmla="*/ 38 h 243"/>
                <a:gd name="T36" fmla="*/ 107 w 245"/>
                <a:gd name="T37" fmla="*/ 43 h 243"/>
                <a:gd name="T38" fmla="*/ 101 w 245"/>
                <a:gd name="T39" fmla="*/ 47 h 243"/>
                <a:gd name="T40" fmla="*/ 94 w 245"/>
                <a:gd name="T41" fmla="*/ 52 h 243"/>
                <a:gd name="T42" fmla="*/ 88 w 245"/>
                <a:gd name="T43" fmla="*/ 57 h 243"/>
                <a:gd name="T44" fmla="*/ 81 w 245"/>
                <a:gd name="T45" fmla="*/ 62 h 243"/>
                <a:gd name="T46" fmla="*/ 76 w 245"/>
                <a:gd name="T47" fmla="*/ 69 h 243"/>
                <a:gd name="T48" fmla="*/ 69 w 245"/>
                <a:gd name="T49" fmla="*/ 74 h 243"/>
                <a:gd name="T50" fmla="*/ 64 w 245"/>
                <a:gd name="T51" fmla="*/ 80 h 243"/>
                <a:gd name="T52" fmla="*/ 59 w 245"/>
                <a:gd name="T53" fmla="*/ 86 h 243"/>
                <a:gd name="T54" fmla="*/ 54 w 245"/>
                <a:gd name="T55" fmla="*/ 92 h 243"/>
                <a:gd name="T56" fmla="*/ 49 w 245"/>
                <a:gd name="T57" fmla="*/ 99 h 243"/>
                <a:gd name="T58" fmla="*/ 43 w 245"/>
                <a:gd name="T59" fmla="*/ 105 h 243"/>
                <a:gd name="T60" fmla="*/ 40 w 245"/>
                <a:gd name="T61" fmla="*/ 112 h 243"/>
                <a:gd name="T62" fmla="*/ 36 w 245"/>
                <a:gd name="T63" fmla="*/ 119 h 243"/>
                <a:gd name="T64" fmla="*/ 32 w 245"/>
                <a:gd name="T65" fmla="*/ 126 h 243"/>
                <a:gd name="T66" fmla="*/ 28 w 245"/>
                <a:gd name="T67" fmla="*/ 134 h 243"/>
                <a:gd name="T68" fmla="*/ 24 w 245"/>
                <a:gd name="T69" fmla="*/ 140 h 243"/>
                <a:gd name="T70" fmla="*/ 20 w 245"/>
                <a:gd name="T71" fmla="*/ 148 h 243"/>
                <a:gd name="T72" fmla="*/ 17 w 245"/>
                <a:gd name="T73" fmla="*/ 156 h 243"/>
                <a:gd name="T74" fmla="*/ 15 w 245"/>
                <a:gd name="T75" fmla="*/ 164 h 243"/>
                <a:gd name="T76" fmla="*/ 12 w 245"/>
                <a:gd name="T77" fmla="*/ 171 h 243"/>
                <a:gd name="T78" fmla="*/ 10 w 245"/>
                <a:gd name="T79" fmla="*/ 179 h 243"/>
                <a:gd name="T80" fmla="*/ 8 w 245"/>
                <a:gd name="T81" fmla="*/ 187 h 243"/>
                <a:gd name="T82" fmla="*/ 6 w 245"/>
                <a:gd name="T83" fmla="*/ 195 h 243"/>
                <a:gd name="T84" fmla="*/ 4 w 245"/>
                <a:gd name="T85" fmla="*/ 203 h 243"/>
                <a:gd name="T86" fmla="*/ 3 w 245"/>
                <a:gd name="T87" fmla="*/ 210 h 243"/>
                <a:gd name="T88" fmla="*/ 2 w 245"/>
                <a:gd name="T89" fmla="*/ 219 h 243"/>
                <a:gd name="T90" fmla="*/ 2 w 245"/>
                <a:gd name="T91" fmla="*/ 227 h 243"/>
                <a:gd name="T92" fmla="*/ 2 w 245"/>
                <a:gd name="T93" fmla="*/ 235 h 243"/>
                <a:gd name="T94" fmla="*/ 0 w 245"/>
                <a:gd name="T9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3">
                  <a:moveTo>
                    <a:pt x="245" y="0"/>
                  </a:moveTo>
                  <a:lnTo>
                    <a:pt x="237" y="0"/>
                  </a:lnTo>
                  <a:lnTo>
                    <a:pt x="228" y="0"/>
                  </a:lnTo>
                  <a:lnTo>
                    <a:pt x="220" y="1"/>
                  </a:lnTo>
                  <a:lnTo>
                    <a:pt x="213" y="3"/>
                  </a:lnTo>
                  <a:lnTo>
                    <a:pt x="205" y="3"/>
                  </a:lnTo>
                  <a:lnTo>
                    <a:pt x="197" y="5"/>
                  </a:lnTo>
                  <a:lnTo>
                    <a:pt x="188" y="6"/>
                  </a:lnTo>
                  <a:lnTo>
                    <a:pt x="180" y="9"/>
                  </a:lnTo>
                  <a:lnTo>
                    <a:pt x="172" y="10"/>
                  </a:lnTo>
                  <a:lnTo>
                    <a:pt x="164" y="13"/>
                  </a:lnTo>
                  <a:lnTo>
                    <a:pt x="158" y="15"/>
                  </a:lnTo>
                  <a:lnTo>
                    <a:pt x="150" y="19"/>
                  </a:lnTo>
                  <a:lnTo>
                    <a:pt x="142" y="22"/>
                  </a:lnTo>
                  <a:lnTo>
                    <a:pt x="134" y="26"/>
                  </a:lnTo>
                  <a:lnTo>
                    <a:pt x="128" y="30"/>
                  </a:lnTo>
                  <a:lnTo>
                    <a:pt x="120" y="34"/>
                  </a:lnTo>
                  <a:lnTo>
                    <a:pt x="114" y="38"/>
                  </a:lnTo>
                  <a:lnTo>
                    <a:pt x="107" y="43"/>
                  </a:lnTo>
                  <a:lnTo>
                    <a:pt x="101" y="47"/>
                  </a:lnTo>
                  <a:lnTo>
                    <a:pt x="94" y="52"/>
                  </a:lnTo>
                  <a:lnTo>
                    <a:pt x="88" y="57"/>
                  </a:lnTo>
                  <a:lnTo>
                    <a:pt x="81" y="62"/>
                  </a:lnTo>
                  <a:lnTo>
                    <a:pt x="76" y="69"/>
                  </a:lnTo>
                  <a:lnTo>
                    <a:pt x="69" y="74"/>
                  </a:lnTo>
                  <a:lnTo>
                    <a:pt x="64" y="80"/>
                  </a:lnTo>
                  <a:lnTo>
                    <a:pt x="59" y="86"/>
                  </a:lnTo>
                  <a:lnTo>
                    <a:pt x="54" y="92"/>
                  </a:lnTo>
                  <a:lnTo>
                    <a:pt x="49" y="99"/>
                  </a:lnTo>
                  <a:lnTo>
                    <a:pt x="43" y="105"/>
                  </a:lnTo>
                  <a:lnTo>
                    <a:pt x="40" y="112"/>
                  </a:lnTo>
                  <a:lnTo>
                    <a:pt x="36" y="119"/>
                  </a:lnTo>
                  <a:lnTo>
                    <a:pt x="32" y="126"/>
                  </a:lnTo>
                  <a:lnTo>
                    <a:pt x="28" y="134"/>
                  </a:lnTo>
                  <a:lnTo>
                    <a:pt x="24" y="140"/>
                  </a:lnTo>
                  <a:lnTo>
                    <a:pt x="20" y="148"/>
                  </a:lnTo>
                  <a:lnTo>
                    <a:pt x="17" y="156"/>
                  </a:lnTo>
                  <a:lnTo>
                    <a:pt x="15" y="164"/>
                  </a:lnTo>
                  <a:lnTo>
                    <a:pt x="12" y="171"/>
                  </a:lnTo>
                  <a:lnTo>
                    <a:pt x="10" y="179"/>
                  </a:lnTo>
                  <a:lnTo>
                    <a:pt x="8" y="187"/>
                  </a:lnTo>
                  <a:lnTo>
                    <a:pt x="6" y="195"/>
                  </a:lnTo>
                  <a:lnTo>
                    <a:pt x="4" y="203"/>
                  </a:lnTo>
                  <a:lnTo>
                    <a:pt x="3" y="210"/>
                  </a:lnTo>
                  <a:lnTo>
                    <a:pt x="2" y="219"/>
                  </a:lnTo>
                  <a:lnTo>
                    <a:pt x="2" y="227"/>
                  </a:lnTo>
                  <a:lnTo>
                    <a:pt x="2" y="235"/>
                  </a:lnTo>
                  <a:lnTo>
                    <a:pt x="0" y="243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1900" name="Rectangle 342"/>
            <p:cNvSpPr>
              <a:spLocks noChangeArrowheads="1"/>
            </p:cNvSpPr>
            <p:nvPr/>
          </p:nvSpPr>
          <p:spPr bwMode="auto">
            <a:xfrm>
              <a:off x="2357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1" name="Rectangle 343"/>
            <p:cNvSpPr>
              <a:spLocks noChangeArrowheads="1"/>
            </p:cNvSpPr>
            <p:nvPr/>
          </p:nvSpPr>
          <p:spPr bwMode="auto">
            <a:xfrm>
              <a:off x="2531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2" name="Rectangle 344"/>
            <p:cNvSpPr>
              <a:spLocks noChangeArrowheads="1"/>
            </p:cNvSpPr>
            <p:nvPr/>
          </p:nvSpPr>
          <p:spPr bwMode="auto">
            <a:xfrm>
              <a:off x="3272" y="306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3" name="Rectangle 345"/>
            <p:cNvSpPr>
              <a:spLocks noChangeArrowheads="1"/>
            </p:cNvSpPr>
            <p:nvPr/>
          </p:nvSpPr>
          <p:spPr bwMode="auto">
            <a:xfrm>
              <a:off x="3098" y="306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4" name="Rectangle 346"/>
            <p:cNvSpPr>
              <a:spLocks noChangeArrowheads="1"/>
            </p:cNvSpPr>
            <p:nvPr/>
          </p:nvSpPr>
          <p:spPr bwMode="auto">
            <a:xfrm>
              <a:off x="299" y="384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5" name="Rectangle 347"/>
            <p:cNvSpPr>
              <a:spLocks noChangeArrowheads="1"/>
            </p:cNvSpPr>
            <p:nvPr/>
          </p:nvSpPr>
          <p:spPr bwMode="auto">
            <a:xfrm>
              <a:off x="473" y="35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6" name="Rectangle 348"/>
            <p:cNvSpPr>
              <a:spLocks noChangeArrowheads="1"/>
            </p:cNvSpPr>
            <p:nvPr/>
          </p:nvSpPr>
          <p:spPr bwMode="auto">
            <a:xfrm>
              <a:off x="647" y="384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7" name="Rectangle 349"/>
            <p:cNvSpPr>
              <a:spLocks noChangeArrowheads="1"/>
            </p:cNvSpPr>
            <p:nvPr/>
          </p:nvSpPr>
          <p:spPr bwMode="auto">
            <a:xfrm>
              <a:off x="996" y="384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8" name="Rectangle 350"/>
            <p:cNvSpPr>
              <a:spLocks noChangeArrowheads="1"/>
            </p:cNvSpPr>
            <p:nvPr/>
          </p:nvSpPr>
          <p:spPr bwMode="auto">
            <a:xfrm>
              <a:off x="1169" y="35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09" name="Rectangle 351"/>
            <p:cNvSpPr>
              <a:spLocks noChangeArrowheads="1"/>
            </p:cNvSpPr>
            <p:nvPr/>
          </p:nvSpPr>
          <p:spPr bwMode="auto">
            <a:xfrm>
              <a:off x="1312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0" name="Rectangle 352"/>
            <p:cNvSpPr>
              <a:spLocks noChangeArrowheads="1"/>
            </p:cNvSpPr>
            <p:nvPr/>
          </p:nvSpPr>
          <p:spPr bwMode="auto">
            <a:xfrm>
              <a:off x="1660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1" name="Rectangle 353"/>
            <p:cNvSpPr>
              <a:spLocks noChangeArrowheads="1"/>
            </p:cNvSpPr>
            <p:nvPr/>
          </p:nvSpPr>
          <p:spPr bwMode="auto">
            <a:xfrm>
              <a:off x="2009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2" name="Rectangle 354"/>
            <p:cNvSpPr>
              <a:spLocks noChangeArrowheads="1"/>
            </p:cNvSpPr>
            <p:nvPr/>
          </p:nvSpPr>
          <p:spPr bwMode="auto">
            <a:xfrm>
              <a:off x="2880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3" name="Rectangle 355"/>
            <p:cNvSpPr>
              <a:spLocks noChangeArrowheads="1"/>
            </p:cNvSpPr>
            <p:nvPr/>
          </p:nvSpPr>
          <p:spPr bwMode="auto">
            <a:xfrm>
              <a:off x="3054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4" name="Rectangle 356"/>
            <p:cNvSpPr>
              <a:spLocks noChangeArrowheads="1"/>
            </p:cNvSpPr>
            <p:nvPr/>
          </p:nvSpPr>
          <p:spPr bwMode="auto">
            <a:xfrm>
              <a:off x="3228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5" name="Rectangle 357"/>
            <p:cNvSpPr>
              <a:spLocks noChangeArrowheads="1"/>
            </p:cNvSpPr>
            <p:nvPr/>
          </p:nvSpPr>
          <p:spPr bwMode="auto">
            <a:xfrm>
              <a:off x="3577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6" name="Rectangle 358"/>
            <p:cNvSpPr>
              <a:spLocks noChangeArrowheads="1"/>
            </p:cNvSpPr>
            <p:nvPr/>
          </p:nvSpPr>
          <p:spPr bwMode="auto">
            <a:xfrm>
              <a:off x="3751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7" name="Rectangle 359"/>
            <p:cNvSpPr>
              <a:spLocks noChangeArrowheads="1"/>
            </p:cNvSpPr>
            <p:nvPr/>
          </p:nvSpPr>
          <p:spPr bwMode="auto">
            <a:xfrm>
              <a:off x="3925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8" name="Rectangle 360"/>
            <p:cNvSpPr>
              <a:spLocks noChangeArrowheads="1"/>
            </p:cNvSpPr>
            <p:nvPr/>
          </p:nvSpPr>
          <p:spPr bwMode="auto">
            <a:xfrm>
              <a:off x="4274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19" name="Rectangle 361"/>
            <p:cNvSpPr>
              <a:spLocks noChangeArrowheads="1"/>
            </p:cNvSpPr>
            <p:nvPr/>
          </p:nvSpPr>
          <p:spPr bwMode="auto">
            <a:xfrm>
              <a:off x="4448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0" name="Rectangle 362"/>
            <p:cNvSpPr>
              <a:spLocks noChangeArrowheads="1"/>
            </p:cNvSpPr>
            <p:nvPr/>
          </p:nvSpPr>
          <p:spPr bwMode="auto">
            <a:xfrm>
              <a:off x="4622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1" name="Rectangle 363"/>
            <p:cNvSpPr>
              <a:spLocks noChangeArrowheads="1"/>
            </p:cNvSpPr>
            <p:nvPr/>
          </p:nvSpPr>
          <p:spPr bwMode="auto">
            <a:xfrm>
              <a:off x="4796" y="332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2" name="Rectangle 364"/>
            <p:cNvSpPr>
              <a:spLocks noChangeArrowheads="1"/>
            </p:cNvSpPr>
            <p:nvPr/>
          </p:nvSpPr>
          <p:spPr bwMode="auto">
            <a:xfrm>
              <a:off x="4971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3" name="Rectangle 365"/>
            <p:cNvSpPr>
              <a:spLocks noChangeArrowheads="1"/>
            </p:cNvSpPr>
            <p:nvPr/>
          </p:nvSpPr>
          <p:spPr bwMode="auto">
            <a:xfrm>
              <a:off x="5145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4" name="Rectangle 366"/>
            <p:cNvSpPr>
              <a:spLocks noChangeArrowheads="1"/>
            </p:cNvSpPr>
            <p:nvPr/>
          </p:nvSpPr>
          <p:spPr bwMode="auto">
            <a:xfrm>
              <a:off x="5319" y="384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5" name="Rectangle 367"/>
            <p:cNvSpPr>
              <a:spLocks noChangeArrowheads="1"/>
            </p:cNvSpPr>
            <p:nvPr/>
          </p:nvSpPr>
          <p:spPr bwMode="auto">
            <a:xfrm>
              <a:off x="3403" y="332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6" name="Rectangle 368"/>
            <p:cNvSpPr>
              <a:spLocks noChangeArrowheads="1"/>
            </p:cNvSpPr>
            <p:nvPr/>
          </p:nvSpPr>
          <p:spPr bwMode="auto">
            <a:xfrm>
              <a:off x="1605" y="332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7" name="Rectangle 369"/>
            <p:cNvSpPr>
              <a:spLocks noChangeArrowheads="1"/>
            </p:cNvSpPr>
            <p:nvPr/>
          </p:nvSpPr>
          <p:spPr bwMode="auto">
            <a:xfrm>
              <a:off x="1748" y="332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8" name="Rectangle 370"/>
            <p:cNvSpPr>
              <a:spLocks noChangeArrowheads="1"/>
            </p:cNvSpPr>
            <p:nvPr/>
          </p:nvSpPr>
          <p:spPr bwMode="auto">
            <a:xfrm>
              <a:off x="2096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29" name="Rectangle 371"/>
            <p:cNvSpPr>
              <a:spLocks noChangeArrowheads="1"/>
            </p:cNvSpPr>
            <p:nvPr/>
          </p:nvSpPr>
          <p:spPr bwMode="auto">
            <a:xfrm>
              <a:off x="2270" y="35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2468563"/>
          </a:xfrm>
        </p:spPr>
        <p:txBody>
          <a:bodyPr/>
          <a:lstStyle/>
          <a:p>
            <a:pPr eaLnBrk="1" hangingPunct="1"/>
            <a:r>
              <a:rPr lang="da-DK" sz="7200" b="1" smtClean="0"/>
              <a:t>Opdateringer af </a:t>
            </a:r>
            <a:br>
              <a:rPr lang="da-DK" sz="7200" b="1" smtClean="0"/>
            </a:br>
            <a:r>
              <a:rPr lang="da-DK" sz="7200" b="1" smtClean="0"/>
              <a:t>Rød-Sorte Træer</a:t>
            </a:r>
            <a:endParaRPr lang="en-US" sz="72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Rotationer</a:t>
            </a:r>
            <a:endParaRPr lang="en-US" b="1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39124" r="13103" b="37367"/>
          <a:stretch>
            <a:fillRect/>
          </a:stretch>
        </p:blipFill>
        <p:spPr bwMode="auto">
          <a:xfrm>
            <a:off x="1447800" y="1066800"/>
            <a:ext cx="6211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7863" r="8459" b="16730"/>
          <a:stretch>
            <a:fillRect/>
          </a:stretch>
        </p:blipFill>
        <p:spPr bwMode="auto">
          <a:xfrm>
            <a:off x="1181100" y="3200400"/>
            <a:ext cx="6972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sz="7200" b="1" smtClean="0"/>
              <a:t>Insert</a:t>
            </a:r>
            <a:endParaRPr lang="en-US" sz="72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a0a4c03-b32d-4484-ab99-7d9f08f8816c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A2AEBA214AEB42E3AAEE4B98DA679584"/>
  <p:tag name="ANSWERSALIAS" val="1|smicln|2|smicln|log n|smicln|2∙log n|smicln|Ved ikke"/>
  <p:tag name="QUESTIONALIAS" val="Worst-case antal rotationer ved indsættelse i et rød-sort træ ?"/>
  <p:tag name="RESPONSESGATHERED" val="True"/>
  <p:tag name="TOTALRESPONSES" val="60"/>
  <p:tag name="RESPONSECOUNT" val="600"/>
  <p:tag name="SLICED" val="False"/>
  <p:tag name="RESPONSES" val="4;4;2;2;-;-;4;5;4;2;4;2;5;4;4;2;4;2;2;4;2;2;2;-;4;-;2;2;-;4;4;4;2;-;-;2;2;2;3;4;3;-;3;-;-;2;2;3;4;4;4;-;3;2;2;2;3;3;4;-;2;4;2;2;5;4;3;3;4;4;2;2;"/>
  <p:tag name="CHARTSTRINGSTD" val="0 260 90 220 30"/>
  <p:tag name="CHARTSTRINGREV" val="30 220 90 260 0"/>
  <p:tag name="CHARTSTRINGSTDPER" val="0 0.433333333333333 0.15 0.366666666666667 0.05"/>
  <p:tag name="CHARTSTRINGREVPER" val="0.05 0.366666666666667 0.15 0.433333333333333 0"/>
  <p:tag name="ANONYMOUSTEMP" val="False"/>
  <p:tag name="VALUES" val="No Value|smicln|No Value|smicln|No Value|smicln|No Value|smicln|No Val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26"/>
  <p:tag name="FONTSIZE" val="32"/>
  <p:tag name="BULLETTYPE" val="ppBulletAlphaLCParenRight"/>
  <p:tag name="ANSWERTEXT" val="1&#10;2&#10;log n&#10;2∙log n&#10;Ved ikk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EDEAD89696034867AFD00BDAD533B683"/>
  <p:tag name="ANSWERSALIAS" val="1, 4, 10, 14|smicln|2, 5, 10, 14|smicln|1, 3, 4, 7, 12, 16|smicln|1, 3, 4, 10, 14|smicln|ingen|smicln|ved ikke"/>
  <p:tag name="QUESTIONALIAS" val="Hvilke knuder skal farves røde for at træet bliver et rød sort søgetræ?"/>
  <p:tag name="RESPONSESGATHERED" val="True"/>
  <p:tag name="TOTALRESPONSES" val="87"/>
  <p:tag name="RESPONSECOUNT" val="870"/>
  <p:tag name="SLICED" val="False"/>
  <p:tag name="RESPONSES" val="4;3;4;4;-;4;4;5;4;4;-;4;-;-;-;4;-;-;4;-;4;5;-;4;4;4;-;4;-;4;4;4;-;-;3;4;4;4;6;4;2;3;3;4;4;4;4;4;4;4;-;4;4;4;4;4;4;-;6;4;4;4;-;4;4;4;4;4;4;4;4;4;2;-;-;-;-;4;3;4;4;-;4;-;4;4;4;4;4;6;-;5;4;3;4;3;4;-;4;4;4;5;3;4;-;4;4;4;4;-;5;5;5;"/>
  <p:tag name="CHARTSTRINGSTD" val="0 20 80 670 70 30"/>
  <p:tag name="CHARTSTRINGREV" val="30 70 670 80 20 0"/>
  <p:tag name="CHARTSTRINGSTDPER" val="0 0.0229885057471264 0.0919540229885057 0.770114942528736 0.0804597701149425 0.0344827586206897"/>
  <p:tag name="CHARTSTRINGREVPER" val="0.0344827586206897 0.0804597701149425 0.770114942528736 0.0919540229885057 0.0229885057471264 0"/>
  <p:tag name="ANONYMOUSTEMP" val="False"/>
  <p:tag name="VALUES" val="No Value|smicln|No Value|smicln|No Value|smicln|No Value|smicln|No Value|smicln|No Val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75"/>
  <p:tag name="FONTSIZE" val="28"/>
  <p:tag name="BULLETTYPE" val="ppBulletAlphaLCParenRight"/>
  <p:tag name="ANSWERTEXT" val="1, 4, 10, 14&#10;2, 5, 10, 14&#10;1, 3, 4, 7, 12, 16&#10;1, 3, 4, 10, 14&#10;ingen&#10;ved ikk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19971</TotalTime>
  <Words>532</Words>
  <Application>Microsoft Office PowerPoint</Application>
  <PresentationFormat>On-screen Show (4:3)</PresentationFormat>
  <Paragraphs>245</Paragraphs>
  <Slides>20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Tahoma</vt:lpstr>
      <vt:lpstr>Times New Roman</vt:lpstr>
      <vt:lpstr>Default Design</vt:lpstr>
      <vt:lpstr>PowerPoint Presentation</vt:lpstr>
      <vt:lpstr>Rød-Sorte Søgetræer</vt:lpstr>
      <vt:lpstr>Hvilke knuder skal farves røde for at træet bliver et rød-sort søgetræ?</vt:lpstr>
      <vt:lpstr>Rød-Sorte vs (2-4)-træer</vt:lpstr>
      <vt:lpstr>Egenskaber ved (2,4)-træer</vt:lpstr>
      <vt:lpstr>Indsættelse i et (2,4)-træ</vt:lpstr>
      <vt:lpstr>Opdateringer af  Rød-Sorte Træer</vt:lpstr>
      <vt:lpstr>Rotationer</vt:lpstr>
      <vt:lpstr>Insert</vt:lpstr>
      <vt:lpstr>PowerPoint Presentation</vt:lpstr>
      <vt:lpstr>PowerPoint Presentation</vt:lpstr>
      <vt:lpstr>Indsættelse i rød-sorte træer: rebalancering</vt:lpstr>
      <vt:lpstr>PowerPoint Presentation</vt:lpstr>
      <vt:lpstr>Worst-case antal rotationer ved indsættelse i et rød-sort træ ?</vt:lpstr>
      <vt:lpstr>Delete</vt:lpstr>
      <vt:lpstr>PowerPoint Presentation</vt:lpstr>
      <vt:lpstr>PowerPoint Presentation</vt:lpstr>
      <vt:lpstr>PowerPoint Presentation</vt:lpstr>
      <vt:lpstr>PowerPoint Presentation</vt:lpstr>
      <vt:lpstr>Dynamisk Ordbog :  Rød-Sorte Træer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190</cp:revision>
  <dcterms:created xsi:type="dcterms:W3CDTF">2007-02-15T20:43:32Z</dcterms:created>
  <dcterms:modified xsi:type="dcterms:W3CDTF">2018-10-16T19:58:51Z</dcterms:modified>
</cp:coreProperties>
</file>