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60" r:id="rId3"/>
    <p:sldId id="279" r:id="rId4"/>
    <p:sldId id="281" r:id="rId5"/>
    <p:sldId id="262" r:id="rId6"/>
    <p:sldId id="270" r:id="rId7"/>
    <p:sldId id="280" r:id="rId8"/>
    <p:sldId id="271" r:id="rId9"/>
    <p:sldId id="261" r:id="rId10"/>
    <p:sldId id="265" r:id="rId11"/>
    <p:sldId id="266" r:id="rId12"/>
    <p:sldId id="267" r:id="rId13"/>
    <p:sldId id="268" r:id="rId14"/>
    <p:sldId id="277" r:id="rId15"/>
    <p:sldId id="272" r:id="rId16"/>
    <p:sldId id="28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FF0000"/>
    <a:srgbClr val="00B438"/>
    <a:srgbClr val="00CC00"/>
    <a:srgbClr val="BBD32D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86620" autoAdjust="0"/>
  </p:normalViewPr>
  <p:slideViewPr>
    <p:cSldViewPr>
      <p:cViewPr varScale="1">
        <p:scale>
          <a:sx n="55" d="100"/>
          <a:sy n="55" d="100"/>
        </p:scale>
        <p:origin x="11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A16819E-F1B4-4F46-9DDA-100F64698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58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Motivation: </a:t>
            </a:r>
            <a:r>
              <a:rPr lang="da-DK" dirty="0" err="1" smtClean="0"/>
              <a:t>Otakar</a:t>
            </a:r>
            <a:r>
              <a:rPr lang="da-DK" dirty="0" smtClean="0"/>
              <a:t> </a:t>
            </a:r>
            <a:r>
              <a:rPr lang="da-DK" dirty="0" err="1" smtClean="0"/>
              <a:t>Boruvka</a:t>
            </a:r>
            <a:r>
              <a:rPr lang="da-DK" dirty="0" smtClean="0"/>
              <a:t>, 1926: Elektrificering af </a:t>
            </a:r>
            <a:r>
              <a:rPr lang="da-DK" dirty="0" err="1" smtClean="0"/>
              <a:t>Czekiet</a:t>
            </a:r>
            <a:endParaRPr lang="en-US" dirty="0" smtClean="0"/>
          </a:p>
          <a:p>
            <a:endParaRPr lang="da-DK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643D8-6687-4DE9-B1BB-9BF59F971CB5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827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NP</a:t>
            </a:r>
            <a:r>
              <a:rPr lang="da-DK" baseline="0" dirty="0" smtClean="0"/>
              <a:t> hårdt, kan </a:t>
            </a:r>
            <a:r>
              <a:rPr lang="da-DK" baseline="0" dirty="0" err="1" smtClean="0"/>
              <a:t>approximeres</a:t>
            </a:r>
            <a:r>
              <a:rPr lang="da-DK" baseline="0" dirty="0" smtClean="0"/>
              <a:t> vilkårligt godt i planen; udnytter trekantsuligheden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641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Hvis et tal forekommer</a:t>
            </a:r>
            <a:r>
              <a:rPr lang="da-DK" baseline="0" dirty="0" smtClean="0"/>
              <a:t> flere gange, så betragt disse tal som værende næsten ens tal:</a:t>
            </a:r>
          </a:p>
          <a:p>
            <a:r>
              <a:rPr lang="da-DK" baseline="0" dirty="0" smtClean="0"/>
              <a:t>7 +</a:t>
            </a:r>
            <a:r>
              <a:rPr lang="da-DK" baseline="0" dirty="0" err="1" smtClean="0"/>
              <a:t>7</a:t>
            </a:r>
            <a:r>
              <a:rPr lang="da-DK" baseline="0" dirty="0" smtClean="0"/>
              <a:t> -&gt; 7.00001 + 7.00002, eller (7,c,d) og (7,h,i) med leksikografisk ordning.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stien</a:t>
            </a:r>
            <a:r>
              <a:rPr lang="da-DK" baseline="0" dirty="0" smtClean="0"/>
              <a:t> i det blå MST mellem de to endepunkter til e, og betragt en kant e’ på denne sti som krydser snittet – findes nødvendigvis da træet er sammenhængende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Betragt træet hvor e fjernes,</a:t>
            </a:r>
            <a:r>
              <a:rPr lang="da-DK" baseline="0" dirty="0" smtClean="0"/>
              <a:t> så træet deles i to træer (</a:t>
            </a:r>
            <a:r>
              <a:rPr lang="da-DK" baseline="0" dirty="0" err="1" smtClean="0"/>
              <a:t>hhv</a:t>
            </a:r>
            <a:r>
              <a:rPr lang="da-DK" baseline="0" dirty="0" smtClean="0"/>
              <a:t> ufyldte og </a:t>
            </a:r>
            <a:r>
              <a:rPr lang="da-DK" baseline="0" smtClean="0"/>
              <a:t>fyldte knuder)</a:t>
            </a:r>
            <a:endParaRPr lang="da-DK" dirty="0" smtClean="0"/>
          </a:p>
          <a:p>
            <a:r>
              <a:rPr lang="da-DK" dirty="0" smtClean="0"/>
              <a:t>Betragt stien</a:t>
            </a:r>
            <a:r>
              <a:rPr lang="da-DK" baseline="0" dirty="0" smtClean="0"/>
              <a:t> i cyklen mellem de to endepunkter til e, og betragt en kant e’ på denne sti forbinder de to træer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CA039-5963-4F02-80F7-B83BFA352B9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Svar: Fjern alle kanter med vægt større</a:t>
            </a:r>
            <a:r>
              <a:rPr lang="da-DK" baseline="0" dirty="0" smtClean="0"/>
              <a:t> end eller lig med vægten af kanten e=(</a:t>
            </a:r>
            <a:r>
              <a:rPr lang="da-DK" baseline="0" dirty="0" err="1" smtClean="0"/>
              <a:t>u,v</a:t>
            </a:r>
            <a:r>
              <a:rPr lang="da-DK" baseline="0" dirty="0" smtClean="0"/>
              <a:t>). </a:t>
            </a:r>
          </a:p>
          <a:p>
            <a:r>
              <a:rPr lang="da-DK" baseline="0" dirty="0" smtClean="0"/>
              <a:t>Hvis u og v er sammenhængende i denne graf, så er e den tungest kant på cyklen og er ikke med. </a:t>
            </a:r>
          </a:p>
          <a:p>
            <a:r>
              <a:rPr lang="da-DK" baseline="0" dirty="0" smtClean="0"/>
              <a:t>Ellers vil </a:t>
            </a:r>
            <a:r>
              <a:rPr lang="da-DK" baseline="0" dirty="0" err="1" smtClean="0"/>
              <a:t>Kruskal’s</a:t>
            </a:r>
            <a:r>
              <a:rPr lang="da-DK" baseline="0" dirty="0" smtClean="0"/>
              <a:t> algoritme inkludere kanten e i </a:t>
            </a:r>
            <a:r>
              <a:rPr lang="da-DK" baseline="0" dirty="0" err="1" smtClean="0"/>
              <a:t>MST’et</a:t>
            </a:r>
            <a:r>
              <a:rPr lang="da-DK" baseline="0" dirty="0" smtClean="0"/>
              <a:t> der beregnes.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6819E-F1B4-4F46-9DDA-100F646986C5}" type="slidenum">
              <a:rPr lang="da-DK" smtClean="0"/>
              <a:pPr>
                <a:defRPr/>
              </a:pPr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337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C975-E1A5-4BC8-B239-E557CFAD8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CE29-C8BB-4EF5-B350-83E4AE74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2E92-2FBE-4072-B226-E53CDE574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D5786-433C-49FE-B7A7-5CB747AA4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A657-6D02-4DC7-96D1-D22798DDC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11C5-AEF5-449A-AE36-88ABEF537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1EBB-7724-4714-A3B5-A6F9F845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B5EC-5087-436D-BD27-A7020D0D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41DC-2A9E-4120-AFCA-6B8F8513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DAD1-2691-430C-A28C-34534292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4A22-12C1-4E0D-8863-1F7B7A4E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4CBE-071F-4B08-AD68-AE673B45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816222A-47C2-4824-B04D-69DF6936D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922712"/>
            <a:ext cx="91440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kern="0" dirty="0" smtClean="0">
                <a:latin typeface="+mj-lt"/>
                <a:ea typeface="+mj-ea"/>
                <a:cs typeface="+mj-cs"/>
              </a:rPr>
            </a:br>
            <a:r>
              <a:rPr lang="da-DK" sz="4000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kern="0" dirty="0" smtClean="0">
                <a:latin typeface="+mj-lt"/>
                <a:ea typeface="+mj-ea"/>
                <a:cs typeface="+mj-cs"/>
              </a:rPr>
              <a:t>Datastrukturer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5715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smtClean="0"/>
              <a:t>Minimum </a:t>
            </a:r>
            <a:r>
              <a:rPr lang="da-DK" dirty="0"/>
              <a:t>Udspændende </a:t>
            </a:r>
            <a:r>
              <a:rPr lang="da-DK" dirty="0" smtClean="0"/>
              <a:t>Træer (MST) </a:t>
            </a:r>
            <a:endParaRPr lang="da-DK" dirty="0"/>
          </a:p>
          <a:p>
            <a:pPr algn="ctr"/>
            <a:r>
              <a:rPr lang="da-DK" dirty="0"/>
              <a:t>[CLRS, kapitel 23]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149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66" y="1905000"/>
            <a:ext cx="8818505" cy="36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</a:t>
            </a:r>
            <a:endParaRPr lang="en-US" b="1" i="1" smtClean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6038" y="3344333"/>
            <a:ext cx="8458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3024188"/>
            <a:ext cx="281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flaskehals i algoritmen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5486400" y="43434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3657600" y="4876800"/>
            <a:ext cx="2743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4008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Union-Find</a:t>
            </a:r>
            <a:r>
              <a:rPr lang="da-DK" dirty="0" smtClean="0">
                <a:solidFill>
                  <a:srgbClr val="FF0000"/>
                </a:solidFill>
              </a:rPr>
              <a:t> datastruktur</a:t>
            </a:r>
            <a:endParaRPr lang="da-DK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Kruskall’s Algoritme: Eksempel</a:t>
            </a:r>
            <a:endParaRPr lang="en-US" b="1" i="1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57200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49700"/>
            <a:ext cx="4572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265471" y="1396181"/>
            <a:ext cx="693174" cy="373625"/>
          </a:xfrm>
          <a:custGeom>
            <a:avLst/>
            <a:gdLst>
              <a:gd name="connsiteX0" fmla="*/ 0 w 693174"/>
              <a:gd name="connsiteY0" fmla="*/ 196645 h 373625"/>
              <a:gd name="connsiteX1" fmla="*/ 339213 w 693174"/>
              <a:gd name="connsiteY1" fmla="*/ 4916 h 373625"/>
              <a:gd name="connsiteX2" fmla="*/ 589935 w 693174"/>
              <a:gd name="connsiteY2" fmla="*/ 167148 h 373625"/>
              <a:gd name="connsiteX3" fmla="*/ 693174 w 693174"/>
              <a:gd name="connsiteY3" fmla="*/ 373625 h 37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174" h="373625">
                <a:moveTo>
                  <a:pt x="0" y="196645"/>
                </a:moveTo>
                <a:cubicBezTo>
                  <a:pt x="120445" y="103238"/>
                  <a:pt x="240891" y="9832"/>
                  <a:pt x="339213" y="4916"/>
                </a:cubicBezTo>
                <a:cubicBezTo>
                  <a:pt x="437535" y="0"/>
                  <a:pt x="530942" y="105697"/>
                  <a:pt x="589935" y="167148"/>
                </a:cubicBezTo>
                <a:cubicBezTo>
                  <a:pt x="648928" y="228599"/>
                  <a:pt x="693174" y="373625"/>
                  <a:pt x="693174" y="373625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382296" y="914400"/>
            <a:ext cx="553066" cy="420329"/>
          </a:xfrm>
          <a:custGeom>
            <a:avLst/>
            <a:gdLst>
              <a:gd name="connsiteX0" fmla="*/ 113072 w 553066"/>
              <a:gd name="connsiteY0" fmla="*/ 14748 h 420329"/>
              <a:gd name="connsiteX1" fmla="*/ 24581 w 553066"/>
              <a:gd name="connsiteY1" fmla="*/ 221226 h 420329"/>
              <a:gd name="connsiteX2" fmla="*/ 260556 w 553066"/>
              <a:gd name="connsiteY2" fmla="*/ 412955 h 420329"/>
              <a:gd name="connsiteX3" fmla="*/ 526027 w 553066"/>
              <a:gd name="connsiteY3" fmla="*/ 265471 h 420329"/>
              <a:gd name="connsiteX4" fmla="*/ 422788 w 553066"/>
              <a:gd name="connsiteY4" fmla="*/ 0 h 42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66" h="420329">
                <a:moveTo>
                  <a:pt x="113072" y="14748"/>
                </a:moveTo>
                <a:cubicBezTo>
                  <a:pt x="56536" y="84803"/>
                  <a:pt x="0" y="154858"/>
                  <a:pt x="24581" y="221226"/>
                </a:cubicBezTo>
                <a:cubicBezTo>
                  <a:pt x="49162" y="287594"/>
                  <a:pt x="176982" y="405581"/>
                  <a:pt x="260556" y="412955"/>
                </a:cubicBezTo>
                <a:cubicBezTo>
                  <a:pt x="344130" y="420329"/>
                  <a:pt x="498988" y="334297"/>
                  <a:pt x="526027" y="265471"/>
                </a:cubicBezTo>
                <a:cubicBezTo>
                  <a:pt x="553066" y="196645"/>
                  <a:pt x="439994" y="41787"/>
                  <a:pt x="422788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35510" y="2426110"/>
            <a:ext cx="540774" cy="376084"/>
          </a:xfrm>
          <a:custGeom>
            <a:avLst/>
            <a:gdLst>
              <a:gd name="connsiteX0" fmla="*/ 540774 w 540774"/>
              <a:gd name="connsiteY0" fmla="*/ 272845 h 376084"/>
              <a:gd name="connsiteX1" fmla="*/ 378542 w 540774"/>
              <a:gd name="connsiteY1" fmla="*/ 36871 h 376084"/>
              <a:gd name="connsiteX2" fmla="*/ 127819 w 540774"/>
              <a:gd name="connsiteY2" fmla="*/ 51619 h 376084"/>
              <a:gd name="connsiteX3" fmla="*/ 9832 w 540774"/>
              <a:gd name="connsiteY3" fmla="*/ 243348 h 376084"/>
              <a:gd name="connsiteX4" fmla="*/ 68825 w 540774"/>
              <a:gd name="connsiteY4" fmla="*/ 376084 h 3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74" h="376084">
                <a:moveTo>
                  <a:pt x="540774" y="272845"/>
                </a:moveTo>
                <a:cubicBezTo>
                  <a:pt x="494071" y="173293"/>
                  <a:pt x="447368" y="73742"/>
                  <a:pt x="378542" y="36871"/>
                </a:cubicBezTo>
                <a:cubicBezTo>
                  <a:pt x="309716" y="0"/>
                  <a:pt x="189271" y="17206"/>
                  <a:pt x="127819" y="51619"/>
                </a:cubicBezTo>
                <a:cubicBezTo>
                  <a:pt x="66367" y="86032"/>
                  <a:pt x="19664" y="189271"/>
                  <a:pt x="9832" y="243348"/>
                </a:cubicBezTo>
                <a:cubicBezTo>
                  <a:pt x="0" y="297425"/>
                  <a:pt x="54077" y="349045"/>
                  <a:pt x="68825" y="376084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10465" y="2109019"/>
            <a:ext cx="353961" cy="589936"/>
          </a:xfrm>
          <a:custGeom>
            <a:avLst/>
            <a:gdLst>
              <a:gd name="connsiteX0" fmla="*/ 0 w 353961"/>
              <a:gd name="connsiteY0" fmla="*/ 0 h 589936"/>
              <a:gd name="connsiteX1" fmla="*/ 324464 w 353961"/>
              <a:gd name="connsiteY1" fmla="*/ 176981 h 589936"/>
              <a:gd name="connsiteX2" fmla="*/ 176980 w 353961"/>
              <a:gd name="connsiteY2" fmla="*/ 589936 h 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961" h="589936">
                <a:moveTo>
                  <a:pt x="0" y="0"/>
                </a:moveTo>
                <a:cubicBezTo>
                  <a:pt x="147483" y="39329"/>
                  <a:pt x="294967" y="78658"/>
                  <a:pt x="324464" y="176981"/>
                </a:cubicBezTo>
                <a:cubicBezTo>
                  <a:pt x="353961" y="275304"/>
                  <a:pt x="176980" y="589936"/>
                  <a:pt x="176980" y="58993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63677" y="2964426"/>
            <a:ext cx="811162" cy="577645"/>
          </a:xfrm>
          <a:custGeom>
            <a:avLst/>
            <a:gdLst>
              <a:gd name="connsiteX0" fmla="*/ 324465 w 811162"/>
              <a:gd name="connsiteY0" fmla="*/ 14748 h 577645"/>
              <a:gd name="connsiteX1" fmla="*/ 29497 w 811162"/>
              <a:gd name="connsiteY1" fmla="*/ 324464 h 577645"/>
              <a:gd name="connsiteX2" fmla="*/ 147484 w 811162"/>
              <a:gd name="connsiteY2" fmla="*/ 545690 h 577645"/>
              <a:gd name="connsiteX3" fmla="*/ 560439 w 811162"/>
              <a:gd name="connsiteY3" fmla="*/ 486697 h 577645"/>
              <a:gd name="connsiteX4" fmla="*/ 811162 w 811162"/>
              <a:gd name="connsiteY4" fmla="*/ 0 h 57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162" h="577645">
                <a:moveTo>
                  <a:pt x="324465" y="14748"/>
                </a:moveTo>
                <a:cubicBezTo>
                  <a:pt x="191729" y="125361"/>
                  <a:pt x="58994" y="235974"/>
                  <a:pt x="29497" y="324464"/>
                </a:cubicBezTo>
                <a:cubicBezTo>
                  <a:pt x="0" y="412954"/>
                  <a:pt x="58994" y="518651"/>
                  <a:pt x="147484" y="545690"/>
                </a:cubicBezTo>
                <a:cubicBezTo>
                  <a:pt x="235974" y="572729"/>
                  <a:pt x="449826" y="577645"/>
                  <a:pt x="560439" y="486697"/>
                </a:cubicBezTo>
                <a:cubicBezTo>
                  <a:pt x="671052" y="395749"/>
                  <a:pt x="811162" y="0"/>
                  <a:pt x="811162" y="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1226" y="3888659"/>
            <a:ext cx="1814051" cy="845573"/>
          </a:xfrm>
          <a:custGeom>
            <a:avLst/>
            <a:gdLst>
              <a:gd name="connsiteX0" fmla="*/ 0 w 1814051"/>
              <a:gd name="connsiteY0" fmla="*/ 816076 h 845573"/>
              <a:gd name="connsiteX1" fmla="*/ 648929 w 1814051"/>
              <a:gd name="connsiteY1" fmla="*/ 196644 h 845573"/>
              <a:gd name="connsiteX2" fmla="*/ 943897 w 1814051"/>
              <a:gd name="connsiteY2" fmla="*/ 19664 h 845573"/>
              <a:gd name="connsiteX3" fmla="*/ 1179871 w 1814051"/>
              <a:gd name="connsiteY3" fmla="*/ 137651 h 845573"/>
              <a:gd name="connsiteX4" fmla="*/ 1814051 w 1814051"/>
              <a:gd name="connsiteY4" fmla="*/ 845573 h 8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051" h="845573">
                <a:moveTo>
                  <a:pt x="0" y="816076"/>
                </a:moveTo>
                <a:cubicBezTo>
                  <a:pt x="245806" y="572727"/>
                  <a:pt x="491613" y="329379"/>
                  <a:pt x="648929" y="196644"/>
                </a:cubicBezTo>
                <a:cubicBezTo>
                  <a:pt x="806245" y="63909"/>
                  <a:pt x="855407" y="29496"/>
                  <a:pt x="943897" y="19664"/>
                </a:cubicBezTo>
                <a:cubicBezTo>
                  <a:pt x="1032387" y="9832"/>
                  <a:pt x="1034845" y="0"/>
                  <a:pt x="1179871" y="137651"/>
                </a:cubicBezTo>
                <a:cubicBezTo>
                  <a:pt x="1324897" y="275303"/>
                  <a:pt x="1708354" y="725128"/>
                  <a:pt x="1814051" y="845573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793226" y="3908323"/>
            <a:ext cx="648929" cy="737419"/>
          </a:xfrm>
          <a:custGeom>
            <a:avLst/>
            <a:gdLst>
              <a:gd name="connsiteX0" fmla="*/ 648929 w 648929"/>
              <a:gd name="connsiteY0" fmla="*/ 0 h 737419"/>
              <a:gd name="connsiteX1" fmla="*/ 427703 w 648929"/>
              <a:gd name="connsiteY1" fmla="*/ 516193 h 737419"/>
              <a:gd name="connsiteX2" fmla="*/ 0 w 648929"/>
              <a:gd name="connsiteY2" fmla="*/ 737419 h 73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929" h="737419">
                <a:moveTo>
                  <a:pt x="648929" y="0"/>
                </a:moveTo>
                <a:cubicBezTo>
                  <a:pt x="592393" y="196645"/>
                  <a:pt x="535858" y="393290"/>
                  <a:pt x="427703" y="516193"/>
                </a:cubicBezTo>
                <a:cubicBezTo>
                  <a:pt x="319548" y="639096"/>
                  <a:pt x="0" y="737419"/>
                  <a:pt x="0" y="737419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24600" y="5139813"/>
            <a:ext cx="275303" cy="575187"/>
          </a:xfrm>
          <a:custGeom>
            <a:avLst/>
            <a:gdLst>
              <a:gd name="connsiteX0" fmla="*/ 275303 w 275303"/>
              <a:gd name="connsiteY0" fmla="*/ 0 h 575187"/>
              <a:gd name="connsiteX1" fmla="*/ 9832 w 275303"/>
              <a:gd name="connsiteY1" fmla="*/ 265471 h 575187"/>
              <a:gd name="connsiteX2" fmla="*/ 216309 w 275303"/>
              <a:gd name="connsiteY2" fmla="*/ 57518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303" h="575187">
                <a:moveTo>
                  <a:pt x="275303" y="0"/>
                </a:moveTo>
                <a:cubicBezTo>
                  <a:pt x="147483" y="84803"/>
                  <a:pt x="19664" y="169607"/>
                  <a:pt x="9832" y="265471"/>
                </a:cubicBezTo>
                <a:cubicBezTo>
                  <a:pt x="0" y="361335"/>
                  <a:pt x="184354" y="523568"/>
                  <a:pt x="216309" y="575187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16200000" flipH="1">
            <a:off x="3348041" y="3433766"/>
            <a:ext cx="190497" cy="1904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3057525" y="4433887"/>
            <a:ext cx="185738" cy="18573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67625" y="4152900"/>
            <a:ext cx="447675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8779669" y="5503070"/>
            <a:ext cx="185737" cy="1809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8505826" y="6438900"/>
            <a:ext cx="423862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4938713" y="6405562"/>
            <a:ext cx="433389" cy="47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581402" y="36576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6200000" flipH="1">
            <a:off x="3657600" y="3124200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5400000">
            <a:off x="3352800" y="3124200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567114" y="4662488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16200000" flipH="1">
            <a:off x="3643312" y="4129088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5400000">
            <a:off x="3338512" y="4129088"/>
            <a:ext cx="228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048000" y="4648200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8120066" y="4710112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6200000" flipH="1">
            <a:off x="8196264" y="4176712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600952" y="46958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 flipH="1" flipV="1">
            <a:off x="7391400" y="4191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7391400" y="44958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5400000" flipH="1" flipV="1">
            <a:off x="4953000" y="61722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6200000" flipH="1">
            <a:off x="4953000" y="6477000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16200000" flipH="1">
            <a:off x="8243888" y="5214935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8215312" y="6205536"/>
            <a:ext cx="457200" cy="457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8153400" y="6143624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8181976" y="5138736"/>
            <a:ext cx="53339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 flipH="1">
            <a:off x="8791576" y="5219704"/>
            <a:ext cx="1524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CC00">
                <a:alpha val="49804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181600" y="13716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Kantene</a:t>
            </a:r>
            <a:r>
              <a:rPr lang="da-DK" dirty="0" smtClean="0"/>
              <a:t> </a:t>
            </a:r>
            <a:r>
              <a:rPr lang="da-DK" dirty="0" err="1" smtClean="0"/>
              <a:t>betrages</a:t>
            </a:r>
            <a:r>
              <a:rPr lang="da-DK" dirty="0" smtClean="0"/>
              <a:t> efter stigende vægte (angivet med    )</a:t>
            </a:r>
          </a:p>
          <a:p>
            <a:endParaRPr lang="da-DK" dirty="0"/>
          </a:p>
          <a:p>
            <a:r>
              <a:rPr lang="da-DK" dirty="0"/>
              <a:t>F</a:t>
            </a:r>
            <a:r>
              <a:rPr lang="da-DK" dirty="0" smtClean="0"/>
              <a:t>or hver kant er angivet </a:t>
            </a:r>
            <a:r>
              <a:rPr lang="da-DK" dirty="0" smtClean="0">
                <a:solidFill>
                  <a:srgbClr val="FF0000"/>
                </a:solidFill>
              </a:rPr>
              <a:t>snittet</a:t>
            </a:r>
            <a:r>
              <a:rPr lang="da-DK" dirty="0" smtClean="0"/>
              <a:t> hvor den er en letteste kant eller </a:t>
            </a:r>
            <a:r>
              <a:rPr lang="da-DK" dirty="0" smtClean="0">
                <a:solidFill>
                  <a:srgbClr val="00B438"/>
                </a:solidFill>
              </a:rPr>
              <a:t>cyklen</a:t>
            </a:r>
            <a:r>
              <a:rPr lang="da-DK" dirty="0" smtClean="0"/>
              <a:t> hvor den er en tungeste kant</a:t>
            </a:r>
          </a:p>
          <a:p>
            <a:endParaRPr lang="da-DK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 cstate="print"/>
          <a:srcRect l="15000" t="20341" r="81544" b="76115"/>
          <a:stretch>
            <a:fillRect/>
          </a:stretch>
        </p:blipFill>
        <p:spPr bwMode="auto">
          <a:xfrm>
            <a:off x="7467600" y="1767189"/>
            <a:ext cx="157990" cy="13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71599"/>
            <a:ext cx="5801469" cy="47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</a:t>
            </a:r>
            <a:endParaRPr lang="en-US" b="1" i="1" smtClean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010400" y="64008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209800" y="4152900"/>
            <a:ext cx="42672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505200" y="5715000"/>
            <a:ext cx="2971800" cy="457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38100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rgbClr val="FF0000"/>
                </a:solidFill>
              </a:rPr>
              <a:t>flaskehals i </a:t>
            </a:r>
            <a:r>
              <a:rPr lang="da-DK" dirty="0" smtClean="0">
                <a:solidFill>
                  <a:srgbClr val="FF0000"/>
                </a:solidFill>
              </a:rPr>
              <a:t>algoritmen </a:t>
            </a:r>
          </a:p>
          <a:p>
            <a:pPr algn="r"/>
            <a:r>
              <a:rPr lang="da-DK" dirty="0" smtClean="0">
                <a:solidFill>
                  <a:srgbClr val="FF0000"/>
                </a:solidFill>
              </a:rPr>
              <a:t>- </a:t>
            </a:r>
            <a:r>
              <a:rPr lang="da-DK" dirty="0" err="1" smtClean="0">
                <a:solidFill>
                  <a:srgbClr val="FF0000"/>
                </a:solidFill>
              </a:rPr>
              <a:t>prioritetskø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57404" t="19231" r="703" b="61538"/>
          <a:stretch>
            <a:fillRect/>
          </a:stretch>
        </p:blipFill>
        <p:spPr bwMode="auto">
          <a:xfrm>
            <a:off x="5334000" y="12192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 bwMode="auto">
          <a:xfrm>
            <a:off x="5684029" y="1377991"/>
            <a:ext cx="1859771" cy="1289009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da-DK" sz="24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6162950" y="2283358"/>
            <a:ext cx="354132" cy="3329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723218" y="2267501"/>
            <a:ext cx="332990" cy="3488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7246488" y="1723089"/>
            <a:ext cx="887972" cy="8879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294940" y="1633235"/>
            <a:ext cx="813092" cy="26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>
                <a:alpha val="76000"/>
              </a:srgbClr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56388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Prim’s Algoritme: Eksempel</a:t>
            </a:r>
            <a:endParaRPr lang="en-US" b="1" i="1" smtClean="0"/>
          </a:p>
        </p:txBody>
      </p:sp>
      <p:sp>
        <p:nvSpPr>
          <p:cNvPr id="4" name="Freeform 3"/>
          <p:cNvSpPr/>
          <p:nvPr/>
        </p:nvSpPr>
        <p:spPr bwMode="auto">
          <a:xfrm>
            <a:off x="2109019" y="1120877"/>
            <a:ext cx="282678" cy="678426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334000" y="838200"/>
            <a:ext cx="152400" cy="1143000"/>
          </a:xfrm>
          <a:custGeom>
            <a:avLst/>
            <a:gdLst>
              <a:gd name="connsiteX0" fmla="*/ 0 w 282678"/>
              <a:gd name="connsiteY0" fmla="*/ 0 h 678426"/>
              <a:gd name="connsiteX1" fmla="*/ 280220 w 282678"/>
              <a:gd name="connsiteY1" fmla="*/ 339213 h 678426"/>
              <a:gd name="connsiteX2" fmla="*/ 14749 w 282678"/>
              <a:gd name="connsiteY2" fmla="*/ 678426 h 678426"/>
              <a:gd name="connsiteX3" fmla="*/ 14749 w 282678"/>
              <a:gd name="connsiteY3" fmla="*/ 678426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78" h="678426">
                <a:moveTo>
                  <a:pt x="0" y="0"/>
                </a:moveTo>
                <a:cubicBezTo>
                  <a:pt x="138881" y="113071"/>
                  <a:pt x="277762" y="226142"/>
                  <a:pt x="280220" y="339213"/>
                </a:cubicBezTo>
                <a:cubicBezTo>
                  <a:pt x="282678" y="452284"/>
                  <a:pt x="14749" y="678426"/>
                  <a:pt x="14749" y="678426"/>
                </a:cubicBezTo>
                <a:lnTo>
                  <a:pt x="14749" y="678426"/>
                </a:ln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079523" y="2182761"/>
            <a:ext cx="1578077" cy="811162"/>
          </a:xfrm>
          <a:custGeom>
            <a:avLst/>
            <a:gdLst>
              <a:gd name="connsiteX0" fmla="*/ 0 w 1578077"/>
              <a:gd name="connsiteY0" fmla="*/ 811162 h 811162"/>
              <a:gd name="connsiteX1" fmla="*/ 530942 w 1578077"/>
              <a:gd name="connsiteY1" fmla="*/ 353962 h 811162"/>
              <a:gd name="connsiteX2" fmla="*/ 1135625 w 1578077"/>
              <a:gd name="connsiteY2" fmla="*/ 353962 h 811162"/>
              <a:gd name="connsiteX3" fmla="*/ 1578077 w 1578077"/>
              <a:gd name="connsiteY3" fmla="*/ 0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077" h="811162">
                <a:moveTo>
                  <a:pt x="0" y="811162"/>
                </a:moveTo>
                <a:cubicBezTo>
                  <a:pt x="170835" y="620662"/>
                  <a:pt x="341671" y="430162"/>
                  <a:pt x="530942" y="353962"/>
                </a:cubicBezTo>
                <a:cubicBezTo>
                  <a:pt x="720213" y="277762"/>
                  <a:pt x="961103" y="412956"/>
                  <a:pt x="1135625" y="353962"/>
                </a:cubicBezTo>
                <a:cubicBezTo>
                  <a:pt x="1310147" y="294968"/>
                  <a:pt x="1578077" y="0"/>
                  <a:pt x="1578077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88194" y="2131142"/>
            <a:ext cx="1430593" cy="840658"/>
          </a:xfrm>
          <a:custGeom>
            <a:avLst/>
            <a:gdLst>
              <a:gd name="connsiteX0" fmla="*/ 0 w 1430593"/>
              <a:gd name="connsiteY0" fmla="*/ 840658 h 840658"/>
              <a:gd name="connsiteX1" fmla="*/ 398206 w 1430593"/>
              <a:gd name="connsiteY1" fmla="*/ 619432 h 840658"/>
              <a:gd name="connsiteX2" fmla="*/ 722671 w 1430593"/>
              <a:gd name="connsiteY2" fmla="*/ 781664 h 840658"/>
              <a:gd name="connsiteX3" fmla="*/ 1283109 w 1430593"/>
              <a:gd name="connsiteY3" fmla="*/ 560438 h 840658"/>
              <a:gd name="connsiteX4" fmla="*/ 1430593 w 1430593"/>
              <a:gd name="connsiteY4" fmla="*/ 0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593" h="840658">
                <a:moveTo>
                  <a:pt x="0" y="840658"/>
                </a:moveTo>
                <a:cubicBezTo>
                  <a:pt x="138880" y="734961"/>
                  <a:pt x="277761" y="629264"/>
                  <a:pt x="398206" y="619432"/>
                </a:cubicBezTo>
                <a:cubicBezTo>
                  <a:pt x="518651" y="609600"/>
                  <a:pt x="575187" y="791496"/>
                  <a:pt x="722671" y="781664"/>
                </a:cubicBezTo>
                <a:cubicBezTo>
                  <a:pt x="870155" y="771832"/>
                  <a:pt x="1165122" y="690715"/>
                  <a:pt x="1283109" y="560438"/>
                </a:cubicBezTo>
                <a:cubicBezTo>
                  <a:pt x="1401096" y="430161"/>
                  <a:pt x="1430593" y="0"/>
                  <a:pt x="1430593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064774" y="3347884"/>
            <a:ext cx="2128684" cy="1115962"/>
          </a:xfrm>
          <a:custGeom>
            <a:avLst/>
            <a:gdLst>
              <a:gd name="connsiteX0" fmla="*/ 0 w 2128684"/>
              <a:gd name="connsiteY0" fmla="*/ 811161 h 1115962"/>
              <a:gd name="connsiteX1" fmla="*/ 427703 w 2128684"/>
              <a:gd name="connsiteY1" fmla="*/ 648929 h 1115962"/>
              <a:gd name="connsiteX2" fmla="*/ 678426 w 2128684"/>
              <a:gd name="connsiteY2" fmla="*/ 781664 h 1115962"/>
              <a:gd name="connsiteX3" fmla="*/ 1120878 w 2128684"/>
              <a:gd name="connsiteY3" fmla="*/ 663677 h 1115962"/>
              <a:gd name="connsiteX4" fmla="*/ 1681316 w 2128684"/>
              <a:gd name="connsiteY4" fmla="*/ 1061884 h 1115962"/>
              <a:gd name="connsiteX5" fmla="*/ 2079523 w 2128684"/>
              <a:gd name="connsiteY5" fmla="*/ 988142 h 1115962"/>
              <a:gd name="connsiteX6" fmla="*/ 1976284 w 2128684"/>
              <a:gd name="connsiteY6" fmla="*/ 693174 h 1115962"/>
              <a:gd name="connsiteX7" fmla="*/ 1578078 w 2128684"/>
              <a:gd name="connsiteY7" fmla="*/ 294968 h 1115962"/>
              <a:gd name="connsiteX8" fmla="*/ 1519084 w 2128684"/>
              <a:gd name="connsiteY8" fmla="*/ 0 h 11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8684" h="1115962">
                <a:moveTo>
                  <a:pt x="0" y="811161"/>
                </a:moveTo>
                <a:cubicBezTo>
                  <a:pt x="157316" y="732503"/>
                  <a:pt x="314632" y="653845"/>
                  <a:pt x="427703" y="648929"/>
                </a:cubicBezTo>
                <a:cubicBezTo>
                  <a:pt x="540774" y="644013"/>
                  <a:pt x="562897" y="779206"/>
                  <a:pt x="678426" y="781664"/>
                </a:cubicBezTo>
                <a:cubicBezTo>
                  <a:pt x="793955" y="784122"/>
                  <a:pt x="953730" y="616974"/>
                  <a:pt x="1120878" y="663677"/>
                </a:cubicBezTo>
                <a:cubicBezTo>
                  <a:pt x="1288026" y="710380"/>
                  <a:pt x="1521542" y="1007806"/>
                  <a:pt x="1681316" y="1061884"/>
                </a:cubicBezTo>
                <a:cubicBezTo>
                  <a:pt x="1841090" y="1115962"/>
                  <a:pt x="2030362" y="1049594"/>
                  <a:pt x="2079523" y="988142"/>
                </a:cubicBezTo>
                <a:cubicBezTo>
                  <a:pt x="2128684" y="926690"/>
                  <a:pt x="2059858" y="808703"/>
                  <a:pt x="1976284" y="693174"/>
                </a:cubicBezTo>
                <a:cubicBezTo>
                  <a:pt x="1892710" y="577645"/>
                  <a:pt x="1654278" y="410497"/>
                  <a:pt x="1578078" y="294968"/>
                </a:cubicBezTo>
                <a:cubicBezTo>
                  <a:pt x="1501878" y="179439"/>
                  <a:pt x="1519084" y="0"/>
                  <a:pt x="1519084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088194" y="3318387"/>
            <a:ext cx="2089355" cy="1167581"/>
          </a:xfrm>
          <a:custGeom>
            <a:avLst/>
            <a:gdLst>
              <a:gd name="connsiteX0" fmla="*/ 0 w 2089355"/>
              <a:gd name="connsiteY0" fmla="*/ 958645 h 1167581"/>
              <a:gd name="connsiteX1" fmla="*/ 368709 w 2089355"/>
              <a:gd name="connsiteY1" fmla="*/ 604684 h 1167581"/>
              <a:gd name="connsiteX2" fmla="*/ 737419 w 2089355"/>
              <a:gd name="connsiteY2" fmla="*/ 1061884 h 1167581"/>
              <a:gd name="connsiteX3" fmla="*/ 1474838 w 2089355"/>
              <a:gd name="connsiteY3" fmla="*/ 1165123 h 1167581"/>
              <a:gd name="connsiteX4" fmla="*/ 1976283 w 2089355"/>
              <a:gd name="connsiteY4" fmla="*/ 1076632 h 1167581"/>
              <a:gd name="connsiteX5" fmla="*/ 2020529 w 2089355"/>
              <a:gd name="connsiteY5" fmla="*/ 840658 h 1167581"/>
              <a:gd name="connsiteX6" fmla="*/ 1563329 w 2089355"/>
              <a:gd name="connsiteY6" fmla="*/ 412955 h 1167581"/>
              <a:gd name="connsiteX7" fmla="*/ 1445341 w 2089355"/>
              <a:gd name="connsiteY7" fmla="*/ 0 h 116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9355" h="1167581">
                <a:moveTo>
                  <a:pt x="0" y="958645"/>
                </a:moveTo>
                <a:cubicBezTo>
                  <a:pt x="122903" y="773061"/>
                  <a:pt x="245806" y="587478"/>
                  <a:pt x="368709" y="604684"/>
                </a:cubicBezTo>
                <a:cubicBezTo>
                  <a:pt x="491612" y="621890"/>
                  <a:pt x="553064" y="968478"/>
                  <a:pt x="737419" y="1061884"/>
                </a:cubicBezTo>
                <a:cubicBezTo>
                  <a:pt x="921774" y="1155291"/>
                  <a:pt x="1268361" y="1162665"/>
                  <a:pt x="1474838" y="1165123"/>
                </a:cubicBezTo>
                <a:cubicBezTo>
                  <a:pt x="1681315" y="1167581"/>
                  <a:pt x="1885335" y="1130710"/>
                  <a:pt x="1976283" y="1076632"/>
                </a:cubicBezTo>
                <a:cubicBezTo>
                  <a:pt x="2067232" y="1022555"/>
                  <a:pt x="2089355" y="951271"/>
                  <a:pt x="2020529" y="840658"/>
                </a:cubicBezTo>
                <a:cubicBezTo>
                  <a:pt x="1951703" y="730045"/>
                  <a:pt x="1659194" y="553065"/>
                  <a:pt x="1563329" y="412955"/>
                </a:cubicBezTo>
                <a:cubicBezTo>
                  <a:pt x="1467464" y="272845"/>
                  <a:pt x="1445341" y="0"/>
                  <a:pt x="1445341" y="0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657600" y="4572000"/>
            <a:ext cx="725128" cy="811161"/>
          </a:xfrm>
          <a:custGeom>
            <a:avLst/>
            <a:gdLst>
              <a:gd name="connsiteX0" fmla="*/ 2458 w 725128"/>
              <a:gd name="connsiteY0" fmla="*/ 0 h 811161"/>
              <a:gd name="connsiteX1" fmla="*/ 120445 w 725128"/>
              <a:gd name="connsiteY1" fmla="*/ 457200 h 811161"/>
              <a:gd name="connsiteX2" fmla="*/ 725128 w 725128"/>
              <a:gd name="connsiteY2" fmla="*/ 811161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128" h="811161">
                <a:moveTo>
                  <a:pt x="2458" y="0"/>
                </a:moveTo>
                <a:cubicBezTo>
                  <a:pt x="1229" y="161003"/>
                  <a:pt x="0" y="322007"/>
                  <a:pt x="120445" y="457200"/>
                </a:cubicBezTo>
                <a:cubicBezTo>
                  <a:pt x="240890" y="592393"/>
                  <a:pt x="725128" y="811161"/>
                  <a:pt x="725128" y="811161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963828" y="4724400"/>
            <a:ext cx="312174" cy="693174"/>
          </a:xfrm>
          <a:custGeom>
            <a:avLst/>
            <a:gdLst>
              <a:gd name="connsiteX0" fmla="*/ 312174 w 312174"/>
              <a:gd name="connsiteY0" fmla="*/ 0 h 693174"/>
              <a:gd name="connsiteX1" fmla="*/ 2458 w 312174"/>
              <a:gd name="connsiteY1" fmla="*/ 324465 h 693174"/>
              <a:gd name="connsiteX2" fmla="*/ 297426 w 312174"/>
              <a:gd name="connsiteY2" fmla="*/ 693174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174" h="693174">
                <a:moveTo>
                  <a:pt x="312174" y="0"/>
                </a:moveTo>
                <a:cubicBezTo>
                  <a:pt x="158545" y="104468"/>
                  <a:pt x="4916" y="208936"/>
                  <a:pt x="2458" y="324465"/>
                </a:cubicBezTo>
                <a:cubicBezTo>
                  <a:pt x="0" y="439994"/>
                  <a:pt x="275303" y="599768"/>
                  <a:pt x="297426" y="693174"/>
                </a:cubicBezTo>
              </a:path>
            </a:pathLst>
          </a:custGeom>
          <a:noFill/>
          <a:ln w="85725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Eksamensopgave 3(c)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august 2005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805" t="13469" r="11066" b="66328"/>
          <a:stretch>
            <a:fillRect/>
          </a:stretch>
        </p:blipFill>
        <p:spPr bwMode="auto">
          <a:xfrm>
            <a:off x="152400" y="2928394"/>
            <a:ext cx="8813800" cy="13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Minimum </a:t>
            </a:r>
            <a:r>
              <a:rPr lang="da-DK" b="1" dirty="0" err="1" smtClean="0"/>
              <a:t>Udspænding</a:t>
            </a:r>
            <a:r>
              <a:rPr lang="da-DK" b="1" dirty="0" smtClean="0"/>
              <a:t> Træer</a:t>
            </a:r>
            <a:endParaRPr lang="en-US" b="1" dirty="0"/>
          </a:p>
        </p:txBody>
      </p:sp>
      <p:graphicFrame>
        <p:nvGraphicFramePr>
          <p:cNvPr id="4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468300"/>
              </p:ext>
            </p:extLst>
          </p:nvPr>
        </p:nvGraphicFramePr>
        <p:xfrm>
          <a:off x="473826" y="1950720"/>
          <a:ext cx="8153400" cy="4450080"/>
        </p:xfrm>
        <a:graphic>
          <a:graphicData uri="http://schemas.openxmlformats.org/drawingml/2006/table">
            <a:tbl>
              <a:tblPr/>
              <a:tblGrid>
                <a:gridCol w="500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6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Kruskall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(1956)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(mange træer; sorterer kanterne)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 (1930)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(et træ;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prioritetskø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over naboknuder)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Fibonnaci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da-DK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heaps</a:t>
                      </a: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[CLRS, kapitel 19] (1984))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</a:t>
                      </a:r>
                      <a:r>
                        <a:rPr lang="en-US" sz="2000" b="0" dirty="0" smtClean="0"/>
                        <a:t>ů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(mange træer samtidigt; kontraktion)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(1984)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(Bor</a:t>
                      </a:r>
                      <a:r>
                        <a:rPr lang="en-US" sz="1000" b="0" dirty="0" smtClean="0"/>
                        <a:t>ů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vka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(1926)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Fibonnaci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heaps)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log* </a:t>
                      </a:r>
                      <a:r>
                        <a:rPr kumimoji="0" lang="da-DK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Chazelle (1997)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Pettie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Ramachandran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(2000)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(men optimal 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determinisk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sammenligningsbaseret)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Karger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Klein,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Tarjan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(1995)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Fredman, 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Willard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(1994) 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(RAM)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 bwMode="auto">
          <a:xfrm flipV="1">
            <a:off x="6032427" y="3414131"/>
            <a:ext cx="491871" cy="77492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134600" y="4192229"/>
            <a:ext cx="783027" cy="123620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917627" y="2469330"/>
            <a:ext cx="0" cy="172289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1917627" y="3344401"/>
            <a:ext cx="1676197" cy="8478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(Euklidiske) Steiner Træer </a:t>
            </a:r>
            <a:endParaRPr lang="da-DK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b="0" dirty="0" smtClean="0"/>
              <a:t>Jakob Steiner [1796-1863]</a:t>
            </a:r>
            <a:endParaRPr lang="da-DK" b="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9596" y="1295400"/>
            <a:ext cx="8610600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/>
            <a:r>
              <a:rPr lang="da-DK" sz="2400" b="0" dirty="0" smtClean="0"/>
              <a:t>Givet en mængde punkter, find et træ med minimum vægt som forbinder alle knuder, muligvis ved at tilføje </a:t>
            </a:r>
            <a:r>
              <a:rPr lang="da-DK" sz="2400" dirty="0" smtClean="0">
                <a:solidFill>
                  <a:srgbClr val="C00000"/>
                </a:solidFill>
              </a:rPr>
              <a:t>nye punkter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73627" y="2325329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73627" y="4048229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90600" y="5286104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449824" y="3200400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5249400" y="4192228"/>
            <a:ext cx="783027" cy="123620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 flipV="1">
            <a:off x="6032427" y="2469330"/>
            <a:ext cx="491871" cy="94480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6524298" y="3344400"/>
            <a:ext cx="1184326" cy="6973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5888427" y="2325328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888427" y="4048228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105400" y="5286103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564624" y="3200399"/>
            <a:ext cx="288000" cy="28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398298" y="3288131"/>
            <a:ext cx="252000" cy="2520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80627" y="4306669"/>
            <a:ext cx="243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B438"/>
                </a:solidFill>
              </a:rPr>
              <a:t>Minimum udspændende træ</a:t>
            </a:r>
            <a:endParaRPr lang="da-DK" dirty="0">
              <a:solidFill>
                <a:srgbClr val="00B43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99374" y="4699000"/>
            <a:ext cx="243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70C0"/>
                </a:solidFill>
              </a:rPr>
              <a:t>Steiner træ</a:t>
            </a:r>
          </a:p>
        </p:txBody>
      </p:sp>
      <p:sp>
        <p:nvSpPr>
          <p:cNvPr id="41" name="Freeform 40"/>
          <p:cNvSpPr/>
          <p:nvPr/>
        </p:nvSpPr>
        <p:spPr bwMode="auto">
          <a:xfrm>
            <a:off x="6618514" y="2398486"/>
            <a:ext cx="754743" cy="801913"/>
          </a:xfrm>
          <a:custGeom>
            <a:avLst/>
            <a:gdLst>
              <a:gd name="connsiteX0" fmla="*/ 0 w 754743"/>
              <a:gd name="connsiteY0" fmla="*/ 870857 h 870857"/>
              <a:gd name="connsiteX1" fmla="*/ 261257 w 754743"/>
              <a:gd name="connsiteY1" fmla="*/ 232228 h 870857"/>
              <a:gd name="connsiteX2" fmla="*/ 754743 w 754743"/>
              <a:gd name="connsiteY2" fmla="*/ 0 h 870857"/>
              <a:gd name="connsiteX0" fmla="*/ 0 w 754743"/>
              <a:gd name="connsiteY0" fmla="*/ 870857 h 870857"/>
              <a:gd name="connsiteX1" fmla="*/ 246743 w 754743"/>
              <a:gd name="connsiteY1" fmla="*/ 326800 h 870857"/>
              <a:gd name="connsiteX2" fmla="*/ 754743 w 754743"/>
              <a:gd name="connsiteY2" fmla="*/ 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743" h="870857">
                <a:moveTo>
                  <a:pt x="0" y="870857"/>
                </a:moveTo>
                <a:cubicBezTo>
                  <a:pt x="67733" y="624114"/>
                  <a:pt x="120953" y="471943"/>
                  <a:pt x="246743" y="326800"/>
                </a:cubicBezTo>
                <a:cubicBezTo>
                  <a:pt x="372533" y="181657"/>
                  <a:pt x="570895" y="43542"/>
                  <a:pt x="75474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6885" y="2209800"/>
            <a:ext cx="15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dirty="0" smtClean="0"/>
              <a:t>Steiner punkt</a:t>
            </a:r>
            <a:endParaRPr lang="da-DK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"/>
              <p:cNvSpPr txBox="1">
                <a:spLocks noChangeArrowheads="1"/>
              </p:cNvSpPr>
              <p:nvPr/>
            </p:nvSpPr>
            <p:spPr bwMode="auto">
              <a:xfrm>
                <a:off x="259596" y="5701199"/>
                <a:ext cx="8610600" cy="54720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5738"/>
                <a:r>
                  <a:rPr lang="da-DK" sz="2400" dirty="0" err="1" smtClean="0">
                    <a:solidFill>
                      <a:schemeClr val="tx1"/>
                    </a:solidFill>
                  </a:rPr>
                  <a:t>Conjecture</a:t>
                </a:r>
                <a:r>
                  <a:rPr lang="da-DK" sz="2400" dirty="0" smtClean="0">
                    <a:solidFill>
                      <a:schemeClr val="tx1"/>
                    </a:solidFill>
                  </a:rPr>
                  <a:t> (Steiner Ratio): </a:t>
                </a:r>
                <a:r>
                  <a:rPr lang="da-DK" sz="2400" b="0" dirty="0" smtClean="0">
                    <a:solidFill>
                      <a:schemeClr val="tx1"/>
                    </a:solidFill>
                  </a:rPr>
                  <a:t> |MST| </a:t>
                </a:r>
                <a:r>
                  <a:rPr lang="da-DK" sz="2400" b="0" dirty="0" smtClean="0">
                    <a:solidFill>
                      <a:schemeClr val="tx1"/>
                    </a:solidFill>
                    <a:sym typeface="Symbol"/>
                  </a:rPr>
                  <a:t>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a-DK" sz="1600" b="0" i="0" smtClean="0">
                            <a:solidFill>
                              <a:schemeClr val="tx1"/>
                            </a:solidFill>
                            <a:latin typeface="+mj-lt"/>
                            <a:sym typeface="Symbol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a-DK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da-DK" sz="1600" b="0" i="0" smtClean="0">
                                <a:solidFill>
                                  <a:schemeClr val="tx1"/>
                                </a:solidFill>
                                <a:latin typeface="+mj-lt"/>
                                <a:sym typeface="Symbol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da-DK" sz="2400" b="0" dirty="0" smtClean="0">
                    <a:solidFill>
                      <a:schemeClr val="tx1"/>
                    </a:solidFill>
                    <a:sym typeface="Symbol"/>
                  </a:rPr>
                  <a:t>  |Steiner </a:t>
                </a:r>
                <a:r>
                  <a:rPr lang="da-DK" sz="2400" b="0" dirty="0" err="1" smtClean="0">
                    <a:solidFill>
                      <a:schemeClr val="tx1"/>
                    </a:solidFill>
                    <a:sym typeface="Symbol"/>
                  </a:rPr>
                  <a:t>Tree</a:t>
                </a:r>
                <a:r>
                  <a:rPr lang="da-DK" sz="2400" b="0" dirty="0" smtClean="0">
                    <a:solidFill>
                      <a:schemeClr val="tx1"/>
                    </a:solidFill>
                    <a:sym typeface="Symbol"/>
                  </a:rPr>
                  <a:t>|</a:t>
                </a:r>
                <a:endParaRPr lang="da-DK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596" y="5701199"/>
                <a:ext cx="8610600" cy="547201"/>
              </a:xfrm>
              <a:prstGeom prst="rect">
                <a:avLst/>
              </a:prstGeom>
              <a:blipFill rotWithShape="1">
                <a:blip r:embed="rId3"/>
                <a:stretch>
                  <a:fillRect t="-7609" b="-8696"/>
                </a:stretch>
              </a:blipFill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5"/>
          <p:cNvSpPr txBox="1">
            <a:spLocks noChangeArrowheads="1"/>
          </p:cNvSpPr>
          <p:nvPr/>
        </p:nvSpPr>
        <p:spPr bwMode="auto">
          <a:xfrm>
            <a:off x="259596" y="6310799"/>
            <a:ext cx="8610600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/>
            <a:r>
              <a:rPr lang="da-DK" sz="2400" b="0" dirty="0"/>
              <a:t>NP hårdt; </a:t>
            </a:r>
            <a:r>
              <a:rPr lang="en-US" sz="2400" b="0" dirty="0"/>
              <a:t>polynomial-time approximation scheme (PTAS)</a:t>
            </a:r>
            <a:endParaRPr lang="da-DK" sz="2400" b="0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" y="87868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40774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Minimum Udspændende Træ (MST)</a:t>
            </a:r>
            <a:endParaRPr lang="en-US" sz="4000" b="1" i="1" dirty="0" smtClean="0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3" y="2081213"/>
            <a:ext cx="66182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52400" y="54864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>
                <a:solidFill>
                  <a:schemeClr val="accent2"/>
                </a:solidFill>
              </a:rPr>
              <a:t>Problem</a:t>
            </a:r>
            <a:r>
              <a:rPr lang="da-DK" sz="2400"/>
              <a:t> </a:t>
            </a:r>
          </a:p>
          <a:p>
            <a:r>
              <a:rPr lang="da-DK" sz="2400" b="0"/>
              <a:t>Find et </a:t>
            </a:r>
            <a:r>
              <a:rPr lang="da-DK" sz="2400" b="0">
                <a:solidFill>
                  <a:srgbClr val="00CC00"/>
                </a:solidFill>
              </a:rPr>
              <a:t>udspændende træ </a:t>
            </a:r>
            <a:r>
              <a:rPr lang="da-DK" sz="2400" b="0"/>
              <a:t>for en </a:t>
            </a:r>
            <a:r>
              <a:rPr lang="da-DK" sz="2400" b="0">
                <a:solidFill>
                  <a:srgbClr val="FF0000"/>
                </a:solidFill>
              </a:rPr>
              <a:t>sammenhængende uorienteret vægtet</a:t>
            </a:r>
            <a:r>
              <a:rPr lang="da-DK" sz="2400" b="0"/>
              <a:t> graf således at </a:t>
            </a:r>
            <a:r>
              <a:rPr lang="da-DK" sz="2400" b="0">
                <a:solidFill>
                  <a:srgbClr val="00CC00"/>
                </a:solidFill>
              </a:rPr>
              <a:t>summen af kanterne er mindst mulig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 flipH="1" flipV="1">
            <a:off x="1905000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3903408" y="2635044"/>
            <a:ext cx="685800" cy="656304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>
            <a:off x="4938252" y="2667000"/>
            <a:ext cx="1629696" cy="160020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>
            <a:off x="6951408" y="2652252"/>
            <a:ext cx="668592" cy="639096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986548" y="446630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14452" y="4481052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06216" y="2467896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034120" y="2482644"/>
            <a:ext cx="15240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193925" y="1752600"/>
            <a:ext cx="2500312" cy="3733800"/>
          </a:xfrm>
        </p:spPr>
        <p:txBody>
          <a:bodyPr tIns="45719" bIns="45719"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10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11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12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13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14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15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16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Ved </a:t>
            </a:r>
            <a:r>
              <a:rPr lang="da-DK" dirty="0" smtClean="0">
                <a:solidFill>
                  <a:schemeClr val="bg1"/>
                </a:solidFill>
              </a:rPr>
              <a:t>ikke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3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Vægten af et minimum udspændende træ?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grpSp>
        <p:nvGrpSpPr>
          <p:cNvPr id="512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638207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43 of 100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35" name="Rectangle 72"/>
          <p:cNvSpPr>
            <a:spLocks noChangeArrowheads="1"/>
          </p:cNvSpPr>
          <p:nvPr/>
        </p:nvSpPr>
        <p:spPr bwMode="auto">
          <a:xfrm>
            <a:off x="5181600" y="2438400"/>
            <a:ext cx="3276600" cy="304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Arc 35"/>
          <p:cNvSpPr/>
          <p:nvPr/>
        </p:nvSpPr>
        <p:spPr bwMode="auto">
          <a:xfrm>
            <a:off x="6248400" y="2743200"/>
            <a:ext cx="1828800" cy="2514600"/>
          </a:xfrm>
          <a:prstGeom prst="arc">
            <a:avLst>
              <a:gd name="adj1" fmla="val 15517085"/>
              <a:gd name="adj2" fmla="val 4017384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400800" y="2590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5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0960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4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239000" y="35814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3 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467600" y="48006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2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6784975" y="3127375"/>
            <a:ext cx="609600" cy="4572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3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5832491" y="3165459"/>
            <a:ext cx="761320" cy="53275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4" name="Straight Arrow Connector 56"/>
          <p:cNvCxnSpPr>
            <a:cxnSpLocks noChangeShapeType="1"/>
          </p:cNvCxnSpPr>
          <p:nvPr/>
        </p:nvCxnSpPr>
        <p:spPr bwMode="auto">
          <a:xfrm rot="16200000" flipH="1">
            <a:off x="5718145" y="4423042"/>
            <a:ext cx="685104" cy="22784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5" name="Straight Arrow Connector 19"/>
          <p:cNvCxnSpPr>
            <a:cxnSpLocks noChangeShapeType="1"/>
          </p:cNvCxnSpPr>
          <p:nvPr/>
        </p:nvCxnSpPr>
        <p:spPr bwMode="auto">
          <a:xfrm>
            <a:off x="6635702" y="5070475"/>
            <a:ext cx="83189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6" name="Straight Arrow Connector 21"/>
          <p:cNvCxnSpPr>
            <a:cxnSpLocks noChangeShapeType="1"/>
          </p:cNvCxnSpPr>
          <p:nvPr/>
        </p:nvCxnSpPr>
        <p:spPr bwMode="auto">
          <a:xfrm>
            <a:off x="6026150" y="4003675"/>
            <a:ext cx="1292225" cy="381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47" name="Straight Arrow Connector 26"/>
          <p:cNvCxnSpPr>
            <a:cxnSpLocks noChangeShapeType="1"/>
          </p:cNvCxnSpPr>
          <p:nvPr/>
        </p:nvCxnSpPr>
        <p:spPr bwMode="auto">
          <a:xfrm rot="16200000" flipV="1">
            <a:off x="7283450" y="4346575"/>
            <a:ext cx="67945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3" name="TextBox 28"/>
          <p:cNvSpPr txBox="1">
            <a:spLocks noChangeArrowheads="1"/>
          </p:cNvSpPr>
          <p:nvPr/>
        </p:nvSpPr>
        <p:spPr bwMode="auto">
          <a:xfrm>
            <a:off x="5715000" y="4343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3</a:t>
            </a:r>
            <a:endParaRPr lang="en-US" dirty="0"/>
          </a:p>
        </p:txBody>
      </p:sp>
      <p:sp>
        <p:nvSpPr>
          <p:cNvPr id="54" name="TextBox 30"/>
          <p:cNvSpPr txBox="1">
            <a:spLocks noChangeArrowheads="1"/>
          </p:cNvSpPr>
          <p:nvPr/>
        </p:nvSpPr>
        <p:spPr bwMode="auto">
          <a:xfrm>
            <a:off x="5943600" y="32115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/>
              <a:t>1</a:t>
            </a:r>
            <a:endParaRPr lang="en-US" dirty="0"/>
          </a:p>
        </p:txBody>
      </p:sp>
      <p:sp>
        <p:nvSpPr>
          <p:cNvPr id="55" name="TextBox 31"/>
          <p:cNvSpPr txBox="1">
            <a:spLocks noChangeArrowheads="1"/>
          </p:cNvSpPr>
          <p:nvPr/>
        </p:nvSpPr>
        <p:spPr bwMode="auto">
          <a:xfrm>
            <a:off x="6477000" y="3657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2</a:t>
            </a:r>
            <a:endParaRPr lang="en-US" dirty="0"/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858000" y="5040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7</a:t>
            </a:r>
            <a:endParaRPr lang="da-DK" dirty="0"/>
          </a:p>
        </p:txBody>
      </p:sp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7315200" y="42783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 smtClean="0"/>
              <a:t>5</a:t>
            </a:r>
            <a:endParaRPr lang="en-US" dirty="0"/>
          </a:p>
        </p:txBody>
      </p:sp>
      <p:sp>
        <p:nvSpPr>
          <p:cNvPr id="58" name="TextBox 37"/>
          <p:cNvSpPr txBox="1">
            <a:spLocks noChangeArrowheads="1"/>
          </p:cNvSpPr>
          <p:nvPr/>
        </p:nvSpPr>
        <p:spPr bwMode="auto">
          <a:xfrm>
            <a:off x="7010400" y="30480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4</a:t>
            </a:r>
            <a:endParaRPr lang="en-US" dirty="0"/>
          </a:p>
        </p:txBody>
      </p:sp>
      <p:cxnSp>
        <p:nvCxnSpPr>
          <p:cNvPr id="59" name="Straight Arrow Connector 21"/>
          <p:cNvCxnSpPr>
            <a:cxnSpLocks noChangeShapeType="1"/>
            <a:endCxn id="40" idx="1"/>
          </p:cNvCxnSpPr>
          <p:nvPr/>
        </p:nvCxnSpPr>
        <p:spPr bwMode="auto">
          <a:xfrm>
            <a:off x="5867400" y="4038600"/>
            <a:ext cx="1679575" cy="8413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60" name="Oval 59"/>
          <p:cNvSpPr/>
          <p:nvPr/>
        </p:nvSpPr>
        <p:spPr bwMode="auto">
          <a:xfrm>
            <a:off x="5486400" y="3733800"/>
            <a:ext cx="539750" cy="53975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da-DK" sz="1600" i="1" dirty="0">
                <a:solidFill>
                  <a:schemeClr val="tx1"/>
                </a:solidFill>
              </a:rPr>
              <a:t>v</a:t>
            </a:r>
            <a:r>
              <a:rPr lang="da-DK" sz="1600" baseline="-25000" dirty="0">
                <a:solidFill>
                  <a:schemeClr val="tx1"/>
                </a:solidFill>
              </a:rPr>
              <a:t>1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61" name="TextBox 31"/>
          <p:cNvSpPr txBox="1">
            <a:spLocks noChangeArrowheads="1"/>
          </p:cNvSpPr>
          <p:nvPr/>
        </p:nvSpPr>
        <p:spPr bwMode="auto">
          <a:xfrm>
            <a:off x="6934200" y="4278868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6</a:t>
            </a:r>
            <a:endParaRPr lang="en-US" dirty="0"/>
          </a:p>
        </p:txBody>
      </p:sp>
      <p:sp>
        <p:nvSpPr>
          <p:cNvPr id="62" name="TextBox 32"/>
          <p:cNvSpPr txBox="1">
            <a:spLocks noChangeArrowheads="1"/>
          </p:cNvSpPr>
          <p:nvPr/>
        </p:nvSpPr>
        <p:spPr bwMode="auto">
          <a:xfrm>
            <a:off x="7848600" y="281940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/>
              <a:t>8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1032321" y="1771910"/>
            <a:ext cx="6726898" cy="2984291"/>
            <a:chOff x="1063317" y="2171701"/>
            <a:chExt cx="6726898" cy="2984291"/>
          </a:xfrm>
        </p:grpSpPr>
        <p:grpSp>
          <p:nvGrpSpPr>
            <p:cNvPr id="68" name="Group 67"/>
            <p:cNvGrpSpPr/>
            <p:nvPr/>
          </p:nvGrpSpPr>
          <p:grpSpPr>
            <a:xfrm>
              <a:off x="1063317" y="2202627"/>
              <a:ext cx="6726898" cy="2953365"/>
              <a:chOff x="1028702" y="2190136"/>
              <a:chExt cx="6726898" cy="2953365"/>
            </a:xfrm>
          </p:grpSpPr>
          <p:cxnSp>
            <p:nvCxnSpPr>
              <p:cNvPr id="71" name="Straight Connector 70"/>
              <p:cNvCxnSpPr/>
              <p:nvPr/>
            </p:nvCxnSpPr>
            <p:spPr bwMode="auto">
              <a:xfrm>
                <a:off x="2628900" y="3714135"/>
                <a:ext cx="5077337" cy="952096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1367912" y="5047637"/>
                <a:ext cx="2599405" cy="95864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625212" y="3742404"/>
                <a:ext cx="1355621" cy="1401097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1028702" y="2737056"/>
                <a:ext cx="339210" cy="2310581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flipH="1" flipV="1">
                <a:off x="3212692" y="2190136"/>
                <a:ext cx="1968908" cy="368709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flipH="1" flipV="1">
                <a:off x="5159479" y="2564379"/>
                <a:ext cx="1485898" cy="914400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flipH="1">
                <a:off x="6789378" y="2520747"/>
                <a:ext cx="918088" cy="2224752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flipH="1">
                <a:off x="6645378" y="2518490"/>
                <a:ext cx="1110222" cy="960289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flipH="1">
                <a:off x="6819077" y="4704736"/>
                <a:ext cx="887160" cy="40763"/>
              </a:xfrm>
              <a:prstGeom prst="line">
                <a:avLst/>
              </a:prstGeom>
              <a:solidFill>
                <a:schemeClr val="accent1"/>
              </a:solidFill>
              <a:ln w="1524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2" name="Straight Connector 81"/>
            <p:cNvCxnSpPr/>
            <p:nvPr/>
          </p:nvCxnSpPr>
          <p:spPr bwMode="auto">
            <a:xfrm flipH="1">
              <a:off x="1066800" y="2171701"/>
              <a:ext cx="2129709" cy="571499"/>
            </a:xfrm>
            <a:prstGeom prst="line">
              <a:avLst/>
            </a:prstGeom>
            <a:solidFill>
              <a:schemeClr val="accent1"/>
            </a:solidFill>
            <a:ln w="152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 smtClean="0"/>
              <a:t>En anvendelse af MST : </a:t>
            </a:r>
            <a:br>
              <a:rPr lang="da-DK" sz="3200" b="1" dirty="0" smtClean="0"/>
            </a:br>
            <a:r>
              <a:rPr lang="da-DK" sz="3200" b="1" dirty="0" smtClean="0"/>
              <a:t>(Euklidisk) Korteste Hamiltonske Cykel</a:t>
            </a:r>
            <a:endParaRPr lang="da-DK" sz="3200" b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1028701" y="1781264"/>
            <a:ext cx="6726899" cy="2977944"/>
            <a:chOff x="1028701" y="2165557"/>
            <a:chExt cx="6726899" cy="297794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V="1">
              <a:off x="1367912" y="3714135"/>
              <a:ext cx="1260988" cy="133350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 flipV="1">
              <a:off x="2625212" y="3742404"/>
              <a:ext cx="1355621" cy="140109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2628900" y="2165557"/>
              <a:ext cx="559209" cy="154857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1028701" y="2737056"/>
              <a:ext cx="1596511" cy="100534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 flipV="1">
              <a:off x="3212692" y="2190136"/>
              <a:ext cx="1968908" cy="36870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5159479" y="2564379"/>
              <a:ext cx="1485898" cy="914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645378" y="3478779"/>
              <a:ext cx="144000" cy="12667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6645378" y="2518490"/>
              <a:ext cx="1110222" cy="96028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6781800" y="4663224"/>
              <a:ext cx="973800" cy="6979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0" name="Freeform 59"/>
          <p:cNvSpPr/>
          <p:nvPr/>
        </p:nvSpPr>
        <p:spPr bwMode="auto">
          <a:xfrm>
            <a:off x="774547" y="1524000"/>
            <a:ext cx="7316685" cy="3558772"/>
          </a:xfrm>
          <a:custGeom>
            <a:avLst/>
            <a:gdLst>
              <a:gd name="connsiteX0" fmla="*/ 2779814 w 7139919"/>
              <a:gd name="connsiteY0" fmla="*/ 516193 h 3874237"/>
              <a:gd name="connsiteX1" fmla="*/ 4579118 w 7139919"/>
              <a:gd name="connsiteY1" fmla="*/ 811161 h 3874237"/>
              <a:gd name="connsiteX2" fmla="*/ 5744240 w 7139919"/>
              <a:gd name="connsiteY2" fmla="*/ 1592826 h 3874237"/>
              <a:gd name="connsiteX3" fmla="*/ 6407918 w 7139919"/>
              <a:gd name="connsiteY3" fmla="*/ 191729 h 3874237"/>
              <a:gd name="connsiteX4" fmla="*/ 6997853 w 7139919"/>
              <a:gd name="connsiteY4" fmla="*/ 353961 h 3874237"/>
              <a:gd name="connsiteX5" fmla="*/ 6245685 w 7139919"/>
              <a:gd name="connsiteY5" fmla="*/ 1873045 h 3874237"/>
              <a:gd name="connsiteX6" fmla="*/ 5537763 w 7139919"/>
              <a:gd name="connsiteY6" fmla="*/ 2728451 h 3874237"/>
              <a:gd name="connsiteX7" fmla="*/ 6924111 w 7139919"/>
              <a:gd name="connsiteY7" fmla="*/ 3244645 h 3874237"/>
              <a:gd name="connsiteX8" fmla="*/ 7115840 w 7139919"/>
              <a:gd name="connsiteY8" fmla="*/ 3687097 h 3874237"/>
              <a:gd name="connsiteX9" fmla="*/ 6717634 w 7139919"/>
              <a:gd name="connsiteY9" fmla="*/ 3746090 h 3874237"/>
              <a:gd name="connsiteX10" fmla="*/ 4992072 w 7139919"/>
              <a:gd name="connsiteY10" fmla="*/ 3156155 h 3874237"/>
              <a:gd name="connsiteX11" fmla="*/ 5537763 w 7139919"/>
              <a:gd name="connsiteY11" fmla="*/ 2005780 h 3874237"/>
              <a:gd name="connsiteX12" fmla="*/ 4416885 w 7139919"/>
              <a:gd name="connsiteY12" fmla="*/ 1268361 h 3874237"/>
              <a:gd name="connsiteX13" fmla="*/ 2573337 w 7139919"/>
              <a:gd name="connsiteY13" fmla="*/ 855406 h 3874237"/>
              <a:gd name="connsiteX14" fmla="*/ 2130885 w 7139919"/>
              <a:gd name="connsiteY14" fmla="*/ 1946787 h 3874237"/>
              <a:gd name="connsiteX15" fmla="*/ 3443492 w 7139919"/>
              <a:gd name="connsiteY15" fmla="*/ 3333135 h 3874237"/>
              <a:gd name="connsiteX16" fmla="*/ 3384498 w 7139919"/>
              <a:gd name="connsiteY16" fmla="*/ 3790335 h 3874237"/>
              <a:gd name="connsiteX17" fmla="*/ 2956795 w 7139919"/>
              <a:gd name="connsiteY17" fmla="*/ 3746090 h 3874237"/>
              <a:gd name="connsiteX18" fmla="*/ 1880163 w 7139919"/>
              <a:gd name="connsiteY18" fmla="*/ 2521974 h 3874237"/>
              <a:gd name="connsiteX19" fmla="*/ 803530 w 7139919"/>
              <a:gd name="connsiteY19" fmla="*/ 3687097 h 3874237"/>
              <a:gd name="connsiteX20" fmla="*/ 390576 w 7139919"/>
              <a:gd name="connsiteY20" fmla="*/ 3613355 h 3874237"/>
              <a:gd name="connsiteX21" fmla="*/ 361079 w 7139919"/>
              <a:gd name="connsiteY21" fmla="*/ 3259393 h 3874237"/>
              <a:gd name="connsiteX22" fmla="*/ 1363969 w 7139919"/>
              <a:gd name="connsiteY22" fmla="*/ 2300748 h 3874237"/>
              <a:gd name="connsiteX23" fmla="*/ 198847 w 7139919"/>
              <a:gd name="connsiteY23" fmla="*/ 1430593 h 3874237"/>
              <a:gd name="connsiteX24" fmla="*/ 36614 w 7139919"/>
              <a:gd name="connsiteY24" fmla="*/ 884903 h 3874237"/>
              <a:gd name="connsiteX25" fmla="*/ 597053 w 7139919"/>
              <a:gd name="connsiteY25" fmla="*/ 884903 h 3874237"/>
              <a:gd name="connsiteX26" fmla="*/ 1688434 w 7139919"/>
              <a:gd name="connsiteY26" fmla="*/ 1755058 h 3874237"/>
              <a:gd name="connsiteX27" fmla="*/ 2160382 w 7139919"/>
              <a:gd name="connsiteY27" fmla="*/ 501445 h 3874237"/>
              <a:gd name="connsiteX28" fmla="*/ 2470098 w 7139919"/>
              <a:gd name="connsiteY28" fmla="*/ 250722 h 3874237"/>
              <a:gd name="connsiteX29" fmla="*/ 2809311 w 7139919"/>
              <a:gd name="connsiteY29" fmla="*/ 0 h 3874237"/>
              <a:gd name="connsiteX0" fmla="*/ 2779814 w 7139919"/>
              <a:gd name="connsiteY0" fmla="*/ 516193 h 3874237"/>
              <a:gd name="connsiteX1" fmla="*/ 4579118 w 7139919"/>
              <a:gd name="connsiteY1" fmla="*/ 811161 h 3874237"/>
              <a:gd name="connsiteX2" fmla="*/ 5744240 w 7139919"/>
              <a:gd name="connsiteY2" fmla="*/ 1592826 h 3874237"/>
              <a:gd name="connsiteX3" fmla="*/ 6407918 w 7139919"/>
              <a:gd name="connsiteY3" fmla="*/ 191729 h 3874237"/>
              <a:gd name="connsiteX4" fmla="*/ 6997853 w 7139919"/>
              <a:gd name="connsiteY4" fmla="*/ 353961 h 3874237"/>
              <a:gd name="connsiteX5" fmla="*/ 6245685 w 7139919"/>
              <a:gd name="connsiteY5" fmla="*/ 1873045 h 3874237"/>
              <a:gd name="connsiteX6" fmla="*/ 5537763 w 7139919"/>
              <a:gd name="connsiteY6" fmla="*/ 2728451 h 3874237"/>
              <a:gd name="connsiteX7" fmla="*/ 6924111 w 7139919"/>
              <a:gd name="connsiteY7" fmla="*/ 3244645 h 3874237"/>
              <a:gd name="connsiteX8" fmla="*/ 7115840 w 7139919"/>
              <a:gd name="connsiteY8" fmla="*/ 3687097 h 3874237"/>
              <a:gd name="connsiteX9" fmla="*/ 6717634 w 7139919"/>
              <a:gd name="connsiteY9" fmla="*/ 3746090 h 3874237"/>
              <a:gd name="connsiteX10" fmla="*/ 4992072 w 7139919"/>
              <a:gd name="connsiteY10" fmla="*/ 3156155 h 3874237"/>
              <a:gd name="connsiteX11" fmla="*/ 5537763 w 7139919"/>
              <a:gd name="connsiteY11" fmla="*/ 2005780 h 3874237"/>
              <a:gd name="connsiteX12" fmla="*/ 4416885 w 7139919"/>
              <a:gd name="connsiteY12" fmla="*/ 1268361 h 3874237"/>
              <a:gd name="connsiteX13" fmla="*/ 2573337 w 7139919"/>
              <a:gd name="connsiteY13" fmla="*/ 855406 h 3874237"/>
              <a:gd name="connsiteX14" fmla="*/ 2130885 w 7139919"/>
              <a:gd name="connsiteY14" fmla="*/ 1946787 h 3874237"/>
              <a:gd name="connsiteX15" fmla="*/ 3443492 w 7139919"/>
              <a:gd name="connsiteY15" fmla="*/ 3333135 h 3874237"/>
              <a:gd name="connsiteX16" fmla="*/ 3384498 w 7139919"/>
              <a:gd name="connsiteY16" fmla="*/ 3790335 h 3874237"/>
              <a:gd name="connsiteX17" fmla="*/ 2956795 w 7139919"/>
              <a:gd name="connsiteY17" fmla="*/ 3746090 h 3874237"/>
              <a:gd name="connsiteX18" fmla="*/ 1880163 w 7139919"/>
              <a:gd name="connsiteY18" fmla="*/ 2521974 h 3874237"/>
              <a:gd name="connsiteX19" fmla="*/ 803530 w 7139919"/>
              <a:gd name="connsiteY19" fmla="*/ 3687097 h 3874237"/>
              <a:gd name="connsiteX20" fmla="*/ 390576 w 7139919"/>
              <a:gd name="connsiteY20" fmla="*/ 3613355 h 3874237"/>
              <a:gd name="connsiteX21" fmla="*/ 361079 w 7139919"/>
              <a:gd name="connsiteY21" fmla="*/ 3259393 h 3874237"/>
              <a:gd name="connsiteX22" fmla="*/ 1363969 w 7139919"/>
              <a:gd name="connsiteY22" fmla="*/ 2300748 h 3874237"/>
              <a:gd name="connsiteX23" fmla="*/ 198847 w 7139919"/>
              <a:gd name="connsiteY23" fmla="*/ 1430593 h 3874237"/>
              <a:gd name="connsiteX24" fmla="*/ 36614 w 7139919"/>
              <a:gd name="connsiteY24" fmla="*/ 884903 h 3874237"/>
              <a:gd name="connsiteX25" fmla="*/ 597053 w 7139919"/>
              <a:gd name="connsiteY25" fmla="*/ 884903 h 3874237"/>
              <a:gd name="connsiteX26" fmla="*/ 1688434 w 7139919"/>
              <a:gd name="connsiteY26" fmla="*/ 1755058 h 3874237"/>
              <a:gd name="connsiteX27" fmla="*/ 2160382 w 7139919"/>
              <a:gd name="connsiteY27" fmla="*/ 501445 h 3874237"/>
              <a:gd name="connsiteX28" fmla="*/ 2809311 w 7139919"/>
              <a:gd name="connsiteY28" fmla="*/ 0 h 3874237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650015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992072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650015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800343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7757 h 3795801"/>
              <a:gd name="connsiteX1" fmla="*/ 4579118 w 7139919"/>
              <a:gd name="connsiteY1" fmla="*/ 732725 h 3795801"/>
              <a:gd name="connsiteX2" fmla="*/ 5744240 w 7139919"/>
              <a:gd name="connsiteY2" fmla="*/ 1514390 h 3795801"/>
              <a:gd name="connsiteX3" fmla="*/ 6407918 w 7139919"/>
              <a:gd name="connsiteY3" fmla="*/ 113293 h 3795801"/>
              <a:gd name="connsiteX4" fmla="*/ 6997853 w 7139919"/>
              <a:gd name="connsiteY4" fmla="*/ 275525 h 3795801"/>
              <a:gd name="connsiteX5" fmla="*/ 6245685 w 7139919"/>
              <a:gd name="connsiteY5" fmla="*/ 1794609 h 3795801"/>
              <a:gd name="connsiteX6" fmla="*/ 5537763 w 7139919"/>
              <a:gd name="connsiteY6" fmla="*/ 2753254 h 3795801"/>
              <a:gd name="connsiteX7" fmla="*/ 6924111 w 7139919"/>
              <a:gd name="connsiteY7" fmla="*/ 3166209 h 3795801"/>
              <a:gd name="connsiteX8" fmla="*/ 7115840 w 7139919"/>
              <a:gd name="connsiteY8" fmla="*/ 3608661 h 3795801"/>
              <a:gd name="connsiteX9" fmla="*/ 6717634 w 7139919"/>
              <a:gd name="connsiteY9" fmla="*/ 3667654 h 3795801"/>
              <a:gd name="connsiteX10" fmla="*/ 4800343 w 7139919"/>
              <a:gd name="connsiteY10" fmla="*/ 3077719 h 3795801"/>
              <a:gd name="connsiteX11" fmla="*/ 5537763 w 7139919"/>
              <a:gd name="connsiteY11" fmla="*/ 1927344 h 3795801"/>
              <a:gd name="connsiteX12" fmla="*/ 4416885 w 7139919"/>
              <a:gd name="connsiteY12" fmla="*/ 1189925 h 3795801"/>
              <a:gd name="connsiteX13" fmla="*/ 2573337 w 7139919"/>
              <a:gd name="connsiteY13" fmla="*/ 776970 h 3795801"/>
              <a:gd name="connsiteX14" fmla="*/ 2130885 w 7139919"/>
              <a:gd name="connsiteY14" fmla="*/ 1868351 h 3795801"/>
              <a:gd name="connsiteX15" fmla="*/ 3443492 w 7139919"/>
              <a:gd name="connsiteY15" fmla="*/ 3254699 h 3795801"/>
              <a:gd name="connsiteX16" fmla="*/ 3384498 w 7139919"/>
              <a:gd name="connsiteY16" fmla="*/ 3711899 h 3795801"/>
              <a:gd name="connsiteX17" fmla="*/ 2956795 w 7139919"/>
              <a:gd name="connsiteY17" fmla="*/ 3667654 h 3795801"/>
              <a:gd name="connsiteX18" fmla="*/ 1880163 w 7139919"/>
              <a:gd name="connsiteY18" fmla="*/ 2443538 h 3795801"/>
              <a:gd name="connsiteX19" fmla="*/ 803530 w 7139919"/>
              <a:gd name="connsiteY19" fmla="*/ 3608661 h 3795801"/>
              <a:gd name="connsiteX20" fmla="*/ 390576 w 7139919"/>
              <a:gd name="connsiteY20" fmla="*/ 3534919 h 3795801"/>
              <a:gd name="connsiteX21" fmla="*/ 361079 w 7139919"/>
              <a:gd name="connsiteY21" fmla="*/ 3180957 h 3795801"/>
              <a:gd name="connsiteX22" fmla="*/ 1363969 w 7139919"/>
              <a:gd name="connsiteY22" fmla="*/ 2222312 h 3795801"/>
              <a:gd name="connsiteX23" fmla="*/ 198847 w 7139919"/>
              <a:gd name="connsiteY23" fmla="*/ 1352157 h 3795801"/>
              <a:gd name="connsiteX24" fmla="*/ 36614 w 7139919"/>
              <a:gd name="connsiteY24" fmla="*/ 806467 h 3795801"/>
              <a:gd name="connsiteX25" fmla="*/ 597053 w 7139919"/>
              <a:gd name="connsiteY25" fmla="*/ 806467 h 3795801"/>
              <a:gd name="connsiteX26" fmla="*/ 1688434 w 7139919"/>
              <a:gd name="connsiteY26" fmla="*/ 1676622 h 3795801"/>
              <a:gd name="connsiteX27" fmla="*/ 2160382 w 7139919"/>
              <a:gd name="connsiteY27" fmla="*/ 423009 h 3795801"/>
              <a:gd name="connsiteX0" fmla="*/ 2779814 w 7139919"/>
              <a:gd name="connsiteY0" fmla="*/ 431278 h 3789322"/>
              <a:gd name="connsiteX1" fmla="*/ 4579118 w 7139919"/>
              <a:gd name="connsiteY1" fmla="*/ 726246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779814 w 7139919"/>
              <a:gd name="connsiteY0" fmla="*/ 431278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130885 w 7139919"/>
              <a:gd name="connsiteY14" fmla="*/ 1861872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573337 w 7139919"/>
              <a:gd name="connsiteY13" fmla="*/ 770491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537763 w 7139919"/>
              <a:gd name="connsiteY11" fmla="*/ 1920865 h 3789322"/>
              <a:gd name="connsiteX12" fmla="*/ 4416885 w 7139919"/>
              <a:gd name="connsiteY12" fmla="*/ 1183446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493518 w 7139919"/>
              <a:gd name="connsiteY11" fmla="*/ 1950362 h 3789322"/>
              <a:gd name="connsiteX12" fmla="*/ 4416885 w 7139919"/>
              <a:gd name="connsiteY12" fmla="*/ 1183446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139919"/>
              <a:gd name="connsiteY0" fmla="*/ 298542 h 3789322"/>
              <a:gd name="connsiteX1" fmla="*/ 4579118 w 7139919"/>
              <a:gd name="connsiteY1" fmla="*/ 652504 h 3789322"/>
              <a:gd name="connsiteX2" fmla="*/ 5788486 w 7139919"/>
              <a:gd name="connsiteY2" fmla="*/ 1419421 h 3789322"/>
              <a:gd name="connsiteX3" fmla="*/ 6407918 w 7139919"/>
              <a:gd name="connsiteY3" fmla="*/ 106814 h 3789322"/>
              <a:gd name="connsiteX4" fmla="*/ 6997853 w 7139919"/>
              <a:gd name="connsiteY4" fmla="*/ 269046 h 3789322"/>
              <a:gd name="connsiteX5" fmla="*/ 6245685 w 7139919"/>
              <a:gd name="connsiteY5" fmla="*/ 1788130 h 3789322"/>
              <a:gd name="connsiteX6" fmla="*/ 5537763 w 7139919"/>
              <a:gd name="connsiteY6" fmla="*/ 2746775 h 3789322"/>
              <a:gd name="connsiteX7" fmla="*/ 6924111 w 7139919"/>
              <a:gd name="connsiteY7" fmla="*/ 3159730 h 3789322"/>
              <a:gd name="connsiteX8" fmla="*/ 7115840 w 7139919"/>
              <a:gd name="connsiteY8" fmla="*/ 3602182 h 3789322"/>
              <a:gd name="connsiteX9" fmla="*/ 6717634 w 7139919"/>
              <a:gd name="connsiteY9" fmla="*/ 3661175 h 3789322"/>
              <a:gd name="connsiteX10" fmla="*/ 4800343 w 7139919"/>
              <a:gd name="connsiteY10" fmla="*/ 3071240 h 3789322"/>
              <a:gd name="connsiteX11" fmla="*/ 5493518 w 7139919"/>
              <a:gd name="connsiteY11" fmla="*/ 1950362 h 3789322"/>
              <a:gd name="connsiteX12" fmla="*/ 4343143 w 7139919"/>
              <a:gd name="connsiteY12" fmla="*/ 1198194 h 3789322"/>
              <a:gd name="connsiteX13" fmla="*/ 2617582 w 7139919"/>
              <a:gd name="connsiteY13" fmla="*/ 917975 h 3789322"/>
              <a:gd name="connsiteX14" fmla="*/ 2248872 w 7139919"/>
              <a:gd name="connsiteY14" fmla="*/ 2186336 h 3789322"/>
              <a:gd name="connsiteX15" fmla="*/ 3443492 w 7139919"/>
              <a:gd name="connsiteY15" fmla="*/ 3248220 h 3789322"/>
              <a:gd name="connsiteX16" fmla="*/ 3384498 w 7139919"/>
              <a:gd name="connsiteY16" fmla="*/ 3705420 h 3789322"/>
              <a:gd name="connsiteX17" fmla="*/ 2956795 w 7139919"/>
              <a:gd name="connsiteY17" fmla="*/ 3661175 h 3789322"/>
              <a:gd name="connsiteX18" fmla="*/ 1880163 w 7139919"/>
              <a:gd name="connsiteY18" fmla="*/ 2437059 h 3789322"/>
              <a:gd name="connsiteX19" fmla="*/ 803530 w 7139919"/>
              <a:gd name="connsiteY19" fmla="*/ 3602182 h 3789322"/>
              <a:gd name="connsiteX20" fmla="*/ 390576 w 7139919"/>
              <a:gd name="connsiteY20" fmla="*/ 3528440 h 3789322"/>
              <a:gd name="connsiteX21" fmla="*/ 361079 w 7139919"/>
              <a:gd name="connsiteY21" fmla="*/ 3174478 h 3789322"/>
              <a:gd name="connsiteX22" fmla="*/ 1363969 w 7139919"/>
              <a:gd name="connsiteY22" fmla="*/ 2215833 h 3789322"/>
              <a:gd name="connsiteX23" fmla="*/ 198847 w 7139919"/>
              <a:gd name="connsiteY23" fmla="*/ 1345678 h 3789322"/>
              <a:gd name="connsiteX24" fmla="*/ 36614 w 7139919"/>
              <a:gd name="connsiteY24" fmla="*/ 799988 h 3789322"/>
              <a:gd name="connsiteX25" fmla="*/ 597053 w 7139919"/>
              <a:gd name="connsiteY25" fmla="*/ 799988 h 3789322"/>
              <a:gd name="connsiteX26" fmla="*/ 1688434 w 7139919"/>
              <a:gd name="connsiteY26" fmla="*/ 1670143 h 3789322"/>
              <a:gd name="connsiteX27" fmla="*/ 2160382 w 7139919"/>
              <a:gd name="connsiteY27" fmla="*/ 416530 h 3789322"/>
              <a:gd name="connsiteX0" fmla="*/ 2617582 w 7219963"/>
              <a:gd name="connsiteY0" fmla="*/ 194759 h 3685539"/>
              <a:gd name="connsiteX1" fmla="*/ 4579118 w 7219963"/>
              <a:gd name="connsiteY1" fmla="*/ 548721 h 3685539"/>
              <a:gd name="connsiteX2" fmla="*/ 5788486 w 7219963"/>
              <a:gd name="connsiteY2" fmla="*/ 1315638 h 3685539"/>
              <a:gd name="connsiteX3" fmla="*/ 6407918 w 7219963"/>
              <a:gd name="connsiteY3" fmla="*/ 3031 h 3685539"/>
              <a:gd name="connsiteX4" fmla="*/ 7219079 w 7219963"/>
              <a:gd name="connsiteY4" fmla="*/ 976424 h 3685539"/>
              <a:gd name="connsiteX5" fmla="*/ 6245685 w 7219963"/>
              <a:gd name="connsiteY5" fmla="*/ 1684347 h 3685539"/>
              <a:gd name="connsiteX6" fmla="*/ 5537763 w 7219963"/>
              <a:gd name="connsiteY6" fmla="*/ 2642992 h 3685539"/>
              <a:gd name="connsiteX7" fmla="*/ 6924111 w 7219963"/>
              <a:gd name="connsiteY7" fmla="*/ 3055947 h 3685539"/>
              <a:gd name="connsiteX8" fmla="*/ 7115840 w 7219963"/>
              <a:gd name="connsiteY8" fmla="*/ 3498399 h 3685539"/>
              <a:gd name="connsiteX9" fmla="*/ 6717634 w 7219963"/>
              <a:gd name="connsiteY9" fmla="*/ 3557392 h 3685539"/>
              <a:gd name="connsiteX10" fmla="*/ 4800343 w 7219963"/>
              <a:gd name="connsiteY10" fmla="*/ 2967457 h 3685539"/>
              <a:gd name="connsiteX11" fmla="*/ 5493518 w 7219963"/>
              <a:gd name="connsiteY11" fmla="*/ 1846579 h 3685539"/>
              <a:gd name="connsiteX12" fmla="*/ 4343143 w 7219963"/>
              <a:gd name="connsiteY12" fmla="*/ 1094411 h 3685539"/>
              <a:gd name="connsiteX13" fmla="*/ 2617582 w 7219963"/>
              <a:gd name="connsiteY13" fmla="*/ 814192 h 3685539"/>
              <a:gd name="connsiteX14" fmla="*/ 2248872 w 7219963"/>
              <a:gd name="connsiteY14" fmla="*/ 2082553 h 3685539"/>
              <a:gd name="connsiteX15" fmla="*/ 3443492 w 7219963"/>
              <a:gd name="connsiteY15" fmla="*/ 3144437 h 3685539"/>
              <a:gd name="connsiteX16" fmla="*/ 3384498 w 7219963"/>
              <a:gd name="connsiteY16" fmla="*/ 3601637 h 3685539"/>
              <a:gd name="connsiteX17" fmla="*/ 2956795 w 7219963"/>
              <a:gd name="connsiteY17" fmla="*/ 3557392 h 3685539"/>
              <a:gd name="connsiteX18" fmla="*/ 1880163 w 7219963"/>
              <a:gd name="connsiteY18" fmla="*/ 2333276 h 3685539"/>
              <a:gd name="connsiteX19" fmla="*/ 803530 w 7219963"/>
              <a:gd name="connsiteY19" fmla="*/ 3498399 h 3685539"/>
              <a:gd name="connsiteX20" fmla="*/ 390576 w 7219963"/>
              <a:gd name="connsiteY20" fmla="*/ 3424657 h 3685539"/>
              <a:gd name="connsiteX21" fmla="*/ 361079 w 7219963"/>
              <a:gd name="connsiteY21" fmla="*/ 3070695 h 3685539"/>
              <a:gd name="connsiteX22" fmla="*/ 1363969 w 7219963"/>
              <a:gd name="connsiteY22" fmla="*/ 2112050 h 3685539"/>
              <a:gd name="connsiteX23" fmla="*/ 198847 w 7219963"/>
              <a:gd name="connsiteY23" fmla="*/ 1241895 h 3685539"/>
              <a:gd name="connsiteX24" fmla="*/ 36614 w 7219963"/>
              <a:gd name="connsiteY24" fmla="*/ 696205 h 3685539"/>
              <a:gd name="connsiteX25" fmla="*/ 597053 w 7219963"/>
              <a:gd name="connsiteY25" fmla="*/ 696205 h 3685539"/>
              <a:gd name="connsiteX26" fmla="*/ 1688434 w 7219963"/>
              <a:gd name="connsiteY26" fmla="*/ 1566360 h 3685539"/>
              <a:gd name="connsiteX27" fmla="*/ 2160382 w 7219963"/>
              <a:gd name="connsiteY27" fmla="*/ 312747 h 3685539"/>
              <a:gd name="connsiteX0" fmla="*/ 2617582 w 7260933"/>
              <a:gd name="connsiteY0" fmla="*/ 0 h 3490780"/>
              <a:gd name="connsiteX1" fmla="*/ 4579118 w 7260933"/>
              <a:gd name="connsiteY1" fmla="*/ 353962 h 3490780"/>
              <a:gd name="connsiteX2" fmla="*/ 5788486 w 7260933"/>
              <a:gd name="connsiteY2" fmla="*/ 1120879 h 3490780"/>
              <a:gd name="connsiteX3" fmla="*/ 6953609 w 7260933"/>
              <a:gd name="connsiteY3" fmla="*/ 221227 h 3490780"/>
              <a:gd name="connsiteX4" fmla="*/ 7219079 w 7260933"/>
              <a:gd name="connsiteY4" fmla="*/ 781665 h 3490780"/>
              <a:gd name="connsiteX5" fmla="*/ 6245685 w 7260933"/>
              <a:gd name="connsiteY5" fmla="*/ 1489588 h 3490780"/>
              <a:gd name="connsiteX6" fmla="*/ 5537763 w 7260933"/>
              <a:gd name="connsiteY6" fmla="*/ 2448233 h 3490780"/>
              <a:gd name="connsiteX7" fmla="*/ 6924111 w 7260933"/>
              <a:gd name="connsiteY7" fmla="*/ 2861188 h 3490780"/>
              <a:gd name="connsiteX8" fmla="*/ 7115840 w 7260933"/>
              <a:gd name="connsiteY8" fmla="*/ 3303640 h 3490780"/>
              <a:gd name="connsiteX9" fmla="*/ 6717634 w 7260933"/>
              <a:gd name="connsiteY9" fmla="*/ 3362633 h 3490780"/>
              <a:gd name="connsiteX10" fmla="*/ 4800343 w 7260933"/>
              <a:gd name="connsiteY10" fmla="*/ 2772698 h 3490780"/>
              <a:gd name="connsiteX11" fmla="*/ 5493518 w 7260933"/>
              <a:gd name="connsiteY11" fmla="*/ 1651820 h 3490780"/>
              <a:gd name="connsiteX12" fmla="*/ 4343143 w 7260933"/>
              <a:gd name="connsiteY12" fmla="*/ 899652 h 3490780"/>
              <a:gd name="connsiteX13" fmla="*/ 2617582 w 7260933"/>
              <a:gd name="connsiteY13" fmla="*/ 619433 h 3490780"/>
              <a:gd name="connsiteX14" fmla="*/ 2248872 w 7260933"/>
              <a:gd name="connsiteY14" fmla="*/ 1887794 h 3490780"/>
              <a:gd name="connsiteX15" fmla="*/ 3443492 w 7260933"/>
              <a:gd name="connsiteY15" fmla="*/ 2949678 h 3490780"/>
              <a:gd name="connsiteX16" fmla="*/ 3384498 w 7260933"/>
              <a:gd name="connsiteY16" fmla="*/ 3406878 h 3490780"/>
              <a:gd name="connsiteX17" fmla="*/ 2956795 w 7260933"/>
              <a:gd name="connsiteY17" fmla="*/ 3362633 h 3490780"/>
              <a:gd name="connsiteX18" fmla="*/ 1880163 w 7260933"/>
              <a:gd name="connsiteY18" fmla="*/ 2138517 h 3490780"/>
              <a:gd name="connsiteX19" fmla="*/ 803530 w 7260933"/>
              <a:gd name="connsiteY19" fmla="*/ 3303640 h 3490780"/>
              <a:gd name="connsiteX20" fmla="*/ 390576 w 7260933"/>
              <a:gd name="connsiteY20" fmla="*/ 3229898 h 3490780"/>
              <a:gd name="connsiteX21" fmla="*/ 361079 w 7260933"/>
              <a:gd name="connsiteY21" fmla="*/ 2875936 h 3490780"/>
              <a:gd name="connsiteX22" fmla="*/ 1363969 w 7260933"/>
              <a:gd name="connsiteY22" fmla="*/ 1917291 h 3490780"/>
              <a:gd name="connsiteX23" fmla="*/ 198847 w 7260933"/>
              <a:gd name="connsiteY23" fmla="*/ 1047136 h 3490780"/>
              <a:gd name="connsiteX24" fmla="*/ 36614 w 7260933"/>
              <a:gd name="connsiteY24" fmla="*/ 501446 h 3490780"/>
              <a:gd name="connsiteX25" fmla="*/ 597053 w 7260933"/>
              <a:gd name="connsiteY25" fmla="*/ 501446 h 3490780"/>
              <a:gd name="connsiteX26" fmla="*/ 1688434 w 7260933"/>
              <a:gd name="connsiteY26" fmla="*/ 1371601 h 3490780"/>
              <a:gd name="connsiteX27" fmla="*/ 2160382 w 7260933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5537763 w 7292301"/>
              <a:gd name="connsiteY6" fmla="*/ 2448233 h 3490780"/>
              <a:gd name="connsiteX7" fmla="*/ 6924111 w 7292301"/>
              <a:gd name="connsiteY7" fmla="*/ 28611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6924111 w 7292301"/>
              <a:gd name="connsiteY7" fmla="*/ 28611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7145336 w 7292301"/>
              <a:gd name="connsiteY7" fmla="*/ 2403988 h 3490780"/>
              <a:gd name="connsiteX8" fmla="*/ 7115840 w 7292301"/>
              <a:gd name="connsiteY8" fmla="*/ 3303640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292301"/>
              <a:gd name="connsiteY0" fmla="*/ 0 h 3490780"/>
              <a:gd name="connsiteX1" fmla="*/ 4579118 w 7292301"/>
              <a:gd name="connsiteY1" fmla="*/ 353962 h 3490780"/>
              <a:gd name="connsiteX2" fmla="*/ 5788486 w 7292301"/>
              <a:gd name="connsiteY2" fmla="*/ 1120879 h 3490780"/>
              <a:gd name="connsiteX3" fmla="*/ 6953609 w 7292301"/>
              <a:gd name="connsiteY3" fmla="*/ 221227 h 3490780"/>
              <a:gd name="connsiteX4" fmla="*/ 7219079 w 7292301"/>
              <a:gd name="connsiteY4" fmla="*/ 781665 h 3490780"/>
              <a:gd name="connsiteX5" fmla="*/ 6245685 w 7292301"/>
              <a:gd name="connsiteY5" fmla="*/ 1489588 h 3490780"/>
              <a:gd name="connsiteX6" fmla="*/ 6201441 w 7292301"/>
              <a:gd name="connsiteY6" fmla="*/ 2551471 h 3490780"/>
              <a:gd name="connsiteX7" fmla="*/ 7145336 w 7292301"/>
              <a:gd name="connsiteY7" fmla="*/ 2403988 h 3490780"/>
              <a:gd name="connsiteX8" fmla="*/ 7219079 w 7292301"/>
              <a:gd name="connsiteY8" fmla="*/ 2831692 h 3490780"/>
              <a:gd name="connsiteX9" fmla="*/ 6717634 w 7292301"/>
              <a:gd name="connsiteY9" fmla="*/ 3362633 h 3490780"/>
              <a:gd name="connsiteX10" fmla="*/ 4800343 w 7292301"/>
              <a:gd name="connsiteY10" fmla="*/ 2772698 h 3490780"/>
              <a:gd name="connsiteX11" fmla="*/ 5493518 w 7292301"/>
              <a:gd name="connsiteY11" fmla="*/ 1651820 h 3490780"/>
              <a:gd name="connsiteX12" fmla="*/ 4343143 w 7292301"/>
              <a:gd name="connsiteY12" fmla="*/ 899652 h 3490780"/>
              <a:gd name="connsiteX13" fmla="*/ 2617582 w 7292301"/>
              <a:gd name="connsiteY13" fmla="*/ 619433 h 3490780"/>
              <a:gd name="connsiteX14" fmla="*/ 2248872 w 7292301"/>
              <a:gd name="connsiteY14" fmla="*/ 1887794 h 3490780"/>
              <a:gd name="connsiteX15" fmla="*/ 3443492 w 7292301"/>
              <a:gd name="connsiteY15" fmla="*/ 2949678 h 3490780"/>
              <a:gd name="connsiteX16" fmla="*/ 3384498 w 7292301"/>
              <a:gd name="connsiteY16" fmla="*/ 3406878 h 3490780"/>
              <a:gd name="connsiteX17" fmla="*/ 2956795 w 7292301"/>
              <a:gd name="connsiteY17" fmla="*/ 3362633 h 3490780"/>
              <a:gd name="connsiteX18" fmla="*/ 1880163 w 7292301"/>
              <a:gd name="connsiteY18" fmla="*/ 2138517 h 3490780"/>
              <a:gd name="connsiteX19" fmla="*/ 803530 w 7292301"/>
              <a:gd name="connsiteY19" fmla="*/ 3303640 h 3490780"/>
              <a:gd name="connsiteX20" fmla="*/ 390576 w 7292301"/>
              <a:gd name="connsiteY20" fmla="*/ 3229898 h 3490780"/>
              <a:gd name="connsiteX21" fmla="*/ 361079 w 7292301"/>
              <a:gd name="connsiteY21" fmla="*/ 2875936 h 3490780"/>
              <a:gd name="connsiteX22" fmla="*/ 1363969 w 7292301"/>
              <a:gd name="connsiteY22" fmla="*/ 1917291 h 3490780"/>
              <a:gd name="connsiteX23" fmla="*/ 198847 w 7292301"/>
              <a:gd name="connsiteY23" fmla="*/ 1047136 h 3490780"/>
              <a:gd name="connsiteX24" fmla="*/ 36614 w 7292301"/>
              <a:gd name="connsiteY24" fmla="*/ 501446 h 3490780"/>
              <a:gd name="connsiteX25" fmla="*/ 597053 w 7292301"/>
              <a:gd name="connsiteY25" fmla="*/ 501446 h 3490780"/>
              <a:gd name="connsiteX26" fmla="*/ 1688434 w 7292301"/>
              <a:gd name="connsiteY26" fmla="*/ 1371601 h 3490780"/>
              <a:gd name="connsiteX27" fmla="*/ 2160382 w 7292301"/>
              <a:gd name="connsiteY27" fmla="*/ 117988 h 3490780"/>
              <a:gd name="connsiteX0" fmla="*/ 2617582 w 7412392"/>
              <a:gd name="connsiteY0" fmla="*/ 0 h 3490780"/>
              <a:gd name="connsiteX1" fmla="*/ 4579118 w 7412392"/>
              <a:gd name="connsiteY1" fmla="*/ 353962 h 3490780"/>
              <a:gd name="connsiteX2" fmla="*/ 5788486 w 7412392"/>
              <a:gd name="connsiteY2" fmla="*/ 1120879 h 3490780"/>
              <a:gd name="connsiteX3" fmla="*/ 6953609 w 7412392"/>
              <a:gd name="connsiteY3" fmla="*/ 221227 h 3490780"/>
              <a:gd name="connsiteX4" fmla="*/ 7219079 w 7412392"/>
              <a:gd name="connsiteY4" fmla="*/ 781665 h 3490780"/>
              <a:gd name="connsiteX5" fmla="*/ 6245685 w 7412392"/>
              <a:gd name="connsiteY5" fmla="*/ 1489588 h 3490780"/>
              <a:gd name="connsiteX6" fmla="*/ 6201441 w 7412392"/>
              <a:gd name="connsiteY6" fmla="*/ 2551471 h 3490780"/>
              <a:gd name="connsiteX7" fmla="*/ 7145336 w 7412392"/>
              <a:gd name="connsiteY7" fmla="*/ 2403988 h 3490780"/>
              <a:gd name="connsiteX8" fmla="*/ 7219079 w 7412392"/>
              <a:gd name="connsiteY8" fmla="*/ 2831692 h 3490780"/>
              <a:gd name="connsiteX9" fmla="*/ 4800343 w 7412392"/>
              <a:gd name="connsiteY9" fmla="*/ 2772698 h 3490780"/>
              <a:gd name="connsiteX10" fmla="*/ 5493518 w 7412392"/>
              <a:gd name="connsiteY10" fmla="*/ 1651820 h 3490780"/>
              <a:gd name="connsiteX11" fmla="*/ 4343143 w 7412392"/>
              <a:gd name="connsiteY11" fmla="*/ 899652 h 3490780"/>
              <a:gd name="connsiteX12" fmla="*/ 2617582 w 7412392"/>
              <a:gd name="connsiteY12" fmla="*/ 619433 h 3490780"/>
              <a:gd name="connsiteX13" fmla="*/ 2248872 w 7412392"/>
              <a:gd name="connsiteY13" fmla="*/ 1887794 h 3490780"/>
              <a:gd name="connsiteX14" fmla="*/ 3443492 w 7412392"/>
              <a:gd name="connsiteY14" fmla="*/ 2949678 h 3490780"/>
              <a:gd name="connsiteX15" fmla="*/ 3384498 w 7412392"/>
              <a:gd name="connsiteY15" fmla="*/ 3406878 h 3490780"/>
              <a:gd name="connsiteX16" fmla="*/ 2956795 w 7412392"/>
              <a:gd name="connsiteY16" fmla="*/ 3362633 h 3490780"/>
              <a:gd name="connsiteX17" fmla="*/ 1880163 w 7412392"/>
              <a:gd name="connsiteY17" fmla="*/ 2138517 h 3490780"/>
              <a:gd name="connsiteX18" fmla="*/ 803530 w 7412392"/>
              <a:gd name="connsiteY18" fmla="*/ 3303640 h 3490780"/>
              <a:gd name="connsiteX19" fmla="*/ 390576 w 7412392"/>
              <a:gd name="connsiteY19" fmla="*/ 3229898 h 3490780"/>
              <a:gd name="connsiteX20" fmla="*/ 361079 w 7412392"/>
              <a:gd name="connsiteY20" fmla="*/ 2875936 h 3490780"/>
              <a:gd name="connsiteX21" fmla="*/ 1363969 w 7412392"/>
              <a:gd name="connsiteY21" fmla="*/ 1917291 h 3490780"/>
              <a:gd name="connsiteX22" fmla="*/ 198847 w 7412392"/>
              <a:gd name="connsiteY22" fmla="*/ 1047136 h 3490780"/>
              <a:gd name="connsiteX23" fmla="*/ 36614 w 7412392"/>
              <a:gd name="connsiteY23" fmla="*/ 501446 h 3490780"/>
              <a:gd name="connsiteX24" fmla="*/ 597053 w 7412392"/>
              <a:gd name="connsiteY24" fmla="*/ 501446 h 3490780"/>
              <a:gd name="connsiteX25" fmla="*/ 1688434 w 7412392"/>
              <a:gd name="connsiteY25" fmla="*/ 1371601 h 3490780"/>
              <a:gd name="connsiteX26" fmla="*/ 2160382 w 7412392"/>
              <a:gd name="connsiteY26" fmla="*/ 117988 h 3490780"/>
              <a:gd name="connsiteX0" fmla="*/ 2617582 w 7338806"/>
              <a:gd name="connsiteY0" fmla="*/ 0 h 3490780"/>
              <a:gd name="connsiteX1" fmla="*/ 4579118 w 7338806"/>
              <a:gd name="connsiteY1" fmla="*/ 353962 h 3490780"/>
              <a:gd name="connsiteX2" fmla="*/ 5788486 w 7338806"/>
              <a:gd name="connsiteY2" fmla="*/ 1120879 h 3490780"/>
              <a:gd name="connsiteX3" fmla="*/ 6953609 w 7338806"/>
              <a:gd name="connsiteY3" fmla="*/ 221227 h 3490780"/>
              <a:gd name="connsiteX4" fmla="*/ 7219079 w 7338806"/>
              <a:gd name="connsiteY4" fmla="*/ 781665 h 3490780"/>
              <a:gd name="connsiteX5" fmla="*/ 6245685 w 7338806"/>
              <a:gd name="connsiteY5" fmla="*/ 1489588 h 3490780"/>
              <a:gd name="connsiteX6" fmla="*/ 6201441 w 7338806"/>
              <a:gd name="connsiteY6" fmla="*/ 2551471 h 3490780"/>
              <a:gd name="connsiteX7" fmla="*/ 7145336 w 7338806"/>
              <a:gd name="connsiteY7" fmla="*/ 2403988 h 3490780"/>
              <a:gd name="connsiteX8" fmla="*/ 7219079 w 7338806"/>
              <a:gd name="connsiteY8" fmla="*/ 2831692 h 3490780"/>
              <a:gd name="connsiteX9" fmla="*/ 5803234 w 7338806"/>
              <a:gd name="connsiteY9" fmla="*/ 2979175 h 3490780"/>
              <a:gd name="connsiteX10" fmla="*/ 5493518 w 7338806"/>
              <a:gd name="connsiteY10" fmla="*/ 1651820 h 3490780"/>
              <a:gd name="connsiteX11" fmla="*/ 4343143 w 7338806"/>
              <a:gd name="connsiteY11" fmla="*/ 899652 h 3490780"/>
              <a:gd name="connsiteX12" fmla="*/ 2617582 w 7338806"/>
              <a:gd name="connsiteY12" fmla="*/ 619433 h 3490780"/>
              <a:gd name="connsiteX13" fmla="*/ 2248872 w 7338806"/>
              <a:gd name="connsiteY13" fmla="*/ 1887794 h 3490780"/>
              <a:gd name="connsiteX14" fmla="*/ 3443492 w 7338806"/>
              <a:gd name="connsiteY14" fmla="*/ 2949678 h 3490780"/>
              <a:gd name="connsiteX15" fmla="*/ 3384498 w 7338806"/>
              <a:gd name="connsiteY15" fmla="*/ 3406878 h 3490780"/>
              <a:gd name="connsiteX16" fmla="*/ 2956795 w 7338806"/>
              <a:gd name="connsiteY16" fmla="*/ 3362633 h 3490780"/>
              <a:gd name="connsiteX17" fmla="*/ 1880163 w 7338806"/>
              <a:gd name="connsiteY17" fmla="*/ 2138517 h 3490780"/>
              <a:gd name="connsiteX18" fmla="*/ 803530 w 7338806"/>
              <a:gd name="connsiteY18" fmla="*/ 3303640 h 3490780"/>
              <a:gd name="connsiteX19" fmla="*/ 390576 w 7338806"/>
              <a:gd name="connsiteY19" fmla="*/ 3229898 h 3490780"/>
              <a:gd name="connsiteX20" fmla="*/ 361079 w 7338806"/>
              <a:gd name="connsiteY20" fmla="*/ 2875936 h 3490780"/>
              <a:gd name="connsiteX21" fmla="*/ 1363969 w 7338806"/>
              <a:gd name="connsiteY21" fmla="*/ 1917291 h 3490780"/>
              <a:gd name="connsiteX22" fmla="*/ 198847 w 7338806"/>
              <a:gd name="connsiteY22" fmla="*/ 1047136 h 3490780"/>
              <a:gd name="connsiteX23" fmla="*/ 36614 w 7338806"/>
              <a:gd name="connsiteY23" fmla="*/ 501446 h 3490780"/>
              <a:gd name="connsiteX24" fmla="*/ 597053 w 7338806"/>
              <a:gd name="connsiteY24" fmla="*/ 501446 h 3490780"/>
              <a:gd name="connsiteX25" fmla="*/ 1688434 w 7338806"/>
              <a:gd name="connsiteY25" fmla="*/ 1371601 h 3490780"/>
              <a:gd name="connsiteX26" fmla="*/ 2160382 w 7338806"/>
              <a:gd name="connsiteY26" fmla="*/ 117988 h 3490780"/>
              <a:gd name="connsiteX0" fmla="*/ 2617582 w 7318142"/>
              <a:gd name="connsiteY0" fmla="*/ 0 h 3490780"/>
              <a:gd name="connsiteX1" fmla="*/ 4579118 w 7318142"/>
              <a:gd name="connsiteY1" fmla="*/ 353962 h 3490780"/>
              <a:gd name="connsiteX2" fmla="*/ 5788486 w 7318142"/>
              <a:gd name="connsiteY2" fmla="*/ 1120879 h 3490780"/>
              <a:gd name="connsiteX3" fmla="*/ 6953609 w 7318142"/>
              <a:gd name="connsiteY3" fmla="*/ 221227 h 3490780"/>
              <a:gd name="connsiteX4" fmla="*/ 7219079 w 7318142"/>
              <a:gd name="connsiteY4" fmla="*/ 781665 h 3490780"/>
              <a:gd name="connsiteX5" fmla="*/ 6245685 w 7318142"/>
              <a:gd name="connsiteY5" fmla="*/ 1489588 h 3490780"/>
              <a:gd name="connsiteX6" fmla="*/ 6201441 w 7318142"/>
              <a:gd name="connsiteY6" fmla="*/ 2551471 h 3490780"/>
              <a:gd name="connsiteX7" fmla="*/ 7145336 w 7318142"/>
              <a:gd name="connsiteY7" fmla="*/ 2403988 h 3490780"/>
              <a:gd name="connsiteX8" fmla="*/ 7189582 w 7318142"/>
              <a:gd name="connsiteY8" fmla="*/ 2934930 h 3490780"/>
              <a:gd name="connsiteX9" fmla="*/ 5803234 w 7318142"/>
              <a:gd name="connsiteY9" fmla="*/ 2979175 h 3490780"/>
              <a:gd name="connsiteX10" fmla="*/ 5493518 w 7318142"/>
              <a:gd name="connsiteY10" fmla="*/ 1651820 h 3490780"/>
              <a:gd name="connsiteX11" fmla="*/ 4343143 w 7318142"/>
              <a:gd name="connsiteY11" fmla="*/ 899652 h 3490780"/>
              <a:gd name="connsiteX12" fmla="*/ 2617582 w 7318142"/>
              <a:gd name="connsiteY12" fmla="*/ 619433 h 3490780"/>
              <a:gd name="connsiteX13" fmla="*/ 2248872 w 7318142"/>
              <a:gd name="connsiteY13" fmla="*/ 1887794 h 3490780"/>
              <a:gd name="connsiteX14" fmla="*/ 3443492 w 7318142"/>
              <a:gd name="connsiteY14" fmla="*/ 2949678 h 3490780"/>
              <a:gd name="connsiteX15" fmla="*/ 3384498 w 7318142"/>
              <a:gd name="connsiteY15" fmla="*/ 3406878 h 3490780"/>
              <a:gd name="connsiteX16" fmla="*/ 2956795 w 7318142"/>
              <a:gd name="connsiteY16" fmla="*/ 3362633 h 3490780"/>
              <a:gd name="connsiteX17" fmla="*/ 1880163 w 7318142"/>
              <a:gd name="connsiteY17" fmla="*/ 2138517 h 3490780"/>
              <a:gd name="connsiteX18" fmla="*/ 803530 w 7318142"/>
              <a:gd name="connsiteY18" fmla="*/ 3303640 h 3490780"/>
              <a:gd name="connsiteX19" fmla="*/ 390576 w 7318142"/>
              <a:gd name="connsiteY19" fmla="*/ 3229898 h 3490780"/>
              <a:gd name="connsiteX20" fmla="*/ 361079 w 7318142"/>
              <a:gd name="connsiteY20" fmla="*/ 2875936 h 3490780"/>
              <a:gd name="connsiteX21" fmla="*/ 1363969 w 7318142"/>
              <a:gd name="connsiteY21" fmla="*/ 1917291 h 3490780"/>
              <a:gd name="connsiteX22" fmla="*/ 198847 w 7318142"/>
              <a:gd name="connsiteY22" fmla="*/ 1047136 h 3490780"/>
              <a:gd name="connsiteX23" fmla="*/ 36614 w 7318142"/>
              <a:gd name="connsiteY23" fmla="*/ 501446 h 3490780"/>
              <a:gd name="connsiteX24" fmla="*/ 597053 w 7318142"/>
              <a:gd name="connsiteY24" fmla="*/ 501446 h 3490780"/>
              <a:gd name="connsiteX25" fmla="*/ 1688434 w 7318142"/>
              <a:gd name="connsiteY25" fmla="*/ 1371601 h 3490780"/>
              <a:gd name="connsiteX26" fmla="*/ 2160382 w 7318142"/>
              <a:gd name="connsiteY26" fmla="*/ 117988 h 3490780"/>
              <a:gd name="connsiteX0" fmla="*/ 2617582 w 7316685"/>
              <a:gd name="connsiteY0" fmla="*/ 0 h 3490780"/>
              <a:gd name="connsiteX1" fmla="*/ 4579118 w 7316685"/>
              <a:gd name="connsiteY1" fmla="*/ 353962 h 3490780"/>
              <a:gd name="connsiteX2" fmla="*/ 5788486 w 7316685"/>
              <a:gd name="connsiteY2" fmla="*/ 1120879 h 3490780"/>
              <a:gd name="connsiteX3" fmla="*/ 6953609 w 7316685"/>
              <a:gd name="connsiteY3" fmla="*/ 221227 h 3490780"/>
              <a:gd name="connsiteX4" fmla="*/ 7219079 w 7316685"/>
              <a:gd name="connsiteY4" fmla="*/ 781665 h 3490780"/>
              <a:gd name="connsiteX5" fmla="*/ 6245685 w 7316685"/>
              <a:gd name="connsiteY5" fmla="*/ 1489588 h 3490780"/>
              <a:gd name="connsiteX6" fmla="*/ 6230938 w 7316685"/>
              <a:gd name="connsiteY6" fmla="*/ 2492477 h 3490780"/>
              <a:gd name="connsiteX7" fmla="*/ 7145336 w 7316685"/>
              <a:gd name="connsiteY7" fmla="*/ 2403988 h 3490780"/>
              <a:gd name="connsiteX8" fmla="*/ 7189582 w 7316685"/>
              <a:gd name="connsiteY8" fmla="*/ 2934930 h 3490780"/>
              <a:gd name="connsiteX9" fmla="*/ 5803234 w 7316685"/>
              <a:gd name="connsiteY9" fmla="*/ 2979175 h 3490780"/>
              <a:gd name="connsiteX10" fmla="*/ 5493518 w 7316685"/>
              <a:gd name="connsiteY10" fmla="*/ 1651820 h 3490780"/>
              <a:gd name="connsiteX11" fmla="*/ 4343143 w 7316685"/>
              <a:gd name="connsiteY11" fmla="*/ 899652 h 3490780"/>
              <a:gd name="connsiteX12" fmla="*/ 2617582 w 7316685"/>
              <a:gd name="connsiteY12" fmla="*/ 619433 h 3490780"/>
              <a:gd name="connsiteX13" fmla="*/ 2248872 w 7316685"/>
              <a:gd name="connsiteY13" fmla="*/ 1887794 h 3490780"/>
              <a:gd name="connsiteX14" fmla="*/ 3443492 w 7316685"/>
              <a:gd name="connsiteY14" fmla="*/ 2949678 h 3490780"/>
              <a:gd name="connsiteX15" fmla="*/ 3384498 w 7316685"/>
              <a:gd name="connsiteY15" fmla="*/ 3406878 h 3490780"/>
              <a:gd name="connsiteX16" fmla="*/ 2956795 w 7316685"/>
              <a:gd name="connsiteY16" fmla="*/ 3362633 h 3490780"/>
              <a:gd name="connsiteX17" fmla="*/ 1880163 w 7316685"/>
              <a:gd name="connsiteY17" fmla="*/ 2138517 h 3490780"/>
              <a:gd name="connsiteX18" fmla="*/ 803530 w 7316685"/>
              <a:gd name="connsiteY18" fmla="*/ 3303640 h 3490780"/>
              <a:gd name="connsiteX19" fmla="*/ 390576 w 7316685"/>
              <a:gd name="connsiteY19" fmla="*/ 3229898 h 3490780"/>
              <a:gd name="connsiteX20" fmla="*/ 361079 w 7316685"/>
              <a:gd name="connsiteY20" fmla="*/ 2875936 h 3490780"/>
              <a:gd name="connsiteX21" fmla="*/ 1363969 w 7316685"/>
              <a:gd name="connsiteY21" fmla="*/ 1917291 h 3490780"/>
              <a:gd name="connsiteX22" fmla="*/ 198847 w 7316685"/>
              <a:gd name="connsiteY22" fmla="*/ 1047136 h 3490780"/>
              <a:gd name="connsiteX23" fmla="*/ 36614 w 7316685"/>
              <a:gd name="connsiteY23" fmla="*/ 501446 h 3490780"/>
              <a:gd name="connsiteX24" fmla="*/ 597053 w 7316685"/>
              <a:gd name="connsiteY24" fmla="*/ 501446 h 3490780"/>
              <a:gd name="connsiteX25" fmla="*/ 1688434 w 7316685"/>
              <a:gd name="connsiteY25" fmla="*/ 1371601 h 3490780"/>
              <a:gd name="connsiteX26" fmla="*/ 2160382 w 7316685"/>
              <a:gd name="connsiteY26" fmla="*/ 117988 h 3490780"/>
              <a:gd name="connsiteX0" fmla="*/ 2617582 w 7316685"/>
              <a:gd name="connsiteY0" fmla="*/ 67992 h 3558772"/>
              <a:gd name="connsiteX1" fmla="*/ 4579118 w 7316685"/>
              <a:gd name="connsiteY1" fmla="*/ 421954 h 3558772"/>
              <a:gd name="connsiteX2" fmla="*/ 5788486 w 7316685"/>
              <a:gd name="connsiteY2" fmla="*/ 1188871 h 3558772"/>
              <a:gd name="connsiteX3" fmla="*/ 6953609 w 7316685"/>
              <a:gd name="connsiteY3" fmla="*/ 289219 h 3558772"/>
              <a:gd name="connsiteX4" fmla="*/ 7219079 w 7316685"/>
              <a:gd name="connsiteY4" fmla="*/ 849657 h 3558772"/>
              <a:gd name="connsiteX5" fmla="*/ 6245685 w 7316685"/>
              <a:gd name="connsiteY5" fmla="*/ 1557580 h 3558772"/>
              <a:gd name="connsiteX6" fmla="*/ 6230938 w 7316685"/>
              <a:gd name="connsiteY6" fmla="*/ 2560469 h 3558772"/>
              <a:gd name="connsiteX7" fmla="*/ 7145336 w 7316685"/>
              <a:gd name="connsiteY7" fmla="*/ 2471980 h 3558772"/>
              <a:gd name="connsiteX8" fmla="*/ 7189582 w 7316685"/>
              <a:gd name="connsiteY8" fmla="*/ 3002922 h 3558772"/>
              <a:gd name="connsiteX9" fmla="*/ 5803234 w 7316685"/>
              <a:gd name="connsiteY9" fmla="*/ 3047167 h 3558772"/>
              <a:gd name="connsiteX10" fmla="*/ 5493518 w 7316685"/>
              <a:gd name="connsiteY10" fmla="*/ 1719812 h 3558772"/>
              <a:gd name="connsiteX11" fmla="*/ 4343143 w 7316685"/>
              <a:gd name="connsiteY11" fmla="*/ 967644 h 3558772"/>
              <a:gd name="connsiteX12" fmla="*/ 2617582 w 7316685"/>
              <a:gd name="connsiteY12" fmla="*/ 687425 h 3558772"/>
              <a:gd name="connsiteX13" fmla="*/ 2248872 w 7316685"/>
              <a:gd name="connsiteY13" fmla="*/ 1955786 h 3558772"/>
              <a:gd name="connsiteX14" fmla="*/ 3443492 w 7316685"/>
              <a:gd name="connsiteY14" fmla="*/ 3017670 h 3558772"/>
              <a:gd name="connsiteX15" fmla="*/ 3384498 w 7316685"/>
              <a:gd name="connsiteY15" fmla="*/ 3474870 h 3558772"/>
              <a:gd name="connsiteX16" fmla="*/ 2956795 w 7316685"/>
              <a:gd name="connsiteY16" fmla="*/ 3430625 h 3558772"/>
              <a:gd name="connsiteX17" fmla="*/ 1880163 w 7316685"/>
              <a:gd name="connsiteY17" fmla="*/ 2206509 h 3558772"/>
              <a:gd name="connsiteX18" fmla="*/ 803530 w 7316685"/>
              <a:gd name="connsiteY18" fmla="*/ 3371632 h 3558772"/>
              <a:gd name="connsiteX19" fmla="*/ 390576 w 7316685"/>
              <a:gd name="connsiteY19" fmla="*/ 3297890 h 3558772"/>
              <a:gd name="connsiteX20" fmla="*/ 361079 w 7316685"/>
              <a:gd name="connsiteY20" fmla="*/ 2943928 h 3558772"/>
              <a:gd name="connsiteX21" fmla="*/ 1363969 w 7316685"/>
              <a:gd name="connsiteY21" fmla="*/ 1985283 h 3558772"/>
              <a:gd name="connsiteX22" fmla="*/ 198847 w 7316685"/>
              <a:gd name="connsiteY22" fmla="*/ 1115128 h 3558772"/>
              <a:gd name="connsiteX23" fmla="*/ 36614 w 7316685"/>
              <a:gd name="connsiteY23" fmla="*/ 569438 h 3558772"/>
              <a:gd name="connsiteX24" fmla="*/ 597053 w 7316685"/>
              <a:gd name="connsiteY24" fmla="*/ 569438 h 3558772"/>
              <a:gd name="connsiteX25" fmla="*/ 1688434 w 7316685"/>
              <a:gd name="connsiteY25" fmla="*/ 1439593 h 3558772"/>
              <a:gd name="connsiteX26" fmla="*/ 2237874 w 7316685"/>
              <a:gd name="connsiteY26" fmla="*/ 0 h 355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16685" h="3558772">
                <a:moveTo>
                  <a:pt x="2617582" y="67992"/>
                </a:moveTo>
                <a:cubicBezTo>
                  <a:pt x="3270198" y="125756"/>
                  <a:pt x="4050634" y="235141"/>
                  <a:pt x="4579118" y="421954"/>
                </a:cubicBezTo>
                <a:cubicBezTo>
                  <a:pt x="5107602" y="608767"/>
                  <a:pt x="5392738" y="1210994"/>
                  <a:pt x="5788486" y="1188871"/>
                </a:cubicBezTo>
                <a:cubicBezTo>
                  <a:pt x="6184235" y="1166749"/>
                  <a:pt x="6715177" y="345755"/>
                  <a:pt x="6953609" y="289219"/>
                </a:cubicBezTo>
                <a:cubicBezTo>
                  <a:pt x="7192041" y="232683"/>
                  <a:pt x="7410808" y="638263"/>
                  <a:pt x="7219079" y="849657"/>
                </a:cubicBezTo>
                <a:cubicBezTo>
                  <a:pt x="7027350" y="1061051"/>
                  <a:pt x="6410375" y="1272445"/>
                  <a:pt x="6245685" y="1557580"/>
                </a:cubicBezTo>
                <a:cubicBezTo>
                  <a:pt x="6080995" y="1842715"/>
                  <a:pt x="6080996" y="2408069"/>
                  <a:pt x="6230938" y="2560469"/>
                </a:cubicBezTo>
                <a:cubicBezTo>
                  <a:pt x="6380880" y="2712869"/>
                  <a:pt x="6985562" y="2398238"/>
                  <a:pt x="7145336" y="2471980"/>
                </a:cubicBezTo>
                <a:cubicBezTo>
                  <a:pt x="7305110" y="2545722"/>
                  <a:pt x="7413266" y="2907058"/>
                  <a:pt x="7189582" y="3002922"/>
                </a:cubicBezTo>
                <a:cubicBezTo>
                  <a:pt x="6965898" y="3098787"/>
                  <a:pt x="6085911" y="3261019"/>
                  <a:pt x="5803234" y="3047167"/>
                </a:cubicBezTo>
                <a:cubicBezTo>
                  <a:pt x="5520557" y="2833315"/>
                  <a:pt x="5736866" y="2066399"/>
                  <a:pt x="5493518" y="1719812"/>
                </a:cubicBezTo>
                <a:cubicBezTo>
                  <a:pt x="5250170" y="1373225"/>
                  <a:pt x="4822466" y="1139709"/>
                  <a:pt x="4343143" y="967644"/>
                </a:cubicBezTo>
                <a:cubicBezTo>
                  <a:pt x="3863820" y="795579"/>
                  <a:pt x="2966627" y="522735"/>
                  <a:pt x="2617582" y="687425"/>
                </a:cubicBezTo>
                <a:cubicBezTo>
                  <a:pt x="2268537" y="852115"/>
                  <a:pt x="2111220" y="1567412"/>
                  <a:pt x="2248872" y="1955786"/>
                </a:cubicBezTo>
                <a:cubicBezTo>
                  <a:pt x="2386524" y="2344160"/>
                  <a:pt x="3254221" y="2764489"/>
                  <a:pt x="3443492" y="3017670"/>
                </a:cubicBezTo>
                <a:cubicBezTo>
                  <a:pt x="3632763" y="3270851"/>
                  <a:pt x="3465614" y="3406044"/>
                  <a:pt x="3384498" y="3474870"/>
                </a:cubicBezTo>
                <a:cubicBezTo>
                  <a:pt x="3303382" y="3543696"/>
                  <a:pt x="3207517" y="3642018"/>
                  <a:pt x="2956795" y="3430625"/>
                </a:cubicBezTo>
                <a:cubicBezTo>
                  <a:pt x="2706073" y="3219232"/>
                  <a:pt x="2239040" y="2216341"/>
                  <a:pt x="1880163" y="2206509"/>
                </a:cubicBezTo>
                <a:cubicBezTo>
                  <a:pt x="1521286" y="2196677"/>
                  <a:pt x="1051794" y="3189735"/>
                  <a:pt x="803530" y="3371632"/>
                </a:cubicBezTo>
                <a:cubicBezTo>
                  <a:pt x="555266" y="3553529"/>
                  <a:pt x="464318" y="3369174"/>
                  <a:pt x="390576" y="3297890"/>
                </a:cubicBezTo>
                <a:cubicBezTo>
                  <a:pt x="316834" y="3226606"/>
                  <a:pt x="198847" y="3162696"/>
                  <a:pt x="361079" y="2943928"/>
                </a:cubicBezTo>
                <a:cubicBezTo>
                  <a:pt x="523311" y="2725160"/>
                  <a:pt x="1391008" y="2290083"/>
                  <a:pt x="1363969" y="1985283"/>
                </a:cubicBezTo>
                <a:cubicBezTo>
                  <a:pt x="1336930" y="1680483"/>
                  <a:pt x="420073" y="1351102"/>
                  <a:pt x="198847" y="1115128"/>
                </a:cubicBezTo>
                <a:cubicBezTo>
                  <a:pt x="-22379" y="879154"/>
                  <a:pt x="-29754" y="660386"/>
                  <a:pt x="36614" y="569438"/>
                </a:cubicBezTo>
                <a:cubicBezTo>
                  <a:pt x="102982" y="478490"/>
                  <a:pt x="321750" y="424412"/>
                  <a:pt x="597053" y="569438"/>
                </a:cubicBezTo>
                <a:cubicBezTo>
                  <a:pt x="872356" y="714464"/>
                  <a:pt x="1414964" y="1534499"/>
                  <a:pt x="1688434" y="1439593"/>
                </a:cubicBezTo>
                <a:cubicBezTo>
                  <a:pt x="1961904" y="1344687"/>
                  <a:pt x="2051061" y="292510"/>
                  <a:pt x="2237874" y="0"/>
                </a:cubicBezTo>
              </a:path>
            </a:pathLst>
          </a:custGeom>
          <a:noFill/>
          <a:ln w="12700" cap="flat" cmpd="sng" algn="ctr">
            <a:solidFill>
              <a:srgbClr val="00B438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914400" y="1635007"/>
            <a:ext cx="6986429" cy="3265945"/>
            <a:chOff x="929148" y="2034048"/>
            <a:chExt cx="6986429" cy="3265945"/>
          </a:xfrm>
          <a:solidFill>
            <a:srgbClr val="C00000"/>
          </a:solidFill>
        </p:grpSpPr>
        <p:sp>
          <p:nvSpPr>
            <p:cNvPr id="4" name="Oval 3"/>
            <p:cNvSpPr/>
            <p:nvPr/>
          </p:nvSpPr>
          <p:spPr bwMode="auto">
            <a:xfrm>
              <a:off x="929148" y="26055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660126" y="4616247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469948" y="36129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545825" y="3347272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887428" y="5011993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268360" y="4916129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088557" y="20340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627577" y="4534722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082048" y="246994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626348" y="2389238"/>
              <a:ext cx="288000" cy="288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45502" y="1772657"/>
            <a:ext cx="6726898" cy="3024650"/>
            <a:chOff x="1045502" y="2156950"/>
            <a:chExt cx="6726898" cy="3024650"/>
          </a:xfrm>
        </p:grpSpPr>
        <p:grpSp>
          <p:nvGrpSpPr>
            <p:cNvPr id="102" name="Group 101"/>
            <p:cNvGrpSpPr/>
            <p:nvPr/>
          </p:nvGrpSpPr>
          <p:grpSpPr>
            <a:xfrm>
              <a:off x="1045502" y="2187129"/>
              <a:ext cx="6726898" cy="2994471"/>
              <a:chOff x="1045502" y="2187129"/>
              <a:chExt cx="6726898" cy="2994471"/>
            </a:xfrm>
          </p:grpSpPr>
          <p:cxnSp>
            <p:nvCxnSpPr>
              <p:cNvPr id="87" name="Straight Connector 86"/>
              <p:cNvCxnSpPr/>
              <p:nvPr/>
            </p:nvCxnSpPr>
            <p:spPr bwMode="auto">
              <a:xfrm flipV="1">
                <a:off x="3997633" y="4770791"/>
                <a:ext cx="2787655" cy="41080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flipV="1">
                <a:off x="1384712" y="3759809"/>
                <a:ext cx="1210398" cy="132592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flipH="1" flipV="1">
                <a:off x="2642012" y="3780503"/>
                <a:ext cx="1355621" cy="140109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1045502" y="2775155"/>
                <a:ext cx="339210" cy="231058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3217809" y="2187129"/>
                <a:ext cx="1980591" cy="4098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 flipV="1">
                <a:off x="5211301" y="2602478"/>
                <a:ext cx="1437695" cy="87630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7724266" y="2558846"/>
                <a:ext cx="0" cy="215305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H="1">
                <a:off x="6662178" y="2556589"/>
                <a:ext cx="1110222" cy="96028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flipH="1">
                <a:off x="6789378" y="4663974"/>
                <a:ext cx="967451" cy="9401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0" name="Straight Connector 99"/>
            <p:cNvCxnSpPr/>
            <p:nvPr/>
          </p:nvCxnSpPr>
          <p:spPr bwMode="auto">
            <a:xfrm flipV="1">
              <a:off x="1045502" y="2156950"/>
              <a:ext cx="2167190" cy="5862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6" name="TextBox 5"/>
          <p:cNvSpPr txBox="1">
            <a:spLocks noChangeArrowheads="1"/>
          </p:cNvSpPr>
          <p:nvPr/>
        </p:nvSpPr>
        <p:spPr bwMode="auto">
          <a:xfrm>
            <a:off x="1396800" y="5483107"/>
            <a:ext cx="6375600" cy="83099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/>
            <a:r>
              <a:rPr lang="da-DK" sz="2400" dirty="0" smtClean="0">
                <a:solidFill>
                  <a:schemeClr val="accent2"/>
                </a:solidFill>
              </a:rPr>
              <a:t>Sætning</a:t>
            </a:r>
            <a:r>
              <a:rPr lang="da-DK" sz="2400" dirty="0" smtClean="0"/>
              <a:t> : </a:t>
            </a:r>
            <a:r>
              <a:rPr lang="da-DK" sz="2400" dirty="0" smtClean="0">
                <a:solidFill>
                  <a:srgbClr val="0070C0"/>
                </a:solidFill>
              </a:rPr>
              <a:t>Touren</a:t>
            </a:r>
            <a:r>
              <a:rPr lang="da-DK" sz="2400" b="0" dirty="0" smtClean="0"/>
              <a:t> fundet vha. et </a:t>
            </a:r>
            <a:r>
              <a:rPr lang="da-DK" sz="2400" dirty="0">
                <a:solidFill>
                  <a:srgbClr val="00B438"/>
                </a:solidFill>
              </a:rPr>
              <a:t>MST </a:t>
            </a:r>
            <a:endParaRPr lang="da-DK" sz="2400" dirty="0" smtClean="0">
              <a:solidFill>
                <a:srgbClr val="00B438"/>
              </a:solidFill>
            </a:endParaRPr>
          </a:p>
          <a:p>
            <a:pPr marL="177800"/>
            <a:r>
              <a:rPr lang="da-DK" sz="2400" b="0" dirty="0" smtClean="0"/>
              <a:t>er en 2-approximation til en </a:t>
            </a:r>
            <a:r>
              <a:rPr lang="da-DK" sz="2400" dirty="0" smtClean="0">
                <a:solidFill>
                  <a:srgbClr val="C00000"/>
                </a:solidFill>
              </a:rPr>
              <a:t>korteste cykel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84712" y="6400800"/>
            <a:ext cx="638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da-DK" b="0" dirty="0" smtClean="0"/>
              <a:t>(  |</a:t>
            </a:r>
            <a:r>
              <a:rPr lang="da-DK" dirty="0" smtClean="0">
                <a:solidFill>
                  <a:srgbClr val="0070C0"/>
                </a:solidFill>
              </a:rPr>
              <a:t>Touren</a:t>
            </a:r>
            <a:r>
              <a:rPr lang="da-DK" b="0" dirty="0" smtClean="0"/>
              <a:t>| ≤ 2</a:t>
            </a:r>
            <a:r>
              <a:rPr lang="da-DK" b="0" dirty="0" smtClean="0">
                <a:sym typeface="Symbol"/>
              </a:rPr>
              <a:t></a:t>
            </a:r>
            <a:r>
              <a:rPr lang="da-DK" b="0" dirty="0" smtClean="0"/>
              <a:t>|</a:t>
            </a:r>
            <a:r>
              <a:rPr lang="da-DK" dirty="0" smtClean="0">
                <a:solidFill>
                  <a:srgbClr val="00B438"/>
                </a:solidFill>
              </a:rPr>
              <a:t>MST|</a:t>
            </a:r>
            <a:r>
              <a:rPr lang="da-DK" b="0" dirty="0"/>
              <a:t> </a:t>
            </a:r>
            <a:r>
              <a:rPr lang="da-DK" b="0" dirty="0" smtClean="0"/>
              <a:t>   og    |</a:t>
            </a:r>
            <a:r>
              <a:rPr lang="da-DK" dirty="0" smtClean="0">
                <a:solidFill>
                  <a:srgbClr val="00B438"/>
                </a:solidFill>
              </a:rPr>
              <a:t>MST</a:t>
            </a:r>
            <a:r>
              <a:rPr lang="da-DK" b="0" dirty="0" smtClean="0"/>
              <a:t>|</a:t>
            </a:r>
            <a:r>
              <a:rPr lang="da-DK" dirty="0" smtClean="0">
                <a:solidFill>
                  <a:srgbClr val="00B438"/>
                </a:solidFill>
              </a:rPr>
              <a:t> </a:t>
            </a:r>
            <a:r>
              <a:rPr lang="da-DK" b="0" dirty="0" smtClean="0"/>
              <a:t>≤ |</a:t>
            </a:r>
            <a:r>
              <a:rPr lang="da-DK" dirty="0" smtClean="0">
                <a:solidFill>
                  <a:srgbClr val="C00000"/>
                </a:solidFill>
              </a:rPr>
              <a:t>korteste cykel</a:t>
            </a:r>
            <a:r>
              <a:rPr lang="da-DK" b="0" dirty="0" smtClean="0"/>
              <a:t>|  )</a:t>
            </a:r>
            <a:endParaRPr lang="da-DK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" y="87868"/>
            <a:ext cx="2286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0" dirty="0" smtClean="0"/>
              <a:t>IKKE PENSUM</a:t>
            </a: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37402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06" grpId="0" animBg="1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Snit</a:t>
            </a:r>
            <a:endParaRPr lang="en-US" sz="4000" b="1" i="1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 t="52405" r="34471"/>
          <a:stretch>
            <a:fillRect/>
          </a:stretch>
        </p:blipFill>
        <p:spPr bwMode="auto">
          <a:xfrm>
            <a:off x="457200" y="1676400"/>
            <a:ext cx="83010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57200" y="4831140"/>
            <a:ext cx="815340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pPr marL="265113"/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9718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4800600" y="21812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00CC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20574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5715000" y="3095625"/>
            <a:ext cx="1371600" cy="0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0800000" flipV="1">
            <a:off x="6538452" y="3248025"/>
            <a:ext cx="624348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2003322" y="3240651"/>
            <a:ext cx="609600" cy="594852"/>
          </a:xfrm>
          <a:prstGeom prst="line">
            <a:avLst/>
          </a:prstGeom>
          <a:solidFill>
            <a:schemeClr val="accent1"/>
          </a:solidFill>
          <a:ln w="1905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/>
          <p:cNvCxnSpPr/>
          <p:nvPr/>
        </p:nvCxnSpPr>
        <p:spPr bwMode="auto">
          <a:xfrm flipV="1">
            <a:off x="762000" y="914400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>
            <a:stCxn id="76" idx="6"/>
            <a:endCxn id="79" idx="3"/>
          </p:cNvCxnSpPr>
          <p:nvPr/>
        </p:nvCxnSpPr>
        <p:spPr bwMode="auto">
          <a:xfrm flipV="1">
            <a:off x="5715000" y="1022163"/>
            <a:ext cx="1873437" cy="1035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75" idx="6"/>
            <a:endCxn id="79" idx="2"/>
          </p:cNvCxnSpPr>
          <p:nvPr/>
        </p:nvCxnSpPr>
        <p:spPr bwMode="auto">
          <a:xfrm flipV="1">
            <a:off x="6477000" y="914400"/>
            <a:ext cx="106680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endCxn id="78" idx="3"/>
          </p:cNvCxnSpPr>
          <p:nvPr/>
        </p:nvCxnSpPr>
        <p:spPr bwMode="auto">
          <a:xfrm rot="5400000" flipH="1" flipV="1">
            <a:off x="7384863" y="29652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76" idx="0"/>
          </p:cNvCxnSpPr>
          <p:nvPr/>
        </p:nvCxnSpPr>
        <p:spPr bwMode="auto">
          <a:xfrm rot="16200000" flipV="1">
            <a:off x="4953000" y="12954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77" idx="0"/>
            <a:endCxn id="76" idx="4"/>
          </p:cNvCxnSpPr>
          <p:nvPr/>
        </p:nvCxnSpPr>
        <p:spPr bwMode="auto">
          <a:xfrm rot="16200000" flipV="1">
            <a:off x="5219700" y="25527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79" idx="5"/>
          </p:cNvCxnSpPr>
          <p:nvPr/>
        </p:nvCxnSpPr>
        <p:spPr bwMode="auto">
          <a:xfrm rot="16200000" flipH="1">
            <a:off x="7994463" y="8316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6172200" y="990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410200" y="1905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486400" y="2971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8077200" y="2590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7543800" y="762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315200" y="2057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Straight Connector 81"/>
          <p:cNvCxnSpPr>
            <a:stCxn id="75" idx="3"/>
            <a:endCxn id="76" idx="7"/>
          </p:cNvCxnSpPr>
          <p:nvPr/>
        </p:nvCxnSpPr>
        <p:spPr bwMode="auto">
          <a:xfrm rot="5400000">
            <a:off x="5594163" y="13269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stCxn id="76" idx="6"/>
            <a:endCxn id="80" idx="2"/>
          </p:cNvCxnSpPr>
          <p:nvPr/>
        </p:nvCxnSpPr>
        <p:spPr bwMode="auto">
          <a:xfrm>
            <a:off x="5715000" y="20574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9" idx="4"/>
            <a:endCxn id="78" idx="0"/>
          </p:cNvCxnSpPr>
          <p:nvPr/>
        </p:nvCxnSpPr>
        <p:spPr bwMode="auto">
          <a:xfrm rot="16200000" flipH="1">
            <a:off x="7200900" y="15621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8" idx="2"/>
            <a:endCxn id="77" idx="6"/>
          </p:cNvCxnSpPr>
          <p:nvPr/>
        </p:nvCxnSpPr>
        <p:spPr bwMode="auto">
          <a:xfrm rot="10800000" flipV="1">
            <a:off x="5791200" y="27432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7" idx="7"/>
            <a:endCxn id="80" idx="3"/>
          </p:cNvCxnSpPr>
          <p:nvPr/>
        </p:nvCxnSpPr>
        <p:spPr bwMode="auto">
          <a:xfrm rot="5400000" flipH="1" flipV="1">
            <a:off x="6203763" y="18603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Oval 88"/>
          <p:cNvSpPr/>
          <p:nvPr/>
        </p:nvSpPr>
        <p:spPr bwMode="auto">
          <a:xfrm>
            <a:off x="5334000" y="4572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610600" y="14478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239000" y="3657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2" name="Straight Connector 91"/>
          <p:cNvCxnSpPr>
            <a:stCxn id="75" idx="1"/>
            <a:endCxn id="89" idx="5"/>
          </p:cNvCxnSpPr>
          <p:nvPr/>
        </p:nvCxnSpPr>
        <p:spPr bwMode="auto">
          <a:xfrm rot="16200000" flipV="1">
            <a:off x="5746563" y="5649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78" idx="7"/>
            <a:endCxn id="90" idx="4"/>
          </p:cNvCxnSpPr>
          <p:nvPr/>
        </p:nvCxnSpPr>
        <p:spPr bwMode="auto">
          <a:xfrm rot="5400000" flipH="1" flipV="1">
            <a:off x="8108763" y="19812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77" idx="5"/>
            <a:endCxn id="91" idx="2"/>
          </p:cNvCxnSpPr>
          <p:nvPr/>
        </p:nvCxnSpPr>
        <p:spPr bwMode="auto">
          <a:xfrm rot="16200000" flipH="1">
            <a:off x="6203763" y="27747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7010400" y="62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67400" y="208811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70C0"/>
                </a:solidFill>
              </a:rPr>
              <a:t>3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91200" y="252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010400" y="2907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106" name="Straight Connector 105"/>
          <p:cNvCxnSpPr>
            <a:endCxn id="113" idx="3"/>
          </p:cNvCxnSpPr>
          <p:nvPr/>
        </p:nvCxnSpPr>
        <p:spPr bwMode="auto">
          <a:xfrm rot="5400000" flipH="1" flipV="1">
            <a:off x="2431863" y="2889063"/>
            <a:ext cx="8512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111" idx="0"/>
          </p:cNvCxnSpPr>
          <p:nvPr/>
        </p:nvCxnSpPr>
        <p:spPr bwMode="auto">
          <a:xfrm rot="16200000" flipV="1">
            <a:off x="0" y="1219200"/>
            <a:ext cx="1143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12" idx="0"/>
            <a:endCxn id="111" idx="4"/>
          </p:cNvCxnSpPr>
          <p:nvPr/>
        </p:nvCxnSpPr>
        <p:spPr bwMode="auto">
          <a:xfrm rot="16200000" flipV="1">
            <a:off x="266700" y="24765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14" idx="5"/>
          </p:cNvCxnSpPr>
          <p:nvPr/>
        </p:nvCxnSpPr>
        <p:spPr bwMode="auto">
          <a:xfrm rot="16200000" flipH="1">
            <a:off x="3041463" y="755463"/>
            <a:ext cx="470274" cy="851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Oval 109"/>
          <p:cNvSpPr/>
          <p:nvPr/>
        </p:nvSpPr>
        <p:spPr bwMode="auto">
          <a:xfrm>
            <a:off x="1219200" y="914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57200" y="1828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533400" y="2895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124200" y="25146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2590800" y="685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2362200" y="1981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Connector 116"/>
          <p:cNvCxnSpPr>
            <a:stCxn id="110" idx="3"/>
            <a:endCxn id="111" idx="7"/>
          </p:cNvCxnSpPr>
          <p:nvPr/>
        </p:nvCxnSpPr>
        <p:spPr bwMode="auto">
          <a:xfrm rot="5400000">
            <a:off x="641163" y="1250763"/>
            <a:ext cx="698874" cy="5464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1" idx="6"/>
            <a:endCxn id="115" idx="2"/>
          </p:cNvCxnSpPr>
          <p:nvPr/>
        </p:nvCxnSpPr>
        <p:spPr bwMode="auto">
          <a:xfrm>
            <a:off x="762000" y="1981200"/>
            <a:ext cx="1600200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438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6"/>
            <a:endCxn id="114" idx="2"/>
          </p:cNvCxnSpPr>
          <p:nvPr/>
        </p:nvCxnSpPr>
        <p:spPr bwMode="auto">
          <a:xfrm flipV="1">
            <a:off x="1524000" y="838200"/>
            <a:ext cx="10668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14" idx="4"/>
            <a:endCxn id="113" idx="0"/>
          </p:cNvCxnSpPr>
          <p:nvPr/>
        </p:nvCxnSpPr>
        <p:spPr bwMode="auto">
          <a:xfrm rot="16200000" flipH="1">
            <a:off x="2247900" y="1485900"/>
            <a:ext cx="15240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3" idx="2"/>
            <a:endCxn id="112" idx="6"/>
          </p:cNvCxnSpPr>
          <p:nvPr/>
        </p:nvCxnSpPr>
        <p:spPr bwMode="auto">
          <a:xfrm rot="10800000" flipV="1">
            <a:off x="838200" y="2667000"/>
            <a:ext cx="2286000" cy="381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2" idx="7"/>
            <a:endCxn id="115" idx="3"/>
          </p:cNvCxnSpPr>
          <p:nvPr/>
        </p:nvCxnSpPr>
        <p:spPr bwMode="auto">
          <a:xfrm rot="5400000" flipH="1" flipV="1">
            <a:off x="1250763" y="1784163"/>
            <a:ext cx="698874" cy="1613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381000" y="3810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3657600" y="13716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2286000" y="3581400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7" name="Straight Connector 126"/>
          <p:cNvCxnSpPr>
            <a:stCxn id="110" idx="1"/>
            <a:endCxn id="124" idx="5"/>
          </p:cNvCxnSpPr>
          <p:nvPr/>
        </p:nvCxnSpPr>
        <p:spPr bwMode="auto">
          <a:xfrm rot="16200000" flipV="1">
            <a:off x="793563" y="488763"/>
            <a:ext cx="317874" cy="622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13" idx="7"/>
            <a:endCxn id="125" idx="4"/>
          </p:cNvCxnSpPr>
          <p:nvPr/>
        </p:nvCxnSpPr>
        <p:spPr bwMode="auto">
          <a:xfrm rot="5400000" flipH="1" flipV="1">
            <a:off x="3155763" y="1905001"/>
            <a:ext cx="882837" cy="425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112" idx="5"/>
            <a:endCxn id="126" idx="2"/>
          </p:cNvCxnSpPr>
          <p:nvPr/>
        </p:nvCxnSpPr>
        <p:spPr bwMode="auto">
          <a:xfrm rot="16200000" flipH="1">
            <a:off x="1250763" y="2698562"/>
            <a:ext cx="578037" cy="14924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1800224" y="4857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’ = 9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38200" y="203835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B438"/>
                </a:solidFill>
              </a:rPr>
              <a:t>e</a:t>
            </a:r>
            <a:r>
              <a:rPr lang="da-DK" dirty="0" smtClean="0">
                <a:solidFill>
                  <a:srgbClr val="00B438"/>
                </a:solidFill>
              </a:rPr>
              <a:t> = 3</a:t>
            </a:r>
            <a:endParaRPr lang="da-DK" dirty="0">
              <a:solidFill>
                <a:srgbClr val="00B438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38200" y="2450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057400" y="2831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16002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1621631" y="4286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574631" y="504825"/>
            <a:ext cx="435769" cy="3429000"/>
          </a:xfrm>
          <a:custGeom>
            <a:avLst/>
            <a:gdLst>
              <a:gd name="connsiteX0" fmla="*/ 0 w 435769"/>
              <a:gd name="connsiteY0" fmla="*/ 0 h 3429000"/>
              <a:gd name="connsiteX1" fmla="*/ 428625 w 435769"/>
              <a:gd name="connsiteY1" fmla="*/ 757238 h 3429000"/>
              <a:gd name="connsiteX2" fmla="*/ 42862 w 435769"/>
              <a:gd name="connsiteY2" fmla="*/ 1857375 h 3429000"/>
              <a:gd name="connsiteX3" fmla="*/ 228600 w 435769"/>
              <a:gd name="connsiteY3" fmla="*/ 3200400 h 3429000"/>
              <a:gd name="connsiteX4" fmla="*/ 228600 w 435769"/>
              <a:gd name="connsiteY4" fmla="*/ 3228975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69" h="3429000">
                <a:moveTo>
                  <a:pt x="0" y="0"/>
                </a:moveTo>
                <a:cubicBezTo>
                  <a:pt x="210740" y="223838"/>
                  <a:pt x="421481" y="447676"/>
                  <a:pt x="428625" y="757238"/>
                </a:cubicBezTo>
                <a:cubicBezTo>
                  <a:pt x="435769" y="1066800"/>
                  <a:pt x="76200" y="1450181"/>
                  <a:pt x="42862" y="1857375"/>
                </a:cubicBezTo>
                <a:cubicBezTo>
                  <a:pt x="9525" y="2264569"/>
                  <a:pt x="197644" y="2971800"/>
                  <a:pt x="228600" y="3200400"/>
                </a:cubicBezTo>
                <a:cubicBezTo>
                  <a:pt x="259556" y="3429000"/>
                  <a:pt x="228600" y="3228975"/>
                  <a:pt x="228600" y="322897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90600" y="76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snit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72200" y="4048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153" name="TextBox 152"/>
          <p:cNvSpPr txBox="1"/>
          <p:nvPr/>
        </p:nvSpPr>
        <p:spPr>
          <a:xfrm>
            <a:off x="304800" y="40487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dirty="0" smtClean="0">
                <a:solidFill>
                  <a:srgbClr val="0070C0"/>
                </a:solidFill>
              </a:rPr>
              <a:t>MST </a:t>
            </a:r>
            <a:r>
              <a:rPr lang="da-DK" sz="1400" b="0" dirty="0" smtClean="0"/>
              <a:t>med et </a:t>
            </a:r>
            <a:r>
              <a:rPr lang="da-DK" sz="1400" b="0" dirty="0" smtClean="0">
                <a:solidFill>
                  <a:srgbClr val="FF0000"/>
                </a:solidFill>
              </a:rPr>
              <a:t>snit</a:t>
            </a:r>
            <a:r>
              <a:rPr lang="da-DK" sz="1400" b="0" dirty="0" smtClean="0"/>
              <a:t> hvor </a:t>
            </a:r>
            <a:r>
              <a:rPr lang="da-DK" sz="1400" b="0" dirty="0" smtClean="0">
                <a:solidFill>
                  <a:srgbClr val="00B438"/>
                </a:solidFill>
              </a:rPr>
              <a:t>mindste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ikke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154" name="Lightning Bolt 153"/>
          <p:cNvSpPr/>
          <p:nvPr/>
        </p:nvSpPr>
        <p:spPr bwMode="auto">
          <a:xfrm>
            <a:off x="7924800" y="43434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5288" y="17811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286000" y="19335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348288" y="18716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u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239000" y="202406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0070C0"/>
                </a:solidFill>
              </a:rPr>
              <a:t>v</a:t>
            </a:r>
            <a:endParaRPr lang="da-DK" i="1" dirty="0">
              <a:solidFill>
                <a:srgbClr val="0070C0"/>
              </a:solidFill>
            </a:endParaRPr>
          </a:p>
        </p:txBody>
      </p:sp>
      <p:sp>
        <p:nvSpPr>
          <p:cNvPr id="69" name="TextBox 5"/>
          <p:cNvSpPr txBox="1">
            <a:spLocks noChangeArrowheads="1"/>
          </p:cNvSpPr>
          <p:nvPr/>
        </p:nvSpPr>
        <p:spPr bwMode="auto">
          <a:xfrm>
            <a:off x="457200" y="4831140"/>
            <a:ext cx="815340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pPr marL="265113"/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PQuestion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295400"/>
          </a:xfrm>
        </p:spPr>
        <p:txBody>
          <a:bodyPr/>
          <a:lstStyle/>
          <a:p>
            <a:pPr lvl="0">
              <a:spcBef>
                <a:spcPts val="600"/>
              </a:spcBef>
              <a:defRPr/>
            </a:pPr>
            <a:r>
              <a:rPr lang="da-DK" sz="2800" dirty="0">
                <a:solidFill>
                  <a:schemeClr val="bg1"/>
                </a:solidFill>
              </a:rPr>
              <a:t>Hvis man for en sammenhængende graf endnu ikke har fundet tilstrækkeligt mange kanter til at de udgør et MST, kan man så altid anvende snit sætningen 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12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81200" y="2209800"/>
            <a:ext cx="2500312" cy="1981200"/>
          </a:xfrm>
        </p:spPr>
        <p:txBody>
          <a:bodyPr tIns="45719" bIns="45719">
            <a:noAutofit/>
          </a:bodyPr>
          <a:lstStyle/>
          <a:p>
            <a:pPr marL="514350" lvl="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Ja</a:t>
            </a:r>
          </a:p>
          <a:p>
            <a:pPr marL="514350" lvl="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Nej</a:t>
            </a:r>
          </a:p>
          <a:p>
            <a:pPr marL="514350" lvl="0" indent="-514350">
              <a:spcAft>
                <a:spcPts val="0"/>
              </a:spcAft>
              <a:buFontTx/>
              <a:buAutoNum type="alphaLcParenR"/>
              <a:defRPr/>
            </a:pPr>
            <a:r>
              <a:rPr lang="da-DK" dirty="0">
                <a:solidFill>
                  <a:schemeClr val="bg1"/>
                </a:solidFill>
              </a:rPr>
              <a:t>Ved </a:t>
            </a:r>
            <a:r>
              <a:rPr lang="da-DK" dirty="0" smtClean="0">
                <a:solidFill>
                  <a:schemeClr val="bg1"/>
                </a:solidFill>
              </a:rPr>
              <a:t>ikke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/>
          <a:srcRect l="56667" t="25459" r="242" b="51040"/>
          <a:stretch>
            <a:fillRect/>
          </a:stretch>
        </p:blipFill>
        <p:spPr bwMode="auto">
          <a:xfrm>
            <a:off x="4953000" y="2438400"/>
            <a:ext cx="36118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 bwMode="auto">
          <a:xfrm>
            <a:off x="5044440" y="2788920"/>
            <a:ext cx="274320" cy="259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457200" y="4831140"/>
            <a:ext cx="8153400" cy="1569660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/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pPr marL="265113"/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/>
              <a:t>ethvert</a:t>
            </a:r>
            <a:r>
              <a:rPr lang="da-DK" sz="2400" b="0" dirty="0"/>
              <a:t> </a:t>
            </a:r>
            <a:r>
              <a:rPr lang="da-DK" sz="2400" dirty="0">
                <a:solidFill>
                  <a:srgbClr val="FF0000"/>
                </a:solidFill>
              </a:rPr>
              <a:t>snit </a:t>
            </a:r>
            <a:r>
              <a:rPr lang="da-DK" sz="2400" dirty="0" smtClean="0">
                <a:solidFill>
                  <a:srgbClr val="FF0000"/>
                </a:solidFill>
              </a:rPr>
              <a:t>(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,</a:t>
            </a:r>
            <a:r>
              <a:rPr lang="da-DK" sz="2400" i="1" dirty="0" smtClean="0">
                <a:solidFill>
                  <a:srgbClr val="FF0000"/>
                </a:solidFill>
              </a:rPr>
              <a:t>V</a:t>
            </a:r>
            <a:r>
              <a:rPr lang="da-DK" sz="2400" dirty="0" smtClean="0">
                <a:solidFill>
                  <a:srgbClr val="FF0000"/>
                </a:solidFill>
              </a:rPr>
              <a:t>-</a:t>
            </a:r>
            <a:r>
              <a:rPr lang="da-DK" sz="2400" i="1" dirty="0" smtClean="0">
                <a:solidFill>
                  <a:srgbClr val="FF0000"/>
                </a:solidFill>
              </a:rPr>
              <a:t>S</a:t>
            </a:r>
            <a:r>
              <a:rPr lang="da-DK" sz="2400" dirty="0" smtClean="0">
                <a:solidFill>
                  <a:srgbClr val="FF0000"/>
                </a:solidFill>
              </a:rPr>
              <a:t>)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>
                <a:solidFill>
                  <a:srgbClr val="00CC00"/>
                </a:solidFill>
              </a:rPr>
              <a:t>letteste kant </a:t>
            </a:r>
            <a:r>
              <a:rPr lang="da-DK" sz="2400" b="0" dirty="0"/>
              <a:t>der krydser </a:t>
            </a:r>
            <a:r>
              <a:rPr lang="da-DK" sz="2400" b="0" dirty="0" smtClean="0"/>
              <a:t>snittet </a:t>
            </a:r>
            <a:r>
              <a:rPr lang="da-DK" sz="2400" b="0" dirty="0"/>
              <a:t>er med i et minimum udspændende træ</a:t>
            </a:r>
          </a:p>
        </p:txBody>
      </p:sp>
      <p:grpSp>
        <p:nvGrpSpPr>
          <p:cNvPr id="512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67630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44 of 100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26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Straight Connector 220"/>
          <p:cNvCxnSpPr>
            <a:stCxn id="114" idx="6"/>
            <a:endCxn id="104" idx="2"/>
          </p:cNvCxnSpPr>
          <p:nvPr/>
        </p:nvCxnSpPr>
        <p:spPr bwMode="auto">
          <a:xfrm>
            <a:off x="16002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>
            <a:stCxn id="123" idx="5"/>
            <a:endCxn id="213" idx="2"/>
          </p:cNvCxnSpPr>
          <p:nvPr/>
        </p:nvCxnSpPr>
        <p:spPr bwMode="auto">
          <a:xfrm rot="16200000" flipH="1">
            <a:off x="17079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03" idx="2"/>
            <a:endCxn id="100" idx="7"/>
          </p:cNvCxnSpPr>
          <p:nvPr/>
        </p:nvCxnSpPr>
        <p:spPr bwMode="auto">
          <a:xfrm rot="10800000" flipV="1">
            <a:off x="17079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>
            <a:stCxn id="105" idx="1"/>
            <a:endCxn id="103" idx="5"/>
          </p:cNvCxnSpPr>
          <p:nvPr/>
        </p:nvCxnSpPr>
        <p:spPr bwMode="auto">
          <a:xfrm rot="16200000" flipV="1">
            <a:off x="32319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08" name="Group 207"/>
          <p:cNvGrpSpPr/>
          <p:nvPr/>
        </p:nvGrpSpPr>
        <p:grpSpPr>
          <a:xfrm>
            <a:off x="762000" y="3124200"/>
            <a:ext cx="2286000" cy="1676401"/>
            <a:chOff x="2895600" y="2209799"/>
            <a:chExt cx="2286000" cy="1676401"/>
          </a:xfrm>
        </p:grpSpPr>
        <p:cxnSp>
          <p:nvCxnSpPr>
            <p:cNvPr id="206" name="Straight Connector 205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4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3" name="Straight Connector 142"/>
          <p:cNvCxnSpPr/>
          <p:nvPr/>
        </p:nvCxnSpPr>
        <p:spPr bwMode="auto">
          <a:xfrm flipV="1">
            <a:off x="17668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rot="5400000" flipH="1" flipV="1">
            <a:off x="25574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16200000" flipV="1">
            <a:off x="2286001" y="2971800"/>
            <a:ext cx="501837" cy="806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>
            <a:stCxn id="114" idx="3"/>
            <a:endCxn id="113" idx="7"/>
          </p:cNvCxnSpPr>
          <p:nvPr/>
        </p:nvCxnSpPr>
        <p:spPr bwMode="auto">
          <a:xfrm rot="5400000">
            <a:off x="7173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62000" y="1829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da-DK" sz="2400" b="0" dirty="0" smtClean="0"/>
              <a:t>Hvis </a:t>
            </a:r>
            <a:r>
              <a:rPr lang="da-DK" sz="2400" b="0" dirty="0"/>
              <a:t>alle vægte er forskellige, så gælder der for </a:t>
            </a:r>
            <a:r>
              <a:rPr lang="da-DK" sz="2400" b="0" i="1" dirty="0" smtClean="0"/>
              <a:t>enhver</a:t>
            </a:r>
            <a:r>
              <a:rPr lang="da-DK" sz="2400" b="0" dirty="0" smtClean="0"/>
              <a:t> </a:t>
            </a:r>
            <a:r>
              <a:rPr lang="da-DK" sz="2400" dirty="0" smtClean="0">
                <a:solidFill>
                  <a:srgbClr val="FF0000"/>
                </a:solidFill>
              </a:rPr>
              <a:t>cykel </a:t>
            </a:r>
            <a:r>
              <a:rPr lang="da-DK" sz="2400" b="0" dirty="0" smtClean="0"/>
              <a:t>at </a:t>
            </a:r>
            <a:r>
              <a:rPr lang="da-DK" sz="2400" b="0" dirty="0"/>
              <a:t>den </a:t>
            </a:r>
            <a:r>
              <a:rPr lang="da-DK" sz="2400" dirty="0" smtClean="0">
                <a:solidFill>
                  <a:srgbClr val="00CC00"/>
                </a:solidFill>
              </a:rPr>
              <a:t>tungeste </a:t>
            </a:r>
            <a:r>
              <a:rPr lang="da-DK" sz="2400" dirty="0">
                <a:solidFill>
                  <a:srgbClr val="00CC00"/>
                </a:solidFill>
              </a:rPr>
              <a:t>kant </a:t>
            </a:r>
            <a:r>
              <a:rPr lang="da-DK" sz="2400" dirty="0" smtClean="0">
                <a:solidFill>
                  <a:srgbClr val="00CC00"/>
                </a:solidFill>
              </a:rPr>
              <a:t>i cyklen</a:t>
            </a:r>
            <a:r>
              <a:rPr lang="da-DK" sz="2400" b="0" dirty="0"/>
              <a:t> </a:t>
            </a:r>
            <a:r>
              <a:rPr lang="da-DK" sz="2400" b="0" dirty="0" smtClean="0"/>
              <a:t>ikke er </a:t>
            </a:r>
            <a:r>
              <a:rPr lang="da-DK" sz="2400" b="0" dirty="0"/>
              <a:t>med i et minimum udspændende træ</a:t>
            </a:r>
          </a:p>
        </p:txBody>
      </p:sp>
      <p:cxnSp>
        <p:nvCxnSpPr>
          <p:cNvPr id="109" name="Straight Connector 108"/>
          <p:cNvCxnSpPr>
            <a:stCxn id="213" idx="7"/>
            <a:endCxn id="105" idx="3"/>
          </p:cNvCxnSpPr>
          <p:nvPr/>
        </p:nvCxnSpPr>
        <p:spPr bwMode="auto">
          <a:xfrm rot="5400000" flipH="1" flipV="1">
            <a:off x="27747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12954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0" name="Straight Connector 119"/>
          <p:cNvCxnSpPr>
            <a:stCxn id="104" idx="3"/>
            <a:endCxn id="102" idx="7"/>
          </p:cNvCxnSpPr>
          <p:nvPr/>
        </p:nvCxnSpPr>
        <p:spPr bwMode="auto">
          <a:xfrm rot="5400000">
            <a:off x="23175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213" idx="1"/>
            <a:endCxn id="100" idx="5"/>
          </p:cNvCxnSpPr>
          <p:nvPr/>
        </p:nvCxnSpPr>
        <p:spPr bwMode="auto">
          <a:xfrm rot="16200000" flipV="1">
            <a:off x="17460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TextBox 132"/>
          <p:cNvSpPr txBox="1"/>
          <p:nvPr/>
        </p:nvSpPr>
        <p:spPr>
          <a:xfrm>
            <a:off x="-762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>
                <a:solidFill>
                  <a:srgbClr val="0070C0"/>
                </a:solidFill>
              </a:rPr>
              <a:t>e</a:t>
            </a:r>
            <a:r>
              <a:rPr lang="da-DK" dirty="0" smtClean="0">
                <a:solidFill>
                  <a:srgbClr val="0070C0"/>
                </a:solidFill>
              </a:rPr>
              <a:t> =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136" name="Right Arrow 135"/>
          <p:cNvSpPr/>
          <p:nvPr/>
        </p:nvSpPr>
        <p:spPr bwMode="auto">
          <a:xfrm>
            <a:off x="4267200" y="3657600"/>
            <a:ext cx="762000" cy="762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334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8956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28956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8100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9144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 rot="10800000" flipV="1">
            <a:off x="9888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rot="5400000">
            <a:off x="642932" y="3924300"/>
            <a:ext cx="457200" cy="76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>
            <a:stCxn id="105" idx="0"/>
            <a:endCxn id="104" idx="5"/>
          </p:cNvCxnSpPr>
          <p:nvPr/>
        </p:nvCxnSpPr>
        <p:spPr bwMode="auto">
          <a:xfrm rot="16200000" flipV="1">
            <a:off x="26985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>
            <a:stCxn id="101" idx="6"/>
            <a:endCxn id="105" idx="2"/>
          </p:cNvCxnSpPr>
          <p:nvPr/>
        </p:nvCxnSpPr>
        <p:spPr bwMode="auto">
          <a:xfrm flipV="1">
            <a:off x="28194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23" idx="7"/>
            <a:endCxn id="100" idx="3"/>
          </p:cNvCxnSpPr>
          <p:nvPr/>
        </p:nvCxnSpPr>
        <p:spPr bwMode="auto">
          <a:xfrm rot="5400000" flipH="1" flipV="1">
            <a:off x="11364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>
            <a:stCxn id="123" idx="1"/>
            <a:endCxn id="99" idx="4"/>
          </p:cNvCxnSpPr>
          <p:nvPr/>
        </p:nvCxnSpPr>
        <p:spPr bwMode="auto">
          <a:xfrm rot="16200000" flipV="1">
            <a:off x="4572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16200000" flipH="1">
            <a:off x="9840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3" name="Oval 212"/>
          <p:cNvSpPr/>
          <p:nvPr/>
        </p:nvSpPr>
        <p:spPr bwMode="auto">
          <a:xfrm>
            <a:off x="23622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8288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858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6096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096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14478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5146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333624" y="302895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 smtClean="0"/>
              <a:t>e’</a:t>
            </a:r>
            <a:r>
              <a:rPr lang="da-DK" dirty="0" smtClean="0"/>
              <a:t> = 5</a:t>
            </a:r>
            <a:endParaRPr lang="da-DK" dirty="0"/>
          </a:p>
        </p:txBody>
      </p:sp>
      <p:cxnSp>
        <p:nvCxnSpPr>
          <p:cNvPr id="226" name="Straight Connector 225"/>
          <p:cNvCxnSpPr>
            <a:stCxn id="242" idx="6"/>
            <a:endCxn id="248" idx="2"/>
          </p:cNvCxnSpPr>
          <p:nvPr/>
        </p:nvCxnSpPr>
        <p:spPr bwMode="auto">
          <a:xfrm>
            <a:off x="6400800" y="2514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/>
          <p:cNvCxnSpPr>
            <a:stCxn id="250" idx="5"/>
            <a:endCxn id="258" idx="2"/>
          </p:cNvCxnSpPr>
          <p:nvPr/>
        </p:nvCxnSpPr>
        <p:spPr bwMode="auto">
          <a:xfrm rot="16200000" flipH="1">
            <a:off x="6508563" y="4984562"/>
            <a:ext cx="120837" cy="11876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>
            <a:stCxn id="247" idx="2"/>
            <a:endCxn id="263" idx="7"/>
          </p:cNvCxnSpPr>
          <p:nvPr/>
        </p:nvCxnSpPr>
        <p:spPr bwMode="auto">
          <a:xfrm rot="10800000" flipV="1">
            <a:off x="6508564" y="3733799"/>
            <a:ext cx="1187637" cy="959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>
            <a:stCxn id="249" idx="1"/>
            <a:endCxn id="247" idx="5"/>
          </p:cNvCxnSpPr>
          <p:nvPr/>
        </p:nvCxnSpPr>
        <p:spPr bwMode="auto">
          <a:xfrm rot="16200000" flipV="1">
            <a:off x="8032563" y="3765363"/>
            <a:ext cx="546474" cy="6988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30" name="Group 229"/>
          <p:cNvGrpSpPr/>
          <p:nvPr/>
        </p:nvGrpSpPr>
        <p:grpSpPr>
          <a:xfrm>
            <a:off x="5562600" y="3124200"/>
            <a:ext cx="2286000" cy="1676401"/>
            <a:chOff x="2895600" y="2209799"/>
            <a:chExt cx="2286000" cy="1676401"/>
          </a:xfrm>
        </p:grpSpPr>
        <p:cxnSp>
          <p:nvCxnSpPr>
            <p:cNvPr id="231" name="Straight Connector 230"/>
            <p:cNvCxnSpPr/>
            <p:nvPr/>
          </p:nvCxnSpPr>
          <p:spPr bwMode="auto">
            <a:xfrm rot="5400000">
              <a:off x="2705100" y="3009900"/>
              <a:ext cx="4572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flipV="1">
              <a:off x="3886200" y="3810000"/>
              <a:ext cx="762000" cy="762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 flipH="1" flipV="1">
              <a:off x="4679763" y="3200401"/>
              <a:ext cx="730437" cy="2732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16200000" flipV="1">
              <a:off x="4419601" y="2057400"/>
              <a:ext cx="501837" cy="8066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 bwMode="auto">
            <a:xfrm rot="10800000" flipV="1">
              <a:off x="3079564" y="2209799"/>
              <a:ext cx="882837" cy="3494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 bwMode="auto">
            <a:xfrm rot="16200000" flipH="1">
              <a:off x="3117663" y="3422462"/>
              <a:ext cx="349437" cy="57803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37" name="Straight Connector 236"/>
          <p:cNvCxnSpPr/>
          <p:nvPr/>
        </p:nvCxnSpPr>
        <p:spPr bwMode="auto">
          <a:xfrm flipV="1">
            <a:off x="6567488" y="4724400"/>
            <a:ext cx="762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 flipH="1" flipV="1">
            <a:off x="7358064" y="4114801"/>
            <a:ext cx="730437" cy="2732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rot="16200000" flipV="1">
            <a:off x="7072313" y="3043240"/>
            <a:ext cx="5018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>
            <a:stCxn id="242" idx="3"/>
            <a:endCxn id="260" idx="7"/>
          </p:cNvCxnSpPr>
          <p:nvPr/>
        </p:nvCxnSpPr>
        <p:spPr bwMode="auto">
          <a:xfrm rot="5400000">
            <a:off x="5517963" y="2850963"/>
            <a:ext cx="851274" cy="3940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>
            <a:stCxn id="258" idx="7"/>
            <a:endCxn id="249" idx="3"/>
          </p:cNvCxnSpPr>
          <p:nvPr/>
        </p:nvCxnSpPr>
        <p:spPr bwMode="auto">
          <a:xfrm rot="5400000" flipH="1" flipV="1">
            <a:off x="7575363" y="4451163"/>
            <a:ext cx="927474" cy="12322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2" name="Oval 241"/>
          <p:cNvSpPr/>
          <p:nvPr/>
        </p:nvSpPr>
        <p:spPr bwMode="auto">
          <a:xfrm>
            <a:off x="60960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3" name="Straight Connector 242"/>
          <p:cNvCxnSpPr>
            <a:stCxn id="248" idx="3"/>
            <a:endCxn id="259" idx="7"/>
          </p:cNvCxnSpPr>
          <p:nvPr/>
        </p:nvCxnSpPr>
        <p:spPr bwMode="auto">
          <a:xfrm rot="5400000">
            <a:off x="7118163" y="2393763"/>
            <a:ext cx="394074" cy="8512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>
            <a:stCxn id="258" idx="1"/>
            <a:endCxn id="263" idx="5"/>
          </p:cNvCxnSpPr>
          <p:nvPr/>
        </p:nvCxnSpPr>
        <p:spPr bwMode="auto">
          <a:xfrm rot="16200000" flipV="1">
            <a:off x="6546663" y="4870263"/>
            <a:ext cx="622674" cy="698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5" name="TextBox 244"/>
          <p:cNvSpPr txBox="1"/>
          <p:nvPr/>
        </p:nvSpPr>
        <p:spPr>
          <a:xfrm>
            <a:off x="4724400" y="38073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smtClean="0">
                <a:solidFill>
                  <a:srgbClr val="0070C0"/>
                </a:solidFill>
              </a:rPr>
              <a:t> 7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334000" y="414337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FF0000"/>
                </a:solidFill>
              </a:rPr>
              <a:t>v</a:t>
            </a:r>
            <a:endParaRPr lang="da-DK" i="1" dirty="0">
              <a:solidFill>
                <a:srgbClr val="FF0000"/>
              </a:solidFill>
            </a:endParaRPr>
          </a:p>
        </p:txBody>
      </p:sp>
      <p:sp>
        <p:nvSpPr>
          <p:cNvPr id="247" name="Oval 246"/>
          <p:cNvSpPr/>
          <p:nvPr/>
        </p:nvSpPr>
        <p:spPr bwMode="auto">
          <a:xfrm>
            <a:off x="7696200" y="3581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Oval 247"/>
          <p:cNvSpPr/>
          <p:nvPr/>
        </p:nvSpPr>
        <p:spPr bwMode="auto">
          <a:xfrm>
            <a:off x="7696200" y="23622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Oval 248"/>
          <p:cNvSpPr/>
          <p:nvPr/>
        </p:nvSpPr>
        <p:spPr bwMode="auto">
          <a:xfrm>
            <a:off x="8610600" y="4343400"/>
            <a:ext cx="304800" cy="304800"/>
          </a:xfrm>
          <a:prstGeom prst="ellipse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Oval 249"/>
          <p:cNvSpPr/>
          <p:nvPr/>
        </p:nvSpPr>
        <p:spPr bwMode="auto">
          <a:xfrm>
            <a:off x="5715000" y="52578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1" name="Straight Connector 250"/>
          <p:cNvCxnSpPr/>
          <p:nvPr/>
        </p:nvCxnSpPr>
        <p:spPr bwMode="auto">
          <a:xfrm rot="10800000" flipV="1">
            <a:off x="5789428" y="3181351"/>
            <a:ext cx="882837" cy="3494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rot="5400000">
            <a:off x="5386388" y="3938588"/>
            <a:ext cx="4572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>
            <a:stCxn id="249" idx="0"/>
            <a:endCxn id="248" idx="5"/>
          </p:cNvCxnSpPr>
          <p:nvPr/>
        </p:nvCxnSpPr>
        <p:spPr bwMode="auto">
          <a:xfrm rot="16200000" flipV="1">
            <a:off x="7499164" y="3079563"/>
            <a:ext cx="1721037" cy="8066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264" idx="6"/>
            <a:endCxn id="249" idx="2"/>
          </p:cNvCxnSpPr>
          <p:nvPr/>
        </p:nvCxnSpPr>
        <p:spPr bwMode="auto">
          <a:xfrm flipV="1">
            <a:off x="7620000" y="4495800"/>
            <a:ext cx="9906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>
            <a:stCxn id="250" idx="7"/>
            <a:endCxn id="263" idx="3"/>
          </p:cNvCxnSpPr>
          <p:nvPr/>
        </p:nvCxnSpPr>
        <p:spPr bwMode="auto">
          <a:xfrm rot="5400000" flipH="1" flipV="1">
            <a:off x="5937063" y="4946463"/>
            <a:ext cx="394074" cy="31787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>
            <a:stCxn id="250" idx="1"/>
            <a:endCxn id="261" idx="4"/>
          </p:cNvCxnSpPr>
          <p:nvPr/>
        </p:nvCxnSpPr>
        <p:spPr bwMode="auto">
          <a:xfrm rot="16200000" flipV="1">
            <a:off x="5257801" y="4800600"/>
            <a:ext cx="806637" cy="1970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rot="16200000" flipH="1">
            <a:off x="5784663" y="4336862"/>
            <a:ext cx="349437" cy="578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Oval 257"/>
          <p:cNvSpPr/>
          <p:nvPr/>
        </p:nvSpPr>
        <p:spPr bwMode="auto">
          <a:xfrm>
            <a:off x="7162800" y="54864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Oval 258"/>
          <p:cNvSpPr/>
          <p:nvPr/>
        </p:nvSpPr>
        <p:spPr bwMode="auto">
          <a:xfrm>
            <a:off x="6629400" y="29718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486400" y="3429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Oval 260"/>
          <p:cNvSpPr/>
          <p:nvPr/>
        </p:nvSpPr>
        <p:spPr bwMode="auto">
          <a:xfrm>
            <a:off x="5410200" y="41910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410200" y="3386136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chemeClr val="bg1"/>
                </a:solidFill>
              </a:rPr>
              <a:t>u</a:t>
            </a:r>
            <a:endParaRPr lang="da-DK" i="1" dirty="0">
              <a:solidFill>
                <a:schemeClr val="bg1"/>
              </a:solidFill>
            </a:endParaRPr>
          </a:p>
        </p:txBody>
      </p:sp>
      <p:sp>
        <p:nvSpPr>
          <p:cNvPr id="263" name="Oval 262"/>
          <p:cNvSpPr/>
          <p:nvPr/>
        </p:nvSpPr>
        <p:spPr bwMode="auto">
          <a:xfrm>
            <a:off x="6248400" y="4648200"/>
            <a:ext cx="304800" cy="304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Oval 263"/>
          <p:cNvSpPr/>
          <p:nvPr/>
        </p:nvSpPr>
        <p:spPr bwMode="auto">
          <a:xfrm>
            <a:off x="7315200" y="4572000"/>
            <a:ext cx="304800" cy="30480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7315200" y="30289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66" name="TextBox 265"/>
          <p:cNvSpPr txBox="1"/>
          <p:nvPr/>
        </p:nvSpPr>
        <p:spPr>
          <a:xfrm>
            <a:off x="6172200" y="6106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Nyt udspændende træ med mindre vægt</a:t>
            </a:r>
            <a:endParaRPr lang="da-DK" sz="1400" b="0" dirty="0"/>
          </a:p>
        </p:txBody>
      </p:sp>
      <p:sp>
        <p:nvSpPr>
          <p:cNvPr id="267" name="TextBox 266"/>
          <p:cNvSpPr txBox="1"/>
          <p:nvPr/>
        </p:nvSpPr>
        <p:spPr>
          <a:xfrm>
            <a:off x="533400" y="61061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0" dirty="0" smtClean="0"/>
              <a:t>Antag modsætningsvis et </a:t>
            </a:r>
            <a:r>
              <a:rPr lang="da-DK" sz="1400" b="0" smtClean="0">
                <a:solidFill>
                  <a:srgbClr val="0070C0"/>
                </a:solidFill>
              </a:rPr>
              <a:t>MST </a:t>
            </a:r>
            <a:r>
              <a:rPr lang="da-DK" sz="1400" b="0" smtClean="0"/>
              <a:t>og </a:t>
            </a:r>
            <a:r>
              <a:rPr lang="da-DK" sz="1400" b="0" smtClean="0">
                <a:solidFill>
                  <a:srgbClr val="FF0000"/>
                </a:solidFill>
              </a:rPr>
              <a:t>cykel</a:t>
            </a:r>
            <a:r>
              <a:rPr lang="da-DK" sz="1400" b="0" smtClean="0"/>
              <a:t> </a:t>
            </a:r>
            <a:r>
              <a:rPr lang="da-DK" sz="1400" b="0" dirty="0" smtClean="0"/>
              <a:t>hvor </a:t>
            </a:r>
            <a:r>
              <a:rPr lang="da-DK" sz="1400" b="0" dirty="0" smtClean="0">
                <a:solidFill>
                  <a:srgbClr val="00B438"/>
                </a:solidFill>
              </a:rPr>
              <a:t>tungeste kant </a:t>
            </a:r>
            <a:r>
              <a:rPr lang="da-DK" sz="1400" b="0" i="1" dirty="0" smtClean="0">
                <a:solidFill>
                  <a:srgbClr val="00B438"/>
                </a:solidFill>
              </a:rPr>
              <a:t>e</a:t>
            </a:r>
            <a:r>
              <a:rPr lang="da-DK" sz="1400" b="0" dirty="0" smtClean="0"/>
              <a:t> er med i </a:t>
            </a:r>
            <a:r>
              <a:rPr lang="da-DK" sz="1400" b="0" dirty="0" smtClean="0">
                <a:solidFill>
                  <a:srgbClr val="0070C0"/>
                </a:solidFill>
              </a:rPr>
              <a:t>MST</a:t>
            </a:r>
            <a:endParaRPr lang="da-DK" sz="1400" b="0" dirty="0">
              <a:solidFill>
                <a:srgbClr val="0070C0"/>
              </a:solidFill>
            </a:endParaRPr>
          </a:p>
        </p:txBody>
      </p:sp>
      <p:sp>
        <p:nvSpPr>
          <p:cNvPr id="268" name="Lightning Bolt 267"/>
          <p:cNvSpPr/>
          <p:nvPr/>
        </p:nvSpPr>
        <p:spPr bwMode="auto">
          <a:xfrm>
            <a:off x="7924800" y="6400800"/>
            <a:ext cx="457200" cy="304800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880187" y="2024308"/>
            <a:ext cx="8185097" cy="327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Minimum Udspændende Træer: </a:t>
            </a:r>
            <a:br>
              <a:rPr lang="da-DK" sz="4000" b="1" smtClean="0"/>
            </a:br>
            <a:r>
              <a:rPr lang="da-DK" sz="4000" b="1" smtClean="0"/>
              <a:t>Grådig generel algoritme</a:t>
            </a:r>
            <a:endParaRPr lang="en-US" sz="4000" b="1" i="1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86600" y="4300536"/>
            <a:ext cx="1676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248400" y="5791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En letteste kant over et snit (som ikke allerede indeholder kanter fra </a:t>
            </a:r>
            <a:r>
              <a:rPr lang="da-DK" i="1" dirty="0" smtClean="0">
                <a:solidFill>
                  <a:srgbClr val="FF0000"/>
                </a:solidFill>
              </a:rPr>
              <a:t>A</a:t>
            </a:r>
            <a:r>
              <a:rPr lang="da-DK" dirty="0" smtClean="0">
                <a:solidFill>
                  <a:srgbClr val="FF0000"/>
                </a:solidFill>
              </a:rPr>
              <a:t>)</a:t>
            </a:r>
            <a:endParaRPr lang="da-DK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7315200" y="5104606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02d7844d-d205-4269-b60e-8a1d4f028f75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15"/>
  <p:tag name="FONTSIZE" val="32"/>
  <p:tag name="BULLETTYPE" val="ppBulletAlphaLCParenRight"/>
  <p:tag name="ANSWERTEXT" val="Ja&#10;Nej&#10;Ved ikk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9"/>
  <p:tag name="SLIDEGUID" val="1E634F6D4D034434889FD8DDC8F4E682"/>
  <p:tag name="QUESTIONALIAS" val="Vægten af et minimum udspændende træ?"/>
  <p:tag name="ANSWERSALIAS" val="10|smicln|11|smicln|12|smicln|13|smicln|14|smicln|15|smicln|16|smicln|Ved ikke"/>
  <p:tag name="VALUES" val="No Value|smicln|No Value|smicln|No Value|smicln|No Value|smicln|No Value|smicln|No Value|smicln|No Value|smicln|No Value"/>
  <p:tag name="RESPONSESGATHERED" val="True"/>
  <p:tag name="TOTALRESPONSES" val="45"/>
  <p:tag name="RESPONSECOUNT" val="450"/>
  <p:tag name="SLICED" val="False"/>
  <p:tag name="RESPONSES" val="-;2;2;8;3;2;3;2;2;3;2;2;2;4;2;2;-;2;2;3;2;3;2;2;2;3;2;3;2;3;2;3;2;3;3;2;3;3;2;3;3;3;3;2;3;3;2;"/>
  <p:tag name="CHARTSTRINGSTD" val="0 240 190 10 0 0 0 10"/>
  <p:tag name="CHARTSTRINGREV" val="10 0 0 0 10 190 240 0"/>
  <p:tag name="CHARTSTRINGSTDPER" val="0 0.533333333333333 0.422222222222222 0.0222222222222222 0 0 0 0.0222222222222222"/>
  <p:tag name="CHARTSTRINGREVPER" val="0.0222222222222222 0 0 0 0.0222222222222222 0.422222222222222 0.533333333333333 0"/>
  <p:tag name="ANONYMOUSTEMP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8"/>
  <p:tag name="TEXTLENGTH" val="29"/>
  <p:tag name="FONTSIZE" val="32"/>
  <p:tag name="BULLETTYPE" val="ppBulletAlphaLCParenRight"/>
  <p:tag name="ANSWERTEXT" val="10&#10;11&#10;12&#10;13&#10;14&#10;15&#10;16&#10;Ved ikk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0"/>
  <p:tag name="SLIDEGUID" val="45C22D4F3CC340CD93DAE3A2F0B0E51F"/>
  <p:tag name="ANSWERSALIAS" val="Ja|smicln|Nej|smicln|Ved ikke"/>
  <p:tag name="QUESTIONALIAS" val="Hvis man for en sammenhængende graf endnu ikke har fundet tilstrækkeligt mange kanter til at de udgør et MST, kan man så altid anvende snit sætningen ?"/>
  <p:tag name="RESPONSESGATHERED" val="True"/>
  <p:tag name="TOTALRESPONSES" val="44"/>
  <p:tag name="RESPONSECOUNT" val="440"/>
  <p:tag name="SLICED" val="False"/>
  <p:tag name="RESPONSES" val="-;3;1;-;2;1;1;1;1;1;1;1;1;2;-;1;-;1;1;1;1;1;1;1;1;1;1;1;1;1;1;1;1;1;1;1;-;1;1;1;1;1;1;1;1;1;-;2;1;1;"/>
  <p:tag name="CHARTSTRINGSTD" val="400 30 10"/>
  <p:tag name="CHARTSTRINGREV" val="10 30 400"/>
  <p:tag name="CHARTSTRINGSTDPER" val="0.909090909090909 0.0681818181818182 0.0227272727272727"/>
  <p:tag name="CHARTSTRINGREVPER" val="0.0227272727272727 0.0681818181818182 0.909090909090909"/>
  <p:tag name="ANONYMOUSTEMP" val="False"/>
  <p:tag name="VALUES" val="No Value|smicln|No Value|smicln|No Val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4203</TotalTime>
  <Words>818</Words>
  <Application>Microsoft Office PowerPoint</Application>
  <PresentationFormat>On-screen Show (4:3)</PresentationFormat>
  <Paragraphs>140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Symbol</vt:lpstr>
      <vt:lpstr>Tahoma</vt:lpstr>
      <vt:lpstr>Times New Roman</vt:lpstr>
      <vt:lpstr>Default Design</vt:lpstr>
      <vt:lpstr>PowerPoint Presentation</vt:lpstr>
      <vt:lpstr>Minimum Udspændende Træ (MST)</vt:lpstr>
      <vt:lpstr>Vægten af et minimum udspændende træ?</vt:lpstr>
      <vt:lpstr>En anvendelse af MST :  (Euklidisk) Korteste Hamiltonske Cykel</vt:lpstr>
      <vt:lpstr>Minimum Udspændende Træer:  Snit</vt:lpstr>
      <vt:lpstr>PowerPoint Presentation</vt:lpstr>
      <vt:lpstr>Hvis man for en sammenhængende graf endnu ikke har fundet tilstrækkeligt mange kanter til at de udgør et MST, kan man så altid anvende snit sætningen ?</vt:lpstr>
      <vt:lpstr>PowerPoint Presentation</vt:lpstr>
      <vt:lpstr>Minimum Udspændende Træer:  Grådig generel algoritme</vt:lpstr>
      <vt:lpstr>Kruskall’s Algoritme</vt:lpstr>
      <vt:lpstr>Kruskall’s Algoritme: Eksempel</vt:lpstr>
      <vt:lpstr>Prim’s Algoritme</vt:lpstr>
      <vt:lpstr>Prim’s Algoritme: Eksempel</vt:lpstr>
      <vt:lpstr>Eksamensopgave 3(c) august 2005</vt:lpstr>
      <vt:lpstr>Minimum Udspænding Træer</vt:lpstr>
      <vt:lpstr>(Euklidiske) Steiner Træer 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72</cp:revision>
  <dcterms:created xsi:type="dcterms:W3CDTF">2007-02-01T13:58:12Z</dcterms:created>
  <dcterms:modified xsi:type="dcterms:W3CDTF">2018-11-27T12:34:44Z</dcterms:modified>
</cp:coreProperties>
</file>