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1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268" r:id="rId10"/>
    <p:sldId id="271" r:id="rId11"/>
    <p:sldId id="311" r:id="rId12"/>
    <p:sldId id="261" r:id="rId13"/>
    <p:sldId id="262" r:id="rId14"/>
    <p:sldId id="263" r:id="rId15"/>
    <p:sldId id="264" r:id="rId16"/>
    <p:sldId id="312" r:id="rId17"/>
    <p:sldId id="290" r:id="rId18"/>
    <p:sldId id="265" r:id="rId19"/>
    <p:sldId id="286" r:id="rId20"/>
    <p:sldId id="266" r:id="rId21"/>
    <p:sldId id="267" r:id="rId22"/>
    <p:sldId id="292" r:id="rId23"/>
    <p:sldId id="293" r:id="rId24"/>
    <p:sldId id="294" r:id="rId25"/>
    <p:sldId id="295" r:id="rId26"/>
    <p:sldId id="296" r:id="rId27"/>
    <p:sldId id="281" r:id="rId28"/>
    <p:sldId id="320" r:id="rId29"/>
  </p:sldIdLst>
  <p:sldSz cx="9144000" cy="6858000" type="screen4x3"/>
  <p:notesSz cx="7099300" cy="10234613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BBE0E3"/>
    <a:srgbClr val="FF0000"/>
    <a:srgbClr val="0066FF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8" autoAdjust="0"/>
    <p:restoredTop sz="84310" autoAdjust="0"/>
  </p:normalViewPr>
  <p:slideViewPr>
    <p:cSldViewPr>
      <p:cViewPr varScale="1">
        <p:scale>
          <a:sx n="56" d="100"/>
          <a:sy n="56" d="100"/>
        </p:scale>
        <p:origin x="14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FB697B9-A259-409D-BBF3-82B413E1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58AAB4-0E0D-40AE-9B70-C692F1DB76DD}" type="slidenum">
              <a:rPr lang="en-US" sz="1300" smtClean="0"/>
              <a:pPr eaLnBrk="1" hangingPunct="1"/>
              <a:t>21</a:t>
            </a:fld>
            <a:endParaRPr lang="en-US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Sammenligning dårlig algoritme på hurtig maskine med en effektiv algoritme på en </a:t>
            </a:r>
            <a:r>
              <a:rPr lang="da-DK" dirty="0" err="1" smtClean="0"/>
              <a:t>laaangsom</a:t>
            </a:r>
            <a:r>
              <a:rPr lang="da-DK" dirty="0" smtClean="0"/>
              <a:t> maskine.</a:t>
            </a:r>
          </a:p>
          <a:p>
            <a:pPr algn="l" eaLnBrk="1" hangingPunct="1"/>
            <a:r>
              <a:rPr lang="da-DK" dirty="0" smtClean="0"/>
              <a:t>TRS-80: Radio </a:t>
            </a:r>
            <a:r>
              <a:rPr lang="da-DK" dirty="0" err="1" smtClean="0"/>
              <a:t>Shack</a:t>
            </a:r>
            <a:r>
              <a:rPr lang="da-DK" dirty="0" smtClean="0"/>
              <a:t> TRS-80 Model III (1980, Z80 processor9,</a:t>
            </a:r>
            <a:r>
              <a:rPr lang="da-DK" baseline="0" dirty="0" smtClean="0"/>
              <a:t> 2.03MHz) fortolket </a:t>
            </a:r>
            <a:r>
              <a:rPr lang="da-DK" baseline="0" dirty="0" err="1" smtClean="0"/>
              <a:t>basic</a:t>
            </a:r>
            <a:r>
              <a:rPr lang="da-DK" baseline="0" dirty="0" smtClean="0"/>
              <a:t>.</a:t>
            </a:r>
          </a:p>
          <a:p>
            <a:pPr algn="l" eaLnBrk="1" hangingPunct="1"/>
            <a:r>
              <a:rPr lang="da-DK" baseline="0" smtClean="0"/>
              <a:t>Alpha 21164A: 533 MHz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C8E2E4-B266-47A7-8182-F6DA4A26156D}" type="slidenum">
              <a:rPr lang="en-US" sz="1300" smtClean="0"/>
              <a:pPr eaLnBrk="1" hangingPunct="1"/>
              <a:t>23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72A1EE-74B1-4033-BC0A-6F1288C633E7}" type="slidenum">
              <a:rPr lang="en-US" sz="1300" smtClean="0"/>
              <a:pPr eaLnBrk="1" hangingPunct="1"/>
              <a:t>9</a:t>
            </a:fld>
            <a:endParaRPr lang="en-US" sz="13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Udleveret Kapitel 8 fra Bentleys bog.</a:t>
            </a:r>
          </a:p>
          <a:p>
            <a:pPr eaLnBrk="1" hangingPunct="1"/>
            <a:r>
              <a:rPr lang="da-DK" smtClean="0"/>
              <a:t>Eksempler på Algoritme Design Teknikker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97C6-CD21-41C0-B705-6FA70642D7C2}" type="slidenum">
              <a:rPr lang="en-US" sz="1300" smtClean="0"/>
              <a:pPr eaLnBrk="1" hangingPunct="1"/>
              <a:t>10</a:t>
            </a:fld>
            <a:endParaRPr lang="en-US" sz="13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Problem definition. Find i og j så x[i..j] har størst mulig sum. 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I eksemplet er x[2..6] størst mulig og har sum 187.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AE81C-D566-4F3C-9EDB-27857BE2BA23}" type="slidenum">
              <a:rPr lang="en-US" sz="1300" smtClean="0"/>
              <a:pPr eaLnBrk="1" hangingPunct="1"/>
              <a:t>12</a:t>
            </a:fld>
            <a:endParaRPr lang="en-US" sz="13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NAIVE algoritme.</a:t>
            </a:r>
          </a:p>
          <a:p>
            <a:pPr eaLnBrk="1" hangingPunct="1"/>
            <a:r>
              <a:rPr lang="da-DK" smtClean="0"/>
              <a:t>Prøv alle muligheder af i og j. Antal additioner  ~ n^3.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Pointe: Resourceforbrug er her #ADDITIONER som må være ca lig med tiden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B5E567-9813-44B3-B884-6617757B9BB2}" type="slidenum">
              <a:rPr lang="en-US" sz="1300" smtClean="0"/>
              <a:pPr eaLnBrk="1" hangingPunct="1"/>
              <a:t>13</a:t>
            </a:fld>
            <a:endParaRPr lang="en-US" sz="13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Genbrug A[i..j] til beregning af A[i..j+1].  Antal additioner n^2.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Pointe</a:t>
            </a:r>
            <a:r>
              <a:rPr lang="da-DK" sz="1500" smtClean="0"/>
              <a:t>: Beregner stadig alle delsummer, men beregner hver delsum med præcis 1 addition.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6BE23-41C6-4A7C-A3D3-AC7D378FE5D8}" type="slidenum">
              <a:rPr lang="en-US" sz="1300" smtClean="0"/>
              <a:pPr eaLnBrk="1" hangingPunct="1"/>
              <a:t>14</a:t>
            </a:fld>
            <a:endParaRPr lang="en-US" sz="13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Brug CumArr til at kunne beregne delsummer ved en subtraktion. Nu n^2 subtraktioner.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31F014-E1C3-4189-A41A-3033C5202E6C}" type="slidenum">
              <a:rPr lang="en-US" sz="1300" smtClean="0"/>
              <a:pPr eaLnBrk="1" hangingPunct="1"/>
              <a:t>15</a:t>
            </a:fld>
            <a:endParaRPr lang="en-US" sz="13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Del-og-kombiner. Rekursion. ~n*log n additioner.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Maxsum3 = retunerer maxdelsum af x[l..u] (begge indgange incl.)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Vigtigt at (l+u)/2 runder ned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55C8F1-8DE4-4C7D-AE11-75B669B8D0AE}" type="slidenum">
              <a:rPr lang="en-US" sz="1300" smtClean="0"/>
              <a:pPr eaLnBrk="1" hangingPunct="1"/>
              <a:t>18</a:t>
            </a:fld>
            <a:endParaRPr lang="en-US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err="1" smtClean="0"/>
              <a:t>Inkrementel</a:t>
            </a:r>
            <a:r>
              <a:rPr lang="da-DK" dirty="0" smtClean="0"/>
              <a:t> løsning. </a:t>
            </a:r>
          </a:p>
          <a:p>
            <a:pPr eaLnBrk="1" hangingPunct="1"/>
            <a:r>
              <a:rPr lang="da-DK" dirty="0" smtClean="0"/>
              <a:t>Udvid en løsning for A[0..i-1] til en løsning for A[0..i] ved at huske </a:t>
            </a:r>
            <a:r>
              <a:rPr lang="da-DK" b="1" dirty="0" smtClean="0"/>
              <a:t>EXTRA INFORMATION</a:t>
            </a:r>
            <a:r>
              <a:rPr lang="da-DK" dirty="0" smtClean="0"/>
              <a:t>, </a:t>
            </a:r>
            <a:r>
              <a:rPr lang="da-DK" dirty="0" err="1" smtClean="0"/>
              <a:t>dvs</a:t>
            </a:r>
            <a:r>
              <a:rPr lang="da-DK" dirty="0" smtClean="0"/>
              <a:t> </a:t>
            </a:r>
            <a:r>
              <a:rPr lang="da-DK" dirty="0" err="1" smtClean="0"/>
              <a:t>maxendinghere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59DEC2-3DF8-4A93-8233-485730C7E46A}" type="slidenum">
              <a:rPr lang="en-US" sz="1300" smtClean="0"/>
              <a:pPr eaLnBrk="1" hangingPunct="1"/>
              <a:t>20</a:t>
            </a:fld>
            <a:endParaRPr lang="en-US" sz="13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da-DK" dirty="0" smtClean="0"/>
              <a:t>Changes from</a:t>
            </a:r>
            <a:r>
              <a:rPr lang="da-DK" baseline="0" dirty="0" smtClean="0"/>
              <a:t> 1st edition to 2nd edition (1985-1999): </a:t>
            </a:r>
            <a:r>
              <a:rPr lang="da-DK" baseline="0" dirty="0" err="1" smtClean="0"/>
              <a:t>Running</a:t>
            </a:r>
            <a:r>
              <a:rPr lang="da-DK" baseline="0" dirty="0" smtClean="0"/>
              <a:t> times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much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identical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except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times</a:t>
            </a:r>
          </a:p>
          <a:p>
            <a:pPr algn="l" eaLnBrk="1" hangingPunct="1"/>
            <a:r>
              <a:rPr lang="da-DK" baseline="0" dirty="0" smtClean="0"/>
              <a:t>Changed from </a:t>
            </a:r>
            <a:r>
              <a:rPr lang="da-DK" baseline="0" dirty="0" err="1" smtClean="0"/>
              <a:t>microseconds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nanoseconds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ie</a:t>
            </a:r>
            <a:r>
              <a:rPr lang="da-DK" baseline="0" dirty="0" smtClean="0"/>
              <a:t> all </a:t>
            </a:r>
            <a:r>
              <a:rPr lang="da-DK" baseline="0" dirty="0" err="1" smtClean="0"/>
              <a:t>running</a:t>
            </a:r>
            <a:r>
              <a:rPr lang="da-DK" baseline="0" dirty="0" smtClean="0"/>
              <a:t> times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a factor 1000 faster.</a:t>
            </a:r>
          </a:p>
          <a:p>
            <a:pPr algn="l" eaLnBrk="1" hangingPunct="1"/>
            <a:r>
              <a:rPr lang="da-DK" dirty="0" smtClean="0"/>
              <a:t>http://www.cs.bell-labs.com/cm/cs/pearls/why2e.html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D068-B03A-4218-B988-3463E472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8703-461E-4CD9-88DE-58C3670C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04FE-1A7A-4D31-8FE2-ED22A603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6260-B0FD-4AD0-AE06-74F9E339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6258-45A5-4D4B-9FB3-6898C566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CE36-B4B0-4AD2-8170-CC04E50A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5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B65B-C9CD-49CE-92D8-E46FF6E8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3C6D-D1D0-41AF-8084-7C7726D0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B2E1-CE6C-43F6-B3EA-9D8925F0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E590-8901-4253-813E-CC7C0084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BEA1-3AC9-4998-9063-1A557948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755A-7A6D-4489-8994-1E394CB25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05D2-908E-4FA6-9821-D66FDFEC4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3CD4F2-190B-4049-9C19-F8FD994FF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14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/>
              <a:t>Grundlæggende </a:t>
            </a:r>
            <a:r>
              <a:rPr lang="da-DK" sz="4000" b="1" kern="0" dirty="0" smtClean="0"/>
              <a:t/>
            </a:r>
            <a:br>
              <a:rPr lang="da-DK" sz="4000" b="1" kern="0" dirty="0" smtClean="0"/>
            </a:br>
            <a:r>
              <a:rPr lang="da-DK" sz="4000" b="1" kern="0" dirty="0" smtClean="0"/>
              <a:t>Algoritmer </a:t>
            </a:r>
            <a:r>
              <a:rPr lang="da-DK" sz="4000" b="1" kern="0" dirty="0"/>
              <a:t>og </a:t>
            </a:r>
            <a:r>
              <a:rPr lang="da-DK" sz="4000" b="1" kern="0" dirty="0" smtClean="0"/>
              <a:t>Datastrukturer</a:t>
            </a:r>
          </a:p>
          <a:p>
            <a:pPr algn="ctr">
              <a:defRPr/>
            </a:pPr>
            <a:endParaRPr lang="da-DK" sz="2400" kern="0" dirty="0"/>
          </a:p>
          <a:p>
            <a:pPr algn="ctr">
              <a:defRPr/>
            </a:pPr>
            <a:r>
              <a:rPr lang="da-DK" sz="2400" kern="0" dirty="0" smtClean="0"/>
              <a:t>Evaluering af polynomier</a:t>
            </a:r>
            <a:br>
              <a:rPr lang="da-DK" sz="2400" kern="0" dirty="0" smtClean="0"/>
            </a:br>
            <a:r>
              <a:rPr lang="da-DK" sz="2400" kern="0" dirty="0" smtClean="0"/>
              <a:t>Maximum </a:t>
            </a:r>
            <a:r>
              <a:rPr lang="da-DK" sz="2400" kern="0" dirty="0" err="1" smtClean="0"/>
              <a:t>delsum</a:t>
            </a:r>
            <a:r>
              <a:rPr lang="da-DK" sz="2400" kern="0" dirty="0" smtClean="0"/>
              <a:t> [Bentley kap. 8]</a:t>
            </a:r>
            <a:endParaRPr lang="en-US" sz="2400" kern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Max-Delsum</a:t>
            </a:r>
            <a:endParaRPr lang="en-US" sz="5400" b="1" smtClean="0"/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28621" r="17592" b="47809"/>
          <a:stretch>
            <a:fillRect/>
          </a:stretch>
        </p:blipFill>
        <p:spPr>
          <a:xfrm>
            <a:off x="381000" y="2971800"/>
            <a:ext cx="8305800" cy="159226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Hvad er Max-Delsum 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2970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35400" y="2654300"/>
            <a:ext cx="3556000" cy="4343400"/>
          </a:xfrm>
        </p:spPr>
        <p:txBody>
          <a:bodyPr tIns="45719" bIns="45719"/>
          <a:lstStyle/>
          <a:p>
            <a:pPr marL="514350" indent="-514350" eaLnBrk="1" fontAlgn="t" hangingPunct="1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10</a:t>
            </a:r>
            <a:endParaRPr lang="en-US" sz="2800" smtClean="0">
              <a:solidFill>
                <a:schemeClr val="bg1"/>
              </a:solidFill>
            </a:endParaRP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11</a:t>
            </a:r>
            <a:endParaRPr lang="en-US" sz="2800" smtClean="0">
              <a:solidFill>
                <a:schemeClr val="bg1"/>
              </a:solidFill>
            </a:endParaRP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14</a:t>
            </a:r>
            <a:endParaRPr lang="en-US" sz="2800" smtClean="0">
              <a:solidFill>
                <a:schemeClr val="bg1"/>
              </a:solidFill>
            </a:endParaRP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15</a:t>
            </a:r>
            <a:endParaRPr lang="en-US" sz="2800" smtClean="0">
              <a:solidFill>
                <a:schemeClr val="bg1"/>
              </a:solidFill>
            </a:endParaRP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17</a:t>
            </a:r>
            <a:endParaRPr lang="en-US" sz="2800" smtClean="0">
              <a:solidFill>
                <a:schemeClr val="bg1"/>
              </a:solidFill>
            </a:endParaRP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20</a:t>
            </a:r>
            <a:endParaRPr lang="en-US" sz="2800" smtClean="0">
              <a:solidFill>
                <a:schemeClr val="bg1"/>
              </a:solidFill>
            </a:endParaRP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30</a:t>
            </a:r>
            <a:endParaRPr lang="en-US" sz="2800" smtClean="0">
              <a:solidFill>
                <a:schemeClr val="bg1"/>
              </a:solidFill>
            </a:endParaRP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ved ikke</a:t>
            </a:r>
            <a:endParaRPr lang="en-US" sz="2800" smtClean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821372"/>
              </p:ext>
            </p:extLst>
          </p:nvPr>
        </p:nvGraphicFramePr>
        <p:xfrm>
          <a:off x="228600" y="1219200"/>
          <a:ext cx="8763007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981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936747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110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dirty="0" smtClean="0"/>
              <a:t>Algoritme 1</a:t>
            </a:r>
            <a:endParaRPr lang="en-US" sz="5400" b="1" baseline="30000" dirty="0" smtClean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15152" r="5556" b="22554"/>
          <a:stretch>
            <a:fillRect/>
          </a:stretch>
        </p:blipFill>
        <p:spPr>
          <a:xfrm>
            <a:off x="381000" y="1581150"/>
            <a:ext cx="8382000" cy="3524250"/>
          </a:xfrm>
        </p:spPr>
      </p:pic>
      <p:sp>
        <p:nvSpPr>
          <p:cNvPr id="4" name="TextBox 3"/>
          <p:cNvSpPr txBox="1"/>
          <p:nvPr/>
        </p:nvSpPr>
        <p:spPr>
          <a:xfrm>
            <a:off x="152400" y="1686214"/>
            <a:ext cx="533400" cy="340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943350" y="3857625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54054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 dirty="0">
                <a:solidFill>
                  <a:srgbClr val="FF0000"/>
                </a:solidFill>
              </a:rPr>
              <a:t>Antal additioner: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8537" y="6550223"/>
            <a:ext cx="3095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www.cs.au.dk/~gerth/slides/math.pdf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081476"/>
              </p:ext>
            </p:extLst>
          </p:nvPr>
        </p:nvGraphicFramePr>
        <p:xfrm>
          <a:off x="685800" y="5867400"/>
          <a:ext cx="81068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6" imgW="4864100" imgH="457200" progId="Equation.3">
                  <p:embed/>
                </p:oleObj>
              </mc:Choice>
              <mc:Fallback>
                <p:oleObj name="Equation" r:id="rId6" imgW="4864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5867400"/>
                        <a:ext cx="810683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da-DK" sz="5400" b="1" smtClean="0"/>
              <a:t>Algoritme 2</a:t>
            </a:r>
            <a:endParaRPr lang="en-US" sz="5400" b="1" baseline="30000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6042" r="12500" b="19792"/>
          <a:stretch>
            <a:fillRect/>
          </a:stretch>
        </p:blipFill>
        <p:spPr bwMode="auto">
          <a:xfrm>
            <a:off x="520700" y="1968500"/>
            <a:ext cx="80772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092325"/>
            <a:ext cx="5334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18520" r="13889" b="10768"/>
          <a:stretch>
            <a:fillRect/>
          </a:stretch>
        </p:blipFill>
        <p:spPr>
          <a:xfrm>
            <a:off x="533400" y="1828800"/>
            <a:ext cx="8305800" cy="4056063"/>
          </a:xfrm>
        </p:spPr>
      </p:pic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038225"/>
          </a:xfrm>
        </p:spPr>
        <p:txBody>
          <a:bodyPr/>
          <a:lstStyle/>
          <a:p>
            <a:pPr eaLnBrk="1" hangingPunct="1"/>
            <a:r>
              <a:rPr lang="da-DK" sz="5400" b="1" smtClean="0"/>
              <a:t>Algoritme 2b</a:t>
            </a:r>
            <a:endParaRPr lang="en-US" sz="5400" b="1" baseline="3000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533400" cy="3827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13469" r="12962" b="9085"/>
          <a:stretch>
            <a:fillRect/>
          </a:stretch>
        </p:blipFill>
        <p:spPr>
          <a:xfrm>
            <a:off x="381000" y="457200"/>
            <a:ext cx="7599363" cy="4724400"/>
          </a:xfrm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4375" r="53125" b="58333"/>
          <a:stretch>
            <a:fillRect/>
          </a:stretch>
        </p:blipFill>
        <p:spPr bwMode="auto">
          <a:xfrm>
            <a:off x="411163" y="106363"/>
            <a:ext cx="3025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da-DK" sz="5400" b="1" smtClean="0"/>
              <a:t>Algoritme 3</a:t>
            </a:r>
            <a:endParaRPr lang="en-US" sz="5400" b="1" i="1" baseline="30000" smtClean="0"/>
          </a:p>
        </p:txBody>
      </p:sp>
      <p:pic>
        <p:nvPicPr>
          <p:cNvPr id="33797" name="Picture 7" descr="maxdelsum-nlogn.cg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9045" r="2872" b="9544"/>
          <a:stretch>
            <a:fillRect/>
          </a:stretch>
        </p:blipFill>
        <p:spPr bwMode="auto">
          <a:xfrm>
            <a:off x="457200" y="5454650"/>
            <a:ext cx="8229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90500"/>
            <a:ext cx="533400" cy="163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841500"/>
            <a:ext cx="533400" cy="2928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737100"/>
            <a:ext cx="53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507092"/>
            <a:ext cx="990600" cy="22225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3842658" y="4820330"/>
            <a:ext cx="990600" cy="22225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5796639" y="4833258"/>
            <a:ext cx="990600" cy="22225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6" name="Group 15"/>
          <p:cNvGrpSpPr/>
          <p:nvPr/>
        </p:nvGrpSpPr>
        <p:grpSpPr>
          <a:xfrm>
            <a:off x="4831909" y="3429000"/>
            <a:ext cx="3473891" cy="1293939"/>
            <a:chOff x="4831909" y="3429000"/>
            <a:chExt cx="3473891" cy="1293939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4831909" y="3810000"/>
              <a:ext cx="1111691" cy="91293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91939" y="4191000"/>
              <a:ext cx="1" cy="53193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43600" y="34290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C00000"/>
                  </a:solidFill>
                </a:rPr>
                <a:t>rekursive</a:t>
              </a:r>
              <a:r>
                <a:rPr 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</a:rPr>
                <a:t>metodekald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PQuestion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 algn="l"/>
            <a:r>
              <a:rPr lang="da-DK" b="1" smtClean="0">
                <a:solidFill>
                  <a:schemeClr val="bg1"/>
                </a:solidFill>
              </a:rPr>
              <a:t>Algoritme 3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34821" name="Group 105"/>
          <p:cNvGrpSpPr>
            <a:grpSpLocks/>
          </p:cNvGrpSpPr>
          <p:nvPr/>
        </p:nvGrpSpPr>
        <p:grpSpPr bwMode="auto">
          <a:xfrm>
            <a:off x="457200" y="4648200"/>
            <a:ext cx="8196263" cy="1752600"/>
            <a:chOff x="457200" y="3581400"/>
            <a:chExt cx="8195734" cy="1752600"/>
          </a:xfrm>
        </p:grpSpPr>
        <p:cxnSp>
          <p:nvCxnSpPr>
            <p:cNvPr id="9" name="Straight Connector 8"/>
            <p:cNvCxnSpPr/>
            <p:nvPr/>
          </p:nvCxnSpPr>
          <p:spPr>
            <a:xfrm rot="16200000" flipH="1">
              <a:off x="304790" y="3733810"/>
              <a:ext cx="609600" cy="30478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71473" y="3771907"/>
              <a:ext cx="609600" cy="22858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1388983" y="3810010"/>
              <a:ext cx="609600" cy="30478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655666" y="3848107"/>
              <a:ext cx="609600" cy="22858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496987" y="3792548"/>
              <a:ext cx="609600" cy="30478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763669" y="3830645"/>
              <a:ext cx="609600" cy="22858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3581179" y="3810010"/>
              <a:ext cx="609600" cy="30478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847861" y="3848107"/>
              <a:ext cx="609600" cy="22858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4690770" y="3792548"/>
              <a:ext cx="609600" cy="30478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957453" y="3830645"/>
              <a:ext cx="609600" cy="22858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790836" y="3792548"/>
              <a:ext cx="609600" cy="30478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6057519" y="3830645"/>
              <a:ext cx="609600" cy="22858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6892490" y="3792548"/>
              <a:ext cx="609600" cy="30478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7159173" y="3830645"/>
              <a:ext cx="609600" cy="22858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7967159" y="3792548"/>
              <a:ext cx="609600" cy="30478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8233841" y="3830645"/>
              <a:ext cx="609600" cy="22858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7314740" y="4191017"/>
              <a:ext cx="533400" cy="5333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V="1">
              <a:off x="7924318" y="4191000"/>
              <a:ext cx="533366" cy="5334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05100" y="4267200"/>
              <a:ext cx="609561" cy="457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V="1">
              <a:off x="5714661" y="4267200"/>
              <a:ext cx="533366" cy="457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928778" y="4249738"/>
              <a:ext cx="576225" cy="47466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V="1">
              <a:off x="3505003" y="4249738"/>
              <a:ext cx="566701" cy="47466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54044" y="4233863"/>
              <a:ext cx="541302" cy="49053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 flipV="1">
              <a:off x="1295346" y="4233863"/>
              <a:ext cx="601624" cy="49053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95346" y="4724400"/>
              <a:ext cx="1066731" cy="3048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V="1">
              <a:off x="2438272" y="4724400"/>
              <a:ext cx="1066731" cy="3048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14661" y="4724400"/>
              <a:ext cx="1066731" cy="3048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6781392" y="4724400"/>
              <a:ext cx="1066731" cy="2286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38272" y="5029200"/>
              <a:ext cx="2133462" cy="3048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4571734" y="5029200"/>
              <a:ext cx="2209657" cy="3048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85905"/>
              </p:ext>
            </p:extLst>
          </p:nvPr>
        </p:nvGraphicFramePr>
        <p:xfrm>
          <a:off x="185738" y="3200400"/>
          <a:ext cx="8763008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874" name="Group 49"/>
          <p:cNvGrpSpPr>
            <a:grpSpLocks/>
          </p:cNvGrpSpPr>
          <p:nvPr/>
        </p:nvGrpSpPr>
        <p:grpSpPr bwMode="auto">
          <a:xfrm>
            <a:off x="203200" y="4419600"/>
            <a:ext cx="8755063" cy="2209800"/>
            <a:chOff x="203199" y="3352800"/>
            <a:chExt cx="8754535" cy="2209800"/>
          </a:xfrm>
        </p:grpSpPr>
        <p:sp>
          <p:nvSpPr>
            <p:cNvPr id="43" name="Oval 42"/>
            <p:cNvSpPr/>
            <p:nvPr/>
          </p:nvSpPr>
          <p:spPr>
            <a:xfrm>
              <a:off x="203199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50854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300096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847750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395405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943059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492301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039956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135265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232160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27469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8424366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4587610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684506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779815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876711" y="33528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80995" y="39624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576304" y="39624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673200" y="39624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768509" y="39624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865406" y="39624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960715" y="39624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7057611" y="39624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8152920" y="39624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042936" y="44196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235141" y="44196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427347" y="44196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6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619552" y="44196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133483" y="47244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6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6517893" y="4724400"/>
              <a:ext cx="533368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2400" dirty="0">
                  <a:solidFill>
                    <a:schemeClr val="tx1"/>
                  </a:solidFill>
                </a:rPr>
                <a:t>9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317751" y="5029200"/>
              <a:ext cx="533368" cy="533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4800" b="1" dirty="0">
                  <a:solidFill>
                    <a:schemeClr val="tx1"/>
                  </a:solidFill>
                </a:rPr>
                <a:t>?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4002088" y="381000"/>
          <a:ext cx="3922712" cy="281304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3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86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err="1" smtClean="0">
                          <a:solidFill>
                            <a:schemeClr val="bg1"/>
                          </a:solidFill>
                        </a:rPr>
                        <a:t>lmax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err="1" smtClean="0">
                          <a:solidFill>
                            <a:schemeClr val="bg1"/>
                          </a:solidFill>
                        </a:rPr>
                        <a:t>rmax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maxsum3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a)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b)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c)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d)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e)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f)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da-DK" sz="2400" dirty="0" smtClean="0">
                          <a:solidFill>
                            <a:schemeClr val="bg1"/>
                          </a:solidFill>
                        </a:rPr>
                        <a:t>ved ikke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0015" marR="90015" marT="18005" marB="180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4910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326085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123 of 143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Algoritme 3 : Analyse</a:t>
            </a:r>
            <a:endParaRPr lang="en-US" sz="5400" b="1" smtClean="0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605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1">
                <a:solidFill>
                  <a:srgbClr val="0066FF"/>
                </a:solidFill>
              </a:rPr>
              <a:t>Rekursionstræet</a:t>
            </a:r>
            <a:endParaRPr lang="en-US" b="1">
              <a:solidFill>
                <a:srgbClr val="0066FF"/>
              </a:solidFill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600200" y="4114800"/>
            <a:ext cx="605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1">
                <a:solidFill>
                  <a:srgbClr val="0066FF"/>
                </a:solidFill>
              </a:rPr>
              <a:t>Observation</a:t>
            </a:r>
            <a:endParaRPr lang="en-US" b="1">
              <a:solidFill>
                <a:srgbClr val="0066FF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685800" y="4572000"/>
            <a:ext cx="757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Samlet mængde additioner per lag er </a:t>
            </a:r>
            <a:r>
              <a:rPr lang="da-DK">
                <a:solidFill>
                  <a:srgbClr val="FF0000"/>
                </a:solidFill>
              </a:rPr>
              <a:t>~ </a:t>
            </a:r>
            <a:r>
              <a:rPr lang="da-DK" i="1">
                <a:solidFill>
                  <a:srgbClr val="FF0000"/>
                </a:solidFill>
              </a:rPr>
              <a:t>n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304800" y="60198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# additioner ~ </a:t>
            </a:r>
            <a:r>
              <a:rPr lang="en-US" i="1"/>
              <a:t>n</a:t>
            </a:r>
            <a:r>
              <a:rPr lang="da-DK"/>
              <a:t> </a:t>
            </a:r>
            <a:r>
              <a:rPr lang="en-US">
                <a:cs typeface="Arial" charset="0"/>
              </a:rPr>
              <a:t>· </a:t>
            </a:r>
            <a:r>
              <a:rPr lang="da-DK"/>
              <a:t># lag</a:t>
            </a:r>
            <a:r>
              <a:rPr lang="en-US"/>
              <a:t> </a:t>
            </a:r>
            <a:r>
              <a:rPr lang="en-US">
                <a:cs typeface="Arial" charset="0"/>
              </a:rPr>
              <a:t>~ </a:t>
            </a:r>
            <a:r>
              <a:rPr lang="en-US" i="1"/>
              <a:t>n</a:t>
            </a:r>
            <a:r>
              <a:rPr lang="da-DK"/>
              <a:t> </a:t>
            </a:r>
            <a:r>
              <a:rPr lang="en-US"/>
              <a:t>· </a:t>
            </a:r>
            <a:r>
              <a:rPr lang="en-US">
                <a:cs typeface="Arial" charset="0"/>
              </a:rPr>
              <a:t>log</a:t>
            </a:r>
            <a:r>
              <a:rPr lang="en-US" baseline="-25000">
                <a:cs typeface="Arial" charset="0"/>
              </a:rPr>
              <a:t>2 </a:t>
            </a:r>
            <a:r>
              <a:rPr lang="en-US" i="1">
                <a:cs typeface="Arial" charset="0"/>
              </a:rPr>
              <a:t>n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1600200" y="5562600"/>
            <a:ext cx="605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1">
                <a:solidFill>
                  <a:srgbClr val="0066FF"/>
                </a:solidFill>
              </a:rPr>
              <a:t>Additioner</a:t>
            </a:r>
            <a:endParaRPr lang="en-US" b="1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9" y="2302813"/>
            <a:ext cx="8808761" cy="15071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1" grpId="0"/>
      <p:bldP spid="93192" grpId="0"/>
      <p:bldP spid="93195" grpId="0"/>
      <p:bldP spid="931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37039" r="11111" b="22554"/>
          <a:stretch>
            <a:fillRect/>
          </a:stretch>
        </p:blipFill>
        <p:spPr>
          <a:xfrm>
            <a:off x="304800" y="1231900"/>
            <a:ext cx="8839200" cy="2557463"/>
          </a:xfrm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sz="5400" b="1" smtClean="0"/>
              <a:t>Algoritme 4</a:t>
            </a:r>
            <a:endParaRPr lang="en-US" sz="5400" b="1" smtClean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81600" y="5791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solidFill>
                  <a:srgbClr val="0066FF"/>
                </a:solidFill>
              </a:rPr>
              <a:t>Invariant</a:t>
            </a:r>
            <a:endParaRPr lang="en-US" b="1"/>
          </a:p>
        </p:txBody>
      </p:sp>
      <p:grpSp>
        <p:nvGrpSpPr>
          <p:cNvPr id="36869" name="Group 8"/>
          <p:cNvGrpSpPr>
            <a:grpSpLocks noChangeAspect="1"/>
          </p:cNvGrpSpPr>
          <p:nvPr/>
        </p:nvGrpSpPr>
        <p:grpSpPr bwMode="auto">
          <a:xfrm>
            <a:off x="188913" y="5002213"/>
            <a:ext cx="8650287" cy="1587500"/>
            <a:chOff x="119" y="3151"/>
            <a:chExt cx="5449" cy="1000"/>
          </a:xfrm>
        </p:grpSpPr>
        <p:sp>
          <p:nvSpPr>
            <p:cNvPr id="3687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92" y="3168"/>
              <a:ext cx="5376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2" name="Rectangle 9"/>
            <p:cNvSpPr>
              <a:spLocks noChangeArrowheads="1"/>
            </p:cNvSpPr>
            <p:nvPr/>
          </p:nvSpPr>
          <p:spPr bwMode="auto">
            <a:xfrm>
              <a:off x="337" y="3331"/>
              <a:ext cx="2733" cy="197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873" name="Line 10"/>
            <p:cNvSpPr>
              <a:spLocks noChangeShapeType="1"/>
            </p:cNvSpPr>
            <p:nvPr/>
          </p:nvSpPr>
          <p:spPr bwMode="auto">
            <a:xfrm>
              <a:off x="1331" y="3669"/>
              <a:ext cx="99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4" name="Line 11"/>
            <p:cNvSpPr>
              <a:spLocks noChangeShapeType="1"/>
            </p:cNvSpPr>
            <p:nvPr/>
          </p:nvSpPr>
          <p:spPr bwMode="auto">
            <a:xfrm>
              <a:off x="2325" y="3641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5" name="Line 12"/>
            <p:cNvSpPr>
              <a:spLocks noChangeShapeType="1"/>
            </p:cNvSpPr>
            <p:nvPr/>
          </p:nvSpPr>
          <p:spPr bwMode="auto">
            <a:xfrm>
              <a:off x="1331" y="3641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6" name="Line 13"/>
            <p:cNvSpPr>
              <a:spLocks noChangeShapeType="1"/>
            </p:cNvSpPr>
            <p:nvPr/>
          </p:nvSpPr>
          <p:spPr bwMode="auto">
            <a:xfrm flipH="1">
              <a:off x="1331" y="3951"/>
              <a:ext cx="173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7" name="Line 14"/>
            <p:cNvSpPr>
              <a:spLocks noChangeShapeType="1"/>
            </p:cNvSpPr>
            <p:nvPr/>
          </p:nvSpPr>
          <p:spPr bwMode="auto">
            <a:xfrm>
              <a:off x="1331" y="3923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8" name="Line 15"/>
            <p:cNvSpPr>
              <a:spLocks noChangeShapeType="1"/>
            </p:cNvSpPr>
            <p:nvPr/>
          </p:nvSpPr>
          <p:spPr bwMode="auto">
            <a:xfrm>
              <a:off x="3070" y="3923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9" name="Rectangle 16"/>
            <p:cNvSpPr>
              <a:spLocks noChangeArrowheads="1"/>
            </p:cNvSpPr>
            <p:nvPr/>
          </p:nvSpPr>
          <p:spPr bwMode="auto">
            <a:xfrm>
              <a:off x="1289" y="3686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maxsofar = 12</a:t>
              </a:r>
              <a:endParaRPr lang="da-DK"/>
            </a:p>
          </p:txBody>
        </p:sp>
        <p:sp>
          <p:nvSpPr>
            <p:cNvPr id="36880" name="Rectangle 17"/>
            <p:cNvSpPr>
              <a:spLocks noChangeArrowheads="1"/>
            </p:cNvSpPr>
            <p:nvPr/>
          </p:nvSpPr>
          <p:spPr bwMode="auto">
            <a:xfrm>
              <a:off x="1439" y="3967"/>
              <a:ext cx="14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maxendinghere = 10</a:t>
              </a:r>
              <a:endParaRPr lang="da-DK"/>
            </a:p>
          </p:txBody>
        </p:sp>
        <p:sp>
          <p:nvSpPr>
            <p:cNvPr id="36881" name="Line 18"/>
            <p:cNvSpPr>
              <a:spLocks noChangeShapeType="1"/>
            </p:cNvSpPr>
            <p:nvPr/>
          </p:nvSpPr>
          <p:spPr bwMode="auto">
            <a:xfrm>
              <a:off x="585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2" name="Line 19"/>
            <p:cNvSpPr>
              <a:spLocks noChangeShapeType="1"/>
            </p:cNvSpPr>
            <p:nvPr/>
          </p:nvSpPr>
          <p:spPr bwMode="auto">
            <a:xfrm>
              <a:off x="834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3" name="Line 20"/>
            <p:cNvSpPr>
              <a:spLocks noChangeShapeType="1"/>
            </p:cNvSpPr>
            <p:nvPr/>
          </p:nvSpPr>
          <p:spPr bwMode="auto">
            <a:xfrm>
              <a:off x="1082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4" name="Line 21"/>
            <p:cNvSpPr>
              <a:spLocks noChangeShapeType="1"/>
            </p:cNvSpPr>
            <p:nvPr/>
          </p:nvSpPr>
          <p:spPr bwMode="auto">
            <a:xfrm>
              <a:off x="1331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5" name="Line 22"/>
            <p:cNvSpPr>
              <a:spLocks noChangeShapeType="1"/>
            </p:cNvSpPr>
            <p:nvPr/>
          </p:nvSpPr>
          <p:spPr bwMode="auto">
            <a:xfrm>
              <a:off x="1579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6" name="Line 23"/>
            <p:cNvSpPr>
              <a:spLocks noChangeShapeType="1"/>
            </p:cNvSpPr>
            <p:nvPr/>
          </p:nvSpPr>
          <p:spPr bwMode="auto">
            <a:xfrm>
              <a:off x="1828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7" name="Line 24"/>
            <p:cNvSpPr>
              <a:spLocks noChangeShapeType="1"/>
            </p:cNvSpPr>
            <p:nvPr/>
          </p:nvSpPr>
          <p:spPr bwMode="auto">
            <a:xfrm>
              <a:off x="2076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8" name="Line 25"/>
            <p:cNvSpPr>
              <a:spLocks noChangeShapeType="1"/>
            </p:cNvSpPr>
            <p:nvPr/>
          </p:nvSpPr>
          <p:spPr bwMode="auto">
            <a:xfrm>
              <a:off x="2325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9" name="Line 26"/>
            <p:cNvSpPr>
              <a:spLocks noChangeShapeType="1"/>
            </p:cNvSpPr>
            <p:nvPr/>
          </p:nvSpPr>
          <p:spPr bwMode="auto">
            <a:xfrm>
              <a:off x="2573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0" name="Line 27"/>
            <p:cNvSpPr>
              <a:spLocks noChangeShapeType="1"/>
            </p:cNvSpPr>
            <p:nvPr/>
          </p:nvSpPr>
          <p:spPr bwMode="auto">
            <a:xfrm>
              <a:off x="2822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1" name="Line 28"/>
            <p:cNvSpPr>
              <a:spLocks noChangeShapeType="1"/>
            </p:cNvSpPr>
            <p:nvPr/>
          </p:nvSpPr>
          <p:spPr bwMode="auto">
            <a:xfrm>
              <a:off x="3070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2" name="Line 29"/>
            <p:cNvSpPr>
              <a:spLocks noChangeShapeType="1"/>
            </p:cNvSpPr>
            <p:nvPr/>
          </p:nvSpPr>
          <p:spPr bwMode="auto">
            <a:xfrm>
              <a:off x="3318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3" name="Line 30"/>
            <p:cNvSpPr>
              <a:spLocks noChangeShapeType="1"/>
            </p:cNvSpPr>
            <p:nvPr/>
          </p:nvSpPr>
          <p:spPr bwMode="auto">
            <a:xfrm>
              <a:off x="3567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4" name="Line 31"/>
            <p:cNvSpPr>
              <a:spLocks noChangeShapeType="1"/>
            </p:cNvSpPr>
            <p:nvPr/>
          </p:nvSpPr>
          <p:spPr bwMode="auto">
            <a:xfrm>
              <a:off x="3815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5" name="Line 32"/>
            <p:cNvSpPr>
              <a:spLocks noChangeShapeType="1"/>
            </p:cNvSpPr>
            <p:nvPr/>
          </p:nvSpPr>
          <p:spPr bwMode="auto">
            <a:xfrm>
              <a:off x="4064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6" name="Line 33"/>
            <p:cNvSpPr>
              <a:spLocks noChangeShapeType="1"/>
            </p:cNvSpPr>
            <p:nvPr/>
          </p:nvSpPr>
          <p:spPr bwMode="auto">
            <a:xfrm>
              <a:off x="4312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7" name="Line 34"/>
            <p:cNvSpPr>
              <a:spLocks noChangeShapeType="1"/>
            </p:cNvSpPr>
            <p:nvPr/>
          </p:nvSpPr>
          <p:spPr bwMode="auto">
            <a:xfrm>
              <a:off x="4561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8" name="Line 35"/>
            <p:cNvSpPr>
              <a:spLocks noChangeShapeType="1"/>
            </p:cNvSpPr>
            <p:nvPr/>
          </p:nvSpPr>
          <p:spPr bwMode="auto">
            <a:xfrm>
              <a:off x="4809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9" name="Line 36"/>
            <p:cNvSpPr>
              <a:spLocks noChangeShapeType="1"/>
            </p:cNvSpPr>
            <p:nvPr/>
          </p:nvSpPr>
          <p:spPr bwMode="auto">
            <a:xfrm>
              <a:off x="5058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900" name="Line 37"/>
            <p:cNvSpPr>
              <a:spLocks noChangeShapeType="1"/>
            </p:cNvSpPr>
            <p:nvPr/>
          </p:nvSpPr>
          <p:spPr bwMode="auto">
            <a:xfrm>
              <a:off x="5306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901" name="Rectangle 38"/>
            <p:cNvSpPr>
              <a:spLocks noChangeArrowheads="1"/>
            </p:cNvSpPr>
            <p:nvPr/>
          </p:nvSpPr>
          <p:spPr bwMode="auto">
            <a:xfrm>
              <a:off x="337" y="3331"/>
              <a:ext cx="5218" cy="19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902" name="Rectangle 39"/>
            <p:cNvSpPr>
              <a:spLocks noChangeArrowheads="1"/>
            </p:cNvSpPr>
            <p:nvPr/>
          </p:nvSpPr>
          <p:spPr bwMode="auto">
            <a:xfrm>
              <a:off x="383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0</a:t>
              </a:r>
              <a:endParaRPr lang="da-DK"/>
            </a:p>
          </p:txBody>
        </p:sp>
        <p:sp>
          <p:nvSpPr>
            <p:cNvPr id="36903" name="Rectangle 40"/>
            <p:cNvSpPr>
              <a:spLocks noChangeArrowheads="1"/>
            </p:cNvSpPr>
            <p:nvPr/>
          </p:nvSpPr>
          <p:spPr bwMode="auto">
            <a:xfrm>
              <a:off x="632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36904" name="Rectangle 41"/>
            <p:cNvSpPr>
              <a:spLocks noChangeArrowheads="1"/>
            </p:cNvSpPr>
            <p:nvPr/>
          </p:nvSpPr>
          <p:spPr bwMode="auto">
            <a:xfrm>
              <a:off x="880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36905" name="Rectangle 42"/>
            <p:cNvSpPr>
              <a:spLocks noChangeArrowheads="1"/>
            </p:cNvSpPr>
            <p:nvPr/>
          </p:nvSpPr>
          <p:spPr bwMode="auto">
            <a:xfrm>
              <a:off x="1128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36906" name="Rectangle 43"/>
            <p:cNvSpPr>
              <a:spLocks noChangeArrowheads="1"/>
            </p:cNvSpPr>
            <p:nvPr/>
          </p:nvSpPr>
          <p:spPr bwMode="auto">
            <a:xfrm>
              <a:off x="2823" y="3151"/>
              <a:ext cx="24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i-1</a:t>
              </a:r>
              <a:endParaRPr lang="da-DK"/>
            </a:p>
          </p:txBody>
        </p:sp>
        <p:sp>
          <p:nvSpPr>
            <p:cNvPr id="36907" name="Rectangle 44"/>
            <p:cNvSpPr>
              <a:spLocks noChangeArrowheads="1"/>
            </p:cNvSpPr>
            <p:nvPr/>
          </p:nvSpPr>
          <p:spPr bwMode="auto">
            <a:xfrm>
              <a:off x="3137" y="3151"/>
              <a:ext cx="11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i</a:t>
              </a:r>
              <a:endParaRPr lang="da-DK"/>
            </a:p>
          </p:txBody>
        </p:sp>
        <p:sp>
          <p:nvSpPr>
            <p:cNvPr id="36908" name="Rectangle 45"/>
            <p:cNvSpPr>
              <a:spLocks noChangeArrowheads="1"/>
            </p:cNvSpPr>
            <p:nvPr/>
          </p:nvSpPr>
          <p:spPr bwMode="auto">
            <a:xfrm>
              <a:off x="359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36909" name="Rectangle 46"/>
            <p:cNvSpPr>
              <a:spLocks noChangeArrowheads="1"/>
            </p:cNvSpPr>
            <p:nvPr/>
          </p:nvSpPr>
          <p:spPr bwMode="auto">
            <a:xfrm>
              <a:off x="2844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-1</a:t>
              </a:r>
              <a:endParaRPr lang="da-DK"/>
            </a:p>
          </p:txBody>
        </p:sp>
        <p:sp>
          <p:nvSpPr>
            <p:cNvPr id="36910" name="Rectangle 47"/>
            <p:cNvSpPr>
              <a:spLocks noChangeArrowheads="1"/>
            </p:cNvSpPr>
            <p:nvPr/>
          </p:nvSpPr>
          <p:spPr bwMode="auto">
            <a:xfrm>
              <a:off x="2619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36911" name="Rectangle 48"/>
            <p:cNvSpPr>
              <a:spLocks noChangeArrowheads="1"/>
            </p:cNvSpPr>
            <p:nvPr/>
          </p:nvSpPr>
          <p:spPr bwMode="auto">
            <a:xfrm>
              <a:off x="2347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  <p:sp>
          <p:nvSpPr>
            <p:cNvPr id="36912" name="Rectangle 49"/>
            <p:cNvSpPr>
              <a:spLocks noChangeArrowheads="1"/>
            </p:cNvSpPr>
            <p:nvPr/>
          </p:nvSpPr>
          <p:spPr bwMode="auto">
            <a:xfrm>
              <a:off x="2122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36913" name="Rectangle 50"/>
            <p:cNvSpPr>
              <a:spLocks noChangeArrowheads="1"/>
            </p:cNvSpPr>
            <p:nvPr/>
          </p:nvSpPr>
          <p:spPr bwMode="auto">
            <a:xfrm>
              <a:off x="1874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36914" name="Rectangle 51"/>
            <p:cNvSpPr>
              <a:spLocks noChangeArrowheads="1"/>
            </p:cNvSpPr>
            <p:nvPr/>
          </p:nvSpPr>
          <p:spPr bwMode="auto">
            <a:xfrm>
              <a:off x="1601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-2</a:t>
              </a:r>
              <a:endParaRPr lang="da-DK"/>
            </a:p>
          </p:txBody>
        </p:sp>
        <p:sp>
          <p:nvSpPr>
            <p:cNvPr id="36915" name="Rectangle 52"/>
            <p:cNvSpPr>
              <a:spLocks noChangeArrowheads="1"/>
            </p:cNvSpPr>
            <p:nvPr/>
          </p:nvSpPr>
          <p:spPr bwMode="auto">
            <a:xfrm>
              <a:off x="1104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-7</a:t>
              </a:r>
              <a:endParaRPr lang="da-DK"/>
            </a:p>
          </p:txBody>
        </p:sp>
        <p:sp>
          <p:nvSpPr>
            <p:cNvPr id="36916" name="Rectangle 53"/>
            <p:cNvSpPr>
              <a:spLocks noChangeArrowheads="1"/>
            </p:cNvSpPr>
            <p:nvPr/>
          </p:nvSpPr>
          <p:spPr bwMode="auto">
            <a:xfrm>
              <a:off x="880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36917" name="Rectangle 54"/>
            <p:cNvSpPr>
              <a:spLocks noChangeArrowheads="1"/>
            </p:cNvSpPr>
            <p:nvPr/>
          </p:nvSpPr>
          <p:spPr bwMode="auto">
            <a:xfrm>
              <a:off x="632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36918" name="Rectangle 55"/>
            <p:cNvSpPr>
              <a:spLocks noChangeArrowheads="1"/>
            </p:cNvSpPr>
            <p:nvPr/>
          </p:nvSpPr>
          <p:spPr bwMode="auto">
            <a:xfrm>
              <a:off x="1377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36919" name="Rectangle 56"/>
            <p:cNvSpPr>
              <a:spLocks noChangeArrowheads="1"/>
            </p:cNvSpPr>
            <p:nvPr/>
          </p:nvSpPr>
          <p:spPr bwMode="auto">
            <a:xfrm>
              <a:off x="119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x</a:t>
              </a:r>
              <a:endParaRPr lang="da-DK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400" y="1270000"/>
            <a:ext cx="533400" cy="247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Max-</a:t>
            </a:r>
            <a:r>
              <a:rPr lang="da-DK" sz="4000" b="1" dirty="0" err="1" smtClean="0"/>
              <a:t>Delsum</a:t>
            </a:r>
            <a:r>
              <a:rPr lang="da-DK" sz="4000" b="1" dirty="0" smtClean="0"/>
              <a:t>:</a:t>
            </a:r>
            <a:br>
              <a:rPr lang="da-DK" sz="4000" b="1" dirty="0" smtClean="0"/>
            </a:br>
            <a:r>
              <a:rPr lang="da-DK" sz="4000" b="1" dirty="0" smtClean="0"/>
              <a:t>Algoritmiske idéer</a:t>
            </a:r>
            <a:endParaRPr lang="en-US" sz="4000" b="1" dirty="0" smtClean="0"/>
          </a:p>
        </p:txBody>
      </p:sp>
      <p:graphicFrame>
        <p:nvGraphicFramePr>
          <p:cNvPr id="75826" name="Group 5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4113219"/>
              </p:ext>
            </p:extLst>
          </p:nvPr>
        </p:nvGraphicFramePr>
        <p:xfrm>
          <a:off x="624522" y="2118360"/>
          <a:ext cx="7909878" cy="3749040"/>
        </p:xfrm>
        <a:graphic>
          <a:graphicData uri="http://schemas.openxmlformats.org/drawingml/2006/table">
            <a:tbl>
              <a:tblPr/>
              <a:tblGrid>
                <a:gridCol w="1689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7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additioner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Idé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da-DK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Naive løsning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+ 2b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da-DK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Genbrug beregninger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sum(x[</a:t>
                      </a:r>
                      <a:r>
                        <a:rPr kumimoji="0" 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i..j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]) = sum(x[i..j-1]) + x[j]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sum(x[</a:t>
                      </a:r>
                      <a:r>
                        <a:rPr kumimoji="0" 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i..j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]) = sum(x[0..j]) - sum(x[0..i-1])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 </a:t>
                      </a: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Del-og-kombiner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Inkrementel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Evaluering af Polynomier</a:t>
            </a:r>
            <a:endParaRPr lang="en-US" b="1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Vi har et </a:t>
            </a:r>
            <a:r>
              <a:rPr lang="da-DK" i="1" dirty="0" smtClean="0"/>
              <a:t>n</a:t>
            </a:r>
            <a:r>
              <a:rPr lang="da-DK" dirty="0" smtClean="0"/>
              <a:t>’te grads polynomium P:</a:t>
            </a:r>
            <a:endParaRPr lang="da-DK" dirty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endParaRPr lang="da-DK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endParaRPr lang="da-DK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P(</a:t>
            </a:r>
            <a:r>
              <a:rPr lang="da-DK" i="1" dirty="0" smtClean="0"/>
              <a:t>x</a:t>
            </a:r>
            <a:r>
              <a:rPr lang="da-DK" dirty="0" smtClean="0"/>
              <a:t>) = α</a:t>
            </a:r>
            <a:r>
              <a:rPr lang="da-DK" i="1" baseline="-25000" dirty="0" err="1" smtClean="0"/>
              <a:t>n</a:t>
            </a:r>
            <a:r>
              <a:rPr lang="da-DK" i="1" dirty="0" err="1" smtClean="0"/>
              <a:t>x</a:t>
            </a:r>
            <a:r>
              <a:rPr lang="da-DK" i="1" baseline="30000" dirty="0" err="1" smtClean="0"/>
              <a:t>n</a:t>
            </a:r>
            <a:r>
              <a:rPr lang="da-DK" dirty="0" smtClean="0"/>
              <a:t>+α</a:t>
            </a:r>
            <a:r>
              <a:rPr lang="da-DK" i="1" baseline="-25000" dirty="0" smtClean="0"/>
              <a:t>n</a:t>
            </a:r>
            <a:r>
              <a:rPr lang="da-DK" baseline="-25000" dirty="0" smtClean="0"/>
              <a:t>-1</a:t>
            </a:r>
            <a:r>
              <a:rPr lang="da-DK" i="1" dirty="0" smtClean="0"/>
              <a:t>x</a:t>
            </a:r>
            <a:r>
              <a:rPr lang="da-DK" i="1" baseline="30000" dirty="0" smtClean="0"/>
              <a:t>n</a:t>
            </a:r>
            <a:r>
              <a:rPr lang="da-DK" baseline="30000" dirty="0" smtClean="0"/>
              <a:t>-1</a:t>
            </a:r>
            <a:r>
              <a:rPr lang="da-DK" dirty="0" smtClean="0"/>
              <a:t>+∙∙∙</a:t>
            </a:r>
            <a:r>
              <a:rPr lang="en-US" dirty="0" smtClean="0"/>
              <a:t>+</a:t>
            </a:r>
            <a:r>
              <a:rPr lang="da-DK" dirty="0" smtClean="0"/>
              <a:t>α</a:t>
            </a:r>
            <a:r>
              <a:rPr lang="da-DK" baseline="-25000" dirty="0" smtClean="0"/>
              <a:t>1</a:t>
            </a:r>
            <a:r>
              <a:rPr lang="da-DK" i="1" dirty="0" smtClean="0"/>
              <a:t>x</a:t>
            </a:r>
            <a:r>
              <a:rPr lang="da-DK" dirty="0" smtClean="0"/>
              <a:t>+α</a:t>
            </a:r>
            <a:r>
              <a:rPr lang="da-DK" baseline="-25000" dirty="0" smtClean="0"/>
              <a:t>0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endParaRPr lang="da-DK" dirty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endParaRPr lang="da-DK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Vi vil gerne evaluere det i et </a:t>
            </a:r>
            <a:r>
              <a:rPr lang="da-DK" i="1" dirty="0" smtClean="0"/>
              <a:t>x</a:t>
            </a:r>
            <a:r>
              <a:rPr lang="da-DK" dirty="0" smtClean="0"/>
              <a:t>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Hvor meget arbejde?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362200"/>
            <a:ext cx="2206067" cy="2875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9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5400" b="1" smtClean="0"/>
              <a:t>Sammenligning</a:t>
            </a:r>
            <a:endParaRPr lang="en-US" sz="5400" b="1" smtClean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101" r="13889" b="10768"/>
          <a:stretch>
            <a:fillRect/>
          </a:stretch>
        </p:blipFill>
        <p:spPr>
          <a:xfrm>
            <a:off x="228600" y="1414463"/>
            <a:ext cx="8686800" cy="5443537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12838"/>
          </a:xfrm>
        </p:spPr>
        <p:txBody>
          <a:bodyPr/>
          <a:lstStyle/>
          <a:p>
            <a:pPr eaLnBrk="1" hangingPunct="1"/>
            <a:r>
              <a:rPr lang="da-DK" sz="5400" b="1" smtClean="0"/>
              <a:t>Sammenligning: </a:t>
            </a:r>
            <a:r>
              <a:rPr lang="da-DK" sz="5400" b="1" i="1" smtClean="0"/>
              <a:t>n</a:t>
            </a:r>
            <a:r>
              <a:rPr lang="da-DK" sz="5400" b="1" baseline="30000" smtClean="0"/>
              <a:t>3 </a:t>
            </a:r>
            <a:r>
              <a:rPr lang="da-DK" sz="5400" b="1" smtClean="0"/>
              <a:t>og </a:t>
            </a:r>
            <a:r>
              <a:rPr lang="da-DK" sz="5400" b="1" i="1" smtClean="0"/>
              <a:t>n</a:t>
            </a:r>
            <a:endParaRPr lang="en-US" sz="5400" b="1" i="1" smtClean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6837" r="19444" b="32655"/>
          <a:stretch>
            <a:fillRect/>
          </a:stretch>
        </p:blipFill>
        <p:spPr>
          <a:xfrm>
            <a:off x="2057400" y="1447800"/>
            <a:ext cx="4876800" cy="2090738"/>
          </a:xfrm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3542" r="7500" b="8333"/>
          <a:stretch>
            <a:fillRect/>
          </a:stretch>
        </p:blipFill>
        <p:spPr bwMode="auto">
          <a:xfrm>
            <a:off x="1752600" y="3859213"/>
            <a:ext cx="56388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2057400" y="57912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maxsum1 ≈ </a:t>
            </a:r>
            <a:r>
              <a:rPr lang="da-DK" i="1"/>
              <a:t>n</a:t>
            </a:r>
            <a:r>
              <a:rPr lang="da-DK" baseline="30000"/>
              <a:t>3</a:t>
            </a:r>
          </a:p>
        </p:txBody>
      </p:sp>
      <p:pic>
        <p:nvPicPr>
          <p:cNvPr id="40965" name="Picture 5" descr="maxsum1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maxsum2a og maxsum2b ≈ </a:t>
            </a:r>
            <a:r>
              <a:rPr lang="da-DK" i="1"/>
              <a:t>n</a:t>
            </a:r>
            <a:r>
              <a:rPr lang="da-DK" baseline="30000"/>
              <a:t>2</a:t>
            </a:r>
          </a:p>
        </p:txBody>
      </p:sp>
      <p:pic>
        <p:nvPicPr>
          <p:cNvPr id="41989" name="Picture 8" descr="maxsum2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maxsum3 og maxsum4 ≈ </a:t>
            </a:r>
            <a:r>
              <a:rPr lang="da-DK" i="1"/>
              <a:t>n</a:t>
            </a:r>
            <a:r>
              <a:rPr lang="da-DK" baseline="30000"/>
              <a:t> </a:t>
            </a:r>
            <a:r>
              <a:rPr lang="da-DK"/>
              <a:t> ???</a:t>
            </a:r>
            <a:endParaRPr lang="da-DK" baseline="30000"/>
          </a:p>
        </p:txBody>
      </p:sp>
      <p:pic>
        <p:nvPicPr>
          <p:cNvPr id="43013" name="Picture 6" descr="maxsum3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maxsum4 ≈ </a:t>
            </a:r>
            <a:r>
              <a:rPr lang="da-DK" i="1"/>
              <a:t>n</a:t>
            </a:r>
            <a:endParaRPr lang="da-DK" baseline="30000"/>
          </a:p>
        </p:txBody>
      </p:sp>
      <p:pic>
        <p:nvPicPr>
          <p:cNvPr id="44037" name="Picture 7" descr="maxsum3-4-div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maxsum3 ≈ </a:t>
            </a:r>
            <a:r>
              <a:rPr lang="da-DK" i="1"/>
              <a:t>c</a:t>
            </a:r>
            <a:r>
              <a:rPr lang="da-DK" baseline="-25000"/>
              <a:t>1</a:t>
            </a:r>
            <a:r>
              <a:rPr lang="da-DK" i="1"/>
              <a:t>·n·</a:t>
            </a:r>
            <a:r>
              <a:rPr lang="da-DK"/>
              <a:t>log</a:t>
            </a:r>
            <a:r>
              <a:rPr lang="da-DK" i="1"/>
              <a:t> n+c</a:t>
            </a:r>
            <a:r>
              <a:rPr lang="da-DK" baseline="-25000"/>
              <a:t>2</a:t>
            </a:r>
            <a:r>
              <a:rPr lang="da-DK" i="1"/>
              <a:t>·n</a:t>
            </a:r>
            <a:endParaRPr lang="da-DK" baseline="30000"/>
          </a:p>
        </p:txBody>
      </p:sp>
      <p:pic>
        <p:nvPicPr>
          <p:cNvPr id="45061" name="Picture 6" descr="maxsum3-div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Algoritmisk indsigt...</a:t>
            </a:r>
            <a:endParaRPr lang="en-US" b="1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Gode idéer kan give hurtige algoritmer</a:t>
            </a:r>
            <a:endParaRPr lang="en-US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Generelle algoritme teknikker</a:t>
            </a:r>
          </a:p>
          <a:p>
            <a:pPr lvl="1" eaLnBrk="1" hangingPunct="1"/>
            <a:r>
              <a:rPr lang="da-DK" dirty="0" smtClean="0"/>
              <a:t>Del-og-kombiner</a:t>
            </a:r>
          </a:p>
          <a:p>
            <a:pPr lvl="1" eaLnBrk="1" hangingPunct="1"/>
            <a:r>
              <a:rPr lang="da-DK" dirty="0" err="1" smtClean="0"/>
              <a:t>Inkrementel</a:t>
            </a:r>
            <a:r>
              <a:rPr lang="da-DK" dirty="0" smtClean="0"/>
              <a:t>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Analyse af udførelsestid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Argumenteret for korrektheden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Invarianter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Afleveringsopgave</a:t>
            </a:r>
            <a:endParaRPr lang="en-US" b="1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Bentley 8.7.13: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endParaRPr lang="da-DK" dirty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endParaRPr lang="da-DK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endParaRPr lang="da-DK" dirty="0"/>
          </a:p>
          <a:p>
            <a:pPr marL="0" indent="0" eaLnBrk="1" hangingPunct="1">
              <a:buClr>
                <a:schemeClr val="accent2"/>
              </a:buClr>
              <a:buNone/>
            </a:pPr>
            <a:endParaRPr lang="da-DK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Find største sum i et del-rektangel.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Input </a:t>
            </a:r>
            <a:r>
              <a:rPr lang="da-DK" i="1" dirty="0" smtClean="0"/>
              <a:t>n</a:t>
            </a:r>
            <a:r>
              <a:rPr lang="da-DK" dirty="0" smtClean="0"/>
              <a:t> x </a:t>
            </a:r>
            <a:r>
              <a:rPr lang="da-DK" i="1" dirty="0" smtClean="0"/>
              <a:t>n</a:t>
            </a:r>
            <a:r>
              <a:rPr lang="da-DK" dirty="0" smtClean="0"/>
              <a:t>. Alt fra </a:t>
            </a:r>
            <a:r>
              <a:rPr lang="da-DK" i="1" dirty="0" smtClean="0"/>
              <a:t>n</a:t>
            </a:r>
            <a:r>
              <a:rPr lang="da-DK" baseline="30000" dirty="0" smtClean="0"/>
              <a:t>6</a:t>
            </a:r>
            <a:r>
              <a:rPr lang="da-DK" dirty="0" smtClean="0"/>
              <a:t> og ned er OK.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Prøv at argumentere for tid og korrekthed.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03350"/>
              </p:ext>
            </p:extLst>
          </p:nvPr>
        </p:nvGraphicFramePr>
        <p:xfrm>
          <a:off x="1371600" y="2270760"/>
          <a:ext cx="6096000" cy="22250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-16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-42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758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Evaluering af Polynomier</a:t>
            </a:r>
            <a:endParaRPr lang="en-US" b="1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6661621" cy="3687763"/>
          </a:xfrm>
        </p:spPr>
        <p:txBody>
          <a:bodyPr/>
          <a:lstStyle/>
          <a:p>
            <a:pPr marL="0" indent="0" eaLnBrk="1" hangingPunct="1">
              <a:buClr>
                <a:schemeClr val="accent2"/>
              </a:buClr>
              <a:buNone/>
            </a:pPr>
            <a:r>
              <a:rPr lang="da-DK" b="1" dirty="0" smtClean="0"/>
              <a:t>Eksempel</a:t>
            </a:r>
            <a:endParaRPr lang="da-DK" b="1" dirty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dirty="0" smtClean="0"/>
              <a:t>n </a:t>
            </a:r>
            <a:r>
              <a:rPr lang="da-DK" dirty="0" smtClean="0"/>
              <a:t>= 3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P(</a:t>
            </a:r>
            <a:r>
              <a:rPr lang="da-DK" i="1" dirty="0" smtClean="0"/>
              <a:t>x</a:t>
            </a:r>
            <a:r>
              <a:rPr lang="da-DK" dirty="0" smtClean="0"/>
              <a:t>) = </a:t>
            </a:r>
            <a:r>
              <a:rPr lang="da-DK" i="1" dirty="0" smtClean="0"/>
              <a:t>x</a:t>
            </a:r>
            <a:r>
              <a:rPr lang="da-DK" baseline="30000" dirty="0" smtClean="0"/>
              <a:t>3</a:t>
            </a:r>
            <a:r>
              <a:rPr lang="da-DK" i="1" baseline="30000" dirty="0" smtClean="0"/>
              <a:t> </a:t>
            </a:r>
            <a:r>
              <a:rPr lang="da-DK" dirty="0" smtClean="0"/>
              <a:t>+ 2</a:t>
            </a:r>
            <a:r>
              <a:rPr lang="da-DK" i="1" dirty="0" smtClean="0"/>
              <a:t>x</a:t>
            </a:r>
            <a:r>
              <a:rPr lang="da-DK" baseline="30000" dirty="0" smtClean="0"/>
              <a:t>2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α</a:t>
            </a:r>
            <a:r>
              <a:rPr lang="da-DK" baseline="-25000" dirty="0" smtClean="0"/>
              <a:t>3</a:t>
            </a:r>
            <a:r>
              <a:rPr lang="da-DK" dirty="0" smtClean="0"/>
              <a:t>=1, α</a:t>
            </a:r>
            <a:r>
              <a:rPr lang="da-DK" baseline="-25000" dirty="0" smtClean="0"/>
              <a:t>2</a:t>
            </a:r>
            <a:r>
              <a:rPr lang="da-DK" dirty="0" smtClean="0"/>
              <a:t>=2, α</a:t>
            </a:r>
            <a:r>
              <a:rPr lang="da-DK" baseline="-25000" dirty="0" smtClean="0"/>
              <a:t>1</a:t>
            </a:r>
            <a:r>
              <a:rPr lang="da-DK" dirty="0" smtClean="0"/>
              <a:t>=0, α</a:t>
            </a:r>
            <a:r>
              <a:rPr lang="da-DK" baseline="-25000" dirty="0" smtClean="0"/>
              <a:t>0</a:t>
            </a:r>
            <a:r>
              <a:rPr lang="da-DK" dirty="0" smtClean="0"/>
              <a:t>=0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endParaRPr lang="da-DK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>
                <a:solidFill>
                  <a:srgbClr val="C00000"/>
                </a:solidFill>
              </a:rPr>
              <a:t>P(-2)=0, P(-1)=1, P(0)=0, P(1)=3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362200"/>
            <a:ext cx="2206067" cy="287569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126360" y="2707416"/>
            <a:ext cx="1348400" cy="1339136"/>
            <a:chOff x="7126360" y="2707416"/>
            <a:chExt cx="1348400" cy="1339136"/>
          </a:xfrm>
        </p:grpSpPr>
        <p:sp>
          <p:nvSpPr>
            <p:cNvPr id="2" name="Oval 1"/>
            <p:cNvSpPr/>
            <p:nvPr/>
          </p:nvSpPr>
          <p:spPr>
            <a:xfrm>
              <a:off x="7126360" y="3966376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555728" y="3545618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81120" y="3970352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398560" y="2707416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98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Evaluering af Polynomier</a:t>
            </a:r>
            <a:endParaRPr lang="en-US" b="1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P(</a:t>
            </a:r>
            <a:r>
              <a:rPr lang="da-DK" i="1" dirty="0" smtClean="0"/>
              <a:t>x</a:t>
            </a:r>
            <a:r>
              <a:rPr lang="da-DK" dirty="0" smtClean="0"/>
              <a:t>) = α</a:t>
            </a:r>
            <a:r>
              <a:rPr lang="da-DK" i="1" baseline="-25000" dirty="0" err="1" smtClean="0"/>
              <a:t>n</a:t>
            </a:r>
            <a:r>
              <a:rPr lang="da-DK" i="1" dirty="0" err="1" smtClean="0"/>
              <a:t>x</a:t>
            </a:r>
            <a:r>
              <a:rPr lang="da-DK" i="1" baseline="30000" dirty="0" err="1" smtClean="0"/>
              <a:t>n</a:t>
            </a:r>
            <a:r>
              <a:rPr lang="da-DK" i="1" baseline="30000" dirty="0" smtClean="0"/>
              <a:t> </a:t>
            </a:r>
            <a:r>
              <a:rPr lang="da-DK" dirty="0" smtClean="0"/>
              <a:t>+ α</a:t>
            </a:r>
            <a:r>
              <a:rPr lang="da-DK" i="1" baseline="-25000" dirty="0" smtClean="0"/>
              <a:t>n</a:t>
            </a:r>
            <a:r>
              <a:rPr lang="da-DK" baseline="-25000" dirty="0" smtClean="0"/>
              <a:t>-1</a:t>
            </a:r>
            <a:r>
              <a:rPr lang="da-DK" i="1" dirty="0" smtClean="0"/>
              <a:t>x</a:t>
            </a:r>
            <a:r>
              <a:rPr lang="da-DK" i="1" baseline="30000" dirty="0" smtClean="0"/>
              <a:t>n</a:t>
            </a:r>
            <a:r>
              <a:rPr lang="da-DK" baseline="30000" dirty="0" smtClean="0"/>
              <a:t>-1 </a:t>
            </a:r>
            <a:r>
              <a:rPr lang="da-DK" dirty="0" smtClean="0"/>
              <a:t>+∙∙∙</a:t>
            </a:r>
            <a:r>
              <a:rPr lang="en-US" dirty="0" smtClean="0"/>
              <a:t>+ </a:t>
            </a:r>
            <a:r>
              <a:rPr lang="da-DK" dirty="0" smtClean="0"/>
              <a:t>α</a:t>
            </a:r>
            <a:r>
              <a:rPr lang="da-DK" baseline="-25000" dirty="0" smtClean="0"/>
              <a:t>1</a:t>
            </a:r>
            <a:r>
              <a:rPr lang="da-DK" i="1" dirty="0" smtClean="0"/>
              <a:t>x </a:t>
            </a:r>
            <a:r>
              <a:rPr lang="da-DK" dirty="0" smtClean="0"/>
              <a:t>+ α</a:t>
            </a:r>
            <a:r>
              <a:rPr lang="da-DK" baseline="-25000" dirty="0" smtClean="0"/>
              <a:t>0</a:t>
            </a:r>
            <a:endParaRPr lang="da-DK" dirty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dirty="0" smtClean="0"/>
              <a:t>Beregn P(x)</a:t>
            </a:r>
          </a:p>
          <a:p>
            <a:pPr marL="457200" lvl="1" indent="0" eaLnBrk="1" hangingPunct="1">
              <a:buClr>
                <a:schemeClr val="accent2"/>
              </a:buClr>
              <a:buNone/>
            </a:pPr>
            <a:r>
              <a:rPr lang="da-DK" dirty="0" smtClean="0"/>
              <a:t>S = 0</a:t>
            </a:r>
          </a:p>
          <a:p>
            <a:pPr marL="457200" lvl="1" indent="0" eaLnBrk="1" hangingPunct="1">
              <a:buClr>
                <a:schemeClr val="accent2"/>
              </a:buClr>
              <a:buNone/>
            </a:pPr>
            <a:r>
              <a:rPr lang="da-DK" dirty="0" smtClean="0"/>
              <a:t>for i = 0,</a:t>
            </a:r>
            <a:r>
              <a:rPr lang="mr-IN" dirty="0" smtClean="0"/>
              <a:t>…</a:t>
            </a:r>
            <a:r>
              <a:rPr lang="en-US" dirty="0" smtClean="0"/>
              <a:t>,n:</a:t>
            </a:r>
          </a:p>
          <a:p>
            <a:pPr marL="914400" lvl="2" indent="0" eaLnBrk="1" hangingPunct="1">
              <a:buClr>
                <a:schemeClr val="accent2"/>
              </a:buClr>
              <a:buNone/>
            </a:pPr>
            <a:r>
              <a:rPr lang="en-US" dirty="0" smtClean="0"/>
              <a:t>B = 1</a:t>
            </a:r>
          </a:p>
          <a:p>
            <a:pPr marL="914400" lvl="2" indent="0" eaLnBrk="1" hangingPunct="1">
              <a:buClr>
                <a:schemeClr val="accent2"/>
              </a:buClr>
              <a:buNone/>
            </a:pPr>
            <a:r>
              <a:rPr lang="en-US" dirty="0" smtClean="0"/>
              <a:t>for j = 1,</a:t>
            </a:r>
            <a:r>
              <a:rPr lang="mr-IN" dirty="0" smtClean="0"/>
              <a:t>…</a:t>
            </a:r>
            <a:r>
              <a:rPr lang="en-US" dirty="0" smtClean="0"/>
              <a:t>,</a:t>
            </a:r>
            <a:r>
              <a:rPr lang="en-US" dirty="0" err="1" smtClean="0"/>
              <a:t>i</a:t>
            </a:r>
            <a:r>
              <a:rPr lang="en-US" dirty="0" smtClean="0"/>
              <a:t>:</a:t>
            </a:r>
          </a:p>
          <a:p>
            <a:pPr marL="1371600" lvl="3" indent="0" eaLnBrk="1" hangingPunct="1">
              <a:buClr>
                <a:schemeClr val="accent2"/>
              </a:buClr>
              <a:buNone/>
            </a:pPr>
            <a:r>
              <a:rPr lang="en-US" dirty="0" smtClean="0"/>
              <a:t>B = B * x</a:t>
            </a:r>
          </a:p>
          <a:p>
            <a:pPr marL="914400" lvl="2" indent="0" eaLnBrk="1" hangingPunct="1">
              <a:buClr>
                <a:schemeClr val="accent2"/>
              </a:buClr>
              <a:buNone/>
            </a:pPr>
            <a:r>
              <a:rPr lang="en-US" dirty="0" smtClean="0"/>
              <a:t>S = S + </a:t>
            </a:r>
            <a:r>
              <a:rPr lang="da-DK" dirty="0" smtClean="0"/>
              <a:t>α</a:t>
            </a:r>
            <a:r>
              <a:rPr lang="da-DK" i="1" baseline="-25000" dirty="0" smtClean="0"/>
              <a:t>i</a:t>
            </a:r>
            <a:r>
              <a:rPr lang="da-DK" i="1" dirty="0" smtClean="0"/>
              <a:t> </a:t>
            </a:r>
            <a:r>
              <a:rPr lang="en-US" dirty="0" smtClean="0"/>
              <a:t>* B</a:t>
            </a:r>
          </a:p>
          <a:p>
            <a:pPr marL="457200" lvl="1" indent="0" eaLnBrk="1" hangingPunct="1">
              <a:buClr>
                <a:schemeClr val="accent2"/>
              </a:buClr>
              <a:buNone/>
            </a:pPr>
            <a:r>
              <a:rPr lang="en-US" dirty="0" smtClean="0"/>
              <a:t>return S</a:t>
            </a:r>
            <a:endParaRPr lang="da-DK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81400" y="2819400"/>
            <a:ext cx="2590800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Delresultat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3276600"/>
            <a:ext cx="2590800" cy="2209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Udregn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bidrag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da-DK" sz="2000" dirty="0" smtClean="0">
                <a:solidFill>
                  <a:schemeClr val="tx1"/>
                </a:solidFill>
              </a:rPr>
              <a:t>α</a:t>
            </a:r>
            <a:r>
              <a:rPr lang="da-DK" sz="2000" i="1" baseline="-25000" dirty="0" err="1" smtClean="0">
                <a:solidFill>
                  <a:schemeClr val="tx1"/>
                </a:solidFill>
              </a:rPr>
              <a:t>i</a:t>
            </a:r>
            <a:r>
              <a:rPr lang="da-DK" sz="2000" i="1" dirty="0" err="1" smtClean="0">
                <a:solidFill>
                  <a:schemeClr val="tx1"/>
                </a:solidFill>
              </a:rPr>
              <a:t>x</a:t>
            </a:r>
            <a:r>
              <a:rPr lang="da-DK" sz="2000" i="1" baseline="30000" dirty="0" err="1" smtClean="0">
                <a:solidFill>
                  <a:schemeClr val="tx1"/>
                </a:solidFill>
              </a:rPr>
              <a:t>i</a:t>
            </a:r>
            <a:r>
              <a:rPr lang="da-DK" sz="2000" i="1" dirty="0" smtClean="0">
                <a:solidFill>
                  <a:schemeClr val="tx1"/>
                </a:solidFill>
              </a:rPr>
              <a:t> </a:t>
            </a:r>
            <a:r>
              <a:rPr lang="da-DK" sz="2000" dirty="0" smtClean="0">
                <a:solidFill>
                  <a:schemeClr val="tx1"/>
                </a:solidFill>
              </a:rPr>
              <a:t>og læg til S</a:t>
            </a:r>
            <a:r>
              <a:rPr lang="da-DK" sz="2000" i="1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810000"/>
            <a:ext cx="2590800" cy="1219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Få</a:t>
            </a:r>
            <a:r>
              <a:rPr lang="en-US" sz="2000" dirty="0" smtClean="0">
                <a:solidFill>
                  <a:schemeClr val="tx1"/>
                </a:solidFill>
              </a:rPr>
              <a:t> B </a:t>
            </a:r>
            <a:r>
              <a:rPr lang="en-US" sz="2000" dirty="0" err="1" smtClean="0">
                <a:solidFill>
                  <a:schemeClr val="tx1"/>
                </a:solidFill>
              </a:rPr>
              <a:t>til</a:t>
            </a:r>
            <a:r>
              <a:rPr lang="en-US" sz="2000" dirty="0" smtClean="0">
                <a:solidFill>
                  <a:schemeClr val="tx1"/>
                </a:solidFill>
              </a:rPr>
              <a:t> at </a:t>
            </a:r>
            <a:r>
              <a:rPr lang="en-US" sz="2000" dirty="0" err="1" smtClean="0">
                <a:solidFill>
                  <a:schemeClr val="tx1"/>
                </a:solidFill>
              </a:rPr>
              <a:t>blive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da-DK" sz="2000" i="1" dirty="0" err="1" smtClean="0">
                <a:solidFill>
                  <a:schemeClr val="tx1"/>
                </a:solidFill>
              </a:rPr>
              <a:t>x</a:t>
            </a:r>
            <a:r>
              <a:rPr lang="da-DK" sz="2000" i="1" baseline="30000" dirty="0" err="1" smtClean="0">
                <a:solidFill>
                  <a:schemeClr val="tx1"/>
                </a:solidFill>
              </a:rPr>
              <a:t>i</a:t>
            </a:r>
            <a:r>
              <a:rPr lang="da-DK" sz="2000" i="1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7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Evaluering af Polynomier</a:t>
            </a:r>
            <a:endParaRPr lang="en-US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962400" y="2209800"/>
            <a:ext cx="4876800" cy="426720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Hvor</a:t>
            </a:r>
            <a:r>
              <a:rPr lang="en-US" dirty="0" smtClean="0">
                <a:solidFill>
                  <a:schemeClr val="bg1"/>
                </a:solidFill>
              </a:rPr>
              <a:t> mange </a:t>
            </a:r>
            <a:r>
              <a:rPr lang="en-US" dirty="0" err="1" smtClean="0">
                <a:solidFill>
                  <a:schemeClr val="bg1"/>
                </a:solidFill>
              </a:rPr>
              <a:t>gange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bliver</a:t>
            </a:r>
            <a:r>
              <a:rPr lang="en-US" dirty="0" smtClean="0">
                <a:solidFill>
                  <a:schemeClr val="bg1"/>
                </a:solidFill>
              </a:rPr>
              <a:t> B = B * x ca. </a:t>
            </a:r>
            <a:r>
              <a:rPr lang="en-US" dirty="0" err="1" smtClean="0">
                <a:solidFill>
                  <a:schemeClr val="bg1"/>
                </a:solidFill>
              </a:rPr>
              <a:t>udført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1165225" indent="627063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log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(n)</a:t>
            </a:r>
          </a:p>
          <a:p>
            <a:pPr marL="1165225" indent="627063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n</a:t>
            </a:r>
          </a:p>
          <a:p>
            <a:pPr marL="1165225" indent="627063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n * log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(n)</a:t>
            </a:r>
          </a:p>
          <a:p>
            <a:pPr marL="1165225" indent="627063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</a:p>
          <a:p>
            <a:pPr marL="1165225" indent="627063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620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kern="0" dirty="0" smtClean="0"/>
              <a:t>P(</a:t>
            </a:r>
            <a:r>
              <a:rPr lang="da-DK" i="1" kern="0" dirty="0" smtClean="0"/>
              <a:t>x</a:t>
            </a:r>
            <a:r>
              <a:rPr lang="da-DK" kern="0" dirty="0" smtClean="0"/>
              <a:t>) = α</a:t>
            </a:r>
            <a:r>
              <a:rPr lang="da-DK" i="1" kern="0" baseline="-25000" dirty="0" err="1" smtClean="0"/>
              <a:t>n</a:t>
            </a:r>
            <a:r>
              <a:rPr lang="da-DK" i="1" kern="0" dirty="0" err="1" smtClean="0"/>
              <a:t>x</a:t>
            </a:r>
            <a:r>
              <a:rPr lang="da-DK" i="1" kern="0" baseline="30000" dirty="0" err="1" smtClean="0"/>
              <a:t>n</a:t>
            </a:r>
            <a:r>
              <a:rPr lang="da-DK" i="1" kern="0" baseline="30000" dirty="0" smtClean="0"/>
              <a:t> </a:t>
            </a:r>
            <a:r>
              <a:rPr lang="da-DK" kern="0" dirty="0" smtClean="0"/>
              <a:t>+ α</a:t>
            </a:r>
            <a:r>
              <a:rPr lang="da-DK" i="1" kern="0" baseline="-25000" dirty="0" smtClean="0"/>
              <a:t>n</a:t>
            </a:r>
            <a:r>
              <a:rPr lang="da-DK" kern="0" baseline="-25000" dirty="0" smtClean="0"/>
              <a:t>-1</a:t>
            </a:r>
            <a:r>
              <a:rPr lang="da-DK" i="1" kern="0" dirty="0" smtClean="0"/>
              <a:t>x</a:t>
            </a:r>
            <a:r>
              <a:rPr lang="da-DK" i="1" kern="0" baseline="30000" dirty="0" smtClean="0"/>
              <a:t>n</a:t>
            </a:r>
            <a:r>
              <a:rPr lang="da-DK" kern="0" baseline="30000" dirty="0" smtClean="0"/>
              <a:t>-1 </a:t>
            </a:r>
            <a:r>
              <a:rPr lang="da-DK" kern="0" dirty="0" smtClean="0"/>
              <a:t>+∙∙∙</a:t>
            </a:r>
            <a:r>
              <a:rPr lang="en-US" kern="0" dirty="0" smtClean="0"/>
              <a:t>+ </a:t>
            </a:r>
            <a:r>
              <a:rPr lang="da-DK" kern="0" dirty="0" smtClean="0"/>
              <a:t>α</a:t>
            </a:r>
            <a:r>
              <a:rPr lang="da-DK" kern="0" baseline="-25000" dirty="0" smtClean="0"/>
              <a:t>1</a:t>
            </a:r>
            <a:r>
              <a:rPr lang="da-DK" i="1" kern="0" dirty="0" smtClean="0"/>
              <a:t>x </a:t>
            </a:r>
            <a:r>
              <a:rPr lang="da-DK" kern="0" dirty="0" smtClean="0"/>
              <a:t>+ α</a:t>
            </a:r>
            <a:r>
              <a:rPr lang="da-DK" kern="0" baseline="-25000" dirty="0" smtClean="0"/>
              <a:t>0</a:t>
            </a:r>
            <a:endParaRPr lang="da-DK" kern="0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kern="0" dirty="0" smtClean="0"/>
              <a:t>Beregn P(x)</a:t>
            </a:r>
          </a:p>
          <a:p>
            <a:pPr marL="457200" lvl="1" indent="0" eaLnBrk="1" hangingPunct="1">
              <a:buClr>
                <a:schemeClr val="accent2"/>
              </a:buClr>
              <a:buFontTx/>
              <a:buNone/>
            </a:pPr>
            <a:r>
              <a:rPr lang="da-DK" kern="0" dirty="0" smtClean="0"/>
              <a:t>S = 0</a:t>
            </a:r>
          </a:p>
          <a:p>
            <a:pPr marL="457200" lvl="1" indent="0" eaLnBrk="1" hangingPunct="1">
              <a:buClr>
                <a:schemeClr val="accent2"/>
              </a:buClr>
              <a:buFontTx/>
              <a:buNone/>
            </a:pPr>
            <a:r>
              <a:rPr lang="da-DK" kern="0" dirty="0" smtClean="0"/>
              <a:t>for i = 0,</a:t>
            </a:r>
            <a:r>
              <a:rPr lang="mr-IN" kern="0" dirty="0" smtClean="0"/>
              <a:t>…</a:t>
            </a:r>
            <a:r>
              <a:rPr lang="en-US" kern="0" dirty="0" smtClean="0"/>
              <a:t>,n:</a:t>
            </a:r>
          </a:p>
          <a:p>
            <a:pPr marL="914400" lvl="2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B = 1</a:t>
            </a:r>
          </a:p>
          <a:p>
            <a:pPr marL="914400" lvl="2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for j = 1,</a:t>
            </a:r>
            <a:r>
              <a:rPr lang="mr-IN" kern="0" dirty="0" smtClean="0"/>
              <a:t>…</a:t>
            </a:r>
            <a:r>
              <a:rPr lang="en-US" kern="0" dirty="0" smtClean="0"/>
              <a:t>,i:</a:t>
            </a:r>
          </a:p>
          <a:p>
            <a:pPr marL="1371600" lvl="3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B = B * x</a:t>
            </a:r>
          </a:p>
          <a:p>
            <a:pPr marL="914400" lvl="2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S = S + </a:t>
            </a:r>
            <a:r>
              <a:rPr lang="da-DK" kern="0" dirty="0" smtClean="0"/>
              <a:t>α</a:t>
            </a:r>
            <a:r>
              <a:rPr lang="da-DK" i="1" kern="0" baseline="-25000" dirty="0" smtClean="0"/>
              <a:t>i</a:t>
            </a:r>
            <a:r>
              <a:rPr lang="da-DK" i="1" kern="0" dirty="0" smtClean="0"/>
              <a:t> </a:t>
            </a:r>
            <a:r>
              <a:rPr lang="en-US" kern="0" dirty="0" smtClean="0"/>
              <a:t>* B</a:t>
            </a:r>
          </a:p>
          <a:p>
            <a:pPr marL="457200" lvl="1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return S</a:t>
            </a:r>
            <a:endParaRPr lang="da-DK" kern="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43200" y="4267200"/>
            <a:ext cx="1295400" cy="457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47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Evaluering af Polynomier</a:t>
            </a:r>
            <a:endParaRPr lang="en-US" b="1" dirty="0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4495800" y="1981200"/>
            <a:ext cx="3505200" cy="1676400"/>
          </a:xfrm>
          <a:prstGeom prst="wedgeRoundRectCallout">
            <a:avLst>
              <a:gd name="adj1" fmla="val -81348"/>
              <a:gd name="adj2" fmla="val 107457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Vi laver </a:t>
            </a:r>
            <a:r>
              <a:rPr lang="en-US" sz="2800" dirty="0" err="1" smtClean="0">
                <a:solidFill>
                  <a:schemeClr val="tx1"/>
                </a:solidFill>
              </a:rPr>
              <a:t>næsten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samme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arbejde</a:t>
            </a:r>
            <a:r>
              <a:rPr lang="en-US" sz="2800" dirty="0" smtClean="0">
                <a:solidFill>
                  <a:schemeClr val="tx1"/>
                </a:solidFill>
              </a:rPr>
              <a:t> for i-1 og 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800600" y="4221162"/>
            <a:ext cx="3505200" cy="1676400"/>
          </a:xfrm>
          <a:prstGeom prst="wedgeRoundRectCallout">
            <a:avLst>
              <a:gd name="adj1" fmla="val -89310"/>
              <a:gd name="adj2" fmla="val -12429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Lad </a:t>
            </a:r>
            <a:r>
              <a:rPr lang="en-US" sz="2800" dirty="0" err="1" smtClean="0">
                <a:solidFill>
                  <a:schemeClr val="tx1"/>
                </a:solidFill>
              </a:rPr>
              <a:t>os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prøve</a:t>
            </a:r>
            <a:r>
              <a:rPr lang="en-US" sz="2800" dirty="0" smtClean="0">
                <a:solidFill>
                  <a:schemeClr val="tx1"/>
                </a:solidFill>
              </a:rPr>
              <a:t> at </a:t>
            </a:r>
            <a:r>
              <a:rPr lang="en-US" sz="2800" dirty="0" err="1" smtClean="0">
                <a:solidFill>
                  <a:schemeClr val="tx1"/>
                </a:solidFill>
              </a:rPr>
              <a:t>genbruge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resultater</a:t>
            </a:r>
            <a:r>
              <a:rPr lang="en-US" sz="2800" dirty="0" smtClean="0">
                <a:solidFill>
                  <a:schemeClr val="tx1"/>
                </a:solidFill>
              </a:rPr>
              <a:t>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2183613"/>
            <a:ext cx="3429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kern="0" dirty="0" smtClean="0"/>
              <a:t>Beregn P(x)</a:t>
            </a:r>
          </a:p>
          <a:p>
            <a:pPr marL="457200" lvl="1" indent="0" eaLnBrk="1" hangingPunct="1">
              <a:buClr>
                <a:schemeClr val="accent2"/>
              </a:buClr>
              <a:buFontTx/>
              <a:buNone/>
            </a:pPr>
            <a:r>
              <a:rPr lang="da-DK" kern="0" dirty="0" smtClean="0"/>
              <a:t>S = 0</a:t>
            </a:r>
          </a:p>
          <a:p>
            <a:pPr marL="457200" lvl="1" indent="0" eaLnBrk="1" hangingPunct="1">
              <a:buClr>
                <a:schemeClr val="accent2"/>
              </a:buClr>
              <a:buFontTx/>
              <a:buNone/>
            </a:pPr>
            <a:r>
              <a:rPr lang="da-DK" kern="0" dirty="0" smtClean="0"/>
              <a:t>for i = 0,</a:t>
            </a:r>
            <a:r>
              <a:rPr lang="mr-IN" kern="0" dirty="0" smtClean="0"/>
              <a:t>…</a:t>
            </a:r>
            <a:r>
              <a:rPr lang="en-US" kern="0" dirty="0" smtClean="0"/>
              <a:t>,n:</a:t>
            </a:r>
          </a:p>
          <a:p>
            <a:pPr marL="914400" lvl="2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B = 1</a:t>
            </a:r>
          </a:p>
          <a:p>
            <a:pPr marL="914400" lvl="2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for j = 1,</a:t>
            </a:r>
            <a:r>
              <a:rPr lang="mr-IN" kern="0" dirty="0" smtClean="0"/>
              <a:t>…</a:t>
            </a:r>
            <a:r>
              <a:rPr lang="en-US" kern="0" dirty="0" smtClean="0"/>
              <a:t>,i:</a:t>
            </a:r>
          </a:p>
          <a:p>
            <a:pPr marL="1371600" lvl="3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B = B * x</a:t>
            </a:r>
          </a:p>
          <a:p>
            <a:pPr marL="914400" lvl="2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S = S + </a:t>
            </a:r>
            <a:r>
              <a:rPr lang="da-DK" kern="0" dirty="0" smtClean="0"/>
              <a:t>α</a:t>
            </a:r>
            <a:r>
              <a:rPr lang="da-DK" i="1" kern="0" baseline="-25000" dirty="0" smtClean="0"/>
              <a:t>i</a:t>
            </a:r>
            <a:r>
              <a:rPr lang="da-DK" i="1" kern="0" dirty="0" smtClean="0"/>
              <a:t> </a:t>
            </a:r>
            <a:r>
              <a:rPr lang="en-US" kern="0" dirty="0" smtClean="0"/>
              <a:t>* B</a:t>
            </a:r>
          </a:p>
          <a:p>
            <a:pPr marL="457200" lvl="1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return S</a:t>
            </a:r>
            <a:endParaRPr lang="da-DK" kern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2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Evaluering af Polynomier</a:t>
            </a:r>
            <a:endParaRPr lang="en-US" b="1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574013"/>
            <a:ext cx="4038600" cy="452596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dirty="0" smtClean="0"/>
              <a:t>Beregn P(x)     </a:t>
            </a:r>
            <a:r>
              <a:rPr lang="da-DK" i="1" dirty="0" smtClean="0">
                <a:solidFill>
                  <a:srgbClr val="C00000"/>
                </a:solidFill>
              </a:rPr>
              <a:t>ny</a:t>
            </a:r>
          </a:p>
          <a:p>
            <a:pPr marL="457200" lvl="1" indent="0" eaLnBrk="1" hangingPunct="1">
              <a:buClr>
                <a:schemeClr val="accent2"/>
              </a:buClr>
              <a:buNone/>
            </a:pPr>
            <a:r>
              <a:rPr lang="da-DK" dirty="0" smtClean="0"/>
              <a:t>S = 0</a:t>
            </a:r>
          </a:p>
          <a:p>
            <a:pPr marL="457200" lvl="1" indent="0" eaLnBrk="1" hangingPunct="1">
              <a:buClr>
                <a:schemeClr val="accent2"/>
              </a:buClr>
              <a:buNone/>
            </a:pPr>
            <a:r>
              <a:rPr lang="en-US" dirty="0" smtClean="0"/>
              <a:t>B = 1</a:t>
            </a:r>
            <a:endParaRPr lang="da-DK" dirty="0" smtClean="0"/>
          </a:p>
          <a:p>
            <a:pPr marL="457200" lvl="1" indent="0" eaLnBrk="1" hangingPunct="1">
              <a:buClr>
                <a:schemeClr val="accent2"/>
              </a:buClr>
              <a:buNone/>
            </a:pPr>
            <a:r>
              <a:rPr lang="da-DK" dirty="0" smtClean="0"/>
              <a:t>for i = 0,</a:t>
            </a:r>
            <a:r>
              <a:rPr lang="mr-IN" dirty="0" smtClean="0"/>
              <a:t>…</a:t>
            </a:r>
            <a:r>
              <a:rPr lang="en-US" dirty="0" smtClean="0"/>
              <a:t>,n:</a:t>
            </a:r>
          </a:p>
          <a:p>
            <a:pPr marL="914400" lvl="2" indent="0" eaLnBrk="1" hangingPunct="1">
              <a:buClr>
                <a:schemeClr val="accent2"/>
              </a:buClr>
              <a:buNone/>
            </a:pPr>
            <a:r>
              <a:rPr lang="en-US" dirty="0" smtClean="0"/>
              <a:t>S = S + </a:t>
            </a:r>
            <a:r>
              <a:rPr lang="da-DK" dirty="0" smtClean="0"/>
              <a:t>α</a:t>
            </a:r>
            <a:r>
              <a:rPr lang="da-DK" i="1" baseline="-25000" dirty="0" smtClean="0"/>
              <a:t>i</a:t>
            </a:r>
            <a:r>
              <a:rPr lang="da-DK" i="1" dirty="0" smtClean="0"/>
              <a:t> </a:t>
            </a:r>
            <a:r>
              <a:rPr lang="en-US" dirty="0" smtClean="0"/>
              <a:t>* B</a:t>
            </a:r>
          </a:p>
          <a:p>
            <a:pPr marL="914400" lvl="2" indent="0" eaLnBrk="1" hangingPunct="1">
              <a:buClr>
                <a:schemeClr val="accent2"/>
              </a:buClr>
              <a:buNone/>
            </a:pPr>
            <a:r>
              <a:rPr lang="en-US" dirty="0"/>
              <a:t>B = B * </a:t>
            </a:r>
            <a:r>
              <a:rPr lang="en-US" dirty="0" smtClean="0"/>
              <a:t>x</a:t>
            </a:r>
          </a:p>
          <a:p>
            <a:pPr marL="457200" lvl="1" indent="0" eaLnBrk="1" hangingPunct="1">
              <a:buClr>
                <a:schemeClr val="accent2"/>
              </a:buClr>
              <a:buNone/>
            </a:pPr>
            <a:r>
              <a:rPr lang="en-US" dirty="0" smtClean="0"/>
              <a:t>return S</a:t>
            </a:r>
            <a:endParaRPr lang="da-DK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76400" y="5486400"/>
            <a:ext cx="716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/2 + n/2			     2(n+1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19200" y="1574013"/>
            <a:ext cx="3429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kern="0" dirty="0" smtClean="0"/>
              <a:t>Beregn P(x)</a:t>
            </a:r>
          </a:p>
          <a:p>
            <a:pPr marL="457200" lvl="1" indent="0" eaLnBrk="1" hangingPunct="1">
              <a:buClr>
                <a:schemeClr val="accent2"/>
              </a:buClr>
              <a:buFontTx/>
              <a:buNone/>
            </a:pPr>
            <a:r>
              <a:rPr lang="da-DK" kern="0" dirty="0" smtClean="0"/>
              <a:t>S = 0</a:t>
            </a:r>
          </a:p>
          <a:p>
            <a:pPr marL="457200" lvl="1" indent="0" eaLnBrk="1" hangingPunct="1">
              <a:buClr>
                <a:schemeClr val="accent2"/>
              </a:buClr>
              <a:buFontTx/>
              <a:buNone/>
            </a:pPr>
            <a:r>
              <a:rPr lang="da-DK" kern="0" dirty="0" smtClean="0"/>
              <a:t>for i = 0,</a:t>
            </a:r>
            <a:r>
              <a:rPr lang="mr-IN" kern="0" dirty="0" smtClean="0"/>
              <a:t>…</a:t>
            </a:r>
            <a:r>
              <a:rPr lang="en-US" kern="0" dirty="0" smtClean="0"/>
              <a:t>,n:</a:t>
            </a:r>
          </a:p>
          <a:p>
            <a:pPr marL="914400" lvl="2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B = 1</a:t>
            </a:r>
          </a:p>
          <a:p>
            <a:pPr marL="914400" lvl="2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for j = 1,</a:t>
            </a:r>
            <a:r>
              <a:rPr lang="mr-IN" kern="0" dirty="0" smtClean="0"/>
              <a:t>…</a:t>
            </a:r>
            <a:r>
              <a:rPr lang="en-US" kern="0" dirty="0" smtClean="0"/>
              <a:t>,i:</a:t>
            </a:r>
          </a:p>
          <a:p>
            <a:pPr marL="1371600" lvl="3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B = B * x</a:t>
            </a:r>
          </a:p>
          <a:p>
            <a:pPr marL="914400" lvl="2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S = S + </a:t>
            </a:r>
            <a:r>
              <a:rPr lang="da-DK" kern="0" dirty="0" smtClean="0"/>
              <a:t>α</a:t>
            </a:r>
            <a:r>
              <a:rPr lang="da-DK" i="1" kern="0" baseline="-25000" dirty="0" smtClean="0"/>
              <a:t>i</a:t>
            </a:r>
            <a:r>
              <a:rPr lang="da-DK" i="1" kern="0" dirty="0" smtClean="0"/>
              <a:t> </a:t>
            </a:r>
            <a:r>
              <a:rPr lang="en-US" kern="0" dirty="0" smtClean="0"/>
              <a:t>* B</a:t>
            </a:r>
          </a:p>
          <a:p>
            <a:pPr marL="457200" lvl="1" indent="0" eaLnBrk="1" hangingPunct="1">
              <a:buClr>
                <a:schemeClr val="accent2"/>
              </a:buClr>
              <a:buFontTx/>
              <a:buNone/>
            </a:pPr>
            <a:r>
              <a:rPr lang="en-US" kern="0" dirty="0" smtClean="0"/>
              <a:t>return S</a:t>
            </a:r>
            <a:endParaRPr lang="da-DK" kern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7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Evaluering af Polynomier</a:t>
            </a:r>
            <a:endParaRPr lang="en-US" b="1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397240" cy="19812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Hvor stor forskel på moderne computer der kan lave ca. 10</a:t>
            </a:r>
            <a:r>
              <a:rPr lang="da-DK" baseline="30000" dirty="0" smtClean="0"/>
              <a:t>9</a:t>
            </a:r>
            <a:r>
              <a:rPr lang="da-DK" dirty="0" smtClean="0"/>
              <a:t> instruktioner på 1 sekund?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1" y="4800600"/>
            <a:ext cx="9144000" cy="958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t="3484" r="27246" b="1813"/>
          <a:stretch>
            <a:fillRect/>
          </a:stretch>
        </p:blipFill>
        <p:spPr>
          <a:xfrm>
            <a:off x="2209800" y="533400"/>
            <a:ext cx="5026025" cy="5715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c4b15f4-4a77-42f9-bd09-3b2e3b6e9c87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QUESTIONALIAS" val="Enter question text..."/>
  <p:tag name="DELIMITERS" val="3.1"/>
  <p:tag name="VALUEFORMAT" val="0%"/>
  <p:tag name="PRIORITYRANKING" val="True"/>
  <p:tag name="DEMOGRAPHIC" val="False"/>
  <p:tag name="ANSWERSALIAS" val="10|smicln|11|smicln|14|smicln|15|smicln|17|smicln|20|smicln|30|smicln|ved ikke"/>
  <p:tag name="SLIDEORDER" val="2"/>
  <p:tag name="SLIDEGUID" val="B63073E598E24F8497910EF3900C43B3"/>
  <p:tag name="VALUES" val="No Value|smicln|No Value|smicln|No Value|smicln|No Value|smicln|No Value|smicln|No Value|smicln|No Value|smicln|No Value"/>
  <p:tag name="RESPONSESGATHERED" val="True"/>
  <p:tag name="TOTALRESPONSES" val="110"/>
  <p:tag name="RESPONSECOUNT" val="1100"/>
  <p:tag name="SLICED" val="False"/>
  <p:tag name="RESPONSES" val="4;3;4;4;4;-;4;3;4;4;4;4;3;4;4;-;3;4;6;3;4;4;4;4;4;3;4;4;4;4;1;4;2;2;4;4;4;-;4;4;1;4;3;4;4;3;4;4;4;4;4;4;-;4;4;4;4;4;3;5;-;4;4;-;4;4;3;4;8;-;4;4;-;-;3;3;4;5;4;3;4;4;4;4;4;4;4;4;4;4;4;4;4;4;3;4;4;4;2;4;2;4;8;-;5;4;4;3;4;4;4;4;3;4;1;4;4;4;4;8;"/>
  <p:tag name="CHARTSTRINGSTD" val="30 40 160 800 30 10 0 30"/>
  <p:tag name="CHARTSTRINGREV" val="30 0 10 30 800 160 40 30"/>
  <p:tag name="CHARTSTRINGSTDPER" val="0.0272727272727273 0.0363636363636364 0.145454545454545 0.727272727272727 0.0272727272727273 0.00909090909090909 0 0.0272727272727273"/>
  <p:tag name="CHARTSTRINGREVPER" val="0.0272727272727273 0 0.00909090909090909 0.0272727272727273 0.727272727272727 0.145454545454545 0.0363636363636364 0.0272727272727273"/>
  <p:tag name="ANONYMOUSTEMP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9"/>
  <p:tag name="FONTSIZE" val="28"/>
  <p:tag name="BULLETTYPE" val="ppBulletAlphaLCParenRight"/>
  <p:tag name="ANSWERTEXT" val="10&#10;11&#10;14&#10;15&#10;17&#10;20&#10;30&#10;ved ikke"/>
  <p:tag name="OLDNUMANSWERS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DE49730447284E5E8266309F938D80C1"/>
  <p:tag name="QUESTIONALIAS" val="Algoritme 3"/>
  <p:tag name="ANSWERSALIAS" val="a|smicln|b|smicln|c|smicln|d|smicln|e|smicln|f"/>
  <p:tag name="RESPONSESGATHERED" val="True"/>
  <p:tag name="TOTALRESPONSES" val="123"/>
  <p:tag name="RESPONSECOUNT" val="1230"/>
  <p:tag name="SLICED" val="False"/>
  <p:tag name="RESPONSES" val="1;4;4;1;1;4;4;5;4;1;1;4;-;-;1;-;1;4;4;1;4;1;6;4;4;2;1;-;4;3;1;5;4;1;1;4;4;1;1;6;5;-;-;5;4;1;4;1;4;4;4;1;-;1;4;4;1;4;2;1;-;1;4;1;4;1;-;4;4;4;4;4;5;1;5;5;-;4;-;-;3;4;4;4;1;4;4;4;4;4;4;4;4;4;4;4;4;4;-;4;4;-;1;-;4;4;-;1;1;1;-;4;-;4;5;1;4;-;-;1;1;1;1;1;1;1;1;1;1;1;1;1;1;1;1;1;1;1;1;1;1;1;1;"/>
  <p:tag name="CHARTSTRINGSTD" val="550 20 20 540 80 20"/>
  <p:tag name="CHARTSTRINGREV" val="20 80 540 20 20 550"/>
  <p:tag name="CHARTSTRINGSTDPER" val="0.447154471544715 0.016260162601626 0.016260162601626 0.439024390243902 0.0650406504065041 0.016260162601626"/>
  <p:tag name="CHARTSTRINGREVPER" val="0.016260162601626 0.0650406504065041 0.439024390243902 0.016260162601626 0.016260162601626 0.447154471544715"/>
  <p:tag name="VALUES" val="No Value|smicln|No Value|smicln|No Value|smicln|No Value|smicln|No Value|smicln|No Value"/>
  <p:tag name="ANONYMOUSTEMP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12043</TotalTime>
  <Words>1273</Words>
  <Application>Microsoft Office PowerPoint</Application>
  <PresentationFormat>On-screen Show (4:3)</PresentationFormat>
  <Paragraphs>422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Tahoma</vt:lpstr>
      <vt:lpstr>Wingdings</vt:lpstr>
      <vt:lpstr>Default Design</vt:lpstr>
      <vt:lpstr>Equation</vt:lpstr>
      <vt:lpstr>PowerPoint Presentation</vt:lpstr>
      <vt:lpstr>Evaluering af Polynomier</vt:lpstr>
      <vt:lpstr>Evaluering af Polynomier</vt:lpstr>
      <vt:lpstr>Evaluering af Polynomier</vt:lpstr>
      <vt:lpstr>Evaluering af Polynomier</vt:lpstr>
      <vt:lpstr>Evaluering af Polynomier</vt:lpstr>
      <vt:lpstr>Evaluering af Polynomier</vt:lpstr>
      <vt:lpstr>Evaluering af Polynomier</vt:lpstr>
      <vt:lpstr>PowerPoint Presentation</vt:lpstr>
      <vt:lpstr>Max-Delsum</vt:lpstr>
      <vt:lpstr>Hvad er Max-Delsum ?</vt:lpstr>
      <vt:lpstr>Algoritme 1</vt:lpstr>
      <vt:lpstr>Algoritme 2</vt:lpstr>
      <vt:lpstr>Algoritme 2b</vt:lpstr>
      <vt:lpstr>Algoritme 3</vt:lpstr>
      <vt:lpstr>Algoritme 3</vt:lpstr>
      <vt:lpstr>Algoritme 3 : Analyse</vt:lpstr>
      <vt:lpstr>Algoritme 4</vt:lpstr>
      <vt:lpstr>Max-Delsum: Algoritmiske idéer</vt:lpstr>
      <vt:lpstr>Sammenligning</vt:lpstr>
      <vt:lpstr>Sammenligning: n3 og n</vt:lpstr>
      <vt:lpstr>Sammenligning 2009</vt:lpstr>
      <vt:lpstr>Sammenligning 2009</vt:lpstr>
      <vt:lpstr>Sammenligning 2009</vt:lpstr>
      <vt:lpstr>Sammenligning 2009</vt:lpstr>
      <vt:lpstr>Sammenligning 2009</vt:lpstr>
      <vt:lpstr>Algoritmisk indsigt...</vt:lpstr>
      <vt:lpstr>Afleveringsopgave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252</cp:revision>
  <dcterms:created xsi:type="dcterms:W3CDTF">2006-01-29T21:23:01Z</dcterms:created>
  <dcterms:modified xsi:type="dcterms:W3CDTF">2018-10-16T19:28:24Z</dcterms:modified>
</cp:coreProperties>
</file>