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12" r:id="rId2"/>
    <p:sldId id="313" r:id="rId3"/>
    <p:sldId id="318" r:id="rId4"/>
    <p:sldId id="319" r:id="rId5"/>
    <p:sldId id="317" r:id="rId6"/>
  </p:sldIdLst>
  <p:sldSz cx="9144000" cy="6858000" type="screen4x3"/>
  <p:notesSz cx="7099300" cy="10234613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45" autoAdjust="0"/>
    <p:restoredTop sz="86789" autoAdjust="0"/>
  </p:normalViewPr>
  <p:slideViewPr>
    <p:cSldViewPr>
      <p:cViewPr varScale="1">
        <p:scale>
          <a:sx n="55" d="100"/>
          <a:sy n="55" d="100"/>
        </p:scale>
        <p:origin x="123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6FE83609-5F0B-4223-8AB6-DF4196D190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3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5318F-2EB4-4E1E-AADC-D8EDBBDF9A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390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54033-42C1-405F-A0F0-55A1A3EA7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21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53709-4826-4BC6-BD5F-05601171A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8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E3929-747E-4866-9DB1-7DDCB2028C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4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CAA05-A91F-4481-8AEC-0490A0718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15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CD20C-98CA-480F-A063-8C73673AB0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3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0645D-B89F-48C5-9951-F861D08DF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31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19185-B83A-4EAD-93B4-B0BC53463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2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A486A-095B-4133-9036-E6F53724E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426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F12FD-997D-45BA-9D1A-5F7047F49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1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F0AF1-939C-4170-AA18-4713A92A9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02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07FD0D4-6208-4F1F-9D1F-E0E4564BA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3429000"/>
            <a:ext cx="8839200" cy="32766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Bevis </a:t>
            </a:r>
            <a:r>
              <a:rPr lang="en-US" b="1" dirty="0" err="1" smtClean="0"/>
              <a:t>ved</a:t>
            </a:r>
            <a:r>
              <a:rPr lang="en-US" b="1" dirty="0" smtClean="0"/>
              <a:t> </a:t>
            </a:r>
            <a:r>
              <a:rPr lang="en-US" b="1" dirty="0" err="1" smtClean="0"/>
              <a:t>induktion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493837"/>
                <a:ext cx="8763000" cy="5364163"/>
              </a:xfrm>
            </p:spPr>
            <p:txBody>
              <a:bodyPr/>
              <a:lstStyle/>
              <a:p>
                <a:r>
                  <a:rPr lang="en-US" sz="2800" dirty="0" smtClean="0"/>
                  <a:t>Vi </a:t>
                </a:r>
                <a:r>
                  <a:rPr lang="en-US" sz="2800" dirty="0" err="1" smtClean="0"/>
                  <a:t>ønsker</a:t>
                </a:r>
                <a:r>
                  <a:rPr lang="en-US" sz="2800" dirty="0" smtClean="0"/>
                  <a:t> at </a:t>
                </a:r>
                <a:r>
                  <a:rPr lang="en-US" sz="2800" dirty="0" err="1" smtClean="0"/>
                  <a:t>bevise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en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uendelig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række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udsagn</a:t>
                </a:r>
                <a:r>
                  <a:rPr lang="en-US" sz="2800" dirty="0" smtClean="0"/>
                  <a:t> </a:t>
                </a:r>
              </a:p>
              <a:p>
                <a:pPr marL="0" indent="0" algn="ctr">
                  <a:buNone/>
                </a:pPr>
                <a:r>
                  <a:rPr lang="en-US" sz="2800" i="1" dirty="0" smtClean="0"/>
                  <a:t>U</a:t>
                </a:r>
                <a:r>
                  <a:rPr lang="en-US" sz="2800" baseline="-25000" dirty="0" smtClean="0"/>
                  <a:t>1</a:t>
                </a:r>
                <a:r>
                  <a:rPr lang="en-US" sz="2800" dirty="0" smtClean="0"/>
                  <a:t>, </a:t>
                </a:r>
                <a:r>
                  <a:rPr lang="en-US" sz="2800" i="1" dirty="0" smtClean="0"/>
                  <a:t>U</a:t>
                </a:r>
                <a:r>
                  <a:rPr lang="en-US" sz="2800" baseline="-25000" dirty="0" smtClean="0"/>
                  <a:t>2</a:t>
                </a:r>
                <a:r>
                  <a:rPr lang="en-US" sz="2800" dirty="0" smtClean="0"/>
                  <a:t>, </a:t>
                </a:r>
                <a:r>
                  <a:rPr lang="en-US" sz="2800" i="1" dirty="0" smtClean="0"/>
                  <a:t>U</a:t>
                </a:r>
                <a:r>
                  <a:rPr lang="en-US" sz="2800" baseline="-25000" dirty="0" smtClean="0"/>
                  <a:t>3</a:t>
                </a:r>
                <a:r>
                  <a:rPr lang="en-US" sz="2800" dirty="0" smtClean="0"/>
                  <a:t>, </a:t>
                </a:r>
                <a:r>
                  <a:rPr lang="en-US" sz="2800" i="1" dirty="0" smtClean="0"/>
                  <a:t>U</a:t>
                </a:r>
                <a:r>
                  <a:rPr lang="en-US" sz="2800" baseline="-25000" dirty="0" smtClean="0"/>
                  <a:t>4</a:t>
                </a:r>
                <a:r>
                  <a:rPr lang="en-US" sz="2800" dirty="0" smtClean="0"/>
                  <a:t>, </a:t>
                </a:r>
                <a:r>
                  <a:rPr lang="en-US" sz="2800" i="1" dirty="0" smtClean="0"/>
                  <a:t>U</a:t>
                </a:r>
                <a:r>
                  <a:rPr lang="en-US" sz="2800" baseline="-25000" dirty="0" smtClean="0"/>
                  <a:t>5</a:t>
                </a:r>
                <a:r>
                  <a:rPr lang="en-US" sz="2800" dirty="0" smtClean="0"/>
                  <a:t>, ..., </a:t>
                </a:r>
                <a:r>
                  <a:rPr lang="en-US" sz="2800" i="1" dirty="0" smtClean="0"/>
                  <a:t>U</a:t>
                </a:r>
                <a:r>
                  <a:rPr lang="en-US" sz="2800" i="1" baseline="-25000" dirty="0" smtClean="0"/>
                  <a:t>n</a:t>
                </a:r>
                <a:r>
                  <a:rPr lang="en-US" sz="2800" dirty="0" smtClean="0"/>
                  <a:t>, </a:t>
                </a:r>
                <a:r>
                  <a:rPr lang="en-US" sz="2800" i="1" dirty="0" smtClean="0"/>
                  <a:t>U</a:t>
                </a:r>
                <a:r>
                  <a:rPr lang="en-US" sz="2800" i="1" baseline="-25000" dirty="0" smtClean="0"/>
                  <a:t>n</a:t>
                </a:r>
                <a:r>
                  <a:rPr lang="en-US" sz="2800" baseline="-25000" dirty="0" smtClean="0"/>
                  <a:t>+1</a:t>
                </a:r>
                <a:r>
                  <a:rPr lang="en-US" sz="2800" dirty="0" smtClean="0"/>
                  <a:t>, ....</a:t>
                </a:r>
              </a:p>
              <a:p>
                <a:r>
                  <a:rPr lang="en-US" sz="2800" dirty="0" err="1" smtClean="0"/>
                  <a:t>F.eks</a:t>
                </a:r>
                <a:r>
                  <a:rPr lang="en-US" sz="2800" dirty="0" smtClean="0"/>
                  <a:t>. </a:t>
                </a:r>
                <a:r>
                  <a:rPr lang="en-US" sz="2800" dirty="0" err="1" smtClean="0"/>
                  <a:t>kan</a:t>
                </a:r>
                <a:r>
                  <a:rPr lang="en-US" sz="2800" dirty="0" smtClean="0"/>
                  <a:t> </a:t>
                </a:r>
                <a:r>
                  <a:rPr lang="en-US" sz="2800" i="1" dirty="0" smtClean="0"/>
                  <a:t>U</a:t>
                </a:r>
                <a:r>
                  <a:rPr lang="en-US" sz="2800" i="1" baseline="-25000" dirty="0" smtClean="0"/>
                  <a:t>n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være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udsagnet</a:t>
                </a:r>
                <a:r>
                  <a:rPr lang="en-US" sz="2800" dirty="0" smtClean="0"/>
                  <a:t>: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a-DK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da-DK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a-DK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a-DK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a-DK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d>
                              <m:dPr>
                                <m:ctrlPr>
                                  <a:rPr lang="da-DK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a-DK" sz="28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28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  <m:r>
                              <a:rPr lang="da-DK" sz="2800" b="0" i="1" smtClean="0">
                                <a:latin typeface="Cambria Math" panose="02040503050406030204" pitchFamily="18" charset="0"/>
                              </a:rPr>
                              <m:t>(2</m:t>
                            </m:r>
                            <m:r>
                              <a:rPr lang="da-DK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da-DK" sz="2800" b="0" i="1" smtClean="0">
                                <a:latin typeface="Cambria Math" panose="02040503050406030204" pitchFamily="18" charset="0"/>
                              </a:rPr>
                              <m:t>+1)</m:t>
                            </m:r>
                          </m:num>
                          <m:den>
                            <m:r>
                              <a:rPr lang="da-DK" sz="28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nary>
                  </m:oMath>
                </a14:m>
                <a:endParaRPr lang="en-US" sz="2400" dirty="0" smtClean="0"/>
              </a:p>
              <a:p>
                <a:pPr marL="0" indent="0">
                  <a:spcBef>
                    <a:spcPts val="1800"/>
                  </a:spcBef>
                  <a:spcAft>
                    <a:spcPts val="1200"/>
                  </a:spcAft>
                  <a:buNone/>
                </a:pPr>
                <a:r>
                  <a:rPr lang="en-US" sz="2800" dirty="0" err="1" smtClean="0"/>
                  <a:t>Udsagnene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kan</a:t>
                </a:r>
                <a:r>
                  <a:rPr lang="en-US" sz="2800" dirty="0" smtClean="0"/>
                  <a:t> </a:t>
                </a:r>
                <a:r>
                  <a:rPr lang="en-US" sz="2800" b="1" dirty="0" err="1" smtClean="0"/>
                  <a:t>bevises</a:t>
                </a:r>
                <a:r>
                  <a:rPr lang="en-US" sz="2800" b="1" dirty="0" smtClean="0"/>
                  <a:t> </a:t>
                </a:r>
                <a:r>
                  <a:rPr lang="en-US" sz="2800" b="1" dirty="0" err="1" smtClean="0"/>
                  <a:t>v.h.a</a:t>
                </a:r>
                <a:r>
                  <a:rPr lang="en-US" sz="2800" b="1" dirty="0" smtClean="0"/>
                  <a:t>. </a:t>
                </a:r>
                <a:r>
                  <a:rPr lang="en-US" sz="2800" b="1" dirty="0" err="1" smtClean="0"/>
                  <a:t>induktionsprincipet</a:t>
                </a:r>
                <a:r>
                  <a:rPr lang="en-US" sz="2800" dirty="0" smtClean="0"/>
                  <a:t>, </a:t>
                </a:r>
                <a:r>
                  <a:rPr lang="en-US" sz="2800" dirty="0" err="1" smtClean="0"/>
                  <a:t>ved</a:t>
                </a:r>
                <a:r>
                  <a:rPr lang="en-US" sz="2800" dirty="0" smtClean="0"/>
                  <a:t> at </a:t>
                </a:r>
                <a:r>
                  <a:rPr lang="en-US" sz="2800" dirty="0" err="1" smtClean="0"/>
                  <a:t>bevise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følgende</a:t>
                </a:r>
                <a:r>
                  <a:rPr lang="en-US" sz="2800" dirty="0" smtClean="0"/>
                  <a:t> to </a:t>
                </a:r>
                <a:r>
                  <a:rPr lang="en-US" sz="2800" dirty="0" err="1" smtClean="0"/>
                  <a:t>udsagn</a:t>
                </a:r>
                <a:r>
                  <a:rPr lang="en-US" sz="2800" dirty="0" smtClean="0"/>
                  <a:t>:</a:t>
                </a:r>
                <a:endParaRPr lang="en-US" sz="2800" b="1" dirty="0"/>
              </a:p>
              <a:p>
                <a:pPr marL="514350" indent="-457200">
                  <a:buFont typeface="+mj-lt"/>
                  <a:buAutoNum type="arabicPeriod"/>
                </a:pPr>
                <a:r>
                  <a:rPr lang="en-US" sz="2400" b="1" dirty="0" smtClean="0"/>
                  <a:t>Basis</a:t>
                </a:r>
                <a:r>
                  <a:rPr lang="en-US" sz="2400" dirty="0" smtClean="0"/>
                  <a:t>: </a:t>
                </a:r>
                <a:br>
                  <a:rPr lang="en-US" sz="2400" dirty="0" smtClean="0"/>
                </a:br>
                <a:r>
                  <a:rPr lang="en-US" sz="2400" dirty="0" smtClean="0"/>
                  <a:t>	Vis at </a:t>
                </a:r>
                <a:r>
                  <a:rPr lang="en-US" sz="2400" i="1" dirty="0" smtClean="0"/>
                  <a:t>U</a:t>
                </a:r>
                <a:r>
                  <a:rPr lang="en-US" sz="2400" baseline="-25000" dirty="0" smtClean="0"/>
                  <a:t>1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gælder</a:t>
                </a:r>
                <a:endParaRPr lang="en-US" sz="2400" dirty="0" smtClean="0"/>
              </a:p>
              <a:p>
                <a:pPr marL="514350" indent="-457200">
                  <a:buFont typeface="+mj-lt"/>
                  <a:buAutoNum type="arabicPeriod"/>
                </a:pPr>
                <a:r>
                  <a:rPr lang="en-US" sz="2400" b="1" dirty="0" err="1" smtClean="0"/>
                  <a:t>Induktionsskridt</a:t>
                </a:r>
                <a:r>
                  <a:rPr lang="en-US" sz="2400" dirty="0" smtClean="0"/>
                  <a:t>: </a:t>
                </a:r>
                <a:br>
                  <a:rPr lang="en-US" sz="2400" dirty="0" smtClean="0"/>
                </a:br>
                <a:r>
                  <a:rPr lang="en-US" sz="2400" dirty="0" smtClean="0"/>
                  <a:t>	</a:t>
                </a:r>
                <a:r>
                  <a:rPr lang="en-US" sz="2400" dirty="0" err="1" smtClean="0"/>
                  <a:t>Antag</a:t>
                </a:r>
                <a:r>
                  <a:rPr lang="en-US" sz="2400" dirty="0" smtClean="0"/>
                  <a:t> for et </a:t>
                </a:r>
                <a:r>
                  <a:rPr lang="en-US" sz="2400" i="1" dirty="0" smtClean="0"/>
                  <a:t>n </a:t>
                </a:r>
                <a:r>
                  <a:rPr lang="en-US" sz="2400" dirty="0"/>
                  <a:t>≥</a:t>
                </a:r>
                <a:r>
                  <a:rPr lang="en-US" sz="2400" dirty="0" smtClean="0"/>
                  <a:t> 1 at </a:t>
                </a:r>
                <a:r>
                  <a:rPr lang="en-US" sz="2400" i="1" dirty="0" smtClean="0"/>
                  <a:t>U</a:t>
                </a:r>
                <a:r>
                  <a:rPr lang="en-US" sz="2400" i="1" baseline="-25000" dirty="0" smtClean="0"/>
                  <a:t>n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gælder</a:t>
                </a:r>
                <a:r>
                  <a:rPr lang="en-US" sz="2400" dirty="0" smtClean="0"/>
                  <a:t> (</a:t>
                </a:r>
                <a:r>
                  <a:rPr lang="en-US" sz="2400" b="1" dirty="0" err="1" smtClean="0"/>
                  <a:t>induktionshypotese</a:t>
                </a:r>
                <a:r>
                  <a:rPr lang="en-US" sz="2400" dirty="0" smtClean="0"/>
                  <a:t>)</a:t>
                </a:r>
                <a:br>
                  <a:rPr lang="en-US" sz="2400" dirty="0" smtClean="0"/>
                </a:br>
                <a:r>
                  <a:rPr lang="en-US" sz="2400" dirty="0" smtClean="0"/>
                  <a:t>	og vis </a:t>
                </a:r>
                <a:r>
                  <a:rPr lang="en-US" sz="2400" dirty="0" err="1" smtClean="0"/>
                  <a:t>så</a:t>
                </a:r>
                <a:r>
                  <a:rPr lang="en-US" sz="2400" dirty="0" smtClean="0"/>
                  <a:t> at </a:t>
                </a:r>
                <a:r>
                  <a:rPr lang="en-US" sz="2400" i="1" dirty="0" smtClean="0"/>
                  <a:t>U</a:t>
                </a:r>
                <a:r>
                  <a:rPr lang="en-US" sz="2400" i="1" baseline="-25000" dirty="0" smtClean="0"/>
                  <a:t>n</a:t>
                </a:r>
                <a:r>
                  <a:rPr lang="en-US" sz="2400" baseline="-25000" dirty="0" smtClean="0"/>
                  <a:t>+1</a:t>
                </a:r>
                <a:r>
                  <a:rPr lang="en-US" sz="2400" i="1" baseline="-25000" dirty="0" smtClean="0"/>
                  <a:t> </a:t>
                </a:r>
                <a:r>
                  <a:rPr lang="en-US" sz="2400" dirty="0"/>
                  <a:t> </a:t>
                </a:r>
                <a:r>
                  <a:rPr lang="en-US" sz="2400" dirty="0" err="1" smtClean="0"/>
                  <a:t>gælder</a:t>
                </a:r>
                <a:r>
                  <a:rPr lang="en-US" sz="2400" dirty="0" smtClean="0"/>
                  <a:t>, </a:t>
                </a:r>
                <a:r>
                  <a:rPr lang="en-US" sz="2400" dirty="0" err="1" smtClean="0"/>
                  <a:t>dvs</a:t>
                </a:r>
                <a:r>
                  <a:rPr lang="en-US" sz="2400" dirty="0" smtClean="0"/>
                  <a:t>. vis at </a:t>
                </a:r>
                <a:r>
                  <a:rPr lang="en-US" sz="2400" i="1" dirty="0" smtClean="0"/>
                  <a:t>U</a:t>
                </a:r>
                <a:r>
                  <a:rPr lang="en-US" sz="2400" i="1" baseline="-25000" dirty="0" smtClean="0"/>
                  <a:t>n</a:t>
                </a:r>
                <a:r>
                  <a:rPr lang="en-US" sz="2400" baseline="-25000" dirty="0" smtClean="0"/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⇒"/>
                        <m:vertJc m:val="bot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en-US" sz="2400" i="1" dirty="0" smtClean="0"/>
                  <a:t> U</a:t>
                </a:r>
                <a:r>
                  <a:rPr lang="en-US" sz="2400" i="1" baseline="-25000" dirty="0" smtClean="0"/>
                  <a:t>n</a:t>
                </a:r>
                <a:r>
                  <a:rPr lang="en-US" sz="2400" baseline="-25000" dirty="0" smtClean="0"/>
                  <a:t>+1</a:t>
                </a:r>
                <a:endParaRPr lang="en-US" sz="24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493837"/>
                <a:ext cx="8763000" cy="5364163"/>
              </a:xfrm>
              <a:blipFill>
                <a:blip r:embed="rId2"/>
                <a:stretch>
                  <a:fillRect l="-1391" t="-1136" r="-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843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76200"/>
                <a:ext cx="9144000" cy="1143000"/>
              </a:xfrm>
            </p:spPr>
            <p:txBody>
              <a:bodyPr/>
              <a:lstStyle/>
              <a:p>
                <a:r>
                  <a:rPr lang="en-US" sz="4000" b="1" dirty="0" smtClean="0"/>
                  <a:t>Eksempel: Bevis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40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da-DK" sz="4000" b="1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a-DK" sz="40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da-DK" sz="4000" b="1" i="1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  <m:e>
                        <m:r>
                          <a:rPr lang="da-DK" sz="40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da-DK" sz="4000" b="1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a-DK" sz="4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a-DK" sz="40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  <m:d>
                              <m:dPr>
                                <m:ctrlPr>
                                  <a:rPr lang="da-DK" sz="40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a-DK" sz="4000" b="1" i="1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  <m:r>
                                  <a:rPr lang="da-DK" sz="4000" b="1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a-DK" sz="4000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num>
                          <m:den>
                            <m:r>
                              <a:rPr lang="da-DK" sz="4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nary>
                  </m:oMath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76200"/>
                <a:ext cx="9144000" cy="1143000"/>
              </a:xfrm>
              <a:blipFill>
                <a:blip r:embed="rId2"/>
                <a:stretch>
                  <a:fillRect b="-4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8686800" y="6373200"/>
            <a:ext cx="180000" cy="1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 bwMode="auto">
              <a:xfrm>
                <a:off x="304800" y="1600199"/>
                <a:ext cx="9144000" cy="33528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spcAft>
                    <a:spcPts val="1200"/>
                  </a:spcAft>
                </a:pPr>
                <a:r>
                  <a:rPr lang="en-US" sz="2800" kern="0" dirty="0" smtClean="0"/>
                  <a:t>Basis </a:t>
                </a:r>
                <a:r>
                  <a:rPr lang="en-US" sz="2800" i="1" kern="0" dirty="0" smtClean="0"/>
                  <a:t>n</a:t>
                </a:r>
                <a:r>
                  <a:rPr lang="en-US" sz="2800" kern="0" dirty="0" smtClean="0"/>
                  <a:t> = 1: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800" i="1" ker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2800" i="1" ker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i="1" ker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a-DK" sz="2800" i="1" ker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a:rPr lang="da-DK" sz="2800" i="1" ker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i="1" kern="0">
                            <a:latin typeface="Cambria Math" panose="02040503050406030204" pitchFamily="18" charset="0"/>
                          </a:rPr>
                          <m:t>=1=</m:t>
                        </m:r>
                        <m:f>
                          <m:fPr>
                            <m:ctrlPr>
                              <a:rPr lang="da-DK" sz="2800" i="1" ker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a-DK" sz="2800" i="1" ker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d>
                              <m:dPr>
                                <m:ctrlPr>
                                  <a:rPr lang="da-DK" sz="2800" i="1" ker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a-DK" sz="2800" i="1" kern="0">
                                    <a:latin typeface="Cambria Math" panose="02040503050406030204" pitchFamily="18" charset="0"/>
                                  </a:rPr>
                                  <m:t>1+1</m:t>
                                </m:r>
                              </m:e>
                            </m:d>
                          </m:num>
                          <m:den>
                            <m:r>
                              <a:rPr lang="da-DK" sz="2800" i="1" kern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nary>
                  </m:oMath>
                </a14:m>
                <a:endParaRPr lang="da-DK" sz="2800" kern="0" dirty="0"/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da-DK" sz="2800" kern="0" dirty="0" smtClean="0"/>
                  <a:t>Induktionsskridt:</a:t>
                </a:r>
                <a:br>
                  <a:rPr lang="da-DK" sz="2800" kern="0" dirty="0" smtClean="0"/>
                </a:br>
                <a:r>
                  <a:rPr lang="da-DK" sz="2800" kern="0" dirty="0" smtClean="0"/>
                  <a:t>   Induktionshypotese: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800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280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a-DK" sz="280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da-DK" sz="280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a-DK" sz="2800" i="1" ker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a-DK" sz="2800" i="1" ker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d>
                              <m:dPr>
                                <m:ctrlPr>
                                  <a:rPr lang="da-DK" sz="2800" i="1" ker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a-DK" sz="2800" i="1" ker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2800" i="1" ker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num>
                          <m:den>
                            <m:r>
                              <a:rPr lang="da-DK" sz="2800" i="1" kern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nary>
                  </m:oMath>
                </a14:m>
                <a:r>
                  <a:rPr lang="da-DK" kern="0" dirty="0" smtClean="0"/>
                  <a:t/>
                </a:r>
                <a:br>
                  <a:rPr lang="da-DK" kern="0" dirty="0" smtClean="0"/>
                </a:br>
                <a:r>
                  <a:rPr lang="da-DK" kern="0" dirty="0" smtClean="0"/>
                  <a:t>   </a:t>
                </a:r>
                <a:r>
                  <a:rPr lang="da-DK" sz="2800" kern="0" dirty="0" smtClean="0"/>
                  <a:t>Skal vise at: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800" i="1" ker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2800" i="1" ker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i="1" ker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a-DK" sz="28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da-DK" sz="28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  <m:e>
                        <m:r>
                          <a:rPr lang="da-DK" sz="2800" i="1" ker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i="1" ker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a-DK" sz="2800" i="1" ker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a-DK" sz="2800" i="1" kern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a-DK" sz="2800" i="1" kern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da-DK" sz="2800" i="1" kern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+1)</m:t>
                            </m:r>
                            <m:d>
                              <m:dPr>
                                <m:ctrlPr>
                                  <a:rPr lang="da-DK" sz="2800" i="1" ker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ctrlPr>
                                      <a:rPr lang="da-DK" sz="2800" i="1" kern="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a-DK" sz="2800" i="1" kern="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da-DK" sz="2800" i="1" kern="0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e>
                                </m:d>
                                <m:r>
                                  <a:rPr lang="da-DK" sz="2800" i="1" ker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num>
                          <m:den>
                            <m:r>
                              <a:rPr lang="da-DK" sz="2800" i="1" kern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nary>
                  </m:oMath>
                </a14:m>
                <a:r>
                  <a:rPr lang="da-DK" sz="2800" kern="0" dirty="0" smtClean="0"/>
                  <a:t/>
                </a:r>
                <a:br>
                  <a:rPr lang="da-DK" sz="2800" kern="0" dirty="0" smtClean="0"/>
                </a:br>
                <a:endParaRPr lang="da-DK" sz="100" kern="0" dirty="0" smtClean="0"/>
              </a:p>
              <a:p>
                <a:pPr marL="361950" indent="0">
                  <a:spcBef>
                    <a:spcPts val="0"/>
                  </a:spcBef>
                  <a:spcAft>
                    <a:spcPts val="1200"/>
                  </a:spcAft>
                  <a:buFontTx/>
                  <a:buNone/>
                </a:pPr>
                <a:r>
                  <a:rPr lang="da-DK" sz="1400" kern="0" dirty="0"/>
                  <a:t/>
                </a:r>
                <a:br>
                  <a:rPr lang="da-DK" sz="1400" kern="0" dirty="0"/>
                </a:br>
                <a:r>
                  <a:rPr lang="da-DK" sz="2800" kern="0" dirty="0" smtClean="0"/>
                  <a:t>Bevis:</a:t>
                </a: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1600199"/>
                <a:ext cx="9144000" cy="3352801"/>
              </a:xfrm>
              <a:prstGeom prst="rect">
                <a:avLst/>
              </a:prstGeom>
              <a:blipFill>
                <a:blip r:embed="rId3"/>
                <a:stretch>
                  <a:fillRect l="-1200" b="-471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 bwMode="auto">
              <a:xfrm>
                <a:off x="798440" y="5059604"/>
                <a:ext cx="3505200" cy="715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2400" i="1" kern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a-DK" sz="2400" i="1" kern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sz="2400" i="1" kern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da-DK" sz="2400" i="1" ker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sz="2400" i="1" ker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da-DK" sz="2400" i="1" ker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da-DK" sz="2400" i="1" kern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a-DK" sz="2400" i="1" kern="0"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da-DK" sz="2400" i="1" ker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sz="2400" i="1" ker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da-DK" sz="2400" i="1" ker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da-DK" sz="2400" i="1" kern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a-DK" sz="2800" kern="0" dirty="0" smtClean="0"/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8440" y="5059604"/>
                <a:ext cx="3505200" cy="715962"/>
              </a:xfrm>
              <a:prstGeom prst="rect">
                <a:avLst/>
              </a:prstGeom>
              <a:blipFill>
                <a:blip r:embed="rId4"/>
                <a:stretch>
                  <a:fillRect b="-598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 bwMode="auto">
              <a:xfrm>
                <a:off x="1827286" y="4417362"/>
                <a:ext cx="1600200" cy="685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sz="2800" kern="0" dirty="0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800" i="1" ker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2800" i="1" ker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i="1" ker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a-DK" sz="280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da-DK" sz="280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  <m:e>
                        <m:r>
                          <a:rPr lang="da-DK" sz="2800" i="1" ker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nary>
                    <m:r>
                      <a:rPr lang="da-DK" sz="2800" i="1" ker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da-DK" sz="2800" kern="0" dirty="0" smtClean="0"/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27286" y="4417362"/>
                <a:ext cx="1600200" cy="685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 bwMode="auto">
              <a:xfrm>
                <a:off x="3198886" y="4454988"/>
                <a:ext cx="3276600" cy="6105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da-DK" sz="2800" kern="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a-DK" sz="280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sz="280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da-DK" sz="280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da-DK" sz="2800" i="1" kern="0" smtClean="0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limLoc m:val="subSup"/>
                        <m:ctrlPr>
                          <a:rPr lang="en-US" sz="2800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280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a-DK" sz="280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da-DK" sz="280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nary>
                  </m:oMath>
                </a14:m>
                <a:endParaRPr lang="da-DK" sz="2800" kern="0" dirty="0" smtClean="0"/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98886" y="4454988"/>
                <a:ext cx="3276600" cy="6105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 bwMode="auto">
              <a:xfrm>
                <a:off x="5498861" y="4272427"/>
                <a:ext cx="3430514" cy="685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2400" i="1" ker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a-DK" sz="2400" i="1" ker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da-DK" sz="2400" i="1" ker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+1+</m:t>
                      </m:r>
                      <m:f>
                        <m:fPr>
                          <m:ctrlPr>
                            <a:rPr lang="da-DK" sz="2400" i="1" kern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sz="2400" i="1" ker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da-DK" sz="2400" i="1" ker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sz="2400" i="1" ker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da-DK" sz="2400" i="1" ker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da-DK" sz="2400" i="1" kern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a-DK" sz="2800" kern="0" dirty="0" smtClean="0"/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98861" y="4272427"/>
                <a:ext cx="3430514" cy="685800"/>
              </a:xfrm>
              <a:prstGeom prst="rect">
                <a:avLst/>
              </a:prstGeom>
              <a:blipFill>
                <a:blip r:embed="rId7"/>
                <a:stretch>
                  <a:fillRect b="-1071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 bwMode="auto">
              <a:xfrm>
                <a:off x="3962400" y="5059604"/>
                <a:ext cx="2547363" cy="715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2400" i="1" kern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a-DK" sz="2400" i="1" ker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da-DK" sz="2400" i="1" ker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sz="2400" i="1" kern="0" smtClean="0"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  <m:r>
                                <a:rPr lang="da-DK" sz="2400" i="1" ker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r>
                            <a:rPr lang="da-DK" sz="2400" i="1" kern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a-DK" sz="2400" i="1" kern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a-DK" sz="2400" i="1" kern="0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da-DK" sz="2400" i="1" kern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a-DK" sz="2800" kern="0" dirty="0" smtClean="0"/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62400" y="5059604"/>
                <a:ext cx="2547363" cy="715962"/>
              </a:xfrm>
              <a:prstGeom prst="rect">
                <a:avLst/>
              </a:prstGeom>
              <a:blipFill>
                <a:blip r:embed="rId8"/>
                <a:stretch>
                  <a:fillRect b="-598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 bwMode="auto">
              <a:xfrm>
                <a:off x="969910" y="5837238"/>
                <a:ext cx="2438400" cy="715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2400" i="1" kern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a-DK" sz="2400" i="1" ker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sz="2400" i="1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a-DK" sz="2400" i="1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a-DK" sz="2400" i="1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  <m:d>
                            <m:dPr>
                              <m:ctrlPr>
                                <a:rPr lang="da-DK" sz="2400" i="1" ker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da-DK" sz="2400" i="1" ker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a-DK" sz="2400" i="1" ker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da-DK" sz="2400" i="1" ker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r>
                                <a:rPr lang="da-DK" sz="2400" i="1" ker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da-DK" sz="2400" i="1" kern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a-DK" sz="2800" kern="0" dirty="0" smtClean="0"/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69910" y="5837238"/>
                <a:ext cx="2438400" cy="715962"/>
              </a:xfrm>
              <a:prstGeom prst="rect">
                <a:avLst/>
              </a:prstGeom>
              <a:blipFill>
                <a:blip r:embed="rId9"/>
                <a:stretch>
                  <a:fillRect r="-28750" b="-1196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217686" y="990600"/>
            <a:ext cx="1981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[CLRS A.1] (A.1)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63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274638"/>
                <a:ext cx="9144000" cy="1143000"/>
              </a:xfrm>
            </p:spPr>
            <p:txBody>
              <a:bodyPr/>
              <a:lstStyle/>
              <a:p>
                <a:r>
                  <a:rPr lang="en-US" sz="4000" b="1" dirty="0" smtClean="0"/>
                  <a:t>Eksempel: Bevis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40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da-DK" sz="4000" b="1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a-DK" sz="4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da-DK" sz="4000" b="1" i="1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  <m:e>
                        <m:sSup>
                          <m:sSupPr>
                            <m:ctrlPr>
                              <a:rPr lang="da-DK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4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da-DK" sz="4000" b="1" i="1" smtClean="0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p>
                        </m:sSup>
                        <m:r>
                          <a:rPr lang="da-DK" sz="4000" b="1" i="1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da-DK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4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da-DK" sz="4000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  <m:r>
                              <a:rPr lang="da-DK" sz="40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da-DK" sz="4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p>
                        <m:r>
                          <a:rPr lang="da-DK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a-DK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nary>
                  </m:oMath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274638"/>
                <a:ext cx="9144000" cy="1143000"/>
              </a:xfrm>
              <a:blipFill>
                <a:blip r:embed="rId2"/>
                <a:stretch>
                  <a:fillRect b="-37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8516077" y="5930258"/>
            <a:ext cx="180000" cy="1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 bwMode="auto">
              <a:xfrm>
                <a:off x="304800" y="1919257"/>
                <a:ext cx="8382000" cy="28547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spcAft>
                    <a:spcPts val="1200"/>
                  </a:spcAft>
                </a:pPr>
                <a:r>
                  <a:rPr lang="en-US" sz="2800" kern="0" dirty="0" smtClean="0"/>
                  <a:t>Basis </a:t>
                </a:r>
                <a:r>
                  <a:rPr lang="en-US" sz="2800" i="1" kern="0" dirty="0" smtClean="0"/>
                  <a:t>n</a:t>
                </a:r>
                <a:r>
                  <a:rPr lang="en-US" sz="2800" kern="0" dirty="0" smtClean="0"/>
                  <a:t> = 0: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800" i="1" ker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2800" b="0" i="1" ker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b="0" i="1" ker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a-DK" sz="2800" b="0" i="1" kern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a-DK" sz="2800" b="0" i="1" kern="0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sSup>
                          <m:sSupPr>
                            <m:ctrlPr>
                              <a:rPr lang="da-DK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da-DK" sz="2800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  <m:r>
                          <a:rPr lang="da-DK" sz="2800" b="0" i="1" ker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da-DK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da-DK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da-DK" sz="2800" b="0" i="1" kern="0">
                            <a:latin typeface="Cambria Math" panose="02040503050406030204" pitchFamily="18" charset="0"/>
                          </a:rPr>
                          <m:t>=1=</m:t>
                        </m:r>
                        <m:sSup>
                          <m:sSupPr>
                            <m:ctrlPr>
                              <a:rPr lang="da-DK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da-DK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da-DK" sz="2800" b="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  <m:r>
                          <a:rPr lang="da-DK" sz="2800" b="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nary>
                  </m:oMath>
                </a14:m>
                <a:endParaRPr lang="da-DK" sz="2800" kern="0" dirty="0"/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da-DK" sz="2800" kern="0" dirty="0" smtClean="0"/>
                  <a:t>Induktionsskridt:</a:t>
                </a:r>
                <a:br>
                  <a:rPr lang="da-DK" sz="2800" kern="0" dirty="0" smtClean="0"/>
                </a:br>
                <a:r>
                  <a:rPr lang="da-DK" sz="2800" kern="0" dirty="0" smtClean="0"/>
                  <a:t>   Induktionshypotese: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800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2800" b="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b="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a-DK" sz="2800" b="0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a-DK" sz="2800" b="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da-DK" sz="280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b="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da-DK" sz="2800" b="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  <m:r>
                          <a:rPr lang="da-DK" sz="2800" b="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da-DK" sz="280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b="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da-DK" sz="2800" b="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da-DK" sz="2800" b="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  <m:r>
                          <a:rPr lang="da-DK" sz="2800" b="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nary>
                  </m:oMath>
                </a14:m>
                <a:r>
                  <a:rPr lang="da-DK" kern="0" dirty="0" smtClean="0"/>
                  <a:t/>
                </a:r>
                <a:br>
                  <a:rPr lang="da-DK" kern="0" dirty="0" smtClean="0"/>
                </a:br>
                <a:r>
                  <a:rPr lang="da-DK" kern="0" dirty="0" smtClean="0"/>
                  <a:t>   </a:t>
                </a:r>
                <a:r>
                  <a:rPr lang="da-DK" sz="2800" kern="0" dirty="0" smtClean="0"/>
                  <a:t>Skal vise at: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800" i="1" ker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2800" i="1" ker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i="1" ker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a-DK" sz="2800" b="0" i="1" kern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a-DK" sz="28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da-DK" sz="28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  <m:e>
                        <m:sSup>
                          <m:sSupPr>
                            <m:ctrlPr>
                              <a:rPr lang="da-DK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da-DK" sz="2800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  <m:r>
                          <a:rPr lang="da-DK" sz="2800" i="1" ker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da-DK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da-DK" sz="2800" i="1" ker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a-DK" sz="2800" i="1" ker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da-DK" sz="2800" i="1" ker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+1)+1</m:t>
                            </m:r>
                          </m:sup>
                        </m:sSup>
                        <m:r>
                          <a:rPr lang="da-DK" sz="2800" b="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nary>
                  </m:oMath>
                </a14:m>
                <a:r>
                  <a:rPr lang="da-DK" sz="2800" kern="0" dirty="0" smtClean="0"/>
                  <a:t/>
                </a:r>
                <a:br>
                  <a:rPr lang="da-DK" sz="2800" kern="0" dirty="0" smtClean="0"/>
                </a:br>
                <a:endParaRPr lang="da-DK" sz="100" kern="0" dirty="0" smtClean="0"/>
              </a:p>
              <a:p>
                <a:pPr marL="361950" indent="0">
                  <a:spcBef>
                    <a:spcPts val="0"/>
                  </a:spcBef>
                  <a:spcAft>
                    <a:spcPts val="1200"/>
                  </a:spcAft>
                  <a:buFontTx/>
                  <a:buNone/>
                </a:pPr>
                <a:r>
                  <a:rPr lang="da-DK" sz="1400" kern="0" dirty="0"/>
                  <a:t/>
                </a:r>
                <a:br>
                  <a:rPr lang="da-DK" sz="1400" kern="0" dirty="0"/>
                </a:br>
                <a:r>
                  <a:rPr lang="da-DK" sz="2800" kern="0" dirty="0" smtClean="0"/>
                  <a:t>Bevis:</a:t>
                </a: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1919257"/>
                <a:ext cx="8382000" cy="2854789"/>
              </a:xfrm>
              <a:prstGeom prst="rect">
                <a:avLst/>
              </a:prstGeom>
              <a:blipFill>
                <a:blip r:embed="rId3"/>
                <a:stretch>
                  <a:fillRect l="-1309" t="-1923" b="-384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 bwMode="auto">
              <a:xfrm>
                <a:off x="1249112" y="5798455"/>
                <a:ext cx="2378887" cy="5479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2800" i="1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a-DK" sz="2800" b="0" i="1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2∙</m:t>
                      </m:r>
                      <m:sSup>
                        <m:sSupPr>
                          <m:ctrlPr>
                            <a:rPr lang="da-DK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a-DK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da-DK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a-DK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da-DK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a-DK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da-DK" kern="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49112" y="5798455"/>
                <a:ext cx="2378887" cy="5479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 bwMode="auto">
              <a:xfrm>
                <a:off x="1066800" y="4934858"/>
                <a:ext cx="1892539" cy="685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sz="2800" kern="0" dirty="0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800" i="1" ker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2800" i="1" ker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i="1" ker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a-DK" sz="2800" b="0" i="1" kern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a-DK" sz="280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da-DK" sz="280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  <m:e>
                        <m:sSup>
                          <m:sSupPr>
                            <m:ctrlPr>
                              <a:rPr lang="da-DK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da-DK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da-DK" sz="2800" i="1" ker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da-DK" sz="2800" kern="0" dirty="0" smtClean="0"/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6800" y="4934858"/>
                <a:ext cx="1892539" cy="685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 bwMode="auto">
              <a:xfrm>
                <a:off x="2730739" y="4972484"/>
                <a:ext cx="3276600" cy="6105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da-DK" sz="2800" kern="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a-DK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a-DK" sz="28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da-DK" sz="280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da-DK" sz="280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da-DK" sz="2800" i="1" kern="0" smtClean="0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limLoc m:val="subSup"/>
                        <m:ctrlPr>
                          <a:rPr lang="en-US" sz="2800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280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a-DK" sz="2800" b="0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a-DK" sz="280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da-DK" sz="28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da-DK" sz="28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</m:oMath>
                </a14:m>
                <a:endParaRPr lang="da-DK" sz="2800" kern="0" dirty="0" smtClean="0"/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30739" y="4972484"/>
                <a:ext cx="3276600" cy="6105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 bwMode="auto">
              <a:xfrm>
                <a:off x="5015225" y="4937096"/>
                <a:ext cx="3430514" cy="685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a-DK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a-DK" sz="28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da-DK" sz="2800" b="0" i="1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a-DK" sz="2800" b="0" i="1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da-DK" sz="2800" b="0" i="1" ker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a-DK" sz="28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a-DK" sz="2800" b="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da-DK" sz="2800" b="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a-DK" sz="2800" b="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da-DK" sz="2800" b="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da-DK" kern="0" dirty="0"/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15225" y="4937096"/>
                <a:ext cx="3430514" cy="6858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 bwMode="auto">
              <a:xfrm>
                <a:off x="3429911" y="5760355"/>
                <a:ext cx="2297335" cy="624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2800" i="1" kern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a-DK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a-DK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da-DK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a-DK" sz="2800" i="1">
                              <a:latin typeface="Cambria Math" panose="02040503050406030204" pitchFamily="18" charset="0"/>
                            </a:rPr>
                            <m:t>+2</m:t>
                          </m:r>
                        </m:sup>
                      </m:sSup>
                      <m:r>
                        <a:rPr lang="da-DK" sz="28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da-DK" kern="0" dirty="0"/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29911" y="5760355"/>
                <a:ext cx="2297335" cy="62412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 bwMode="auto">
              <a:xfrm>
                <a:off x="5408471" y="5684838"/>
                <a:ext cx="2668729" cy="715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2800" i="1" kern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a-DK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a-DK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da-DK" sz="2800" i="1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a-DK" sz="2800" i="1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a-DK" sz="2800" i="1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+1)+1</m:t>
                          </m:r>
                        </m:sup>
                      </m:sSup>
                      <m:r>
                        <a:rPr lang="da-DK" sz="28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da-DK" kern="0" dirty="0" smtClean="0"/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08471" y="5684838"/>
                <a:ext cx="2668729" cy="71596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714370" y="1214435"/>
            <a:ext cx="1981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[CLRS A.1] (A.5)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274638"/>
                <a:ext cx="9144000" cy="1143000"/>
              </a:xfrm>
            </p:spPr>
            <p:txBody>
              <a:bodyPr/>
              <a:lstStyle/>
              <a:p>
                <a:r>
                  <a:rPr lang="en-US" sz="4000" b="1" dirty="0" smtClean="0"/>
                  <a:t>Eksempel: Bevis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40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da-DK" sz="4000" b="1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a-DK" sz="4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da-DK" sz="4000" b="1" i="1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  <m:e>
                        <m:sSup>
                          <m:sSupPr>
                            <m:ctrlPr>
                              <a:rPr lang="da-DK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da-DK" sz="4000" b="1" i="1" smtClean="0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p>
                        </m:sSup>
                        <m:r>
                          <a:rPr lang="da-DK" sz="4000" b="1" i="1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nary>
                    <m:f>
                      <m:fPr>
                        <m:ctrlPr>
                          <a:rPr lang="da-DK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a-DK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da-DK" sz="40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  <m:r>
                              <a:rPr lang="da-DK" sz="40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da-DK" sz="40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p>
                        <m:r>
                          <a:rPr lang="da-DK" sz="40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a-DK" sz="40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da-DK" sz="40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da-DK" sz="40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a-DK" sz="4000" b="1" i="1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274638"/>
                <a:ext cx="9144000" cy="1143000"/>
              </a:xfrm>
              <a:blipFill>
                <a:blip r:embed="rId2"/>
                <a:stretch>
                  <a:fillRect b="-69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8516077" y="5930258"/>
            <a:ext cx="180000" cy="1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/>
              <p:cNvSpPr txBox="1">
                <a:spLocks/>
              </p:cNvSpPr>
              <p:nvPr/>
            </p:nvSpPr>
            <p:spPr bwMode="auto">
              <a:xfrm>
                <a:off x="304800" y="1641011"/>
                <a:ext cx="8839200" cy="28547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spcAft>
                    <a:spcPts val="1200"/>
                  </a:spcAft>
                </a:pPr>
                <a:r>
                  <a:rPr lang="en-US" sz="2800" kern="0" dirty="0" smtClean="0"/>
                  <a:t>Basis </a:t>
                </a:r>
                <a:r>
                  <a:rPr lang="en-US" sz="2800" i="1" kern="0" dirty="0" smtClean="0"/>
                  <a:t>n</a:t>
                </a:r>
                <a:r>
                  <a:rPr lang="en-US" sz="2800" kern="0" dirty="0" smtClean="0"/>
                  <a:t> = 0: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800" i="1" ker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2800" b="0" i="1" ker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b="0" i="1" ker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a-DK" sz="2800" b="0" i="1" kern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a-DK" sz="2800" b="0" i="1" kern="0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sSup>
                          <m:sSupPr>
                            <m:ctrlPr>
                              <a:rPr lang="da-DK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a-DK" sz="2800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  <m:r>
                          <a:rPr lang="da-DK" sz="2800" b="0" i="1" ker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da-DK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a-DK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da-DK" sz="2800" b="0" i="1" kern="0">
                            <a:latin typeface="Cambria Math" panose="02040503050406030204" pitchFamily="18" charset="0"/>
                          </a:rPr>
                          <m:t>=1=</m:t>
                        </m:r>
                        <m:f>
                          <m:fPr>
                            <m:ctrlPr>
                              <a:rPr lang="da-DK" sz="2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da-DK" sz="2800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a-DK" sz="28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da-DK" sz="28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da-DK" sz="2800" b="1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a-DK" sz="2800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p>
                            </m:sSup>
                            <m:r>
                              <a:rPr lang="da-DK" sz="2800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a-DK" sz="28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da-DK" sz="28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da-DK" sz="2800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a-DK" sz="28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den>
                        </m:f>
                        <m:r>
                          <a:rPr lang="da-DK" sz="2800" b="1" i="1" smtClean="0">
                            <a:latin typeface="Cambria Math" panose="02040503050406030204" pitchFamily="18" charset="0"/>
                          </a:rPr>
                          <m:t>        </m:t>
                        </m:r>
                        <m:r>
                          <a:rPr lang="da-DK" sz="2800" b="0" i="1" smtClean="0">
                            <a:latin typeface="Cambria Math" panose="02040503050406030204" pitchFamily="18" charset="0"/>
                          </a:rPr>
                          <m:t>     </m:t>
                        </m:r>
                        <m:r>
                          <a:rPr lang="da-DK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a-DK" sz="2800" b="0" i="1" smtClean="0">
                            <a:latin typeface="Cambria Math" panose="02040503050406030204" pitchFamily="18" charset="0"/>
                          </a:rPr>
                          <m:t>≠1</m:t>
                        </m:r>
                      </m:e>
                    </m:nary>
                  </m:oMath>
                </a14:m>
                <a:endParaRPr lang="da-DK" sz="2800" kern="0" dirty="0"/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da-DK" sz="2800" kern="0" dirty="0" smtClean="0"/>
                  <a:t>Induktionsskridt:</a:t>
                </a:r>
                <a:br>
                  <a:rPr lang="da-DK" sz="2800" kern="0" dirty="0" smtClean="0"/>
                </a:br>
                <a:r>
                  <a:rPr lang="da-DK" sz="2800" kern="0" dirty="0" smtClean="0"/>
                  <a:t>   Induktionshypotese: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800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2800" b="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b="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a-DK" sz="2800" b="0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a-DK" sz="2800" b="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da-DK" sz="280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b="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a-DK" sz="2800" b="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  <m:r>
                          <a:rPr lang="da-DK" sz="2800" b="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a-DK" sz="28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da-DK" sz="28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a-DK" sz="28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da-DK" sz="28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  <m:r>
                                  <a:rPr lang="da-DK" sz="28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a-DK" sz="28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p>
                            </m:sSup>
                            <m:r>
                              <a:rPr lang="da-DK" sz="28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a-DK" sz="28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da-DK" sz="28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da-DK" sz="28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a-DK" sz="28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den>
                        </m:f>
                      </m:e>
                    </m:nary>
                  </m:oMath>
                </a14:m>
                <a:r>
                  <a:rPr lang="da-DK" kern="0" dirty="0" smtClean="0"/>
                  <a:t/>
                </a:r>
                <a:br>
                  <a:rPr lang="da-DK" kern="0" dirty="0" smtClean="0"/>
                </a:br>
                <a:r>
                  <a:rPr lang="da-DK" kern="0" dirty="0" smtClean="0"/>
                  <a:t>   </a:t>
                </a:r>
                <a:r>
                  <a:rPr lang="da-DK" sz="2800" kern="0" dirty="0" smtClean="0"/>
                  <a:t>Skal vise at: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800" i="1" ker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2800" i="1" ker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i="1" ker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a-DK" sz="2800" b="0" i="1" kern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a-DK" sz="28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da-DK" sz="28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  <m:e>
                        <m:sSup>
                          <m:sSupPr>
                            <m:ctrlPr>
                              <a:rPr lang="da-DK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a-DK" sz="2800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  <m:r>
                          <a:rPr lang="da-DK" sz="2800" i="1" ker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a-DK" sz="2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da-DK" sz="2800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a-DK" sz="28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da-DK" sz="2800" i="1" ker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a-DK" sz="2800" i="1" ker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2800" i="1" ker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+1)+1</m:t>
                                </m:r>
                              </m:sup>
                            </m:sSup>
                            <m:r>
                              <a:rPr lang="da-DK" sz="2800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a-DK" sz="28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da-DK" sz="28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da-DK" sz="2800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a-DK" sz="28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den>
                        </m:f>
                      </m:e>
                    </m:nary>
                  </m:oMath>
                </a14:m>
                <a:endParaRPr lang="da-DK" sz="2800" kern="0" dirty="0" smtClean="0"/>
              </a:p>
              <a:p>
                <a:pPr marL="263525" indent="8890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da-DK" sz="2800" kern="0" dirty="0" smtClean="0"/>
                  <a:t>Bevis:</a:t>
                </a:r>
              </a:p>
            </p:txBody>
          </p:sp>
        </mc:Choice>
        <mc:Fallback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1641011"/>
                <a:ext cx="8839200" cy="2854789"/>
              </a:xfrm>
              <a:prstGeom prst="rect">
                <a:avLst/>
              </a:prstGeom>
              <a:blipFill>
                <a:blip r:embed="rId3"/>
                <a:stretch>
                  <a:fillRect l="-1241" b="-1855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 bwMode="auto">
              <a:xfrm>
                <a:off x="958281" y="5799624"/>
                <a:ext cx="3445914" cy="5479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da-DK" sz="2800" b="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a-DK" sz="2800" b="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da-DK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a-DK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  <m:sSup>
                          <m:sSupPr>
                            <m:ctrlP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  <m:r>
                          <a:rPr lang="da-DK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  <m: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da-DK" kern="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58281" y="5799624"/>
                <a:ext cx="3445914" cy="547928"/>
              </a:xfrm>
              <a:prstGeom prst="rect">
                <a:avLst/>
              </a:prstGeom>
              <a:blipFill>
                <a:blip r:embed="rId4"/>
                <a:stretch>
                  <a:fillRect b="-30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 bwMode="auto">
              <a:xfrm>
                <a:off x="914400" y="4953000"/>
                <a:ext cx="1892539" cy="685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en-US" sz="2800" kern="0" dirty="0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800" i="1" ker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2800" i="1" ker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i="1" ker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da-DK" sz="280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da-DK" sz="280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  <m:e>
                        <m:sSup>
                          <m:sSupPr>
                            <m:ctrlPr>
                              <a:rPr lang="da-DK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a-DK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da-DK" sz="2800" i="1" ker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da-DK" sz="2800" kern="0" dirty="0" smtClean="0"/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0" y="4953000"/>
                <a:ext cx="1892539" cy="685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 bwMode="auto">
              <a:xfrm>
                <a:off x="2730739" y="4972484"/>
                <a:ext cx="3276600" cy="6105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da-DK" sz="2800" kern="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a-DK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a-DK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a-DK" sz="280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da-DK" sz="280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da-DK" sz="2800" i="1" kern="0" smtClean="0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limLoc m:val="subSup"/>
                        <m:ctrlPr>
                          <a:rPr lang="en-US" sz="2800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280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a-DK" sz="2800" b="0" i="1" kern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a-DK" sz="2800" i="1" ker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da-DK" sz="28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b="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a-DK" sz="28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</m:oMath>
                </a14:m>
                <a:endParaRPr lang="da-DK" sz="2800" kern="0" dirty="0" smtClean="0"/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30739" y="4972484"/>
                <a:ext cx="3276600" cy="6105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 bwMode="auto">
              <a:xfrm>
                <a:off x="5175563" y="4797280"/>
                <a:ext cx="3430514" cy="685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</a:pPr>
                <a:r>
                  <a:rPr lang="da-DK" sz="2800" b="0" dirty="0" smtClean="0"/>
                  <a:t> </a:t>
                </a:r>
                <a14:m>
                  <m:oMath xmlns:m="http://schemas.openxmlformats.org/officeDocument/2006/math">
                    <m:r>
                      <a:rPr lang="da-DK" sz="28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a-DK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a-DK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a-DK" sz="2800" b="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da-DK" sz="2800" b="0" i="1" ker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da-DK" sz="2800" b="0" i="1" ker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a-DK" sz="28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a-DK" sz="28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b="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a-DK" sz="2800" b="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da-DK" sz="2800" b="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  <m:r>
                          <a:rPr lang="da-DK" sz="2800" b="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da-DK" sz="2800" b="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a-DK" sz="2800" b="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da-DK" sz="2800" kern="0" dirty="0"/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75563" y="4797280"/>
                <a:ext cx="3430514" cy="685800"/>
              </a:xfrm>
              <a:prstGeom prst="rect">
                <a:avLst/>
              </a:prstGeom>
              <a:blipFill>
                <a:blip r:embed="rId7"/>
                <a:stretch>
                  <a:fillRect b="-357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 bwMode="auto">
              <a:xfrm>
                <a:off x="4082481" y="5723424"/>
                <a:ext cx="2297335" cy="624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da-DK" sz="2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a-DK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+2</m:t>
                            </m:r>
                          </m:sup>
                        </m:sSup>
                        <m: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da-DK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82481" y="5723424"/>
                <a:ext cx="2297335" cy="624128"/>
              </a:xfrm>
              <a:prstGeom prst="rect">
                <a:avLst/>
              </a:prstGeom>
              <a:blipFill>
                <a:blip r:embed="rId8"/>
                <a:stretch>
                  <a:fillRect b="-1372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 bwMode="auto">
              <a:xfrm>
                <a:off x="5560871" y="5684838"/>
                <a:ext cx="2668729" cy="715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da-DK" sz="2800" kern="0" dirty="0" smtClean="0"/>
                  <a:t> </a:t>
                </a:r>
                <a14:m>
                  <m:oMath xmlns:m="http://schemas.openxmlformats.org/officeDocument/2006/math">
                    <m:r>
                      <a:rPr lang="da-DK" sz="2800" i="1" kern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a-DK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a-DK" sz="2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da-DK" sz="2800" i="1" ker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a-DK" sz="2800" i="1" ker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da-DK" sz="2800" i="1" ker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+1)+1</m:t>
                            </m:r>
                          </m:sup>
                        </m:sSup>
                        <m:r>
                          <a:rPr lang="da-DK" sz="28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a-DK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da-DK" sz="28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da-DK" sz="28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a-DK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endParaRPr lang="da-DK" kern="0" dirty="0" smtClean="0"/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60871" y="5684838"/>
                <a:ext cx="2668729" cy="715962"/>
              </a:xfrm>
              <a:prstGeom prst="rect">
                <a:avLst/>
              </a:prstGeom>
              <a:blipFill>
                <a:blip r:embed="rId9"/>
                <a:stretch>
                  <a:fillRect b="-256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066800" y="1214435"/>
            <a:ext cx="1981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[CLRS A.1] (A.5)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24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0"/>
                <a:ext cx="9144000" cy="1143000"/>
              </a:xfrm>
            </p:spPr>
            <p:txBody>
              <a:bodyPr/>
              <a:lstStyle/>
              <a:p>
                <a:r>
                  <a:rPr lang="en-US" sz="4000" b="1" dirty="0" err="1" smtClean="0"/>
                  <a:t>Eksempel</a:t>
                </a:r>
                <a:r>
                  <a:rPr lang="en-US" sz="4000" b="1" dirty="0" smtClean="0"/>
                  <a:t>: Bevis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40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da-DK" sz="4000" b="1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a-DK" sz="40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da-DK" sz="4000" b="1" i="1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  <m:e>
                        <m:sSup>
                          <m:sSupPr>
                            <m:ctrlPr>
                              <a:rPr lang="da-DK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4000" b="1" i="1" smtClean="0"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  <m:sup>
                            <m:r>
                              <a:rPr lang="da-DK" sz="4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da-DK" sz="4000" b="1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a-DK" sz="4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a-DK" sz="40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  <m:d>
                              <m:dPr>
                                <m:ctrlPr>
                                  <a:rPr lang="da-DK" sz="40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a-DK" sz="4000" b="1" i="1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  <m:r>
                                  <a:rPr lang="da-DK" sz="4000" b="1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a-DK" sz="4000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  <m:r>
                              <a:rPr lang="da-DK" sz="4000" b="1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a-DK" sz="4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da-DK" sz="40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  <m:r>
                              <a:rPr lang="da-DK" sz="40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da-DK" sz="40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da-DK" sz="4000" b="1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da-DK" sz="4000" b="1" i="1">
                                <a:latin typeface="Cambria Math" panose="02040503050406030204" pitchFamily="18" charset="0"/>
                              </a:rPr>
                              <m:t>𝟔</m:t>
                            </m:r>
                          </m:den>
                        </m:f>
                      </m:e>
                    </m:nary>
                  </m:oMath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0"/>
                <a:ext cx="9144000" cy="1143000"/>
              </a:xfrm>
              <a:blipFill>
                <a:blip r:embed="rId2"/>
                <a:stretch>
                  <a:fillRect l="-2000" b="-4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447800"/>
                <a:ext cx="9144000" cy="5257800"/>
              </a:xfrm>
            </p:spPr>
            <p:txBody>
              <a:bodyPr/>
              <a:lstStyle/>
              <a:p>
                <a:r>
                  <a:rPr lang="en-US" sz="2800" dirty="0" smtClean="0"/>
                  <a:t>Basis </a:t>
                </a:r>
                <a:r>
                  <a:rPr lang="en-US" sz="2800" i="1" dirty="0" smtClean="0"/>
                  <a:t>n</a:t>
                </a:r>
                <a:r>
                  <a:rPr lang="en-US" sz="2800" dirty="0" smtClean="0"/>
                  <a:t> = 1: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2800" b="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b="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a-DK" sz="2800" b="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sSup>
                          <m:sSupPr>
                            <m:ctrlPr>
                              <a:rPr lang="da-DK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da-DK" sz="2800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a-DK" sz="2800" b="0" i="1">
                            <a:latin typeface="Cambria Math" panose="02040503050406030204" pitchFamily="18" charset="0"/>
                          </a:rPr>
                          <m:t>=1=</m:t>
                        </m:r>
                        <m:f>
                          <m:fPr>
                            <m:ctrlPr>
                              <a:rPr lang="da-DK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a-DK" sz="2800" b="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d>
                              <m:dPr>
                                <m:ctrlPr>
                                  <a:rPr lang="da-DK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a-DK" sz="2800" b="0" i="1">
                                    <a:latin typeface="Cambria Math" panose="02040503050406030204" pitchFamily="18" charset="0"/>
                                  </a:rPr>
                                  <m:t>1+1</m:t>
                                </m:r>
                              </m:e>
                            </m:d>
                            <m:r>
                              <a:rPr lang="da-DK" sz="2800" b="0" i="1">
                                <a:latin typeface="Cambria Math" panose="02040503050406030204" pitchFamily="18" charset="0"/>
                              </a:rPr>
                              <m:t>(2∙1+1)</m:t>
                            </m:r>
                          </m:num>
                          <m:den>
                            <m:r>
                              <a:rPr lang="da-DK" sz="2800" b="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nary>
                  </m:oMath>
                </a14:m>
                <a:endParaRPr lang="da-DK" sz="2800" dirty="0"/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da-DK" sz="2800" dirty="0" smtClean="0"/>
                  <a:t>Induktionsskridt:</a:t>
                </a:r>
                <a:br>
                  <a:rPr lang="da-DK" sz="2800" dirty="0" smtClean="0"/>
                </a:br>
                <a:r>
                  <a:rPr lang="da-DK" sz="2800" dirty="0" smtClean="0"/>
                  <a:t>   Induktionshypotese: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28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a-DK" sz="28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da-DK" sz="280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b="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da-DK" sz="2800" b="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a-DK" sz="28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a-DK" sz="28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a-DK" sz="28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d>
                              <m:dPr>
                                <m:ctrlPr>
                                  <a:rPr lang="da-DK" sz="28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a-DK" sz="28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28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  <m:r>
                              <a:rPr lang="da-DK" sz="28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(2</m:t>
                            </m:r>
                            <m:r>
                              <a:rPr lang="da-DK" sz="28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da-DK" sz="28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+1)</m:t>
                            </m:r>
                          </m:num>
                          <m:den>
                            <m:r>
                              <a:rPr lang="da-DK" sz="28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nary>
                  </m:oMath>
                </a14:m>
                <a:r>
                  <a:rPr lang="da-DK" dirty="0" smtClean="0"/>
                  <a:t/>
                </a:r>
                <a:br>
                  <a:rPr lang="da-DK" dirty="0" smtClean="0"/>
                </a:br>
                <a:r>
                  <a:rPr lang="da-DK" dirty="0" smtClean="0"/>
                  <a:t>   </a:t>
                </a:r>
                <a:r>
                  <a:rPr lang="da-DK" sz="2800" dirty="0" smtClean="0"/>
                  <a:t>Skal vise at: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2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a-DK" sz="2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da-DK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  <m:e>
                        <m:sSup>
                          <m:sSupPr>
                            <m:ctrlPr>
                              <a:rPr lang="da-DK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da-DK" sz="2800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a-DK" sz="28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a-DK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a-DK" sz="28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a-DK" sz="28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da-DK" sz="28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+1)</m:t>
                            </m:r>
                            <m:d>
                              <m:dPr>
                                <m:ctrlPr>
                                  <a:rPr lang="da-DK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ctrlPr>
                                      <a:rPr lang="da-DK" sz="2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a-DK" sz="2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da-DK" sz="2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e>
                                </m:d>
                                <m:r>
                                  <a:rPr lang="da-DK" sz="2800" i="1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  <m:r>
                              <a:rPr lang="da-DK" sz="2800" i="1">
                                <a:latin typeface="Cambria Math" panose="02040503050406030204" pitchFamily="18" charset="0"/>
                              </a:rPr>
                              <m:t>(2</m:t>
                            </m:r>
                            <m:r>
                              <a:rPr lang="da-DK" sz="28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a-DK" sz="28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da-DK" sz="28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+1)</m:t>
                            </m:r>
                            <m:r>
                              <a:rPr lang="da-DK" sz="2800" i="1">
                                <a:latin typeface="Cambria Math" panose="02040503050406030204" pitchFamily="18" charset="0"/>
                              </a:rPr>
                              <m:t>+1)</m:t>
                            </m:r>
                          </m:num>
                          <m:den>
                            <m:r>
                              <a:rPr lang="da-DK" sz="28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nary>
                  </m:oMath>
                </a14:m>
                <a:r>
                  <a:rPr lang="da-DK" sz="2800" dirty="0" smtClean="0"/>
                  <a:t/>
                </a:r>
                <a:br>
                  <a:rPr lang="da-DK" sz="2800" dirty="0" smtClean="0"/>
                </a:br>
                <a:endParaRPr lang="da-DK" sz="1100" dirty="0" smtClean="0"/>
              </a:p>
              <a:p>
                <a:pPr marL="36195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da-DK" sz="2800" dirty="0" smtClean="0"/>
                  <a:t>Bevis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2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a-DK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da-DK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  <m:e>
                        <m:sSup>
                          <m:sSupPr>
                            <m:ctrlPr>
                              <a:rPr lang="da-DK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da-DK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da-DK" sz="2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a-DK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a-DK" sz="28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a-DK" sz="28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da-DK" sz="28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da-DK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a-DK" sz="2800" b="0" i="1" smtClean="0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limLoc m:val="subSup"/>
                        <m:ctrlPr>
                          <a:rPr lang="en-US" sz="2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da-DK" sz="28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28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a-DK" sz="28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da-DK" sz="28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28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da-DK" sz="28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da-DK" sz="2800" i="1" dirty="0" smtClean="0">
                    <a:solidFill>
                      <a:srgbClr val="7030A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da-DK" sz="2800" i="1" dirty="0" smtClean="0">
                    <a:solidFill>
                      <a:srgbClr val="7030A0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a-DK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a-DK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da-DK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a-DK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a-DK" sz="24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sz="24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da-DK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da-DK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da-DK" sz="24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da-DK" sz="24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a-DK" sz="24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da-DK" sz="24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da-DK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a-DK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da-DK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da-DK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a-DK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a-DK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da-DK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da-DK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da-DK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da-DK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a-DK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da-DK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da-DK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a-DK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da-DK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da-DK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da-DK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da-DK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a-DK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a-DK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da-DK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a-DK" sz="2400" b="0" i="1" smtClean="0">
                              <a:latin typeface="Cambria Math" panose="02040503050406030204" pitchFamily="18" charset="0"/>
                            </a:rPr>
                            <m:t>+7</m:t>
                          </m:r>
                          <m:r>
                            <a:rPr lang="da-DK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a-DK" sz="2400" b="0" i="1" smtClean="0">
                              <a:latin typeface="Cambria Math" panose="02040503050406030204" pitchFamily="18" charset="0"/>
                            </a:rPr>
                            <m:t>+6)</m:t>
                          </m:r>
                        </m:num>
                        <m:den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da-DK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a-DK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da-DK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da-DK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a-DK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a-DK" sz="2400" b="0" i="1" smtClean="0">
                              <a:latin typeface="Cambria Math" panose="02040503050406030204" pitchFamily="18" charset="0"/>
                            </a:rPr>
                            <m:t>+2)(2</m:t>
                          </m:r>
                          <m:r>
                            <a:rPr lang="da-DK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a-DK" sz="2400" b="0" i="1" smtClean="0">
                              <a:latin typeface="Cambria Math" panose="02040503050406030204" pitchFamily="18" charset="0"/>
                            </a:rPr>
                            <m:t>+3)</m:t>
                          </m:r>
                        </m:num>
                        <m:den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da-DK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a-DK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a-DK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a-DK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  <m:d>
                            <m:dPr>
                              <m:ctrlPr>
                                <a:rPr lang="da-DK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da-DK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a-DK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da-DK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r>
                                <a:rPr lang="da-DK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da-DK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a-DK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a-DK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+1)+1)</m:t>
                          </m:r>
                        </m:num>
                        <m:den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da-DK" sz="28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447800"/>
                <a:ext cx="9144000" cy="5257800"/>
              </a:xfrm>
              <a:blipFill>
                <a:blip r:embed="rId3"/>
                <a:stretch>
                  <a:fillRect l="-1200" b="-17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8763000" y="6477000"/>
            <a:ext cx="180000" cy="1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914400"/>
            <a:ext cx="1981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[CLRS A.1] (A.3)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50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True"/>
  <p:tag name="DELIMITERS" val="3.1"/>
  <p:tag name="POWERPOINTVERSION" val="14.0"/>
  <p:tag name="LUIDIAENABLED" val="False"/>
  <p:tag name="TASKPANEKEY" val="1376bd8c-325d-4431-beae-ba413563179f"/>
  <p:tag name="TPFULLVERSION" val="4.5.1.2243"/>
  <p:tag name="EXPANDSHOWBAR" val="Tru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19869</TotalTime>
  <Words>152</Words>
  <Application>Microsoft Office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Cambria Math</vt:lpstr>
      <vt:lpstr>Default Design</vt:lpstr>
      <vt:lpstr>Bevis ved induktion</vt:lpstr>
      <vt:lpstr>Eksempel: Bevis ∑2_(i=1)^n▒〖i=n(n+1)/2〗</vt:lpstr>
      <vt:lpstr>Eksempel: Bevis ∑2_(i=0)^n▒〖2^i=2^(n+1)-1〗</vt:lpstr>
      <vt:lpstr>Eksempel: Bevis ∑2_(i=0)^n▒〖x^i=〗  (x^(n+1)-1)/(x-1)</vt:lpstr>
      <vt:lpstr>Eksempel: Bevis ∑2_(i=1)^n▒〖i^2=(n(n+1)(2n+1))/6〗</vt:lpstr>
    </vt:vector>
  </TitlesOfParts>
  <Company>University of Aarhus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HUSK EKSAMENSTILMELDING</dc:title>
  <dc:creator>Gerth S. Brodal</dc:creator>
  <cp:lastModifiedBy>Gerth Stølting Brodal</cp:lastModifiedBy>
  <cp:revision>239</cp:revision>
  <dcterms:created xsi:type="dcterms:W3CDTF">2007-02-07T16:42:33Z</dcterms:created>
  <dcterms:modified xsi:type="dcterms:W3CDTF">2018-10-30T16:28:22Z</dcterms:modified>
</cp:coreProperties>
</file>