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ppt/tags/tag16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2" r:id="rId2"/>
    <p:sldId id="274" r:id="rId3"/>
    <p:sldId id="275" r:id="rId4"/>
    <p:sldId id="288" r:id="rId5"/>
    <p:sldId id="276" r:id="rId6"/>
    <p:sldId id="289" r:id="rId7"/>
    <p:sldId id="283" r:id="rId8"/>
    <p:sldId id="269" r:id="rId9"/>
    <p:sldId id="290" r:id="rId10"/>
    <p:sldId id="271" r:id="rId11"/>
    <p:sldId id="264" r:id="rId12"/>
    <p:sldId id="265" r:id="rId13"/>
    <p:sldId id="291" r:id="rId14"/>
    <p:sldId id="272" r:id="rId15"/>
    <p:sldId id="270" r:id="rId16"/>
    <p:sldId id="266" r:id="rId17"/>
    <p:sldId id="267" r:id="rId18"/>
    <p:sldId id="268" r:id="rId19"/>
  </p:sldIdLst>
  <p:sldSz cx="9144000" cy="6858000" type="screen4x3"/>
  <p:notesSz cx="7099300" cy="10234613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4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  <a:srgbClr val="FF0000"/>
    <a:srgbClr val="00CC00"/>
    <a:srgbClr val="FFFF00"/>
    <a:srgbClr val="00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57" autoAdjust="0"/>
    <p:restoredTop sz="77154" autoAdjust="0"/>
  </p:normalViewPr>
  <p:slideViewPr>
    <p:cSldViewPr>
      <p:cViewPr varScale="1">
        <p:scale>
          <a:sx n="51" d="100"/>
          <a:sy n="51" d="100"/>
        </p:scale>
        <p:origin x="1048" y="36"/>
      </p:cViewPr>
      <p:guideLst>
        <p:guide orient="horz" pos="2976"/>
        <p:guide pos="4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2955C56-A3B6-47AF-BD73-8505D57B3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83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CEB200-536A-4CEA-B5D2-DF442B693747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729635-AE05-4431-9742-99B7C17E1D07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/>
              <a:t>Mængden af operationer kan variere: minimum, decrease-key, increase-key, join, split</a:t>
            </a: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A6BB08-47F0-4346-A49F-05989DD2DD59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/>
              <a:t>Datastruktur = </a:t>
            </a:r>
            <a:r>
              <a:rPr lang="da-DK" b="1" smtClean="0"/>
              <a:t>ét array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90994A-3C0C-4D22-ABB1-CD11012EED09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6BCC08-867F-4976-B79F-96046CABF924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5D2BA3-BA3F-4B5F-BE7C-5F3811CEF4CC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/>
              <a:t>Her: Overestimer Build-Max-Heap med tid O(n*log n).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8A1F9B-1011-48A8-B848-0084CA3EB5D7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/>
              <a:t>Count parent pointers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0F3897-4A1F-4C6F-947D-A782E2E43720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2B8F10-D670-4844-80C6-4DBD26CA3735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DE01F1-E7B7-48DD-A191-96A13805B7DA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9B105-6308-4213-9D88-DF493D134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7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C2722-7900-4EA4-9B70-C2049BE25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2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7FA7E-153B-4638-8EFF-AB143B413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5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a-DK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B955D-D601-4AE9-8553-C343A457A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95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1D59C-D723-4405-AFC8-AEE7B71D9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5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B72C5-A3F1-4DEE-81A3-2F42EF57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5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2E083-6028-43BB-A7B3-3CEFB7FC1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04763-DA68-4104-A230-14C7081BE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2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3FD98-CF9C-4AAF-A412-68CA9E79D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0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30674-7B23-47B6-B61D-15039CC86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8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71B9-6635-45E2-9DC8-3D527580A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9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5C9A7-09D9-42EF-B855-28F79A898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8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2D374-7B38-45F9-BD87-89AEED4AA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2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8B883F7-FF1B-4DE1-9448-1D23ACBD2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0574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a-DK" sz="4000" b="1" kern="0" dirty="0" smtClean="0">
                <a:latin typeface="+mj-lt"/>
                <a:ea typeface="+mj-ea"/>
                <a:cs typeface="+mj-cs"/>
              </a:rPr>
              <a:t>Grundlæggende</a:t>
            </a:r>
            <a:br>
              <a:rPr lang="da-DK" sz="4000" b="1" kern="0" dirty="0" smtClean="0">
                <a:latin typeface="+mj-lt"/>
                <a:ea typeface="+mj-ea"/>
                <a:cs typeface="+mj-cs"/>
              </a:rPr>
            </a:br>
            <a:r>
              <a:rPr lang="da-DK" sz="4000" b="1" kern="0" dirty="0" smtClean="0">
                <a:latin typeface="+mj-lt"/>
                <a:ea typeface="+mj-ea"/>
                <a:cs typeface="+mj-cs"/>
              </a:rPr>
              <a:t>Algoritmer og Datastrukturer</a:t>
            </a:r>
          </a:p>
          <a:p>
            <a:pPr algn="ctr">
              <a:defRPr/>
            </a:pPr>
            <a:endParaRPr lang="da-DK" sz="2400" b="1" kern="0" dirty="0" smtClean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b="1" kern="0" dirty="0" smtClean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da-DK" b="1" dirty="0" err="1" smtClean="0"/>
              <a:t>Merge</a:t>
            </a:r>
            <a:r>
              <a:rPr lang="da-DK" b="1" dirty="0" smtClean="0"/>
              <a:t>-Sort </a:t>
            </a:r>
            <a:r>
              <a:rPr lang="da-DK" b="1" dirty="0"/>
              <a:t>[CLRS, kapitel 2.3]</a:t>
            </a:r>
            <a:br>
              <a:rPr lang="da-DK" b="1" dirty="0"/>
            </a:br>
            <a:r>
              <a:rPr lang="da-DK" b="1" dirty="0"/>
              <a:t>     </a:t>
            </a:r>
            <a:r>
              <a:rPr lang="da-DK" b="1" dirty="0" err="1"/>
              <a:t>Heaps</a:t>
            </a:r>
            <a:r>
              <a:rPr lang="da-DK" b="1" dirty="0"/>
              <a:t> [CLRS, kapitel 6]</a:t>
            </a:r>
            <a:endParaRPr lang="en-US" b="1" kern="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412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smtClean="0">
                <a:solidFill>
                  <a:schemeClr val="tx1"/>
                </a:solidFill>
              </a:rPr>
              <a:t>	Max-heap : Egenskaber	</a:t>
            </a:r>
            <a:endParaRPr lang="en-US" b="1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010400" cy="2590800"/>
          </a:xfrm>
        </p:spPr>
        <p:txBody>
          <a:bodyPr/>
          <a:lstStyle/>
          <a:p>
            <a:pPr eaLnBrk="1" hangingPunct="1"/>
            <a:r>
              <a:rPr lang="da-DK" sz="2800" smtClean="0"/>
              <a:t>Roden : knude </a:t>
            </a:r>
            <a:r>
              <a:rPr lang="da-DK" sz="2800" smtClean="0">
                <a:solidFill>
                  <a:schemeClr val="accent2"/>
                </a:solidFill>
                <a:latin typeface="Times New Roman" pitchFamily="18" charset="0"/>
              </a:rPr>
              <a:t>1</a:t>
            </a:r>
          </a:p>
          <a:p>
            <a:pPr eaLnBrk="1" hangingPunct="1"/>
            <a:r>
              <a:rPr lang="da-DK" sz="2800" smtClean="0"/>
              <a:t>Børn til knude </a:t>
            </a:r>
            <a:r>
              <a:rPr lang="da-DK" sz="2800" i="1" smtClean="0">
                <a:latin typeface="Times New Roman" pitchFamily="18" charset="0"/>
              </a:rPr>
              <a:t>i</a:t>
            </a:r>
            <a:r>
              <a:rPr lang="da-DK" sz="2800" smtClean="0"/>
              <a:t> : </a:t>
            </a:r>
            <a:r>
              <a:rPr lang="da-DK" sz="2800" smtClean="0">
                <a:solidFill>
                  <a:schemeClr val="accent2"/>
                </a:solidFill>
                <a:latin typeface="Times New Roman" pitchFamily="18" charset="0"/>
              </a:rPr>
              <a:t>2</a:t>
            </a:r>
            <a:r>
              <a:rPr lang="da-DK" sz="2800" i="1" smtClean="0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da-DK" sz="2800" smtClean="0"/>
              <a:t> og </a:t>
            </a:r>
            <a:r>
              <a:rPr lang="da-DK" sz="2800" smtClean="0">
                <a:solidFill>
                  <a:schemeClr val="accent2"/>
                </a:solidFill>
                <a:latin typeface="Times New Roman" pitchFamily="18" charset="0"/>
              </a:rPr>
              <a:t>2</a:t>
            </a:r>
            <a:r>
              <a:rPr lang="da-DK" sz="2800" i="1" smtClean="0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da-DK" sz="2800" smtClean="0">
                <a:solidFill>
                  <a:schemeClr val="accent2"/>
                </a:solidFill>
                <a:latin typeface="Times New Roman" pitchFamily="18" charset="0"/>
              </a:rPr>
              <a:t>+1</a:t>
            </a:r>
          </a:p>
          <a:p>
            <a:pPr eaLnBrk="1" hangingPunct="1"/>
            <a:r>
              <a:rPr lang="da-DK" sz="2800" smtClean="0"/>
              <a:t>Faren til knude </a:t>
            </a:r>
            <a:r>
              <a:rPr lang="da-DK" sz="2800" i="1" smtClean="0">
                <a:latin typeface="Times New Roman" pitchFamily="18" charset="0"/>
              </a:rPr>
              <a:t>i</a:t>
            </a:r>
            <a:r>
              <a:rPr lang="da-DK" sz="2800" smtClean="0">
                <a:latin typeface="Times New Roman" pitchFamily="18" charset="0"/>
              </a:rPr>
              <a:t> </a:t>
            </a:r>
            <a:r>
              <a:rPr lang="da-DK" sz="2800" smtClean="0"/>
              <a:t>: </a:t>
            </a:r>
            <a:r>
              <a:rPr lang="da-DK" sz="2800" baseline="-25000" smtClean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└</a:t>
            </a:r>
            <a:r>
              <a:rPr lang="da-DK" sz="2800" i="1" smtClean="0">
                <a:solidFill>
                  <a:schemeClr val="accent2"/>
                </a:solidFill>
                <a:latin typeface="Times New Roman" pitchFamily="18" charset="0"/>
              </a:rPr>
              <a:t>i </a:t>
            </a:r>
            <a:r>
              <a:rPr lang="da-DK" sz="2800" smtClean="0">
                <a:solidFill>
                  <a:schemeClr val="accent2"/>
                </a:solidFill>
                <a:latin typeface="Times New Roman" pitchFamily="18" charset="0"/>
              </a:rPr>
              <a:t>/ 2</a:t>
            </a:r>
            <a:r>
              <a:rPr lang="da-DK" sz="2800" baseline="-25000" smtClean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┘</a:t>
            </a:r>
            <a:endParaRPr lang="da-DK" sz="280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eaLnBrk="1" hangingPunct="1"/>
            <a:r>
              <a:rPr lang="da-DK" sz="2800" smtClean="0"/>
              <a:t>Dybde : </a:t>
            </a:r>
            <a:r>
              <a:rPr lang="da-DK" sz="2800" smtClean="0">
                <a:solidFill>
                  <a:schemeClr val="accent2"/>
                </a:solidFill>
                <a:latin typeface="Times New Roman" pitchFamily="18" charset="0"/>
              </a:rPr>
              <a:t>1+</a:t>
            </a:r>
            <a:r>
              <a:rPr lang="da-DK" sz="2800" baseline="-25000" smtClean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└</a:t>
            </a:r>
            <a:r>
              <a:rPr lang="da-DK" sz="2800" smtClean="0">
                <a:solidFill>
                  <a:schemeClr val="accent2"/>
                </a:solidFill>
                <a:latin typeface="Times New Roman" pitchFamily="18" charset="0"/>
              </a:rPr>
              <a:t>log</a:t>
            </a:r>
            <a:r>
              <a:rPr lang="da-DK" sz="2800" baseline="-25000" smtClean="0">
                <a:solidFill>
                  <a:schemeClr val="accent2"/>
                </a:solidFill>
                <a:latin typeface="Times New Roman" pitchFamily="18" charset="0"/>
              </a:rPr>
              <a:t>2</a:t>
            </a:r>
            <a:r>
              <a:rPr lang="da-DK" sz="280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da-DK" sz="2800" i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2800" baseline="-25000" smtClean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┘</a:t>
            </a:r>
            <a:endParaRPr lang="da-DK" sz="2800" i="1" smtClean="0">
              <a:solidFill>
                <a:schemeClr val="accent2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da-DK" sz="2800" smtClean="0"/>
              <a:t>	( </a:t>
            </a:r>
            <a:r>
              <a:rPr lang="da-DK" sz="2800" i="1" smtClean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2800" b="1" smtClean="0">
                <a:solidFill>
                  <a:schemeClr val="accent2"/>
                </a:solidFill>
              </a:rPr>
              <a:t> </a:t>
            </a:r>
            <a:r>
              <a:rPr lang="da-DK" sz="2800" smtClean="0"/>
              <a:t>= antal elementer)</a:t>
            </a:r>
            <a:endParaRPr lang="en-US" sz="280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145807" y="3352800"/>
            <a:ext cx="5845793" cy="3348395"/>
            <a:chOff x="1177925" y="1617663"/>
            <a:chExt cx="6746875" cy="3975258"/>
          </a:xfrm>
        </p:grpSpPr>
        <p:grpSp>
          <p:nvGrpSpPr>
            <p:cNvPr id="5" name="Group 4"/>
            <p:cNvGrpSpPr/>
            <p:nvPr/>
          </p:nvGrpSpPr>
          <p:grpSpPr>
            <a:xfrm>
              <a:off x="1177925" y="1617663"/>
              <a:ext cx="6746875" cy="3705225"/>
              <a:chOff x="1177925" y="1617663"/>
              <a:chExt cx="6746875" cy="3705225"/>
            </a:xfrm>
          </p:grpSpPr>
          <p:sp>
            <p:nvSpPr>
              <p:cNvPr id="6" name="Freeform 8"/>
              <p:cNvSpPr>
                <a:spLocks/>
              </p:cNvSpPr>
              <p:nvPr/>
            </p:nvSpPr>
            <p:spPr bwMode="auto">
              <a:xfrm>
                <a:off x="1958975" y="2884488"/>
                <a:ext cx="1873250" cy="1054100"/>
              </a:xfrm>
              <a:custGeom>
                <a:avLst/>
                <a:gdLst>
                  <a:gd name="T0" fmla="*/ 0 w 4718"/>
                  <a:gd name="T1" fmla="*/ 2655 h 2655"/>
                  <a:gd name="T2" fmla="*/ 2358 w 4718"/>
                  <a:gd name="T3" fmla="*/ 0 h 2655"/>
                  <a:gd name="T4" fmla="*/ 4718 w 4718"/>
                  <a:gd name="T5" fmla="*/ 2655 h 2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18" h="2655">
                    <a:moveTo>
                      <a:pt x="0" y="2655"/>
                    </a:moveTo>
                    <a:lnTo>
                      <a:pt x="2358" y="0"/>
                    </a:lnTo>
                    <a:lnTo>
                      <a:pt x="4718" y="2655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1177925" y="1617663"/>
                <a:ext cx="6746875" cy="3705225"/>
                <a:chOff x="1160463" y="1617663"/>
                <a:chExt cx="6746875" cy="3705225"/>
              </a:xfrm>
            </p:grpSpPr>
            <p:sp>
              <p:nvSpPr>
                <p:cNvPr id="8" name="Freeform 5"/>
                <p:cNvSpPr>
                  <a:spLocks/>
                </p:cNvSpPr>
                <p:nvPr/>
              </p:nvSpPr>
              <p:spPr bwMode="auto">
                <a:xfrm>
                  <a:off x="1492250" y="3938588"/>
                  <a:ext cx="935038" cy="1052513"/>
                </a:xfrm>
                <a:custGeom>
                  <a:avLst/>
                  <a:gdLst>
                    <a:gd name="T0" fmla="*/ 0 w 2360"/>
                    <a:gd name="T1" fmla="*/ 2654 h 2654"/>
                    <a:gd name="T2" fmla="*/ 1180 w 2360"/>
                    <a:gd name="T3" fmla="*/ 0 h 2654"/>
                    <a:gd name="T4" fmla="*/ 2360 w 2360"/>
                    <a:gd name="T5" fmla="*/ 2654 h 26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60" h="2654">
                      <a:moveTo>
                        <a:pt x="0" y="2654"/>
                      </a:moveTo>
                      <a:lnTo>
                        <a:pt x="1180" y="0"/>
                      </a:lnTo>
                      <a:lnTo>
                        <a:pt x="2360" y="2654"/>
                      </a:lnTo>
                    </a:path>
                  </a:pathLst>
                </a:custGeom>
                <a:noFill/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9" name="Freeform 6"/>
                <p:cNvSpPr>
                  <a:spLocks/>
                </p:cNvSpPr>
                <p:nvPr/>
              </p:nvSpPr>
              <p:spPr bwMode="auto">
                <a:xfrm>
                  <a:off x="3363913" y="3938588"/>
                  <a:ext cx="936625" cy="1052513"/>
                </a:xfrm>
                <a:custGeom>
                  <a:avLst/>
                  <a:gdLst>
                    <a:gd name="T0" fmla="*/ 0 w 2358"/>
                    <a:gd name="T1" fmla="*/ 2654 h 2654"/>
                    <a:gd name="T2" fmla="*/ 1180 w 2358"/>
                    <a:gd name="T3" fmla="*/ 0 h 2654"/>
                    <a:gd name="T4" fmla="*/ 2358 w 2358"/>
                    <a:gd name="T5" fmla="*/ 2654 h 26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58" h="2654">
                      <a:moveTo>
                        <a:pt x="0" y="2654"/>
                      </a:moveTo>
                      <a:lnTo>
                        <a:pt x="1180" y="0"/>
                      </a:lnTo>
                      <a:lnTo>
                        <a:pt x="2358" y="2654"/>
                      </a:lnTo>
                    </a:path>
                  </a:pathLst>
                </a:custGeom>
                <a:noFill/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0" name="Freeform 7"/>
                <p:cNvSpPr>
                  <a:spLocks/>
                </p:cNvSpPr>
                <p:nvPr/>
              </p:nvSpPr>
              <p:spPr bwMode="auto">
                <a:xfrm>
                  <a:off x="5235575" y="3938588"/>
                  <a:ext cx="936625" cy="1052513"/>
                </a:xfrm>
                <a:custGeom>
                  <a:avLst/>
                  <a:gdLst>
                    <a:gd name="T0" fmla="*/ 0 w 2360"/>
                    <a:gd name="T1" fmla="*/ 2654 h 2654"/>
                    <a:gd name="T2" fmla="*/ 1180 w 2360"/>
                    <a:gd name="T3" fmla="*/ 0 h 2654"/>
                    <a:gd name="T4" fmla="*/ 2360 w 2360"/>
                    <a:gd name="T5" fmla="*/ 2654 h 26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60" h="2654">
                      <a:moveTo>
                        <a:pt x="0" y="2654"/>
                      </a:moveTo>
                      <a:lnTo>
                        <a:pt x="1180" y="0"/>
                      </a:lnTo>
                      <a:lnTo>
                        <a:pt x="2360" y="2654"/>
                      </a:lnTo>
                    </a:path>
                  </a:pathLst>
                </a:custGeom>
                <a:noFill/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1" name="Freeform 9"/>
                <p:cNvSpPr>
                  <a:spLocks/>
                </p:cNvSpPr>
                <p:nvPr/>
              </p:nvSpPr>
              <p:spPr bwMode="auto">
                <a:xfrm>
                  <a:off x="5703888" y="2884488"/>
                  <a:ext cx="1871663" cy="1054100"/>
                </a:xfrm>
                <a:custGeom>
                  <a:avLst/>
                  <a:gdLst>
                    <a:gd name="T0" fmla="*/ 0 w 4718"/>
                    <a:gd name="T1" fmla="*/ 2655 h 2655"/>
                    <a:gd name="T2" fmla="*/ 2358 w 4718"/>
                    <a:gd name="T3" fmla="*/ 0 h 2655"/>
                    <a:gd name="T4" fmla="*/ 4718 w 4718"/>
                    <a:gd name="T5" fmla="*/ 2655 h 26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18" h="2655">
                      <a:moveTo>
                        <a:pt x="0" y="2655"/>
                      </a:moveTo>
                      <a:lnTo>
                        <a:pt x="2358" y="0"/>
                      </a:lnTo>
                      <a:lnTo>
                        <a:pt x="4718" y="2655"/>
                      </a:lnTo>
                    </a:path>
                  </a:pathLst>
                </a:custGeom>
                <a:noFill/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2" name="Freeform 10"/>
                <p:cNvSpPr>
                  <a:spLocks/>
                </p:cNvSpPr>
                <p:nvPr/>
              </p:nvSpPr>
              <p:spPr bwMode="auto">
                <a:xfrm>
                  <a:off x="2895600" y="1947863"/>
                  <a:ext cx="3744913" cy="936625"/>
                </a:xfrm>
                <a:custGeom>
                  <a:avLst/>
                  <a:gdLst>
                    <a:gd name="T0" fmla="*/ 9434 w 9434"/>
                    <a:gd name="T1" fmla="*/ 2359 h 2359"/>
                    <a:gd name="T2" fmla="*/ 4718 w 9434"/>
                    <a:gd name="T3" fmla="*/ 0 h 2359"/>
                    <a:gd name="T4" fmla="*/ 0 w 9434"/>
                    <a:gd name="T5" fmla="*/ 2359 h 23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9434" h="2359">
                      <a:moveTo>
                        <a:pt x="9434" y="2359"/>
                      </a:moveTo>
                      <a:lnTo>
                        <a:pt x="4718" y="0"/>
                      </a:lnTo>
                      <a:lnTo>
                        <a:pt x="0" y="2359"/>
                      </a:lnTo>
                    </a:path>
                  </a:pathLst>
                </a:custGeom>
                <a:noFill/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3" name="Oval 11"/>
                <p:cNvSpPr>
                  <a:spLocks noChangeArrowheads="1"/>
                </p:cNvSpPr>
                <p:nvPr/>
              </p:nvSpPr>
              <p:spPr bwMode="auto">
                <a:xfrm>
                  <a:off x="2565400" y="2554288"/>
                  <a:ext cx="660400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4" name="Oval 12"/>
                <p:cNvSpPr>
                  <a:spLocks noChangeArrowheads="1"/>
                </p:cNvSpPr>
                <p:nvPr/>
              </p:nvSpPr>
              <p:spPr bwMode="auto">
                <a:xfrm>
                  <a:off x="4437063" y="1617663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5" name="Oval 13"/>
                <p:cNvSpPr>
                  <a:spLocks noChangeArrowheads="1"/>
                </p:cNvSpPr>
                <p:nvPr/>
              </p:nvSpPr>
              <p:spPr bwMode="auto">
                <a:xfrm>
                  <a:off x="6308725" y="2554288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6" name="Oval 14"/>
                <p:cNvSpPr>
                  <a:spLocks noChangeArrowheads="1"/>
                </p:cNvSpPr>
                <p:nvPr/>
              </p:nvSpPr>
              <p:spPr bwMode="auto">
                <a:xfrm>
                  <a:off x="5373688" y="3606800"/>
                  <a:ext cx="660400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da-DK" dirty="0"/>
                </a:p>
              </p:txBody>
            </p:sp>
            <p:sp>
              <p:nvSpPr>
                <p:cNvPr id="17" name="Oval 15"/>
                <p:cNvSpPr>
                  <a:spLocks noChangeArrowheads="1"/>
                </p:cNvSpPr>
                <p:nvPr/>
              </p:nvSpPr>
              <p:spPr bwMode="auto">
                <a:xfrm>
                  <a:off x="7245350" y="36068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8" name="Oval 16"/>
                <p:cNvSpPr>
                  <a:spLocks noChangeArrowheads="1"/>
                </p:cNvSpPr>
                <p:nvPr/>
              </p:nvSpPr>
              <p:spPr bwMode="auto">
                <a:xfrm>
                  <a:off x="5840413" y="46609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9" name="Oval 17"/>
                <p:cNvSpPr>
                  <a:spLocks noChangeArrowheads="1"/>
                </p:cNvSpPr>
                <p:nvPr/>
              </p:nvSpPr>
              <p:spPr bwMode="auto">
                <a:xfrm>
                  <a:off x="4905375" y="4660900"/>
                  <a:ext cx="660400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0" name="Oval 18"/>
                <p:cNvSpPr>
                  <a:spLocks noChangeArrowheads="1"/>
                </p:cNvSpPr>
                <p:nvPr/>
              </p:nvSpPr>
              <p:spPr bwMode="auto">
                <a:xfrm>
                  <a:off x="3968750" y="46609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1" name="Oval 19"/>
                <p:cNvSpPr>
                  <a:spLocks noChangeArrowheads="1"/>
                </p:cNvSpPr>
                <p:nvPr/>
              </p:nvSpPr>
              <p:spPr bwMode="auto">
                <a:xfrm>
                  <a:off x="3032125" y="46609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2" name="Oval 20"/>
                <p:cNvSpPr>
                  <a:spLocks noChangeArrowheads="1"/>
                </p:cNvSpPr>
                <p:nvPr/>
              </p:nvSpPr>
              <p:spPr bwMode="auto">
                <a:xfrm>
                  <a:off x="2097088" y="4660900"/>
                  <a:ext cx="660400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3" name="Oval 21"/>
                <p:cNvSpPr>
                  <a:spLocks noChangeArrowheads="1"/>
                </p:cNvSpPr>
                <p:nvPr/>
              </p:nvSpPr>
              <p:spPr bwMode="auto">
                <a:xfrm>
                  <a:off x="1160463" y="46609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da-DK" dirty="0"/>
                </a:p>
              </p:txBody>
            </p:sp>
            <p:sp>
              <p:nvSpPr>
                <p:cNvPr id="24" name="Oval 22"/>
                <p:cNvSpPr>
                  <a:spLocks noChangeArrowheads="1"/>
                </p:cNvSpPr>
                <p:nvPr/>
              </p:nvSpPr>
              <p:spPr bwMode="auto">
                <a:xfrm>
                  <a:off x="1628775" y="36068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5" name="Oval 23"/>
                <p:cNvSpPr>
                  <a:spLocks noChangeArrowheads="1"/>
                </p:cNvSpPr>
                <p:nvPr/>
              </p:nvSpPr>
              <p:spPr bwMode="auto">
                <a:xfrm>
                  <a:off x="3500438" y="36068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6" name="Rectangle 24"/>
                <p:cNvSpPr>
                  <a:spLocks noChangeArrowheads="1"/>
                </p:cNvSpPr>
                <p:nvPr/>
              </p:nvSpPr>
              <p:spPr bwMode="auto">
                <a:xfrm>
                  <a:off x="1406525" y="4851400"/>
                  <a:ext cx="17145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2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" name="Rectangle 25"/>
                <p:cNvSpPr>
                  <a:spLocks noChangeArrowheads="1"/>
                </p:cNvSpPr>
                <p:nvPr/>
              </p:nvSpPr>
              <p:spPr bwMode="auto">
                <a:xfrm>
                  <a:off x="2263775" y="4851400"/>
                  <a:ext cx="325438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11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" name="Rectangle 26"/>
                <p:cNvSpPr>
                  <a:spLocks noChangeArrowheads="1"/>
                </p:cNvSpPr>
                <p:nvPr/>
              </p:nvSpPr>
              <p:spPr bwMode="auto">
                <a:xfrm>
                  <a:off x="3278188" y="4851400"/>
                  <a:ext cx="17145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7</a:t>
                  </a:r>
                  <a:endParaRPr kumimoji="0" lang="en-US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" name="Rectangle 27"/>
                <p:cNvSpPr>
                  <a:spLocks noChangeArrowheads="1"/>
                </p:cNvSpPr>
                <p:nvPr/>
              </p:nvSpPr>
              <p:spPr bwMode="auto">
                <a:xfrm>
                  <a:off x="4214813" y="4851400"/>
                  <a:ext cx="17145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3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Rectangle 28"/>
                <p:cNvSpPr>
                  <a:spLocks noChangeArrowheads="1"/>
                </p:cNvSpPr>
                <p:nvPr/>
              </p:nvSpPr>
              <p:spPr bwMode="auto">
                <a:xfrm>
                  <a:off x="6000750" y="4851400"/>
                  <a:ext cx="34290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14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Rectangle 29"/>
                <p:cNvSpPr>
                  <a:spLocks noChangeArrowheads="1"/>
                </p:cNvSpPr>
                <p:nvPr/>
              </p:nvSpPr>
              <p:spPr bwMode="auto">
                <a:xfrm>
                  <a:off x="1787525" y="3797300"/>
                  <a:ext cx="34290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12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" name="Rectangle 30"/>
                <p:cNvSpPr>
                  <a:spLocks noChangeArrowheads="1"/>
                </p:cNvSpPr>
                <p:nvPr/>
              </p:nvSpPr>
              <p:spPr bwMode="auto">
                <a:xfrm>
                  <a:off x="3746500" y="3797300"/>
                  <a:ext cx="17145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9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" name="Rectangle 31"/>
                <p:cNvSpPr>
                  <a:spLocks noChangeArrowheads="1"/>
                </p:cNvSpPr>
                <p:nvPr/>
              </p:nvSpPr>
              <p:spPr bwMode="auto">
                <a:xfrm>
                  <a:off x="2724150" y="2744788"/>
                  <a:ext cx="34290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17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" name="Rectangle 32"/>
                <p:cNvSpPr>
                  <a:spLocks noChangeArrowheads="1"/>
                </p:cNvSpPr>
                <p:nvPr/>
              </p:nvSpPr>
              <p:spPr bwMode="auto">
                <a:xfrm>
                  <a:off x="5064125" y="4851400"/>
                  <a:ext cx="34290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10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" name="Rectangle 33"/>
                <p:cNvSpPr>
                  <a:spLocks noChangeArrowheads="1"/>
                </p:cNvSpPr>
                <p:nvPr/>
              </p:nvSpPr>
              <p:spPr bwMode="auto">
                <a:xfrm>
                  <a:off x="5532806" y="3797300"/>
                  <a:ext cx="34290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15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" name="Rectangle 34"/>
                <p:cNvSpPr>
                  <a:spLocks noChangeArrowheads="1"/>
                </p:cNvSpPr>
                <p:nvPr/>
              </p:nvSpPr>
              <p:spPr bwMode="auto">
                <a:xfrm>
                  <a:off x="7489825" y="3797300"/>
                  <a:ext cx="17145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Rectangle 35"/>
                <p:cNvSpPr>
                  <a:spLocks noChangeArrowheads="1"/>
                </p:cNvSpPr>
                <p:nvPr/>
              </p:nvSpPr>
              <p:spPr bwMode="auto">
                <a:xfrm>
                  <a:off x="6469063" y="2744788"/>
                  <a:ext cx="34290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16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Rectangle 36"/>
                <p:cNvSpPr>
                  <a:spLocks noChangeArrowheads="1"/>
                </p:cNvSpPr>
                <p:nvPr/>
              </p:nvSpPr>
              <p:spPr bwMode="auto">
                <a:xfrm>
                  <a:off x="4595813" y="1808163"/>
                  <a:ext cx="342900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19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39" name="Group 38"/>
            <p:cNvGrpSpPr/>
            <p:nvPr/>
          </p:nvGrpSpPr>
          <p:grpSpPr>
            <a:xfrm>
              <a:off x="1435344" y="2303463"/>
              <a:ext cx="6197113" cy="3289458"/>
              <a:chOff x="1435344" y="2303463"/>
              <a:chExt cx="6197113" cy="3289458"/>
            </a:xfrm>
          </p:grpSpPr>
          <p:sp>
            <p:nvSpPr>
              <p:cNvPr id="40" name="Rectangle 37"/>
              <p:cNvSpPr>
                <a:spLocks noChangeArrowheads="1"/>
              </p:cNvSpPr>
              <p:nvPr/>
            </p:nvSpPr>
            <p:spPr bwMode="auto">
              <a:xfrm>
                <a:off x="4710356" y="2303463"/>
                <a:ext cx="113813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Rectangle 38"/>
              <p:cNvSpPr>
                <a:spLocks noChangeArrowheads="1"/>
              </p:cNvSpPr>
              <p:nvPr/>
            </p:nvSpPr>
            <p:spPr bwMode="auto">
              <a:xfrm>
                <a:off x="2838694" y="3240088"/>
                <a:ext cx="113813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Rectangle 39"/>
              <p:cNvSpPr>
                <a:spLocks noChangeArrowheads="1"/>
              </p:cNvSpPr>
              <p:nvPr/>
            </p:nvSpPr>
            <p:spPr bwMode="auto">
              <a:xfrm>
                <a:off x="6583606" y="3240088"/>
                <a:ext cx="113813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Rectangle 40"/>
              <p:cNvSpPr>
                <a:spLocks noChangeArrowheads="1"/>
              </p:cNvSpPr>
              <p:nvPr/>
            </p:nvSpPr>
            <p:spPr bwMode="auto">
              <a:xfrm>
                <a:off x="1902069" y="4292600"/>
                <a:ext cx="113813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Rectangle 41"/>
              <p:cNvSpPr>
                <a:spLocks noChangeArrowheads="1"/>
              </p:cNvSpPr>
              <p:nvPr/>
            </p:nvSpPr>
            <p:spPr bwMode="auto">
              <a:xfrm>
                <a:off x="3775319" y="4292600"/>
                <a:ext cx="113813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Rectangle 42"/>
              <p:cNvSpPr>
                <a:spLocks noChangeArrowheads="1"/>
              </p:cNvSpPr>
              <p:nvPr/>
            </p:nvSpPr>
            <p:spPr bwMode="auto">
              <a:xfrm>
                <a:off x="5646981" y="4292600"/>
                <a:ext cx="113813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Rectangle 43"/>
              <p:cNvSpPr>
                <a:spLocks noChangeArrowheads="1"/>
              </p:cNvSpPr>
              <p:nvPr/>
            </p:nvSpPr>
            <p:spPr bwMode="auto">
              <a:xfrm>
                <a:off x="7518644" y="4292600"/>
                <a:ext cx="113813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Rectangle 44"/>
              <p:cNvSpPr>
                <a:spLocks noChangeArrowheads="1"/>
              </p:cNvSpPr>
              <p:nvPr/>
            </p:nvSpPr>
            <p:spPr bwMode="auto">
              <a:xfrm>
                <a:off x="1435344" y="5346700"/>
                <a:ext cx="113813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Rectangle 45"/>
              <p:cNvSpPr>
                <a:spLocks noChangeArrowheads="1"/>
              </p:cNvSpPr>
              <p:nvPr/>
            </p:nvSpPr>
            <p:spPr bwMode="auto">
              <a:xfrm>
                <a:off x="2370381" y="5346700"/>
                <a:ext cx="113813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Rectangle 46"/>
              <p:cNvSpPr>
                <a:spLocks noChangeArrowheads="1"/>
              </p:cNvSpPr>
              <p:nvPr/>
            </p:nvSpPr>
            <p:spPr bwMode="auto">
              <a:xfrm>
                <a:off x="3250100" y="5346700"/>
                <a:ext cx="2276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Rectangle 47"/>
              <p:cNvSpPr>
                <a:spLocks noChangeArrowheads="1"/>
              </p:cNvSpPr>
              <p:nvPr/>
            </p:nvSpPr>
            <p:spPr bwMode="auto">
              <a:xfrm>
                <a:off x="4192399" y="5346700"/>
                <a:ext cx="21627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11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Rectangle 48"/>
              <p:cNvSpPr>
                <a:spLocks noChangeArrowheads="1"/>
              </p:cNvSpPr>
              <p:nvPr/>
            </p:nvSpPr>
            <p:spPr bwMode="auto">
              <a:xfrm>
                <a:off x="5121762" y="5346700"/>
                <a:ext cx="2276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12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49"/>
              <p:cNvSpPr>
                <a:spLocks noChangeArrowheads="1"/>
              </p:cNvSpPr>
              <p:nvPr/>
            </p:nvSpPr>
            <p:spPr bwMode="auto">
              <a:xfrm>
                <a:off x="6058387" y="5346700"/>
                <a:ext cx="22762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13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5821363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92163"/>
          </a:xfrm>
        </p:spPr>
        <p:txBody>
          <a:bodyPr/>
          <a:lstStyle/>
          <a:p>
            <a:pPr eaLnBrk="1" hangingPunct="1"/>
            <a:r>
              <a:rPr lang="da-DK" b="1" smtClean="0"/>
              <a:t>Max-Heapify</a:t>
            </a:r>
            <a:endParaRPr lang="en-US" b="1" smtClean="0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762000" y="5791200"/>
            <a:ext cx="3124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sz="3200" b="1">
                <a:solidFill>
                  <a:schemeClr val="accent2"/>
                </a:solidFill>
              </a:rPr>
              <a:t>Tid </a:t>
            </a:r>
            <a:r>
              <a:rPr lang="da-DK" sz="3200">
                <a:solidFill>
                  <a:schemeClr val="accent2"/>
                </a:solidFill>
                <a:latin typeface="Times New Roman" pitchFamily="18" charset="0"/>
              </a:rPr>
              <a:t>O(log </a:t>
            </a:r>
            <a:r>
              <a:rPr lang="da-DK" sz="3200" i="1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3200">
                <a:solidFill>
                  <a:schemeClr val="accent2"/>
                </a:solidFill>
                <a:latin typeface="Times New Roman" pitchFamily="18" charset="0"/>
              </a:rPr>
              <a:t>)</a:t>
            </a:r>
            <a:endParaRPr lang="en-US" sz="32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6400800" y="29718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b="1"/>
              <a:t>Før</a:t>
            </a:r>
            <a:endParaRPr lang="en-US" b="1"/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6400800" y="57150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b="1"/>
              <a:t>Efter</a:t>
            </a:r>
            <a:endParaRPr lang="en-US" b="1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5562600" y="1143000"/>
            <a:ext cx="3352800" cy="1847850"/>
            <a:chOff x="3504" y="720"/>
            <a:chExt cx="2112" cy="1164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504" y="720"/>
              <a:ext cx="2112" cy="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3613" y="1448"/>
              <a:ext cx="291" cy="328"/>
            </a:xfrm>
            <a:custGeom>
              <a:avLst/>
              <a:gdLst>
                <a:gd name="T0" fmla="*/ 0 w 2333"/>
                <a:gd name="T1" fmla="*/ 2623 h 2623"/>
                <a:gd name="T2" fmla="*/ 1167 w 2333"/>
                <a:gd name="T3" fmla="*/ 0 h 2623"/>
                <a:gd name="T4" fmla="*/ 2333 w 2333"/>
                <a:gd name="T5" fmla="*/ 2623 h 2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3" h="2623">
                  <a:moveTo>
                    <a:pt x="0" y="2623"/>
                  </a:moveTo>
                  <a:lnTo>
                    <a:pt x="1167" y="0"/>
                  </a:lnTo>
                  <a:lnTo>
                    <a:pt x="2333" y="262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4196" y="1448"/>
              <a:ext cx="291" cy="328"/>
            </a:xfrm>
            <a:custGeom>
              <a:avLst/>
              <a:gdLst>
                <a:gd name="T0" fmla="*/ 0 w 2332"/>
                <a:gd name="T1" fmla="*/ 2623 h 2623"/>
                <a:gd name="T2" fmla="*/ 1166 w 2332"/>
                <a:gd name="T3" fmla="*/ 0 h 2623"/>
                <a:gd name="T4" fmla="*/ 2332 w 2332"/>
                <a:gd name="T5" fmla="*/ 2623 h 2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2" h="2623">
                  <a:moveTo>
                    <a:pt x="0" y="2623"/>
                  </a:moveTo>
                  <a:lnTo>
                    <a:pt x="1166" y="0"/>
                  </a:lnTo>
                  <a:lnTo>
                    <a:pt x="2332" y="262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4779" y="1448"/>
              <a:ext cx="291" cy="328"/>
            </a:xfrm>
            <a:custGeom>
              <a:avLst/>
              <a:gdLst>
                <a:gd name="T0" fmla="*/ 0 w 2332"/>
                <a:gd name="T1" fmla="*/ 2623 h 2623"/>
                <a:gd name="T2" fmla="*/ 1166 w 2332"/>
                <a:gd name="T3" fmla="*/ 0 h 2623"/>
                <a:gd name="T4" fmla="*/ 2332 w 2332"/>
                <a:gd name="T5" fmla="*/ 2623 h 2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2" h="2623">
                  <a:moveTo>
                    <a:pt x="0" y="2623"/>
                  </a:moveTo>
                  <a:lnTo>
                    <a:pt x="1166" y="0"/>
                  </a:lnTo>
                  <a:lnTo>
                    <a:pt x="2332" y="262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3758" y="1120"/>
              <a:ext cx="583" cy="328"/>
            </a:xfrm>
            <a:custGeom>
              <a:avLst/>
              <a:gdLst>
                <a:gd name="T0" fmla="*/ 0 w 4664"/>
                <a:gd name="T1" fmla="*/ 2623 h 2623"/>
                <a:gd name="T2" fmla="*/ 2332 w 4664"/>
                <a:gd name="T3" fmla="*/ 0 h 2623"/>
                <a:gd name="T4" fmla="*/ 4664 w 4664"/>
                <a:gd name="T5" fmla="*/ 2623 h 2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64" h="2623">
                  <a:moveTo>
                    <a:pt x="0" y="2623"/>
                  </a:moveTo>
                  <a:lnTo>
                    <a:pt x="2332" y="0"/>
                  </a:lnTo>
                  <a:lnTo>
                    <a:pt x="4664" y="262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4924" y="1120"/>
              <a:ext cx="583" cy="328"/>
            </a:xfrm>
            <a:custGeom>
              <a:avLst/>
              <a:gdLst>
                <a:gd name="T0" fmla="*/ 0 w 4665"/>
                <a:gd name="T1" fmla="*/ 2623 h 2623"/>
                <a:gd name="T2" fmla="*/ 2332 w 4665"/>
                <a:gd name="T3" fmla="*/ 0 h 2623"/>
                <a:gd name="T4" fmla="*/ 4665 w 4665"/>
                <a:gd name="T5" fmla="*/ 2623 h 2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65" h="2623">
                  <a:moveTo>
                    <a:pt x="0" y="2623"/>
                  </a:moveTo>
                  <a:lnTo>
                    <a:pt x="2332" y="0"/>
                  </a:lnTo>
                  <a:lnTo>
                    <a:pt x="4665" y="262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4050" y="828"/>
              <a:ext cx="1166" cy="292"/>
            </a:xfrm>
            <a:custGeom>
              <a:avLst/>
              <a:gdLst>
                <a:gd name="T0" fmla="*/ 9328 w 9328"/>
                <a:gd name="T1" fmla="*/ 2333 h 2333"/>
                <a:gd name="T2" fmla="*/ 4664 w 9328"/>
                <a:gd name="T3" fmla="*/ 0 h 2333"/>
                <a:gd name="T4" fmla="*/ 0 w 9328"/>
                <a:gd name="T5" fmla="*/ 2333 h 2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328" h="2333">
                  <a:moveTo>
                    <a:pt x="9328" y="2333"/>
                  </a:moveTo>
                  <a:lnTo>
                    <a:pt x="4664" y="0"/>
                  </a:lnTo>
                  <a:lnTo>
                    <a:pt x="0" y="233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3947" y="1017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5113" y="1017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2" name="Oval 13"/>
            <p:cNvSpPr>
              <a:spLocks noChangeArrowheads="1"/>
            </p:cNvSpPr>
            <p:nvPr/>
          </p:nvSpPr>
          <p:spPr bwMode="auto">
            <a:xfrm>
              <a:off x="4821" y="1345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3" name="Oval 14"/>
            <p:cNvSpPr>
              <a:spLocks noChangeArrowheads="1"/>
            </p:cNvSpPr>
            <p:nvPr/>
          </p:nvSpPr>
          <p:spPr bwMode="auto">
            <a:xfrm>
              <a:off x="5404" y="1345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4" name="Oval 15"/>
            <p:cNvSpPr>
              <a:spLocks noChangeArrowheads="1"/>
            </p:cNvSpPr>
            <p:nvPr/>
          </p:nvSpPr>
          <p:spPr bwMode="auto">
            <a:xfrm>
              <a:off x="4967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5" name="Oval 16"/>
            <p:cNvSpPr>
              <a:spLocks noChangeArrowheads="1"/>
            </p:cNvSpPr>
            <p:nvPr/>
          </p:nvSpPr>
          <p:spPr bwMode="auto">
            <a:xfrm>
              <a:off x="4676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6" name="Oval 17"/>
            <p:cNvSpPr>
              <a:spLocks noChangeArrowheads="1"/>
            </p:cNvSpPr>
            <p:nvPr/>
          </p:nvSpPr>
          <p:spPr bwMode="auto">
            <a:xfrm>
              <a:off x="4384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7" name="Oval 18"/>
            <p:cNvSpPr>
              <a:spLocks noChangeArrowheads="1"/>
            </p:cNvSpPr>
            <p:nvPr/>
          </p:nvSpPr>
          <p:spPr bwMode="auto">
            <a:xfrm>
              <a:off x="4092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8" name="Oval 19"/>
            <p:cNvSpPr>
              <a:spLocks noChangeArrowheads="1"/>
            </p:cNvSpPr>
            <p:nvPr/>
          </p:nvSpPr>
          <p:spPr bwMode="auto">
            <a:xfrm>
              <a:off x="3801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9" name="Oval 20"/>
            <p:cNvSpPr>
              <a:spLocks noChangeArrowheads="1"/>
            </p:cNvSpPr>
            <p:nvPr/>
          </p:nvSpPr>
          <p:spPr bwMode="auto">
            <a:xfrm>
              <a:off x="3510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3655" y="1345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1" name="Oval 22"/>
            <p:cNvSpPr>
              <a:spLocks noChangeArrowheads="1"/>
            </p:cNvSpPr>
            <p:nvPr/>
          </p:nvSpPr>
          <p:spPr bwMode="auto">
            <a:xfrm>
              <a:off x="4238" y="1345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2" name="Oval 23"/>
            <p:cNvSpPr>
              <a:spLocks noChangeArrowheads="1"/>
            </p:cNvSpPr>
            <p:nvPr/>
          </p:nvSpPr>
          <p:spPr bwMode="auto">
            <a:xfrm>
              <a:off x="4530" y="725"/>
              <a:ext cx="206" cy="206"/>
            </a:xfrm>
            <a:prstGeom prst="ellipse">
              <a:avLst/>
            </a:prstGeom>
            <a:solidFill>
              <a:srgbClr val="FFE0E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3586" y="173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3853" y="1732"/>
              <a:ext cx="10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4168" y="173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4460" y="173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5016" y="1732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3704" y="1404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4314" y="1404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3996" y="1076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4725" y="1732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44" name="Rectangle 33"/>
            <p:cNvSpPr>
              <a:spLocks noChangeArrowheads="1"/>
            </p:cNvSpPr>
            <p:nvPr/>
          </p:nvSpPr>
          <p:spPr bwMode="auto">
            <a:xfrm>
              <a:off x="4870" y="1404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45" name="Rectangle 34"/>
            <p:cNvSpPr>
              <a:spLocks noChangeArrowheads="1"/>
            </p:cNvSpPr>
            <p:nvPr/>
          </p:nvSpPr>
          <p:spPr bwMode="auto">
            <a:xfrm>
              <a:off x="5480" y="1404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46" name="Rectangle 35"/>
            <p:cNvSpPr>
              <a:spLocks noChangeArrowheads="1"/>
            </p:cNvSpPr>
            <p:nvPr/>
          </p:nvSpPr>
          <p:spPr bwMode="auto">
            <a:xfrm>
              <a:off x="5162" y="1076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47" name="Rectangle 36"/>
            <p:cNvSpPr>
              <a:spLocks noChangeArrowheads="1"/>
            </p:cNvSpPr>
            <p:nvPr/>
          </p:nvSpPr>
          <p:spPr bwMode="auto">
            <a:xfrm>
              <a:off x="4606" y="785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353" name="Group 39"/>
          <p:cNvGrpSpPr>
            <a:grpSpLocks noChangeAspect="1"/>
          </p:cNvGrpSpPr>
          <p:nvPr/>
        </p:nvGrpSpPr>
        <p:grpSpPr bwMode="auto">
          <a:xfrm>
            <a:off x="5562600" y="3886200"/>
            <a:ext cx="3352800" cy="1849438"/>
            <a:chOff x="3504" y="2448"/>
            <a:chExt cx="2112" cy="1165"/>
          </a:xfrm>
        </p:grpSpPr>
        <p:sp>
          <p:nvSpPr>
            <p:cNvPr id="57354" name="AutoShape 38"/>
            <p:cNvSpPr>
              <a:spLocks noChangeAspect="1" noChangeArrowheads="1" noTextEdit="1"/>
            </p:cNvSpPr>
            <p:nvPr/>
          </p:nvSpPr>
          <p:spPr bwMode="auto">
            <a:xfrm>
              <a:off x="3504" y="2448"/>
              <a:ext cx="2112" cy="1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55" name="Freeform 40"/>
            <p:cNvSpPr>
              <a:spLocks/>
            </p:cNvSpPr>
            <p:nvPr/>
          </p:nvSpPr>
          <p:spPr bwMode="auto">
            <a:xfrm>
              <a:off x="4196" y="3176"/>
              <a:ext cx="291" cy="329"/>
            </a:xfrm>
            <a:custGeom>
              <a:avLst/>
              <a:gdLst>
                <a:gd name="T0" fmla="*/ 0 w 2332"/>
                <a:gd name="T1" fmla="*/ 2625 h 2625"/>
                <a:gd name="T2" fmla="*/ 1166 w 2332"/>
                <a:gd name="T3" fmla="*/ 0 h 2625"/>
                <a:gd name="T4" fmla="*/ 2332 w 2332"/>
                <a:gd name="T5" fmla="*/ 2625 h 2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2" h="2625">
                  <a:moveTo>
                    <a:pt x="0" y="2625"/>
                  </a:moveTo>
                  <a:lnTo>
                    <a:pt x="1166" y="0"/>
                  </a:lnTo>
                  <a:lnTo>
                    <a:pt x="2332" y="2625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56" name="Freeform 41"/>
            <p:cNvSpPr>
              <a:spLocks/>
            </p:cNvSpPr>
            <p:nvPr/>
          </p:nvSpPr>
          <p:spPr bwMode="auto">
            <a:xfrm>
              <a:off x="4779" y="3176"/>
              <a:ext cx="291" cy="329"/>
            </a:xfrm>
            <a:custGeom>
              <a:avLst/>
              <a:gdLst>
                <a:gd name="T0" fmla="*/ 0 w 2332"/>
                <a:gd name="T1" fmla="*/ 2625 h 2625"/>
                <a:gd name="T2" fmla="*/ 1166 w 2332"/>
                <a:gd name="T3" fmla="*/ 0 h 2625"/>
                <a:gd name="T4" fmla="*/ 2332 w 2332"/>
                <a:gd name="T5" fmla="*/ 2625 h 2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2" h="2625">
                  <a:moveTo>
                    <a:pt x="0" y="2625"/>
                  </a:moveTo>
                  <a:lnTo>
                    <a:pt x="1166" y="0"/>
                  </a:lnTo>
                  <a:lnTo>
                    <a:pt x="2332" y="2625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57" name="Freeform 42"/>
            <p:cNvSpPr>
              <a:spLocks/>
            </p:cNvSpPr>
            <p:nvPr/>
          </p:nvSpPr>
          <p:spPr bwMode="auto">
            <a:xfrm>
              <a:off x="4924" y="2848"/>
              <a:ext cx="583" cy="328"/>
            </a:xfrm>
            <a:custGeom>
              <a:avLst/>
              <a:gdLst>
                <a:gd name="T0" fmla="*/ 0 w 4665"/>
                <a:gd name="T1" fmla="*/ 2626 h 2626"/>
                <a:gd name="T2" fmla="*/ 2332 w 4665"/>
                <a:gd name="T3" fmla="*/ 0 h 2626"/>
                <a:gd name="T4" fmla="*/ 4665 w 4665"/>
                <a:gd name="T5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65" h="2626">
                  <a:moveTo>
                    <a:pt x="0" y="2626"/>
                  </a:moveTo>
                  <a:lnTo>
                    <a:pt x="2332" y="0"/>
                  </a:lnTo>
                  <a:lnTo>
                    <a:pt x="4665" y="2626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58" name="Freeform 43"/>
            <p:cNvSpPr>
              <a:spLocks/>
            </p:cNvSpPr>
            <p:nvPr/>
          </p:nvSpPr>
          <p:spPr bwMode="auto">
            <a:xfrm>
              <a:off x="4050" y="2556"/>
              <a:ext cx="1166" cy="292"/>
            </a:xfrm>
            <a:custGeom>
              <a:avLst/>
              <a:gdLst>
                <a:gd name="T0" fmla="*/ 9328 w 9328"/>
                <a:gd name="T1" fmla="*/ 2334 h 2334"/>
                <a:gd name="T2" fmla="*/ 4664 w 9328"/>
                <a:gd name="T3" fmla="*/ 0 h 2334"/>
                <a:gd name="T4" fmla="*/ 0 w 9328"/>
                <a:gd name="T5" fmla="*/ 2334 h 2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328" h="2334">
                  <a:moveTo>
                    <a:pt x="9328" y="2334"/>
                  </a:moveTo>
                  <a:lnTo>
                    <a:pt x="4664" y="0"/>
                  </a:lnTo>
                  <a:lnTo>
                    <a:pt x="0" y="2334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59" name="Freeform 44"/>
            <p:cNvSpPr>
              <a:spLocks/>
            </p:cNvSpPr>
            <p:nvPr/>
          </p:nvSpPr>
          <p:spPr bwMode="auto">
            <a:xfrm>
              <a:off x="3758" y="2848"/>
              <a:ext cx="583" cy="328"/>
            </a:xfrm>
            <a:custGeom>
              <a:avLst/>
              <a:gdLst>
                <a:gd name="T0" fmla="*/ 0 w 4664"/>
                <a:gd name="T1" fmla="*/ 2626 h 2626"/>
                <a:gd name="T2" fmla="*/ 2332 w 4664"/>
                <a:gd name="T3" fmla="*/ 0 h 2626"/>
                <a:gd name="T4" fmla="*/ 4664 w 4664"/>
                <a:gd name="T5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64" h="2626">
                  <a:moveTo>
                    <a:pt x="0" y="2626"/>
                  </a:moveTo>
                  <a:lnTo>
                    <a:pt x="2332" y="0"/>
                  </a:lnTo>
                  <a:lnTo>
                    <a:pt x="4664" y="2626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0" name="Freeform 45"/>
            <p:cNvSpPr>
              <a:spLocks/>
            </p:cNvSpPr>
            <p:nvPr/>
          </p:nvSpPr>
          <p:spPr bwMode="auto">
            <a:xfrm>
              <a:off x="3613" y="3176"/>
              <a:ext cx="291" cy="329"/>
            </a:xfrm>
            <a:custGeom>
              <a:avLst/>
              <a:gdLst>
                <a:gd name="T0" fmla="*/ 0 w 2333"/>
                <a:gd name="T1" fmla="*/ 2625 h 2625"/>
                <a:gd name="T2" fmla="*/ 1167 w 2333"/>
                <a:gd name="T3" fmla="*/ 0 h 2625"/>
                <a:gd name="T4" fmla="*/ 2333 w 2333"/>
                <a:gd name="T5" fmla="*/ 2625 h 2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3" h="2625">
                  <a:moveTo>
                    <a:pt x="0" y="2625"/>
                  </a:moveTo>
                  <a:lnTo>
                    <a:pt x="1167" y="0"/>
                  </a:lnTo>
                  <a:lnTo>
                    <a:pt x="2333" y="2625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1" name="Oval 46"/>
            <p:cNvSpPr>
              <a:spLocks noChangeArrowheads="1"/>
            </p:cNvSpPr>
            <p:nvPr/>
          </p:nvSpPr>
          <p:spPr bwMode="auto">
            <a:xfrm>
              <a:off x="5113" y="2745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2" name="Oval 47"/>
            <p:cNvSpPr>
              <a:spLocks noChangeArrowheads="1"/>
            </p:cNvSpPr>
            <p:nvPr/>
          </p:nvSpPr>
          <p:spPr bwMode="auto">
            <a:xfrm>
              <a:off x="4821" y="30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3" name="Oval 48"/>
            <p:cNvSpPr>
              <a:spLocks noChangeArrowheads="1"/>
            </p:cNvSpPr>
            <p:nvPr/>
          </p:nvSpPr>
          <p:spPr bwMode="auto">
            <a:xfrm>
              <a:off x="5404" y="30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4" name="Oval 49"/>
            <p:cNvSpPr>
              <a:spLocks noChangeArrowheads="1"/>
            </p:cNvSpPr>
            <p:nvPr/>
          </p:nvSpPr>
          <p:spPr bwMode="auto">
            <a:xfrm>
              <a:off x="4967" y="3401"/>
              <a:ext cx="206" cy="207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5" name="Oval 50"/>
            <p:cNvSpPr>
              <a:spLocks noChangeArrowheads="1"/>
            </p:cNvSpPr>
            <p:nvPr/>
          </p:nvSpPr>
          <p:spPr bwMode="auto">
            <a:xfrm>
              <a:off x="4676" y="3401"/>
              <a:ext cx="206" cy="207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6" name="Oval 51"/>
            <p:cNvSpPr>
              <a:spLocks noChangeArrowheads="1"/>
            </p:cNvSpPr>
            <p:nvPr/>
          </p:nvSpPr>
          <p:spPr bwMode="auto">
            <a:xfrm>
              <a:off x="4384" y="3401"/>
              <a:ext cx="206" cy="207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7" name="Oval 52"/>
            <p:cNvSpPr>
              <a:spLocks noChangeArrowheads="1"/>
            </p:cNvSpPr>
            <p:nvPr/>
          </p:nvSpPr>
          <p:spPr bwMode="auto">
            <a:xfrm>
              <a:off x="4092" y="3401"/>
              <a:ext cx="206" cy="207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8" name="Oval 53"/>
            <p:cNvSpPr>
              <a:spLocks noChangeArrowheads="1"/>
            </p:cNvSpPr>
            <p:nvPr/>
          </p:nvSpPr>
          <p:spPr bwMode="auto">
            <a:xfrm>
              <a:off x="3510" y="3401"/>
              <a:ext cx="206" cy="207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9" name="Oval 54"/>
            <p:cNvSpPr>
              <a:spLocks noChangeArrowheads="1"/>
            </p:cNvSpPr>
            <p:nvPr/>
          </p:nvSpPr>
          <p:spPr bwMode="auto">
            <a:xfrm>
              <a:off x="4238" y="30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70" name="Oval 55"/>
            <p:cNvSpPr>
              <a:spLocks noChangeArrowheads="1"/>
            </p:cNvSpPr>
            <p:nvPr/>
          </p:nvSpPr>
          <p:spPr bwMode="auto">
            <a:xfrm>
              <a:off x="3947" y="2745"/>
              <a:ext cx="206" cy="206"/>
            </a:xfrm>
            <a:prstGeom prst="ellipse">
              <a:avLst/>
            </a:prstGeom>
            <a:solidFill>
              <a:srgbClr val="FFE0E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71" name="Oval 56"/>
            <p:cNvSpPr>
              <a:spLocks noChangeArrowheads="1"/>
            </p:cNvSpPr>
            <p:nvPr/>
          </p:nvSpPr>
          <p:spPr bwMode="auto">
            <a:xfrm>
              <a:off x="3655" y="3073"/>
              <a:ext cx="206" cy="206"/>
            </a:xfrm>
            <a:prstGeom prst="ellipse">
              <a:avLst/>
            </a:prstGeom>
            <a:solidFill>
              <a:srgbClr val="FFE0E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72" name="Oval 57"/>
            <p:cNvSpPr>
              <a:spLocks noChangeArrowheads="1"/>
            </p:cNvSpPr>
            <p:nvPr/>
          </p:nvSpPr>
          <p:spPr bwMode="auto">
            <a:xfrm>
              <a:off x="3801" y="3401"/>
              <a:ext cx="206" cy="207"/>
            </a:xfrm>
            <a:prstGeom prst="ellipse">
              <a:avLst/>
            </a:prstGeom>
            <a:solidFill>
              <a:srgbClr val="FFE0E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73" name="Oval 58"/>
            <p:cNvSpPr>
              <a:spLocks noChangeArrowheads="1"/>
            </p:cNvSpPr>
            <p:nvPr/>
          </p:nvSpPr>
          <p:spPr bwMode="auto">
            <a:xfrm>
              <a:off x="4530" y="2453"/>
              <a:ext cx="206" cy="207"/>
            </a:xfrm>
            <a:prstGeom prst="ellipse">
              <a:avLst/>
            </a:prstGeom>
            <a:solidFill>
              <a:srgbClr val="FFE0E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74" name="Rectangle 59"/>
            <p:cNvSpPr>
              <a:spLocks noChangeArrowheads="1"/>
            </p:cNvSpPr>
            <p:nvPr/>
          </p:nvSpPr>
          <p:spPr bwMode="auto">
            <a:xfrm>
              <a:off x="3586" y="346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75" name="Rectangle 60"/>
            <p:cNvSpPr>
              <a:spLocks noChangeArrowheads="1"/>
            </p:cNvSpPr>
            <p:nvPr/>
          </p:nvSpPr>
          <p:spPr bwMode="auto">
            <a:xfrm>
              <a:off x="4168" y="346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2" name="Rectangle 61"/>
            <p:cNvSpPr>
              <a:spLocks noChangeArrowheads="1"/>
            </p:cNvSpPr>
            <p:nvPr/>
          </p:nvSpPr>
          <p:spPr bwMode="auto">
            <a:xfrm>
              <a:off x="4460" y="346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3" name="Rectangle 62"/>
            <p:cNvSpPr>
              <a:spLocks noChangeArrowheads="1"/>
            </p:cNvSpPr>
            <p:nvPr/>
          </p:nvSpPr>
          <p:spPr bwMode="auto">
            <a:xfrm>
              <a:off x="5016" y="3461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6" name="Rectangle 63"/>
            <p:cNvSpPr>
              <a:spLocks noChangeArrowheads="1"/>
            </p:cNvSpPr>
            <p:nvPr/>
          </p:nvSpPr>
          <p:spPr bwMode="auto">
            <a:xfrm>
              <a:off x="4314" y="3133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7" name="Rectangle 64"/>
            <p:cNvSpPr>
              <a:spLocks noChangeArrowheads="1"/>
            </p:cNvSpPr>
            <p:nvPr/>
          </p:nvSpPr>
          <p:spPr bwMode="auto">
            <a:xfrm>
              <a:off x="4725" y="3461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8" name="Rectangle 65"/>
            <p:cNvSpPr>
              <a:spLocks noChangeArrowheads="1"/>
            </p:cNvSpPr>
            <p:nvPr/>
          </p:nvSpPr>
          <p:spPr bwMode="auto">
            <a:xfrm>
              <a:off x="4870" y="3133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9" name="Rectangle 66"/>
            <p:cNvSpPr>
              <a:spLocks noChangeArrowheads="1"/>
            </p:cNvSpPr>
            <p:nvPr/>
          </p:nvSpPr>
          <p:spPr bwMode="auto">
            <a:xfrm>
              <a:off x="5480" y="3133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0" name="Rectangle 67"/>
            <p:cNvSpPr>
              <a:spLocks noChangeArrowheads="1"/>
            </p:cNvSpPr>
            <p:nvPr/>
          </p:nvSpPr>
          <p:spPr bwMode="auto">
            <a:xfrm>
              <a:off x="5162" y="2805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1" name="Rectangle 68"/>
            <p:cNvSpPr>
              <a:spLocks noChangeArrowheads="1"/>
            </p:cNvSpPr>
            <p:nvPr/>
          </p:nvSpPr>
          <p:spPr bwMode="auto">
            <a:xfrm>
              <a:off x="3877" y="346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" name="Rectangle 69"/>
            <p:cNvSpPr>
              <a:spLocks noChangeArrowheads="1"/>
            </p:cNvSpPr>
            <p:nvPr/>
          </p:nvSpPr>
          <p:spPr bwMode="auto">
            <a:xfrm>
              <a:off x="3707" y="3133"/>
              <a:ext cx="10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3" name="Rectangle 70"/>
            <p:cNvSpPr>
              <a:spLocks noChangeArrowheads="1"/>
            </p:cNvSpPr>
            <p:nvPr/>
          </p:nvSpPr>
          <p:spPr bwMode="auto">
            <a:xfrm>
              <a:off x="3996" y="2805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4" name="Rectangle 71"/>
            <p:cNvSpPr>
              <a:spLocks noChangeArrowheads="1"/>
            </p:cNvSpPr>
            <p:nvPr/>
          </p:nvSpPr>
          <p:spPr bwMode="auto">
            <a:xfrm>
              <a:off x="4579" y="2513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dirty="0" err="1" smtClean="0"/>
              <a:t>Heap</a:t>
            </a:r>
            <a:r>
              <a:rPr lang="da-DK" b="1" dirty="0" smtClean="0"/>
              <a:t>-Sort</a:t>
            </a:r>
            <a:endParaRPr lang="en-US" b="1" dirty="0" smtClean="0"/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7391400" y="16764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a-DK" b="1">
                <a:solidFill>
                  <a:srgbClr val="FF0000"/>
                </a:solidFill>
              </a:rPr>
              <a:t>Floyd, 1964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7391400" y="34290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a-DK" b="1">
                <a:solidFill>
                  <a:srgbClr val="FF0000"/>
                </a:solidFill>
              </a:rPr>
              <a:t>Williams, 1964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6934200" y="5562600"/>
            <a:ext cx="2133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sz="3200" b="1" dirty="0">
                <a:solidFill>
                  <a:schemeClr val="accent2"/>
                </a:solidFill>
              </a:rPr>
              <a:t>Tid </a:t>
            </a:r>
            <a:r>
              <a:rPr lang="da-DK" sz="3200" dirty="0">
                <a:solidFill>
                  <a:schemeClr val="accent2"/>
                </a:solidFill>
                <a:latin typeface="Times New Roman" pitchFamily="18" charset="0"/>
              </a:rPr>
              <a:t>O(</a:t>
            </a:r>
            <a:r>
              <a:rPr lang="da-DK" sz="3200" i="1" dirty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3200" dirty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·</a:t>
            </a:r>
            <a:r>
              <a:rPr lang="da-DK" sz="3200" dirty="0">
                <a:solidFill>
                  <a:schemeClr val="accent2"/>
                </a:solidFill>
                <a:latin typeface="Times New Roman" pitchFamily="18" charset="0"/>
              </a:rPr>
              <a:t>log </a:t>
            </a:r>
            <a:r>
              <a:rPr lang="da-DK" sz="3200" i="1" dirty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3200" dirty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endParaRPr lang="en-US" sz="32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1434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46402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1434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46388"/>
            <a:ext cx="5638800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266071"/>
              </p:ext>
            </p:extLst>
          </p:nvPr>
        </p:nvGraphicFramePr>
        <p:xfrm>
          <a:off x="457197" y="6091118"/>
          <a:ext cx="6019803" cy="766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a-DK" sz="1000" b="1" i="1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da-DK" sz="1000" b="1" dirty="0" smtClean="0">
                          <a:solidFill>
                            <a:schemeClr val="tx1"/>
                          </a:solidFill>
                        </a:rPr>
                        <a:t>= </a:t>
                      </a:r>
                    </a:p>
                    <a:p>
                      <a:pPr algn="ctr"/>
                      <a:r>
                        <a:rPr lang="da-DK" sz="1000" b="1" i="1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da-DK" sz="1000" b="1" dirty="0" err="1" smtClean="0">
                          <a:solidFill>
                            <a:schemeClr val="tx1"/>
                          </a:solidFill>
                        </a:rPr>
                        <a:t>.heap-size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000" b="1" i="1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000" b="1" dirty="0" err="1" smtClean="0">
                          <a:solidFill>
                            <a:schemeClr val="tx1"/>
                          </a:solidFill>
                        </a:rPr>
                        <a:t>.length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>
            <a:off x="4466772" y="5839800"/>
            <a:ext cx="0" cy="68400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4419600" y="5715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FF0000"/>
                </a:solidFill>
              </a:rPr>
              <a:t>sorteret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47800" y="5715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FF0000"/>
                </a:solidFill>
              </a:rPr>
              <a:t>Max-</a:t>
            </a:r>
            <a:r>
              <a:rPr lang="da-DK" dirty="0" err="1" smtClean="0">
                <a:solidFill>
                  <a:srgbClr val="FF0000"/>
                </a:solidFill>
              </a:rPr>
              <a:t>Heap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7" name="Arc 6"/>
          <p:cNvSpPr/>
          <p:nvPr/>
        </p:nvSpPr>
        <p:spPr bwMode="auto">
          <a:xfrm>
            <a:off x="762000" y="5638800"/>
            <a:ext cx="3352800" cy="838200"/>
          </a:xfrm>
          <a:prstGeom prst="arc">
            <a:avLst>
              <a:gd name="adj1" fmla="val 10755503"/>
              <a:gd name="adj2" fmla="val 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3505200" y="6582228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7" grpId="0"/>
      <p:bldP spid="6" grpId="0"/>
      <p:bldP spid="14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da-DK" b="1" dirty="0" smtClean="0">
                <a:solidFill>
                  <a:schemeClr val="bg1"/>
                </a:solidFill>
              </a:rPr>
              <a:t>Resultatet af </a:t>
            </a:r>
            <a:r>
              <a:rPr lang="da-DK" b="1" dirty="0" err="1" smtClean="0">
                <a:solidFill>
                  <a:schemeClr val="bg1"/>
                </a:solidFill>
              </a:rPr>
              <a:t>Build</a:t>
            </a:r>
            <a:r>
              <a:rPr lang="da-DK" b="1" dirty="0" smtClean="0">
                <a:solidFill>
                  <a:schemeClr val="bg1"/>
                </a:solidFill>
              </a:rPr>
              <a:t>-Max-</a:t>
            </a:r>
            <a:r>
              <a:rPr lang="da-DK" b="1" dirty="0" err="1" smtClean="0">
                <a:solidFill>
                  <a:schemeClr val="bg1"/>
                </a:solidFill>
              </a:rPr>
              <a:t>Heap</a:t>
            </a:r>
            <a:r>
              <a:rPr lang="da-DK" b="1" dirty="0" smtClean="0">
                <a:solidFill>
                  <a:schemeClr val="bg1"/>
                </a:solidFill>
              </a:rPr>
              <a:t> ?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752600" y="1219200"/>
            <a:ext cx="6781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Input</a:t>
            </a:r>
          </a:p>
          <a:p>
            <a:pPr marL="514350" indent="-514350" eaLnBrk="0" hangingPunct="0">
              <a:spcBef>
                <a:spcPct val="20000"/>
              </a:spcBef>
              <a:defRPr/>
            </a:pPr>
            <a:endParaRPr lang="da-DK" sz="3200" kern="0" dirty="0">
              <a:solidFill>
                <a:schemeClr val="bg1"/>
              </a:solidFill>
              <a:latin typeface="+mn-lt"/>
            </a:endParaRPr>
          </a:p>
          <a:p>
            <a:pPr marL="514350" indent="-514350" eaLnBrk="0" hangingPunct="0">
              <a:spcBef>
                <a:spcPts val="24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	a)</a:t>
            </a:r>
          </a:p>
          <a:p>
            <a:pPr marL="514350" indent="-514350" eaLnBrk="0" hangingPunct="0">
              <a:spcBef>
                <a:spcPts val="24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	b)</a:t>
            </a:r>
          </a:p>
          <a:p>
            <a:pPr marL="514350" indent="-514350" eaLnBrk="0" hangingPunct="0">
              <a:spcBef>
                <a:spcPts val="24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	c)</a:t>
            </a:r>
          </a:p>
          <a:p>
            <a:pPr marL="514350" indent="-514350" eaLnBrk="0" hangingPunct="0">
              <a:spcBef>
                <a:spcPts val="24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	d)</a:t>
            </a:r>
          </a:p>
          <a:p>
            <a:pPr marL="514350" indent="-514350" eaLnBrk="0" hangingPunct="0">
              <a:spcBef>
                <a:spcPts val="24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	e)  Ved ikke</a:t>
            </a:r>
            <a:endParaRPr lang="en-US" sz="3200" kern="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671256"/>
              </p:ext>
            </p:extLst>
          </p:nvPr>
        </p:nvGraphicFramePr>
        <p:xfrm>
          <a:off x="2819400" y="1371600"/>
          <a:ext cx="4063998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07216"/>
              </p:ext>
            </p:extLst>
          </p:nvPr>
        </p:nvGraphicFramePr>
        <p:xfrm>
          <a:off x="2819400" y="2718405"/>
          <a:ext cx="4063998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926820"/>
              </p:ext>
            </p:extLst>
          </p:nvPr>
        </p:nvGraphicFramePr>
        <p:xfrm>
          <a:off x="2819400" y="3581400"/>
          <a:ext cx="4063998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879828"/>
              </p:ext>
            </p:extLst>
          </p:nvPr>
        </p:nvGraphicFramePr>
        <p:xfrm>
          <a:off x="2819400" y="4343400"/>
          <a:ext cx="4063998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196737"/>
              </p:ext>
            </p:extLst>
          </p:nvPr>
        </p:nvGraphicFramePr>
        <p:xfrm>
          <a:off x="2819400" y="5105400"/>
          <a:ext cx="4063998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4219" name="ResponseCounter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-60325" y="6553200"/>
            <a:ext cx="9825038" cy="304800"/>
            <a:chOff x="160171" y="6369326"/>
            <a:chExt cx="3910349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60171" y="6387962"/>
              <a:ext cx="2946531" cy="254690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60171" y="6369326"/>
              <a:ext cx="3910349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107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868362"/>
          </a:xfrm>
        </p:spPr>
        <p:txBody>
          <a:bodyPr/>
          <a:lstStyle/>
          <a:p>
            <a:pPr eaLnBrk="1" hangingPunct="1"/>
            <a:r>
              <a:rPr lang="da-DK" b="1" smtClean="0"/>
              <a:t>Build-Max-Heap</a:t>
            </a:r>
            <a:endParaRPr lang="en-US" b="1" smtClean="0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2133600" y="6278563"/>
            <a:ext cx="426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sz="3200" b="1">
                <a:solidFill>
                  <a:schemeClr val="accent2"/>
                </a:solidFill>
              </a:rPr>
              <a:t>Tid </a:t>
            </a:r>
            <a:r>
              <a:rPr lang="da-DK" sz="3200">
                <a:solidFill>
                  <a:schemeClr val="accent2"/>
                </a:solidFill>
                <a:latin typeface="Times New Roman" pitchFamily="18" charset="0"/>
              </a:rPr>
              <a:t>O(</a:t>
            </a:r>
            <a:r>
              <a:rPr lang="da-DK" sz="3200" i="1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3200">
                <a:solidFill>
                  <a:schemeClr val="accent2"/>
                </a:solidFill>
                <a:latin typeface="Times New Roman" pitchFamily="18" charset="0"/>
              </a:rPr>
              <a:t>)</a:t>
            </a:r>
            <a:endParaRPr lang="en-US" sz="320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77830" name="Picture 6" descr="heapconstruc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00200"/>
            <a:ext cx="4419600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457200" y="4724400"/>
            <a:ext cx="3810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"/>
              </a:spcBef>
            </a:pPr>
            <a:r>
              <a:rPr lang="da-DK" sz="2400" b="1"/>
              <a:t>Tid for Build-Max-Heap</a:t>
            </a:r>
          </a:p>
          <a:p>
            <a:pPr eaLnBrk="1" hangingPunct="1">
              <a:spcBef>
                <a:spcPct val="5000"/>
              </a:spcBef>
            </a:pPr>
            <a:r>
              <a:rPr lang="da-DK" sz="2400" b="1"/>
              <a:t>= </a:t>
            </a:r>
            <a:r>
              <a:rPr lang="el-GR" sz="3200" b="1"/>
              <a:t>Σ</a:t>
            </a:r>
            <a:r>
              <a:rPr lang="da-DK" sz="2400" b="1"/>
              <a:t> tid for Max-Heapify</a:t>
            </a:r>
          </a:p>
          <a:p>
            <a:pPr eaLnBrk="1" hangingPunct="1">
              <a:spcBef>
                <a:spcPct val="5000"/>
              </a:spcBef>
            </a:pPr>
            <a:r>
              <a:rPr lang="da-DK" sz="2400" b="1"/>
              <a:t>= </a:t>
            </a:r>
            <a:r>
              <a:rPr lang="da-DK" sz="3200" b="1">
                <a:solidFill>
                  <a:srgbClr val="FF0000"/>
                </a:solidFill>
              </a:rPr>
              <a:t>#</a:t>
            </a:r>
            <a:r>
              <a:rPr lang="da-DK" sz="2400" b="1"/>
              <a:t> </a:t>
            </a:r>
            <a:r>
              <a:rPr lang="da-DK" sz="2400" b="1">
                <a:solidFill>
                  <a:srgbClr val="FF0000"/>
                </a:solidFill>
              </a:rPr>
              <a:t>røde kanter</a:t>
            </a:r>
            <a:endParaRPr lang="en-US" sz="2400" b="1">
              <a:solidFill>
                <a:srgbClr val="FF0000"/>
              </a:solidFill>
            </a:endParaRPr>
          </a:p>
        </p:txBody>
      </p:sp>
      <p:pic>
        <p:nvPicPr>
          <p:cNvPr id="77832" name="Picture 8" descr="heapconstruc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4419600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457200" y="3886200"/>
            <a:ext cx="358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/>
              <a:t>Max-Heapify stierne (eksempel)</a:t>
            </a:r>
            <a:endParaRPr lang="en-US"/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4724400" y="3886200"/>
            <a:ext cx="441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/>
              <a:t>Ikke-overlappende stier med samme #kanter (højre, venstre, venstre... )</a:t>
            </a:r>
            <a:endParaRPr lang="en-US"/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5562600" y="4724400"/>
            <a:ext cx="28956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"/>
              </a:spcBef>
            </a:pPr>
            <a:r>
              <a:rPr lang="da-DK" sz="2400" b="1">
                <a:cs typeface="Arial" charset="0"/>
              </a:rPr>
              <a:t>≤</a:t>
            </a:r>
            <a:r>
              <a:rPr lang="da-DK" sz="2400" b="1"/>
              <a:t> </a:t>
            </a:r>
            <a:r>
              <a:rPr lang="da-DK" sz="3200" b="1">
                <a:solidFill>
                  <a:srgbClr val="FF0000"/>
                </a:solidFill>
              </a:rPr>
              <a:t>#</a:t>
            </a:r>
            <a:r>
              <a:rPr lang="da-DK" sz="2400" b="1"/>
              <a:t> </a:t>
            </a:r>
            <a:r>
              <a:rPr lang="da-DK" sz="2400" b="1">
                <a:solidFill>
                  <a:srgbClr val="FF0000"/>
                </a:solidFill>
              </a:rPr>
              <a:t>røde kanter</a:t>
            </a:r>
          </a:p>
          <a:p>
            <a:pPr eaLnBrk="1" hangingPunct="1">
              <a:spcBef>
                <a:spcPct val="5000"/>
              </a:spcBef>
            </a:pPr>
            <a:r>
              <a:rPr lang="da-DK" sz="2400" b="1"/>
              <a:t>= </a:t>
            </a:r>
            <a:r>
              <a:rPr lang="da-DK" sz="2400" b="1" i="1">
                <a:latin typeface="Times New Roman" pitchFamily="18" charset="0"/>
              </a:rPr>
              <a:t>n</a:t>
            </a:r>
            <a:r>
              <a:rPr lang="da-DK" sz="2400" b="1"/>
              <a:t> - dybde</a:t>
            </a:r>
          </a:p>
          <a:p>
            <a:pPr eaLnBrk="1" hangingPunct="1">
              <a:spcBef>
                <a:spcPct val="5000"/>
              </a:spcBef>
            </a:pPr>
            <a:r>
              <a:rPr lang="da-DK" sz="2400" b="1"/>
              <a:t>= </a:t>
            </a:r>
            <a:r>
              <a:rPr lang="da-DK" sz="2400">
                <a:latin typeface="Times New Roman" pitchFamily="18" charset="0"/>
              </a:rPr>
              <a:t>O(</a:t>
            </a:r>
            <a:r>
              <a:rPr lang="da-DK" sz="2400" i="1">
                <a:latin typeface="Times New Roman" pitchFamily="18" charset="0"/>
              </a:rPr>
              <a:t>n</a:t>
            </a:r>
            <a:r>
              <a:rPr lang="da-DK" sz="2400">
                <a:latin typeface="Times New Roman" pitchFamily="18" charset="0"/>
              </a:rPr>
              <a:t>)</a:t>
            </a:r>
            <a:endParaRPr lang="en-US" sz="2400"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  <p:bldP spid="77831" grpId="0"/>
      <p:bldP spid="77833" grpId="0"/>
      <p:bldP spid="77834" grpId="0"/>
      <p:bldP spid="778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Sorterings-algoritmer</a:t>
            </a:r>
            <a:endParaRPr lang="en-US" b="1" smtClean="0"/>
          </a:p>
        </p:txBody>
      </p:sp>
      <p:graphicFrame>
        <p:nvGraphicFramePr>
          <p:cNvPr id="65567" name="Group 31"/>
          <p:cNvGraphicFramePr>
            <a:graphicFrameLocks noGrp="1"/>
          </p:cNvGraphicFramePr>
          <p:nvPr>
            <p:ph idx="1"/>
          </p:nvPr>
        </p:nvGraphicFramePr>
        <p:xfrm>
          <a:off x="1371600" y="1905000"/>
          <a:ext cx="6629400" cy="35814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Algoritme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Worst-Case Tid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Heap-Sort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·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log 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Merge-Sort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Insertion-Sort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025" y="3657600"/>
            <a:ext cx="40132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da-DK" b="1" smtClean="0"/>
              <a:t>Max-Heap operationer</a:t>
            </a:r>
            <a:endParaRPr lang="en-US" b="1" smtClean="0"/>
          </a:p>
        </p:txBody>
      </p:sp>
      <p:pic>
        <p:nvPicPr>
          <p:cNvPr id="17413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" y="3505200"/>
            <a:ext cx="20081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1741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" y="4275137"/>
            <a:ext cx="3030538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17415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824412"/>
            <a:ext cx="41656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667000" y="1462087"/>
            <a:ext cx="3200400" cy="1890713"/>
            <a:chOff x="3216" y="2736"/>
            <a:chExt cx="2016" cy="1191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16" y="2736"/>
              <a:ext cx="2016" cy="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3320" y="3431"/>
              <a:ext cx="278" cy="313"/>
            </a:xfrm>
            <a:custGeom>
              <a:avLst/>
              <a:gdLst>
                <a:gd name="T0" fmla="*/ 0 w 2505"/>
                <a:gd name="T1" fmla="*/ 2817 h 2817"/>
                <a:gd name="T2" fmla="*/ 1252 w 2505"/>
                <a:gd name="T3" fmla="*/ 0 h 2817"/>
                <a:gd name="T4" fmla="*/ 2505 w 2505"/>
                <a:gd name="T5" fmla="*/ 2817 h 2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05" h="2817">
                  <a:moveTo>
                    <a:pt x="0" y="2817"/>
                  </a:moveTo>
                  <a:lnTo>
                    <a:pt x="1252" y="0"/>
                  </a:lnTo>
                  <a:lnTo>
                    <a:pt x="2505" y="281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876" y="3431"/>
              <a:ext cx="278" cy="313"/>
            </a:xfrm>
            <a:custGeom>
              <a:avLst/>
              <a:gdLst>
                <a:gd name="T0" fmla="*/ 0 w 2504"/>
                <a:gd name="T1" fmla="*/ 2817 h 2817"/>
                <a:gd name="T2" fmla="*/ 1252 w 2504"/>
                <a:gd name="T3" fmla="*/ 0 h 2817"/>
                <a:gd name="T4" fmla="*/ 2504 w 2504"/>
                <a:gd name="T5" fmla="*/ 2817 h 2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04" h="2817">
                  <a:moveTo>
                    <a:pt x="0" y="2817"/>
                  </a:moveTo>
                  <a:lnTo>
                    <a:pt x="1252" y="0"/>
                  </a:lnTo>
                  <a:lnTo>
                    <a:pt x="2504" y="281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4433" y="3431"/>
              <a:ext cx="278" cy="313"/>
            </a:xfrm>
            <a:custGeom>
              <a:avLst/>
              <a:gdLst>
                <a:gd name="T0" fmla="*/ 0 w 2505"/>
                <a:gd name="T1" fmla="*/ 2817 h 2817"/>
                <a:gd name="T2" fmla="*/ 1252 w 2505"/>
                <a:gd name="T3" fmla="*/ 0 h 2817"/>
                <a:gd name="T4" fmla="*/ 2505 w 2505"/>
                <a:gd name="T5" fmla="*/ 2817 h 2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05" h="2817">
                  <a:moveTo>
                    <a:pt x="0" y="2817"/>
                  </a:moveTo>
                  <a:lnTo>
                    <a:pt x="1252" y="0"/>
                  </a:lnTo>
                  <a:lnTo>
                    <a:pt x="2505" y="281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3459" y="3118"/>
              <a:ext cx="556" cy="313"/>
            </a:xfrm>
            <a:custGeom>
              <a:avLst/>
              <a:gdLst>
                <a:gd name="T0" fmla="*/ 0 w 5009"/>
                <a:gd name="T1" fmla="*/ 2817 h 2817"/>
                <a:gd name="T2" fmla="*/ 2504 w 5009"/>
                <a:gd name="T3" fmla="*/ 0 h 2817"/>
                <a:gd name="T4" fmla="*/ 5009 w 5009"/>
                <a:gd name="T5" fmla="*/ 2817 h 2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09" h="2817">
                  <a:moveTo>
                    <a:pt x="0" y="2817"/>
                  </a:moveTo>
                  <a:lnTo>
                    <a:pt x="2504" y="0"/>
                  </a:lnTo>
                  <a:lnTo>
                    <a:pt x="5009" y="281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4572" y="3118"/>
              <a:ext cx="556" cy="313"/>
            </a:xfrm>
            <a:custGeom>
              <a:avLst/>
              <a:gdLst>
                <a:gd name="T0" fmla="*/ 0 w 5009"/>
                <a:gd name="T1" fmla="*/ 2817 h 2817"/>
                <a:gd name="T2" fmla="*/ 2504 w 5009"/>
                <a:gd name="T3" fmla="*/ 0 h 2817"/>
                <a:gd name="T4" fmla="*/ 5009 w 5009"/>
                <a:gd name="T5" fmla="*/ 2817 h 2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09" h="2817">
                  <a:moveTo>
                    <a:pt x="0" y="2817"/>
                  </a:moveTo>
                  <a:lnTo>
                    <a:pt x="2504" y="0"/>
                  </a:lnTo>
                  <a:lnTo>
                    <a:pt x="5009" y="281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3737" y="2839"/>
              <a:ext cx="1113" cy="279"/>
            </a:xfrm>
            <a:custGeom>
              <a:avLst/>
              <a:gdLst>
                <a:gd name="T0" fmla="*/ 10017 w 10017"/>
                <a:gd name="T1" fmla="*/ 2503 h 2503"/>
                <a:gd name="T2" fmla="*/ 5009 w 10017"/>
                <a:gd name="T3" fmla="*/ 0 h 2503"/>
                <a:gd name="T4" fmla="*/ 0 w 10017"/>
                <a:gd name="T5" fmla="*/ 2503 h 2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17" h="2503">
                  <a:moveTo>
                    <a:pt x="10017" y="2503"/>
                  </a:moveTo>
                  <a:lnTo>
                    <a:pt x="5009" y="0"/>
                  </a:lnTo>
                  <a:lnTo>
                    <a:pt x="0" y="2503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3639" y="3019"/>
              <a:ext cx="196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4195" y="2741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2" name="Oval 13"/>
            <p:cNvSpPr>
              <a:spLocks noChangeArrowheads="1"/>
            </p:cNvSpPr>
            <p:nvPr/>
          </p:nvSpPr>
          <p:spPr bwMode="auto">
            <a:xfrm>
              <a:off x="4752" y="3019"/>
              <a:ext cx="196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3" name="Oval 14"/>
            <p:cNvSpPr>
              <a:spLocks noChangeArrowheads="1"/>
            </p:cNvSpPr>
            <p:nvPr/>
          </p:nvSpPr>
          <p:spPr bwMode="auto">
            <a:xfrm>
              <a:off x="4473" y="3332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4" name="Oval 15"/>
            <p:cNvSpPr>
              <a:spLocks noChangeArrowheads="1"/>
            </p:cNvSpPr>
            <p:nvPr/>
          </p:nvSpPr>
          <p:spPr bwMode="auto">
            <a:xfrm>
              <a:off x="5030" y="3332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5" name="Oval 16"/>
            <p:cNvSpPr>
              <a:spLocks noChangeArrowheads="1"/>
            </p:cNvSpPr>
            <p:nvPr/>
          </p:nvSpPr>
          <p:spPr bwMode="auto">
            <a:xfrm>
              <a:off x="4613" y="3645"/>
              <a:ext cx="196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6" name="Oval 17"/>
            <p:cNvSpPr>
              <a:spLocks noChangeArrowheads="1"/>
            </p:cNvSpPr>
            <p:nvPr/>
          </p:nvSpPr>
          <p:spPr bwMode="auto">
            <a:xfrm>
              <a:off x="4334" y="3645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7" name="Oval 18"/>
            <p:cNvSpPr>
              <a:spLocks noChangeArrowheads="1"/>
            </p:cNvSpPr>
            <p:nvPr/>
          </p:nvSpPr>
          <p:spPr bwMode="auto">
            <a:xfrm>
              <a:off x="4056" y="3645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8" name="Oval 19"/>
            <p:cNvSpPr>
              <a:spLocks noChangeArrowheads="1"/>
            </p:cNvSpPr>
            <p:nvPr/>
          </p:nvSpPr>
          <p:spPr bwMode="auto">
            <a:xfrm>
              <a:off x="3778" y="3645"/>
              <a:ext cx="196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9" name="Oval 20"/>
            <p:cNvSpPr>
              <a:spLocks noChangeArrowheads="1"/>
            </p:cNvSpPr>
            <p:nvPr/>
          </p:nvSpPr>
          <p:spPr bwMode="auto">
            <a:xfrm>
              <a:off x="3500" y="3645"/>
              <a:ext cx="196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3221" y="3645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1" name="Oval 22"/>
            <p:cNvSpPr>
              <a:spLocks noChangeArrowheads="1"/>
            </p:cNvSpPr>
            <p:nvPr/>
          </p:nvSpPr>
          <p:spPr bwMode="auto">
            <a:xfrm>
              <a:off x="3360" y="3332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2" name="Oval 23"/>
            <p:cNvSpPr>
              <a:spLocks noChangeArrowheads="1"/>
            </p:cNvSpPr>
            <p:nvPr/>
          </p:nvSpPr>
          <p:spPr bwMode="auto">
            <a:xfrm>
              <a:off x="3917" y="3332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3293" y="370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3547" y="3701"/>
              <a:ext cx="10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3849" y="370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4127" y="370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4657" y="3701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3405" y="3388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3988" y="3388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3683" y="3075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4379" y="3701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08" name="Rectangle 33"/>
            <p:cNvSpPr>
              <a:spLocks noChangeArrowheads="1"/>
            </p:cNvSpPr>
            <p:nvPr/>
          </p:nvSpPr>
          <p:spPr bwMode="auto">
            <a:xfrm>
              <a:off x="4518" y="3388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09" name="Rectangle 34"/>
            <p:cNvSpPr>
              <a:spLocks noChangeArrowheads="1"/>
            </p:cNvSpPr>
            <p:nvPr/>
          </p:nvSpPr>
          <p:spPr bwMode="auto">
            <a:xfrm>
              <a:off x="5101" y="3388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6" name="Rectangle 35"/>
            <p:cNvSpPr>
              <a:spLocks noChangeArrowheads="1"/>
            </p:cNvSpPr>
            <p:nvPr/>
          </p:nvSpPr>
          <p:spPr bwMode="auto">
            <a:xfrm>
              <a:off x="4796" y="3075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7" name="Rectangle 36"/>
            <p:cNvSpPr>
              <a:spLocks noChangeArrowheads="1"/>
            </p:cNvSpPr>
            <p:nvPr/>
          </p:nvSpPr>
          <p:spPr bwMode="auto">
            <a:xfrm>
              <a:off x="4239" y="2797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8" name="Rectangle 37"/>
            <p:cNvSpPr>
              <a:spLocks noChangeArrowheads="1"/>
            </p:cNvSpPr>
            <p:nvPr/>
          </p:nvSpPr>
          <p:spPr bwMode="auto">
            <a:xfrm>
              <a:off x="4275" y="2945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9" name="Rectangle 38"/>
            <p:cNvSpPr>
              <a:spLocks noChangeArrowheads="1"/>
            </p:cNvSpPr>
            <p:nvPr/>
          </p:nvSpPr>
          <p:spPr bwMode="auto">
            <a:xfrm>
              <a:off x="3719" y="3223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0" name="Rectangle 39"/>
            <p:cNvSpPr>
              <a:spLocks noChangeArrowheads="1"/>
            </p:cNvSpPr>
            <p:nvPr/>
          </p:nvSpPr>
          <p:spPr bwMode="auto">
            <a:xfrm>
              <a:off x="4832" y="3223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1" name="Rectangle 40"/>
            <p:cNvSpPr>
              <a:spLocks noChangeArrowheads="1"/>
            </p:cNvSpPr>
            <p:nvPr/>
          </p:nvSpPr>
          <p:spPr bwMode="auto">
            <a:xfrm>
              <a:off x="3441" y="3536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2" name="Rectangle 41"/>
            <p:cNvSpPr>
              <a:spLocks noChangeArrowheads="1"/>
            </p:cNvSpPr>
            <p:nvPr/>
          </p:nvSpPr>
          <p:spPr bwMode="auto">
            <a:xfrm>
              <a:off x="3997" y="3536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3" name="Rectangle 42"/>
            <p:cNvSpPr>
              <a:spLocks noChangeArrowheads="1"/>
            </p:cNvSpPr>
            <p:nvPr/>
          </p:nvSpPr>
          <p:spPr bwMode="auto">
            <a:xfrm>
              <a:off x="4554" y="3536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4" name="Rectangle 43"/>
            <p:cNvSpPr>
              <a:spLocks noChangeArrowheads="1"/>
            </p:cNvSpPr>
            <p:nvPr/>
          </p:nvSpPr>
          <p:spPr bwMode="auto">
            <a:xfrm>
              <a:off x="5110" y="3536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5" name="Rectangle 44"/>
            <p:cNvSpPr>
              <a:spLocks noChangeArrowheads="1"/>
            </p:cNvSpPr>
            <p:nvPr/>
          </p:nvSpPr>
          <p:spPr bwMode="auto">
            <a:xfrm>
              <a:off x="3302" y="3849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6" name="Rectangle 45"/>
            <p:cNvSpPr>
              <a:spLocks noChangeArrowheads="1"/>
            </p:cNvSpPr>
            <p:nvPr/>
          </p:nvSpPr>
          <p:spPr bwMode="auto">
            <a:xfrm>
              <a:off x="3580" y="3849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7" name="Rectangle 46"/>
            <p:cNvSpPr>
              <a:spLocks noChangeArrowheads="1"/>
            </p:cNvSpPr>
            <p:nvPr/>
          </p:nvSpPr>
          <p:spPr bwMode="auto">
            <a:xfrm>
              <a:off x="3840" y="3849"/>
              <a:ext cx="7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8" name="Rectangle 47"/>
            <p:cNvSpPr>
              <a:spLocks noChangeArrowheads="1"/>
            </p:cNvSpPr>
            <p:nvPr/>
          </p:nvSpPr>
          <p:spPr bwMode="auto">
            <a:xfrm>
              <a:off x="4118" y="3849"/>
              <a:ext cx="7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11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9" name="Rectangle 48"/>
            <p:cNvSpPr>
              <a:spLocks noChangeArrowheads="1"/>
            </p:cNvSpPr>
            <p:nvPr/>
          </p:nvSpPr>
          <p:spPr bwMode="auto">
            <a:xfrm>
              <a:off x="4397" y="3849"/>
              <a:ext cx="7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0" name="Rectangle 49"/>
            <p:cNvSpPr>
              <a:spLocks noChangeArrowheads="1"/>
            </p:cNvSpPr>
            <p:nvPr/>
          </p:nvSpPr>
          <p:spPr bwMode="auto">
            <a:xfrm>
              <a:off x="4675" y="3849"/>
              <a:ext cx="7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13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Max-Heap operation</a:t>
            </a:r>
            <a:endParaRPr lang="en-US" b="1" smtClean="0"/>
          </a:p>
        </p:txBody>
      </p:sp>
      <p:graphicFrame>
        <p:nvGraphicFramePr>
          <p:cNvPr id="60455" name="Group 39"/>
          <p:cNvGraphicFramePr>
            <a:graphicFrameLocks noGrp="1"/>
          </p:cNvGraphicFramePr>
          <p:nvPr>
            <p:ph idx="1"/>
          </p:nvPr>
        </p:nvGraphicFramePr>
        <p:xfrm>
          <a:off x="990600" y="1752600"/>
          <a:ext cx="7391400" cy="3611565"/>
        </p:xfrm>
        <a:graphic>
          <a:graphicData uri="http://schemas.openxmlformats.org/drawingml/2006/table">
            <a:tbl>
              <a:tblPr/>
              <a:tblGrid>
                <a:gridCol w="369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Worst-Case Tid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Max-Heap-Insert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O(log 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Heap-Extract-Max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Max-Increase-Key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Heap-Maximum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O(1)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453" name="Text Box 40"/>
          <p:cNvSpPr txBox="1">
            <a:spLocks noChangeArrowheads="1"/>
          </p:cNvSpPr>
          <p:nvPr/>
        </p:nvSpPr>
        <p:spPr bwMode="auto">
          <a:xfrm>
            <a:off x="2133600" y="58674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sz="2400" b="1" i="1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2400"/>
              <a:t> = aktuelle antal elementer i heapen</a:t>
            </a:r>
            <a:endParaRPr lang="en-US" sz="24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Prioritetskø</a:t>
            </a:r>
            <a:endParaRPr lang="en-US" b="1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839200" cy="53340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da-DK" sz="2800" dirty="0" smtClean="0"/>
              <a:t>En </a:t>
            </a:r>
            <a:r>
              <a:rPr lang="da-DK" sz="2800" b="1" dirty="0" err="1" smtClean="0">
                <a:solidFill>
                  <a:schemeClr val="accent2"/>
                </a:solidFill>
              </a:rPr>
              <a:t>prioritetskø</a:t>
            </a:r>
            <a:r>
              <a:rPr lang="da-DK" sz="2800" dirty="0" smtClean="0"/>
              <a:t> er en </a:t>
            </a:r>
            <a:r>
              <a:rPr lang="da-DK" sz="2800" b="1" dirty="0" smtClean="0">
                <a:solidFill>
                  <a:srgbClr val="00B050"/>
                </a:solidFill>
              </a:rPr>
              <a:t>abstrakt datastruktur </a:t>
            </a:r>
            <a:r>
              <a:rPr lang="da-DK" sz="2800" dirty="0" smtClean="0"/>
              <a:t>der gemmer en mængde af </a:t>
            </a:r>
            <a:r>
              <a:rPr lang="da-DK" sz="2800" b="1" dirty="0" smtClean="0">
                <a:solidFill>
                  <a:schemeClr val="accent2"/>
                </a:solidFill>
              </a:rPr>
              <a:t>elementer</a:t>
            </a:r>
            <a:r>
              <a:rPr lang="da-DK" sz="2800" dirty="0" smtClean="0"/>
              <a:t> med tilknyttet </a:t>
            </a:r>
            <a:r>
              <a:rPr lang="da-DK" sz="2800" b="1" dirty="0" smtClean="0">
                <a:solidFill>
                  <a:schemeClr val="accent2"/>
                </a:solidFill>
              </a:rPr>
              <a:t>nøgle</a:t>
            </a:r>
            <a:r>
              <a:rPr lang="da-DK" sz="2800" dirty="0" smtClean="0"/>
              <a:t> og understøtter operationerne:</a:t>
            </a:r>
          </a:p>
          <a:p>
            <a:pPr marL="0" indent="0" eaLnBrk="1" hangingPunct="1">
              <a:buFontTx/>
              <a:buNone/>
              <a:defRPr/>
            </a:pPr>
            <a:endParaRPr lang="da-DK" sz="2800" dirty="0" smtClean="0"/>
          </a:p>
          <a:p>
            <a:pPr lvl="1" eaLnBrk="1" hangingPunct="1">
              <a:defRPr/>
            </a:pPr>
            <a:r>
              <a:rPr lang="da-DK" sz="2400" dirty="0" smtClean="0"/>
              <a:t> </a:t>
            </a:r>
            <a:r>
              <a:rPr lang="da-DK" sz="2400" b="1" dirty="0" err="1" smtClean="0">
                <a:solidFill>
                  <a:schemeClr val="accent2"/>
                </a:solidFill>
              </a:rPr>
              <a:t>Insert</a:t>
            </a:r>
            <a:r>
              <a:rPr lang="da-DK" sz="2400" dirty="0" smtClean="0">
                <a:latin typeface="Times New Roman" pitchFamily="18" charset="0"/>
              </a:rPr>
              <a:t>(</a:t>
            </a:r>
            <a:r>
              <a:rPr lang="da-DK" sz="2400" i="1" dirty="0" smtClean="0">
                <a:latin typeface="Times New Roman" pitchFamily="18" charset="0"/>
              </a:rPr>
              <a:t>S</a:t>
            </a:r>
            <a:r>
              <a:rPr lang="da-DK" sz="2400" dirty="0" smtClean="0">
                <a:latin typeface="Times New Roman" pitchFamily="18" charset="0"/>
              </a:rPr>
              <a:t>, </a:t>
            </a:r>
            <a:r>
              <a:rPr lang="da-DK" sz="2400" i="1" dirty="0" smtClean="0">
                <a:latin typeface="Times New Roman" pitchFamily="18" charset="0"/>
              </a:rPr>
              <a:t>x</a:t>
            </a:r>
            <a:r>
              <a:rPr lang="da-DK" sz="2400" dirty="0" smtClean="0">
                <a:latin typeface="Times New Roman" pitchFamily="18" charset="0"/>
              </a:rPr>
              <a:t>)</a:t>
            </a:r>
          </a:p>
          <a:p>
            <a:pPr lvl="1" eaLnBrk="1" hangingPunct="1">
              <a:defRPr/>
            </a:pPr>
            <a:r>
              <a:rPr lang="da-DK" sz="2400" dirty="0" smtClean="0"/>
              <a:t> </a:t>
            </a:r>
            <a:r>
              <a:rPr lang="da-DK" sz="2400" b="1" dirty="0" err="1" smtClean="0">
                <a:solidFill>
                  <a:schemeClr val="accent2"/>
                </a:solidFill>
              </a:rPr>
              <a:t>Maximum</a:t>
            </a:r>
            <a:r>
              <a:rPr lang="da-DK" sz="2400" dirty="0" smtClean="0">
                <a:latin typeface="Times New Roman" pitchFamily="18" charset="0"/>
              </a:rPr>
              <a:t>(</a:t>
            </a:r>
            <a:r>
              <a:rPr lang="da-DK" sz="2400" i="1" dirty="0" smtClean="0">
                <a:latin typeface="Times New Roman" pitchFamily="18" charset="0"/>
              </a:rPr>
              <a:t>S</a:t>
            </a:r>
            <a:r>
              <a:rPr lang="da-DK" sz="2400" dirty="0" smtClean="0">
                <a:latin typeface="Times New Roman" pitchFamily="18" charset="0"/>
              </a:rPr>
              <a:t>)</a:t>
            </a:r>
          </a:p>
          <a:p>
            <a:pPr lvl="1" eaLnBrk="1" hangingPunct="1">
              <a:defRPr/>
            </a:pPr>
            <a:r>
              <a:rPr lang="da-DK" sz="2400" dirty="0" smtClean="0"/>
              <a:t> </a:t>
            </a:r>
            <a:r>
              <a:rPr lang="da-DK" sz="2400" b="1" dirty="0" err="1" smtClean="0">
                <a:solidFill>
                  <a:schemeClr val="accent2"/>
                </a:solidFill>
              </a:rPr>
              <a:t>Extract-Max</a:t>
            </a:r>
            <a:r>
              <a:rPr lang="da-DK" sz="2400" cap="small" dirty="0" smtClean="0">
                <a:latin typeface="Times New Roman" pitchFamily="18" charset="0"/>
              </a:rPr>
              <a:t>(</a:t>
            </a:r>
            <a:r>
              <a:rPr lang="da-DK" sz="2400" i="1" cap="small" dirty="0" smtClean="0">
                <a:latin typeface="Times New Roman" pitchFamily="18" charset="0"/>
              </a:rPr>
              <a:t>S</a:t>
            </a:r>
            <a:r>
              <a:rPr lang="da-DK" sz="2400" cap="small" dirty="0" smtClean="0">
                <a:latin typeface="Times New Roman" pitchFamily="18" charset="0"/>
              </a:rPr>
              <a:t>)</a:t>
            </a:r>
          </a:p>
          <a:p>
            <a:pPr marL="0" indent="0" eaLnBrk="1" hangingPunct="1">
              <a:defRPr/>
            </a:pPr>
            <a:endParaRPr lang="da-DK" sz="2800" dirty="0" smtClean="0"/>
          </a:p>
          <a:p>
            <a:pPr marL="0" indent="0" eaLnBrk="1" hangingPunct="1">
              <a:buFontTx/>
              <a:buNone/>
              <a:defRPr/>
            </a:pPr>
            <a:r>
              <a:rPr lang="da-DK" sz="2800" dirty="0" err="1" smtClean="0"/>
              <a:t>Maximum</a:t>
            </a:r>
            <a:r>
              <a:rPr lang="da-DK" sz="2800" dirty="0" smtClean="0"/>
              <a:t> er med hensyn til de tilknyttede nøgler.</a:t>
            </a:r>
          </a:p>
          <a:p>
            <a:pPr marL="0" indent="0" eaLnBrk="1" hangingPunct="1">
              <a:defRPr/>
            </a:pPr>
            <a:endParaRPr lang="da-DK" sz="2800" dirty="0" smtClean="0"/>
          </a:p>
          <a:p>
            <a:pPr marL="0" indent="0" eaLnBrk="1" hangingPunct="1">
              <a:buFontTx/>
              <a:buNone/>
              <a:defRPr/>
            </a:pPr>
            <a:r>
              <a:rPr lang="da-DK" sz="2800" dirty="0" smtClean="0">
                <a:solidFill>
                  <a:srgbClr val="C00000"/>
                </a:solidFill>
              </a:rPr>
              <a:t>En mulig </a:t>
            </a:r>
            <a:r>
              <a:rPr lang="da-DK" sz="2800" dirty="0" err="1" smtClean="0">
                <a:solidFill>
                  <a:srgbClr val="C00000"/>
                </a:solidFill>
              </a:rPr>
              <a:t>implementation</a:t>
            </a:r>
            <a:r>
              <a:rPr lang="da-DK" sz="2800" dirty="0" smtClean="0">
                <a:solidFill>
                  <a:srgbClr val="C00000"/>
                </a:solidFill>
              </a:rPr>
              <a:t> </a:t>
            </a:r>
            <a:r>
              <a:rPr lang="da-DK" sz="2800" dirty="0" smtClean="0"/>
              <a:t>af en </a:t>
            </a:r>
            <a:r>
              <a:rPr lang="da-DK" sz="2800" dirty="0" err="1" smtClean="0"/>
              <a:t>prioritetskø</a:t>
            </a:r>
            <a:r>
              <a:rPr lang="da-DK" sz="2800" dirty="0" smtClean="0"/>
              <a:t> er en </a:t>
            </a:r>
            <a:r>
              <a:rPr lang="da-DK" sz="2800" dirty="0" err="1" smtClean="0">
                <a:solidFill>
                  <a:srgbClr val="C00000"/>
                </a:solidFill>
              </a:rPr>
              <a:t>heap</a:t>
            </a:r>
            <a:r>
              <a:rPr lang="da-DK" sz="2800" dirty="0" smtClean="0"/>
              <a:t>.</a:t>
            </a:r>
            <a:endParaRPr lang="en-US" sz="2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da-DK" sz="4000" b="1" smtClean="0"/>
              <a:t>Merge-Sort</a:t>
            </a:r>
            <a:br>
              <a:rPr lang="da-DK" sz="4000" b="1" smtClean="0"/>
            </a:br>
            <a:r>
              <a:rPr lang="da-DK" sz="2400" b="1" smtClean="0"/>
              <a:t>(Eksempel på Del-og-kombiner)</a:t>
            </a:r>
            <a:endParaRPr lang="en-US" sz="2400" b="1" smtClean="0"/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2546350" y="57912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</a:p>
        </p:txBody>
      </p:sp>
      <p:sp>
        <p:nvSpPr>
          <p:cNvPr id="7172" name="Text Box 9"/>
          <p:cNvSpPr txBox="1">
            <a:spLocks noChangeArrowheads="1"/>
          </p:cNvSpPr>
          <p:nvPr/>
        </p:nvSpPr>
        <p:spPr bwMode="auto">
          <a:xfrm>
            <a:off x="3749675" y="57912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q</a:t>
            </a: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4156075" y="57912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q</a:t>
            </a:r>
            <a:r>
              <a:rPr lang="en-US">
                <a:latin typeface="Times New Roman" pitchFamily="18" charset="0"/>
              </a:rPr>
              <a:t>+1</a:t>
            </a:r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5248275" y="57912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r</a:t>
            </a: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1187450" y="58054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7176" name="Rectangle 4"/>
          <p:cNvSpPr>
            <a:spLocks noChangeArrowheads="1"/>
          </p:cNvSpPr>
          <p:nvPr/>
        </p:nvSpPr>
        <p:spPr bwMode="auto">
          <a:xfrm>
            <a:off x="1371600" y="5334000"/>
            <a:ext cx="7010400" cy="4572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7177" name="Rectangle 5"/>
          <p:cNvSpPr>
            <a:spLocks noChangeArrowheads="1"/>
          </p:cNvSpPr>
          <p:nvPr/>
        </p:nvSpPr>
        <p:spPr bwMode="auto">
          <a:xfrm>
            <a:off x="2743200" y="5334000"/>
            <a:ext cx="1447800" cy="4572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4191000" y="5334000"/>
            <a:ext cx="1447800" cy="4572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8001000" y="5762625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752475" y="5254625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A</a:t>
            </a:r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2851150" y="5345113"/>
            <a:ext cx="1219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sorteret</a:t>
            </a:r>
          </a:p>
        </p:txBody>
      </p:sp>
      <p:sp>
        <p:nvSpPr>
          <p:cNvPr id="7182" name="Text Box 16"/>
          <p:cNvSpPr txBox="1">
            <a:spLocks noChangeArrowheads="1"/>
          </p:cNvSpPr>
          <p:nvPr/>
        </p:nvSpPr>
        <p:spPr bwMode="auto">
          <a:xfrm>
            <a:off x="4298950" y="5360988"/>
            <a:ext cx="1219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sorteret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6319838"/>
            <a:ext cx="9144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/>
              <a:t>I </a:t>
            </a:r>
            <a:r>
              <a:rPr lang="en-US" sz="2400" dirty="0" err="1"/>
              <a:t>starten</a:t>
            </a:r>
            <a:r>
              <a:rPr lang="en-US" sz="2400" dirty="0"/>
              <a:t> </a:t>
            </a:r>
            <a:r>
              <a:rPr lang="en-US" sz="2400" dirty="0" err="1"/>
              <a:t>kaldes</a:t>
            </a:r>
            <a:r>
              <a:rPr lang="en-US" sz="2400" dirty="0"/>
              <a:t> </a:t>
            </a:r>
            <a:r>
              <a:rPr lang="en-US" sz="2400" cap="small" dirty="0">
                <a:latin typeface="Times New Roman" pitchFamily="18" charset="0"/>
              </a:rPr>
              <a:t>Merge-Sort</a:t>
            </a:r>
            <a:r>
              <a:rPr lang="en-US" sz="2400" dirty="0">
                <a:latin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</a:rPr>
              <a:t>,1,</a:t>
            </a:r>
            <a:r>
              <a:rPr lang="en-US" sz="2400" i="1" dirty="0">
                <a:latin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da-DK" sz="2400" dirty="0">
              <a:latin typeface="Times New Roman" pitchFamily="18" charset="0"/>
            </a:endParaRPr>
          </a:p>
        </p:txBody>
      </p:sp>
      <p:pic>
        <p:nvPicPr>
          <p:cNvPr id="7184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81200"/>
            <a:ext cx="49530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553200" cy="637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5072063" y="4048125"/>
            <a:ext cx="3943350" cy="4556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5843588" y="4048125"/>
            <a:ext cx="814387" cy="455613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6657975" y="4048125"/>
            <a:ext cx="814388" cy="455613"/>
          </a:xfrm>
          <a:prstGeom prst="rect">
            <a:avLst/>
          </a:prstGeom>
          <a:solidFill>
            <a:srgbClr val="FF99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8751888" y="3681413"/>
            <a:ext cx="3444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4648200" y="3968750"/>
            <a:ext cx="3444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A</a:t>
            </a:r>
          </a:p>
        </p:txBody>
      </p:sp>
      <p:sp>
        <p:nvSpPr>
          <p:cNvPr id="8200" name="Text Box 19"/>
          <p:cNvSpPr txBox="1">
            <a:spLocks noChangeArrowheads="1"/>
          </p:cNvSpPr>
          <p:nvPr/>
        </p:nvSpPr>
        <p:spPr bwMode="auto">
          <a:xfrm>
            <a:off x="5638800" y="36576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</a:p>
        </p:txBody>
      </p:sp>
      <p:sp>
        <p:nvSpPr>
          <p:cNvPr id="8201" name="Text Box 20"/>
          <p:cNvSpPr txBox="1">
            <a:spLocks noChangeArrowheads="1"/>
          </p:cNvSpPr>
          <p:nvPr/>
        </p:nvSpPr>
        <p:spPr bwMode="auto">
          <a:xfrm>
            <a:off x="6280150" y="3673475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q</a:t>
            </a:r>
          </a:p>
        </p:txBody>
      </p:sp>
      <p:sp>
        <p:nvSpPr>
          <p:cNvPr id="8202" name="Text Box 22"/>
          <p:cNvSpPr txBox="1">
            <a:spLocks noChangeArrowheads="1"/>
          </p:cNvSpPr>
          <p:nvPr/>
        </p:nvSpPr>
        <p:spPr bwMode="auto">
          <a:xfrm>
            <a:off x="7112000" y="3673475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r</a:t>
            </a:r>
          </a:p>
        </p:txBody>
      </p:sp>
      <p:sp>
        <p:nvSpPr>
          <p:cNvPr id="8203" name="Text Box 23"/>
          <p:cNvSpPr txBox="1">
            <a:spLocks noChangeArrowheads="1"/>
          </p:cNvSpPr>
          <p:nvPr/>
        </p:nvSpPr>
        <p:spPr bwMode="auto">
          <a:xfrm>
            <a:off x="4876800" y="36957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8204" name="Rectangle 24"/>
          <p:cNvSpPr>
            <a:spLocks noChangeArrowheads="1"/>
          </p:cNvSpPr>
          <p:nvPr/>
        </p:nvSpPr>
        <p:spPr bwMode="auto">
          <a:xfrm>
            <a:off x="6400800" y="6110288"/>
            <a:ext cx="814388" cy="45561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205" name="Rectangle 25"/>
          <p:cNvSpPr>
            <a:spLocks noChangeArrowheads="1"/>
          </p:cNvSpPr>
          <p:nvPr/>
        </p:nvSpPr>
        <p:spPr bwMode="auto">
          <a:xfrm>
            <a:off x="6400800" y="5360988"/>
            <a:ext cx="814388" cy="455612"/>
          </a:xfrm>
          <a:prstGeom prst="rect">
            <a:avLst/>
          </a:prstGeom>
          <a:solidFill>
            <a:srgbClr val="FF99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206" name="Text Box 26"/>
          <p:cNvSpPr txBox="1">
            <a:spLocks noChangeArrowheads="1"/>
          </p:cNvSpPr>
          <p:nvPr/>
        </p:nvSpPr>
        <p:spPr bwMode="auto">
          <a:xfrm>
            <a:off x="5975350" y="5922963"/>
            <a:ext cx="3444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L</a:t>
            </a:r>
          </a:p>
        </p:txBody>
      </p:sp>
      <p:sp>
        <p:nvSpPr>
          <p:cNvPr id="8207" name="Text Box 27"/>
          <p:cNvSpPr txBox="1">
            <a:spLocks noChangeArrowheads="1"/>
          </p:cNvSpPr>
          <p:nvPr/>
        </p:nvSpPr>
        <p:spPr bwMode="auto">
          <a:xfrm>
            <a:off x="5975350" y="5284788"/>
            <a:ext cx="3444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R</a:t>
            </a:r>
          </a:p>
        </p:txBody>
      </p:sp>
      <p:sp>
        <p:nvSpPr>
          <p:cNvPr id="8208" name="Text Box 28"/>
          <p:cNvSpPr txBox="1">
            <a:spLocks noChangeArrowheads="1"/>
          </p:cNvSpPr>
          <p:nvPr/>
        </p:nvSpPr>
        <p:spPr bwMode="auto">
          <a:xfrm rot="5400000">
            <a:off x="6204744" y="4082256"/>
            <a:ext cx="2428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/>
              <a:t>}</a:t>
            </a:r>
          </a:p>
        </p:txBody>
      </p:sp>
      <p:sp>
        <p:nvSpPr>
          <p:cNvPr id="8209" name="Text Box 31"/>
          <p:cNvSpPr txBox="1">
            <a:spLocks noChangeArrowheads="1"/>
          </p:cNvSpPr>
          <p:nvPr/>
        </p:nvSpPr>
        <p:spPr bwMode="auto">
          <a:xfrm rot="5400000">
            <a:off x="7071519" y="4066381"/>
            <a:ext cx="2428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/>
              <a:t>}</a:t>
            </a:r>
          </a:p>
        </p:txBody>
      </p:sp>
      <p:sp>
        <p:nvSpPr>
          <p:cNvPr id="8210" name="Freeform 35"/>
          <p:cNvSpPr>
            <a:spLocks/>
          </p:cNvSpPr>
          <p:nvPr/>
        </p:nvSpPr>
        <p:spPr bwMode="auto">
          <a:xfrm>
            <a:off x="5226050" y="4835525"/>
            <a:ext cx="1019175" cy="1433513"/>
          </a:xfrm>
          <a:custGeom>
            <a:avLst/>
            <a:gdLst>
              <a:gd name="T0" fmla="*/ 2147483647 w 642"/>
              <a:gd name="T1" fmla="*/ 0 h 903"/>
              <a:gd name="T2" fmla="*/ 2147483647 w 642"/>
              <a:gd name="T3" fmla="*/ 2147483647 h 903"/>
              <a:gd name="T4" fmla="*/ 2147483647 w 642"/>
              <a:gd name="T5" fmla="*/ 2147483647 h 903"/>
              <a:gd name="T6" fmla="*/ 2147483647 w 642"/>
              <a:gd name="T7" fmla="*/ 2147483647 h 903"/>
              <a:gd name="T8" fmla="*/ 2147483647 w 642"/>
              <a:gd name="T9" fmla="*/ 2147483647 h 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903"/>
              <a:gd name="T17" fmla="*/ 642 w 642"/>
              <a:gd name="T18" fmla="*/ 903 h 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903">
                <a:moveTo>
                  <a:pt x="642" y="0"/>
                </a:moveTo>
                <a:cubicBezTo>
                  <a:pt x="623" y="24"/>
                  <a:pt x="619" y="100"/>
                  <a:pt x="525" y="146"/>
                </a:cubicBezTo>
                <a:cubicBezTo>
                  <a:pt x="431" y="192"/>
                  <a:pt x="152" y="164"/>
                  <a:pt x="76" y="273"/>
                </a:cubicBezTo>
                <a:cubicBezTo>
                  <a:pt x="0" y="382"/>
                  <a:pt x="7" y="699"/>
                  <a:pt x="66" y="801"/>
                </a:cubicBezTo>
                <a:cubicBezTo>
                  <a:pt x="125" y="903"/>
                  <a:pt x="353" y="868"/>
                  <a:pt x="428" y="88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211" name="Freeform 36"/>
          <p:cNvSpPr>
            <a:spLocks/>
          </p:cNvSpPr>
          <p:nvPr/>
        </p:nvSpPr>
        <p:spPr bwMode="auto">
          <a:xfrm>
            <a:off x="5424488" y="4835525"/>
            <a:ext cx="1674812" cy="744538"/>
          </a:xfrm>
          <a:custGeom>
            <a:avLst/>
            <a:gdLst>
              <a:gd name="T0" fmla="*/ 2147483647 w 1055"/>
              <a:gd name="T1" fmla="*/ 0 h 469"/>
              <a:gd name="T2" fmla="*/ 2147483647 w 1055"/>
              <a:gd name="T3" fmla="*/ 2147483647 h 469"/>
              <a:gd name="T4" fmla="*/ 2147483647 w 1055"/>
              <a:gd name="T5" fmla="*/ 2147483647 h 469"/>
              <a:gd name="T6" fmla="*/ 2147483647 w 1055"/>
              <a:gd name="T7" fmla="*/ 2147483647 h 469"/>
              <a:gd name="T8" fmla="*/ 2147483647 w 1055"/>
              <a:gd name="T9" fmla="*/ 2147483647 h 4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5"/>
              <a:gd name="T16" fmla="*/ 0 h 469"/>
              <a:gd name="T17" fmla="*/ 1055 w 1055"/>
              <a:gd name="T18" fmla="*/ 469 h 4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5" h="469">
                <a:moveTo>
                  <a:pt x="1015" y="0"/>
                </a:moveTo>
                <a:cubicBezTo>
                  <a:pt x="996" y="29"/>
                  <a:pt x="1055" y="123"/>
                  <a:pt x="909" y="172"/>
                </a:cubicBezTo>
                <a:cubicBezTo>
                  <a:pt x="763" y="221"/>
                  <a:pt x="274" y="250"/>
                  <a:pt x="137" y="293"/>
                </a:cubicBezTo>
                <a:cubicBezTo>
                  <a:pt x="0" y="336"/>
                  <a:pt x="56" y="401"/>
                  <a:pt x="88" y="430"/>
                </a:cubicBezTo>
                <a:cubicBezTo>
                  <a:pt x="120" y="459"/>
                  <a:pt x="281" y="461"/>
                  <a:pt x="332" y="46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212" name="Text Box 37"/>
          <p:cNvSpPr txBox="1">
            <a:spLocks noChangeArrowheads="1"/>
          </p:cNvSpPr>
          <p:nvPr/>
        </p:nvSpPr>
        <p:spPr bwMode="auto">
          <a:xfrm>
            <a:off x="6232525" y="464502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8213" name="Text Box 38"/>
          <p:cNvSpPr txBox="1">
            <a:spLocks noChangeArrowheads="1"/>
          </p:cNvSpPr>
          <p:nvPr/>
        </p:nvSpPr>
        <p:spPr bwMode="auto">
          <a:xfrm>
            <a:off x="7058025" y="4633913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8214" name="Rectangle 41"/>
          <p:cNvSpPr>
            <a:spLocks noChangeArrowheads="1"/>
          </p:cNvSpPr>
          <p:nvPr/>
        </p:nvSpPr>
        <p:spPr bwMode="auto">
          <a:xfrm>
            <a:off x="7213600" y="6108700"/>
            <a:ext cx="254000" cy="4556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215" name="Text Box 39"/>
          <p:cNvSpPr txBox="1">
            <a:spLocks noChangeArrowheads="1"/>
          </p:cNvSpPr>
          <p:nvPr/>
        </p:nvSpPr>
        <p:spPr bwMode="auto">
          <a:xfrm>
            <a:off x="7175500" y="61341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</a:t>
            </a:r>
          </a:p>
        </p:txBody>
      </p:sp>
      <p:sp>
        <p:nvSpPr>
          <p:cNvPr id="8216" name="Rectangle 42"/>
          <p:cNvSpPr>
            <a:spLocks noChangeArrowheads="1"/>
          </p:cNvSpPr>
          <p:nvPr/>
        </p:nvSpPr>
        <p:spPr bwMode="auto">
          <a:xfrm>
            <a:off x="7213600" y="5359400"/>
            <a:ext cx="254000" cy="4556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217" name="Text Box 43"/>
          <p:cNvSpPr txBox="1">
            <a:spLocks noChangeArrowheads="1"/>
          </p:cNvSpPr>
          <p:nvPr/>
        </p:nvSpPr>
        <p:spPr bwMode="auto">
          <a:xfrm>
            <a:off x="7175500" y="5384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</a:t>
            </a:r>
          </a:p>
        </p:txBody>
      </p:sp>
      <p:sp>
        <p:nvSpPr>
          <p:cNvPr id="8218" name="Text Box 44"/>
          <p:cNvSpPr txBox="1">
            <a:spLocks noChangeArrowheads="1"/>
          </p:cNvSpPr>
          <p:nvPr/>
        </p:nvSpPr>
        <p:spPr bwMode="auto">
          <a:xfrm>
            <a:off x="7162800" y="5730875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+1</a:t>
            </a:r>
          </a:p>
        </p:txBody>
      </p:sp>
      <p:sp>
        <p:nvSpPr>
          <p:cNvPr id="8219" name="Text Box 46"/>
          <p:cNvSpPr txBox="1">
            <a:spLocks noChangeArrowheads="1"/>
          </p:cNvSpPr>
          <p:nvPr/>
        </p:nvSpPr>
        <p:spPr bwMode="auto">
          <a:xfrm>
            <a:off x="7162800" y="64770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+1</a:t>
            </a:r>
          </a:p>
        </p:txBody>
      </p:sp>
      <p:sp>
        <p:nvSpPr>
          <p:cNvPr id="8220" name="Text Box 47"/>
          <p:cNvSpPr txBox="1">
            <a:spLocks noChangeArrowheads="1"/>
          </p:cNvSpPr>
          <p:nvPr/>
        </p:nvSpPr>
        <p:spPr bwMode="auto">
          <a:xfrm>
            <a:off x="6324600" y="574675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8221" name="Text Box 48"/>
          <p:cNvSpPr txBox="1">
            <a:spLocks noChangeArrowheads="1"/>
          </p:cNvSpPr>
          <p:nvPr/>
        </p:nvSpPr>
        <p:spPr bwMode="auto">
          <a:xfrm>
            <a:off x="6324600" y="64912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8222" name="Text Box 49"/>
          <p:cNvSpPr txBox="1">
            <a:spLocks noChangeArrowheads="1"/>
          </p:cNvSpPr>
          <p:nvPr/>
        </p:nvSpPr>
        <p:spPr bwMode="auto">
          <a:xfrm>
            <a:off x="6556375" y="57404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i="1">
                <a:latin typeface="Times New Roman" pitchFamily="18" charset="0"/>
              </a:rPr>
              <a:t>j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8223" name="Text Box 50"/>
          <p:cNvSpPr txBox="1">
            <a:spLocks noChangeArrowheads="1"/>
          </p:cNvSpPr>
          <p:nvPr/>
        </p:nvSpPr>
        <p:spPr bwMode="auto">
          <a:xfrm>
            <a:off x="6705600" y="6505575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i</a:t>
            </a:r>
          </a:p>
        </p:txBody>
      </p:sp>
      <p:sp>
        <p:nvSpPr>
          <p:cNvPr id="8224" name="Text Box 51"/>
          <p:cNvSpPr txBox="1">
            <a:spLocks noChangeArrowheads="1"/>
          </p:cNvSpPr>
          <p:nvPr/>
        </p:nvSpPr>
        <p:spPr bwMode="auto">
          <a:xfrm>
            <a:off x="7572375" y="5146675"/>
            <a:ext cx="381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/>
              <a:t>}</a:t>
            </a:r>
          </a:p>
        </p:txBody>
      </p:sp>
      <p:sp>
        <p:nvSpPr>
          <p:cNvPr id="8225" name="Text Box 52"/>
          <p:cNvSpPr txBox="1">
            <a:spLocks noChangeArrowheads="1"/>
          </p:cNvSpPr>
          <p:nvPr/>
        </p:nvSpPr>
        <p:spPr bwMode="auto">
          <a:xfrm>
            <a:off x="6137275" y="36718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k</a:t>
            </a:r>
          </a:p>
        </p:txBody>
      </p:sp>
      <p:sp>
        <p:nvSpPr>
          <p:cNvPr id="8226" name="Text Box 53"/>
          <p:cNvSpPr txBox="1">
            <a:spLocks noChangeArrowheads="1"/>
          </p:cNvSpPr>
          <p:nvPr/>
        </p:nvSpPr>
        <p:spPr bwMode="auto">
          <a:xfrm>
            <a:off x="4572000" y="48768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kopi</a:t>
            </a:r>
          </a:p>
        </p:txBody>
      </p:sp>
      <p:sp>
        <p:nvSpPr>
          <p:cNvPr id="8227" name="Freeform 54"/>
          <p:cNvSpPr>
            <a:spLocks/>
          </p:cNvSpPr>
          <p:nvPr/>
        </p:nvSpPr>
        <p:spPr bwMode="auto">
          <a:xfrm>
            <a:off x="6338888" y="3294063"/>
            <a:ext cx="2940050" cy="2797175"/>
          </a:xfrm>
          <a:custGeom>
            <a:avLst/>
            <a:gdLst>
              <a:gd name="T0" fmla="*/ 2147483647 w 1852"/>
              <a:gd name="T1" fmla="*/ 2147483647 h 1762"/>
              <a:gd name="T2" fmla="*/ 2147483647 w 1852"/>
              <a:gd name="T3" fmla="*/ 2147483647 h 1762"/>
              <a:gd name="T4" fmla="*/ 2147483647 w 1852"/>
              <a:gd name="T5" fmla="*/ 2147483647 h 1762"/>
              <a:gd name="T6" fmla="*/ 2147483647 w 1852"/>
              <a:gd name="T7" fmla="*/ 2147483647 h 1762"/>
              <a:gd name="T8" fmla="*/ 0 w 1852"/>
              <a:gd name="T9" fmla="*/ 2147483647 h 17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52"/>
              <a:gd name="T16" fmla="*/ 0 h 1762"/>
              <a:gd name="T17" fmla="*/ 1852 w 1852"/>
              <a:gd name="T18" fmla="*/ 1762 h 17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52" h="1762">
                <a:moveTo>
                  <a:pt x="1123" y="1703"/>
                </a:moveTo>
                <a:cubicBezTo>
                  <a:pt x="1198" y="1672"/>
                  <a:pt x="1484" y="1762"/>
                  <a:pt x="1572" y="1518"/>
                </a:cubicBezTo>
                <a:cubicBezTo>
                  <a:pt x="1660" y="1274"/>
                  <a:pt x="1852" y="478"/>
                  <a:pt x="1650" y="239"/>
                </a:cubicBezTo>
                <a:cubicBezTo>
                  <a:pt x="1448" y="0"/>
                  <a:pt x="636" y="77"/>
                  <a:pt x="361" y="83"/>
                </a:cubicBezTo>
                <a:cubicBezTo>
                  <a:pt x="86" y="89"/>
                  <a:pt x="75" y="238"/>
                  <a:pt x="0" y="2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228" name="Text Box 55"/>
          <p:cNvSpPr txBox="1">
            <a:spLocks noChangeArrowheads="1"/>
          </p:cNvSpPr>
          <p:nvPr/>
        </p:nvSpPr>
        <p:spPr bwMode="auto">
          <a:xfrm>
            <a:off x="8153400" y="56388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flet</a:t>
            </a:r>
          </a:p>
        </p:txBody>
      </p:sp>
      <p:sp>
        <p:nvSpPr>
          <p:cNvPr id="8229" name="Text Box 9"/>
          <p:cNvSpPr txBox="1">
            <a:spLocks noChangeArrowheads="1"/>
          </p:cNvSpPr>
          <p:nvPr/>
        </p:nvSpPr>
        <p:spPr bwMode="auto">
          <a:xfrm>
            <a:off x="6478588" y="5470525"/>
            <a:ext cx="6842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  <p:sp>
        <p:nvSpPr>
          <p:cNvPr id="8230" name="Text Box 10"/>
          <p:cNvSpPr txBox="1">
            <a:spLocks noChangeArrowheads="1"/>
          </p:cNvSpPr>
          <p:nvPr/>
        </p:nvSpPr>
        <p:spPr bwMode="auto">
          <a:xfrm>
            <a:off x="6477000" y="6219825"/>
            <a:ext cx="68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  <p:sp>
        <p:nvSpPr>
          <p:cNvPr id="8231" name="Text Box 9"/>
          <p:cNvSpPr txBox="1">
            <a:spLocks noChangeArrowheads="1"/>
          </p:cNvSpPr>
          <p:nvPr/>
        </p:nvSpPr>
        <p:spPr bwMode="auto">
          <a:xfrm>
            <a:off x="6705600" y="4175125"/>
            <a:ext cx="762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  <p:sp>
        <p:nvSpPr>
          <p:cNvPr id="8232" name="Text Box 9"/>
          <p:cNvSpPr txBox="1">
            <a:spLocks noChangeArrowheads="1"/>
          </p:cNvSpPr>
          <p:nvPr/>
        </p:nvSpPr>
        <p:spPr bwMode="auto">
          <a:xfrm>
            <a:off x="5868988" y="4191000"/>
            <a:ext cx="7604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da-DK" b="1" dirty="0" smtClean="0">
                <a:solidFill>
                  <a:schemeClr val="bg1"/>
                </a:solidFill>
              </a:rPr>
              <a:t>Hvor mange gange kan et element </a:t>
            </a:r>
            <a:r>
              <a:rPr lang="da-DK" b="1" i="1" dirty="0" smtClean="0">
                <a:solidFill>
                  <a:schemeClr val="bg1"/>
                </a:solidFill>
              </a:rPr>
              <a:t>y</a:t>
            </a:r>
            <a:r>
              <a:rPr lang="da-DK" b="1" dirty="0" smtClean="0">
                <a:solidFill>
                  <a:schemeClr val="bg1"/>
                </a:solidFill>
              </a:rPr>
              <a:t> blive sammenlignet ?</a:t>
            </a:r>
            <a:br>
              <a:rPr lang="da-DK" b="1" dirty="0" smtClean="0">
                <a:solidFill>
                  <a:schemeClr val="bg1"/>
                </a:solidFill>
              </a:rPr>
            </a:br>
            <a:r>
              <a:rPr lang="da-DK" sz="2800" b="1" dirty="0" smtClean="0">
                <a:solidFill>
                  <a:schemeClr val="bg1"/>
                </a:solidFill>
              </a:rPr>
              <a:t>(</a:t>
            </a:r>
            <a:r>
              <a:rPr lang="da-DK" sz="2800" b="1" dirty="0" err="1" smtClean="0">
                <a:solidFill>
                  <a:schemeClr val="bg1"/>
                </a:solidFill>
              </a:rPr>
              <a:t>worst</a:t>
            </a:r>
            <a:r>
              <a:rPr lang="da-DK" sz="2800" b="1" dirty="0" smtClean="0">
                <a:solidFill>
                  <a:schemeClr val="bg1"/>
                </a:solidFill>
              </a:rPr>
              <a:t>-case)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029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193800" y="2286000"/>
            <a:ext cx="3556000" cy="4495800"/>
          </a:xfrm>
        </p:spPr>
        <p:txBody>
          <a:bodyPr tIns="45719" bIns="45719"/>
          <a:lstStyle/>
          <a:p>
            <a:pPr marL="514350" indent="-514350">
              <a:spcAft>
                <a:spcPts val="6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O(log 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spcAft>
                <a:spcPts val="6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O(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)</a:t>
            </a:r>
            <a:endParaRPr lang="da-DK" i="1" dirty="0" smtClean="0">
              <a:solidFill>
                <a:schemeClr val="bg1"/>
              </a:solidFill>
            </a:endParaRPr>
          </a:p>
          <a:p>
            <a:pPr marL="514350" indent="-514350">
              <a:spcAft>
                <a:spcPts val="6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O(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 log 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spcAft>
                <a:spcPts val="6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O(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baseline="30000" dirty="0" smtClean="0">
                <a:solidFill>
                  <a:schemeClr val="bg1"/>
                </a:solidFill>
              </a:rPr>
              <a:t>2</a:t>
            </a:r>
            <a:r>
              <a:rPr lang="da-DK" dirty="0" smtClean="0">
                <a:solidFill>
                  <a:schemeClr val="bg1"/>
                </a:solidFill>
              </a:rPr>
              <a:t>)</a:t>
            </a:r>
            <a:endParaRPr lang="da-DK" baseline="30000" dirty="0" smtClean="0">
              <a:solidFill>
                <a:schemeClr val="bg1"/>
              </a:solidFill>
            </a:endParaRPr>
          </a:p>
          <a:p>
            <a:pPr marL="514350" indent="-514350">
              <a:spcAft>
                <a:spcPts val="6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Ved ikke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030" name="TextBox 7"/>
          <p:cNvSpPr txBox="1">
            <a:spLocks noChangeArrowheads="1"/>
          </p:cNvSpPr>
          <p:nvPr/>
        </p:nvSpPr>
        <p:spPr bwMode="auto">
          <a:xfrm>
            <a:off x="1209675" y="58293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a-DK" sz="2400" i="1">
                <a:solidFill>
                  <a:schemeClr val="bg1"/>
                </a:solidFill>
              </a:rPr>
              <a:t>A</a:t>
            </a:r>
            <a:endParaRPr lang="en-US" sz="2400" i="1">
              <a:solidFill>
                <a:schemeClr val="bg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525283"/>
              </p:ext>
            </p:extLst>
          </p:nvPr>
        </p:nvGraphicFramePr>
        <p:xfrm>
          <a:off x="2209800" y="5867400"/>
          <a:ext cx="609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da-DK" sz="18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da-DK" sz="18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 smtClean="0">
                          <a:solidFill>
                            <a:schemeClr val="tx1"/>
                          </a:solidFill>
                        </a:rPr>
                        <a:t>∙∙∙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 smtClean="0">
                          <a:solidFill>
                            <a:schemeClr val="tx1"/>
                          </a:solidFill>
                        </a:rPr>
                        <a:t>∙∙∙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1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da-DK" sz="1800" b="0" i="1" baseline="-2500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8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45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514600"/>
            <a:ext cx="49530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grpSp>
        <p:nvGrpSpPr>
          <p:cNvPr id="1047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726613" cy="298450"/>
            <a:chOff x="190500" y="6369326"/>
            <a:chExt cx="3791073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8"/>
              <a:ext cx="2696468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6"/>
              <a:ext cx="3791073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101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5400" b="1" smtClean="0"/>
              <a:t>Merge-Sort : Analyse</a:t>
            </a:r>
            <a:endParaRPr lang="en-US" sz="5400" b="1" smtClean="0"/>
          </a:p>
        </p:txBody>
      </p:sp>
      <p:pic>
        <p:nvPicPr>
          <p:cNvPr id="83971" name="Picture 3" descr="arrayrecurs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914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1524000" y="1600200"/>
            <a:ext cx="6057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3200" b="1">
                <a:solidFill>
                  <a:srgbClr val="0066FF"/>
                </a:solidFill>
              </a:rPr>
              <a:t>Rekursionstræet</a:t>
            </a:r>
            <a:endParaRPr lang="en-US" sz="3200" b="1">
              <a:solidFill>
                <a:srgbClr val="0066FF"/>
              </a:solidFill>
            </a:endParaRP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600200" y="4114800"/>
            <a:ext cx="6057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3200" b="1">
                <a:solidFill>
                  <a:srgbClr val="0066FF"/>
                </a:solidFill>
              </a:rPr>
              <a:t>Observation</a:t>
            </a:r>
            <a:endParaRPr lang="en-US" sz="3200" b="1">
              <a:solidFill>
                <a:srgbClr val="0066FF"/>
              </a:solidFill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660525" y="4575175"/>
            <a:ext cx="56181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3200"/>
              <a:t>Samlet arbejde per lag er </a:t>
            </a:r>
            <a:r>
              <a:rPr lang="da-DK" sz="3200">
                <a:solidFill>
                  <a:srgbClr val="FF0000"/>
                </a:solidFill>
                <a:latin typeface="Times" pitchFamily="18" charset="0"/>
              </a:rPr>
              <a:t>O(</a:t>
            </a:r>
            <a:r>
              <a:rPr lang="da-DK" sz="3200" i="1">
                <a:solidFill>
                  <a:srgbClr val="FF0000"/>
                </a:solidFill>
                <a:latin typeface="Times" pitchFamily="18" charset="0"/>
              </a:rPr>
              <a:t>n</a:t>
            </a:r>
            <a:r>
              <a:rPr lang="da-DK" sz="3200">
                <a:solidFill>
                  <a:srgbClr val="FF0000"/>
                </a:solidFill>
                <a:latin typeface="Times" pitchFamily="18" charset="0"/>
              </a:rPr>
              <a:t>)</a:t>
            </a:r>
            <a:endParaRPr lang="en-US" sz="3200">
              <a:solidFill>
                <a:srgbClr val="FF0000"/>
              </a:solidFill>
              <a:latin typeface="Times" pitchFamily="18" charset="0"/>
            </a:endParaRP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1447800" y="6019800"/>
            <a:ext cx="6226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3200">
                <a:latin typeface="Times" pitchFamily="18" charset="0"/>
              </a:rPr>
              <a:t> O(</a:t>
            </a:r>
            <a:r>
              <a:rPr lang="en-US" sz="3200" i="1">
                <a:latin typeface="Times" pitchFamily="18" charset="0"/>
              </a:rPr>
              <a:t>n</a:t>
            </a:r>
            <a:r>
              <a:rPr lang="da-DK" sz="3200">
                <a:latin typeface="Times" pitchFamily="18" charset="0"/>
              </a:rPr>
              <a:t> </a:t>
            </a:r>
            <a:r>
              <a:rPr lang="en-US" sz="3200">
                <a:latin typeface="Times" pitchFamily="18" charset="0"/>
                <a:cs typeface="Arial" charset="0"/>
              </a:rPr>
              <a:t>· </a:t>
            </a:r>
            <a:r>
              <a:rPr lang="da-DK" sz="3200">
                <a:latin typeface="Times" pitchFamily="18" charset="0"/>
              </a:rPr>
              <a:t># lag) = O(</a:t>
            </a:r>
            <a:r>
              <a:rPr lang="en-US" sz="3200" i="1">
                <a:latin typeface="Times" pitchFamily="18" charset="0"/>
              </a:rPr>
              <a:t>n</a:t>
            </a:r>
            <a:r>
              <a:rPr lang="da-DK" sz="3200">
                <a:latin typeface="Times" pitchFamily="18" charset="0"/>
              </a:rPr>
              <a:t> </a:t>
            </a:r>
            <a:r>
              <a:rPr lang="en-US" sz="3200">
                <a:latin typeface="Times" pitchFamily="18" charset="0"/>
              </a:rPr>
              <a:t>· </a:t>
            </a:r>
            <a:r>
              <a:rPr lang="en-US" sz="3200">
                <a:latin typeface="Times" pitchFamily="18" charset="0"/>
                <a:cs typeface="Arial" charset="0"/>
              </a:rPr>
              <a:t>log</a:t>
            </a:r>
            <a:r>
              <a:rPr lang="en-US" sz="3200" baseline="-25000">
                <a:latin typeface="Times" pitchFamily="18" charset="0"/>
                <a:cs typeface="Arial" charset="0"/>
              </a:rPr>
              <a:t>2 </a:t>
            </a:r>
            <a:r>
              <a:rPr lang="en-US" sz="3200" i="1">
                <a:latin typeface="Times" pitchFamily="18" charset="0"/>
                <a:cs typeface="Arial" charset="0"/>
              </a:rPr>
              <a:t>n</a:t>
            </a:r>
            <a:r>
              <a:rPr lang="en-US" sz="3200">
                <a:latin typeface="Times" pitchFamily="18" charset="0"/>
                <a:cs typeface="Arial" charset="0"/>
              </a:rPr>
              <a:t>)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1600200" y="5562600"/>
            <a:ext cx="6057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3200" b="1">
                <a:solidFill>
                  <a:srgbClr val="0066FF"/>
                </a:solidFill>
              </a:rPr>
              <a:t>Arbejde</a:t>
            </a:r>
            <a:endParaRPr lang="en-US" sz="3200" b="1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/>
      <p:bldP spid="83973" grpId="0"/>
      <p:bldP spid="83974" grpId="0"/>
      <p:bldP spid="83975" grpId="0"/>
      <p:bldP spid="839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MergeSort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47800" y="2895600"/>
          <a:ext cx="7239000" cy="356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5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03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813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# procedure-</a:t>
                      </a:r>
                      <a:r>
                        <a:rPr lang="da-DK" sz="2400" b="1" baseline="0" dirty="0" smtClean="0">
                          <a:solidFill>
                            <a:schemeClr val="bg1"/>
                          </a:solidFill>
                        </a:rPr>
                        <a:t>kald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# element-flytninger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# </a:t>
                      </a:r>
                      <a:r>
                        <a:rPr lang="da-DK" sz="2400" b="1" dirty="0" err="1" smtClean="0">
                          <a:solidFill>
                            <a:schemeClr val="bg1"/>
                          </a:solidFill>
                        </a:rPr>
                        <a:t>sammen-ligninger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a)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b)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 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c)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d)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e)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f)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Ved ikke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082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400"/>
            <a:ext cx="49530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12" name="Smiley Face 11"/>
          <p:cNvSpPr/>
          <p:nvPr/>
        </p:nvSpPr>
        <p:spPr>
          <a:xfrm>
            <a:off x="838200" y="5105400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084" name="ResponseCounter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0" y="6559550"/>
            <a:ext cx="9726613" cy="298450"/>
            <a:chOff x="190500" y="6369326"/>
            <a:chExt cx="3791073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8"/>
              <a:ext cx="2723165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6"/>
              <a:ext cx="3791073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102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da-DK" sz="9600" b="1" smtClean="0"/>
              <a:t>Heap-Sort </a:t>
            </a:r>
            <a:endParaRPr lang="en-US" sz="9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Binær (Max-)Heap</a:t>
            </a:r>
            <a:endParaRPr lang="en-US" b="1" smtClean="0"/>
          </a:p>
        </p:txBody>
      </p:sp>
      <p:pic>
        <p:nvPicPr>
          <p:cNvPr id="63496" name="Picture 8" descr="maxheaparr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867400"/>
            <a:ext cx="65532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9"/>
          <p:cNvSpPr txBox="1">
            <a:spLocks noChangeArrowheads="1"/>
          </p:cNvSpPr>
          <p:nvPr/>
        </p:nvSpPr>
        <p:spPr bwMode="auto">
          <a:xfrm>
            <a:off x="7391400" y="6491288"/>
            <a:ext cx="1752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b="1">
                <a:solidFill>
                  <a:srgbClr val="FF0000"/>
                </a:solidFill>
              </a:rPr>
              <a:t>Williams, 1964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2895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heap-order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 12 ≤ 17</a:t>
            </a:r>
            <a:endParaRPr lang="da-DK" dirty="0"/>
          </a:p>
        </p:txBody>
      </p:sp>
      <p:grpSp>
        <p:nvGrpSpPr>
          <p:cNvPr id="11287" name="Group 11286"/>
          <p:cNvGrpSpPr/>
          <p:nvPr/>
        </p:nvGrpSpPr>
        <p:grpSpPr>
          <a:xfrm>
            <a:off x="1177925" y="1617663"/>
            <a:ext cx="6746875" cy="3705225"/>
            <a:chOff x="1177925" y="1617663"/>
            <a:chExt cx="6746875" cy="3705225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958975" y="2884488"/>
              <a:ext cx="1873250" cy="1054100"/>
            </a:xfrm>
            <a:custGeom>
              <a:avLst/>
              <a:gdLst>
                <a:gd name="T0" fmla="*/ 0 w 4718"/>
                <a:gd name="T1" fmla="*/ 2655 h 2655"/>
                <a:gd name="T2" fmla="*/ 2358 w 4718"/>
                <a:gd name="T3" fmla="*/ 0 h 2655"/>
                <a:gd name="T4" fmla="*/ 4718 w 4718"/>
                <a:gd name="T5" fmla="*/ 2655 h 2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18" h="2655">
                  <a:moveTo>
                    <a:pt x="0" y="2655"/>
                  </a:moveTo>
                  <a:lnTo>
                    <a:pt x="2358" y="0"/>
                  </a:lnTo>
                  <a:lnTo>
                    <a:pt x="4718" y="2655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grpSp>
          <p:nvGrpSpPr>
            <p:cNvPr id="11285" name="Group 11284"/>
            <p:cNvGrpSpPr/>
            <p:nvPr/>
          </p:nvGrpSpPr>
          <p:grpSpPr>
            <a:xfrm>
              <a:off x="1177925" y="1617663"/>
              <a:ext cx="6746875" cy="3705225"/>
              <a:chOff x="1160463" y="1617663"/>
              <a:chExt cx="6746875" cy="3705225"/>
            </a:xfrm>
          </p:grpSpPr>
          <p:sp>
            <p:nvSpPr>
              <p:cNvPr id="5" name="Freeform 5"/>
              <p:cNvSpPr>
                <a:spLocks/>
              </p:cNvSpPr>
              <p:nvPr/>
            </p:nvSpPr>
            <p:spPr bwMode="auto">
              <a:xfrm>
                <a:off x="1492250" y="3938588"/>
                <a:ext cx="935038" cy="1052513"/>
              </a:xfrm>
              <a:custGeom>
                <a:avLst/>
                <a:gdLst>
                  <a:gd name="T0" fmla="*/ 0 w 2360"/>
                  <a:gd name="T1" fmla="*/ 2654 h 2654"/>
                  <a:gd name="T2" fmla="*/ 1180 w 2360"/>
                  <a:gd name="T3" fmla="*/ 0 h 2654"/>
                  <a:gd name="T4" fmla="*/ 2360 w 2360"/>
                  <a:gd name="T5" fmla="*/ 2654 h 2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60" h="2654">
                    <a:moveTo>
                      <a:pt x="0" y="2654"/>
                    </a:moveTo>
                    <a:lnTo>
                      <a:pt x="1180" y="0"/>
                    </a:lnTo>
                    <a:lnTo>
                      <a:pt x="2360" y="2654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auto">
              <a:xfrm>
                <a:off x="3363913" y="3938588"/>
                <a:ext cx="936625" cy="1052513"/>
              </a:xfrm>
              <a:custGeom>
                <a:avLst/>
                <a:gdLst>
                  <a:gd name="T0" fmla="*/ 0 w 2358"/>
                  <a:gd name="T1" fmla="*/ 2654 h 2654"/>
                  <a:gd name="T2" fmla="*/ 1180 w 2358"/>
                  <a:gd name="T3" fmla="*/ 0 h 2654"/>
                  <a:gd name="T4" fmla="*/ 2358 w 2358"/>
                  <a:gd name="T5" fmla="*/ 2654 h 2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58" h="2654">
                    <a:moveTo>
                      <a:pt x="0" y="2654"/>
                    </a:moveTo>
                    <a:lnTo>
                      <a:pt x="1180" y="0"/>
                    </a:lnTo>
                    <a:lnTo>
                      <a:pt x="2358" y="2654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7" name="Freeform 7"/>
              <p:cNvSpPr>
                <a:spLocks/>
              </p:cNvSpPr>
              <p:nvPr/>
            </p:nvSpPr>
            <p:spPr bwMode="auto">
              <a:xfrm>
                <a:off x="5235575" y="3938588"/>
                <a:ext cx="936625" cy="1052513"/>
              </a:xfrm>
              <a:custGeom>
                <a:avLst/>
                <a:gdLst>
                  <a:gd name="T0" fmla="*/ 0 w 2360"/>
                  <a:gd name="T1" fmla="*/ 2654 h 2654"/>
                  <a:gd name="T2" fmla="*/ 1180 w 2360"/>
                  <a:gd name="T3" fmla="*/ 0 h 2654"/>
                  <a:gd name="T4" fmla="*/ 2360 w 2360"/>
                  <a:gd name="T5" fmla="*/ 2654 h 2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60" h="2654">
                    <a:moveTo>
                      <a:pt x="0" y="2654"/>
                    </a:moveTo>
                    <a:lnTo>
                      <a:pt x="1180" y="0"/>
                    </a:lnTo>
                    <a:lnTo>
                      <a:pt x="2360" y="2654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9" name="Freeform 9"/>
              <p:cNvSpPr>
                <a:spLocks/>
              </p:cNvSpPr>
              <p:nvPr/>
            </p:nvSpPr>
            <p:spPr bwMode="auto">
              <a:xfrm>
                <a:off x="5703888" y="2884488"/>
                <a:ext cx="1871663" cy="1054100"/>
              </a:xfrm>
              <a:custGeom>
                <a:avLst/>
                <a:gdLst>
                  <a:gd name="T0" fmla="*/ 0 w 4718"/>
                  <a:gd name="T1" fmla="*/ 2655 h 2655"/>
                  <a:gd name="T2" fmla="*/ 2358 w 4718"/>
                  <a:gd name="T3" fmla="*/ 0 h 2655"/>
                  <a:gd name="T4" fmla="*/ 4718 w 4718"/>
                  <a:gd name="T5" fmla="*/ 2655 h 2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18" h="2655">
                    <a:moveTo>
                      <a:pt x="0" y="2655"/>
                    </a:moveTo>
                    <a:lnTo>
                      <a:pt x="2358" y="0"/>
                    </a:lnTo>
                    <a:lnTo>
                      <a:pt x="4718" y="2655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0" name="Freeform 10"/>
              <p:cNvSpPr>
                <a:spLocks/>
              </p:cNvSpPr>
              <p:nvPr/>
            </p:nvSpPr>
            <p:spPr bwMode="auto">
              <a:xfrm>
                <a:off x="2895600" y="1947863"/>
                <a:ext cx="3744913" cy="936625"/>
              </a:xfrm>
              <a:custGeom>
                <a:avLst/>
                <a:gdLst>
                  <a:gd name="T0" fmla="*/ 9434 w 9434"/>
                  <a:gd name="T1" fmla="*/ 2359 h 2359"/>
                  <a:gd name="T2" fmla="*/ 4718 w 9434"/>
                  <a:gd name="T3" fmla="*/ 0 h 2359"/>
                  <a:gd name="T4" fmla="*/ 0 w 9434"/>
                  <a:gd name="T5" fmla="*/ 2359 h 2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434" h="2359">
                    <a:moveTo>
                      <a:pt x="9434" y="2359"/>
                    </a:moveTo>
                    <a:lnTo>
                      <a:pt x="4718" y="0"/>
                    </a:lnTo>
                    <a:lnTo>
                      <a:pt x="0" y="2359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1" name="Oval 11"/>
              <p:cNvSpPr>
                <a:spLocks noChangeArrowheads="1"/>
              </p:cNvSpPr>
              <p:nvPr/>
            </p:nvSpPr>
            <p:spPr bwMode="auto">
              <a:xfrm>
                <a:off x="2565400" y="2554288"/>
                <a:ext cx="660400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2" name="Oval 12"/>
              <p:cNvSpPr>
                <a:spLocks noChangeArrowheads="1"/>
              </p:cNvSpPr>
              <p:nvPr/>
            </p:nvSpPr>
            <p:spPr bwMode="auto">
              <a:xfrm>
                <a:off x="4437063" y="1617663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3" name="Oval 13"/>
              <p:cNvSpPr>
                <a:spLocks noChangeArrowheads="1"/>
              </p:cNvSpPr>
              <p:nvPr/>
            </p:nvSpPr>
            <p:spPr bwMode="auto">
              <a:xfrm>
                <a:off x="6308725" y="2554288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4" name="Oval 14"/>
              <p:cNvSpPr>
                <a:spLocks noChangeArrowheads="1"/>
              </p:cNvSpPr>
              <p:nvPr/>
            </p:nvSpPr>
            <p:spPr bwMode="auto">
              <a:xfrm>
                <a:off x="5373688" y="3606800"/>
                <a:ext cx="660400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da-DK" dirty="0"/>
              </a:p>
            </p:txBody>
          </p:sp>
          <p:sp>
            <p:nvSpPr>
              <p:cNvPr id="15" name="Oval 15"/>
              <p:cNvSpPr>
                <a:spLocks noChangeArrowheads="1"/>
              </p:cNvSpPr>
              <p:nvPr/>
            </p:nvSpPr>
            <p:spPr bwMode="auto">
              <a:xfrm>
                <a:off x="7245350" y="36068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6" name="Oval 16"/>
              <p:cNvSpPr>
                <a:spLocks noChangeArrowheads="1"/>
              </p:cNvSpPr>
              <p:nvPr/>
            </p:nvSpPr>
            <p:spPr bwMode="auto">
              <a:xfrm>
                <a:off x="5840413" y="46609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7" name="Oval 17"/>
              <p:cNvSpPr>
                <a:spLocks noChangeArrowheads="1"/>
              </p:cNvSpPr>
              <p:nvPr/>
            </p:nvSpPr>
            <p:spPr bwMode="auto">
              <a:xfrm>
                <a:off x="4905375" y="4660900"/>
                <a:ext cx="660400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8" name="Oval 18"/>
              <p:cNvSpPr>
                <a:spLocks noChangeArrowheads="1"/>
              </p:cNvSpPr>
              <p:nvPr/>
            </p:nvSpPr>
            <p:spPr bwMode="auto">
              <a:xfrm>
                <a:off x="3968750" y="46609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9" name="Oval 19"/>
              <p:cNvSpPr>
                <a:spLocks noChangeArrowheads="1"/>
              </p:cNvSpPr>
              <p:nvPr/>
            </p:nvSpPr>
            <p:spPr bwMode="auto">
              <a:xfrm>
                <a:off x="3032125" y="46609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20" name="Oval 20"/>
              <p:cNvSpPr>
                <a:spLocks noChangeArrowheads="1"/>
              </p:cNvSpPr>
              <p:nvPr/>
            </p:nvSpPr>
            <p:spPr bwMode="auto">
              <a:xfrm>
                <a:off x="2097088" y="4660900"/>
                <a:ext cx="660400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21" name="Oval 21"/>
              <p:cNvSpPr>
                <a:spLocks noChangeArrowheads="1"/>
              </p:cNvSpPr>
              <p:nvPr/>
            </p:nvSpPr>
            <p:spPr bwMode="auto">
              <a:xfrm>
                <a:off x="1160463" y="46609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da-DK" dirty="0"/>
              </a:p>
            </p:txBody>
          </p:sp>
          <p:sp>
            <p:nvSpPr>
              <p:cNvPr id="22" name="Oval 22"/>
              <p:cNvSpPr>
                <a:spLocks noChangeArrowheads="1"/>
              </p:cNvSpPr>
              <p:nvPr/>
            </p:nvSpPr>
            <p:spPr bwMode="auto">
              <a:xfrm>
                <a:off x="1628775" y="36068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23" name="Oval 23"/>
              <p:cNvSpPr>
                <a:spLocks noChangeArrowheads="1"/>
              </p:cNvSpPr>
              <p:nvPr/>
            </p:nvSpPr>
            <p:spPr bwMode="auto">
              <a:xfrm>
                <a:off x="3500438" y="36068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1406525" y="4851400"/>
                <a:ext cx="1714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Rectangle 25"/>
              <p:cNvSpPr>
                <a:spLocks noChangeArrowheads="1"/>
              </p:cNvSpPr>
              <p:nvPr/>
            </p:nvSpPr>
            <p:spPr bwMode="auto">
              <a:xfrm>
                <a:off x="2263775" y="4851400"/>
                <a:ext cx="325438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Rectangle 26"/>
              <p:cNvSpPr>
                <a:spLocks noChangeArrowheads="1"/>
              </p:cNvSpPr>
              <p:nvPr/>
            </p:nvSpPr>
            <p:spPr bwMode="auto">
              <a:xfrm>
                <a:off x="3278188" y="4851400"/>
                <a:ext cx="1714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Rectangle 27"/>
              <p:cNvSpPr>
                <a:spLocks noChangeArrowheads="1"/>
              </p:cNvSpPr>
              <p:nvPr/>
            </p:nvSpPr>
            <p:spPr bwMode="auto">
              <a:xfrm>
                <a:off x="4214813" y="4851400"/>
                <a:ext cx="1714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3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Rectangle 28"/>
              <p:cNvSpPr>
                <a:spLocks noChangeArrowheads="1"/>
              </p:cNvSpPr>
              <p:nvPr/>
            </p:nvSpPr>
            <p:spPr bwMode="auto">
              <a:xfrm>
                <a:off x="6000750" y="4851400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14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Rectangle 29"/>
              <p:cNvSpPr>
                <a:spLocks noChangeArrowheads="1"/>
              </p:cNvSpPr>
              <p:nvPr/>
            </p:nvSpPr>
            <p:spPr bwMode="auto">
              <a:xfrm>
                <a:off x="1787525" y="3797300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Rectangle 30"/>
              <p:cNvSpPr>
                <a:spLocks noChangeArrowheads="1"/>
              </p:cNvSpPr>
              <p:nvPr/>
            </p:nvSpPr>
            <p:spPr bwMode="auto">
              <a:xfrm>
                <a:off x="3746500" y="3797300"/>
                <a:ext cx="1714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Rectangle 31"/>
              <p:cNvSpPr>
                <a:spLocks noChangeArrowheads="1"/>
              </p:cNvSpPr>
              <p:nvPr/>
            </p:nvSpPr>
            <p:spPr bwMode="auto">
              <a:xfrm>
                <a:off x="2724150" y="2744788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17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64" name="Rectangle 32"/>
              <p:cNvSpPr>
                <a:spLocks noChangeArrowheads="1"/>
              </p:cNvSpPr>
              <p:nvPr/>
            </p:nvSpPr>
            <p:spPr bwMode="auto">
              <a:xfrm>
                <a:off x="5064125" y="4851400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65" name="Rectangle 33"/>
              <p:cNvSpPr>
                <a:spLocks noChangeArrowheads="1"/>
              </p:cNvSpPr>
              <p:nvPr/>
            </p:nvSpPr>
            <p:spPr bwMode="auto">
              <a:xfrm>
                <a:off x="5532438" y="3797300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67" name="Rectangle 34"/>
              <p:cNvSpPr>
                <a:spLocks noChangeArrowheads="1"/>
              </p:cNvSpPr>
              <p:nvPr/>
            </p:nvSpPr>
            <p:spPr bwMode="auto">
              <a:xfrm>
                <a:off x="7489825" y="3797300"/>
                <a:ext cx="1714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68" name="Rectangle 35"/>
              <p:cNvSpPr>
                <a:spLocks noChangeArrowheads="1"/>
              </p:cNvSpPr>
              <p:nvPr/>
            </p:nvSpPr>
            <p:spPr bwMode="auto">
              <a:xfrm>
                <a:off x="6469063" y="2744788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16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70" name="Rectangle 36"/>
              <p:cNvSpPr>
                <a:spLocks noChangeArrowheads="1"/>
              </p:cNvSpPr>
              <p:nvPr/>
            </p:nvSpPr>
            <p:spPr bwMode="auto">
              <a:xfrm>
                <a:off x="4595813" y="1808163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19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1284" name="Group 11283"/>
          <p:cNvGrpSpPr/>
          <p:nvPr/>
        </p:nvGrpSpPr>
        <p:grpSpPr>
          <a:xfrm>
            <a:off x="1435344" y="2303463"/>
            <a:ext cx="6197113" cy="3289458"/>
            <a:chOff x="1435344" y="2303463"/>
            <a:chExt cx="6197113" cy="3289458"/>
          </a:xfrm>
        </p:grpSpPr>
        <p:sp>
          <p:nvSpPr>
            <p:cNvPr id="11271" name="Rectangle 37"/>
            <p:cNvSpPr>
              <a:spLocks noChangeArrowheads="1"/>
            </p:cNvSpPr>
            <p:nvPr/>
          </p:nvSpPr>
          <p:spPr bwMode="auto">
            <a:xfrm>
              <a:off x="4710356" y="2303463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2" name="Rectangle 38"/>
            <p:cNvSpPr>
              <a:spLocks noChangeArrowheads="1"/>
            </p:cNvSpPr>
            <p:nvPr/>
          </p:nvSpPr>
          <p:spPr bwMode="auto">
            <a:xfrm>
              <a:off x="2838694" y="3240088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3" name="Rectangle 39"/>
            <p:cNvSpPr>
              <a:spLocks noChangeArrowheads="1"/>
            </p:cNvSpPr>
            <p:nvPr/>
          </p:nvSpPr>
          <p:spPr bwMode="auto">
            <a:xfrm>
              <a:off x="6583606" y="3240088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4" name="Rectangle 40"/>
            <p:cNvSpPr>
              <a:spLocks noChangeArrowheads="1"/>
            </p:cNvSpPr>
            <p:nvPr/>
          </p:nvSpPr>
          <p:spPr bwMode="auto">
            <a:xfrm>
              <a:off x="1902069" y="42926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5" name="Rectangle 41"/>
            <p:cNvSpPr>
              <a:spLocks noChangeArrowheads="1"/>
            </p:cNvSpPr>
            <p:nvPr/>
          </p:nvSpPr>
          <p:spPr bwMode="auto">
            <a:xfrm>
              <a:off x="3775319" y="42926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6" name="Rectangle 42"/>
            <p:cNvSpPr>
              <a:spLocks noChangeArrowheads="1"/>
            </p:cNvSpPr>
            <p:nvPr/>
          </p:nvSpPr>
          <p:spPr bwMode="auto">
            <a:xfrm>
              <a:off x="5646981" y="42926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7" name="Rectangle 43"/>
            <p:cNvSpPr>
              <a:spLocks noChangeArrowheads="1"/>
            </p:cNvSpPr>
            <p:nvPr/>
          </p:nvSpPr>
          <p:spPr bwMode="auto">
            <a:xfrm>
              <a:off x="7518644" y="42926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8" name="Rectangle 44"/>
            <p:cNvSpPr>
              <a:spLocks noChangeArrowheads="1"/>
            </p:cNvSpPr>
            <p:nvPr/>
          </p:nvSpPr>
          <p:spPr bwMode="auto">
            <a:xfrm>
              <a:off x="1435344" y="53467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9" name="Rectangle 45"/>
            <p:cNvSpPr>
              <a:spLocks noChangeArrowheads="1"/>
            </p:cNvSpPr>
            <p:nvPr/>
          </p:nvSpPr>
          <p:spPr bwMode="auto">
            <a:xfrm>
              <a:off x="2370381" y="53467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0" name="Rectangle 46"/>
            <p:cNvSpPr>
              <a:spLocks noChangeArrowheads="1"/>
            </p:cNvSpPr>
            <p:nvPr/>
          </p:nvSpPr>
          <p:spPr bwMode="auto">
            <a:xfrm>
              <a:off x="3250100" y="5346700"/>
              <a:ext cx="2276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1" name="Rectangle 47"/>
            <p:cNvSpPr>
              <a:spLocks noChangeArrowheads="1"/>
            </p:cNvSpPr>
            <p:nvPr/>
          </p:nvSpPr>
          <p:spPr bwMode="auto">
            <a:xfrm>
              <a:off x="4192399" y="5346700"/>
              <a:ext cx="21627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11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2" name="Rectangle 48"/>
            <p:cNvSpPr>
              <a:spLocks noChangeArrowheads="1"/>
            </p:cNvSpPr>
            <p:nvPr/>
          </p:nvSpPr>
          <p:spPr bwMode="auto">
            <a:xfrm>
              <a:off x="5121762" y="5346700"/>
              <a:ext cx="2276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3" name="Rectangle 49"/>
            <p:cNvSpPr>
              <a:spLocks noChangeArrowheads="1"/>
            </p:cNvSpPr>
            <p:nvPr/>
          </p:nvSpPr>
          <p:spPr bwMode="auto">
            <a:xfrm>
              <a:off x="6058387" y="5346700"/>
              <a:ext cx="2276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13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da-DK" b="1" dirty="0" smtClean="0">
                <a:solidFill>
                  <a:schemeClr val="bg1"/>
                </a:solidFill>
              </a:rPr>
              <a:t>Lovlig Max-</a:t>
            </a:r>
            <a:r>
              <a:rPr lang="da-DK" b="1" dirty="0" err="1" smtClean="0">
                <a:solidFill>
                  <a:schemeClr val="bg1"/>
                </a:solidFill>
              </a:rPr>
              <a:t>Heap</a:t>
            </a:r>
            <a:r>
              <a:rPr lang="da-DK" b="1" dirty="0" smtClean="0">
                <a:solidFill>
                  <a:schemeClr val="bg1"/>
                </a:solidFill>
              </a:rPr>
              <a:t> ?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077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524000" y="1905000"/>
            <a:ext cx="7696200" cy="4343400"/>
          </a:xfrm>
        </p:spPr>
        <p:txBody>
          <a:bodyPr tIns="45719" bIns="45719"/>
          <a:lstStyle/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Ja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Nej – 1 element opfylder ikke </a:t>
            </a:r>
            <a:r>
              <a:rPr lang="da-DK" sz="2800" dirty="0" err="1" smtClean="0">
                <a:solidFill>
                  <a:schemeClr val="bg1"/>
                </a:solidFill>
              </a:rPr>
              <a:t>heap-order</a:t>
            </a:r>
            <a:endParaRPr lang="da-DK" sz="2800" dirty="0" smtClean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Nej – 2 elementer opfylder ikke </a:t>
            </a:r>
            <a:r>
              <a:rPr lang="da-DK" sz="2800" dirty="0" err="1" smtClean="0">
                <a:solidFill>
                  <a:schemeClr val="bg1"/>
                </a:solidFill>
              </a:rPr>
              <a:t>heap-order</a:t>
            </a:r>
            <a:endParaRPr lang="da-DK" sz="2800" dirty="0" smtClean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Nej – 3 elementer opfylder ikke </a:t>
            </a:r>
            <a:r>
              <a:rPr lang="da-DK" sz="2800" dirty="0" err="1" smtClean="0">
                <a:solidFill>
                  <a:schemeClr val="bg1"/>
                </a:solidFill>
              </a:rPr>
              <a:t>heap-order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Nej – 4 elementer opfylder ikke </a:t>
            </a:r>
            <a:r>
              <a:rPr lang="da-DK" sz="2800" dirty="0" err="1" smtClean="0">
                <a:solidFill>
                  <a:schemeClr val="bg1"/>
                </a:solidFill>
              </a:rPr>
              <a:t>heap-order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Ved ikke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554736"/>
              </p:ext>
            </p:extLst>
          </p:nvPr>
        </p:nvGraphicFramePr>
        <p:xfrm>
          <a:off x="1828800" y="5638800"/>
          <a:ext cx="6095997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3113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726613" cy="298450"/>
            <a:chOff x="190500" y="6369326"/>
            <a:chExt cx="3791073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8"/>
              <a:ext cx="2963445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6"/>
              <a:ext cx="3791073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111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TPSTANDARDS" val=""/>
  <p:tag name="POWERPOINTVERSION" val="14.0"/>
  <p:tag name="LUIDIAENABLED" val="False"/>
  <p:tag name="EXPANDSHOWBAR" val="True"/>
  <p:tag name="TASKPANEKEY" val="6914cc54-fba1-499b-be8e-4f899a4d78d9"/>
  <p:tag name="TPFULLVERSION" val="4.5.1.224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QUESTIONALIAS" val="Resultatet af Build-Max-Heap ?"/>
  <p:tag name="ANSWERSALIAS" val="a|smicln|b|smicln|c|smicln|d|smicln|e"/>
  <p:tag name="RESPONSESGATHERED" val="True"/>
  <p:tag name="TOTALRESPONSES" val="107"/>
  <p:tag name="RESPONSECOUNT" val="1070"/>
  <p:tag name="SLICED" val="False"/>
  <p:tag name="RESPONSES" val="2;-;2;2;2;2;2;2;-;2;1;5;2;5;2;2;3;2;2;1;3;2;2;2;2;2;2;2;4;3;1;3;2;2;3;2;2;1;1;2;2;3;2;2;1;2;3;2;-;2;-;3;1;2;2;-;3;3;2;5;2;2;2;2;2;1;2;2;2;2;2;2;2;1;2;2;5;2;1;4;1;2;2;1;1;3;3;2;2;2;3;3;3;4;-;2;3;-;2;2;2;-;2;3;4;-;2;2;2;2;1;2;3;3;2;2;-;"/>
  <p:tag name="CHARTSTRINGSTD" val="140 660 190 40 40"/>
  <p:tag name="CHARTSTRINGREV" val="40 40 190 660 140"/>
  <p:tag name="CHARTSTRINGSTDPER" val="0.130841121495327 0.616822429906542 0.177570093457944 0.0373831775700935 0.0373831775700935"/>
  <p:tag name="CHARTSTRINGREVPER" val="0.0373831775700935 0.0373831775700935 0.177570093457944 0.616822429906542 0.130841121495327"/>
  <p:tag name="VALUES" val="No Value|smicln|No Value|smicln|No Value|smicln|No Value|smicln|No Value"/>
  <p:tag name="ANONYMOUSTEMP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QUESTIONALIAS" val="Enter question text..."/>
  <p:tag name="DELIMITERS" val="3.1"/>
  <p:tag name="VALUEFORMAT" val="0%"/>
  <p:tag name="PRIORITYRANKING" val="True"/>
  <p:tag name="DEMOGRAPHIC" val="False"/>
  <p:tag name="ANSWERSALIAS" val="O(log n)|smicln|O(n)|smicln|O(n log n)|smicln|O(n2)|smicln|Ved ikke"/>
  <p:tag name="VALUES" val="No Value|smicln|No Value|smicln|No Value|smicln|No Value|smicln|No Value"/>
  <p:tag name="RESPONSESGATHERED" val="True"/>
  <p:tag name="TOTALRESPONSES" val="101"/>
  <p:tag name="RESPONSECOUNT" val="1010"/>
  <p:tag name="SLICED" val="False"/>
  <p:tag name="RESPONSES" val="1;2;-;-;2;2;-;-;2;1;3;1;3;1;2;-;1;1;3;1;5;3;1;1;4;5;1;2;2;1;3;-;2;2;2;2;2;1;1;3;1;2;3;2;3;1;2;3;1;1;-;1;3;1;2;2;1;3;1;-;1;5;5;5;5;-;3;5;5;1;1;3;2;1;3;1;1;1;-;1;5;2;1;1;2;2;2;1;1;2;2;3;2;2;-;1;2;1;2;1;3;2;2;-;-;2;1;3;2;1;2;5;2;2;"/>
  <p:tag name="CHARTSTRINGSTD" val="380 350 170 10 100"/>
  <p:tag name="CHARTSTRINGREV" val="100 10 170 350 380"/>
  <p:tag name="CHARTSTRINGSTDPER" val="0.376237623762376 0.346534653465347 0.168316831683168 0.0099009900990099 0.099009900990099"/>
  <p:tag name="CHARTSTRINGREVPER" val="0.099009900990099 0.0099009900990099 0.168316831683168 0.346534653465347 0.376237623762376"/>
  <p:tag name="ANONYMOUSTEMP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TEXTLENGTH" val="39"/>
  <p:tag name="FONTSIZE" val="32"/>
  <p:tag name="BULLETTYPE" val="ppBulletAlphaLCParenRight"/>
  <p:tag name="ANSWERTEXT" val="O(log n)&#10;O(n)&#10;O(n log n)&#10;O(n2)&#10;Ved ikke"/>
  <p:tag name="OLDNUMANSWERS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ANSWERSALIAS" val="a|smicln|b|smicln|c|smicln|d|smicln|e|smicln|f"/>
  <p:tag name="QUESTIONALIAS" val="MergeSort"/>
  <p:tag name="VALUES" val="No Value|smicln|No Value|smicln|No Value|smicln|No Value|smicln|No Value|smicln|No Value"/>
  <p:tag name="RESPONSESGATHERED" val="True"/>
  <p:tag name="TOTALRESPONSES" val="102"/>
  <p:tag name="RESPONSECOUNT" val="1020"/>
  <p:tag name="SLICED" val="False"/>
  <p:tag name="RESPONSES" val="4;-;4;4;2;4;-;-;-;5;5;-;2;4;5;4;4;1;1;2;1;5;4;4;5;1;5;4;5;-;3;5;5;5;1;2;2;4;4;5;5;4;5;2;4;-;4;5;1;3;-;5;5;1;2;2;5;5;1;-;3;5;5;1;1;1;2;5;5;1;5;5;5;4;2;5;4;-;5;5;4;2;2;2;-;4;5;5;1;2;4;4;4;2;2;-;4;-;5;2;1;1;4;5;5;2;5;2;4;5;5;5;5;5;1;"/>
  <p:tag name="CHARTSTRINGSTD" val="160 190 30 250 390 0"/>
  <p:tag name="CHARTSTRINGREV" val="0 390 250 30 190 160"/>
  <p:tag name="CHARTSTRINGSTDPER" val="0.156862745098039 0.186274509803922 0.0294117647058824 0.245098039215686 0.382352941176471 0"/>
  <p:tag name="CHARTSTRINGREVPER" val="0 0.382352941176471 0.245098039215686 0.0294117647058824 0.186274509803922 0.156862745098039"/>
  <p:tag name="ANONYMOUSTEMP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ANSWERSALIAS" val="Ja|smicln|Nej – 1 element opfylder ikke heap-order|smicln|Nej – 2 elementer opfylder ikke heap-order|smicln|Nej – 3 elementer opfylder ikke heap-order|smicln|Nej – 4 elementer opfylder ikke heap-order|smicln|Ved ikke"/>
  <p:tag name="QUESTIONALIAS" val="Lovlig Max-Heap ?"/>
  <p:tag name="VALUES" val="No Value|smicln|No Value|smicln|No Value|smicln|No Value|smicln|No Value|smicln|No Value"/>
  <p:tag name="RESPONSESGATHERED" val="True"/>
  <p:tag name="TOTALRESPONSES" val="111"/>
  <p:tag name="RESPONSECOUNT" val="1110"/>
  <p:tag name="SLICED" val="False"/>
  <p:tag name="RESPONSES" val="-;3;3;-;3;3;-;-;-;3;3;3;3;3;3;3;3;3;2;3;3;3;3;3;4;3;4;3;3;3;5;3;5;3;4;3;3;4;3;3;3;3;2;3;3;3;3;5;3;3;2;3;3;3;3;3;3;3;3;3;3;3;3;3;3;3;3;3;3;3;3;3;3;2;3;3;3;3;3;2;2;4;3;3;2;2;2;3;3;2;3;3;3;3;3;2;2;3;5;3;3;2;3;-;3;3;3;3;3;3;3;3;3;3;2;2;3;"/>
  <p:tag name="CHARTSTRINGSTD" val="0 150 870 50 40 0"/>
  <p:tag name="CHARTSTRINGREV" val="0 40 50 870 150 0"/>
  <p:tag name="CHARTSTRINGSTDPER" val="0 0.135135135135135 0.783783783783784 0.045045045045045 0.036036036036036 0"/>
  <p:tag name="CHARTSTRINGREVPER" val="0 0.036036036036036 0.045045045045045 0.783783783783784 0.135135135135135 0"/>
  <p:tag name="ANONYMOUSTEMP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TEXTLENGTH" val="181"/>
  <p:tag name="FONTSIZE" val="28"/>
  <p:tag name="BULLETTYPE" val="ppBulletAlphaLCParenRight"/>
  <p:tag name="ANSWERTEXT" val="Ja&#10;Nej – 1 element opfylder ikke heap-order&#10;Nej – 2 elementer opfylder ikke heap-order&#10;Nej – 3 elementer opfylder ikke heap-order&#10;Nej – 4 elementer opfylder ikke heap-order&#10;Ved ikke"/>
  <p:tag name="OLDNUMANSWERS" val="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11780</TotalTime>
  <Words>653</Words>
  <Application>Microsoft Office PowerPoint</Application>
  <PresentationFormat>On-screen Show (4:3)</PresentationFormat>
  <Paragraphs>373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Symbol</vt:lpstr>
      <vt:lpstr>Tahoma</vt:lpstr>
      <vt:lpstr>Times</vt:lpstr>
      <vt:lpstr>Times New Roman</vt:lpstr>
      <vt:lpstr>Default Design</vt:lpstr>
      <vt:lpstr>PowerPoint Presentation</vt:lpstr>
      <vt:lpstr>Merge-Sort (Eksempel på Del-og-kombiner)</vt:lpstr>
      <vt:lpstr>PowerPoint Presentation</vt:lpstr>
      <vt:lpstr>Hvor mange gange kan et element y blive sammenlignet ? (worst-case)</vt:lpstr>
      <vt:lpstr>Merge-Sort : Analyse</vt:lpstr>
      <vt:lpstr>MergeSort</vt:lpstr>
      <vt:lpstr>Heap-Sort </vt:lpstr>
      <vt:lpstr>Binær (Max-)Heap</vt:lpstr>
      <vt:lpstr>Lovlig Max-Heap ?</vt:lpstr>
      <vt:lpstr> Max-heap : Egenskaber </vt:lpstr>
      <vt:lpstr>Max-Heapify</vt:lpstr>
      <vt:lpstr>Heap-Sort</vt:lpstr>
      <vt:lpstr>Resultatet af Build-Max-Heap ?</vt:lpstr>
      <vt:lpstr>Build-Max-Heap</vt:lpstr>
      <vt:lpstr>Sorterings-algoritmer</vt:lpstr>
      <vt:lpstr>Max-Heap operationer</vt:lpstr>
      <vt:lpstr>Max-Heap operation</vt:lpstr>
      <vt:lpstr>Prioritetskø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Gerth S. Brodal</dc:creator>
  <cp:lastModifiedBy>Gerth Stølting Brodal</cp:lastModifiedBy>
  <cp:revision>131</cp:revision>
  <dcterms:created xsi:type="dcterms:W3CDTF">2007-02-01T13:58:12Z</dcterms:created>
  <dcterms:modified xsi:type="dcterms:W3CDTF">2018-10-16T19:13:59Z</dcterms:modified>
</cp:coreProperties>
</file>