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tags/tag18.xml" ContentType="application/vnd.openxmlformats-officedocument.presentationml.tags+xml"/>
  <Override PartName="/ppt/notesSlides/notesSlide10.xml" ContentType="application/vnd.openxmlformats-officedocument.presentationml.notesSlide+xml"/>
  <Override PartName="/ppt/tags/tag19.xml" ContentType="application/vnd.openxmlformats-officedocument.presentationml.tags+xml"/>
  <Override PartName="/ppt/notesSlides/notesSlide11.xml" ContentType="application/vnd.openxmlformats-officedocument.presentationml.notesSlide+xml"/>
  <Override PartName="/ppt/tags/tag20.xml" ContentType="application/vnd.openxmlformats-officedocument.presentationml.tags+xml"/>
  <Override PartName="/ppt/notesSlides/notesSlide12.xml" ContentType="application/vnd.openxmlformats-officedocument.presentationml.notesSlide+xml"/>
  <Override PartName="/ppt/tags/tag21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7" r:id="rId2"/>
    <p:sldId id="286" r:id="rId3"/>
    <p:sldId id="299" r:id="rId4"/>
    <p:sldId id="300" r:id="rId5"/>
    <p:sldId id="310" r:id="rId6"/>
    <p:sldId id="285" r:id="rId7"/>
    <p:sldId id="287" r:id="rId8"/>
    <p:sldId id="288" r:id="rId9"/>
    <p:sldId id="293" r:id="rId10"/>
    <p:sldId id="290" r:id="rId11"/>
    <p:sldId id="309" r:id="rId12"/>
    <p:sldId id="289" r:id="rId13"/>
    <p:sldId id="291" r:id="rId14"/>
    <p:sldId id="292" r:id="rId15"/>
    <p:sldId id="294" r:id="rId16"/>
    <p:sldId id="295" r:id="rId17"/>
    <p:sldId id="312" r:id="rId18"/>
    <p:sldId id="313" r:id="rId19"/>
    <p:sldId id="298" r:id="rId20"/>
    <p:sldId id="311" r:id="rId21"/>
    <p:sldId id="307" r:id="rId22"/>
    <p:sldId id="284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00"/>
    <a:srgbClr val="00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86620" autoAdjust="0"/>
  </p:normalViewPr>
  <p:slideViewPr>
    <p:cSldViewPr>
      <p:cViewPr varScale="1">
        <p:scale>
          <a:sx n="57" d="100"/>
          <a:sy n="57" d="100"/>
        </p:scale>
        <p:origin x="1296" y="4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1957E118-A2E5-472C-8137-806297092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09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9B8CCD-F13B-454B-913D-F4F28A6F7261}" type="slidenum">
              <a:rPr lang="en-US" b="0" smtClean="0"/>
              <a:pPr eaLnBrk="1" hangingPunct="1"/>
              <a:t>2</a:t>
            </a:fld>
            <a:endParaRPr lang="en-US" b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>
                <a:latin typeface="Arial" charset="0"/>
              </a:rPr>
              <a:t>Bogen beskriver et langt eksempel hvor man først formulerer en dynamisk programmering løsning</a:t>
            </a:r>
          </a:p>
          <a:p>
            <a:pPr eaLnBrk="1" hangingPunct="1"/>
            <a:r>
              <a:rPr lang="da-DK" smtClean="0">
                <a:latin typeface="Arial" charset="0"/>
              </a:rPr>
              <a:t>og så observerer at denne kan forsimples til en grådig algoritme. I praksis finder man den grådige</a:t>
            </a:r>
          </a:p>
          <a:p>
            <a:pPr eaLnBrk="1" hangingPunct="1"/>
            <a:r>
              <a:rPr lang="da-DK" smtClean="0">
                <a:latin typeface="Arial" charset="0"/>
              </a:rPr>
              <a:t>algoritme direkte – når man har forstået hvilket delproblem det er det relevante at løse rekursivt.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C27D57-9622-46AC-819E-9119B1724037}" type="slidenum">
              <a:rPr lang="en-US" b="0" smtClean="0"/>
              <a:pPr eaLnBrk="1" hangingPunct="1"/>
              <a:t>13</a:t>
            </a:fld>
            <a:endParaRPr lang="en-US" b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813D3-F2C8-4582-B081-E9FA3B340832}" type="slidenum">
              <a:rPr lang="en-US" b="0" smtClean="0"/>
              <a:pPr eaLnBrk="1" hangingPunct="1"/>
              <a:t>14</a:t>
            </a:fld>
            <a:endParaRPr lang="en-US" b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D24916-33E8-41C4-913A-E91A6410B40F}" type="slidenum">
              <a:rPr lang="en-US" b="0" smtClean="0"/>
              <a:pPr eaLnBrk="1" hangingPunct="1"/>
              <a:t>15</a:t>
            </a:fld>
            <a:endParaRPr lang="en-US" b="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0520C3-2D44-469F-856B-A35D49F19B2B}" type="slidenum">
              <a:rPr lang="en-US" b="0" smtClean="0"/>
              <a:pPr eaLnBrk="1" hangingPunct="1"/>
              <a:t>16</a:t>
            </a:fld>
            <a:endParaRPr lang="en-US" b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12. april 2015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7E118-A2E5-472C-8137-806297092C64}" type="slidenum">
              <a:rPr lang="da-DK" smtClean="0"/>
              <a:pPr>
                <a:defRPr/>
              </a:pPr>
              <a:t>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0141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7E118-A2E5-472C-8137-806297092C64}" type="slidenum">
              <a:rPr lang="da-DK" smtClean="0"/>
              <a:pPr>
                <a:defRPr/>
              </a:pPr>
              <a:t>18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565708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FCF19D-D056-483E-A610-CB14EF0F05A2}" type="slidenum">
              <a:rPr lang="en-US" b="0" smtClean="0"/>
              <a:pPr eaLnBrk="1" hangingPunct="1"/>
              <a:t>22</a:t>
            </a:fld>
            <a:endParaRPr lang="en-US" b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>
                <a:latin typeface="Arial" charset="0"/>
              </a:rPr>
              <a:t>CLRS kap. 16.2: Angiver som eksempel på dynamisk programmering vs grådig algoritme, </a:t>
            </a:r>
          </a:p>
          <a:p>
            <a:pPr eaLnBrk="1" hangingPunct="1"/>
            <a:r>
              <a:rPr lang="da-DK" smtClean="0">
                <a:latin typeface="Arial" charset="0"/>
              </a:rPr>
              <a:t>0-1 knapsack vs fractional knapsack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dirty="0" smtClean="0">
                <a:latin typeface="Arial" charset="0"/>
              </a:rPr>
              <a:t>Pointer:</a:t>
            </a:r>
          </a:p>
          <a:p>
            <a:endParaRPr lang="da-DK" dirty="0" smtClean="0">
              <a:latin typeface="Arial" charset="0"/>
            </a:endParaRPr>
          </a:p>
          <a:p>
            <a:r>
              <a:rPr lang="da-DK" dirty="0" smtClean="0">
                <a:latin typeface="Arial" charset="0"/>
              </a:rPr>
              <a:t>* </a:t>
            </a:r>
            <a:endParaRPr lang="en-US" dirty="0" smtClean="0">
              <a:latin typeface="Arial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B5556-CFC1-4A74-BE0E-503475EFCB1C}" type="slidenum">
              <a:rPr lang="en-US" b="0" smtClean="0"/>
              <a:pPr eaLnBrk="1" hangingPunct="1"/>
              <a:t>3</a:t>
            </a:fld>
            <a:endParaRPr lang="en-US" b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smtClean="0">
                <a:latin typeface="Arial" charset="0"/>
              </a:rPr>
              <a:t>Pointer:</a:t>
            </a:r>
          </a:p>
          <a:p>
            <a:endParaRPr lang="da-DK" smtClean="0">
              <a:latin typeface="Arial" charset="0"/>
            </a:endParaRPr>
          </a:p>
          <a:p>
            <a:r>
              <a:rPr lang="da-DK" smtClean="0">
                <a:latin typeface="Arial" charset="0"/>
              </a:rPr>
              <a:t>* </a:t>
            </a:r>
            <a:endParaRPr lang="en-US" smtClean="0">
              <a:latin typeface="Arial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0981D1-F4B1-4C04-B280-1F7B223AFD70}" type="slidenum">
              <a:rPr lang="en-US" b="0" smtClean="0"/>
              <a:pPr eaLnBrk="1" hangingPunct="1"/>
              <a:t>4</a:t>
            </a:fld>
            <a:endParaRPr lang="en-US" b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287541-D4E1-4820-A6AF-DF30C2336D1A}" type="slidenum">
              <a:rPr lang="en-US" b="0" smtClean="0"/>
              <a:pPr eaLnBrk="1" hangingPunct="1"/>
              <a:t>6</a:t>
            </a:fld>
            <a:endParaRPr lang="en-US" b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D77B83-2F97-400D-BF6F-273E18E24CDE}" type="slidenum">
              <a:rPr lang="en-US" b="0" smtClean="0"/>
              <a:pPr eaLnBrk="1" hangingPunct="1"/>
              <a:t>7</a:t>
            </a:fld>
            <a:endParaRPr lang="en-US" b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0A9BF4-CF07-4AF3-904B-1FF31C94254C}" type="slidenum">
              <a:rPr lang="en-US" b="0" smtClean="0"/>
              <a:pPr eaLnBrk="1" hangingPunct="1"/>
              <a:t>8</a:t>
            </a:fld>
            <a:endParaRPr lang="en-US" b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>
                <a:latin typeface="Arial" charset="0"/>
              </a:rPr>
              <a:t>Flaskehalsen i tiden er sorteringen mht sluttidspunkter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89A69D-7593-4FDF-AA95-65B41C3657E2}" type="slidenum">
              <a:rPr lang="en-US" b="0" smtClean="0"/>
              <a:pPr eaLnBrk="1" hangingPunct="1"/>
              <a:t>9</a:t>
            </a:fld>
            <a:endParaRPr lang="en-US" b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120707-C447-4F76-98CB-9795021FA134}" type="slidenum">
              <a:rPr lang="en-US" b="0" smtClean="0"/>
              <a:pPr eaLnBrk="1" hangingPunct="1"/>
              <a:t>10</a:t>
            </a:fld>
            <a:endParaRPr lang="en-US" b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F4F633-87D9-4B48-AE0B-994CA9DA4B8B}" type="slidenum">
              <a:rPr lang="en-US" b="0" smtClean="0"/>
              <a:pPr eaLnBrk="1" hangingPunct="1"/>
              <a:t>12</a:t>
            </a:fld>
            <a:endParaRPr lang="en-US" b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F9DCB-A4C2-429F-8CD0-D526CEA26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F7AE-7E54-4B57-9FDB-9566038AF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0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56D3B-B80D-4A66-871D-BDB47757D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622E1-28E6-4E2A-A345-6578671AB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5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9B11F-F1AC-450C-BA5A-A634B9A57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4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2EBCC-1AF8-4C8D-A0B6-E868C508C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5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CF1D8-64E4-42B5-9863-8EDEFBC8C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DE8-210C-4E56-870C-1F07C716C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7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7D93A-5E6D-472E-AF63-9FC5588C1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9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7DAD0-2377-425A-9C63-825288D73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3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39413-0F39-48DA-A58B-F6C7B124E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7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1A713-C72E-4834-9E6E-2594B6A56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5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fld id="{C502432F-9C49-4819-A014-8B1D04207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438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kern="0" dirty="0" smtClean="0">
                <a:latin typeface="+mj-lt"/>
                <a:ea typeface="+mj-ea"/>
                <a:cs typeface="+mj-cs"/>
              </a:rPr>
              <a:t>Grundlæggende</a:t>
            </a:r>
          </a:p>
          <a:p>
            <a:pPr algn="ctr">
              <a:defRPr/>
            </a:pPr>
            <a:r>
              <a:rPr lang="da-DK" sz="4000" kern="0" dirty="0" smtClean="0">
                <a:latin typeface="+mj-lt"/>
                <a:ea typeface="+mj-ea"/>
                <a:cs typeface="+mj-cs"/>
              </a:rPr>
              <a:t>Algoritmer </a:t>
            </a:r>
            <a:r>
              <a:rPr lang="da-DK" sz="4000" kern="0" dirty="0">
                <a:latin typeface="+mj-lt"/>
                <a:ea typeface="+mj-ea"/>
                <a:cs typeface="+mj-cs"/>
              </a:rPr>
              <a:t>og </a:t>
            </a:r>
            <a:r>
              <a:rPr lang="da-DK" sz="4000" kern="0" dirty="0" smtClean="0">
                <a:latin typeface="+mj-lt"/>
                <a:ea typeface="+mj-ea"/>
                <a:cs typeface="+mj-cs"/>
              </a:rPr>
              <a:t>Datastrukturer</a:t>
            </a:r>
            <a:endParaRPr lang="da-DK" sz="4000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da-DK" dirty="0"/>
              <a:t>Grådige Algoritmer</a:t>
            </a:r>
            <a:br>
              <a:rPr lang="da-DK" dirty="0"/>
            </a:br>
            <a:r>
              <a:rPr lang="da-DK" dirty="0"/>
              <a:t>[CLRS 16.1-16.3]</a:t>
            </a: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ASCII Ta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52400"/>
            <a:ext cx="502443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2362200"/>
            <a:ext cx="2057400" cy="2057400"/>
          </a:xfrm>
          <a:noFill/>
        </p:spPr>
        <p:txBody>
          <a:bodyPr/>
          <a:lstStyle/>
          <a:p>
            <a:pPr eaLnBrk="1" hangingPunct="1"/>
            <a:r>
              <a:rPr lang="da-DK" b="1" smtClean="0"/>
              <a:t>Ascii </a:t>
            </a:r>
            <a:br>
              <a:rPr lang="da-DK" b="1" smtClean="0"/>
            </a:br>
            <a:r>
              <a:rPr lang="da-DK" b="1" smtClean="0"/>
              <a:t>Tabel</a:t>
            </a:r>
            <a:endParaRPr lang="en-US" b="1" smtClean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010400" y="1600200"/>
            <a:ext cx="533400" cy="533400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cxnSp>
        <p:nvCxnSpPr>
          <p:cNvPr id="8" name="Straight Connector 7"/>
          <p:cNvCxnSpPr>
            <a:cxnSpLocks noChangeShapeType="1"/>
            <a:endCxn id="6" idx="3"/>
          </p:cNvCxnSpPr>
          <p:nvPr/>
        </p:nvCxnSpPr>
        <p:spPr bwMode="auto">
          <a:xfrm flipV="1">
            <a:off x="2971800" y="2055813"/>
            <a:ext cx="4116388" cy="3201987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" y="5105400"/>
            <a:ext cx="274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>
                <a:solidFill>
                  <a:srgbClr val="FF0000"/>
                </a:solidFill>
              </a:rPr>
              <a:t>83</a:t>
            </a:r>
            <a:r>
              <a:rPr lang="da-DK" baseline="-25000">
                <a:solidFill>
                  <a:srgbClr val="FF0000"/>
                </a:solidFill>
              </a:rPr>
              <a:t>10 </a:t>
            </a:r>
            <a:r>
              <a:rPr lang="da-DK">
                <a:solidFill>
                  <a:srgbClr val="FF0000"/>
                </a:solidFill>
              </a:rPr>
              <a:t>= 53</a:t>
            </a:r>
            <a:r>
              <a:rPr lang="da-DK" baseline="-25000">
                <a:solidFill>
                  <a:srgbClr val="FF0000"/>
                </a:solidFill>
              </a:rPr>
              <a:t>16 </a:t>
            </a:r>
            <a:r>
              <a:rPr lang="da-DK">
                <a:solidFill>
                  <a:srgbClr val="FF0000"/>
                </a:solidFill>
              </a:rPr>
              <a:t>= 1010011</a:t>
            </a:r>
            <a:r>
              <a:rPr lang="da-DK" baseline="-25000">
                <a:solidFill>
                  <a:srgbClr val="FF0000"/>
                </a:solidFill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ASCII Tab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143000"/>
            <a:ext cx="406717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4648200" cy="2438400"/>
          </a:xfrm>
        </p:spPr>
        <p:txBody>
          <a:bodyPr/>
          <a:lstStyle/>
          <a:p>
            <a:r>
              <a:rPr lang="da-DK" sz="4000" b="1" smtClean="0">
                <a:solidFill>
                  <a:schemeClr val="bg1"/>
                </a:solidFill>
              </a:rPr>
              <a:t>Strengen ”AU” som binær?</a:t>
            </a:r>
            <a:endParaRPr lang="en-US" sz="4000" smtClean="0">
              <a:solidFill>
                <a:srgbClr val="FFFFFF"/>
              </a:solidFill>
            </a:endParaRPr>
          </a:p>
        </p:txBody>
      </p:sp>
      <p:sp>
        <p:nvSpPr>
          <p:cNvPr id="13318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371600" y="2895600"/>
            <a:ext cx="3413125" cy="3048000"/>
          </a:xfrm>
        </p:spPr>
        <p:txBody>
          <a:bodyPr tIns="45719" bIns="45719"/>
          <a:lstStyle/>
          <a:p>
            <a:pPr marL="514350" indent="-514350">
              <a:buFontTx/>
              <a:buAutoNum type="alphaLcParenR"/>
            </a:pPr>
            <a:r>
              <a:rPr lang="da-DK" sz="2400" smtClean="0">
                <a:solidFill>
                  <a:schemeClr val="bg1"/>
                </a:solidFill>
              </a:rPr>
              <a:t>00010010101101</a:t>
            </a:r>
          </a:p>
          <a:p>
            <a:pPr marL="514350" indent="-514350">
              <a:buFontTx/>
              <a:buAutoNum type="alphaLcParenR"/>
            </a:pPr>
            <a:r>
              <a:rPr lang="da-DK" sz="2400" smtClean="0">
                <a:solidFill>
                  <a:schemeClr val="bg1"/>
                </a:solidFill>
              </a:rPr>
              <a:t>11000011110101</a:t>
            </a:r>
          </a:p>
          <a:p>
            <a:pPr marL="514350" indent="-514350">
              <a:buFontTx/>
              <a:buAutoNum type="alphaLcParenR"/>
            </a:pPr>
            <a:r>
              <a:rPr lang="da-DK" sz="2400" smtClean="0">
                <a:solidFill>
                  <a:schemeClr val="bg1"/>
                </a:solidFill>
              </a:rPr>
              <a:t>10000011010101</a:t>
            </a:r>
          </a:p>
          <a:p>
            <a:pPr marL="514350" indent="-514350">
              <a:buFontTx/>
              <a:buAutoNum type="alphaLcParenR"/>
            </a:pPr>
            <a:r>
              <a:rPr lang="da-DK" sz="2400" smtClean="0">
                <a:solidFill>
                  <a:schemeClr val="bg1"/>
                </a:solidFill>
              </a:rPr>
              <a:t>00011100101110</a:t>
            </a:r>
          </a:p>
          <a:p>
            <a:pPr marL="514350" indent="-514350">
              <a:buFontTx/>
              <a:buAutoNum type="alphaLcParenR"/>
            </a:pPr>
            <a:r>
              <a:rPr lang="da-DK" sz="2400" smtClean="0">
                <a:solidFill>
                  <a:schemeClr val="bg1"/>
                </a:solidFill>
              </a:rPr>
              <a:t>Ved ikke</a:t>
            </a:r>
            <a:endParaRPr lang="en-US" sz="2400" smtClean="0">
              <a:solidFill>
                <a:schemeClr val="bg1"/>
              </a:solidFill>
            </a:endParaRPr>
          </a:p>
        </p:txBody>
      </p:sp>
      <p:grpSp>
        <p:nvGrpSpPr>
          <p:cNvPr id="13319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74238" cy="298450"/>
            <a:chOff x="190500" y="6369328"/>
            <a:chExt cx="3809784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582938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b="0">
                <a:solidFill>
                  <a:srgbClr val="FFFFFF"/>
                </a:solidFill>
              </a:endParaRPr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09784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b="0" smtClean="0">
                  <a:solidFill>
                    <a:srgbClr val="FFFFFF"/>
                  </a:solidFill>
                  <a:latin typeface="Tahoma"/>
                </a:rPr>
                <a:t>59 of 142</a:t>
              </a:r>
              <a:endParaRPr lang="en-US" sz="1400" b="0" dirty="0">
                <a:solidFill>
                  <a:srgbClr val="FFFFFF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Komprimering</a:t>
            </a:r>
            <a:endParaRPr lang="en-US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1676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a-DK" smtClean="0"/>
              <a:t>Givet frekvensen af symbolerne i input, erstat input symbolerne med </a:t>
            </a:r>
            <a:r>
              <a:rPr lang="da-DK" b="1" smtClean="0">
                <a:solidFill>
                  <a:schemeClr val="accent2"/>
                </a:solidFill>
              </a:rPr>
              <a:t>kortere bitstrenge </a:t>
            </a:r>
            <a:r>
              <a:rPr lang="da-DK" smtClean="0"/>
              <a:t>(fixed-længde eller variabel-længde)</a:t>
            </a:r>
            <a:endParaRPr lang="en-US" smtClean="0"/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762000" y="6278563"/>
            <a:ext cx="7620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sz="3200" b="0"/>
              <a:t>NB: Variabel-længde skal være </a:t>
            </a:r>
            <a:r>
              <a:rPr lang="da-DK" sz="3200" b="0">
                <a:solidFill>
                  <a:schemeClr val="accent2"/>
                </a:solidFill>
              </a:rPr>
              <a:t>prefix-fri</a:t>
            </a:r>
            <a:endParaRPr lang="en-US" sz="3200" b="0">
              <a:solidFill>
                <a:schemeClr val="accent2"/>
              </a:solidFill>
            </a:endParaRPr>
          </a:p>
        </p:txBody>
      </p:sp>
      <p:pic>
        <p:nvPicPr>
          <p:cNvPr id="1434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196850" y="4270375"/>
            <a:ext cx="8848725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smtClean="0"/>
              <a:t>Fixed-længde vs variabel-længde</a:t>
            </a:r>
            <a:endParaRPr lang="en-US" sz="4000" b="1" smtClean="0"/>
          </a:p>
        </p:txBody>
      </p:sp>
      <p:pic>
        <p:nvPicPr>
          <p:cNvPr id="1536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5259388"/>
            <a:ext cx="8848725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3838"/>
            <a:ext cx="9034463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38300"/>
            <a:ext cx="86106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Huffman Koder</a:t>
            </a:r>
            <a:endParaRPr lang="en-US" b="1" smtClean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72200" y="633888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sz="2800">
                <a:solidFill>
                  <a:schemeClr val="accent2"/>
                </a:solidFill>
              </a:rPr>
              <a:t>Tid </a:t>
            </a:r>
            <a:r>
              <a:rPr lang="da-DK" sz="28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z="28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8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8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da-DK" sz="28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da-DK" sz="28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88" b="83623"/>
          <a:stretch/>
        </p:blipFill>
        <p:spPr bwMode="auto">
          <a:xfrm>
            <a:off x="5163519" y="1371600"/>
            <a:ext cx="3523281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98" r="55587" b="58804"/>
          <a:stretch/>
        </p:blipFill>
        <p:spPr bwMode="auto">
          <a:xfrm>
            <a:off x="457200" y="2527515"/>
            <a:ext cx="3655017" cy="1130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89" t="20904" b="50000"/>
          <a:stretch/>
        </p:blipFill>
        <p:spPr bwMode="auto">
          <a:xfrm>
            <a:off x="5029200" y="2514600"/>
            <a:ext cx="3597275" cy="1596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14" r="61174"/>
          <a:stretch/>
        </p:blipFill>
        <p:spPr bwMode="auto">
          <a:xfrm>
            <a:off x="457200" y="4419600"/>
            <a:ext cx="3195234" cy="2446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71" t="55179"/>
          <a:stretch/>
        </p:blipFill>
        <p:spPr bwMode="auto">
          <a:xfrm>
            <a:off x="5020159" y="4343400"/>
            <a:ext cx="3590441" cy="245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215" b="90509"/>
          <a:stretch/>
        </p:blipFill>
        <p:spPr bwMode="auto">
          <a:xfrm>
            <a:off x="457200" y="1371600"/>
            <a:ext cx="3603356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a-DK" b="1" smtClean="0"/>
              <a:t>Huffman Koder</a:t>
            </a:r>
            <a:endParaRPr lang="en-US" b="1" smtClean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898525" y="1254125"/>
            <a:ext cx="1050925" cy="6381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38200" y="2378075"/>
            <a:ext cx="1676400" cy="1447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41350" y="4054475"/>
            <a:ext cx="3124200" cy="2667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522913" y="2422525"/>
            <a:ext cx="2570162" cy="1828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546725" y="1250950"/>
            <a:ext cx="1050925" cy="6381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2" t="-433" r="74854" b="433"/>
          <a:stretch>
            <a:fillRect/>
          </a:stretch>
        </p:blipFill>
        <p:spPr bwMode="auto">
          <a:xfrm>
            <a:off x="1676400" y="4114800"/>
            <a:ext cx="223678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smtClean="0"/>
              <a:t>Korrektheden af Huffman Koder</a:t>
            </a:r>
            <a:endParaRPr lang="en-US" sz="4000" b="1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da-DK" b="1" dirty="0" smtClean="0">
                <a:solidFill>
                  <a:schemeClr val="accent2"/>
                </a:solidFill>
              </a:rPr>
              <a:t>Sætning</a:t>
            </a:r>
            <a:r>
              <a:rPr lang="da-DK" dirty="0" smtClean="0"/>
              <a:t>  Der findes altid en optimal </a:t>
            </a:r>
            <a:r>
              <a:rPr lang="da-DK" dirty="0" err="1" smtClean="0"/>
              <a:t>prefix</a:t>
            </a:r>
            <a:r>
              <a:rPr lang="da-DK" dirty="0" smtClean="0"/>
              <a:t> kode hvor de to mindst hyppige symboler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da-DK" dirty="0" smtClean="0"/>
              <a:t>(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dirty="0" smtClean="0"/>
              <a:t>og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dirty="0" smtClean="0"/>
              <a:t>) har samme kodelængde og kun adskiller sig i sidste bit</a:t>
            </a:r>
            <a:endParaRPr lang="en-US" dirty="0" smtClean="0"/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30"/>
          <a:stretch>
            <a:fillRect/>
          </a:stretch>
        </p:blipFill>
        <p:spPr bwMode="auto">
          <a:xfrm>
            <a:off x="4471988" y="3962400"/>
            <a:ext cx="3224212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438" name="Straight Arrow Connector 5"/>
          <p:cNvCxnSpPr>
            <a:cxnSpLocks noChangeShapeType="1"/>
          </p:cNvCxnSpPr>
          <p:nvPr/>
        </p:nvCxnSpPr>
        <p:spPr bwMode="auto">
          <a:xfrm rot="16200000" flipV="1">
            <a:off x="1866900" y="5383213"/>
            <a:ext cx="685800" cy="6096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9" name="Straight Arrow Connector 6"/>
          <p:cNvCxnSpPr>
            <a:cxnSpLocks noChangeShapeType="1"/>
          </p:cNvCxnSpPr>
          <p:nvPr/>
        </p:nvCxnSpPr>
        <p:spPr bwMode="auto">
          <a:xfrm rot="5400000" flipH="1" flipV="1">
            <a:off x="3016250" y="5313363"/>
            <a:ext cx="977900" cy="4572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0" name="TextBox 13"/>
          <p:cNvSpPr txBox="1">
            <a:spLocks noChangeArrowheads="1"/>
          </p:cNvSpPr>
          <p:nvPr/>
        </p:nvSpPr>
        <p:spPr bwMode="auto">
          <a:xfrm>
            <a:off x="1295400" y="5954713"/>
            <a:ext cx="3124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>
                <a:solidFill>
                  <a:srgbClr val="C00000"/>
                </a:solidFill>
              </a:rPr>
              <a:t> og </a:t>
            </a:r>
            <a:r>
              <a:rPr lang="da-DK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>
                <a:solidFill>
                  <a:srgbClr val="C00000"/>
                </a:solidFill>
              </a:rPr>
              <a:t> mindst hyppige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8441" name="Oval 7"/>
          <p:cNvSpPr>
            <a:spLocks noChangeArrowheads="1"/>
          </p:cNvSpPr>
          <p:nvPr/>
        </p:nvSpPr>
        <p:spPr bwMode="auto">
          <a:xfrm>
            <a:off x="5943600" y="4724400"/>
            <a:ext cx="1143000" cy="990600"/>
          </a:xfrm>
          <a:prstGeom prst="ellips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cxnSp>
        <p:nvCxnSpPr>
          <p:cNvPr id="18442" name="Straight Arrow Connector 6"/>
          <p:cNvCxnSpPr>
            <a:cxnSpLocks noChangeShapeType="1"/>
          </p:cNvCxnSpPr>
          <p:nvPr/>
        </p:nvCxnSpPr>
        <p:spPr bwMode="auto">
          <a:xfrm rot="5400000" flipH="1" flipV="1">
            <a:off x="6057900" y="5829300"/>
            <a:ext cx="381000" cy="1524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3" name="TextBox 13"/>
          <p:cNvSpPr txBox="1">
            <a:spLocks noChangeArrowheads="1"/>
          </p:cNvSpPr>
          <p:nvPr/>
        </p:nvSpPr>
        <p:spPr bwMode="auto">
          <a:xfrm>
            <a:off x="4648200" y="6183313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>
                <a:solidFill>
                  <a:srgbClr val="C00000"/>
                </a:solidFill>
              </a:rPr>
              <a:t>løs problemet hvor dette er et blad</a:t>
            </a:r>
            <a:endParaRPr lang="en-US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4" y="76200"/>
            <a:ext cx="7591425" cy="1143000"/>
          </a:xfrm>
        </p:spPr>
        <p:txBody>
          <a:bodyPr/>
          <a:lstStyle/>
          <a:p>
            <a:pPr algn="l"/>
            <a:r>
              <a:rPr lang="da-DK" sz="2400" b="1" dirty="0" err="1" smtClean="0"/>
              <a:t>TopCoder</a:t>
            </a:r>
            <a:r>
              <a:rPr lang="da-DK" sz="2400" b="1" dirty="0" smtClean="0"/>
              <a:t> Open 2014 – </a:t>
            </a:r>
            <a:r>
              <a:rPr lang="da-DK" sz="2400" b="1" dirty="0" err="1" smtClean="0"/>
              <a:t>Round</a:t>
            </a:r>
            <a:r>
              <a:rPr lang="da-DK" sz="2400" b="1" dirty="0" smtClean="0"/>
              <a:t> 1A (500 point)</a:t>
            </a:r>
            <a:endParaRPr lang="da-DK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296400" cy="20574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da-DK" sz="2800" b="1" dirty="0" smtClean="0">
                <a:solidFill>
                  <a:srgbClr val="C00000"/>
                </a:solidFill>
              </a:rPr>
              <a:t>Input:</a:t>
            </a:r>
            <a:r>
              <a:rPr lang="da-DK" sz="2800" dirty="0" smtClean="0"/>
              <a:t> En streng </a:t>
            </a:r>
            <a:r>
              <a:rPr lang="da-DK" sz="2800" i="1" dirty="0" smtClean="0"/>
              <a:t>S</a:t>
            </a:r>
            <a:r>
              <a:rPr lang="da-DK" sz="2800" dirty="0" smtClean="0"/>
              <a:t>, afstand </a:t>
            </a:r>
            <a:r>
              <a:rPr lang="da-DK" sz="2800" i="1" dirty="0" smtClean="0"/>
              <a:t>d</a:t>
            </a:r>
          </a:p>
          <a:p>
            <a:pPr marL="0" indent="0">
              <a:buNone/>
            </a:pPr>
            <a:r>
              <a:rPr lang="da-DK" sz="2800" b="1" dirty="0" err="1" smtClean="0">
                <a:solidFill>
                  <a:srgbClr val="C00000"/>
                </a:solidFill>
              </a:rPr>
              <a:t>Ouput</a:t>
            </a:r>
            <a:r>
              <a:rPr lang="da-DK" sz="2800" b="1" dirty="0" smtClean="0">
                <a:solidFill>
                  <a:srgbClr val="C00000"/>
                </a:solidFill>
              </a:rPr>
              <a:t>:</a:t>
            </a:r>
            <a:r>
              <a:rPr lang="da-DK" sz="2800" dirty="0" smtClean="0"/>
              <a:t> En streng </a:t>
            </a:r>
            <a:r>
              <a:rPr lang="da-DK" sz="2800" i="1" dirty="0" smtClean="0"/>
              <a:t>S</a:t>
            </a:r>
            <a:r>
              <a:rPr lang="da-DK" sz="2800" dirty="0" smtClean="0"/>
              <a:t>’ = leksikografisk mindste permutation af </a:t>
            </a:r>
            <a:r>
              <a:rPr lang="da-DK" sz="2800" i="1" dirty="0" smtClean="0"/>
              <a:t>S</a:t>
            </a:r>
            <a:r>
              <a:rPr lang="da-DK" sz="2800" dirty="0" smtClean="0"/>
              <a:t>, hvor ingen tegn flyttes mere end </a:t>
            </a:r>
            <a:r>
              <a:rPr lang="da-DK" sz="2800" i="1" dirty="0" smtClean="0"/>
              <a:t>d</a:t>
            </a:r>
            <a:r>
              <a:rPr lang="da-DK" sz="2800" dirty="0" smtClean="0"/>
              <a:t> positioner</a:t>
            </a:r>
          </a:p>
        </p:txBody>
      </p:sp>
      <p:pic>
        <p:nvPicPr>
          <p:cNvPr id="22532" name="Picture 4" descr="tco14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1247775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83012" y="4280118"/>
            <a:ext cx="568642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7800"/>
              </a:spcAft>
            </a:pPr>
            <a:r>
              <a:rPr lang="da-DK" sz="2800" b="0" i="1" dirty="0" smtClean="0"/>
              <a:t>d</a:t>
            </a:r>
            <a:r>
              <a:rPr lang="da-DK" sz="2800" b="0" dirty="0" smtClean="0"/>
              <a:t> = 3      </a:t>
            </a:r>
            <a:r>
              <a:rPr lang="da-DK" sz="2800" b="0" i="1" dirty="0" smtClean="0"/>
              <a:t>S</a:t>
            </a:r>
            <a:r>
              <a:rPr lang="da-DK" sz="2800" b="0" dirty="0" smtClean="0"/>
              <a:t> = T  O  P  </a:t>
            </a:r>
            <a:r>
              <a:rPr lang="da-DK" sz="2800" b="0" dirty="0" smtClean="0">
                <a:solidFill>
                  <a:srgbClr val="FFC000"/>
                </a:solidFill>
              </a:rPr>
              <a:t>C</a:t>
            </a:r>
            <a:r>
              <a:rPr lang="da-DK" sz="2800" b="0" dirty="0" smtClean="0"/>
              <a:t>  O  D  E  R</a:t>
            </a:r>
          </a:p>
          <a:p>
            <a:pPr algn="r">
              <a:spcAft>
                <a:spcPts val="3600"/>
              </a:spcAft>
            </a:pPr>
            <a:r>
              <a:rPr lang="da-DK" sz="2800" b="0" i="1" dirty="0" smtClean="0"/>
              <a:t>S</a:t>
            </a:r>
            <a:r>
              <a:rPr lang="da-DK" sz="2800" b="0" dirty="0" smtClean="0"/>
              <a:t>’ = </a:t>
            </a:r>
            <a:r>
              <a:rPr lang="da-DK" sz="2800" b="0" dirty="0" smtClean="0">
                <a:solidFill>
                  <a:srgbClr val="FFC000"/>
                </a:solidFill>
              </a:rPr>
              <a:t>C</a:t>
            </a:r>
            <a:r>
              <a:rPr lang="da-DK" sz="2800" b="0" dirty="0" smtClean="0"/>
              <a:t>  O  D  T  E  P  O  R</a:t>
            </a:r>
            <a:endParaRPr lang="da-DK" sz="2800" b="0" dirty="0"/>
          </a:p>
        </p:txBody>
      </p:sp>
      <p:sp>
        <p:nvSpPr>
          <p:cNvPr id="6" name="Isosceles Triangle 5"/>
          <p:cNvSpPr/>
          <p:nvPr/>
        </p:nvSpPr>
        <p:spPr bwMode="auto">
          <a:xfrm>
            <a:off x="3018294" y="4847094"/>
            <a:ext cx="3215897" cy="867905"/>
          </a:xfrm>
          <a:prstGeom prst="triangl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1792637" y="4847095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213674" y="4847095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2630837" y="4847095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545237" y="4847095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4002437" y="4847095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459637" y="4847095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4916837" y="4847095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3103535" y="4847095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Grådig løsning</a:t>
            </a:r>
            <a:endParaRPr lang="da-DK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438400"/>
            <a:ext cx="568642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7800"/>
              </a:spcAft>
            </a:pPr>
            <a:r>
              <a:rPr lang="da-DK" sz="2800" b="0" i="1" dirty="0" smtClean="0"/>
              <a:t>d</a:t>
            </a:r>
            <a:r>
              <a:rPr lang="da-DK" sz="2800" b="0" dirty="0" smtClean="0"/>
              <a:t> = 3      </a:t>
            </a:r>
            <a:r>
              <a:rPr lang="da-DK" sz="2800" b="0" i="1" dirty="0" smtClean="0"/>
              <a:t>S</a:t>
            </a:r>
            <a:r>
              <a:rPr lang="da-DK" sz="2800" b="0" dirty="0" smtClean="0"/>
              <a:t> = T  O  P  C  O  D  E  R</a:t>
            </a:r>
          </a:p>
          <a:p>
            <a:pPr algn="r">
              <a:spcAft>
                <a:spcPts val="3600"/>
              </a:spcAft>
            </a:pPr>
            <a:r>
              <a:rPr lang="da-DK" sz="2800" b="0" i="1" dirty="0" smtClean="0"/>
              <a:t>S</a:t>
            </a:r>
            <a:r>
              <a:rPr lang="da-DK" sz="2800" b="0" dirty="0" smtClean="0"/>
              <a:t>’ =</a:t>
            </a:r>
            <a:r>
              <a:rPr lang="da-DK" sz="2500" b="0" dirty="0" smtClean="0"/>
              <a:t> </a:t>
            </a:r>
            <a:r>
              <a:rPr lang="da-DK" sz="2500" b="0" dirty="0"/>
              <a:t> </a:t>
            </a:r>
            <a:r>
              <a:rPr lang="da-DK" sz="2600" b="0" dirty="0" smtClean="0"/>
              <a:t>_</a:t>
            </a:r>
            <a:r>
              <a:rPr lang="da-DK" sz="2500" b="0" dirty="0" smtClean="0"/>
              <a:t>   </a:t>
            </a:r>
            <a:r>
              <a:rPr lang="da-DK" sz="2600" b="0" dirty="0" smtClean="0"/>
              <a:t>_</a:t>
            </a:r>
            <a:r>
              <a:rPr lang="da-DK" sz="2500" b="0" dirty="0" smtClean="0"/>
              <a:t>   </a:t>
            </a:r>
            <a:r>
              <a:rPr lang="da-DK" sz="2600" b="0" dirty="0" smtClean="0"/>
              <a:t>_</a:t>
            </a:r>
            <a:r>
              <a:rPr lang="da-DK" sz="2500" b="0" dirty="0" smtClean="0"/>
              <a:t>   </a:t>
            </a:r>
            <a:r>
              <a:rPr lang="da-DK" sz="2600" b="0" dirty="0" smtClean="0"/>
              <a:t>_</a:t>
            </a:r>
            <a:r>
              <a:rPr lang="da-DK" sz="2500" b="0" dirty="0" smtClean="0"/>
              <a:t>   _   </a:t>
            </a:r>
            <a:r>
              <a:rPr lang="da-DK" sz="2600" b="0" dirty="0" smtClean="0"/>
              <a:t>_</a:t>
            </a:r>
            <a:r>
              <a:rPr lang="da-DK" sz="2500" b="0" dirty="0" smtClean="0"/>
              <a:t>   </a:t>
            </a:r>
            <a:r>
              <a:rPr lang="da-DK" sz="2600" b="0" dirty="0"/>
              <a:t>_</a:t>
            </a:r>
            <a:r>
              <a:rPr lang="da-DK" sz="2500" b="0" dirty="0" smtClean="0"/>
              <a:t>   </a:t>
            </a:r>
            <a:r>
              <a:rPr lang="da-DK" sz="2600" b="0" dirty="0" smtClean="0"/>
              <a:t>_</a:t>
            </a:r>
            <a:endParaRPr lang="da-DK" sz="2600" b="0" dirty="0"/>
          </a:p>
        </p:txBody>
      </p:sp>
      <p:sp>
        <p:nvSpPr>
          <p:cNvPr id="7" name="Freeform 6"/>
          <p:cNvSpPr/>
          <p:nvPr/>
        </p:nvSpPr>
        <p:spPr bwMode="auto">
          <a:xfrm flipV="1">
            <a:off x="2149098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 flipV="1">
            <a:off x="2570135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 flipV="1">
            <a:off x="2987298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 flipV="1">
            <a:off x="3901698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58898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4816098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 flipV="1">
            <a:off x="5273298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 flipV="1">
            <a:off x="3459996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38564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 smtClean="0"/>
              <a:t>C</a:t>
            </a:r>
            <a:endParaRPr lang="da-DK" sz="2800" b="0" dirty="0"/>
          </a:p>
        </p:txBody>
      </p:sp>
      <p:sp>
        <p:nvSpPr>
          <p:cNvPr id="34" name="TextBox 33"/>
          <p:cNvSpPr txBox="1"/>
          <p:nvPr/>
        </p:nvSpPr>
        <p:spPr>
          <a:xfrm>
            <a:off x="3965028" y="3856494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O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24856" y="38564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 smtClean="0"/>
              <a:t>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84684" y="3856494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04438" y="385649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 smtClean="0"/>
              <a:t>E</a:t>
            </a:r>
            <a:endParaRPr lang="da-DK" sz="2800" b="0" dirty="0"/>
          </a:p>
        </p:txBody>
      </p:sp>
      <p:sp>
        <p:nvSpPr>
          <p:cNvPr id="38" name="TextBox 37"/>
          <p:cNvSpPr txBox="1"/>
          <p:nvPr/>
        </p:nvSpPr>
        <p:spPr>
          <a:xfrm>
            <a:off x="5743428" y="385649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 smtClean="0"/>
              <a:t>P</a:t>
            </a:r>
            <a:endParaRPr lang="da-DK" sz="2800" b="0" dirty="0"/>
          </a:p>
        </p:txBody>
      </p:sp>
      <p:sp>
        <p:nvSpPr>
          <p:cNvPr id="39" name="TextBox 38"/>
          <p:cNvSpPr txBox="1"/>
          <p:nvPr/>
        </p:nvSpPr>
        <p:spPr>
          <a:xfrm>
            <a:off x="6163182" y="3856494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O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42248" y="38564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R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3565902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3994698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466094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893600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5335302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23498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235494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6692694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28600" y="5505271"/>
            <a:ext cx="8686800" cy="1200329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a-DK" sz="2400" dirty="0" smtClean="0">
                <a:latin typeface="+mn-lt"/>
                <a:cs typeface="Times New Roman" pitchFamily="18" charset="0"/>
              </a:rPr>
              <a:t>Algoritme </a:t>
            </a:r>
            <a:r>
              <a:rPr lang="da-DK" sz="2400" b="0" dirty="0" smtClean="0">
                <a:latin typeface="+mn-lt"/>
                <a:cs typeface="Times New Roman" pitchFamily="18" charset="0"/>
              </a:rPr>
              <a:t>Konstruer </a:t>
            </a:r>
            <a:r>
              <a:rPr lang="da-DK" sz="2400" b="0" i="1" dirty="0" smtClean="0">
                <a:latin typeface="+mn-lt"/>
                <a:cs typeface="Times New Roman" pitchFamily="18" charset="0"/>
              </a:rPr>
              <a:t>S</a:t>
            </a:r>
            <a:r>
              <a:rPr lang="da-DK" sz="2400" b="0" dirty="0" smtClean="0">
                <a:latin typeface="+mn-lt"/>
                <a:cs typeface="Times New Roman" pitchFamily="18" charset="0"/>
              </a:rPr>
              <a:t>’ fra venstre mod højre</a:t>
            </a:r>
          </a:p>
          <a:p>
            <a:pPr marL="285750" indent="-285750">
              <a:buFontTx/>
              <a:buChar char="-"/>
              <a:defRPr/>
            </a:pPr>
            <a:r>
              <a:rPr lang="da-DK" sz="2400" b="0" dirty="0" smtClean="0">
                <a:latin typeface="+mn-lt"/>
                <a:cs typeface="Times New Roman" pitchFamily="18" charset="0"/>
              </a:rPr>
              <a:t>tag det </a:t>
            </a:r>
            <a:r>
              <a:rPr lang="da-DK" sz="2400" b="0" dirty="0" err="1" smtClean="0">
                <a:latin typeface="+mn-lt"/>
                <a:cs typeface="Times New Roman" pitchFamily="18" charset="0"/>
              </a:rPr>
              <a:t>venstreste</a:t>
            </a:r>
            <a:r>
              <a:rPr lang="da-DK" sz="2400" b="0" dirty="0" smtClean="0">
                <a:latin typeface="+mn-lt"/>
                <a:cs typeface="Times New Roman" pitchFamily="18" charset="0"/>
              </a:rPr>
              <a:t> tegn i vinduet, hvis ubrugt</a:t>
            </a:r>
          </a:p>
          <a:p>
            <a:pPr marL="285750" indent="-285750">
              <a:buFontTx/>
              <a:buChar char="-"/>
              <a:defRPr/>
            </a:pPr>
            <a:r>
              <a:rPr lang="da-DK" sz="2400" b="0" dirty="0" smtClean="0">
                <a:latin typeface="+mn-lt"/>
                <a:cs typeface="Times New Roman" pitchFamily="18" charset="0"/>
              </a:rPr>
              <a:t>ellers tag leksikografisk mindste tegn (</a:t>
            </a:r>
            <a:r>
              <a:rPr lang="da-DK" sz="2400" b="0" dirty="0" err="1" smtClean="0">
                <a:latin typeface="+mn-lt"/>
                <a:cs typeface="Times New Roman" pitchFamily="18" charset="0"/>
              </a:rPr>
              <a:t>venstreste</a:t>
            </a:r>
            <a:r>
              <a:rPr lang="da-DK" sz="2400" b="0" dirty="0" smtClean="0">
                <a:latin typeface="+mn-lt"/>
                <a:cs typeface="Times New Roman" pitchFamily="18" charset="0"/>
              </a:rPr>
              <a:t> hvis flere)</a:t>
            </a:r>
            <a:endParaRPr lang="en-US" sz="24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89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da-DK" sz="4000" b="1" smtClean="0"/>
              <a:t>Dynamisk Programmering vs Grådig</a:t>
            </a:r>
            <a:endParaRPr lang="en-US" sz="4000" b="1" smtClean="0"/>
          </a:p>
        </p:txBody>
      </p:sp>
      <p:pic>
        <p:nvPicPr>
          <p:cNvPr id="19459" name="Picture 2" descr="C:\Users\gerth\Desktop\0583_001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4" t="8238" r="11082" b="77557"/>
          <a:stretch>
            <a:fillRect/>
          </a:stretch>
        </p:blipFill>
        <p:spPr bwMode="auto">
          <a:xfrm>
            <a:off x="228600" y="2133600"/>
            <a:ext cx="85756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0" y="1600200"/>
            <a:ext cx="685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>
                <a:solidFill>
                  <a:srgbClr val="C00000"/>
                </a:solidFill>
              </a:rPr>
              <a:t>                 Problem		           0-1 Knapsack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7086600" y="1447800"/>
            <a:ext cx="220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>
                <a:solidFill>
                  <a:srgbClr val="C00000"/>
                </a:solidFill>
              </a:rPr>
              <a:t>Fractional</a:t>
            </a:r>
            <a:br>
              <a:rPr lang="da-DK">
                <a:solidFill>
                  <a:srgbClr val="C00000"/>
                </a:solidFill>
              </a:rPr>
            </a:br>
            <a:r>
              <a:rPr lang="da-DK">
                <a:solidFill>
                  <a:srgbClr val="C00000"/>
                </a:solidFill>
              </a:rPr>
              <a:t>Knapsack</a:t>
            </a:r>
            <a:endParaRPr lang="en-US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Grådige Algoritmer</a:t>
            </a:r>
            <a:endParaRPr lang="en-US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95800"/>
          </a:xfrm>
        </p:spPr>
        <p:txBody>
          <a:bodyPr/>
          <a:lstStyle/>
          <a:p>
            <a:pPr eaLnBrk="1" hangingPunct="1"/>
            <a:r>
              <a:rPr lang="da-DK" smtClean="0"/>
              <a:t>Problemer hvor en løsning kan konstrueres ud fra en løsning for kun </a:t>
            </a:r>
            <a:br>
              <a:rPr lang="da-DK" smtClean="0"/>
            </a:br>
            <a:r>
              <a:rPr lang="da-DK" b="1" smtClean="0">
                <a:solidFill>
                  <a:schemeClr val="accent2"/>
                </a:solidFill>
              </a:rPr>
              <a:t>ét mindre delproblem</a:t>
            </a:r>
          </a:p>
          <a:p>
            <a:pPr eaLnBrk="1" hangingPunct="1"/>
            <a:endParaRPr lang="da-DK" b="1" smtClean="0">
              <a:solidFill>
                <a:schemeClr val="accent2"/>
              </a:solidFill>
            </a:endParaRPr>
          </a:p>
          <a:p>
            <a:pPr eaLnBrk="1" hangingPunct="1"/>
            <a:r>
              <a:rPr lang="da-DK" smtClean="0"/>
              <a:t>Delproblemet kan identificeres effektivt</a:t>
            </a:r>
          </a:p>
          <a:p>
            <a:pPr eaLnBrk="1" hangingPunct="1"/>
            <a:endParaRPr lang="da-DK" smtClean="0"/>
          </a:p>
          <a:p>
            <a:pPr eaLnBrk="1" hangingPunct="1">
              <a:buFontTx/>
              <a:buNone/>
            </a:pPr>
            <a:r>
              <a:rPr lang="da-DK" smtClean="0"/>
              <a:t>	(simplere end dynamisk programmering!)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978275" y="3124200"/>
            <a:ext cx="2803525" cy="3505200"/>
          </a:xfrm>
        </p:spPr>
        <p:txBody>
          <a:bodyPr tIns="45719" bIns="45719"/>
          <a:lstStyle/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10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11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12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13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14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15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Ved ikke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20483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da-DK" sz="4000" b="1" smtClean="0">
                <a:solidFill>
                  <a:schemeClr val="bg1"/>
                </a:solidFill>
              </a:rPr>
              <a:t>0-1 Knapsack</a:t>
            </a:r>
            <a:endParaRPr lang="en-US" sz="4000" smtClean="0">
              <a:solidFill>
                <a:srgbClr val="FFFFFF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438400" y="1671638"/>
          <a:ext cx="4640262" cy="12239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04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1981">
                <a:tc>
                  <a:txBody>
                    <a:bodyPr/>
                    <a:lstStyle/>
                    <a:p>
                      <a:r>
                        <a:rPr lang="da-DK" sz="3200" b="0" dirty="0" err="1" smtClean="0">
                          <a:solidFill>
                            <a:schemeClr val="bg1"/>
                          </a:solidFill>
                        </a:rPr>
                        <a:t>Volume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981">
                <a:tc>
                  <a:txBody>
                    <a:bodyPr/>
                    <a:lstStyle/>
                    <a:p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Værdi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09600" y="99060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3200" b="0" kern="0" dirty="0">
                <a:solidFill>
                  <a:schemeClr val="bg1"/>
                </a:solidFill>
                <a:latin typeface="+mn-lt"/>
              </a:rPr>
              <a:t>Maximal </a:t>
            </a:r>
            <a:r>
              <a:rPr lang="en-US" sz="3200" b="0" kern="0" dirty="0" err="1">
                <a:solidFill>
                  <a:schemeClr val="bg1"/>
                </a:solidFill>
                <a:latin typeface="+mn-lt"/>
              </a:rPr>
              <a:t>værdi</a:t>
            </a:r>
            <a:r>
              <a:rPr lang="en-US" sz="3200" b="0" kern="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200" b="0" kern="0" dirty="0" err="1">
                <a:solidFill>
                  <a:schemeClr val="bg1"/>
                </a:solidFill>
                <a:latin typeface="+mn-lt"/>
              </a:rPr>
              <a:t>hvis</a:t>
            </a:r>
            <a:r>
              <a:rPr lang="en-US" sz="3200" b="0" kern="0" dirty="0">
                <a:solidFill>
                  <a:schemeClr val="bg1"/>
                </a:solidFill>
                <a:latin typeface="+mn-lt"/>
              </a:rPr>
              <a:t> man </a:t>
            </a:r>
            <a:r>
              <a:rPr lang="en-US" sz="3200" b="0" kern="0" dirty="0" err="1">
                <a:solidFill>
                  <a:schemeClr val="bg1"/>
                </a:solidFill>
                <a:latin typeface="+mn-lt"/>
              </a:rPr>
              <a:t>har</a:t>
            </a:r>
            <a:r>
              <a:rPr lang="en-US" sz="3200" b="0" kern="0" dirty="0">
                <a:solidFill>
                  <a:schemeClr val="bg1"/>
                </a:solidFill>
                <a:latin typeface="+mn-lt"/>
              </a:rPr>
              <a:t> volume 11 ?</a:t>
            </a:r>
          </a:p>
        </p:txBody>
      </p:sp>
      <p:grpSp>
        <p:nvGrpSpPr>
          <p:cNvPr id="20499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74238" cy="298450"/>
            <a:chOff x="190500" y="6369328"/>
            <a:chExt cx="3809784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663427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b="0">
                <a:solidFill>
                  <a:srgbClr val="FFFFFF"/>
                </a:solidFill>
              </a:endParaRPr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09784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b="0" smtClean="0">
                  <a:solidFill>
                    <a:srgbClr val="FFFFFF"/>
                  </a:solidFill>
                  <a:latin typeface="Tahoma"/>
                </a:rPr>
                <a:t>62 of 142</a:t>
              </a:r>
              <a:endParaRPr lang="en-US" sz="1400" b="0" dirty="0">
                <a:solidFill>
                  <a:srgbClr val="FFFFFF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da-DK" sz="4000" b="1" smtClean="0"/>
              <a:t>Dynamisk Programmering vs Grådig</a:t>
            </a:r>
            <a:endParaRPr lang="en-US" sz="4000" b="1" smtClean="0"/>
          </a:p>
        </p:txBody>
      </p:sp>
      <p:pic>
        <p:nvPicPr>
          <p:cNvPr id="21507" name="Picture 2" descr="C:\Users\gerth\Desktop\0583_001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4" t="8238" r="11082" b="77557"/>
          <a:stretch>
            <a:fillRect/>
          </a:stretch>
        </p:blipFill>
        <p:spPr bwMode="auto">
          <a:xfrm>
            <a:off x="228600" y="2133600"/>
            <a:ext cx="85756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0" y="1600200"/>
            <a:ext cx="685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>
                <a:solidFill>
                  <a:srgbClr val="C00000"/>
                </a:solidFill>
              </a:rPr>
              <a:t>                 Problem		           0-1 Knapsack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7086600" y="1447800"/>
            <a:ext cx="220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>
                <a:solidFill>
                  <a:srgbClr val="C00000"/>
                </a:solidFill>
              </a:rPr>
              <a:t>Fractional</a:t>
            </a:r>
            <a:br>
              <a:rPr lang="da-DK">
                <a:solidFill>
                  <a:srgbClr val="C00000"/>
                </a:solidFill>
              </a:rPr>
            </a:br>
            <a:r>
              <a:rPr lang="da-DK">
                <a:solidFill>
                  <a:srgbClr val="C00000"/>
                </a:solidFill>
              </a:rPr>
              <a:t>Knapsack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15200" y="5105400"/>
            <a:ext cx="1676400" cy="1477328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b="0" dirty="0"/>
              <a:t>Grådigt </a:t>
            </a:r>
            <a:br>
              <a:rPr lang="da-DK" b="0" dirty="0"/>
            </a:br>
            <a:r>
              <a:rPr lang="da-DK" b="0" dirty="0"/>
              <a:t>fyld i efter aftagende </a:t>
            </a:r>
            <a:r>
              <a:rPr lang="da-DK" b="0" dirty="0" smtClean="0"/>
              <a:t>værdi/</a:t>
            </a:r>
            <a:r>
              <a:rPr lang="da-DK" b="0" dirty="0" err="1" smtClean="0"/>
              <a:t>volume</a:t>
            </a:r>
            <a:endParaRPr lang="da-DK" b="0" dirty="0"/>
          </a:p>
          <a:p>
            <a:pPr algn="ctr" eaLnBrk="1" hangingPunct="1"/>
            <a:endParaRPr lang="en-US" b="0" dirty="0"/>
          </a:p>
        </p:txBody>
      </p: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7926388" y="4800600"/>
            <a:ext cx="455612" cy="1588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228600" y="5105400"/>
            <a:ext cx="6934200" cy="1477963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a-DK" b="0" dirty="0">
                <a:latin typeface="Times New Roman" pitchFamily="18" charset="0"/>
                <a:cs typeface="Times New Roman" pitchFamily="18" charset="0"/>
              </a:rPr>
              <a:t>c(</a:t>
            </a:r>
            <a:r>
              <a:rPr lang="da-DK" b="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b="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a-DK" b="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da-DK" b="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b="0" dirty="0"/>
              <a:t> = bedste værdi blandt </a:t>
            </a:r>
            <a:r>
              <a:rPr lang="da-DK" b="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b="0" dirty="0"/>
              <a:t> første objekter ved </a:t>
            </a:r>
            <a:r>
              <a:rPr lang="da-DK" b="0" dirty="0" err="1"/>
              <a:t>volume</a:t>
            </a:r>
            <a:r>
              <a:rPr lang="da-DK" b="0" dirty="0"/>
              <a:t> </a:t>
            </a:r>
            <a:r>
              <a:rPr lang="da-DK" b="0" i="1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da-DK" b="0" dirty="0">
                <a:latin typeface="+mj-lt"/>
                <a:cs typeface="Times New Roman" pitchFamily="18" charset="0"/>
              </a:rPr>
              <a:t>tilbage</a:t>
            </a:r>
          </a:p>
          <a:p>
            <a:pPr>
              <a:defRPr/>
            </a:pPr>
            <a:endParaRPr lang="da-DK" b="0" dirty="0"/>
          </a:p>
          <a:p>
            <a:pPr>
              <a:defRPr/>
            </a:pPr>
            <a:endParaRPr lang="da-DK" b="0" dirty="0"/>
          </a:p>
          <a:p>
            <a:pPr>
              <a:defRPr/>
            </a:pPr>
            <a:endParaRPr lang="da-DK" b="0" dirty="0"/>
          </a:p>
          <a:p>
            <a:pPr>
              <a:defRPr/>
            </a:pPr>
            <a:endParaRPr lang="en-US" b="0" dirty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09563" y="5486400"/>
          <a:ext cx="70818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Ligning" r:id="rId5" imgW="4406900" imgH="711200" progId="Equation.3">
                  <p:embed/>
                </p:oleObj>
              </mc:Choice>
              <mc:Fallback>
                <p:oleObj name="Ligning" r:id="rId5" imgW="4406900" imgH="71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5486400"/>
                        <a:ext cx="70818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5400000" flipH="1" flipV="1">
            <a:off x="4876800" y="4799013"/>
            <a:ext cx="455613" cy="1587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smtClean="0"/>
              <a:t>Generelle </a:t>
            </a:r>
            <a:br>
              <a:rPr lang="da-DK" sz="4000" b="1" smtClean="0"/>
            </a:br>
            <a:r>
              <a:rPr lang="da-DK" sz="4000" b="1" smtClean="0"/>
              <a:t>Algoritmiske Design Tenikker</a:t>
            </a:r>
            <a:endParaRPr lang="en-US" sz="4000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4495800"/>
          </a:xfrm>
        </p:spPr>
        <p:txBody>
          <a:bodyPr/>
          <a:lstStyle/>
          <a:p>
            <a:pPr eaLnBrk="1" hangingPunct="1"/>
            <a:r>
              <a:rPr lang="da-DK" b="1" smtClean="0">
                <a:solidFill>
                  <a:schemeClr val="accent2"/>
                </a:solidFill>
              </a:rPr>
              <a:t>Del-og-Kombiner</a:t>
            </a:r>
          </a:p>
          <a:p>
            <a:pPr lvl="1" eaLnBrk="1" hangingPunct="1"/>
            <a:r>
              <a:rPr lang="da-DK" smtClean="0"/>
              <a:t>Disjunkte delproblemer</a:t>
            </a:r>
          </a:p>
          <a:p>
            <a:pPr eaLnBrk="1" hangingPunct="1"/>
            <a:r>
              <a:rPr lang="da-DK" b="1" smtClean="0">
                <a:solidFill>
                  <a:schemeClr val="accent2"/>
                </a:solidFill>
              </a:rPr>
              <a:t>Dynamisk Programmering</a:t>
            </a:r>
          </a:p>
          <a:p>
            <a:pPr lvl="1" eaLnBrk="1" hangingPunct="1"/>
            <a:r>
              <a:rPr lang="da-DK" smtClean="0"/>
              <a:t>Overlappende delproblemer</a:t>
            </a:r>
          </a:p>
          <a:p>
            <a:pPr lvl="1" eaLnBrk="1" hangingPunct="1"/>
            <a:r>
              <a:rPr lang="da-DK" smtClean="0"/>
              <a:t>Systematisk beregning af løsninger til alle mulige delproblemer (eller memoization)</a:t>
            </a:r>
          </a:p>
          <a:p>
            <a:pPr eaLnBrk="1" hangingPunct="1"/>
            <a:r>
              <a:rPr lang="da-DK" b="1" smtClean="0">
                <a:solidFill>
                  <a:schemeClr val="accent2"/>
                </a:solidFill>
              </a:rPr>
              <a:t>Grådige Algoritmer</a:t>
            </a:r>
          </a:p>
          <a:p>
            <a:pPr lvl="1" eaLnBrk="1" hangingPunct="1"/>
            <a:r>
              <a:rPr lang="da-DK" smtClean="0"/>
              <a:t>Kun et delproblem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da-DK" sz="5400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ABABGACBABAD</a:t>
            </a:r>
          </a:p>
          <a:p>
            <a:pPr algn="ctr">
              <a:buFontTx/>
              <a:buNone/>
              <a:defRPr/>
            </a:pPr>
            <a:r>
              <a:rPr lang="en-US" sz="5400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BACABAABABC</a:t>
            </a:r>
          </a:p>
          <a:p>
            <a:pPr algn="ctr">
              <a:buFontTx/>
              <a:buNone/>
              <a:defRPr/>
            </a:pPr>
            <a:endParaRPr lang="da-DK" sz="1800" b="1" i="1" dirty="0" smtClean="0">
              <a:solidFill>
                <a:schemeClr val="bg1"/>
              </a:solidFill>
              <a:ea typeface="Times" pitchFamily="18" charset="0"/>
              <a:cs typeface="Times" pitchFamily="18" charset="0"/>
            </a:endParaRPr>
          </a:p>
          <a:p>
            <a:pPr marL="2690813" indent="635000">
              <a:buFontTx/>
              <a:buAutoNum type="alphaLcParenR"/>
              <a:defRPr/>
            </a:pPr>
            <a:r>
              <a:rPr lang="en-US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BACBABA   </a:t>
            </a:r>
          </a:p>
          <a:p>
            <a:pPr marL="2690813" indent="635000">
              <a:buFontTx/>
              <a:buAutoNum type="alphaLcParenR"/>
              <a:defRPr/>
            </a:pPr>
            <a:r>
              <a:rPr lang="da-DK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da-DK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BABBAB</a:t>
            </a:r>
          </a:p>
          <a:p>
            <a:pPr marL="2690813" indent="635000">
              <a:buFontTx/>
              <a:buAutoNum type="alphaLcParenR"/>
              <a:defRPr/>
            </a:pPr>
            <a:r>
              <a:rPr lang="en-US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BAABABA</a:t>
            </a:r>
          </a:p>
          <a:p>
            <a:pPr marL="2690813" indent="635000">
              <a:buFontTx/>
              <a:buAutoNum type="alphaLcParenR"/>
              <a:defRPr/>
            </a:pPr>
            <a:r>
              <a:rPr lang="da-DK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da-DK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BACABAB</a:t>
            </a:r>
          </a:p>
          <a:p>
            <a:pPr marL="2690813" indent="635000">
              <a:buFontTx/>
              <a:buAutoNum type="alphaLcParenR"/>
              <a:defRPr/>
            </a:pPr>
            <a:r>
              <a:rPr lang="da-DK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Ved ikke</a:t>
            </a:r>
          </a:p>
          <a:p>
            <a:pPr>
              <a:buFontTx/>
              <a:buAutoNum type="alphaLcParenR"/>
              <a:defRPr/>
            </a:pPr>
            <a:endParaRPr lang="en-US" b="1" dirty="0" smtClean="0">
              <a:solidFill>
                <a:schemeClr val="bg1"/>
              </a:solidFill>
              <a:ea typeface="Times" pitchFamily="18" charset="0"/>
              <a:cs typeface="Times" pitchFamily="18" charset="0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/>
          <a:lstStyle/>
          <a:p>
            <a:pPr eaLnBrk="1" hangingPunct="1"/>
            <a:r>
              <a:rPr lang="da-DK" b="1" smtClean="0">
                <a:solidFill>
                  <a:schemeClr val="bg1"/>
                </a:solidFill>
              </a:rPr>
              <a:t>Længste Fælles Delsekvens ?</a:t>
            </a:r>
            <a:endParaRPr lang="en-US" b="1" smtClean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38463" y="4876800"/>
            <a:ext cx="4114800" cy="6858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257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 b="1" i="1" smtClean="0">
                <a:cs typeface="Times" pitchFamily="18" charset="0"/>
              </a:rPr>
              <a:t> </a:t>
            </a:r>
            <a:r>
              <a:rPr lang="en-US" sz="4400" b="1" smtClean="0">
                <a:cs typeface="Times" pitchFamily="18" charset="0"/>
              </a:rPr>
              <a:t>Er </a:t>
            </a:r>
            <a:r>
              <a:rPr lang="en-US" sz="4400" b="1" i="1" smtClean="0">
                <a:solidFill>
                  <a:srgbClr val="C00000"/>
                </a:solidFill>
                <a:cs typeface="Times" pitchFamily="18" charset="0"/>
              </a:rPr>
              <a:t>BACBABA</a:t>
            </a:r>
            <a:r>
              <a:rPr lang="en-US" sz="4400" b="1" i="1" smtClean="0">
                <a:cs typeface="Times" pitchFamily="18" charset="0"/>
              </a:rPr>
              <a:t> </a:t>
            </a:r>
            <a:r>
              <a:rPr lang="en-US" sz="4400" b="1" smtClean="0">
                <a:cs typeface="Times" pitchFamily="18" charset="0"/>
              </a:rPr>
              <a:t>en delsekvens af</a:t>
            </a:r>
          </a:p>
          <a:p>
            <a:pPr algn="ctr">
              <a:buFontTx/>
              <a:buNone/>
            </a:pPr>
            <a:r>
              <a:rPr lang="da-DK" sz="4400" b="1" i="1" smtClean="0">
                <a:solidFill>
                  <a:srgbClr val="C00000"/>
                </a:solidFill>
                <a:cs typeface="Times" pitchFamily="18" charset="0"/>
              </a:rPr>
              <a:t>ABABGACBABAD</a:t>
            </a:r>
            <a:r>
              <a:rPr lang="da-DK" sz="4400" b="1" i="1" smtClean="0">
                <a:cs typeface="Times" pitchFamily="18" charset="0"/>
              </a:rPr>
              <a:t> ?</a:t>
            </a:r>
          </a:p>
          <a:p>
            <a:pPr>
              <a:buFontTx/>
              <a:buAutoNum type="alphaLcParenR"/>
            </a:pPr>
            <a:endParaRPr lang="da-DK" sz="4400" b="1" smtClean="0">
              <a:cs typeface="Times" pitchFamily="18" charset="0"/>
            </a:endParaRPr>
          </a:p>
          <a:p>
            <a:pPr algn="ctr">
              <a:buFontTx/>
              <a:buNone/>
            </a:pPr>
            <a:r>
              <a:rPr lang="da-DK" sz="4400" b="1" i="1" smtClean="0">
                <a:solidFill>
                  <a:srgbClr val="C00000"/>
                </a:solidFill>
                <a:cs typeface="Times" pitchFamily="18" charset="0"/>
              </a:rPr>
              <a:t>ABA</a:t>
            </a:r>
            <a:r>
              <a:rPr lang="da-DK" sz="4400" b="1" i="1" u="sng" smtClean="0">
                <a:solidFill>
                  <a:srgbClr val="C00000"/>
                </a:solidFill>
                <a:cs typeface="Times" pitchFamily="18" charset="0"/>
              </a:rPr>
              <a:t>B</a:t>
            </a:r>
            <a:r>
              <a:rPr lang="da-DK" sz="4400" b="1" i="1" smtClean="0">
                <a:solidFill>
                  <a:srgbClr val="C00000"/>
                </a:solidFill>
                <a:cs typeface="Times" pitchFamily="18" charset="0"/>
              </a:rPr>
              <a:t>G</a:t>
            </a:r>
            <a:r>
              <a:rPr lang="da-DK" sz="4400" b="1" i="1" u="sng" smtClean="0">
                <a:solidFill>
                  <a:srgbClr val="C00000"/>
                </a:solidFill>
                <a:cs typeface="Times" pitchFamily="18" charset="0"/>
              </a:rPr>
              <a:t>ACBABA</a:t>
            </a:r>
            <a:r>
              <a:rPr lang="da-DK" sz="4400" b="1" i="1" smtClean="0">
                <a:solidFill>
                  <a:srgbClr val="C00000"/>
                </a:solidFill>
                <a:cs typeface="Times" pitchFamily="18" charset="0"/>
              </a:rPr>
              <a:t>D</a:t>
            </a:r>
          </a:p>
          <a:p>
            <a:pPr algn="ctr">
              <a:buFontTx/>
              <a:buNone/>
            </a:pPr>
            <a:endParaRPr lang="da-DK" sz="4400" b="1" i="1" smtClean="0">
              <a:solidFill>
                <a:srgbClr val="C00000"/>
              </a:solidFill>
              <a:cs typeface="Times" pitchFamily="18" charset="0"/>
            </a:endParaRPr>
          </a:p>
          <a:p>
            <a:pPr algn="ctr">
              <a:buFontTx/>
              <a:buNone/>
            </a:pPr>
            <a:r>
              <a:rPr lang="da-DK" sz="4400" b="1" i="1" smtClean="0">
                <a:solidFill>
                  <a:srgbClr val="C00000"/>
                </a:solidFill>
                <a:cs typeface="Times" pitchFamily="18" charset="0"/>
              </a:rPr>
              <a:t>A</a:t>
            </a:r>
            <a:r>
              <a:rPr lang="da-DK" sz="4400" b="1" i="1" u="sng" smtClean="0">
                <a:solidFill>
                  <a:srgbClr val="00B050"/>
                </a:solidFill>
                <a:cs typeface="Times" pitchFamily="18" charset="0"/>
              </a:rPr>
              <a:t>B</a:t>
            </a:r>
            <a:r>
              <a:rPr lang="da-DK" sz="4400" b="1" i="1" smtClean="0">
                <a:solidFill>
                  <a:srgbClr val="C00000"/>
                </a:solidFill>
                <a:cs typeface="Times" pitchFamily="18" charset="0"/>
              </a:rPr>
              <a:t>ABG</a:t>
            </a:r>
            <a:r>
              <a:rPr lang="da-DK" sz="4400" b="1" i="1" u="sng" smtClean="0">
                <a:solidFill>
                  <a:srgbClr val="C00000"/>
                </a:solidFill>
                <a:cs typeface="Times" pitchFamily="18" charset="0"/>
              </a:rPr>
              <a:t>ACBABA</a:t>
            </a:r>
            <a:r>
              <a:rPr lang="da-DK" sz="4400" b="1" i="1" smtClean="0">
                <a:solidFill>
                  <a:srgbClr val="C00000"/>
                </a:solidFill>
                <a:cs typeface="Times" pitchFamily="18" charset="0"/>
              </a:rPr>
              <a:t>D</a:t>
            </a:r>
            <a:endParaRPr lang="da-DK" sz="4400" b="1" smtClean="0">
              <a:cs typeface="Times" pitchFamily="18" charset="0"/>
            </a:endParaRPr>
          </a:p>
          <a:p>
            <a:pPr algn="ctr">
              <a:buFontTx/>
              <a:buNone/>
            </a:pPr>
            <a:endParaRPr lang="da-DK" sz="4400" b="1" smtClean="0">
              <a:cs typeface="Times" pitchFamily="18" charset="0"/>
            </a:endParaRPr>
          </a:p>
          <a:p>
            <a:pPr>
              <a:buFontTx/>
              <a:buNone/>
            </a:pPr>
            <a:endParaRPr lang="en-US" sz="4400" b="1" smtClean="0">
              <a:cs typeface="Times" pitchFamily="18" charset="0"/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5400000">
            <a:off x="2705100" y="4076700"/>
            <a:ext cx="914400" cy="68580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52800" y="4114800"/>
            <a:ext cx="579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/>
              <a:t>Observation</a:t>
            </a:r>
            <a:r>
              <a:rPr lang="da-DK" b="0"/>
              <a:t>  Hvis der findes en forekomst, så findes også en forekomst der matcher det første </a:t>
            </a:r>
            <a:r>
              <a:rPr lang="da-DK" i="1">
                <a:solidFill>
                  <a:srgbClr val="00B050"/>
                </a:solidFill>
              </a:rPr>
              <a:t>B</a:t>
            </a:r>
            <a:r>
              <a:rPr lang="da-DK" b="0"/>
              <a:t> i strengen</a:t>
            </a:r>
            <a:endParaRPr lang="en-US" b="0"/>
          </a:p>
        </p:txBody>
      </p:sp>
      <p:sp>
        <p:nvSpPr>
          <p:cNvPr id="13" name="Left Brace 12"/>
          <p:cNvSpPr>
            <a:spLocks/>
          </p:cNvSpPr>
          <p:nvPr/>
        </p:nvSpPr>
        <p:spPr bwMode="auto">
          <a:xfrm rot="-5400000">
            <a:off x="4932363" y="3662363"/>
            <a:ext cx="152400" cy="4089400"/>
          </a:xfrm>
          <a:prstGeom prst="leftBrace">
            <a:avLst>
              <a:gd name="adj1" fmla="val 832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05200" y="5754688"/>
            <a:ext cx="274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b="0"/>
              <a:t>Find rekursivt  </a:t>
            </a:r>
            <a:r>
              <a:rPr lang="da-DK" i="1">
                <a:solidFill>
                  <a:srgbClr val="C00000"/>
                </a:solidFill>
              </a:rPr>
              <a:t>ACBABA</a:t>
            </a:r>
            <a:r>
              <a:rPr lang="da-DK" b="0" i="1"/>
              <a:t> </a:t>
            </a:r>
            <a:endParaRPr lang="en-US" b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239000" y="6400800"/>
            <a:ext cx="1798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>
                <a:solidFill>
                  <a:srgbClr val="0070C0"/>
                </a:solidFill>
              </a:rPr>
              <a:t>Tid </a:t>
            </a:r>
            <a:r>
              <a:rPr lang="da-DK" b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b="0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b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8600" y="335280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b="0"/>
              <a:t>Mulig forekomst</a:t>
            </a:r>
            <a:endParaRPr lang="en-US" b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200150" y="762000"/>
            <a:ext cx="5921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a-DK" sz="4400" i="1">
                <a:solidFill>
                  <a:srgbClr val="00B050"/>
                </a:solidFill>
                <a:cs typeface="Times" pitchFamily="18" charset="0"/>
              </a:rPr>
              <a:t>B</a:t>
            </a:r>
            <a:endParaRPr lang="en-US" sz="440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252788" y="3176588"/>
            <a:ext cx="5921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a-DK" sz="4400" i="1" u="sng">
                <a:solidFill>
                  <a:srgbClr val="00B050"/>
                </a:solidFill>
                <a:cs typeface="Times" pitchFamily="18" charset="0"/>
              </a:rPr>
              <a:t>B</a:t>
            </a:r>
            <a:endParaRPr lang="en-US" sz="4400">
              <a:solidFill>
                <a:srgbClr val="00B05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  <p:bldP spid="13" grpId="0" animBg="1"/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PQuestion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295400"/>
          </a:xfrm>
        </p:spPr>
        <p:txBody>
          <a:bodyPr/>
          <a:lstStyle/>
          <a:p>
            <a:r>
              <a:rPr lang="da-DK" sz="4000" b="1" smtClean="0">
                <a:solidFill>
                  <a:schemeClr val="bg1"/>
                </a:solidFill>
              </a:rPr>
              <a:t>Hvilken løsning finder den </a:t>
            </a:r>
            <a:br>
              <a:rPr lang="da-DK" sz="4000" b="1" smtClean="0">
                <a:solidFill>
                  <a:schemeClr val="bg1"/>
                </a:solidFill>
              </a:rPr>
            </a:br>
            <a:r>
              <a:rPr lang="da-DK" sz="4000" b="1" smtClean="0">
                <a:solidFill>
                  <a:schemeClr val="bg1"/>
                </a:solidFill>
              </a:rPr>
              <a:t>grådige algoritme?</a:t>
            </a:r>
            <a:endParaRPr lang="en-US" sz="4000" smtClean="0">
              <a:solidFill>
                <a:srgbClr val="FFFFFF"/>
              </a:solidFill>
            </a:endParaRPr>
          </a:p>
        </p:txBody>
      </p:sp>
      <p:sp>
        <p:nvSpPr>
          <p:cNvPr id="717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757488" y="2667000"/>
            <a:ext cx="4838700" cy="2438400"/>
          </a:xfrm>
        </p:spPr>
        <p:txBody>
          <a:bodyPr tIns="45719" bIns="45719"/>
          <a:lstStyle/>
          <a:p>
            <a:pPr marL="514350" indent="-514350"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  <a:cs typeface="Times" pitchFamily="18" charset="0"/>
              </a:rPr>
              <a:t> 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A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B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ABG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ACBABA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D</a:t>
            </a:r>
          </a:p>
          <a:p>
            <a:pPr marL="514350" indent="-514350"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  <a:cs typeface="Times" pitchFamily="18" charset="0"/>
              </a:rPr>
              <a:t> 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A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BA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BGA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CBABA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D</a:t>
            </a:r>
          </a:p>
          <a:p>
            <a:pPr marL="514350" indent="-514350"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  <a:cs typeface="Times" pitchFamily="18" charset="0"/>
              </a:rPr>
              <a:t> 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ABA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B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G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ACBABA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D</a:t>
            </a:r>
            <a:endParaRPr lang="en-US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 Ved ikke</a:t>
            </a:r>
            <a:endParaRPr lang="en-US" smtClean="0">
              <a:solidFill>
                <a:schemeClr val="bg1"/>
              </a:solidFill>
            </a:endParaRPr>
          </a:p>
        </p:txBody>
      </p:sp>
      <p:grpSp>
        <p:nvGrpSpPr>
          <p:cNvPr id="7174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74238" cy="298450"/>
            <a:chOff x="190500" y="6369328"/>
            <a:chExt cx="3809784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770745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b="0">
                <a:solidFill>
                  <a:srgbClr val="FFFFFF"/>
                </a:solidFill>
              </a:endParaRPr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09784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b="0" smtClean="0">
                  <a:solidFill>
                    <a:srgbClr val="FFFFFF"/>
                  </a:solidFill>
                  <a:latin typeface="Tahoma"/>
                </a:rPr>
                <a:t>66 of 142</a:t>
              </a:r>
              <a:endParaRPr lang="en-US" sz="1400" b="0" dirty="0">
                <a:solidFill>
                  <a:srgbClr val="FFFFFF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66294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Udvælgelse af Aktiviteter</a:t>
            </a:r>
            <a:endParaRPr lang="en-US" b="1" smtClean="0"/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228600" y="4724400"/>
            <a:ext cx="86868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sz="3200">
                <a:solidFill>
                  <a:schemeClr val="accent2"/>
                </a:solidFill>
              </a:rPr>
              <a:t>Input</a:t>
            </a:r>
            <a:r>
              <a:rPr lang="da-DK" sz="3200" b="0"/>
              <a:t>:  </a:t>
            </a:r>
            <a:r>
              <a:rPr lang="da-DK" sz="3200" b="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/>
              <a:t> aktiviter med starttid 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3200" b="0" i="1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3200" b="0"/>
              <a:t> og sluttid 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da-DK" sz="3200" b="0" i="1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eaLnBrk="1" hangingPunct="1">
              <a:spcBef>
                <a:spcPct val="50000"/>
              </a:spcBef>
            </a:pPr>
            <a:r>
              <a:rPr lang="da-DK" sz="3200">
                <a:solidFill>
                  <a:schemeClr val="accent2"/>
                </a:solidFill>
              </a:rPr>
              <a:t>Output</a:t>
            </a:r>
            <a:r>
              <a:rPr lang="da-DK" sz="3200" b="0"/>
              <a:t>:  Maximal mængde ikke-overlappende aktiviteter</a:t>
            </a:r>
            <a:endParaRPr lang="en-US" sz="3200" b="0"/>
          </a:p>
        </p:txBody>
      </p:sp>
      <p:cxnSp>
        <p:nvCxnSpPr>
          <p:cNvPr id="8197" name="Straight Connector 7"/>
          <p:cNvCxnSpPr>
            <a:cxnSpLocks noChangeShapeType="1"/>
          </p:cNvCxnSpPr>
          <p:nvPr/>
        </p:nvCxnSpPr>
        <p:spPr bwMode="auto">
          <a:xfrm>
            <a:off x="1600200" y="4038600"/>
            <a:ext cx="632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8" name="Oval 8"/>
          <p:cNvSpPr>
            <a:spLocks noChangeArrowheads="1"/>
          </p:cNvSpPr>
          <p:nvPr/>
        </p:nvSpPr>
        <p:spPr bwMode="auto">
          <a:xfrm>
            <a:off x="226853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199" name="Oval 9"/>
          <p:cNvSpPr>
            <a:spLocks noChangeArrowheads="1"/>
          </p:cNvSpPr>
          <p:nvPr/>
        </p:nvSpPr>
        <p:spPr bwMode="auto">
          <a:xfrm>
            <a:off x="261461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0" name="Oval 10"/>
          <p:cNvSpPr>
            <a:spLocks noChangeArrowheads="1"/>
          </p:cNvSpPr>
          <p:nvPr/>
        </p:nvSpPr>
        <p:spPr bwMode="auto">
          <a:xfrm>
            <a:off x="296068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1" name="Oval 11"/>
          <p:cNvSpPr>
            <a:spLocks noChangeArrowheads="1"/>
          </p:cNvSpPr>
          <p:nvPr/>
        </p:nvSpPr>
        <p:spPr bwMode="auto">
          <a:xfrm>
            <a:off x="33051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2" name="Oval 12"/>
          <p:cNvSpPr>
            <a:spLocks noChangeArrowheads="1"/>
          </p:cNvSpPr>
          <p:nvPr/>
        </p:nvSpPr>
        <p:spPr bwMode="auto">
          <a:xfrm>
            <a:off x="36512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3" name="Oval 13"/>
          <p:cNvSpPr>
            <a:spLocks noChangeArrowheads="1"/>
          </p:cNvSpPr>
          <p:nvPr/>
        </p:nvSpPr>
        <p:spPr bwMode="auto">
          <a:xfrm>
            <a:off x="399732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4" name="Oval 14"/>
          <p:cNvSpPr>
            <a:spLocks noChangeArrowheads="1"/>
          </p:cNvSpPr>
          <p:nvPr/>
        </p:nvSpPr>
        <p:spPr bwMode="auto">
          <a:xfrm>
            <a:off x="46894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5" name="Oval 15"/>
          <p:cNvSpPr>
            <a:spLocks noChangeArrowheads="1"/>
          </p:cNvSpPr>
          <p:nvPr/>
        </p:nvSpPr>
        <p:spPr bwMode="auto">
          <a:xfrm>
            <a:off x="50355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6" name="Oval 16"/>
          <p:cNvSpPr>
            <a:spLocks noChangeArrowheads="1"/>
          </p:cNvSpPr>
          <p:nvPr/>
        </p:nvSpPr>
        <p:spPr bwMode="auto">
          <a:xfrm>
            <a:off x="538162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7" name="Oval 17"/>
          <p:cNvSpPr>
            <a:spLocks noChangeArrowheads="1"/>
          </p:cNvSpPr>
          <p:nvPr/>
        </p:nvSpPr>
        <p:spPr bwMode="auto">
          <a:xfrm>
            <a:off x="572611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8" name="Oval 18"/>
          <p:cNvSpPr>
            <a:spLocks noChangeArrowheads="1"/>
          </p:cNvSpPr>
          <p:nvPr/>
        </p:nvSpPr>
        <p:spPr bwMode="auto">
          <a:xfrm>
            <a:off x="607218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9" name="Oval 19"/>
          <p:cNvSpPr>
            <a:spLocks noChangeArrowheads="1"/>
          </p:cNvSpPr>
          <p:nvPr/>
        </p:nvSpPr>
        <p:spPr bwMode="auto">
          <a:xfrm>
            <a:off x="4343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10" name="Oval 20"/>
          <p:cNvSpPr>
            <a:spLocks noChangeArrowheads="1"/>
          </p:cNvSpPr>
          <p:nvPr/>
        </p:nvSpPr>
        <p:spPr bwMode="auto">
          <a:xfrm>
            <a:off x="641826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11" name="Oval 21"/>
          <p:cNvSpPr>
            <a:spLocks noChangeArrowheads="1"/>
          </p:cNvSpPr>
          <p:nvPr/>
        </p:nvSpPr>
        <p:spPr bwMode="auto">
          <a:xfrm>
            <a:off x="676433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cxnSp>
        <p:nvCxnSpPr>
          <p:cNvPr id="8212" name="Straight Connector 22"/>
          <p:cNvCxnSpPr>
            <a:cxnSpLocks noChangeShapeType="1"/>
          </p:cNvCxnSpPr>
          <p:nvPr/>
        </p:nvCxnSpPr>
        <p:spPr bwMode="auto">
          <a:xfrm>
            <a:off x="3048000" y="3657600"/>
            <a:ext cx="685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Straight Connector 23"/>
          <p:cNvCxnSpPr>
            <a:cxnSpLocks noChangeShapeType="1"/>
          </p:cNvCxnSpPr>
          <p:nvPr/>
        </p:nvCxnSpPr>
        <p:spPr bwMode="auto">
          <a:xfrm>
            <a:off x="1981200" y="3505200"/>
            <a:ext cx="2057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Straight Connector 24"/>
          <p:cNvCxnSpPr>
            <a:cxnSpLocks noChangeShapeType="1"/>
          </p:cNvCxnSpPr>
          <p:nvPr/>
        </p:nvCxnSpPr>
        <p:spPr bwMode="auto">
          <a:xfrm>
            <a:off x="3048000" y="3352800"/>
            <a:ext cx="2057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5" name="Straight Connector 25"/>
          <p:cNvCxnSpPr>
            <a:cxnSpLocks noChangeShapeType="1"/>
          </p:cNvCxnSpPr>
          <p:nvPr/>
        </p:nvCxnSpPr>
        <p:spPr bwMode="auto">
          <a:xfrm>
            <a:off x="3733800" y="3198813"/>
            <a:ext cx="13716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6" name="Straight Connector 26"/>
          <p:cNvCxnSpPr>
            <a:cxnSpLocks noChangeShapeType="1"/>
          </p:cNvCxnSpPr>
          <p:nvPr/>
        </p:nvCxnSpPr>
        <p:spPr bwMode="auto">
          <a:xfrm>
            <a:off x="4071938" y="3657600"/>
            <a:ext cx="1371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7" name="Straight Connector 27"/>
          <p:cNvCxnSpPr>
            <a:cxnSpLocks noChangeShapeType="1"/>
          </p:cNvCxnSpPr>
          <p:nvPr/>
        </p:nvCxnSpPr>
        <p:spPr bwMode="auto">
          <a:xfrm>
            <a:off x="2667000" y="3048000"/>
            <a:ext cx="419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8" name="Oval 33"/>
          <p:cNvSpPr>
            <a:spLocks noChangeArrowheads="1"/>
          </p:cNvSpPr>
          <p:nvPr/>
        </p:nvSpPr>
        <p:spPr bwMode="auto">
          <a:xfrm>
            <a:off x="19050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cxnSp>
        <p:nvCxnSpPr>
          <p:cNvPr id="8219" name="Straight Connector 34"/>
          <p:cNvCxnSpPr>
            <a:cxnSpLocks noChangeShapeType="1"/>
          </p:cNvCxnSpPr>
          <p:nvPr/>
        </p:nvCxnSpPr>
        <p:spPr bwMode="auto">
          <a:xfrm>
            <a:off x="4724400" y="3505200"/>
            <a:ext cx="1447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20" name="TextBox 35"/>
          <p:cNvSpPr txBox="1">
            <a:spLocks noChangeArrowheads="1"/>
          </p:cNvSpPr>
          <p:nvPr/>
        </p:nvSpPr>
        <p:spPr bwMode="auto">
          <a:xfrm>
            <a:off x="1854200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21" name="TextBox 36"/>
          <p:cNvSpPr txBox="1">
            <a:spLocks noChangeArrowheads="1"/>
          </p:cNvSpPr>
          <p:nvPr/>
        </p:nvSpPr>
        <p:spPr bwMode="auto">
          <a:xfrm>
            <a:off x="2900363" y="40544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8222" name="TextBox 37"/>
          <p:cNvSpPr txBox="1">
            <a:spLocks noChangeArrowheads="1"/>
          </p:cNvSpPr>
          <p:nvPr/>
        </p:nvSpPr>
        <p:spPr bwMode="auto">
          <a:xfrm>
            <a:off x="2551113" y="40544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23" name="TextBox 38"/>
          <p:cNvSpPr txBox="1">
            <a:spLocks noChangeArrowheads="1"/>
          </p:cNvSpPr>
          <p:nvPr/>
        </p:nvSpPr>
        <p:spPr bwMode="auto">
          <a:xfrm>
            <a:off x="2203450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24" name="TextBox 39"/>
          <p:cNvSpPr txBox="1">
            <a:spLocks noChangeArrowheads="1"/>
          </p:cNvSpPr>
          <p:nvPr/>
        </p:nvSpPr>
        <p:spPr bwMode="auto">
          <a:xfrm>
            <a:off x="3248025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8225" name="TextBox 40"/>
          <p:cNvSpPr txBox="1">
            <a:spLocks noChangeArrowheads="1"/>
          </p:cNvSpPr>
          <p:nvPr/>
        </p:nvSpPr>
        <p:spPr bwMode="auto">
          <a:xfrm>
            <a:off x="3597275" y="4054475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8226" name="TextBox 41"/>
          <p:cNvSpPr txBox="1">
            <a:spLocks noChangeArrowheads="1"/>
          </p:cNvSpPr>
          <p:nvPr/>
        </p:nvSpPr>
        <p:spPr bwMode="auto">
          <a:xfrm>
            <a:off x="3944938" y="40544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227" name="TextBox 42"/>
          <p:cNvSpPr txBox="1">
            <a:spLocks noChangeArrowheads="1"/>
          </p:cNvSpPr>
          <p:nvPr/>
        </p:nvSpPr>
        <p:spPr bwMode="auto">
          <a:xfrm>
            <a:off x="4292600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8228" name="TextBox 43"/>
          <p:cNvSpPr txBox="1">
            <a:spLocks noChangeArrowheads="1"/>
          </p:cNvSpPr>
          <p:nvPr/>
        </p:nvSpPr>
        <p:spPr bwMode="auto">
          <a:xfrm>
            <a:off x="4641850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229" name="TextBox 44"/>
          <p:cNvSpPr txBox="1">
            <a:spLocks noChangeArrowheads="1"/>
          </p:cNvSpPr>
          <p:nvPr/>
        </p:nvSpPr>
        <p:spPr bwMode="auto">
          <a:xfrm>
            <a:off x="4989513" y="40544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8230" name="TextBox 45"/>
          <p:cNvSpPr txBox="1">
            <a:spLocks noChangeArrowheads="1"/>
          </p:cNvSpPr>
          <p:nvPr/>
        </p:nvSpPr>
        <p:spPr bwMode="auto">
          <a:xfrm>
            <a:off x="5273675" y="40544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8231" name="TextBox 46"/>
          <p:cNvSpPr txBox="1">
            <a:spLocks noChangeArrowheads="1"/>
          </p:cNvSpPr>
          <p:nvPr/>
        </p:nvSpPr>
        <p:spPr bwMode="auto">
          <a:xfrm>
            <a:off x="5621338" y="4054475"/>
            <a:ext cx="33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8232" name="TextBox 47"/>
          <p:cNvSpPr txBox="1">
            <a:spLocks noChangeArrowheads="1"/>
          </p:cNvSpPr>
          <p:nvPr/>
        </p:nvSpPr>
        <p:spPr bwMode="auto">
          <a:xfrm>
            <a:off x="5956300" y="40544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8233" name="TextBox 48"/>
          <p:cNvSpPr txBox="1">
            <a:spLocks noChangeArrowheads="1"/>
          </p:cNvSpPr>
          <p:nvPr/>
        </p:nvSpPr>
        <p:spPr bwMode="auto">
          <a:xfrm>
            <a:off x="6302375" y="4054475"/>
            <a:ext cx="339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8234" name="TextBox 49"/>
          <p:cNvSpPr txBox="1">
            <a:spLocks noChangeArrowheads="1"/>
          </p:cNvSpPr>
          <p:nvPr/>
        </p:nvSpPr>
        <p:spPr bwMode="auto">
          <a:xfrm>
            <a:off x="6653213" y="4054475"/>
            <a:ext cx="338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8235" name="Oval 21"/>
          <p:cNvSpPr>
            <a:spLocks noChangeArrowheads="1"/>
          </p:cNvSpPr>
          <p:nvPr/>
        </p:nvSpPr>
        <p:spPr bwMode="auto">
          <a:xfrm>
            <a:off x="7086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36" name="Oval 21"/>
          <p:cNvSpPr>
            <a:spLocks noChangeArrowheads="1"/>
          </p:cNvSpPr>
          <p:nvPr/>
        </p:nvSpPr>
        <p:spPr bwMode="auto">
          <a:xfrm>
            <a:off x="7467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37" name="TextBox 49"/>
          <p:cNvSpPr txBox="1">
            <a:spLocks noChangeArrowheads="1"/>
          </p:cNvSpPr>
          <p:nvPr/>
        </p:nvSpPr>
        <p:spPr bwMode="auto">
          <a:xfrm>
            <a:off x="7010400" y="40671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8238" name="TextBox 49"/>
          <p:cNvSpPr txBox="1">
            <a:spLocks noChangeArrowheads="1"/>
          </p:cNvSpPr>
          <p:nvPr/>
        </p:nvSpPr>
        <p:spPr bwMode="auto">
          <a:xfrm>
            <a:off x="7391400" y="40671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grpSp>
        <p:nvGrpSpPr>
          <p:cNvPr id="8239" name="Group 28"/>
          <p:cNvGrpSpPr>
            <a:grpSpLocks/>
          </p:cNvGrpSpPr>
          <p:nvPr/>
        </p:nvGrpSpPr>
        <p:grpSpPr bwMode="auto">
          <a:xfrm>
            <a:off x="2362200" y="3808413"/>
            <a:ext cx="5181600" cy="1587"/>
            <a:chOff x="2362200" y="3810000"/>
            <a:chExt cx="5181910" cy="1588"/>
          </a:xfrm>
        </p:grpSpPr>
        <p:cxnSp>
          <p:nvCxnSpPr>
            <p:cNvPr id="8249" name="Straight Connector 29"/>
            <p:cNvCxnSpPr>
              <a:cxnSpLocks noChangeShapeType="1"/>
            </p:cNvCxnSpPr>
            <p:nvPr/>
          </p:nvCxnSpPr>
          <p:spPr bwMode="auto">
            <a:xfrm>
              <a:off x="2362200" y="3810000"/>
              <a:ext cx="990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50" name="Straight Connector 30"/>
            <p:cNvCxnSpPr>
              <a:cxnSpLocks noChangeShapeType="1"/>
            </p:cNvCxnSpPr>
            <p:nvPr/>
          </p:nvCxnSpPr>
          <p:spPr bwMode="auto">
            <a:xfrm>
              <a:off x="3733800" y="3810000"/>
              <a:ext cx="685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51" name="Straight Connector 31"/>
            <p:cNvCxnSpPr>
              <a:cxnSpLocks noChangeShapeType="1"/>
            </p:cNvCxnSpPr>
            <p:nvPr/>
          </p:nvCxnSpPr>
          <p:spPr bwMode="auto">
            <a:xfrm>
              <a:off x="4741818" y="3810000"/>
              <a:ext cx="1066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52" name="Straight Connector 32"/>
            <p:cNvCxnSpPr>
              <a:cxnSpLocks noChangeShapeType="1"/>
            </p:cNvCxnSpPr>
            <p:nvPr/>
          </p:nvCxnSpPr>
          <p:spPr bwMode="auto">
            <a:xfrm>
              <a:off x="6143892" y="3810000"/>
              <a:ext cx="140021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2374900" y="3808413"/>
            <a:ext cx="5168900" cy="1587"/>
            <a:chOff x="2362200" y="3810000"/>
            <a:chExt cx="5169574" cy="1588"/>
          </a:xfrm>
        </p:grpSpPr>
        <p:cxnSp>
          <p:nvCxnSpPr>
            <p:cNvPr id="8245" name="Straight Connector 75"/>
            <p:cNvCxnSpPr>
              <a:cxnSpLocks noChangeShapeType="1"/>
            </p:cNvCxnSpPr>
            <p:nvPr/>
          </p:nvCxnSpPr>
          <p:spPr bwMode="auto">
            <a:xfrm>
              <a:off x="2362200" y="3810000"/>
              <a:ext cx="990600" cy="158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6" name="Straight Connector 76"/>
            <p:cNvCxnSpPr>
              <a:cxnSpLocks noChangeShapeType="1"/>
            </p:cNvCxnSpPr>
            <p:nvPr/>
          </p:nvCxnSpPr>
          <p:spPr bwMode="auto">
            <a:xfrm>
              <a:off x="3733800" y="3810000"/>
              <a:ext cx="685800" cy="158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7" name="Straight Connector 77"/>
            <p:cNvCxnSpPr>
              <a:cxnSpLocks noChangeShapeType="1"/>
            </p:cNvCxnSpPr>
            <p:nvPr/>
          </p:nvCxnSpPr>
          <p:spPr bwMode="auto">
            <a:xfrm>
              <a:off x="4741818" y="3810000"/>
              <a:ext cx="1066800" cy="158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8" name="Straight Connector 78"/>
            <p:cNvCxnSpPr>
              <a:cxnSpLocks noChangeShapeType="1"/>
            </p:cNvCxnSpPr>
            <p:nvPr/>
          </p:nvCxnSpPr>
          <p:spPr bwMode="auto">
            <a:xfrm>
              <a:off x="6143892" y="3810000"/>
              <a:ext cx="1387882" cy="158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1862138" y="1463675"/>
            <a:ext cx="381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3379788" y="1447800"/>
            <a:ext cx="381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5605463" y="1463675"/>
            <a:ext cx="381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7577138" y="1458913"/>
            <a:ext cx="381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Udvælgelse af Aktiviteter</a:t>
            </a:r>
            <a:endParaRPr lang="en-US" b="1" smtClean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28600" y="4722813"/>
            <a:ext cx="86868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sz="2400">
                <a:solidFill>
                  <a:schemeClr val="accent2"/>
                </a:solidFill>
              </a:rPr>
              <a:t>Observation</a:t>
            </a:r>
            <a:r>
              <a:rPr lang="da-DK" sz="2400" b="0"/>
              <a:t>:  Der findes altid en maximal løsning som indeholder aktiviteten med den </a:t>
            </a:r>
            <a:r>
              <a:rPr lang="da-DK" sz="2400" b="0" i="1">
                <a:solidFill>
                  <a:schemeClr val="accent2"/>
                </a:solidFill>
              </a:rPr>
              <a:t>tidligste sluttid (grådig-valg egenskab)</a:t>
            </a:r>
          </a:p>
          <a:p>
            <a:pPr eaLnBrk="1" hangingPunct="1">
              <a:spcBef>
                <a:spcPct val="50000"/>
              </a:spcBef>
            </a:pPr>
            <a:r>
              <a:rPr lang="da-DK" sz="2400">
                <a:solidFill>
                  <a:schemeClr val="accent2"/>
                </a:solidFill>
              </a:rPr>
              <a:t>Preprocessering</a:t>
            </a:r>
            <a:r>
              <a:rPr lang="da-DK" sz="2400" b="0"/>
              <a:t>:  Sorter aktiviteterne efter sluttidspunktet</a:t>
            </a:r>
            <a:endParaRPr lang="en-US" sz="2400" b="0"/>
          </a:p>
        </p:txBody>
      </p:sp>
      <p:cxnSp>
        <p:nvCxnSpPr>
          <p:cNvPr id="9220" name="Straight Connector 7"/>
          <p:cNvCxnSpPr>
            <a:cxnSpLocks noChangeShapeType="1"/>
          </p:cNvCxnSpPr>
          <p:nvPr/>
        </p:nvCxnSpPr>
        <p:spPr bwMode="auto">
          <a:xfrm>
            <a:off x="1600200" y="4038600"/>
            <a:ext cx="632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1" name="Oval 8"/>
          <p:cNvSpPr>
            <a:spLocks noChangeArrowheads="1"/>
          </p:cNvSpPr>
          <p:nvPr/>
        </p:nvSpPr>
        <p:spPr bwMode="auto">
          <a:xfrm>
            <a:off x="226853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2" name="Oval 9"/>
          <p:cNvSpPr>
            <a:spLocks noChangeArrowheads="1"/>
          </p:cNvSpPr>
          <p:nvPr/>
        </p:nvSpPr>
        <p:spPr bwMode="auto">
          <a:xfrm>
            <a:off x="261461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3" name="Oval 10"/>
          <p:cNvSpPr>
            <a:spLocks noChangeArrowheads="1"/>
          </p:cNvSpPr>
          <p:nvPr/>
        </p:nvSpPr>
        <p:spPr bwMode="auto">
          <a:xfrm>
            <a:off x="296068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4" name="Oval 11"/>
          <p:cNvSpPr>
            <a:spLocks noChangeArrowheads="1"/>
          </p:cNvSpPr>
          <p:nvPr/>
        </p:nvSpPr>
        <p:spPr bwMode="auto">
          <a:xfrm>
            <a:off x="33051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5" name="Oval 12"/>
          <p:cNvSpPr>
            <a:spLocks noChangeArrowheads="1"/>
          </p:cNvSpPr>
          <p:nvPr/>
        </p:nvSpPr>
        <p:spPr bwMode="auto">
          <a:xfrm>
            <a:off x="36512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6" name="Oval 13"/>
          <p:cNvSpPr>
            <a:spLocks noChangeArrowheads="1"/>
          </p:cNvSpPr>
          <p:nvPr/>
        </p:nvSpPr>
        <p:spPr bwMode="auto">
          <a:xfrm>
            <a:off x="399732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7" name="Oval 14"/>
          <p:cNvSpPr>
            <a:spLocks noChangeArrowheads="1"/>
          </p:cNvSpPr>
          <p:nvPr/>
        </p:nvSpPr>
        <p:spPr bwMode="auto">
          <a:xfrm>
            <a:off x="46894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8" name="Oval 15"/>
          <p:cNvSpPr>
            <a:spLocks noChangeArrowheads="1"/>
          </p:cNvSpPr>
          <p:nvPr/>
        </p:nvSpPr>
        <p:spPr bwMode="auto">
          <a:xfrm>
            <a:off x="50355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9" name="Oval 16"/>
          <p:cNvSpPr>
            <a:spLocks noChangeArrowheads="1"/>
          </p:cNvSpPr>
          <p:nvPr/>
        </p:nvSpPr>
        <p:spPr bwMode="auto">
          <a:xfrm>
            <a:off x="538162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0" name="Oval 17"/>
          <p:cNvSpPr>
            <a:spLocks noChangeArrowheads="1"/>
          </p:cNvSpPr>
          <p:nvPr/>
        </p:nvSpPr>
        <p:spPr bwMode="auto">
          <a:xfrm>
            <a:off x="572611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1" name="Oval 18"/>
          <p:cNvSpPr>
            <a:spLocks noChangeArrowheads="1"/>
          </p:cNvSpPr>
          <p:nvPr/>
        </p:nvSpPr>
        <p:spPr bwMode="auto">
          <a:xfrm>
            <a:off x="607218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2" name="Oval 19"/>
          <p:cNvSpPr>
            <a:spLocks noChangeArrowheads="1"/>
          </p:cNvSpPr>
          <p:nvPr/>
        </p:nvSpPr>
        <p:spPr bwMode="auto">
          <a:xfrm>
            <a:off x="4343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3" name="Oval 20"/>
          <p:cNvSpPr>
            <a:spLocks noChangeArrowheads="1"/>
          </p:cNvSpPr>
          <p:nvPr/>
        </p:nvSpPr>
        <p:spPr bwMode="auto">
          <a:xfrm>
            <a:off x="641826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4" name="Oval 21"/>
          <p:cNvSpPr>
            <a:spLocks noChangeArrowheads="1"/>
          </p:cNvSpPr>
          <p:nvPr/>
        </p:nvSpPr>
        <p:spPr bwMode="auto">
          <a:xfrm>
            <a:off x="676433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cxnSp>
        <p:nvCxnSpPr>
          <p:cNvPr id="9235" name="Straight Connector 22"/>
          <p:cNvCxnSpPr>
            <a:cxnSpLocks noChangeShapeType="1"/>
          </p:cNvCxnSpPr>
          <p:nvPr/>
        </p:nvCxnSpPr>
        <p:spPr bwMode="auto">
          <a:xfrm>
            <a:off x="3048000" y="3657600"/>
            <a:ext cx="685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Connector 23"/>
          <p:cNvCxnSpPr>
            <a:cxnSpLocks noChangeShapeType="1"/>
          </p:cNvCxnSpPr>
          <p:nvPr/>
        </p:nvCxnSpPr>
        <p:spPr bwMode="auto">
          <a:xfrm>
            <a:off x="1981200" y="3505200"/>
            <a:ext cx="2057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Connector 24"/>
          <p:cNvCxnSpPr>
            <a:cxnSpLocks noChangeShapeType="1"/>
          </p:cNvCxnSpPr>
          <p:nvPr/>
        </p:nvCxnSpPr>
        <p:spPr bwMode="auto">
          <a:xfrm>
            <a:off x="3048000" y="3352800"/>
            <a:ext cx="2057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8" name="Straight Connector 25"/>
          <p:cNvCxnSpPr>
            <a:cxnSpLocks noChangeShapeType="1"/>
          </p:cNvCxnSpPr>
          <p:nvPr/>
        </p:nvCxnSpPr>
        <p:spPr bwMode="auto">
          <a:xfrm>
            <a:off x="3733800" y="3198813"/>
            <a:ext cx="13716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Connector 26"/>
          <p:cNvCxnSpPr>
            <a:cxnSpLocks noChangeShapeType="1"/>
          </p:cNvCxnSpPr>
          <p:nvPr/>
        </p:nvCxnSpPr>
        <p:spPr bwMode="auto">
          <a:xfrm>
            <a:off x="4071938" y="3657600"/>
            <a:ext cx="1371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0" name="Straight Connector 27"/>
          <p:cNvCxnSpPr>
            <a:cxnSpLocks noChangeShapeType="1"/>
          </p:cNvCxnSpPr>
          <p:nvPr/>
        </p:nvCxnSpPr>
        <p:spPr bwMode="auto">
          <a:xfrm>
            <a:off x="2667000" y="3048000"/>
            <a:ext cx="419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241" name="Group 28"/>
          <p:cNvGrpSpPr>
            <a:grpSpLocks/>
          </p:cNvGrpSpPr>
          <p:nvPr/>
        </p:nvGrpSpPr>
        <p:grpSpPr bwMode="auto">
          <a:xfrm>
            <a:off x="2362200" y="3810000"/>
            <a:ext cx="5181600" cy="1588"/>
            <a:chOff x="2362200" y="3810000"/>
            <a:chExt cx="5181910" cy="1588"/>
          </a:xfrm>
        </p:grpSpPr>
        <p:cxnSp>
          <p:nvCxnSpPr>
            <p:cNvPr id="9265" name="Straight Connector 29"/>
            <p:cNvCxnSpPr>
              <a:cxnSpLocks noChangeShapeType="1"/>
            </p:cNvCxnSpPr>
            <p:nvPr/>
          </p:nvCxnSpPr>
          <p:spPr bwMode="auto">
            <a:xfrm>
              <a:off x="2362200" y="3810000"/>
              <a:ext cx="990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6" name="Straight Connector 30"/>
            <p:cNvCxnSpPr>
              <a:cxnSpLocks noChangeShapeType="1"/>
            </p:cNvCxnSpPr>
            <p:nvPr/>
          </p:nvCxnSpPr>
          <p:spPr bwMode="auto">
            <a:xfrm>
              <a:off x="3733800" y="3810000"/>
              <a:ext cx="685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7" name="Straight Connector 31"/>
            <p:cNvCxnSpPr>
              <a:cxnSpLocks noChangeShapeType="1"/>
            </p:cNvCxnSpPr>
            <p:nvPr/>
          </p:nvCxnSpPr>
          <p:spPr bwMode="auto">
            <a:xfrm>
              <a:off x="4741818" y="3810000"/>
              <a:ext cx="1066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8" name="Straight Connector 32"/>
            <p:cNvCxnSpPr>
              <a:cxnSpLocks noChangeShapeType="1"/>
            </p:cNvCxnSpPr>
            <p:nvPr/>
          </p:nvCxnSpPr>
          <p:spPr bwMode="auto">
            <a:xfrm>
              <a:off x="6143892" y="3810000"/>
              <a:ext cx="140021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242" name="Oval 33"/>
          <p:cNvSpPr>
            <a:spLocks noChangeArrowheads="1"/>
          </p:cNvSpPr>
          <p:nvPr/>
        </p:nvSpPr>
        <p:spPr bwMode="auto">
          <a:xfrm>
            <a:off x="19050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cxnSp>
        <p:nvCxnSpPr>
          <p:cNvPr id="9243" name="Straight Connector 34"/>
          <p:cNvCxnSpPr>
            <a:cxnSpLocks noChangeShapeType="1"/>
          </p:cNvCxnSpPr>
          <p:nvPr/>
        </p:nvCxnSpPr>
        <p:spPr bwMode="auto">
          <a:xfrm>
            <a:off x="4724400" y="3505200"/>
            <a:ext cx="1447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4" name="TextBox 35"/>
          <p:cNvSpPr txBox="1">
            <a:spLocks noChangeArrowheads="1"/>
          </p:cNvSpPr>
          <p:nvPr/>
        </p:nvSpPr>
        <p:spPr bwMode="auto">
          <a:xfrm>
            <a:off x="1854200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245" name="TextBox 36"/>
          <p:cNvSpPr txBox="1">
            <a:spLocks noChangeArrowheads="1"/>
          </p:cNvSpPr>
          <p:nvPr/>
        </p:nvSpPr>
        <p:spPr bwMode="auto">
          <a:xfrm>
            <a:off x="2900363" y="40544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246" name="TextBox 37"/>
          <p:cNvSpPr txBox="1">
            <a:spLocks noChangeArrowheads="1"/>
          </p:cNvSpPr>
          <p:nvPr/>
        </p:nvSpPr>
        <p:spPr bwMode="auto">
          <a:xfrm>
            <a:off x="2551113" y="40544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247" name="TextBox 38"/>
          <p:cNvSpPr txBox="1">
            <a:spLocks noChangeArrowheads="1"/>
          </p:cNvSpPr>
          <p:nvPr/>
        </p:nvSpPr>
        <p:spPr bwMode="auto">
          <a:xfrm>
            <a:off x="2203450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248" name="TextBox 39"/>
          <p:cNvSpPr txBox="1">
            <a:spLocks noChangeArrowheads="1"/>
          </p:cNvSpPr>
          <p:nvPr/>
        </p:nvSpPr>
        <p:spPr bwMode="auto">
          <a:xfrm>
            <a:off x="3248025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249" name="TextBox 40"/>
          <p:cNvSpPr txBox="1">
            <a:spLocks noChangeArrowheads="1"/>
          </p:cNvSpPr>
          <p:nvPr/>
        </p:nvSpPr>
        <p:spPr bwMode="auto">
          <a:xfrm>
            <a:off x="3597275" y="4054475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250" name="TextBox 41"/>
          <p:cNvSpPr txBox="1">
            <a:spLocks noChangeArrowheads="1"/>
          </p:cNvSpPr>
          <p:nvPr/>
        </p:nvSpPr>
        <p:spPr bwMode="auto">
          <a:xfrm>
            <a:off x="3944938" y="40544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251" name="TextBox 42"/>
          <p:cNvSpPr txBox="1">
            <a:spLocks noChangeArrowheads="1"/>
          </p:cNvSpPr>
          <p:nvPr/>
        </p:nvSpPr>
        <p:spPr bwMode="auto">
          <a:xfrm>
            <a:off x="4292600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252" name="TextBox 43"/>
          <p:cNvSpPr txBox="1">
            <a:spLocks noChangeArrowheads="1"/>
          </p:cNvSpPr>
          <p:nvPr/>
        </p:nvSpPr>
        <p:spPr bwMode="auto">
          <a:xfrm>
            <a:off x="4641850" y="40544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9253" name="TextBox 44"/>
          <p:cNvSpPr txBox="1">
            <a:spLocks noChangeArrowheads="1"/>
          </p:cNvSpPr>
          <p:nvPr/>
        </p:nvSpPr>
        <p:spPr bwMode="auto">
          <a:xfrm>
            <a:off x="4989513" y="40544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9254" name="TextBox 45"/>
          <p:cNvSpPr txBox="1">
            <a:spLocks noChangeArrowheads="1"/>
          </p:cNvSpPr>
          <p:nvPr/>
        </p:nvSpPr>
        <p:spPr bwMode="auto">
          <a:xfrm>
            <a:off x="5273675" y="40544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9255" name="TextBox 46"/>
          <p:cNvSpPr txBox="1">
            <a:spLocks noChangeArrowheads="1"/>
          </p:cNvSpPr>
          <p:nvPr/>
        </p:nvSpPr>
        <p:spPr bwMode="auto">
          <a:xfrm>
            <a:off x="5621338" y="4054475"/>
            <a:ext cx="33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9256" name="TextBox 47"/>
          <p:cNvSpPr txBox="1">
            <a:spLocks noChangeArrowheads="1"/>
          </p:cNvSpPr>
          <p:nvPr/>
        </p:nvSpPr>
        <p:spPr bwMode="auto">
          <a:xfrm>
            <a:off x="5956300" y="40544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9257" name="TextBox 48"/>
          <p:cNvSpPr txBox="1">
            <a:spLocks noChangeArrowheads="1"/>
          </p:cNvSpPr>
          <p:nvPr/>
        </p:nvSpPr>
        <p:spPr bwMode="auto">
          <a:xfrm>
            <a:off x="6302375" y="4054475"/>
            <a:ext cx="339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9258" name="TextBox 49"/>
          <p:cNvSpPr txBox="1">
            <a:spLocks noChangeArrowheads="1"/>
          </p:cNvSpPr>
          <p:nvPr/>
        </p:nvSpPr>
        <p:spPr bwMode="auto">
          <a:xfrm>
            <a:off x="6653213" y="4054475"/>
            <a:ext cx="338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cxnSp>
        <p:nvCxnSpPr>
          <p:cNvPr id="9259" name="Straight Connector 51"/>
          <p:cNvCxnSpPr>
            <a:cxnSpLocks noChangeShapeType="1"/>
          </p:cNvCxnSpPr>
          <p:nvPr/>
        </p:nvCxnSpPr>
        <p:spPr bwMode="auto">
          <a:xfrm>
            <a:off x="2355850" y="3810000"/>
            <a:ext cx="996950" cy="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6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66294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61" name="Oval 21"/>
          <p:cNvSpPr>
            <a:spLocks noChangeArrowheads="1"/>
          </p:cNvSpPr>
          <p:nvPr/>
        </p:nvSpPr>
        <p:spPr bwMode="auto">
          <a:xfrm>
            <a:off x="7086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62" name="Oval 21"/>
          <p:cNvSpPr>
            <a:spLocks noChangeArrowheads="1"/>
          </p:cNvSpPr>
          <p:nvPr/>
        </p:nvSpPr>
        <p:spPr bwMode="auto">
          <a:xfrm>
            <a:off x="7467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63" name="TextBox 49"/>
          <p:cNvSpPr txBox="1">
            <a:spLocks noChangeArrowheads="1"/>
          </p:cNvSpPr>
          <p:nvPr/>
        </p:nvSpPr>
        <p:spPr bwMode="auto">
          <a:xfrm>
            <a:off x="7010400" y="40671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9264" name="TextBox 49"/>
          <p:cNvSpPr txBox="1">
            <a:spLocks noChangeArrowheads="1"/>
          </p:cNvSpPr>
          <p:nvPr/>
        </p:nvSpPr>
        <p:spPr bwMode="auto">
          <a:xfrm>
            <a:off x="7391400" y="40671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11238"/>
            <a:ext cx="662940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49488"/>
            <a:ext cx="4572000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55563"/>
            <a:ext cx="8229600" cy="1143001"/>
          </a:xfrm>
          <a:noFill/>
        </p:spPr>
        <p:txBody>
          <a:bodyPr/>
          <a:lstStyle/>
          <a:p>
            <a:pPr eaLnBrk="1" hangingPunct="1"/>
            <a:r>
              <a:rPr lang="da-DK" b="1" smtClean="0"/>
              <a:t>Udvælgelse af Aktiviteter</a:t>
            </a:r>
            <a:endParaRPr lang="en-US" b="1" smtClean="0"/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6172200" y="4778375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sz="2800">
                <a:solidFill>
                  <a:schemeClr val="accent2"/>
                </a:solidFill>
              </a:rPr>
              <a:t>Tid </a:t>
            </a:r>
            <a:r>
              <a:rPr lang="da-DK" sz="28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z="28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8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8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da-DK" sz="28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da-DK" sz="28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8183563" y="1651000"/>
            <a:ext cx="129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</a:rPr>
              <a:t>sorteret</a:t>
            </a:r>
          </a:p>
        </p:txBody>
      </p:sp>
      <p:cxnSp>
        <p:nvCxnSpPr>
          <p:cNvPr id="10247" name="Straight Arrow Connector 8"/>
          <p:cNvCxnSpPr>
            <a:cxnSpLocks noChangeShapeType="1"/>
          </p:cNvCxnSpPr>
          <p:nvPr/>
        </p:nvCxnSpPr>
        <p:spPr bwMode="auto">
          <a:xfrm rot="10800000">
            <a:off x="7924800" y="1858963"/>
            <a:ext cx="304800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Straight Connector 7"/>
          <p:cNvCxnSpPr>
            <a:cxnSpLocks noChangeShapeType="1"/>
          </p:cNvCxnSpPr>
          <p:nvPr/>
        </p:nvCxnSpPr>
        <p:spPr bwMode="auto">
          <a:xfrm>
            <a:off x="1600200" y="6629400"/>
            <a:ext cx="632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9" name="Oval 8"/>
          <p:cNvSpPr>
            <a:spLocks noChangeArrowheads="1"/>
          </p:cNvSpPr>
          <p:nvPr/>
        </p:nvSpPr>
        <p:spPr bwMode="auto">
          <a:xfrm>
            <a:off x="2268538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0" name="Oval 9"/>
          <p:cNvSpPr>
            <a:spLocks noChangeArrowheads="1"/>
          </p:cNvSpPr>
          <p:nvPr/>
        </p:nvSpPr>
        <p:spPr bwMode="auto">
          <a:xfrm>
            <a:off x="2614613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1" name="Oval 10"/>
          <p:cNvSpPr>
            <a:spLocks noChangeArrowheads="1"/>
          </p:cNvSpPr>
          <p:nvPr/>
        </p:nvSpPr>
        <p:spPr bwMode="auto">
          <a:xfrm>
            <a:off x="2960688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2" name="Oval 11"/>
          <p:cNvSpPr>
            <a:spLocks noChangeArrowheads="1"/>
          </p:cNvSpPr>
          <p:nvPr/>
        </p:nvSpPr>
        <p:spPr bwMode="auto">
          <a:xfrm>
            <a:off x="3305175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3651250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4" name="Oval 13"/>
          <p:cNvSpPr>
            <a:spLocks noChangeArrowheads="1"/>
          </p:cNvSpPr>
          <p:nvPr/>
        </p:nvSpPr>
        <p:spPr bwMode="auto">
          <a:xfrm>
            <a:off x="3997325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5" name="Oval 14"/>
          <p:cNvSpPr>
            <a:spLocks noChangeArrowheads="1"/>
          </p:cNvSpPr>
          <p:nvPr/>
        </p:nvSpPr>
        <p:spPr bwMode="auto">
          <a:xfrm>
            <a:off x="4689475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6" name="Oval 15"/>
          <p:cNvSpPr>
            <a:spLocks noChangeArrowheads="1"/>
          </p:cNvSpPr>
          <p:nvPr/>
        </p:nvSpPr>
        <p:spPr bwMode="auto">
          <a:xfrm>
            <a:off x="5035550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7" name="Oval 16"/>
          <p:cNvSpPr>
            <a:spLocks noChangeArrowheads="1"/>
          </p:cNvSpPr>
          <p:nvPr/>
        </p:nvSpPr>
        <p:spPr bwMode="auto">
          <a:xfrm>
            <a:off x="5381625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8" name="Oval 17"/>
          <p:cNvSpPr>
            <a:spLocks noChangeArrowheads="1"/>
          </p:cNvSpPr>
          <p:nvPr/>
        </p:nvSpPr>
        <p:spPr bwMode="auto">
          <a:xfrm>
            <a:off x="5726113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9" name="Oval 18"/>
          <p:cNvSpPr>
            <a:spLocks noChangeArrowheads="1"/>
          </p:cNvSpPr>
          <p:nvPr/>
        </p:nvSpPr>
        <p:spPr bwMode="auto">
          <a:xfrm>
            <a:off x="6072188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0" name="Oval 19"/>
          <p:cNvSpPr>
            <a:spLocks noChangeArrowheads="1"/>
          </p:cNvSpPr>
          <p:nvPr/>
        </p:nvSpPr>
        <p:spPr bwMode="auto">
          <a:xfrm>
            <a:off x="4343400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1" name="Oval 20"/>
          <p:cNvSpPr>
            <a:spLocks noChangeArrowheads="1"/>
          </p:cNvSpPr>
          <p:nvPr/>
        </p:nvSpPr>
        <p:spPr bwMode="auto">
          <a:xfrm>
            <a:off x="6418263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2" name="Oval 21"/>
          <p:cNvSpPr>
            <a:spLocks noChangeArrowheads="1"/>
          </p:cNvSpPr>
          <p:nvPr/>
        </p:nvSpPr>
        <p:spPr bwMode="auto">
          <a:xfrm>
            <a:off x="6764338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3" name="Oval 33"/>
          <p:cNvSpPr>
            <a:spLocks noChangeArrowheads="1"/>
          </p:cNvSpPr>
          <p:nvPr/>
        </p:nvSpPr>
        <p:spPr bwMode="auto">
          <a:xfrm>
            <a:off x="1905000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1854200" y="66452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2900363" y="66452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266" name="TextBox 37"/>
          <p:cNvSpPr txBox="1">
            <a:spLocks noChangeArrowheads="1"/>
          </p:cNvSpPr>
          <p:nvPr/>
        </p:nvSpPr>
        <p:spPr bwMode="auto">
          <a:xfrm>
            <a:off x="2551113" y="66452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267" name="TextBox 38"/>
          <p:cNvSpPr txBox="1">
            <a:spLocks noChangeArrowheads="1"/>
          </p:cNvSpPr>
          <p:nvPr/>
        </p:nvSpPr>
        <p:spPr bwMode="auto">
          <a:xfrm>
            <a:off x="2203450" y="66452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268" name="TextBox 39"/>
          <p:cNvSpPr txBox="1">
            <a:spLocks noChangeArrowheads="1"/>
          </p:cNvSpPr>
          <p:nvPr/>
        </p:nvSpPr>
        <p:spPr bwMode="auto">
          <a:xfrm>
            <a:off x="3248025" y="66452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269" name="TextBox 40"/>
          <p:cNvSpPr txBox="1">
            <a:spLocks noChangeArrowheads="1"/>
          </p:cNvSpPr>
          <p:nvPr/>
        </p:nvSpPr>
        <p:spPr bwMode="auto">
          <a:xfrm>
            <a:off x="3597275" y="6645275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0270" name="TextBox 41"/>
          <p:cNvSpPr txBox="1">
            <a:spLocks noChangeArrowheads="1"/>
          </p:cNvSpPr>
          <p:nvPr/>
        </p:nvSpPr>
        <p:spPr bwMode="auto">
          <a:xfrm>
            <a:off x="3944938" y="66452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271" name="TextBox 42"/>
          <p:cNvSpPr txBox="1">
            <a:spLocks noChangeArrowheads="1"/>
          </p:cNvSpPr>
          <p:nvPr/>
        </p:nvSpPr>
        <p:spPr bwMode="auto">
          <a:xfrm>
            <a:off x="4292600" y="66452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272" name="TextBox 43"/>
          <p:cNvSpPr txBox="1">
            <a:spLocks noChangeArrowheads="1"/>
          </p:cNvSpPr>
          <p:nvPr/>
        </p:nvSpPr>
        <p:spPr bwMode="auto">
          <a:xfrm>
            <a:off x="4641850" y="6645275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273" name="TextBox 44"/>
          <p:cNvSpPr txBox="1">
            <a:spLocks noChangeArrowheads="1"/>
          </p:cNvSpPr>
          <p:nvPr/>
        </p:nvSpPr>
        <p:spPr bwMode="auto">
          <a:xfrm>
            <a:off x="4989513" y="6645275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0274" name="TextBox 45"/>
          <p:cNvSpPr txBox="1">
            <a:spLocks noChangeArrowheads="1"/>
          </p:cNvSpPr>
          <p:nvPr/>
        </p:nvSpPr>
        <p:spPr bwMode="auto">
          <a:xfrm>
            <a:off x="5273675" y="66452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0275" name="TextBox 46"/>
          <p:cNvSpPr txBox="1">
            <a:spLocks noChangeArrowheads="1"/>
          </p:cNvSpPr>
          <p:nvPr/>
        </p:nvSpPr>
        <p:spPr bwMode="auto">
          <a:xfrm>
            <a:off x="5621338" y="6645275"/>
            <a:ext cx="33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0276" name="TextBox 47"/>
          <p:cNvSpPr txBox="1">
            <a:spLocks noChangeArrowheads="1"/>
          </p:cNvSpPr>
          <p:nvPr/>
        </p:nvSpPr>
        <p:spPr bwMode="auto">
          <a:xfrm>
            <a:off x="5956300" y="66452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0277" name="TextBox 48"/>
          <p:cNvSpPr txBox="1">
            <a:spLocks noChangeArrowheads="1"/>
          </p:cNvSpPr>
          <p:nvPr/>
        </p:nvSpPr>
        <p:spPr bwMode="auto">
          <a:xfrm>
            <a:off x="6302375" y="6645275"/>
            <a:ext cx="339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0278" name="TextBox 49"/>
          <p:cNvSpPr txBox="1">
            <a:spLocks noChangeArrowheads="1"/>
          </p:cNvSpPr>
          <p:nvPr/>
        </p:nvSpPr>
        <p:spPr bwMode="auto">
          <a:xfrm>
            <a:off x="6653213" y="6645275"/>
            <a:ext cx="338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0279" name="Oval 21"/>
          <p:cNvSpPr>
            <a:spLocks noChangeArrowheads="1"/>
          </p:cNvSpPr>
          <p:nvPr/>
        </p:nvSpPr>
        <p:spPr bwMode="auto">
          <a:xfrm>
            <a:off x="7086600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80" name="Oval 21"/>
          <p:cNvSpPr>
            <a:spLocks noChangeArrowheads="1"/>
          </p:cNvSpPr>
          <p:nvPr/>
        </p:nvSpPr>
        <p:spPr bwMode="auto">
          <a:xfrm>
            <a:off x="7467600" y="65532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81" name="TextBox 49"/>
          <p:cNvSpPr txBox="1">
            <a:spLocks noChangeArrowheads="1"/>
          </p:cNvSpPr>
          <p:nvPr/>
        </p:nvSpPr>
        <p:spPr bwMode="auto">
          <a:xfrm>
            <a:off x="7010400" y="66579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0282" name="TextBox 49"/>
          <p:cNvSpPr txBox="1">
            <a:spLocks noChangeArrowheads="1"/>
          </p:cNvSpPr>
          <p:nvPr/>
        </p:nvSpPr>
        <p:spPr bwMode="auto">
          <a:xfrm>
            <a:off x="7391400" y="6657975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grpSp>
        <p:nvGrpSpPr>
          <p:cNvPr id="10283" name="Group 111"/>
          <p:cNvGrpSpPr>
            <a:grpSpLocks/>
          </p:cNvGrpSpPr>
          <p:nvPr/>
        </p:nvGrpSpPr>
        <p:grpSpPr bwMode="auto">
          <a:xfrm>
            <a:off x="1981200" y="5638800"/>
            <a:ext cx="5562600" cy="762000"/>
            <a:chOff x="1981200" y="5638800"/>
            <a:chExt cx="5562600" cy="762000"/>
          </a:xfrm>
        </p:grpSpPr>
        <p:cxnSp>
          <p:nvCxnSpPr>
            <p:cNvPr id="10295" name="Straight Connector 22"/>
            <p:cNvCxnSpPr>
              <a:cxnSpLocks noChangeShapeType="1"/>
            </p:cNvCxnSpPr>
            <p:nvPr/>
          </p:nvCxnSpPr>
          <p:spPr bwMode="auto">
            <a:xfrm>
              <a:off x="3048000" y="6248400"/>
              <a:ext cx="685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6" name="Straight Connector 23"/>
            <p:cNvCxnSpPr>
              <a:cxnSpLocks noChangeShapeType="1"/>
            </p:cNvCxnSpPr>
            <p:nvPr/>
          </p:nvCxnSpPr>
          <p:spPr bwMode="auto">
            <a:xfrm>
              <a:off x="1981200" y="6096000"/>
              <a:ext cx="2057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7" name="Straight Connector 24"/>
            <p:cNvCxnSpPr>
              <a:cxnSpLocks noChangeShapeType="1"/>
            </p:cNvCxnSpPr>
            <p:nvPr/>
          </p:nvCxnSpPr>
          <p:spPr bwMode="auto">
            <a:xfrm>
              <a:off x="3048000" y="5943600"/>
              <a:ext cx="2057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8" name="Straight Connector 25"/>
            <p:cNvCxnSpPr>
              <a:cxnSpLocks noChangeShapeType="1"/>
            </p:cNvCxnSpPr>
            <p:nvPr/>
          </p:nvCxnSpPr>
          <p:spPr bwMode="auto">
            <a:xfrm>
              <a:off x="3733800" y="5789613"/>
              <a:ext cx="1371600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9" name="Straight Connector 26"/>
            <p:cNvCxnSpPr>
              <a:cxnSpLocks noChangeShapeType="1"/>
            </p:cNvCxnSpPr>
            <p:nvPr/>
          </p:nvCxnSpPr>
          <p:spPr bwMode="auto">
            <a:xfrm>
              <a:off x="4071938" y="6248400"/>
              <a:ext cx="1371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0" name="Straight Connector 27"/>
            <p:cNvCxnSpPr>
              <a:cxnSpLocks noChangeShapeType="1"/>
            </p:cNvCxnSpPr>
            <p:nvPr/>
          </p:nvCxnSpPr>
          <p:spPr bwMode="auto">
            <a:xfrm>
              <a:off x="2667000" y="5638800"/>
              <a:ext cx="419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1" name="Straight Connector 34"/>
            <p:cNvCxnSpPr>
              <a:cxnSpLocks noChangeShapeType="1"/>
            </p:cNvCxnSpPr>
            <p:nvPr/>
          </p:nvCxnSpPr>
          <p:spPr bwMode="auto">
            <a:xfrm>
              <a:off x="4724400" y="6096000"/>
              <a:ext cx="1447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302" name="Group 28"/>
            <p:cNvGrpSpPr>
              <a:grpSpLocks/>
            </p:cNvGrpSpPr>
            <p:nvPr/>
          </p:nvGrpSpPr>
          <p:grpSpPr bwMode="auto">
            <a:xfrm>
              <a:off x="2362200" y="6399213"/>
              <a:ext cx="5181600" cy="1587"/>
              <a:chOff x="2362200" y="3810000"/>
              <a:chExt cx="5181910" cy="1588"/>
            </a:xfrm>
          </p:grpSpPr>
          <p:cxnSp>
            <p:nvCxnSpPr>
              <p:cNvPr id="10303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2362200" y="3810000"/>
                <a:ext cx="9906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4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3733800" y="3810000"/>
                <a:ext cx="6858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5" name="Straight Connector 31"/>
              <p:cNvCxnSpPr>
                <a:cxnSpLocks noChangeShapeType="1"/>
              </p:cNvCxnSpPr>
              <p:nvPr/>
            </p:nvCxnSpPr>
            <p:spPr bwMode="auto">
              <a:xfrm>
                <a:off x="4741818" y="3810000"/>
                <a:ext cx="10668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6" name="Straight Connector 32"/>
              <p:cNvCxnSpPr>
                <a:cxnSpLocks noChangeShapeType="1"/>
              </p:cNvCxnSpPr>
              <p:nvPr/>
            </p:nvCxnSpPr>
            <p:spPr bwMode="auto">
              <a:xfrm>
                <a:off x="6143892" y="3810000"/>
                <a:ext cx="140021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cxnSp>
        <p:nvCxnSpPr>
          <p:cNvPr id="114" name="Straight Connector 22"/>
          <p:cNvCxnSpPr>
            <a:cxnSpLocks noChangeShapeType="1"/>
          </p:cNvCxnSpPr>
          <p:nvPr/>
        </p:nvCxnSpPr>
        <p:spPr bwMode="auto">
          <a:xfrm>
            <a:off x="3048000" y="6248400"/>
            <a:ext cx="685800" cy="1588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" name="Straight Connector 23"/>
          <p:cNvCxnSpPr>
            <a:cxnSpLocks noChangeShapeType="1"/>
          </p:cNvCxnSpPr>
          <p:nvPr/>
        </p:nvCxnSpPr>
        <p:spPr bwMode="auto">
          <a:xfrm>
            <a:off x="1981200" y="6096000"/>
            <a:ext cx="2057400" cy="1588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6" name="Straight Connector 24"/>
          <p:cNvCxnSpPr>
            <a:cxnSpLocks noChangeShapeType="1"/>
          </p:cNvCxnSpPr>
          <p:nvPr/>
        </p:nvCxnSpPr>
        <p:spPr bwMode="auto">
          <a:xfrm>
            <a:off x="3048000" y="5943600"/>
            <a:ext cx="2057400" cy="0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7" name="Straight Connector 25"/>
          <p:cNvCxnSpPr>
            <a:cxnSpLocks noChangeShapeType="1"/>
          </p:cNvCxnSpPr>
          <p:nvPr/>
        </p:nvCxnSpPr>
        <p:spPr bwMode="auto">
          <a:xfrm>
            <a:off x="3733800" y="5789613"/>
            <a:ext cx="1371600" cy="1587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8" name="Straight Connector 26"/>
          <p:cNvCxnSpPr>
            <a:cxnSpLocks noChangeShapeType="1"/>
          </p:cNvCxnSpPr>
          <p:nvPr/>
        </p:nvCxnSpPr>
        <p:spPr bwMode="auto">
          <a:xfrm>
            <a:off x="4071938" y="6248400"/>
            <a:ext cx="1371600" cy="1588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" name="Straight Connector 27"/>
          <p:cNvCxnSpPr>
            <a:cxnSpLocks noChangeShapeType="1"/>
          </p:cNvCxnSpPr>
          <p:nvPr/>
        </p:nvCxnSpPr>
        <p:spPr bwMode="auto">
          <a:xfrm>
            <a:off x="2667000" y="5638800"/>
            <a:ext cx="4191000" cy="0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" name="Straight Connector 34"/>
          <p:cNvCxnSpPr>
            <a:cxnSpLocks noChangeShapeType="1"/>
          </p:cNvCxnSpPr>
          <p:nvPr/>
        </p:nvCxnSpPr>
        <p:spPr bwMode="auto">
          <a:xfrm>
            <a:off x="4724400" y="6096000"/>
            <a:ext cx="1447800" cy="1588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" name="Straight Connector 29"/>
          <p:cNvCxnSpPr>
            <a:cxnSpLocks noChangeShapeType="1"/>
          </p:cNvCxnSpPr>
          <p:nvPr/>
        </p:nvCxnSpPr>
        <p:spPr bwMode="auto">
          <a:xfrm>
            <a:off x="2362200" y="6399213"/>
            <a:ext cx="990600" cy="158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30"/>
          <p:cNvCxnSpPr>
            <a:cxnSpLocks noChangeShapeType="1"/>
          </p:cNvCxnSpPr>
          <p:nvPr/>
        </p:nvCxnSpPr>
        <p:spPr bwMode="auto">
          <a:xfrm>
            <a:off x="3733800" y="6399213"/>
            <a:ext cx="685800" cy="158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4" name="Straight Connector 31"/>
          <p:cNvCxnSpPr>
            <a:cxnSpLocks noChangeShapeType="1"/>
          </p:cNvCxnSpPr>
          <p:nvPr/>
        </p:nvCxnSpPr>
        <p:spPr bwMode="auto">
          <a:xfrm>
            <a:off x="4741863" y="6399213"/>
            <a:ext cx="1066800" cy="158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" name="Straight Connector 32"/>
          <p:cNvCxnSpPr>
            <a:cxnSpLocks noChangeShapeType="1"/>
          </p:cNvCxnSpPr>
          <p:nvPr/>
        </p:nvCxnSpPr>
        <p:spPr bwMode="auto">
          <a:xfrm>
            <a:off x="6143625" y="6399213"/>
            <a:ext cx="1400175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2819400"/>
            <a:ext cx="91440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da-DK" sz="7200">
                <a:solidFill>
                  <a:schemeClr val="tx2"/>
                </a:solidFill>
              </a:rPr>
              <a:t>Huffman koder</a:t>
            </a:r>
            <a:endParaRPr lang="en-US" sz="720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722948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ASKPANEKEY" val="b18a67fc-93ed-4506-92cc-3cfc15fa99bb"/>
  <p:tag name="TPFULLVERSION" val="4.5.1.2243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11"/>
  <p:tag name="SLIDEGUID" val="E39047ADE2344336A2250E662A813556"/>
  <p:tag name="QUESTIONALIAS" val="Strengen ”AU” som binær?"/>
  <p:tag name="ANSWERSALIAS" val="00010010101101|smicln|11000011110101|smicln|10000011010101|smicln|00011100101110|smicln|Ved ikke"/>
  <p:tag name="VALUES" val="No Value|smicln|No Value|smicln|No Value|smicln|No Value|smicln|No Value"/>
  <p:tag name="RESPONSESGATHERED" val="True"/>
  <p:tag name="TOTALRESPONSES" val="60"/>
  <p:tag name="RESPONSECOUNT" val="600"/>
  <p:tag name="SLICED" val="False"/>
  <p:tag name="RESPONSES" val="3;3;3;1;3;3;3;5;2;3;2;2;3;5;3;1;1;-;3;3;3;5;2;3;3;3;-;5;-;-;3;2;5;3;3;3;3;3;3;3;3;5;3;4;3;3;-;5;3;5;4;3;-;4;-;-;3;3;-;-;-;1;3;3;1;3;-;-;3;5;-;3;2;2;"/>
  <p:tag name="CHARTSTRINGSTD" val="50 70 360 30 90"/>
  <p:tag name="CHARTSTRINGREV" val="90 30 360 70 50"/>
  <p:tag name="CHARTSTRINGSTDPER" val="0.0833333333333333 0.116666666666667 0.6 0.05 0.15"/>
  <p:tag name="CHARTSTRINGREVPER" val="0.15 0.05 0.6 0.116666666666667 0.0833333333333333"/>
  <p:tag name="ANONYMOUSTEMP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68"/>
  <p:tag name="FONTSIZE" val="24"/>
  <p:tag name="BULLETTYPE" val="ppBulletAlphaLCParenRight"/>
  <p:tag name="ANSWERTEXT" val="00010010101101&#10;11000011110101&#10;10000011010101&#10;00011100101110&#10;Ved ikk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11"/>
  <p:tag name="SLIDEGUID" val="3E66655C89FD40239B8CCB9225423B06"/>
  <p:tag name="QUESTIONALIAS" val="0-1 Knapsack"/>
  <p:tag name="ANSWERSALIAS" val="10|smicln|11|smicln|12|smicln|13|smicln|14|smicln|15|smicln|Ved ikke"/>
  <p:tag name="VALUES" val="No Value|smicln|No Value|smicln|No Value|smicln|No Value|smicln|No Value|smicln|No Value|smicln|No Value"/>
  <p:tag name="RESPONSESGATHERED" val="True"/>
  <p:tag name="TOTALRESPONSES" val="63"/>
  <p:tag name="RESPONSECOUNT" val="630"/>
  <p:tag name="SLICED" val="False"/>
  <p:tag name="RESPONSES" val="4;4;5;5;5;5;5;5;5;5;5;5;6;5;5;5;4;-;5;4;5;2;5;5;5;5;-;5;5;5;5;5;5;5;5;5;5;5;5;5;5;5;-;5;5;5;-;5;5;-;-;5;-;5;4;5;5;5;-;5;-;5;5;5;5;5;-;7;5;5;7;5;5;-;"/>
  <p:tag name="CHARTSTRINGSTD" val="0 10 0 50 540 10 20"/>
  <p:tag name="CHARTSTRINGREV" val="20 10 540 50 0 10 0"/>
  <p:tag name="CHARTSTRINGSTDPER" val="0 0.0158730158730159 0 0.0793650793650794 0.857142857142857 0.0158730158730159 0.0317460317460317"/>
  <p:tag name="CHARTSTRINGREVPER" val="0.0317460317460317 0.0158730158730159 0.857142857142857 0.0793650793650794 0 0.0158730158730159 0"/>
  <p:tag name="ANONYMOUSTEMP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7"/>
  <p:tag name="TEXTLENGTH" val="26"/>
  <p:tag name="FONTSIZE" val="32"/>
  <p:tag name="BULLETTYPE" val="ppBulletAlphaLCParenRight"/>
  <p:tag name="ANSWERTEXT" val="10&#10;11&#10;12&#10;13&#10;14&#10;15&#10;Ved ikk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11"/>
  <p:tag name="SLIDEGUID" val="CF01CF8C45154FFFBCCEA6EFCE931304"/>
  <p:tag name="ANSWERSALIAS" val=" ABABGACBABAD|smicln| ABABGACBABAD|smicln| ABABGACBABAD|smicln| Ved ikke"/>
  <p:tag name="QUESTIONALIAS" val="Hvilken løsning finder den  grådige algoritme?"/>
  <p:tag name="VALUES" val="No Value|smicln|No Value|smicln|No Value|smicln|No Value"/>
  <p:tag name="RESPONSESGATHERED" val="True"/>
  <p:tag name="TOTALRESPONSES" val="67"/>
  <p:tag name="RESPONSECOUNT" val="670"/>
  <p:tag name="SLICED" val="False"/>
  <p:tag name="RESPONSES" val="2;2;2;2;2;2;-;2;2;2;2;2;2;2;2;2;2;-;2;2;2;2;2;2;2;2;-;3;2;2;2;2;2;4;2;2;2;2;2;2;2;2;2;1;2;2;2;2;2;2;1;2;-;1;2;2;2;2;2;2;2;-;2;2;2;2;2;2;2;2;2;2;"/>
  <p:tag name="CHARTSTRINGSTD" val="30 620 10 10"/>
  <p:tag name="CHARTSTRINGREV" val="10 10 620 30"/>
  <p:tag name="CHARTSTRINGSTDPER" val="0.0447761194029851 0.925373134328358 0.0149253731343284 0.0149253731343284"/>
  <p:tag name="CHARTSTRINGREVPER" val="0.0149253731343284 0.0149253731343284 0.925373134328358 0.0447761194029851"/>
  <p:tag name="ANONYMOUSTEMP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4"/>
  <p:tag name="TEXTLENGTH" val="51"/>
  <p:tag name="FONTSIZE" val="32"/>
  <p:tag name="BULLETTYPE" val="ppBulletAlphaLCParenRight"/>
  <p:tag name="ANSWERTEXT" val=" ABABGACBABAD&#10; ABABGACBABAD&#10; ABABGACBABAD&#10; Ved ikk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17007</TotalTime>
  <Words>616</Words>
  <Application>Microsoft Office PowerPoint</Application>
  <PresentationFormat>On-screen Show (4:3)</PresentationFormat>
  <Paragraphs>206</Paragraphs>
  <Slides>22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Tahoma</vt:lpstr>
      <vt:lpstr>Times</vt:lpstr>
      <vt:lpstr>Times New Roman</vt:lpstr>
      <vt:lpstr>Default Design</vt:lpstr>
      <vt:lpstr>Ligning</vt:lpstr>
      <vt:lpstr>PowerPoint Presentation</vt:lpstr>
      <vt:lpstr>Grådige Algoritmer</vt:lpstr>
      <vt:lpstr>Længste Fælles Delsekvens ?</vt:lpstr>
      <vt:lpstr>PowerPoint Presentation</vt:lpstr>
      <vt:lpstr>Hvilken løsning finder den  grådige algoritme?</vt:lpstr>
      <vt:lpstr>Udvælgelse af Aktiviteter</vt:lpstr>
      <vt:lpstr>Udvælgelse af Aktiviteter</vt:lpstr>
      <vt:lpstr>Udvælgelse af Aktiviteter</vt:lpstr>
      <vt:lpstr>PowerPoint Presentation</vt:lpstr>
      <vt:lpstr>Ascii  Tabel</vt:lpstr>
      <vt:lpstr>Strengen ”AU” som binær?</vt:lpstr>
      <vt:lpstr>Komprimering</vt:lpstr>
      <vt:lpstr>Fixed-længde vs variabel-længde</vt:lpstr>
      <vt:lpstr>Huffman Koder</vt:lpstr>
      <vt:lpstr>Huffman Koder</vt:lpstr>
      <vt:lpstr>Korrektheden af Huffman Koder</vt:lpstr>
      <vt:lpstr>TopCoder Open 2014 – Round 1A (500 point)</vt:lpstr>
      <vt:lpstr>Grådig løsning</vt:lpstr>
      <vt:lpstr>Dynamisk Programmering vs Grådig</vt:lpstr>
      <vt:lpstr>0-1 Knapsack</vt:lpstr>
      <vt:lpstr>Dynamisk Programmering vs Grådig</vt:lpstr>
      <vt:lpstr>Generelle  Algoritmiske Design Tenikker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Gerth S. Brodal</dc:creator>
  <cp:lastModifiedBy>Gerth Stølting Brodal</cp:lastModifiedBy>
  <cp:revision>135</cp:revision>
  <dcterms:created xsi:type="dcterms:W3CDTF">2007-02-01T13:58:12Z</dcterms:created>
  <dcterms:modified xsi:type="dcterms:W3CDTF">2018-10-16T20:34:14Z</dcterms:modified>
</cp:coreProperties>
</file>