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</p:sldIdLst>
  <p:sldSz cx="9144000" cy="6858000" type="screen4x3"/>
  <p:notesSz cx="7099300" cy="10234613"/>
  <p:custDataLst>
    <p:tags r:id="rId16"/>
  </p:custData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000000"/>
    <a:srgbClr val="0000FF"/>
    <a:srgbClr val="33CC33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9" autoAdjust="0"/>
    <p:restoredTop sz="91528" autoAdjust="0"/>
  </p:normalViewPr>
  <p:slideViewPr>
    <p:cSldViewPr>
      <p:cViewPr varScale="1">
        <p:scale>
          <a:sx n="59" d="100"/>
          <a:sy n="59" d="100"/>
        </p:scale>
        <p:origin x="139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0"/>
            </a:lvl1pPr>
          </a:lstStyle>
          <a:p>
            <a:pPr>
              <a:defRPr/>
            </a:pPr>
            <a:fld id="{2C6DA469-846B-4237-A746-FB31CC5D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85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87963-7646-4E58-9C48-6F25ACD16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4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28010-DC61-42A5-B949-A95AADDE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2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F9867-82AB-4D8B-9B9E-3CFFC52B4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00F8D-47B4-4336-B31E-A28156095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0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B83B6-8042-4E8C-A62A-9E9F52286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5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A6753-C29A-43D3-9D16-A1B38B4FC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073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52EC3-80D2-4082-8087-EAC458B049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3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CE9D0-BAA8-44C4-BD78-2ED71F34D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47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3F42F-791D-4D44-B4F4-494B6537A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8A18C-2CBF-4249-A886-6AA6BC3778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3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D8386F-0578-469F-B0B8-28D0B885F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5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5B2C6A9B-5D8C-43F2-A538-1BB6B6898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2098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da-DK" sz="4000" kern="0" dirty="0" smtClean="0">
                <a:latin typeface="+mj-lt"/>
                <a:ea typeface="+mj-ea"/>
                <a:cs typeface="+mj-cs"/>
              </a:rPr>
              <a:t>Grundlæggende</a:t>
            </a:r>
            <a:br>
              <a:rPr lang="da-DK" sz="4000" kern="0" dirty="0" smtClean="0">
                <a:latin typeface="+mj-lt"/>
                <a:ea typeface="+mj-ea"/>
                <a:cs typeface="+mj-cs"/>
              </a:rPr>
            </a:br>
            <a:r>
              <a:rPr lang="da-DK" sz="4000" kern="0" dirty="0" smtClean="0">
                <a:latin typeface="+mj-lt"/>
                <a:ea typeface="+mj-ea"/>
                <a:cs typeface="+mj-cs"/>
              </a:rPr>
              <a:t>Algoritmer </a:t>
            </a:r>
            <a:r>
              <a:rPr lang="da-DK" sz="4000" kern="0" dirty="0">
                <a:latin typeface="+mj-lt"/>
                <a:ea typeface="+mj-ea"/>
                <a:cs typeface="+mj-cs"/>
              </a:rPr>
              <a:t>og </a:t>
            </a:r>
            <a:r>
              <a:rPr lang="da-DK" sz="4000" kern="0" dirty="0" smtClean="0">
                <a:latin typeface="+mj-lt"/>
                <a:ea typeface="+mj-ea"/>
                <a:cs typeface="+mj-cs"/>
              </a:rPr>
              <a:t>Datastrukturer</a:t>
            </a:r>
            <a:endParaRPr lang="da-DK" sz="4000" kern="0" dirty="0">
              <a:latin typeface="+mj-lt"/>
              <a:ea typeface="+mj-ea"/>
              <a:cs typeface="+mj-cs"/>
            </a:endParaRPr>
          </a:p>
          <a:p>
            <a:pPr>
              <a:defRPr/>
            </a:pPr>
            <a:endParaRPr lang="da-DK" sz="2400" kern="0" dirty="0">
              <a:latin typeface="+mj-lt"/>
              <a:ea typeface="+mj-ea"/>
              <a:cs typeface="+mj-cs"/>
            </a:endParaRPr>
          </a:p>
          <a:p>
            <a:pPr>
              <a:defRPr/>
            </a:pPr>
            <a:r>
              <a:rPr lang="da-DK" dirty="0" smtClean="0"/>
              <a:t>Kursusevaluering</a:t>
            </a:r>
            <a:endParaRPr lang="en-US" kern="0" dirty="0"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21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340587"/>
            <a:ext cx="6386513" cy="21807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878" y="-112779"/>
            <a:ext cx="8229600" cy="1143000"/>
          </a:xfrm>
        </p:spPr>
        <p:txBody>
          <a:bodyPr/>
          <a:lstStyle/>
          <a:p>
            <a:r>
              <a:rPr lang="en-US" dirty="0" err="1" smtClean="0"/>
              <a:t>Lærebog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4078" y="894270"/>
            <a:ext cx="8991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/>
              <a:t>I </a:t>
            </a:r>
            <a:r>
              <a:rPr lang="en-US" b="0" dirty="0" err="1"/>
              <a:t>hvor</a:t>
            </a:r>
            <a:r>
              <a:rPr lang="en-US" b="0" dirty="0"/>
              <a:t> </a:t>
            </a:r>
            <a:r>
              <a:rPr lang="en-US" b="0" dirty="0" err="1"/>
              <a:t>stort</a:t>
            </a:r>
            <a:r>
              <a:rPr lang="en-US" b="0" dirty="0"/>
              <a:t> et </a:t>
            </a:r>
            <a:r>
              <a:rPr lang="en-US" b="0" dirty="0" err="1"/>
              <a:t>omfang</a:t>
            </a:r>
            <a:r>
              <a:rPr lang="en-US" b="0" dirty="0"/>
              <a:t> </a:t>
            </a:r>
            <a:r>
              <a:rPr lang="en-US" b="0" dirty="0" err="1"/>
              <a:t>har</a:t>
            </a:r>
            <a:r>
              <a:rPr lang="en-US" b="0" dirty="0"/>
              <a:t> CLRS </a:t>
            </a:r>
            <a:r>
              <a:rPr lang="en-US" b="0" dirty="0" err="1"/>
              <a:t>bogen</a:t>
            </a:r>
            <a:r>
              <a:rPr lang="en-US" b="0" dirty="0"/>
              <a:t> </a:t>
            </a:r>
            <a:r>
              <a:rPr lang="en-US" b="0" dirty="0" err="1"/>
              <a:t>været</a:t>
            </a:r>
            <a:r>
              <a:rPr lang="en-US" b="0" dirty="0"/>
              <a:t> </a:t>
            </a:r>
            <a:r>
              <a:rPr lang="en-US" b="0" dirty="0" err="1"/>
              <a:t>ens</a:t>
            </a:r>
            <a:r>
              <a:rPr lang="en-US" b="0" dirty="0"/>
              <a:t> </a:t>
            </a:r>
            <a:r>
              <a:rPr lang="en-US" b="0" dirty="0" err="1"/>
              <a:t>primære</a:t>
            </a:r>
            <a:r>
              <a:rPr lang="en-US" b="0" dirty="0"/>
              <a:t> </a:t>
            </a:r>
            <a:r>
              <a:rPr lang="en-US" b="0" dirty="0" err="1"/>
              <a:t>kilde</a:t>
            </a:r>
            <a:r>
              <a:rPr lang="en-US" b="0" dirty="0"/>
              <a:t> for </a:t>
            </a:r>
            <a:r>
              <a:rPr lang="en-US" b="0" dirty="0" err="1"/>
              <a:t>kursets</a:t>
            </a:r>
            <a:r>
              <a:rPr lang="en-US" b="0" dirty="0"/>
              <a:t> </a:t>
            </a:r>
            <a:r>
              <a:rPr lang="en-US" b="0" dirty="0" err="1"/>
              <a:t>pensum</a:t>
            </a:r>
            <a:r>
              <a:rPr lang="en-US" b="0" dirty="0" smtClean="0"/>
              <a:t>? (0 = </a:t>
            </a:r>
            <a:r>
              <a:rPr lang="en-US" b="0" dirty="0" err="1" smtClean="0"/>
              <a:t>slet</a:t>
            </a:r>
            <a:r>
              <a:rPr lang="en-US" b="0" dirty="0" smtClean="0"/>
              <a:t> </a:t>
            </a:r>
            <a:r>
              <a:rPr lang="en-US" b="0" dirty="0" err="1" smtClean="0"/>
              <a:t>ikke</a:t>
            </a:r>
            <a:r>
              <a:rPr lang="en-US" b="0" dirty="0" smtClean="0"/>
              <a:t>, 5 kun CLRS)</a:t>
            </a:r>
            <a:endParaRPr lang="en-US" b="0" dirty="0"/>
          </a:p>
        </p:txBody>
      </p:sp>
      <p:sp>
        <p:nvSpPr>
          <p:cNvPr id="8" name="Rectangle 7"/>
          <p:cNvSpPr/>
          <p:nvPr/>
        </p:nvSpPr>
        <p:spPr>
          <a:xfrm>
            <a:off x="584523" y="4019230"/>
            <a:ext cx="37288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0" dirty="0"/>
              <a:t>CLRS bogen dækker på passende vis kursets pensum</a:t>
            </a:r>
            <a:endParaRPr lang="en-US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312" y="4566774"/>
            <a:ext cx="2333625" cy="22669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8937" y="4953000"/>
            <a:ext cx="1962150" cy="12192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571999" y="4114800"/>
            <a:ext cx="4411087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b="0" dirty="0" err="1"/>
              <a:t>Dejligt</a:t>
            </a:r>
            <a:r>
              <a:rPr lang="en-US" b="0" dirty="0"/>
              <a:t> </a:t>
            </a:r>
            <a:r>
              <a:rPr lang="en-US" b="0" dirty="0" err="1"/>
              <a:t>pædagogisk</a:t>
            </a:r>
            <a:r>
              <a:rPr lang="en-US" b="0" dirty="0"/>
              <a:t> </a:t>
            </a:r>
            <a:r>
              <a:rPr lang="en-US" b="0" dirty="0" smtClean="0"/>
              <a:t>bog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b="0" dirty="0" smtClean="0"/>
              <a:t>Burde </a:t>
            </a:r>
            <a:r>
              <a:rPr lang="da-DK" b="0" dirty="0"/>
              <a:t>vælge en anden bog, som startede på et lavere </a:t>
            </a:r>
            <a:r>
              <a:rPr lang="da-DK" b="0" dirty="0" smtClean="0"/>
              <a:t>niveau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b="0" dirty="0"/>
              <a:t>Har givet op på bogen, fordi den var for svær at </a:t>
            </a:r>
            <a:r>
              <a:rPr lang="da-DK" b="0" dirty="0" smtClean="0"/>
              <a:t>forstå</a:t>
            </a:r>
            <a:endParaRPr lang="en-US" b="0" dirty="0"/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b="0" dirty="0" smtClean="0"/>
              <a:t>Bruger </a:t>
            </a:r>
            <a:r>
              <a:rPr lang="da-DK" b="0" dirty="0"/>
              <a:t>den mest som et slags </a:t>
            </a:r>
            <a:r>
              <a:rPr lang="da-DK" b="0" dirty="0" smtClean="0"/>
              <a:t>opslagsværk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b="0" dirty="0"/>
              <a:t>Videoer </a:t>
            </a:r>
            <a:r>
              <a:rPr lang="da-DK" b="0" dirty="0" smtClean="0"/>
              <a:t>fra MIT / </a:t>
            </a:r>
            <a:r>
              <a:rPr lang="da-DK" b="0" dirty="0" err="1"/>
              <a:t>Standford</a:t>
            </a:r>
            <a:r>
              <a:rPr lang="da-DK" b="0" dirty="0"/>
              <a:t> </a:t>
            </a:r>
            <a:r>
              <a:rPr lang="da-DK" b="0" dirty="0" smtClean="0"/>
              <a:t>/ YouTube, </a:t>
            </a:r>
            <a:r>
              <a:rPr lang="en-US" b="0" dirty="0"/>
              <a:t>Khan </a:t>
            </a:r>
            <a:r>
              <a:rPr lang="en-US" b="0" dirty="0" smtClean="0"/>
              <a:t>academy</a:t>
            </a:r>
            <a:r>
              <a:rPr lang="en-US" b="0" dirty="0"/>
              <a:t>, </a:t>
            </a:r>
            <a:r>
              <a:rPr lang="en-US" b="0" dirty="0" err="1"/>
              <a:t>GeeksForGeeks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68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Blackboard </a:t>
            </a:r>
            <a:r>
              <a:rPr lang="en-US" dirty="0" err="1" smtClean="0"/>
              <a:t>kursusside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345751"/>
            <a:ext cx="6781800" cy="533399"/>
          </a:xfrm>
        </p:spPr>
        <p:txBody>
          <a:bodyPr/>
          <a:lstStyle/>
          <a:p>
            <a:pPr marL="0" indent="0">
              <a:buNone/>
            </a:pPr>
            <a:r>
              <a:rPr lang="da-DK" sz="1800" dirty="0"/>
              <a:t>Det var nemt at finde den relevante information på kursussiden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769163"/>
            <a:ext cx="2476500" cy="2362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7994" y="2345425"/>
            <a:ext cx="1990725" cy="12096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14400" y="4953000"/>
            <a:ext cx="7010400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/>
              <a:t>Nok</a:t>
            </a:r>
            <a:r>
              <a:rPr lang="en-US" b="0" dirty="0"/>
              <a:t> den </a:t>
            </a:r>
            <a:r>
              <a:rPr lang="en-US" b="0" dirty="0" err="1"/>
              <a:t>bedste</a:t>
            </a:r>
            <a:r>
              <a:rPr lang="en-US" b="0" dirty="0"/>
              <a:t> </a:t>
            </a:r>
            <a:r>
              <a:rPr lang="en-US" b="0" dirty="0" err="1"/>
              <a:t>ugeplan</a:t>
            </a:r>
            <a:r>
              <a:rPr lang="en-US" b="0" dirty="0"/>
              <a:t> vi </a:t>
            </a:r>
            <a:r>
              <a:rPr lang="en-US" b="0" dirty="0" err="1"/>
              <a:t>har</a:t>
            </a:r>
            <a:r>
              <a:rPr lang="en-US" b="0" dirty="0"/>
              <a:t> haft </a:t>
            </a:r>
            <a:r>
              <a:rPr lang="en-US" b="0" dirty="0" err="1"/>
              <a:t>dette</a:t>
            </a:r>
            <a:r>
              <a:rPr lang="en-US" b="0" dirty="0"/>
              <a:t> semester. Alt </a:t>
            </a:r>
            <a:r>
              <a:rPr lang="en-US" b="0" dirty="0" err="1"/>
              <a:t>er</a:t>
            </a:r>
            <a:r>
              <a:rPr lang="en-US" b="0" dirty="0"/>
              <a:t> </a:t>
            </a:r>
            <a:r>
              <a:rPr lang="en-US" b="0" dirty="0" err="1"/>
              <a:t>samlet</a:t>
            </a:r>
            <a:r>
              <a:rPr lang="en-US" b="0" dirty="0"/>
              <a:t> </a:t>
            </a:r>
            <a:r>
              <a:rPr lang="en-US" b="0" dirty="0" err="1"/>
              <a:t>på</a:t>
            </a:r>
            <a:r>
              <a:rPr lang="en-US" b="0" dirty="0"/>
              <a:t> et </a:t>
            </a:r>
            <a:r>
              <a:rPr lang="en-US" b="0" dirty="0" err="1"/>
              <a:t>sted</a:t>
            </a:r>
            <a:r>
              <a:rPr lang="en-US" b="0" dirty="0"/>
              <a:t>!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 smtClean="0"/>
              <a:t>Hvis</a:t>
            </a:r>
            <a:r>
              <a:rPr lang="en-US" b="0" dirty="0" smtClean="0"/>
              <a:t> </a:t>
            </a:r>
            <a:r>
              <a:rPr lang="en-US" b="0" dirty="0" err="1"/>
              <a:t>Kurts</a:t>
            </a:r>
            <a:r>
              <a:rPr lang="en-US" b="0" dirty="0"/>
              <a:t> side </a:t>
            </a:r>
            <a:r>
              <a:rPr lang="en-US" b="0" dirty="0" err="1"/>
              <a:t>er</a:t>
            </a:r>
            <a:r>
              <a:rPr lang="en-US" b="0" dirty="0"/>
              <a:t> 10/10, </a:t>
            </a:r>
            <a:r>
              <a:rPr lang="en-US" b="0" dirty="0" err="1"/>
              <a:t>får</a:t>
            </a:r>
            <a:r>
              <a:rPr lang="en-US" b="0" dirty="0"/>
              <a:t> </a:t>
            </a:r>
            <a:r>
              <a:rPr lang="en-US" b="0" dirty="0" err="1"/>
              <a:t>algoritmers</a:t>
            </a:r>
            <a:r>
              <a:rPr lang="en-US" b="0" dirty="0"/>
              <a:t> </a:t>
            </a:r>
            <a:r>
              <a:rPr lang="en-US" b="0" dirty="0" err="1"/>
              <a:t>Blackboardside</a:t>
            </a:r>
            <a:r>
              <a:rPr lang="en-US" b="0" dirty="0"/>
              <a:t> </a:t>
            </a:r>
            <a:r>
              <a:rPr lang="en-US" b="0" dirty="0" smtClean="0"/>
              <a:t>8.7/10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 smtClean="0"/>
              <a:t>Svært</a:t>
            </a:r>
            <a:r>
              <a:rPr lang="en-US" b="0" dirty="0" smtClean="0"/>
              <a:t> </a:t>
            </a:r>
            <a:r>
              <a:rPr lang="en-US" b="0" dirty="0"/>
              <a:t>at </a:t>
            </a:r>
            <a:r>
              <a:rPr lang="en-US" b="0" dirty="0" err="1"/>
              <a:t>få</a:t>
            </a:r>
            <a:r>
              <a:rPr lang="en-US" b="0" dirty="0"/>
              <a:t> </a:t>
            </a:r>
            <a:r>
              <a:rPr lang="en-US" b="0" dirty="0" err="1"/>
              <a:t>overblik</a:t>
            </a:r>
            <a:r>
              <a:rPr lang="en-US" b="0" dirty="0"/>
              <a:t> over </a:t>
            </a:r>
            <a:r>
              <a:rPr lang="en-US" b="0" dirty="0" err="1"/>
              <a:t>handins</a:t>
            </a:r>
            <a:r>
              <a:rPr lang="en-US" b="0" dirty="0"/>
              <a:t> og deadlines</a:t>
            </a:r>
          </a:p>
        </p:txBody>
      </p:sp>
    </p:spTree>
    <p:extLst>
      <p:ext uri="{BB962C8B-B14F-4D97-AF65-F5344CB8AC3E}">
        <p14:creationId xmlns:p14="http://schemas.microsoft.com/office/powerpoint/2010/main" val="425404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Generelle</a:t>
            </a:r>
            <a:r>
              <a:rPr lang="en-US" dirty="0" smtClean="0"/>
              <a:t> </a:t>
            </a:r>
            <a:r>
              <a:rPr lang="en-US" dirty="0" err="1" smtClean="0"/>
              <a:t>kommentarer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667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da-DK" sz="2400" dirty="0"/>
              <a:t>Synes det er et svært kursus men </a:t>
            </a:r>
            <a:r>
              <a:rPr lang="da-DK" sz="2400" dirty="0" smtClean="0"/>
              <a:t>lærerigt</a:t>
            </a:r>
            <a:endParaRPr lang="da-DK" sz="2400" dirty="0"/>
          </a:p>
          <a:p>
            <a:r>
              <a:rPr lang="da-DK" sz="2400" dirty="0" smtClean="0"/>
              <a:t>Ikke </a:t>
            </a:r>
            <a:r>
              <a:rPr lang="da-DK" sz="2400" dirty="0"/>
              <a:t>velegnet til 1. </a:t>
            </a:r>
            <a:r>
              <a:rPr lang="da-DK" sz="2400" dirty="0" smtClean="0"/>
              <a:t>semester </a:t>
            </a:r>
            <a:r>
              <a:rPr lang="da-DK" sz="2400" dirty="0"/>
              <a:t>af en bachelor uddannelse</a:t>
            </a:r>
          </a:p>
          <a:p>
            <a:r>
              <a:rPr lang="en-US" sz="2400" dirty="0" err="1"/>
              <a:t>Flere</a:t>
            </a:r>
            <a:r>
              <a:rPr lang="en-US" sz="2400" dirty="0"/>
              <a:t> </a:t>
            </a:r>
            <a:r>
              <a:rPr lang="en-US" sz="2400" dirty="0" err="1"/>
              <a:t>eksempler</a:t>
            </a:r>
            <a:r>
              <a:rPr lang="en-US" sz="2400" dirty="0"/>
              <a:t> </a:t>
            </a:r>
            <a:r>
              <a:rPr lang="en-US" sz="2400" dirty="0" err="1"/>
              <a:t>kunne</a:t>
            </a:r>
            <a:r>
              <a:rPr lang="en-US" sz="2400" dirty="0"/>
              <a:t> </a:t>
            </a:r>
            <a:r>
              <a:rPr lang="en-US" sz="2400" dirty="0" err="1"/>
              <a:t>være</a:t>
            </a:r>
            <a:r>
              <a:rPr lang="en-US" sz="2400" dirty="0"/>
              <a:t> </a:t>
            </a:r>
            <a:r>
              <a:rPr lang="en-US" sz="2400" dirty="0" err="1" smtClean="0"/>
              <a:t>nyttig</a:t>
            </a:r>
            <a:endParaRPr lang="en-US" sz="2400" dirty="0"/>
          </a:p>
          <a:p>
            <a:r>
              <a:rPr lang="en-US" sz="2400" dirty="0" err="1"/>
              <a:t>Pensum</a:t>
            </a:r>
            <a:r>
              <a:rPr lang="en-US" sz="2400" dirty="0"/>
              <a:t> </a:t>
            </a:r>
            <a:r>
              <a:rPr lang="en-US" sz="2400" dirty="0" err="1"/>
              <a:t>er</a:t>
            </a:r>
            <a:r>
              <a:rPr lang="en-US" sz="2400" dirty="0"/>
              <a:t> for </a:t>
            </a:r>
            <a:r>
              <a:rPr lang="en-US" sz="2400" dirty="0" err="1" smtClean="0"/>
              <a:t>stort</a:t>
            </a:r>
            <a:endParaRPr lang="en-US" sz="2400" dirty="0" smtClean="0"/>
          </a:p>
          <a:p>
            <a:r>
              <a:rPr lang="da-DK" sz="2400" dirty="0" smtClean="0"/>
              <a:t>Studiecafeen </a:t>
            </a:r>
            <a:r>
              <a:rPr lang="da-DK" sz="2400" dirty="0"/>
              <a:t>rigtig, rigtig god</a:t>
            </a:r>
            <a:r>
              <a:rPr lang="da-DK" sz="2400" dirty="0" smtClean="0"/>
              <a:t>!!</a:t>
            </a:r>
          </a:p>
          <a:p>
            <a:r>
              <a:rPr lang="en-US" sz="2400" dirty="0" err="1" smtClean="0"/>
              <a:t>Ærgerligt</a:t>
            </a:r>
            <a:r>
              <a:rPr lang="en-US" sz="2400" dirty="0" smtClean="0"/>
              <a:t> v</a:t>
            </a:r>
            <a:r>
              <a:rPr lang="da-DK" sz="2400" dirty="0" err="1" smtClean="0"/>
              <a:t>ideooptagelserne</a:t>
            </a:r>
            <a:r>
              <a:rPr lang="da-DK" sz="2400" dirty="0" smtClean="0"/>
              <a:t> </a:t>
            </a:r>
            <a:r>
              <a:rPr lang="da-DK" sz="2400" dirty="0"/>
              <a:t>ikke er af bedre </a:t>
            </a:r>
            <a:r>
              <a:rPr lang="da-DK" sz="2400" dirty="0" smtClean="0"/>
              <a:t>kvalitet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26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Eksamen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199"/>
            <a:ext cx="9144000" cy="4953001"/>
          </a:xfrm>
          <a:ln>
            <a:noFill/>
          </a:ln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 err="1" smtClean="0"/>
              <a:t>Ordinær</a:t>
            </a:r>
            <a:r>
              <a:rPr lang="en-US" sz="2400" dirty="0" smtClean="0"/>
              <a:t> </a:t>
            </a:r>
            <a:r>
              <a:rPr lang="en-US" sz="2400" dirty="0" err="1" smtClean="0"/>
              <a:t>eksamen</a:t>
            </a:r>
            <a:r>
              <a:rPr lang="en-US" sz="2400" dirty="0" smtClean="0"/>
              <a:t> </a:t>
            </a:r>
            <a:r>
              <a:rPr lang="en-US" sz="2400" dirty="0"/>
              <a:t>24. </a:t>
            </a:r>
            <a:r>
              <a:rPr lang="en-US" sz="2400" dirty="0" err="1"/>
              <a:t>januar</a:t>
            </a:r>
            <a:r>
              <a:rPr lang="en-US" sz="2400" dirty="0"/>
              <a:t> 2019, </a:t>
            </a:r>
            <a:r>
              <a:rPr lang="en-US" sz="2400" dirty="0" err="1"/>
              <a:t>reeksamen</a:t>
            </a:r>
            <a:r>
              <a:rPr lang="en-US" sz="2400" dirty="0"/>
              <a:t> </a:t>
            </a:r>
            <a:r>
              <a:rPr lang="en-US" sz="2400" dirty="0" err="1"/>
              <a:t>til</a:t>
            </a:r>
            <a:r>
              <a:rPr lang="en-US" sz="2400" dirty="0"/>
              <a:t> </a:t>
            </a:r>
            <a:r>
              <a:rPr lang="en-US" sz="2400" dirty="0" err="1"/>
              <a:t>maj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Ingen </a:t>
            </a:r>
            <a:r>
              <a:rPr lang="en-US" sz="2400" dirty="0" err="1" smtClean="0"/>
              <a:t>hjælpemidler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2 timer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Forberedelse</a:t>
            </a:r>
            <a:r>
              <a:rPr lang="en-US" sz="2400" dirty="0" smtClean="0"/>
              <a:t>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eksamen</a:t>
            </a:r>
            <a:r>
              <a:rPr lang="en-US" sz="2400" dirty="0" smtClean="0"/>
              <a:t>: </a:t>
            </a:r>
            <a:r>
              <a:rPr lang="en-US" sz="2400" dirty="0" err="1" smtClean="0"/>
              <a:t>Løs</a:t>
            </a:r>
            <a:r>
              <a:rPr lang="en-US" sz="2400" dirty="0" smtClean="0"/>
              <a:t> </a:t>
            </a:r>
            <a:r>
              <a:rPr lang="en-US" sz="2400" dirty="0" err="1" smtClean="0"/>
              <a:t>gamle</a:t>
            </a:r>
            <a:r>
              <a:rPr lang="en-US" sz="2400" dirty="0" smtClean="0"/>
              <a:t> </a:t>
            </a:r>
            <a:r>
              <a:rPr lang="en-US" sz="2400" dirty="0" err="1" smtClean="0"/>
              <a:t>eksamensopgaver</a:t>
            </a:r>
            <a:r>
              <a:rPr lang="en-US" sz="2400" dirty="0" smtClean="0"/>
              <a:t> + Q&amp;A</a:t>
            </a:r>
          </a:p>
          <a:p>
            <a:pPr>
              <a:spcAft>
                <a:spcPts val="600"/>
              </a:spcAft>
            </a:pPr>
            <a:r>
              <a:rPr lang="en-US" sz="2400" dirty="0" err="1" smtClean="0"/>
              <a:t>Eksamensopgaverne</a:t>
            </a:r>
            <a:r>
              <a:rPr lang="en-US" sz="2400" dirty="0" smtClean="0"/>
              <a:t> </a:t>
            </a:r>
            <a:r>
              <a:rPr lang="en-US" sz="2400" dirty="0" err="1" smtClean="0"/>
              <a:t>meget</a:t>
            </a:r>
            <a:r>
              <a:rPr lang="en-US" sz="2400" dirty="0" smtClean="0"/>
              <a:t> </a:t>
            </a:r>
            <a:r>
              <a:rPr lang="en-US" sz="2400" dirty="0" err="1" smtClean="0"/>
              <a:t>lig</a:t>
            </a:r>
            <a:r>
              <a:rPr lang="en-US" sz="2400" dirty="0" smtClean="0"/>
              <a:t> med </a:t>
            </a:r>
            <a:r>
              <a:rPr lang="en-US" sz="2400" dirty="0" err="1" smtClean="0"/>
              <a:t>gamle</a:t>
            </a:r>
            <a:r>
              <a:rPr lang="en-US" sz="2400" dirty="0" smtClean="0"/>
              <a:t> </a:t>
            </a:r>
            <a:r>
              <a:rPr lang="en-US" sz="2400" dirty="0" err="1" smtClean="0"/>
              <a:t>eksamensopgaver</a:t>
            </a:r>
            <a:r>
              <a:rPr lang="en-US" sz="2400" dirty="0" smtClean="0"/>
              <a:t> i dADS1 (- </a:t>
            </a:r>
            <a:r>
              <a:rPr lang="en-US" sz="2400" dirty="0" err="1" smtClean="0"/>
              <a:t>transitionssystemer</a:t>
            </a:r>
            <a:r>
              <a:rPr lang="en-US" sz="2400" dirty="0" smtClean="0"/>
              <a:t>, </a:t>
            </a:r>
            <a:r>
              <a:rPr lang="en-US" sz="2400" dirty="0" err="1" smtClean="0"/>
              <a:t>termineringsfunktioner</a:t>
            </a:r>
            <a:r>
              <a:rPr lang="en-US" sz="2400" dirty="0" smtClean="0"/>
              <a:t>)</a:t>
            </a:r>
            <a:br>
              <a:rPr lang="en-US" sz="2400" dirty="0" smtClean="0"/>
            </a:br>
            <a:r>
              <a:rPr lang="en-US" sz="2400" dirty="0" smtClean="0"/>
              <a:t>dADS2 (- flow/</a:t>
            </a:r>
            <a:r>
              <a:rPr lang="en-US" sz="2400" dirty="0" err="1" smtClean="0"/>
              <a:t>netværkstrømninger</a:t>
            </a:r>
            <a:r>
              <a:rPr lang="en-US" sz="2400" dirty="0" smtClean="0"/>
              <a:t>, </a:t>
            </a:r>
            <a:r>
              <a:rPr lang="en-US" sz="2400" dirty="0" err="1" smtClean="0"/>
              <a:t>streng</a:t>
            </a:r>
            <a:r>
              <a:rPr lang="en-US" sz="2400" dirty="0" smtClean="0"/>
              <a:t> </a:t>
            </a:r>
            <a:r>
              <a:rPr lang="en-US" sz="2400" dirty="0" err="1" smtClean="0"/>
              <a:t>algoritmer</a:t>
            </a:r>
            <a:r>
              <a:rPr lang="en-US" sz="24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FADS </a:t>
            </a:r>
            <a:r>
              <a:rPr lang="en-US" sz="2400" dirty="0" err="1" smtClean="0"/>
              <a:t>opgaverne</a:t>
            </a:r>
            <a:r>
              <a:rPr lang="en-US" sz="2400" dirty="0" smtClean="0"/>
              <a:t> </a:t>
            </a:r>
            <a:r>
              <a:rPr lang="en-US" sz="2400" dirty="0" err="1" smtClean="0"/>
              <a:t>svarende</a:t>
            </a:r>
            <a:r>
              <a:rPr lang="en-US" sz="2400" dirty="0" smtClean="0"/>
              <a:t> </a:t>
            </a:r>
            <a:r>
              <a:rPr lang="en-US" sz="2400" dirty="0" err="1" smtClean="0"/>
              <a:t>til</a:t>
            </a:r>
            <a:r>
              <a:rPr lang="en-US" sz="2400" dirty="0" smtClean="0"/>
              <a:t> dADS2 </a:t>
            </a:r>
            <a:r>
              <a:rPr lang="en-US" sz="2400" dirty="0" err="1" smtClean="0"/>
              <a:t>opgaver</a:t>
            </a:r>
            <a:r>
              <a:rPr lang="en-US" sz="2400" dirty="0" smtClean="0"/>
              <a:t> </a:t>
            </a:r>
            <a:r>
              <a:rPr lang="en-US" sz="2400" dirty="0" err="1" smtClean="0"/>
              <a:t>vil</a:t>
            </a:r>
            <a:r>
              <a:rPr lang="en-US" sz="2400" dirty="0" smtClean="0"/>
              <a:t> </a:t>
            </a:r>
            <a:r>
              <a:rPr lang="en-US" sz="2400" dirty="0" err="1" smtClean="0"/>
              <a:t>blive</a:t>
            </a:r>
            <a:r>
              <a:rPr lang="en-US" sz="2400" dirty="0" smtClean="0"/>
              <a:t> </a:t>
            </a:r>
            <a:r>
              <a:rPr lang="en-US" sz="2400" dirty="0" err="1" smtClean="0"/>
              <a:t>forsøgt</a:t>
            </a:r>
            <a:r>
              <a:rPr lang="en-US" sz="2400" dirty="0" smtClean="0"/>
              <a:t> </a:t>
            </a:r>
            <a:r>
              <a:rPr lang="en-US" sz="2400" dirty="0" err="1" smtClean="0"/>
              <a:t>formuleret</a:t>
            </a:r>
            <a:r>
              <a:rPr lang="en-US" sz="2400" dirty="0" smtClean="0"/>
              <a:t> </a:t>
            </a:r>
            <a:r>
              <a:rPr lang="en-US" sz="2400" dirty="0" err="1" smtClean="0"/>
              <a:t>som</a:t>
            </a:r>
            <a:r>
              <a:rPr lang="en-US" sz="2400" dirty="0" smtClean="0"/>
              <a:t> multiple-choice </a:t>
            </a:r>
            <a:r>
              <a:rPr lang="en-US" sz="2400" dirty="0" err="1" smtClean="0"/>
              <a:t>opgaver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err="1" smtClean="0"/>
              <a:t>Bemærk</a:t>
            </a:r>
            <a:r>
              <a:rPr lang="en-US" sz="2400" dirty="0" smtClean="0"/>
              <a:t>: </a:t>
            </a:r>
            <a:r>
              <a:rPr lang="en-US" sz="2400" dirty="0" err="1" smtClean="0"/>
              <a:t>Indtil</a:t>
            </a:r>
            <a:r>
              <a:rPr lang="en-US" sz="2400" dirty="0" smtClean="0"/>
              <a:t> </a:t>
            </a:r>
            <a:r>
              <a:rPr lang="en-US" sz="2400" dirty="0" err="1" smtClean="0"/>
              <a:t>foråret</a:t>
            </a:r>
            <a:r>
              <a:rPr lang="en-US" sz="2400" dirty="0" smtClean="0"/>
              <a:t> 2017 </a:t>
            </a:r>
            <a:r>
              <a:rPr lang="en-US" sz="2400" dirty="0" err="1" smtClean="0"/>
              <a:t>lå</a:t>
            </a:r>
            <a:r>
              <a:rPr lang="en-US" sz="2400" dirty="0" smtClean="0"/>
              <a:t> </a:t>
            </a:r>
            <a:r>
              <a:rPr lang="en-US" sz="2400" dirty="0" err="1" smtClean="0"/>
              <a:t>kurserne</a:t>
            </a:r>
            <a:r>
              <a:rPr lang="en-US" sz="2400" dirty="0" smtClean="0"/>
              <a:t> </a:t>
            </a:r>
            <a:r>
              <a:rPr lang="en-US" sz="2400" dirty="0" err="1" smtClean="0"/>
              <a:t>på</a:t>
            </a:r>
            <a:r>
              <a:rPr lang="en-US" sz="2400" dirty="0" smtClean="0"/>
              <a:t> 2. semester og man </a:t>
            </a:r>
            <a:r>
              <a:rPr lang="en-US" sz="2400" dirty="0" err="1" smtClean="0"/>
              <a:t>kunne</a:t>
            </a:r>
            <a:r>
              <a:rPr lang="en-US" sz="2400" dirty="0" smtClean="0"/>
              <a:t> have </a:t>
            </a:r>
            <a:r>
              <a:rPr lang="en-US" sz="2400" dirty="0" err="1" smtClean="0"/>
              <a:t>lærebogen</a:t>
            </a:r>
            <a:r>
              <a:rPr lang="en-US" sz="2400" dirty="0" smtClean="0"/>
              <a:t> med </a:t>
            </a:r>
            <a:r>
              <a:rPr lang="en-US" sz="2400" dirty="0" err="1" smtClean="0"/>
              <a:t>til</a:t>
            </a:r>
            <a:r>
              <a:rPr lang="en-US" sz="2400" dirty="0" smtClean="0"/>
              <a:t> </a:t>
            </a:r>
            <a:r>
              <a:rPr lang="en-US" sz="2400" dirty="0" err="1" smtClean="0"/>
              <a:t>eksamen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4885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2850" y="4524375"/>
            <a:ext cx="2552700" cy="2333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226" y="1143000"/>
            <a:ext cx="2419350" cy="24669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26" y="297656"/>
            <a:ext cx="3733800" cy="1020762"/>
          </a:xfrm>
        </p:spPr>
        <p:txBody>
          <a:bodyPr/>
          <a:lstStyle/>
          <a:p>
            <a:r>
              <a:rPr lang="da-DK" sz="1800" dirty="0"/>
              <a:t>Jeg vurderer det samlede udbytte af kurset som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l="8421" t="16868" r="44912" b="10844"/>
          <a:stretch/>
        </p:blipFill>
        <p:spPr>
          <a:xfrm>
            <a:off x="228600" y="1159460"/>
            <a:ext cx="2533650" cy="228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77194" t="16868" r="-1" b="44578"/>
          <a:stretch/>
        </p:blipFill>
        <p:spPr>
          <a:xfrm>
            <a:off x="2643061" y="1692860"/>
            <a:ext cx="1238250" cy="1219200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4666069" y="265748"/>
            <a:ext cx="4063550" cy="1009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Jeg oplevede at kurset har relevans for mit studium som helhed</a:t>
            </a:r>
            <a:endParaRPr lang="en-US" sz="1800" b="0" kern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6576" y="1743074"/>
            <a:ext cx="1962150" cy="12668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170" y="4430546"/>
            <a:ext cx="2743200" cy="24479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3589" y="5107010"/>
            <a:ext cx="2085975" cy="1285875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 bwMode="auto">
          <a:xfrm>
            <a:off x="120032" y="3613151"/>
            <a:ext cx="3969818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Kurset er hensigtsmæssigt tilrettelagt</a:t>
            </a:r>
            <a:endParaRPr lang="en-US" sz="1800" b="0" kern="0" dirty="0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4251690" y="3618895"/>
            <a:ext cx="4892309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Der har i undervisningsforløbet været gode muligheder for at få tilbagemelding/vejledning vedrørende mine faglige præstationer</a:t>
            </a:r>
            <a:endParaRPr lang="en-US" sz="1800" b="0" kern="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29872" y="5025858"/>
            <a:ext cx="1971675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9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180975"/>
            <a:ext cx="4147168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Jeg har kunnet få faglig hjælp og støtte fra mine medstuderende under kurset</a:t>
            </a:r>
            <a:endParaRPr lang="en-US" sz="1800" b="0" kern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972" y="1019175"/>
            <a:ext cx="2514600" cy="2333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6572" y="1590674"/>
            <a:ext cx="1943100" cy="11906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2496" y="1019175"/>
            <a:ext cx="2362200" cy="227647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4724400" y="197833"/>
            <a:ext cx="4147168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Arbejdsbyrden på kurset vurderes som</a:t>
            </a:r>
            <a:endParaRPr lang="en-US" sz="1800" b="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34696" y="1552574"/>
            <a:ext cx="1381125" cy="1209675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228600" y="3581400"/>
            <a:ext cx="4147168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Hvor mange timer har du typisk brugt på kurset om </a:t>
            </a:r>
            <a:r>
              <a:rPr lang="da-DK" sz="1800" b="0" kern="0" dirty="0" smtClean="0"/>
              <a:t>ugen (inkl</a:t>
            </a:r>
            <a:r>
              <a:rPr lang="da-DK" sz="1800" b="0" kern="0" dirty="0"/>
              <a:t>. forelæsning, øvelser, studiecafé, m.m.)?</a:t>
            </a:r>
            <a:endParaRPr lang="en-US" sz="1800" b="0" kern="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0525" y="4534924"/>
            <a:ext cx="2352675" cy="23050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46572" y="5063561"/>
            <a:ext cx="1181100" cy="1247775"/>
          </a:xfrm>
          <a:prstGeom prst="rect">
            <a:avLst/>
          </a:prstGeom>
        </p:spPr>
      </p:pic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343595"/>
              </p:ext>
            </p:extLst>
          </p:nvPr>
        </p:nvGraphicFramePr>
        <p:xfrm>
          <a:off x="4901714" y="4800600"/>
          <a:ext cx="3792539" cy="126873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90650">
                  <a:extLst>
                    <a:ext uri="{9D8B030D-6E8A-4147-A177-3AD203B41FA5}">
                      <a16:colId xmlns:a16="http://schemas.microsoft.com/office/drawing/2014/main" val="2432537216"/>
                    </a:ext>
                  </a:extLst>
                </a:gridCol>
                <a:gridCol w="420688">
                  <a:extLst>
                    <a:ext uri="{9D8B030D-6E8A-4147-A177-3AD203B41FA5}">
                      <a16:colId xmlns:a16="http://schemas.microsoft.com/office/drawing/2014/main" val="408529169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989595172"/>
                    </a:ext>
                  </a:extLst>
                </a:gridCol>
                <a:gridCol w="595313">
                  <a:extLst>
                    <a:ext uri="{9D8B030D-6E8A-4147-A177-3AD203B41FA5}">
                      <a16:colId xmlns:a16="http://schemas.microsoft.com/office/drawing/2014/main" val="1037331718"/>
                    </a:ext>
                  </a:extLst>
                </a:gridCol>
                <a:gridCol w="482600">
                  <a:extLst>
                    <a:ext uri="{9D8B030D-6E8A-4147-A177-3AD203B41FA5}">
                      <a16:colId xmlns:a16="http://schemas.microsoft.com/office/drawing/2014/main" val="2974035409"/>
                    </a:ext>
                  </a:extLst>
                </a:gridCol>
                <a:gridCol w="307975">
                  <a:extLst>
                    <a:ext uri="{9D8B030D-6E8A-4147-A177-3AD203B41FA5}">
                      <a16:colId xmlns:a16="http://schemas.microsoft.com/office/drawing/2014/main" val="1513880746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endParaRPr lang="en-US" sz="1600" u="none" strike="noStrike" dirty="0">
                        <a:effectLst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Timer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343500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 smtClean="0">
                          <a:effectLst/>
                        </a:rPr>
                        <a:t>Arbejdsbyrde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&gt;18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15-18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12-15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8-12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&lt;8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524609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Meget</a:t>
                      </a:r>
                      <a:r>
                        <a:rPr lang="en-US" sz="1600" u="none" strike="noStrike" dirty="0">
                          <a:effectLst/>
                        </a:rPr>
                        <a:t> for </a:t>
                      </a:r>
                      <a:r>
                        <a:rPr lang="en-US" sz="1600" u="none" strike="noStrike" dirty="0" err="1">
                          <a:effectLst/>
                        </a:rPr>
                        <a:t>stort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375049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For stort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111735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Passende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7479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62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52400" y="152400"/>
            <a:ext cx="4147168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Kursets overordnede faglig niveau</a:t>
            </a:r>
            <a:endParaRPr lang="en-US" sz="1800" b="0" kern="0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876800" y="152400"/>
            <a:ext cx="4147168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Kurset er forskningsbaseret</a:t>
            </a:r>
            <a:endParaRPr lang="en-US" sz="1800" b="0" kern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2428875" cy="2247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4599" y="1700212"/>
            <a:ext cx="2190750" cy="14382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800" y="1295400"/>
            <a:ext cx="2419350" cy="2257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8916" y="1743019"/>
            <a:ext cx="1914525" cy="12001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729" y="4343400"/>
            <a:ext cx="907724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 smtClean="0"/>
              <a:t>Tungt</a:t>
            </a:r>
            <a:r>
              <a:rPr lang="en-US" b="0" dirty="0" smtClean="0"/>
              <a:t>, </a:t>
            </a:r>
            <a:r>
              <a:rPr lang="en-US" b="0" dirty="0" err="1" smtClean="0"/>
              <a:t>svæt</a:t>
            </a:r>
            <a:r>
              <a:rPr lang="en-US" b="0" dirty="0" smtClean="0"/>
              <a:t>, </a:t>
            </a:r>
            <a:r>
              <a:rPr lang="en-US" b="0" dirty="0" err="1" smtClean="0"/>
              <a:t>sværeste</a:t>
            </a:r>
            <a:r>
              <a:rPr lang="en-US" b="0" dirty="0" smtClean="0"/>
              <a:t> </a:t>
            </a:r>
            <a:r>
              <a:rPr lang="en-US" b="0" dirty="0" err="1" smtClean="0"/>
              <a:t>kursus</a:t>
            </a:r>
            <a:r>
              <a:rPr lang="en-US" b="0" dirty="0"/>
              <a:t>, </a:t>
            </a:r>
            <a:r>
              <a:rPr lang="en-US" b="0" dirty="0" err="1" smtClean="0"/>
              <a:t>voldsomt</a:t>
            </a:r>
            <a:r>
              <a:rPr lang="en-US" b="0" dirty="0" smtClean="0"/>
              <a:t>, </a:t>
            </a:r>
            <a:r>
              <a:rPr lang="en-US" b="0" dirty="0" err="1" smtClean="0"/>
              <a:t>stejl</a:t>
            </a:r>
            <a:r>
              <a:rPr lang="en-US" b="0" dirty="0" smtClean="0"/>
              <a:t> </a:t>
            </a:r>
            <a:r>
              <a:rPr lang="en-US" b="0" dirty="0" err="1" smtClean="0"/>
              <a:t>indlæringskurve</a:t>
            </a:r>
            <a:r>
              <a:rPr lang="en-US" b="0" dirty="0"/>
              <a:t>, </a:t>
            </a:r>
            <a:r>
              <a:rPr lang="en-US" b="0" dirty="0" err="1"/>
              <a:t>især</a:t>
            </a:r>
            <a:r>
              <a:rPr lang="en-US" b="0" dirty="0"/>
              <a:t> </a:t>
            </a:r>
            <a:r>
              <a:rPr lang="en-US" b="0" dirty="0" err="1"/>
              <a:t>sværest</a:t>
            </a:r>
            <a:r>
              <a:rPr lang="en-US" b="0" dirty="0"/>
              <a:t> i </a:t>
            </a:r>
            <a:r>
              <a:rPr lang="en-US" b="0" dirty="0" err="1"/>
              <a:t>starten</a:t>
            </a:r>
            <a:endParaRPr lang="en-US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 smtClean="0"/>
              <a:t>Kurset</a:t>
            </a:r>
            <a:r>
              <a:rPr lang="en-US" b="0" dirty="0" smtClean="0"/>
              <a:t> </a:t>
            </a:r>
            <a:r>
              <a:rPr lang="en-US" b="0" dirty="0" err="1" smtClean="0"/>
              <a:t>burde</a:t>
            </a:r>
            <a:r>
              <a:rPr lang="en-US" b="0" dirty="0" smtClean="0"/>
              <a:t> </a:t>
            </a:r>
            <a:r>
              <a:rPr lang="en-US" b="0" dirty="0" err="1" smtClean="0"/>
              <a:t>ligge</a:t>
            </a:r>
            <a:r>
              <a:rPr lang="en-US" b="0" dirty="0" smtClean="0"/>
              <a:t> </a:t>
            </a:r>
            <a:r>
              <a:rPr lang="en-US" b="0" dirty="0" err="1" smtClean="0"/>
              <a:t>senere</a:t>
            </a:r>
            <a:r>
              <a:rPr lang="en-US" b="0" dirty="0" smtClean="0"/>
              <a:t> </a:t>
            </a:r>
            <a:r>
              <a:rPr lang="en-US" b="0" dirty="0" err="1" smtClean="0"/>
              <a:t>på</a:t>
            </a:r>
            <a:r>
              <a:rPr lang="en-US" b="0" dirty="0" smtClean="0"/>
              <a:t> </a:t>
            </a:r>
            <a:r>
              <a:rPr lang="en-US" b="0" dirty="0" err="1" smtClean="0"/>
              <a:t>uddannelsen</a:t>
            </a:r>
            <a:endParaRPr lang="en-US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 smtClean="0"/>
              <a:t>Det</a:t>
            </a:r>
            <a:r>
              <a:rPr lang="en-US" b="0" dirty="0" smtClean="0"/>
              <a:t> </a:t>
            </a:r>
            <a:r>
              <a:rPr lang="en-US" b="0" dirty="0" err="1"/>
              <a:t>er</a:t>
            </a:r>
            <a:r>
              <a:rPr lang="en-US" b="0" dirty="0"/>
              <a:t> for </a:t>
            </a:r>
            <a:r>
              <a:rPr lang="en-US" b="0" dirty="0" err="1"/>
              <a:t>tidligt</a:t>
            </a:r>
            <a:r>
              <a:rPr lang="en-US" b="0" dirty="0"/>
              <a:t> at </a:t>
            </a:r>
            <a:r>
              <a:rPr lang="en-US" b="0" dirty="0" err="1"/>
              <a:t>kombinere</a:t>
            </a:r>
            <a:r>
              <a:rPr lang="en-US" b="0" dirty="0"/>
              <a:t> to </a:t>
            </a:r>
            <a:r>
              <a:rPr lang="en-US" b="0" dirty="0" err="1" smtClean="0"/>
              <a:t>kurser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9890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846487"/>
            <a:ext cx="2552700" cy="2276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411" y="25625"/>
            <a:ext cx="8229600" cy="1143000"/>
          </a:xfrm>
        </p:spPr>
        <p:txBody>
          <a:bodyPr/>
          <a:lstStyle/>
          <a:p>
            <a:r>
              <a:rPr lang="en-US" dirty="0" err="1" smtClean="0"/>
              <a:t>Studiecafé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911" y="1884587"/>
            <a:ext cx="2314575" cy="2238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0486" y="2423543"/>
            <a:ext cx="2219325" cy="119062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 bwMode="auto">
          <a:xfrm>
            <a:off x="120327" y="997175"/>
            <a:ext cx="35814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Hvor ofte brugte du typisk studiecaféen i kurset?</a:t>
            </a:r>
            <a:endParaRPr lang="en-US" sz="1800" b="0" kern="0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151676" y="957895"/>
            <a:ext cx="35814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da-DK" sz="1800" b="0" kern="0" dirty="0"/>
              <a:t>I hvor høj grad støttede studiecaféen din læring?</a:t>
            </a:r>
            <a:endParaRPr lang="en-US" sz="1800" b="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72375" y="2432433"/>
            <a:ext cx="1200150" cy="120967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247503" y="4648200"/>
            <a:ext cx="8627416" cy="18928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/>
              <a:t>Studiecaféen</a:t>
            </a:r>
            <a:r>
              <a:rPr lang="en-US" b="0" dirty="0"/>
              <a:t> </a:t>
            </a:r>
            <a:r>
              <a:rPr lang="en-US" b="0" dirty="0" err="1"/>
              <a:t>er</a:t>
            </a:r>
            <a:r>
              <a:rPr lang="en-US" b="0" dirty="0"/>
              <a:t> </a:t>
            </a:r>
            <a:r>
              <a:rPr lang="en-US" b="0" dirty="0" err="1"/>
              <a:t>en</a:t>
            </a:r>
            <a:r>
              <a:rPr lang="en-US" b="0" dirty="0"/>
              <a:t> </a:t>
            </a:r>
            <a:r>
              <a:rPr lang="en-US" b="0" dirty="0" err="1"/>
              <a:t>fantastisk</a:t>
            </a:r>
            <a:r>
              <a:rPr lang="en-US" b="0" dirty="0"/>
              <a:t> </a:t>
            </a:r>
            <a:r>
              <a:rPr lang="en-US" b="0" dirty="0" err="1"/>
              <a:t>idé</a:t>
            </a:r>
            <a:r>
              <a:rPr lang="en-US" b="0" dirty="0"/>
              <a:t>, og </a:t>
            </a:r>
            <a:r>
              <a:rPr lang="en-US" b="0" dirty="0" err="1"/>
              <a:t>både</a:t>
            </a:r>
            <a:r>
              <a:rPr lang="en-US" b="0" dirty="0"/>
              <a:t> </a:t>
            </a:r>
            <a:r>
              <a:rPr lang="en-US" b="0" dirty="0" err="1"/>
              <a:t>instruktorer</a:t>
            </a:r>
            <a:r>
              <a:rPr lang="en-US" b="0" dirty="0"/>
              <a:t> og </a:t>
            </a:r>
            <a:r>
              <a:rPr lang="en-US" b="0" dirty="0" err="1"/>
              <a:t>andre</a:t>
            </a:r>
            <a:r>
              <a:rPr lang="en-US" b="0" dirty="0"/>
              <a:t> </a:t>
            </a:r>
            <a:r>
              <a:rPr lang="en-US" b="0" dirty="0" err="1"/>
              <a:t>studerende</a:t>
            </a:r>
            <a:r>
              <a:rPr lang="en-US" b="0" dirty="0"/>
              <a:t> </a:t>
            </a:r>
            <a:r>
              <a:rPr lang="en-US" b="0" dirty="0" err="1"/>
              <a:t>var</a:t>
            </a:r>
            <a:r>
              <a:rPr lang="en-US" b="0" dirty="0"/>
              <a:t> </a:t>
            </a:r>
            <a:r>
              <a:rPr lang="en-US" b="0" dirty="0" err="1"/>
              <a:t>altid</a:t>
            </a:r>
            <a:r>
              <a:rPr lang="en-US" b="0" dirty="0"/>
              <a:t> </a:t>
            </a:r>
            <a:r>
              <a:rPr lang="en-US" b="0" dirty="0" err="1"/>
              <a:t>klar</a:t>
            </a:r>
            <a:r>
              <a:rPr lang="en-US" b="0" dirty="0"/>
              <a:t> </a:t>
            </a:r>
            <a:r>
              <a:rPr lang="en-US" b="0" dirty="0" err="1"/>
              <a:t>til</a:t>
            </a:r>
            <a:r>
              <a:rPr lang="en-US" b="0" dirty="0"/>
              <a:t> at </a:t>
            </a:r>
            <a:r>
              <a:rPr lang="en-US" b="0" dirty="0" err="1" smtClean="0"/>
              <a:t>hjælpe</a:t>
            </a:r>
            <a:endParaRPr lang="en-US" b="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 smtClean="0"/>
              <a:t>Er </a:t>
            </a:r>
            <a:r>
              <a:rPr lang="da-DK" b="0" dirty="0"/>
              <a:t>blevet brugt rigtig meget, når det skal laves afleveringer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smtClean="0"/>
              <a:t>Super </a:t>
            </a:r>
            <a:r>
              <a:rPr lang="en-US" b="0" dirty="0"/>
              <a:t>god </a:t>
            </a:r>
            <a:r>
              <a:rPr lang="en-US" b="0" dirty="0" err="1"/>
              <a:t>idé</a:t>
            </a:r>
            <a:r>
              <a:rPr lang="en-US" b="0" dirty="0"/>
              <a:t>, </a:t>
            </a:r>
            <a:r>
              <a:rPr lang="en-US" b="0" dirty="0" err="1"/>
              <a:t>brugte</a:t>
            </a:r>
            <a:r>
              <a:rPr lang="en-US" b="0" dirty="0"/>
              <a:t> den bare </a:t>
            </a:r>
            <a:r>
              <a:rPr lang="en-US" b="0" dirty="0" err="1"/>
              <a:t>ikke</a:t>
            </a:r>
            <a:r>
              <a:rPr lang="en-US" b="0" dirty="0"/>
              <a:t> i </a:t>
            </a:r>
            <a:r>
              <a:rPr lang="en-US" b="0" dirty="0" err="1"/>
              <a:t>dette</a:t>
            </a:r>
            <a:r>
              <a:rPr lang="en-US" b="0" dirty="0"/>
              <a:t> </a:t>
            </a:r>
            <a:r>
              <a:rPr lang="en-US" b="0" dirty="0" smtClean="0"/>
              <a:t>semester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/>
              <a:t>Til næste år vil det være en god idé, hvis de måtte hjælpe med praktiske </a:t>
            </a:r>
            <a:r>
              <a:rPr lang="da-DK" b="0" dirty="0" err="1"/>
              <a:t>handin</a:t>
            </a:r>
            <a:endParaRPr lang="da-DK" b="0" dirty="0"/>
          </a:p>
        </p:txBody>
      </p:sp>
    </p:spTree>
    <p:extLst>
      <p:ext uri="{BB962C8B-B14F-4D97-AF65-F5344CB8AC3E}">
        <p14:creationId xmlns:p14="http://schemas.microsoft.com/office/powerpoint/2010/main" val="369615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Instruktorer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20593"/>
            <a:ext cx="6096000" cy="762000"/>
          </a:xfrm>
        </p:spPr>
        <p:txBody>
          <a:bodyPr/>
          <a:lstStyle/>
          <a:p>
            <a:pPr marL="0" indent="0" algn="ctr">
              <a:buNone/>
            </a:pPr>
            <a:r>
              <a:rPr lang="da-DK" sz="1800" dirty="0"/>
              <a:t>Instruktoren/instruktorerne formidlede stoffet på en måde, der støttede min læring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482593"/>
            <a:ext cx="2581275" cy="22955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011230"/>
            <a:ext cx="1276350" cy="12382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9075" y="6248400"/>
            <a:ext cx="870585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a-DK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X gjorde </a:t>
            </a:r>
            <a:r>
              <a:rPr lang="da-DK" b="0" dirty="0">
                <a:solidFill>
                  <a:srgbClr val="000000"/>
                </a:solidFill>
                <a:latin typeface="Arial" panose="020B0604020202020204" pitchFamily="34" charset="0"/>
              </a:rPr>
              <a:t>hvad </a:t>
            </a:r>
            <a:r>
              <a:rPr lang="da-DK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X </a:t>
            </a:r>
            <a:r>
              <a:rPr lang="da-DK" b="0" dirty="0">
                <a:solidFill>
                  <a:srgbClr val="000000"/>
                </a:solidFill>
                <a:latin typeface="Arial" panose="020B0604020202020204" pitchFamily="34" charset="0"/>
              </a:rPr>
              <a:t>kunne, </a:t>
            </a:r>
            <a:r>
              <a:rPr lang="da-DK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X </a:t>
            </a:r>
            <a:r>
              <a:rPr lang="da-DK" b="0" dirty="0">
                <a:solidFill>
                  <a:srgbClr val="000000"/>
                </a:solidFill>
                <a:latin typeface="Arial" panose="020B0604020202020204" pitchFamily="34" charset="0"/>
              </a:rPr>
              <a:t>kunne ikke gøre for at </a:t>
            </a:r>
            <a:r>
              <a:rPr lang="da-DK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X </a:t>
            </a:r>
            <a:r>
              <a:rPr lang="da-DK" b="0" dirty="0">
                <a:solidFill>
                  <a:srgbClr val="000000"/>
                </a:solidFill>
                <a:latin typeface="Arial" panose="020B0604020202020204" pitchFamily="34" charset="0"/>
              </a:rPr>
              <a:t>skulle bygge et hus på </a:t>
            </a:r>
            <a:r>
              <a:rPr lang="da-DK" b="0" dirty="0" smtClean="0">
                <a:solidFill>
                  <a:srgbClr val="000000"/>
                </a:solidFill>
                <a:latin typeface="Arial" panose="020B0604020202020204" pitchFamily="34" charset="0"/>
              </a:rPr>
              <a:t>kviksand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4529678"/>
            <a:ext cx="2533650" cy="2343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47" y="25327"/>
            <a:ext cx="8229600" cy="725378"/>
          </a:xfrm>
        </p:spPr>
        <p:txBody>
          <a:bodyPr/>
          <a:lstStyle/>
          <a:p>
            <a:pPr algn="l"/>
            <a:r>
              <a:rPr lang="en-US" dirty="0" err="1" smtClean="0"/>
              <a:t>Teoretiske</a:t>
            </a:r>
            <a:r>
              <a:rPr lang="en-US" dirty="0" smtClean="0"/>
              <a:t> </a:t>
            </a:r>
            <a:r>
              <a:rPr lang="en-US" dirty="0" err="1" smtClean="0"/>
              <a:t>Øvelser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1371600"/>
            <a:ext cx="2343150" cy="23145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2201" y="1900237"/>
            <a:ext cx="1971675" cy="12573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947" y="7252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a-DK" b="0" dirty="0"/>
              <a:t>De teoretiske øvelser bidrog til en forståelse af pensum</a:t>
            </a:r>
            <a:endParaRPr lang="en-US" b="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1207" y="1371600"/>
            <a:ext cx="2514600" cy="22955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7207" y="1957387"/>
            <a:ext cx="1952625" cy="12001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047407" y="531262"/>
            <a:ext cx="3886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0" dirty="0"/>
              <a:t>Hvor mange af opgaverne til de teoretiske øvelser nåede du typisk at få en rimmelig forståelse af?</a:t>
            </a:r>
            <a:endParaRPr lang="en-US" b="0" dirty="0"/>
          </a:p>
        </p:txBody>
      </p:sp>
      <p:sp>
        <p:nvSpPr>
          <p:cNvPr id="11" name="Rectangle 10"/>
          <p:cNvSpPr/>
          <p:nvPr/>
        </p:nvSpPr>
        <p:spPr>
          <a:xfrm>
            <a:off x="364816" y="3670664"/>
            <a:ext cx="38275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0" dirty="0"/>
              <a:t>Hvor mange af opgaverne havde du fået kigget på og forsøgt løst inden de teoretiske øvelser?</a:t>
            </a:r>
            <a:endParaRPr lang="en-US" b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80209" y="5084284"/>
            <a:ext cx="1981200" cy="12096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625947" y="3962400"/>
            <a:ext cx="4209207" cy="255454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600" b="0" dirty="0" smtClean="0"/>
              <a:t>Press </a:t>
            </a:r>
            <a:r>
              <a:rPr lang="da-DK" sz="1600" b="0" dirty="0"/>
              <a:t>på med obligatoriske afleveringer, så TØ opgaver har taget lidt </a:t>
            </a:r>
            <a:r>
              <a:rPr lang="da-DK" sz="1600" b="0" dirty="0" smtClean="0"/>
              <a:t>bagsæde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 err="1"/>
              <a:t>Handins</a:t>
            </a:r>
            <a:r>
              <a:rPr lang="en-US" sz="1600" b="0" dirty="0"/>
              <a:t> og </a:t>
            </a:r>
            <a:r>
              <a:rPr lang="en-US" sz="1600" b="0" dirty="0" err="1"/>
              <a:t>programmeringsopgaverne</a:t>
            </a:r>
            <a:r>
              <a:rPr lang="en-US" sz="1600" b="0" dirty="0"/>
              <a:t> tog AL min </a:t>
            </a:r>
            <a:r>
              <a:rPr lang="en-US" sz="1600" b="0" dirty="0" err="1" smtClean="0"/>
              <a:t>tid</a:t>
            </a:r>
            <a:endParaRPr lang="da-DK" sz="1600" b="0" dirty="0" smtClean="0"/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 err="1"/>
              <a:t>Rigtig</a:t>
            </a:r>
            <a:r>
              <a:rPr lang="en-US" sz="1600" b="0" dirty="0"/>
              <a:t> mange </a:t>
            </a:r>
            <a:r>
              <a:rPr lang="en-US" sz="1600" b="0" dirty="0" err="1" smtClean="0"/>
              <a:t>opgaver</a:t>
            </a:r>
            <a:endParaRPr lang="en-US" sz="1600" b="0" dirty="0" smtClean="0"/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a-DK" sz="1600" b="0" dirty="0"/>
              <a:t>VI havde aftalt på holdet at løse opgaverne til TØ, så har læst materialet og kigget på dem før TØ</a:t>
            </a:r>
            <a:r>
              <a:rPr lang="da-DK" sz="1600" b="0" dirty="0" smtClean="0"/>
              <a:t>.</a:t>
            </a:r>
          </a:p>
          <a:p>
            <a:pPr marL="285750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 err="1"/>
              <a:t>O</a:t>
            </a:r>
            <a:r>
              <a:rPr lang="en-US" sz="1600" b="0" dirty="0" err="1" smtClean="0"/>
              <a:t>pgaverne</a:t>
            </a:r>
            <a:r>
              <a:rPr lang="en-US" sz="1600" b="0" dirty="0" smtClean="0"/>
              <a:t> </a:t>
            </a:r>
            <a:r>
              <a:rPr lang="en-US" sz="1600" b="0" dirty="0" err="1"/>
              <a:t>er</a:t>
            </a:r>
            <a:r>
              <a:rPr lang="en-US" sz="1600" b="0" dirty="0"/>
              <a:t> </a:t>
            </a:r>
            <a:r>
              <a:rPr lang="en-US" sz="1600" b="0" dirty="0" err="1"/>
              <a:t>relativt</a:t>
            </a:r>
            <a:r>
              <a:rPr lang="en-US" sz="1600" b="0" dirty="0"/>
              <a:t> </a:t>
            </a:r>
            <a:r>
              <a:rPr lang="en-US" sz="1600" b="0" dirty="0" err="1"/>
              <a:t>svære</a:t>
            </a:r>
            <a:r>
              <a:rPr lang="en-US" sz="1600" b="0" dirty="0"/>
              <a:t> </a:t>
            </a:r>
            <a:r>
              <a:rPr lang="en-US" sz="1600" b="0" dirty="0" err="1"/>
              <a:t>ifht</a:t>
            </a:r>
            <a:r>
              <a:rPr lang="en-US" sz="1600" b="0" dirty="0"/>
              <a:t> </a:t>
            </a:r>
            <a:r>
              <a:rPr lang="en-US" sz="1600" b="0" dirty="0" err="1"/>
              <a:t>til</a:t>
            </a:r>
            <a:r>
              <a:rPr lang="en-US" sz="1600" b="0" dirty="0"/>
              <a:t> </a:t>
            </a:r>
            <a:r>
              <a:rPr lang="en-US" sz="1600" b="0" dirty="0" err="1"/>
              <a:t>tidligere</a:t>
            </a:r>
            <a:r>
              <a:rPr lang="en-US" sz="1600" b="0" dirty="0"/>
              <a:t> </a:t>
            </a:r>
            <a:r>
              <a:rPr lang="en-US" sz="1600" b="0" dirty="0" err="1" smtClean="0"/>
              <a:t>eksamensopgaver</a:t>
            </a:r>
            <a:endParaRPr 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2202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Teoretiske</a:t>
            </a:r>
            <a:r>
              <a:rPr lang="en-US" dirty="0" smtClean="0"/>
              <a:t> </a:t>
            </a:r>
            <a:r>
              <a:rPr lang="en-US" dirty="0" err="1"/>
              <a:t>afleveringsopgaver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057400"/>
            <a:ext cx="2381250" cy="22574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2286000"/>
            <a:ext cx="2047875" cy="120015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638300" y="16002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b="0" dirty="0"/>
              <a:t>De teoretiske afleveringsopgaver støttede min læring</a:t>
            </a:r>
            <a:endParaRPr lang="en-US" b="0" dirty="0"/>
          </a:p>
        </p:txBody>
      </p:sp>
      <p:sp>
        <p:nvSpPr>
          <p:cNvPr id="9" name="Rectangle 8"/>
          <p:cNvSpPr/>
          <p:nvPr/>
        </p:nvSpPr>
        <p:spPr>
          <a:xfrm>
            <a:off x="1528762" y="4631293"/>
            <a:ext cx="6086475" cy="203132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err="1" smtClean="0"/>
              <a:t>Ofte</a:t>
            </a:r>
            <a:r>
              <a:rPr lang="en-US" b="0" dirty="0" smtClean="0"/>
              <a:t> </a:t>
            </a:r>
            <a:r>
              <a:rPr lang="en-US" b="0" dirty="0" err="1"/>
              <a:t>været</a:t>
            </a:r>
            <a:r>
              <a:rPr lang="en-US" b="0" dirty="0"/>
              <a:t> </a:t>
            </a:r>
            <a:r>
              <a:rPr lang="en-US" b="0" dirty="0" err="1"/>
              <a:t>frustrerende</a:t>
            </a:r>
            <a:r>
              <a:rPr lang="en-US" b="0" dirty="0"/>
              <a:t> og </a:t>
            </a:r>
            <a:r>
              <a:rPr lang="en-US" b="0" dirty="0" err="1"/>
              <a:t>irriterende</a:t>
            </a:r>
            <a:r>
              <a:rPr lang="en-US" b="0" dirty="0"/>
              <a:t> </a:t>
            </a:r>
            <a:r>
              <a:rPr lang="en-US" b="0" dirty="0" err="1"/>
              <a:t>når</a:t>
            </a:r>
            <a:r>
              <a:rPr lang="en-US" b="0" dirty="0"/>
              <a:t> de </a:t>
            </a:r>
            <a:r>
              <a:rPr lang="en-US" b="0" dirty="0" err="1"/>
              <a:t>har</a:t>
            </a:r>
            <a:r>
              <a:rPr lang="en-US" b="0" dirty="0"/>
              <a:t> </a:t>
            </a:r>
            <a:r>
              <a:rPr lang="en-US" b="0" dirty="0" err="1" smtClean="0"/>
              <a:t>drillet</a:t>
            </a:r>
            <a:endParaRPr lang="en-US" b="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 smtClean="0"/>
              <a:t>Lave </a:t>
            </a:r>
            <a:r>
              <a:rPr lang="da-DK" b="0" dirty="0"/>
              <a:t>disse opgaver i grupper har været meget </a:t>
            </a:r>
            <a:r>
              <a:rPr lang="da-DK" b="0" dirty="0" smtClean="0"/>
              <a:t>godt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 smtClean="0"/>
              <a:t>Mere </a:t>
            </a:r>
            <a:r>
              <a:rPr lang="da-DK" b="0" dirty="0"/>
              <a:t>fokus på implementering af </a:t>
            </a:r>
            <a:r>
              <a:rPr lang="da-DK" b="0" dirty="0" smtClean="0"/>
              <a:t>algoritmerne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 smtClean="0"/>
              <a:t>Genafleveringerne var en pestilens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 smtClean="0"/>
              <a:t>Stor </a:t>
            </a:r>
            <a:r>
              <a:rPr lang="da-DK" b="0" dirty="0"/>
              <a:t>stressfaktor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1905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724400" y="391474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dirty="0" err="1"/>
              <a:t>Programmeringsopgaverne</a:t>
            </a:r>
            <a:r>
              <a:rPr lang="en-US" b="0" dirty="0"/>
              <a:t> </a:t>
            </a:r>
            <a:r>
              <a:rPr lang="en-US" b="0" dirty="0" err="1"/>
              <a:t>bidrager</a:t>
            </a:r>
            <a:r>
              <a:rPr lang="en-US" b="0" dirty="0"/>
              <a:t> </a:t>
            </a:r>
            <a:r>
              <a:rPr lang="en-US" b="0" dirty="0" err="1"/>
              <a:t>til</a:t>
            </a:r>
            <a:r>
              <a:rPr lang="en-US" b="0" dirty="0"/>
              <a:t> at </a:t>
            </a:r>
            <a:r>
              <a:rPr lang="en-US" b="0" dirty="0" err="1"/>
              <a:t>styrke</a:t>
            </a:r>
            <a:r>
              <a:rPr lang="en-US" b="0" dirty="0"/>
              <a:t> mine </a:t>
            </a:r>
            <a:r>
              <a:rPr lang="en-US" b="0" i="1" dirty="0" err="1"/>
              <a:t>programmeringsfærdigheder</a:t>
            </a:r>
            <a:endParaRPr lang="en-US" b="0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err="1" smtClean="0"/>
              <a:t>Programmeringsopgaver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987723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 err="1"/>
              <a:t>Programmeringsopgaverne</a:t>
            </a:r>
            <a:r>
              <a:rPr lang="en-US" b="0" dirty="0"/>
              <a:t> </a:t>
            </a:r>
            <a:r>
              <a:rPr lang="en-US" b="0" dirty="0" err="1"/>
              <a:t>var</a:t>
            </a:r>
            <a:r>
              <a:rPr lang="en-US" b="0" dirty="0"/>
              <a:t> </a:t>
            </a:r>
            <a:r>
              <a:rPr lang="en-US" b="0" dirty="0" err="1"/>
              <a:t>relevante</a:t>
            </a:r>
            <a:r>
              <a:rPr lang="en-US" b="0" dirty="0"/>
              <a:t> i </a:t>
            </a:r>
            <a:r>
              <a:rPr lang="en-US" b="0" dirty="0" err="1"/>
              <a:t>forhold</a:t>
            </a:r>
            <a:r>
              <a:rPr lang="en-US" b="0" dirty="0"/>
              <a:t> </a:t>
            </a:r>
            <a:r>
              <a:rPr lang="en-US" b="0" dirty="0" err="1"/>
              <a:t>til</a:t>
            </a:r>
            <a:r>
              <a:rPr lang="en-US" b="0" dirty="0"/>
              <a:t> </a:t>
            </a:r>
            <a:r>
              <a:rPr lang="en-US" b="0" dirty="0" err="1"/>
              <a:t>kursets</a:t>
            </a:r>
            <a:r>
              <a:rPr lang="en-US" b="0" dirty="0"/>
              <a:t> </a:t>
            </a:r>
            <a:r>
              <a:rPr lang="en-US" b="0" dirty="0" err="1"/>
              <a:t>pensum</a:t>
            </a:r>
            <a:endParaRPr lang="en-US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646866"/>
            <a:ext cx="2324100" cy="22955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2141" y="2189790"/>
            <a:ext cx="1933575" cy="12096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152400" y="3902214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 err="1"/>
              <a:t>Programmeringsopgaverne</a:t>
            </a:r>
            <a:r>
              <a:rPr lang="en-US" b="0" dirty="0"/>
              <a:t> </a:t>
            </a:r>
            <a:r>
              <a:rPr lang="en-US" b="0" dirty="0" err="1"/>
              <a:t>bidrager</a:t>
            </a:r>
            <a:r>
              <a:rPr lang="en-US" b="0" dirty="0"/>
              <a:t> </a:t>
            </a:r>
            <a:r>
              <a:rPr lang="en-US" b="0" dirty="0" err="1"/>
              <a:t>til</a:t>
            </a:r>
            <a:r>
              <a:rPr lang="en-US" b="0" dirty="0"/>
              <a:t> </a:t>
            </a:r>
            <a:r>
              <a:rPr lang="en-US" b="0" dirty="0" err="1"/>
              <a:t>en</a:t>
            </a:r>
            <a:r>
              <a:rPr lang="en-US" b="0" dirty="0"/>
              <a:t> </a:t>
            </a:r>
            <a:r>
              <a:rPr lang="en-US" b="0" dirty="0" err="1"/>
              <a:t>bedre</a:t>
            </a:r>
            <a:r>
              <a:rPr lang="en-US" b="0" dirty="0"/>
              <a:t> </a:t>
            </a:r>
            <a:r>
              <a:rPr lang="en-US" b="0" dirty="0" err="1"/>
              <a:t>forståelse</a:t>
            </a:r>
            <a:r>
              <a:rPr lang="en-US" b="0" dirty="0"/>
              <a:t> </a:t>
            </a:r>
            <a:r>
              <a:rPr lang="en-US" b="0" dirty="0" err="1"/>
              <a:t>af</a:t>
            </a:r>
            <a:r>
              <a:rPr lang="en-US" b="0" dirty="0"/>
              <a:t> </a:t>
            </a:r>
            <a:r>
              <a:rPr lang="en-US" b="0" dirty="0" err="1"/>
              <a:t>kursets</a:t>
            </a:r>
            <a:r>
              <a:rPr lang="en-US" b="0" dirty="0"/>
              <a:t> </a:t>
            </a:r>
            <a:r>
              <a:rPr lang="en-US" b="0" i="1" dirty="0" err="1"/>
              <a:t>teoretiske</a:t>
            </a:r>
            <a:r>
              <a:rPr lang="en-US" b="0" i="1" dirty="0"/>
              <a:t> </a:t>
            </a:r>
            <a:r>
              <a:rPr lang="en-US" b="0" i="1" dirty="0" err="1"/>
              <a:t>pensum</a:t>
            </a:r>
            <a:endParaRPr lang="en-US" b="0" i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50" y="4491448"/>
            <a:ext cx="2438400" cy="2343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9850" y="5029200"/>
            <a:ext cx="2000250" cy="12096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0141" y="4491448"/>
            <a:ext cx="2428875" cy="233362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9950" y="4995460"/>
            <a:ext cx="2000250" cy="1171575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5090973" y="1047849"/>
            <a:ext cx="3838854" cy="258532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/>
              <a:t>De er meget </a:t>
            </a:r>
            <a:r>
              <a:rPr lang="da-DK" b="0" dirty="0" smtClean="0"/>
              <a:t>svære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 smtClean="0"/>
              <a:t>De </a:t>
            </a:r>
            <a:r>
              <a:rPr lang="da-DK" b="0" dirty="0"/>
              <a:t>var rigtig sjove og </a:t>
            </a:r>
            <a:r>
              <a:rPr lang="da-DK" b="0" dirty="0" smtClean="0"/>
              <a:t>gavnende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 smtClean="0"/>
              <a:t>Good </a:t>
            </a:r>
            <a:r>
              <a:rPr lang="da-DK" b="0" dirty="0" err="1"/>
              <a:t>practice</a:t>
            </a:r>
            <a:r>
              <a:rPr lang="da-DK" b="0" dirty="0"/>
              <a:t> er blevet </a:t>
            </a:r>
            <a:r>
              <a:rPr lang="da-DK" b="0" dirty="0" smtClean="0"/>
              <a:t>ignoreret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0" dirty="0" smtClean="0"/>
              <a:t>For </a:t>
            </a:r>
            <a:r>
              <a:rPr lang="en-US" b="0" dirty="0" err="1" smtClean="0"/>
              <a:t>tidligt</a:t>
            </a:r>
            <a:r>
              <a:rPr lang="en-US" b="0" dirty="0" smtClean="0"/>
              <a:t> </a:t>
            </a:r>
            <a:r>
              <a:rPr lang="en-US" b="0" dirty="0"/>
              <a:t>at </a:t>
            </a:r>
            <a:r>
              <a:rPr lang="en-US" b="0" dirty="0" err="1"/>
              <a:t>kombinere</a:t>
            </a:r>
            <a:r>
              <a:rPr lang="en-US" b="0" dirty="0"/>
              <a:t> to </a:t>
            </a:r>
            <a:r>
              <a:rPr lang="en-US" b="0" dirty="0" smtClean="0"/>
              <a:t>fag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a-DK" b="0" dirty="0"/>
              <a:t>Det viste sig tricky at implementere noget af den teori jeg havde lært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1332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LUIDIAENABLED" val="False"/>
  <p:tag name="POWERPOINTVERSION" val="14.0"/>
  <p:tag name="TASKPANEKEY" val="edc2a01a-e7da-4855-8f83-c6dc75d50b1f"/>
  <p:tag name="TPFULLVERSION" val="4.5.1.2243"/>
  <p:tag name="EXPANDSHOWBAR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>
              <a:alpha val="80000"/>
            </a:srgbClr>
          </a:outerShdw>
        </a:effectLst>
      </a:spPr>
      <a:bodyPr vert="eaVert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8770</TotalTime>
  <Words>655</Words>
  <Application>Microsoft Office PowerPoint</Application>
  <PresentationFormat>On-screen Show (4:3)</PresentationFormat>
  <Paragraphs>99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Default Design</vt:lpstr>
      <vt:lpstr>PowerPoint Presentation</vt:lpstr>
      <vt:lpstr>Jeg vurderer det samlede udbytte af kurset som</vt:lpstr>
      <vt:lpstr>PowerPoint Presentation</vt:lpstr>
      <vt:lpstr>PowerPoint Presentation</vt:lpstr>
      <vt:lpstr>Studiecafé</vt:lpstr>
      <vt:lpstr>Instruktorer</vt:lpstr>
      <vt:lpstr>Teoretiske Øvelser</vt:lpstr>
      <vt:lpstr>Teoretiske afleveringsopgaver</vt:lpstr>
      <vt:lpstr>Programmeringsopgaver</vt:lpstr>
      <vt:lpstr>Lærebog</vt:lpstr>
      <vt:lpstr>Blackboard kursusside</vt:lpstr>
      <vt:lpstr>Generelle kommentarer</vt:lpstr>
      <vt:lpstr>Eksamen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Algoritmer og Datastrukturer 1  Elementære Datastrukturer [CLRS, kapitel 10]</dc:title>
  <dc:creator>Gerth S. Brodal</dc:creator>
  <cp:lastModifiedBy>Gerth Stølting Brodal</cp:lastModifiedBy>
  <cp:revision>154</cp:revision>
  <dcterms:created xsi:type="dcterms:W3CDTF">2007-02-15T20:43:32Z</dcterms:created>
  <dcterms:modified xsi:type="dcterms:W3CDTF">2018-12-07T10:56:36Z</dcterms:modified>
</cp:coreProperties>
</file>