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1"/>
  </p:notesMasterIdLst>
  <p:sldIdLst>
    <p:sldId id="285" r:id="rId6"/>
    <p:sldId id="263" r:id="rId7"/>
    <p:sldId id="288" r:id="rId8"/>
    <p:sldId id="322" r:id="rId9"/>
    <p:sldId id="296" r:id="rId10"/>
    <p:sldId id="289" r:id="rId11"/>
    <p:sldId id="293" r:id="rId12"/>
    <p:sldId id="298" r:id="rId13"/>
    <p:sldId id="291" r:id="rId14"/>
    <p:sldId id="292" r:id="rId15"/>
    <p:sldId id="295" r:id="rId16"/>
    <p:sldId id="332" r:id="rId17"/>
    <p:sldId id="328" r:id="rId18"/>
    <p:sldId id="333" r:id="rId19"/>
    <p:sldId id="279" r:id="rId20"/>
    <p:sldId id="327" r:id="rId21"/>
    <p:sldId id="311" r:id="rId22"/>
    <p:sldId id="325" r:id="rId23"/>
    <p:sldId id="280" r:id="rId24"/>
    <p:sldId id="276" r:id="rId25"/>
    <p:sldId id="277" r:id="rId26"/>
    <p:sldId id="326" r:id="rId27"/>
    <p:sldId id="318" r:id="rId28"/>
    <p:sldId id="339" r:id="rId29"/>
    <p:sldId id="334" r:id="rId30"/>
    <p:sldId id="335" r:id="rId31"/>
    <p:sldId id="336" r:id="rId32"/>
    <p:sldId id="337" r:id="rId33"/>
    <p:sldId id="338" r:id="rId34"/>
    <p:sldId id="268" r:id="rId35"/>
    <p:sldId id="269" r:id="rId36"/>
    <p:sldId id="330" r:id="rId37"/>
    <p:sldId id="270" r:id="rId38"/>
    <p:sldId id="271" r:id="rId39"/>
    <p:sldId id="272" r:id="rId40"/>
    <p:sldId id="273" r:id="rId41"/>
    <p:sldId id="274" r:id="rId42"/>
    <p:sldId id="331" r:id="rId43"/>
    <p:sldId id="275" r:id="rId44"/>
    <p:sldId id="282" r:id="rId45"/>
    <p:sldId id="283" r:id="rId46"/>
    <p:sldId id="281" r:id="rId47"/>
    <p:sldId id="286" r:id="rId48"/>
    <p:sldId id="324" r:id="rId49"/>
    <p:sldId id="284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B050"/>
    <a:srgbClr val="00CC00"/>
    <a:srgbClr val="FFFF00"/>
    <a:srgbClr val="C00000"/>
    <a:srgbClr val="FFFF66"/>
    <a:srgbClr val="000000"/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83306" autoAdjust="0"/>
  </p:normalViewPr>
  <p:slideViewPr>
    <p:cSldViewPr>
      <p:cViewPr varScale="1">
        <p:scale>
          <a:sx n="107" d="100"/>
          <a:sy n="107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5EB28C0-184F-4126-825A-DDB65337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AB3-E3EB-44A6-8D7D-77BBB77808F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55742-9F2D-455C-95F9-B167194845F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7710-ECDA-4132-A44B-0410C884130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8700B-E79B-4F77-9402-330676462FD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Rækkefølgende afgørende for hvor mange operationer der skal udføres: </a:t>
            </a:r>
          </a:p>
          <a:p>
            <a:pPr eaLnBrk="1" hangingPunct="1"/>
            <a:r>
              <a:rPr lang="da-DK" dirty="0" err="1" smtClean="0"/>
              <a:t>Dimmensioner</a:t>
            </a:r>
            <a:r>
              <a:rPr lang="da-DK" dirty="0" smtClean="0"/>
              <a:t> 2 x10, 10x50, 50x20 giver en forskel på 3000 </a:t>
            </a:r>
            <a:r>
              <a:rPr lang="da-DK" dirty="0" err="1" smtClean="0"/>
              <a:t>vs</a:t>
            </a:r>
            <a:r>
              <a:rPr lang="da-DK" dirty="0" smtClean="0"/>
              <a:t> 10400.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B28C0-184F-4126-825A-DDB65337180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1CBA0-AFCD-4E56-AF95-978AB3B5ED5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C</a:t>
            </a:r>
            <a:r>
              <a:rPr lang="da-DK" baseline="-25000" smtClean="0"/>
              <a:t>n</a:t>
            </a:r>
            <a:r>
              <a:rPr lang="da-DK" smtClean="0"/>
              <a:t>= n’te Catalan tal = antal måder at sætte n paranteser ~ 4^n/ (n^(3/2)*sqrt(pi))</a:t>
            </a:r>
            <a:endParaRPr lang="en-US" baseline="-25000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2F009-7A5F-4F12-8EAF-3087229255F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 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01564-2B79-42B9-9F7F-FC5BEB7E526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ki = nøgler</a:t>
            </a:r>
          </a:p>
          <a:p>
            <a:pPr eaLnBrk="1" hangingPunct="1"/>
            <a:r>
              <a:rPr lang="da-DK" smtClean="0"/>
              <a:t>di = dummi elementer (usuccesfulde søgninger)</a:t>
            </a:r>
          </a:p>
          <a:p>
            <a:pPr eaLnBrk="1" hangingPunct="1"/>
            <a:r>
              <a:rPr lang="da-DK" smtClean="0"/>
              <a:t>pi = sandsynligheden for at søge efter ki</a:t>
            </a:r>
          </a:p>
          <a:p>
            <a:pPr eaLnBrk="1" hangingPunct="1"/>
            <a:r>
              <a:rPr lang="da-DK" smtClean="0"/>
              <a:t>qi = sansynligheden for at søgningen ligger imellem ki og ki+1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1A5A-6705-4CA5-A765-3267FCA1E1C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sum af sandsynlighederne er 0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sandsynligheden for at ramme ki..kj eller di-1..dj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forventet søgetid = forventede dybde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rekursionsligning for e[i,j] = forventet optimal tid for et søgetræ indeholdende di-1,ki...,kj,dj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F540-A558-4517-AFA3-10F08276CAC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w[i,j] = sum af sandsynlighederne ki...kj og di-1...dj</a:t>
            </a:r>
          </a:p>
          <a:p>
            <a:pPr eaLnBrk="1" hangingPunct="1"/>
            <a:r>
              <a:rPr lang="da-DK" smtClean="0"/>
              <a:t>e[i,j] = forventet søgetid for et optimalt søgetræ for ki...kj</a:t>
            </a:r>
          </a:p>
          <a:p>
            <a:pPr eaLnBrk="1" hangingPunct="1"/>
            <a:r>
              <a:rPr lang="da-DK" smtClean="0"/>
              <a:t>root[i,j] = roden af et optimalt søgetræ for ki...kj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8EC3-D718-4589-BD06-FBA7A5B006F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C37F-63D3-49EA-8632-41C21D02E1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n = stang længde</a:t>
            </a:r>
          </a:p>
          <a:p>
            <a:r>
              <a:rPr lang="da-DK" smtClean="0"/>
              <a:t>p = reference til prisarray</a:t>
            </a: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0A4F-18C6-4FBC-8822-45A784A80C8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 = prisarray</a:t>
            </a:r>
          </a:p>
          <a:p>
            <a:r>
              <a:rPr lang="da-DK" smtClean="0"/>
              <a:t>n = stanglængde</a:t>
            </a:r>
          </a:p>
          <a:p>
            <a:r>
              <a:rPr lang="da-DK" smtClean="0"/>
              <a:t>r = resultatarray (delvis udfyldt)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D47-DFC5-4601-BB3C-36848676DAD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C633-8415-4CCB-AEBC-B019AD10E63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FB6D-6A34-4C65-9BBA-87D33D194E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F408-489E-402A-A123-821445802B1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987E-870B-4F69-917C-5C0642B37B9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D842-0475-4BF9-845B-104FCB1FFDF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7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6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4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5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3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3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0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13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7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66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0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3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37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6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76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5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13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7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6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0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37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6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2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76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5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2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1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96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1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52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8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05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04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6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0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FOCS.2015.15" TargetMode="External"/><Relationship Id="rId2" Type="http://schemas.openxmlformats.org/officeDocument/2006/relationships/hyperlink" Target="https://dx.doi.org/10.1109/FOCS.2015.1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wmf"/><Relationship Id="rId2" Type="http://schemas.openxmlformats.org/officeDocument/2006/relationships/tags" Target="../tags/tag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</a:p>
          <a:p>
            <a:pPr algn="ctr"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Dynamisk Programmering</a:t>
            </a:r>
            <a:br>
              <a:rPr lang="da-DK" dirty="0"/>
            </a:br>
            <a:r>
              <a:rPr lang="da-DK" dirty="0"/>
              <a:t>[CLRS 15]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572000" y="4368800"/>
            <a:ext cx="1008063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51149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Systematisk udfyldning</a:t>
            </a:r>
            <a:endParaRPr lang="en-US" b="1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748088" y="3260725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rækkefølgen vigtig !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0800000">
            <a:off x="3124200" y="3471863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5715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67213"/>
            <a:ext cx="426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Udskrivning af løsningen</a:t>
            </a:r>
            <a:endParaRPr lang="en-US" b="1" smtClean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51088" y="4060825"/>
            <a:ext cx="10588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170113" y="1852613"/>
            <a:ext cx="1258887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2054" r="13467" b="14471"/>
          <a:stretch>
            <a:fillRect/>
          </a:stretch>
        </p:blipFill>
        <p:spPr bwMode="auto">
          <a:xfrm>
            <a:off x="457200" y="15240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572000" y="4291013"/>
            <a:ext cx="4432300" cy="8905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33800" y="3124200"/>
            <a:ext cx="3276600" cy="3505200"/>
          </a:xfrm>
        </p:spPr>
        <p:txBody>
          <a:bodyPr tIns="45719" bIns="45719">
            <a:noAutofit/>
          </a:bodyPr>
          <a:lstStyle/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18 17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17 18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6 1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1 6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7 6</a:t>
            </a:r>
          </a:p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Hvad udskrives der for </a:t>
            </a:r>
            <a:r>
              <a:rPr lang="da-DK" sz="4000" b="1" i="1" dirty="0" smtClean="0">
                <a:solidFill>
                  <a:schemeClr val="bg1"/>
                </a:solidFill>
              </a:rPr>
              <a:t>n </a:t>
            </a:r>
            <a:r>
              <a:rPr lang="da-DK" sz="4000" b="1" dirty="0" smtClean="0">
                <a:solidFill>
                  <a:schemeClr val="bg1"/>
                </a:solidFill>
              </a:rPr>
              <a:t>= 7 </a:t>
            </a:r>
            <a:r>
              <a:rPr lang="da-DK" sz="4000" b="1" dirty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4800" y="1066800"/>
            <a:ext cx="8534400" cy="2057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66813"/>
            <a:ext cx="57150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286000"/>
            <a:ext cx="4267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66"/>
            <a:ext cx="9829799" cy="313673"/>
            <a:chOff x="190500" y="6369326"/>
            <a:chExt cx="3831291" cy="313382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0772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313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75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C:\Users\gerth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8393113" cy="11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981700" y="2971800"/>
            <a:ext cx="2781300" cy="3759200"/>
          </a:xfrm>
        </p:spPr>
        <p:txBody>
          <a:bodyPr tIns="45719" bIns="45719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Ved ikke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228600" y="3302000"/>
            <a:ext cx="3886200" cy="2946400"/>
          </a:xfrm>
        </p:spPr>
        <p:txBody>
          <a:bodyPr/>
          <a:lstStyle/>
          <a:p>
            <a:pPr>
              <a:defRPr/>
            </a:pPr>
            <a:r>
              <a:rPr lang="da-DK" sz="4000" dirty="0">
                <a:solidFill>
                  <a:schemeClr val="bg1"/>
                </a:solidFill>
              </a:rPr>
              <a:t>Maximal vægt for en voksende delsekvens?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13333" t="30702" r="11665" b="59492"/>
          <a:stretch>
            <a:fillRect/>
          </a:stretch>
        </p:blipFill>
        <p:spPr bwMode="auto">
          <a:xfrm>
            <a:off x="381000" y="1600200"/>
            <a:ext cx="8393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04800" y="2695575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Eksamensopgave 4, august 2008</a:t>
            </a:r>
            <a:endParaRPr lang="en-US" sz="1200" b="0" dirty="0">
              <a:solidFill>
                <a:schemeClr val="bg1"/>
              </a:solidFill>
            </a:endParaRP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41"/>
            <a:ext cx="9758854" cy="282684"/>
            <a:chOff x="190500" y="6369328"/>
            <a:chExt cx="3803639" cy="282423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7503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3639" cy="282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70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pic>
        <p:nvPicPr>
          <p:cNvPr id="7219" name="Picture 5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33134" r="7634" b="37997"/>
          <a:stretch/>
        </p:blipFill>
        <p:spPr bwMode="auto">
          <a:xfrm>
            <a:off x="381000" y="152400"/>
            <a:ext cx="8393113" cy="15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8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/>
          <p:cNvSpPr>
            <a:spLocks noChangeArrowheads="1"/>
          </p:cNvSpPr>
          <p:nvPr/>
        </p:nvSpPr>
        <p:spPr bwMode="auto">
          <a:xfrm flipV="1">
            <a:off x="4288221" y="1600200"/>
            <a:ext cx="4398579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981700" y="2758440"/>
            <a:ext cx="2781300" cy="3759200"/>
          </a:xfrm>
        </p:spPr>
        <p:txBody>
          <a:bodyPr tIns="45719" bIns="45719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Ved ikke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838200" y="2768600"/>
            <a:ext cx="2971800" cy="1879600"/>
          </a:xfrm>
        </p:spPr>
        <p:txBody>
          <a:bodyPr/>
          <a:lstStyle/>
          <a:p>
            <a:pPr>
              <a:defRPr/>
            </a:pPr>
            <a:r>
              <a:rPr lang="da-DK" sz="4000" b="1" i="1" dirty="0">
                <a:solidFill>
                  <a:schemeClr val="bg1"/>
                </a:solidFill>
              </a:rPr>
              <a:t>MEH</a:t>
            </a:r>
            <a:r>
              <a:rPr lang="da-DK" sz="4000" b="1" dirty="0">
                <a:solidFill>
                  <a:schemeClr val="bg1"/>
                </a:solidFill>
              </a:rPr>
              <a:t>(6) 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381000" y="2314575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Eksamensopgave 4, august 2008</a:t>
            </a:r>
            <a:endParaRPr lang="en-US" sz="1200" b="0" dirty="0">
              <a:solidFill>
                <a:schemeClr val="bg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15417" t="8800" r="7916" b="86429"/>
          <a:stretch>
            <a:fillRect/>
          </a:stretch>
        </p:blipFill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 l="15417" t="19704" r="7916" b="72104"/>
          <a:stretch>
            <a:fillRect/>
          </a:stretch>
        </p:blipFill>
        <p:spPr bwMode="auto">
          <a:xfrm>
            <a:off x="457200" y="760413"/>
            <a:ext cx="8229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33335" t="32668" r="30975" b="61200"/>
          <a:stretch/>
        </p:blipFill>
        <p:spPr bwMode="auto">
          <a:xfrm>
            <a:off x="457200" y="1600200"/>
            <a:ext cx="38310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1524000" y="1892300"/>
            <a:ext cx="289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1   2   3 </a:t>
            </a:r>
            <a:r>
              <a:rPr lang="da-DK" sz="900" dirty="0">
                <a:solidFill>
                  <a:srgbClr val="C0000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 4 </a:t>
            </a:r>
            <a:r>
              <a:rPr lang="da-DK" sz="1200" dirty="0">
                <a:solidFill>
                  <a:srgbClr val="C0000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 1  </a:t>
            </a:r>
            <a:r>
              <a:rPr lang="da-DK" sz="1200" dirty="0">
                <a:solidFill>
                  <a:srgbClr val="C0000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 l="8076" t="11630" r="17216" b="57356"/>
          <a:stretch>
            <a:fillRect/>
          </a:stretch>
        </p:blipFill>
        <p:spPr bwMode="auto">
          <a:xfrm>
            <a:off x="457200" y="4787582"/>
            <a:ext cx="36544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4770120"/>
            <a:ext cx="259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000" b="0"/>
              <a:t>(svar til spørgsmål b)</a:t>
            </a:r>
            <a:endParaRPr lang="en-US" sz="1000" b="0"/>
          </a:p>
        </p:txBody>
      </p:sp>
      <p:pic>
        <p:nvPicPr>
          <p:cNvPr id="18" name="Picture 16" descr="C:\Users\gerth\Desktop\Picture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1" t="-93401" r="28381" b="120546"/>
          <a:stretch/>
        </p:blipFill>
        <p:spPr bwMode="auto">
          <a:xfrm>
            <a:off x="2734573" y="1759789"/>
            <a:ext cx="3657601" cy="8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gerth\Desktop\Picture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t="13004" r="28384" b="12313"/>
          <a:stretch/>
        </p:blipFill>
        <p:spPr bwMode="auto">
          <a:xfrm>
            <a:off x="5020573" y="1434141"/>
            <a:ext cx="3666227" cy="8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41"/>
            <a:ext cx="9758854" cy="282684"/>
            <a:chOff x="190500" y="6369328"/>
            <a:chExt cx="3803639" cy="282423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46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3639" cy="282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65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86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Længste Fælles Delsekvens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1295400"/>
            <a:ext cx="838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da-DK" sz="5400" b="1" i="1" dirty="0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ABABGACBABAD</a:t>
            </a:r>
          </a:p>
          <a:p>
            <a:pPr algn="ctr">
              <a:buFontTx/>
              <a:buNone/>
            </a:pPr>
            <a:r>
              <a:rPr lang="en-US" sz="5400" b="1" i="1" dirty="0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BACABAABABC</a:t>
            </a:r>
            <a:endParaRPr lang="en-US" b="1" dirty="0" smtClean="0">
              <a:solidFill>
                <a:schemeClr val="bg1"/>
              </a:solidFill>
              <a:ea typeface="Times" pitchFamily="18" charset="0"/>
              <a:cs typeface="Times" pitchFamily="18" charset="0"/>
            </a:endParaRPr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63240" y="3489960"/>
            <a:ext cx="2804160" cy="30480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BACBABA   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BABBAB</a:t>
            </a: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BAABABA</a:t>
            </a: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BACABAB</a:t>
            </a: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Ved </a:t>
            </a:r>
            <a:r>
              <a:rPr lang="da-DK" dirty="0">
                <a:solidFill>
                  <a:schemeClr val="bg1"/>
                </a:solidFill>
              </a:rPr>
              <a:t>ikke</a:t>
            </a: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620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0489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71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7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5105400"/>
            <a:ext cx="76962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946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81600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998663"/>
            <a:ext cx="7162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j</a:t>
            </a: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da-DK" sz="2400" b="0" i="1">
              <a:latin typeface="Times New Roman" pitchFamily="18" charset="0"/>
              <a:cs typeface="Times New Roman" pitchFamily="18" charset="0"/>
            </a:endParaRP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=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i</a:t>
            </a:r>
            <a:endParaRPr lang="en-US" sz="2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881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længden af en længste fælles delsekvens af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>
                <a:solidFill>
                  <a:srgbClr val="C00000"/>
                </a:solidFill>
              </a:rPr>
              <a:t> og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5300" y="5700713"/>
            <a:ext cx="868363" cy="777875"/>
          </a:xfrm>
          <a:custGeom>
            <a:avLst/>
            <a:gdLst>
              <a:gd name="T0" fmla="*/ 0 w 867905"/>
              <a:gd name="T1" fmla="*/ 780141 h 777498"/>
              <a:gd name="T2" fmla="*/ 248890 w 867905"/>
              <a:gd name="T3" fmla="*/ 126998 h 777498"/>
              <a:gd name="T4" fmla="*/ 871115 w 867905"/>
              <a:gd name="T5" fmla="*/ 18144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609600"/>
            <a:ext cx="5029200" cy="1295400"/>
          </a:xfrm>
        </p:spPr>
        <p:txBody>
          <a:bodyPr/>
          <a:lstStyle/>
          <a:p>
            <a:pPr>
              <a:defRPr/>
            </a:pPr>
            <a:r>
              <a:rPr lang="da-DK" sz="4000" b="1" i="1" dirty="0">
                <a:solidFill>
                  <a:schemeClr val="bg1"/>
                </a:solidFill>
              </a:rPr>
              <a:t>c</a:t>
            </a:r>
            <a:r>
              <a:rPr lang="da-DK" sz="4000" b="1" dirty="0">
                <a:solidFill>
                  <a:schemeClr val="bg1"/>
                </a:solidFill>
              </a:rPr>
              <a:t>[5,3]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22860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a-DK" sz="3600" b="1" i="1" dirty="0" smtClean="0">
                <a:solidFill>
                  <a:schemeClr val="bg1"/>
                </a:solidFill>
                <a:latin typeface="+mj-lt"/>
                <a:cs typeface="Times" pitchFamily="18" charset="0"/>
              </a:rPr>
              <a:t>Y = ABABGACBABAD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latin typeface="+mj-lt"/>
                <a:cs typeface="Times" pitchFamily="18" charset="0"/>
              </a:rPr>
              <a:t>X = BACABAABABC</a:t>
            </a:r>
            <a:endParaRPr lang="en-US" sz="3600" b="1" dirty="0">
              <a:solidFill>
                <a:schemeClr val="bg1"/>
              </a:solidFill>
              <a:latin typeface="+mj-lt"/>
              <a:cs typeface="Times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62000" y="5257800"/>
            <a:ext cx="75438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125" y="5334000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0" y="381000"/>
            <a:ext cx="2286000" cy="47244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1"/>
            <a:ext cx="9758855" cy="298441"/>
            <a:chOff x="190500" y="6369328"/>
            <a:chExt cx="3803639" cy="298165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0896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3639" cy="298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75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7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3124200" y="5759450"/>
            <a:ext cx="5791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8538"/>
            <a:ext cx="4191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-533400" y="5670550"/>
            <a:ext cx="4083050" cy="1187450"/>
            <a:chOff x="1371600" y="2362203"/>
            <a:chExt cx="6705600" cy="2153037"/>
          </a:xfrm>
        </p:grpSpPr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1371600" y="2362203"/>
              <a:ext cx="6705600" cy="215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0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1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749705" y="3223414"/>
              <a:ext cx="757227" cy="5384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641004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6588" y="5878513"/>
            <a:ext cx="56626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5851525" y="6216650"/>
            <a:ext cx="1524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005513" y="6719888"/>
            <a:ext cx="179387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7" name="Straight Arrow Connector 15"/>
          <p:cNvCxnSpPr>
            <a:cxnSpLocks noChangeShapeType="1"/>
          </p:cNvCxnSpPr>
          <p:nvPr/>
        </p:nvCxnSpPr>
        <p:spPr bwMode="auto">
          <a:xfrm rot="10800000">
            <a:off x="5045075" y="6753225"/>
            <a:ext cx="2270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Generel algoritmisk teknik</a:t>
            </a:r>
            <a:r>
              <a:rPr lang="da-DK" smtClean="0"/>
              <a:t> – virker for mange (men langt fra alle) problemer</a:t>
            </a:r>
          </a:p>
          <a:p>
            <a:pPr eaLnBrk="1" hangingPunct="1">
              <a:lnSpc>
                <a:spcPct val="90000"/>
              </a:lnSpc>
            </a:pPr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da-DK" sz="800" smtClean="0"/>
          </a:p>
          <a:p>
            <a:pPr eaLnBrk="1" hangingPunct="1">
              <a:lnSpc>
                <a:spcPct val="90000"/>
              </a:lnSpc>
            </a:pPr>
            <a:r>
              <a:rPr lang="da-DK" b="1" smtClean="0"/>
              <a:t>Rekursive løsning: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eksponentiel tid</a:t>
            </a:r>
          </a:p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Dynamisk Programmering:</a:t>
            </a:r>
            <a:r>
              <a:rPr lang="da-DK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Beregn delløsninger </a:t>
            </a:r>
            <a:r>
              <a:rPr lang="da-DK" smtClean="0">
                <a:solidFill>
                  <a:srgbClr val="FF0000"/>
                </a:solidFill>
              </a:rPr>
              <a:t>systematisk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polynomiel tid 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532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19812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Længste Fælles Delsekvens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Pladsforbruget for LCS algoritmen </a:t>
            </a:r>
            <a:r>
              <a:rPr lang="da-DK" sz="4000" b="1" dirty="0" smtClean="0">
                <a:solidFill>
                  <a:schemeClr val="bg1"/>
                </a:solidFill>
              </a:rPr>
              <a:t/>
            </a:r>
            <a:br>
              <a:rPr lang="da-DK" sz="4000" b="1" dirty="0" smtClean="0">
                <a:solidFill>
                  <a:schemeClr val="bg1"/>
                </a:solidFill>
              </a:rPr>
            </a:br>
            <a:r>
              <a:rPr lang="da-DK" sz="4000" b="1" dirty="0" smtClean="0">
                <a:solidFill>
                  <a:schemeClr val="bg1"/>
                </a:solidFill>
              </a:rPr>
              <a:t>til </a:t>
            </a:r>
            <a:r>
              <a:rPr lang="da-DK" sz="4000" b="1" dirty="0">
                <a:solidFill>
                  <a:schemeClr val="bg1"/>
                </a:solidFill>
              </a:rPr>
              <a:t>at finde en LCS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6934200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172200" y="5181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chemeClr val="bg1"/>
                </a:solidFill>
              </a:rPr>
              <a:t>m</a:t>
            </a:r>
            <a:r>
              <a:rPr lang="da-DK">
                <a:solidFill>
                  <a:schemeClr val="bg1"/>
                </a:solidFill>
              </a:rPr>
              <a:t> = |</a:t>
            </a:r>
            <a:r>
              <a:rPr lang="da-DK" i="1">
                <a:solidFill>
                  <a:schemeClr val="bg1"/>
                </a:solidFill>
              </a:rPr>
              <a:t>X</a:t>
            </a:r>
            <a:r>
              <a:rPr lang="da-DK">
                <a:solidFill>
                  <a:schemeClr val="bg1"/>
                </a:solidFill>
              </a:rPr>
              <a:t>|        </a:t>
            </a:r>
            <a:r>
              <a:rPr lang="da-DK" i="1">
                <a:solidFill>
                  <a:schemeClr val="bg1"/>
                </a:solidFill>
              </a:rPr>
              <a:t>n</a:t>
            </a:r>
            <a:r>
              <a:rPr lang="da-DK">
                <a:solidFill>
                  <a:schemeClr val="bg1"/>
                </a:solidFill>
              </a:rPr>
              <a:t> = | </a:t>
            </a:r>
            <a:r>
              <a:rPr lang="da-DK" i="1">
                <a:solidFill>
                  <a:schemeClr val="bg1"/>
                </a:solidFill>
              </a:rPr>
              <a:t>Y</a:t>
            </a:r>
            <a:r>
              <a:rPr lang="da-DK">
                <a:solidFill>
                  <a:schemeClr val="bg1"/>
                </a:solidFill>
              </a:rPr>
              <a:t> |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05600" y="3886200"/>
            <a:ext cx="1295400" cy="319088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70800" y="3556000"/>
            <a:ext cx="1268413" cy="319088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966075" y="3852863"/>
            <a:ext cx="381000" cy="381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62200" y="2331720"/>
            <a:ext cx="2895600" cy="1886744"/>
          </a:xfrm>
        </p:spPr>
        <p:txBody>
          <a:bodyPr tIns="45719" bIns="45719">
            <a:noAutofit/>
          </a:bodyPr>
          <a:lstStyle/>
          <a:p>
            <a:pPr marL="0" indent="715963">
              <a:spcAft>
                <a:spcPts val="0"/>
              </a:spcAft>
              <a:buFont typeface="Arial" charset="0"/>
              <a:buAutoNum type="alphaLcParenR"/>
            </a:pPr>
            <a:r>
              <a:rPr lang="da-DK" b="1" dirty="0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O(</a:t>
            </a:r>
            <a:r>
              <a:rPr lang="da-DK" b="1" i="1" dirty="0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n 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+ </a:t>
            </a:r>
            <a:r>
              <a:rPr lang="da-DK" b="1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m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)</a:t>
            </a:r>
          </a:p>
          <a:p>
            <a:pPr marL="0" indent="715963">
              <a:spcAft>
                <a:spcPts val="0"/>
              </a:spcAft>
              <a:buFont typeface="Arial" charset="0"/>
              <a:buAutoNum type="alphaLcParenR"/>
            </a:pP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O(</a:t>
            </a:r>
            <a:r>
              <a:rPr lang="da-DK" b="1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n 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∙ </a:t>
            </a:r>
            <a:r>
              <a:rPr lang="da-DK" b="1" i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m</a:t>
            </a: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)</a:t>
            </a:r>
          </a:p>
          <a:p>
            <a:pPr marL="0" indent="715963">
              <a:spcAft>
                <a:spcPts val="0"/>
              </a:spcAft>
              <a:buFont typeface="Arial" charset="0"/>
              <a:buAutoNum type="alphaLcParenR"/>
            </a:pPr>
            <a:r>
              <a:rPr lang="da-DK" b="1" dirty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Ved ikke</a:t>
            </a: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5055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76 of 142</a:t>
              </a:r>
              <a:endParaRPr lang="en-US" sz="140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51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sz="4000" b="1" smtClean="0">
                <a:solidFill>
                  <a:schemeClr val="bg1"/>
                </a:solidFill>
              </a:rPr>
              <a:t>Beregning af en LCS i </a:t>
            </a:r>
            <a:r>
              <a:rPr lang="da-DK" sz="4000" b="1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O(</a:t>
            </a:r>
            <a:r>
              <a:rPr lang="da-DK" sz="4000" b="1" i="1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n </a:t>
            </a:r>
            <a:r>
              <a:rPr lang="da-DK" sz="4000" b="1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+ </a:t>
            </a:r>
            <a:r>
              <a:rPr lang="da-DK" sz="4000" b="1" i="1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m</a:t>
            </a:r>
            <a:r>
              <a:rPr lang="da-DK" sz="4000" b="1" smtClean="0">
                <a:solidFill>
                  <a:schemeClr val="bg1"/>
                </a:solidFill>
                <a:ea typeface="Times" pitchFamily="18" charset="0"/>
                <a:cs typeface="Times" pitchFamily="18" charset="0"/>
              </a:rPr>
              <a:t>) plads</a:t>
            </a:r>
            <a:endParaRPr lang="en-US" sz="4000" b="1" smtClean="0">
              <a:solidFill>
                <a:schemeClr val="bg1"/>
              </a:solidFill>
            </a:endParaRP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4648200" y="1600200"/>
            <a:ext cx="4341813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9"/>
          <p:cNvSpPr txBox="1">
            <a:spLocks noChangeArrowheads="1"/>
          </p:cNvSpPr>
          <p:nvPr/>
        </p:nvSpPr>
        <p:spPr bwMode="auto">
          <a:xfrm>
            <a:off x="5715000" y="64119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chemeClr val="bg1"/>
                </a:solidFill>
              </a:rPr>
              <a:t>m</a:t>
            </a:r>
            <a:r>
              <a:rPr lang="da-DK">
                <a:solidFill>
                  <a:schemeClr val="bg1"/>
                </a:solidFill>
              </a:rPr>
              <a:t> = |</a:t>
            </a:r>
            <a:r>
              <a:rPr lang="da-DK" i="1">
                <a:solidFill>
                  <a:schemeClr val="bg1"/>
                </a:solidFill>
              </a:rPr>
              <a:t>X</a:t>
            </a:r>
            <a:r>
              <a:rPr lang="da-DK">
                <a:solidFill>
                  <a:schemeClr val="bg1"/>
                </a:solidFill>
              </a:rPr>
              <a:t>|        </a:t>
            </a:r>
            <a:r>
              <a:rPr lang="da-DK" i="1">
                <a:solidFill>
                  <a:schemeClr val="bg1"/>
                </a:solidFill>
              </a:rPr>
              <a:t>n</a:t>
            </a:r>
            <a:r>
              <a:rPr lang="da-DK">
                <a:solidFill>
                  <a:schemeClr val="bg1"/>
                </a:solidFill>
              </a:rPr>
              <a:t> = | </a:t>
            </a:r>
            <a:r>
              <a:rPr lang="da-DK" i="1">
                <a:solidFill>
                  <a:schemeClr val="bg1"/>
                </a:solidFill>
              </a:rPr>
              <a:t>Y</a:t>
            </a:r>
            <a:r>
              <a:rPr lang="da-DK">
                <a:solidFill>
                  <a:schemeClr val="bg1"/>
                </a:solidFill>
              </a:rPr>
              <a:t> |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752600"/>
            <a:ext cx="3962400" cy="3386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  <a:p>
            <a:pPr algn="ctr">
              <a:spcAft>
                <a:spcPts val="1200"/>
              </a:spcAft>
            </a:pPr>
            <a:endParaRPr lang="da-DK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78463" y="3911600"/>
            <a:ext cx="3451225" cy="488950"/>
          </a:xfrm>
          <a:prstGeom prst="rect">
            <a:avLst/>
          </a:prstGeom>
          <a:solidFill>
            <a:srgbClr val="00CC0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485063" y="1524000"/>
            <a:ext cx="381000" cy="381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82909"/>
              </p:ext>
            </p:extLst>
          </p:nvPr>
        </p:nvGraphicFramePr>
        <p:xfrm>
          <a:off x="5486400" y="4422775"/>
          <a:ext cx="3426864" cy="197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54"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65" name="TextBox 18"/>
          <p:cNvSpPr txBox="1">
            <a:spLocks noChangeArrowheads="1"/>
          </p:cNvSpPr>
          <p:nvPr/>
        </p:nvSpPr>
        <p:spPr bwMode="auto">
          <a:xfrm>
            <a:off x="0" y="6519863"/>
            <a:ext cx="381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b="0" dirty="0" err="1">
                <a:solidFill>
                  <a:schemeClr val="bg1"/>
                </a:solidFill>
              </a:rPr>
              <a:t>Hirschberg</a:t>
            </a:r>
            <a:r>
              <a:rPr lang="da-DK" sz="1600" b="0" dirty="0">
                <a:solidFill>
                  <a:schemeClr val="bg1"/>
                </a:solidFill>
              </a:rPr>
              <a:t> </a:t>
            </a:r>
            <a:r>
              <a:rPr lang="da-DK" sz="1600" b="0" dirty="0" smtClean="0">
                <a:solidFill>
                  <a:schemeClr val="bg1"/>
                </a:solidFill>
              </a:rPr>
              <a:t>1975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25638"/>
            <a:ext cx="4038600" cy="43242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da-DK" dirty="0">
                <a:solidFill>
                  <a:srgbClr val="C00000"/>
                </a:solidFill>
              </a:rPr>
              <a:t>Idé</a:t>
            </a:r>
          </a:p>
          <a:p>
            <a:pPr>
              <a:spcAft>
                <a:spcPts val="1200"/>
              </a:spcAft>
              <a:defRPr/>
            </a:pPr>
            <a:r>
              <a:rPr lang="da-DK" b="0" dirty="0"/>
              <a:t>Beregn stien </a:t>
            </a:r>
            <a:r>
              <a:rPr lang="da-DK" dirty="0"/>
              <a:t>uden at huske</a:t>
            </a:r>
            <a:r>
              <a:rPr lang="da-DK" b="0" dirty="0"/>
              <a:t> matricen</a:t>
            </a:r>
          </a:p>
          <a:p>
            <a:pPr marL="342900" indent="-342900">
              <a:spcAft>
                <a:spcPts val="1200"/>
              </a:spcAft>
              <a:buFontTx/>
              <a:buAutoNum type="arabicParenR"/>
              <a:defRPr/>
            </a:pPr>
            <a:r>
              <a:rPr lang="da-DK" b="0" dirty="0">
                <a:solidFill>
                  <a:srgbClr val="C00000"/>
                </a:solidFill>
              </a:rPr>
              <a:t>Beregn hvor stien </a:t>
            </a:r>
            <a:r>
              <a:rPr lang="da-DK" b="0" dirty="0" smtClean="0">
                <a:solidFill>
                  <a:srgbClr val="C00000"/>
                </a:solidFill>
              </a:rPr>
              <a:t>krydser</a:t>
            </a:r>
            <a:br>
              <a:rPr lang="da-DK" b="0" dirty="0" smtClean="0">
                <a:solidFill>
                  <a:srgbClr val="C00000"/>
                </a:solidFill>
              </a:rPr>
            </a:br>
            <a:r>
              <a:rPr lang="da-DK" b="0" dirty="0" smtClean="0">
                <a:solidFill>
                  <a:srgbClr val="C00000"/>
                </a:solidFill>
              </a:rPr>
              <a:t> </a:t>
            </a:r>
            <a:r>
              <a:rPr lang="da-DK" b="0" dirty="0" smtClean="0">
                <a:solidFill>
                  <a:srgbClr val="00B050"/>
                </a:solidFill>
              </a:rPr>
              <a:t>den </a:t>
            </a:r>
            <a:r>
              <a:rPr lang="da-DK" b="0" dirty="0">
                <a:solidFill>
                  <a:srgbClr val="00B050"/>
                </a:solidFill>
              </a:rPr>
              <a:t>midterste række </a:t>
            </a:r>
          </a:p>
          <a:p>
            <a:pPr marL="342900" indent="-342900">
              <a:spcAft>
                <a:spcPts val="1200"/>
              </a:spcAft>
              <a:buFontTx/>
              <a:buAutoNum type="arabicParenR"/>
              <a:defRPr/>
            </a:pPr>
            <a:r>
              <a:rPr lang="da-DK" b="0" dirty="0">
                <a:solidFill>
                  <a:srgbClr val="0070C0"/>
                </a:solidFill>
              </a:rPr>
              <a:t>Beregn </a:t>
            </a:r>
            <a:r>
              <a:rPr lang="da-DK" b="0" dirty="0" err="1">
                <a:solidFill>
                  <a:srgbClr val="0070C0"/>
                </a:solidFill>
              </a:rPr>
              <a:t>rekursivt</a:t>
            </a:r>
            <a:r>
              <a:rPr lang="da-DK" b="0" dirty="0">
                <a:solidFill>
                  <a:srgbClr val="0070C0"/>
                </a:solidFill>
              </a:rPr>
              <a:t> de to </a:t>
            </a:r>
            <a:r>
              <a:rPr lang="da-DK" b="0" dirty="0" err="1">
                <a:solidFill>
                  <a:srgbClr val="0070C0"/>
                </a:solidFill>
              </a:rPr>
              <a:t>del-stier</a:t>
            </a:r>
            <a:endParaRPr lang="da-DK" b="0" dirty="0">
              <a:solidFill>
                <a:srgbClr val="0070C0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da-DK" b="0" dirty="0"/>
              <a:t>Tid O(</a:t>
            </a:r>
            <a:r>
              <a:rPr lang="da-DK" b="0" i="1" dirty="0" err="1"/>
              <a:t>n</a:t>
            </a:r>
            <a:r>
              <a:rPr lang="da-DK" b="0" dirty="0" err="1"/>
              <a:t>∙</a:t>
            </a:r>
            <a:r>
              <a:rPr lang="da-DK" b="0" i="1" dirty="0" err="1"/>
              <a:t>m</a:t>
            </a:r>
            <a:r>
              <a:rPr lang="da-DK" b="0" dirty="0"/>
              <a:t>)</a:t>
            </a:r>
          </a:p>
          <a:p>
            <a:pPr algn="ctr">
              <a:spcAft>
                <a:spcPts val="2400"/>
              </a:spcAft>
              <a:defRPr/>
            </a:pPr>
            <a:r>
              <a:rPr lang="da-DK" b="0" dirty="0"/>
              <a:t>Plads O(</a:t>
            </a:r>
            <a:r>
              <a:rPr lang="da-DK" b="0" i="1" dirty="0" err="1"/>
              <a:t>n</a:t>
            </a:r>
            <a:r>
              <a:rPr lang="da-DK" b="0" dirty="0" err="1"/>
              <a:t>+</a:t>
            </a:r>
            <a:r>
              <a:rPr lang="da-DK" b="0" i="1" dirty="0" err="1"/>
              <a:t>m</a:t>
            </a:r>
            <a:r>
              <a:rPr lang="da-DK" b="0" dirty="0"/>
              <a:t>)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  <a:defRPr/>
            </a:pPr>
            <a:r>
              <a:rPr lang="da-DK" b="0" dirty="0">
                <a:solidFill>
                  <a:schemeClr val="bg1"/>
                </a:solidFill>
              </a:rPr>
              <a:t>Eksempel på </a:t>
            </a:r>
            <a:r>
              <a:rPr lang="da-DK" dirty="0" err="1">
                <a:solidFill>
                  <a:schemeClr val="bg1"/>
                </a:solidFill>
              </a:rPr>
              <a:t>del-og-kombiner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b="0" dirty="0">
                <a:solidFill>
                  <a:schemeClr val="bg1"/>
                </a:solidFill>
              </a:rPr>
              <a:t>anvendt i en </a:t>
            </a:r>
            <a:r>
              <a:rPr lang="da-DK" dirty="0">
                <a:solidFill>
                  <a:schemeClr val="bg1"/>
                </a:solidFill>
              </a:rPr>
              <a:t>dynamisk programmerings</a:t>
            </a:r>
            <a:r>
              <a:rPr lang="da-DK" b="0" dirty="0">
                <a:solidFill>
                  <a:schemeClr val="bg1"/>
                </a:solidFill>
              </a:rPr>
              <a:t> algoritme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62588" y="2438400"/>
            <a:ext cx="2459037" cy="1971675"/>
          </a:xfrm>
          <a:prstGeom prst="rect">
            <a:avLst/>
          </a:prstGeom>
          <a:solidFill>
            <a:srgbClr val="007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45375" y="3897313"/>
            <a:ext cx="1487488" cy="2478087"/>
          </a:xfrm>
          <a:prstGeom prst="rect">
            <a:avLst/>
          </a:prstGeom>
          <a:solidFill>
            <a:srgbClr val="007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da-DK"/>
              <a:t>            </a:t>
            </a: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461250" y="3905250"/>
            <a:ext cx="471488" cy="247015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924800" y="3903663"/>
            <a:ext cx="979488" cy="48895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72113" y="2432050"/>
            <a:ext cx="484187" cy="1978025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56300" y="2430463"/>
            <a:ext cx="1965325" cy="48895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Længste</a:t>
            </a:r>
            <a:r>
              <a:rPr lang="en-US" b="1" dirty="0" smtClean="0"/>
              <a:t> </a:t>
            </a:r>
            <a:r>
              <a:rPr lang="en-US" b="1" dirty="0" err="1" smtClean="0"/>
              <a:t>Fælles</a:t>
            </a:r>
            <a:r>
              <a:rPr lang="en-US" b="1" dirty="0" smtClean="0"/>
              <a:t> </a:t>
            </a:r>
            <a:r>
              <a:rPr lang="en-US" b="1" dirty="0" err="1" smtClean="0"/>
              <a:t>Delsekvens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4191000"/>
            <a:ext cx="88392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Åben</a:t>
            </a:r>
            <a:r>
              <a:rPr lang="en-US" sz="2000" dirty="0" smtClean="0">
                <a:solidFill>
                  <a:srgbClr val="C00000"/>
                </a:solidFill>
              </a:rPr>
              <a:t> problem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Kan</a:t>
            </a:r>
            <a:r>
              <a:rPr lang="en-US" sz="2000" dirty="0" smtClean="0"/>
              <a:t> man </a:t>
            </a:r>
            <a:r>
              <a:rPr lang="en-US" sz="2000" dirty="0" err="1" smtClean="0"/>
              <a:t>løse</a:t>
            </a:r>
            <a:r>
              <a:rPr lang="en-US" sz="2000" dirty="0" smtClean="0"/>
              <a:t> </a:t>
            </a:r>
            <a:r>
              <a:rPr lang="en-US" sz="2000" dirty="0" err="1" smtClean="0"/>
              <a:t>længste</a:t>
            </a:r>
            <a:r>
              <a:rPr lang="en-US" sz="2000" dirty="0" smtClean="0"/>
              <a:t> </a:t>
            </a:r>
            <a:r>
              <a:rPr lang="en-US" sz="2000" dirty="0" err="1" smtClean="0"/>
              <a:t>fælles</a:t>
            </a:r>
            <a:r>
              <a:rPr lang="en-US" sz="2000" dirty="0" smtClean="0"/>
              <a:t> </a:t>
            </a:r>
            <a:r>
              <a:rPr lang="en-US" sz="2000" dirty="0" err="1" smtClean="0"/>
              <a:t>delsekvens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problemet</a:t>
            </a:r>
            <a:r>
              <a:rPr lang="en-US" sz="2000" dirty="0" smtClean="0"/>
              <a:t> for to </a:t>
            </a:r>
            <a:r>
              <a:rPr lang="en-US" sz="2000" dirty="0" err="1" smtClean="0"/>
              <a:t>strenge</a:t>
            </a:r>
            <a:r>
              <a:rPr lang="en-US" sz="2000" dirty="0" smtClean="0"/>
              <a:t> </a:t>
            </a:r>
            <a:r>
              <a:rPr lang="en-US" sz="2000" dirty="0" err="1" smtClean="0"/>
              <a:t>af</a:t>
            </a:r>
            <a:r>
              <a:rPr lang="en-US" sz="2000" dirty="0" smtClean="0"/>
              <a:t> </a:t>
            </a:r>
            <a:r>
              <a:rPr lang="en-US" sz="2000" dirty="0" err="1" smtClean="0"/>
              <a:t>længde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/>
              <a:t> i </a:t>
            </a:r>
            <a:r>
              <a:rPr lang="en-US" sz="2000" dirty="0" err="1" smtClean="0"/>
              <a:t>tid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/>
              <a:t>?</a:t>
            </a:r>
          </a:p>
          <a:p>
            <a:pPr marL="447675" lvl="1" indent="-268288"/>
            <a:r>
              <a:rPr lang="en-US" sz="2000" dirty="0" err="1" smtClean="0"/>
              <a:t>Det</a:t>
            </a:r>
            <a:r>
              <a:rPr lang="en-US" sz="2000" dirty="0" smtClean="0"/>
              <a:t> </a:t>
            </a:r>
            <a:r>
              <a:rPr lang="en-US" sz="2000" dirty="0" err="1" smtClean="0"/>
              <a:t>ville</a:t>
            </a:r>
            <a:r>
              <a:rPr lang="en-US" sz="2000" dirty="0" smtClean="0"/>
              <a:t> </a:t>
            </a:r>
            <a:r>
              <a:rPr lang="en-US" sz="2000" dirty="0" err="1" smtClean="0"/>
              <a:t>bryde</a:t>
            </a:r>
            <a:r>
              <a:rPr lang="en-US" sz="2000" dirty="0" smtClean="0"/>
              <a:t> med den </a:t>
            </a:r>
            <a:r>
              <a:rPr lang="en-US" sz="2000" dirty="0" err="1" smtClean="0"/>
              <a:t>såkaldte</a:t>
            </a:r>
            <a:r>
              <a:rPr lang="en-US" sz="2000" dirty="0"/>
              <a:t> </a:t>
            </a:r>
            <a:r>
              <a:rPr lang="en-US" sz="2000" dirty="0" smtClean="0"/>
              <a:t>Strong </a:t>
            </a:r>
            <a:r>
              <a:rPr lang="en-US" sz="2000" dirty="0"/>
              <a:t>Exponential Time Hypothesis </a:t>
            </a:r>
            <a:endParaRPr lang="en-US" sz="2000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1200" dirty="0" err="1" smtClean="0"/>
              <a:t>Abboud</a:t>
            </a:r>
            <a:r>
              <a:rPr lang="en-US" sz="1200" dirty="0"/>
              <a:t>, </a:t>
            </a:r>
            <a:r>
              <a:rPr lang="en-US" sz="1200" dirty="0" err="1" smtClean="0"/>
              <a:t>Backurs</a:t>
            </a:r>
            <a:r>
              <a:rPr lang="en-US" sz="1200" dirty="0"/>
              <a:t>, </a:t>
            </a:r>
            <a:r>
              <a:rPr lang="en-US" sz="1200" dirty="0" smtClean="0"/>
              <a:t>Williams</a:t>
            </a:r>
            <a:r>
              <a:rPr lang="en-US" sz="1200" dirty="0"/>
              <a:t>. </a:t>
            </a:r>
            <a:r>
              <a:rPr lang="en-US" sz="1200" dirty="0" smtClean="0">
                <a:hlinkClick r:id="rId2"/>
              </a:rPr>
              <a:t>Tight Hardness Results for LCS </a:t>
            </a:r>
            <a:r>
              <a:rPr lang="en-US" sz="1200" dirty="0">
                <a:hlinkClick r:id="rId2"/>
              </a:rPr>
              <a:t>and </a:t>
            </a:r>
            <a:r>
              <a:rPr lang="en-US" sz="1200" dirty="0" smtClean="0">
                <a:hlinkClick r:id="rId2"/>
              </a:rPr>
              <a:t>Other Sequence Similarity Measures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 </a:t>
            </a:r>
            <a:r>
              <a:rPr lang="en-US" sz="1200" i="1" dirty="0"/>
              <a:t>Proc. 56th Annual IEEE Symposium </a:t>
            </a:r>
            <a:r>
              <a:rPr lang="en-US" sz="1200" i="1" dirty="0" smtClean="0"/>
              <a:t>on Foundations </a:t>
            </a:r>
            <a:r>
              <a:rPr lang="en-US" sz="1200" i="1" dirty="0"/>
              <a:t>of Computer Science (FOCS’15)</a:t>
            </a:r>
            <a:r>
              <a:rPr lang="en-US" sz="1200" dirty="0"/>
              <a:t>, pages 59–78, 2015</a:t>
            </a:r>
            <a:r>
              <a:rPr lang="en-US" sz="1200" dirty="0" smtClean="0"/>
              <a:t>. </a:t>
            </a:r>
          </a:p>
          <a:p>
            <a:pPr marL="0" indent="0">
              <a:buNone/>
            </a:pPr>
            <a:r>
              <a:rPr lang="en-US" sz="1200" dirty="0" err="1" smtClean="0"/>
              <a:t>Bringmann</a:t>
            </a:r>
            <a:r>
              <a:rPr lang="en-US" sz="1200" dirty="0" smtClean="0"/>
              <a:t> </a:t>
            </a:r>
            <a:r>
              <a:rPr lang="en-US" sz="1200" dirty="0"/>
              <a:t>and </a:t>
            </a:r>
            <a:r>
              <a:rPr lang="en-US" sz="1200" dirty="0" err="1" smtClean="0"/>
              <a:t>Künnemann</a:t>
            </a:r>
            <a:r>
              <a:rPr lang="en-US" sz="1200" dirty="0"/>
              <a:t>. </a:t>
            </a:r>
            <a:r>
              <a:rPr lang="en-US" sz="1200" dirty="0">
                <a:hlinkClick r:id="rId3"/>
              </a:rPr>
              <a:t>Quadratic </a:t>
            </a:r>
            <a:r>
              <a:rPr lang="en-US" sz="1200" dirty="0" smtClean="0">
                <a:hlinkClick r:id="rId3"/>
              </a:rPr>
              <a:t>Conditional Lower Bounds </a:t>
            </a:r>
            <a:r>
              <a:rPr lang="en-US" sz="1200" dirty="0">
                <a:hlinkClick r:id="rId3"/>
              </a:rPr>
              <a:t>for </a:t>
            </a:r>
            <a:r>
              <a:rPr lang="en-US" sz="1200" dirty="0" smtClean="0">
                <a:hlinkClick r:id="rId3"/>
              </a:rPr>
              <a:t>String Problems </a:t>
            </a:r>
            <a:r>
              <a:rPr lang="en-US" sz="1200" dirty="0">
                <a:hlinkClick r:id="rId3"/>
              </a:rPr>
              <a:t>and </a:t>
            </a:r>
            <a:r>
              <a:rPr lang="en-US" sz="1200" dirty="0" smtClean="0">
                <a:hlinkClick r:id="rId3"/>
              </a:rPr>
              <a:t>Dynamic Time Warping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 </a:t>
            </a:r>
            <a:r>
              <a:rPr lang="en-US" sz="1200" i="1" dirty="0"/>
              <a:t>Proc. 56th Annual IEEE Symposium on </a:t>
            </a:r>
            <a:r>
              <a:rPr lang="en-US" sz="1200" i="1" dirty="0" smtClean="0"/>
              <a:t>Foundations of </a:t>
            </a:r>
            <a:r>
              <a:rPr lang="en-US" sz="1200" i="1" dirty="0"/>
              <a:t>Computer Science (FOCS’15)</a:t>
            </a:r>
            <a:r>
              <a:rPr lang="en-US" sz="1200" dirty="0"/>
              <a:t>, pages 79–97, 2015.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72241"/>
              </p:ext>
            </p:extLst>
          </p:nvPr>
        </p:nvGraphicFramePr>
        <p:xfrm>
          <a:off x="1066800" y="2133600"/>
          <a:ext cx="7138036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6943">
                  <a:extLst>
                    <a:ext uri="{9D8B030D-6E8A-4147-A177-3AD203B41FA5}">
                      <a16:colId xmlns:a16="http://schemas.microsoft.com/office/drawing/2014/main" val="3513101332"/>
                    </a:ext>
                  </a:extLst>
                </a:gridCol>
                <a:gridCol w="4931093">
                  <a:extLst>
                    <a:ext uri="{9D8B030D-6E8A-4147-A177-3AD203B41FA5}">
                      <a16:colId xmlns:a16="http://schemas.microsoft.com/office/drawing/2014/main" val="2190859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tid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dynamisk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programmering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5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plads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dynamisk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programmering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og </a:t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del og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kombiner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[Hirschberg 1975]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7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1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Tekstformatering - </a:t>
            </a:r>
            <a:r>
              <a:rPr lang="da-DK" b="1" dirty="0" err="1" smtClean="0"/>
              <a:t>Linieskift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481"/>
          </a:xfrm>
        </p:spPr>
        <p:txBody>
          <a:bodyPr/>
          <a:lstStyle/>
          <a:p>
            <a:pPr marL="0" indent="0" algn="ctr">
              <a:buNone/>
            </a:pPr>
            <a:r>
              <a:rPr lang="da-DK" sz="1600" dirty="0"/>
              <a:t>https://tex.stackexchange.com/questions/120271/alternatives-to-latex/120279#120279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2515" r="2500"/>
          <a:stretch/>
        </p:blipFill>
        <p:spPr>
          <a:xfrm>
            <a:off x="647700" y="2057400"/>
            <a:ext cx="7848600" cy="49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15-4 </a:t>
            </a:r>
            <a:r>
              <a:rPr lang="en-US" b="1" dirty="0"/>
              <a:t>Printing </a:t>
            </a:r>
            <a:r>
              <a:rPr lang="en-US" b="1" dirty="0" smtClean="0"/>
              <a:t>neatly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 smtClean="0"/>
              <a:t>“Consider </a:t>
            </a:r>
            <a:r>
              <a:rPr lang="en-US" sz="2000" dirty="0"/>
              <a:t>the problem of neatly printing a paragraph with a monospaced font (</a:t>
            </a:r>
            <a:r>
              <a:rPr lang="en-US" sz="2000" dirty="0" smtClean="0"/>
              <a:t>all characters having the same width) on a printer. The input text is a sequence of </a:t>
            </a:r>
            <a:r>
              <a:rPr lang="en-US" sz="2000" i="1" dirty="0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words of lengths </a:t>
            </a:r>
            <a:r>
              <a:rPr lang="en-US" sz="2000" i="1" dirty="0" smtClean="0"/>
              <a:t>l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,..., 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n</a:t>
            </a:r>
            <a:r>
              <a:rPr lang="en-US" sz="2000" dirty="0"/>
              <a:t>, measured in characters. We want to print this </a:t>
            </a:r>
            <a:r>
              <a:rPr lang="en-US" sz="2000" dirty="0" smtClean="0"/>
              <a:t>paragraph neatly </a:t>
            </a:r>
            <a:r>
              <a:rPr lang="en-US" sz="2000" dirty="0"/>
              <a:t>on a number of lines that hold a maximum </a:t>
            </a:r>
            <a:r>
              <a:rPr lang="en-US" sz="2000" dirty="0" smtClean="0"/>
              <a:t>of </a:t>
            </a:r>
            <a:r>
              <a:rPr lang="en-US" sz="2000" i="1" dirty="0" smtClean="0"/>
              <a:t>M</a:t>
            </a:r>
            <a:r>
              <a:rPr lang="en-US" sz="2000" dirty="0" smtClean="0"/>
              <a:t> </a:t>
            </a:r>
            <a:r>
              <a:rPr lang="en-US" sz="2000" dirty="0"/>
              <a:t>characters each. </a:t>
            </a:r>
            <a:r>
              <a:rPr lang="en-US" sz="2000" dirty="0" smtClean="0"/>
              <a:t>Our criterion </a:t>
            </a:r>
            <a:r>
              <a:rPr lang="en-US" sz="2000" dirty="0"/>
              <a:t>of “neatness” is as follows. If a given line contains words </a:t>
            </a:r>
            <a:r>
              <a:rPr lang="en-US" sz="2000" i="1" dirty="0" err="1"/>
              <a:t>i</a:t>
            </a:r>
            <a:r>
              <a:rPr lang="en-US" sz="2000" dirty="0"/>
              <a:t> through </a:t>
            </a:r>
            <a:r>
              <a:rPr lang="en-US" sz="2000" i="1" dirty="0" smtClean="0"/>
              <a:t>j</a:t>
            </a:r>
            <a:r>
              <a:rPr lang="en-US" sz="2000" dirty="0" smtClean="0"/>
              <a:t>, where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≤ </a:t>
            </a:r>
            <a:r>
              <a:rPr lang="en-US" sz="2000" i="1" dirty="0" smtClean="0"/>
              <a:t>j</a:t>
            </a:r>
            <a:r>
              <a:rPr lang="en-US" sz="2000" dirty="0" smtClean="0"/>
              <a:t>, </a:t>
            </a:r>
            <a:r>
              <a:rPr lang="en-US" sz="2000" dirty="0"/>
              <a:t>and we leave exactly one space between words, the number of </a:t>
            </a:r>
            <a:r>
              <a:rPr lang="en-US" sz="2000" dirty="0" smtClean="0"/>
              <a:t>extra space </a:t>
            </a:r>
            <a:r>
              <a:rPr lang="en-US" sz="2000" dirty="0"/>
              <a:t>characters at the end of the line is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 smtClean="0"/>
              <a:t>M -</a:t>
            </a:r>
            <a:r>
              <a:rPr lang="en-US" sz="2000" dirty="0" smtClean="0"/>
              <a:t> </a:t>
            </a:r>
            <a:r>
              <a:rPr lang="en-US" sz="2000" i="1" dirty="0" smtClean="0"/>
              <a:t>j </a:t>
            </a:r>
            <a:r>
              <a:rPr lang="en-US" sz="2000" dirty="0" smtClean="0"/>
              <a:t>+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- </a:t>
            </a:r>
            <a:r>
              <a:rPr lang="el-GR" sz="2400" dirty="0" smtClean="0"/>
              <a:t>Σ</a:t>
            </a:r>
            <a:r>
              <a:rPr lang="da-DK" sz="2400" i="1" baseline="-25000" dirty="0" smtClean="0"/>
              <a:t>k</a:t>
            </a:r>
            <a:r>
              <a:rPr lang="da-DK" sz="2400" baseline="-25000" dirty="0" smtClean="0"/>
              <a:t>=</a:t>
            </a:r>
            <a:r>
              <a:rPr lang="da-DK" sz="2400" i="1" baseline="-25000" dirty="0" err="1" smtClean="0"/>
              <a:t>i</a:t>
            </a:r>
            <a:r>
              <a:rPr lang="da-DK" sz="2400" baseline="-25000" dirty="0" err="1" smtClean="0"/>
              <a:t>..</a:t>
            </a:r>
            <a:r>
              <a:rPr lang="da-DK" sz="2400" i="1" baseline="-25000" dirty="0" err="1" smtClean="0"/>
              <a:t>j</a:t>
            </a:r>
            <a:r>
              <a:rPr lang="en-US" sz="2400" dirty="0" smtClean="0"/>
              <a:t>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k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which </a:t>
            </a:r>
            <a:r>
              <a:rPr lang="en-US" sz="2000" dirty="0"/>
              <a:t>must </a:t>
            </a:r>
            <a:r>
              <a:rPr lang="en-US" sz="2000" dirty="0" smtClean="0"/>
              <a:t>be nonnegative </a:t>
            </a:r>
            <a:r>
              <a:rPr lang="en-US" sz="2000" dirty="0"/>
              <a:t>so that the words fit on the line. We wish to </a:t>
            </a:r>
            <a:r>
              <a:rPr lang="en-US" sz="2000" b="1" dirty="0"/>
              <a:t>minimize</a:t>
            </a:r>
            <a:r>
              <a:rPr lang="en-US" sz="2000" dirty="0"/>
              <a:t> the sum, </a:t>
            </a:r>
            <a:r>
              <a:rPr lang="en-US" sz="2000" dirty="0" smtClean="0"/>
              <a:t>over all </a:t>
            </a:r>
            <a:r>
              <a:rPr lang="en-US" sz="2000" dirty="0"/>
              <a:t>lines except the last, of </a:t>
            </a:r>
            <a:r>
              <a:rPr lang="en-US" sz="2000" b="1" dirty="0"/>
              <a:t>the cubes of the numbers of extra space characters at </a:t>
            </a:r>
            <a:r>
              <a:rPr lang="en-US" sz="2000" b="1" dirty="0" smtClean="0"/>
              <a:t>the ends </a:t>
            </a:r>
            <a:r>
              <a:rPr lang="en-US" sz="2000" b="1" dirty="0"/>
              <a:t>of lines</a:t>
            </a:r>
            <a:r>
              <a:rPr lang="en-US" sz="2000" dirty="0"/>
              <a:t>. Give a dynamic-programming algorithm to print a paragraph of </a:t>
            </a:r>
            <a:r>
              <a:rPr lang="en-US" sz="2000" i="1" dirty="0" smtClean="0"/>
              <a:t>n</a:t>
            </a:r>
            <a:r>
              <a:rPr lang="en-US" sz="2000" dirty="0" smtClean="0"/>
              <a:t> words </a:t>
            </a:r>
            <a:r>
              <a:rPr lang="en-US" sz="2000" dirty="0"/>
              <a:t>neatly on a printer. Analyze the running time and space requirements </a:t>
            </a:r>
            <a:r>
              <a:rPr lang="en-US" sz="2000" dirty="0" smtClean="0"/>
              <a:t>of your </a:t>
            </a:r>
            <a:r>
              <a:rPr lang="en-US" sz="2000" dirty="0"/>
              <a:t>algorithm</a:t>
            </a:r>
            <a:r>
              <a:rPr lang="en-US" sz="2000" dirty="0" smtClean="0"/>
              <a:t>.“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29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785775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861975"/>
            <a:ext cx="990600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</a:t>
            </a:r>
            <a:r>
              <a:rPr kumimoji="0" lang="en-US" sz="1800" b="1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861975"/>
            <a:ext cx="685800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861975"/>
            <a:ext cx="990600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+2</a:t>
            </a: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861975"/>
            <a:ext cx="1832758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+3</a:t>
            </a: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15842" y="861975"/>
            <a:ext cx="1832758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err="1" smtClean="0"/>
              <a:t>l</a:t>
            </a:r>
            <a:r>
              <a:rPr lang="en-US" i="1" baseline="-25000" dirty="0" err="1" smtClean="0"/>
              <a:t>j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90358" y="861975"/>
            <a:ext cx="373083" cy="381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81000" y="1371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8763000" y="13716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81000" y="1447800"/>
            <a:ext cx="838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773879" y="148324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en-US" i="1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3716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516912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371600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16888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3622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216888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3528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98112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352800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3340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479312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334000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874488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019800" y="5571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874488" y="633375"/>
            <a:ext cx="1453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96556" y="1732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41844" y="1732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77756" y="17012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58956" y="1786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99444" y="17440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7843283" y="57489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763000" y="56958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848600" y="661728"/>
            <a:ext cx="914400" cy="17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108987" y="1962090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smtClean="0"/>
              <a:t>) = </a:t>
            </a:r>
            <a:r>
              <a:rPr lang="en-US" i="1" dirty="0" smtClean="0"/>
              <a:t>M </a:t>
            </a:r>
            <a:r>
              <a:rPr lang="en-US" i="1" dirty="0"/>
              <a:t>-</a:t>
            </a:r>
            <a:r>
              <a:rPr lang="en-US" dirty="0"/>
              <a:t> </a:t>
            </a:r>
            <a:r>
              <a:rPr lang="en-US" i="1" dirty="0"/>
              <a:t>j </a:t>
            </a:r>
            <a:r>
              <a:rPr lang="en-US" dirty="0"/>
              <a:t>+ </a:t>
            </a:r>
            <a:r>
              <a:rPr lang="en-US" i="1" dirty="0" err="1"/>
              <a:t>i</a:t>
            </a:r>
            <a:r>
              <a:rPr lang="en-US" dirty="0"/>
              <a:t> - </a:t>
            </a:r>
            <a:r>
              <a:rPr lang="el-GR" sz="2000" dirty="0"/>
              <a:t>Σ</a:t>
            </a:r>
            <a:r>
              <a:rPr lang="da-DK" sz="2000" i="1" baseline="-25000" dirty="0"/>
              <a:t>k</a:t>
            </a:r>
            <a:r>
              <a:rPr lang="da-DK" sz="2000" baseline="-25000" dirty="0"/>
              <a:t>=</a:t>
            </a:r>
            <a:r>
              <a:rPr lang="da-DK" sz="2000" i="1" baseline="-25000" dirty="0" err="1"/>
              <a:t>i</a:t>
            </a:r>
            <a:r>
              <a:rPr lang="da-DK" sz="2000" baseline="-25000" dirty="0" err="1"/>
              <a:t>..</a:t>
            </a:r>
            <a:r>
              <a:rPr lang="da-DK" sz="2000" i="1" baseline="-25000" dirty="0" err="1"/>
              <a:t>j</a:t>
            </a:r>
            <a:r>
              <a:rPr lang="en-US" sz="2000" dirty="0"/>
              <a:t>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963398" y="17012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81000" y="2819400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81000" y="3521035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4222670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81000" y="4904981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81000" y="5584350"/>
            <a:ext cx="83820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81000" y="2896563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459640" y="2896563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41041" y="2896563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314583" y="2896563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117142" y="2896563"/>
            <a:ext cx="1714617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77339" y="36031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908511" y="2896563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209800" y="36031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105400" y="3603150"/>
            <a:ext cx="1714617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314583" y="3603150"/>
            <a:ext cx="1714617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899111" y="36031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82040" y="5657011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205347" y="5669447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76600" y="56605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003935" y="42889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205347" y="42889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77339" y="4288950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161991" y="4986409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990791" y="4982591"/>
            <a:ext cx="1714617" cy="38807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802523" y="4288950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855890" y="4973681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785349" y="4974669"/>
            <a:ext cx="9906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81000" y="4974669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926431" y="4973681"/>
            <a:ext cx="685800" cy="396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925913" y="2860657"/>
            <a:ext cx="1825513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917084" y="3569070"/>
            <a:ext cx="834342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6820018" y="4254976"/>
            <a:ext cx="1931408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639291" y="4940991"/>
            <a:ext cx="1112134" cy="4562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81900" y="28411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8077200" y="35269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7543800" y="420828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</a:t>
            </a:r>
            <a:r>
              <a:rPr lang="en-US" sz="2400" baseline="-25000" dirty="0"/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871632" y="489903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1771401" y="6295387"/>
            <a:ext cx="560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pris</a:t>
            </a:r>
            <a:r>
              <a:rPr lang="en-US" dirty="0" smtClean="0"/>
              <a:t>   =  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baseline="30000" dirty="0"/>
              <a:t> </a:t>
            </a:r>
            <a:r>
              <a:rPr lang="en-US" dirty="0"/>
              <a:t>+ </a:t>
            </a:r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3 </a:t>
            </a:r>
            <a:r>
              <a:rPr lang="en-US" dirty="0"/>
              <a:t>+ </a:t>
            </a:r>
            <a:r>
              <a:rPr lang="en-US" i="1" dirty="0" smtClean="0"/>
              <a:t>r</a:t>
            </a:r>
            <a:r>
              <a:rPr lang="en-US" baseline="-25000" dirty="0" smtClean="0"/>
              <a:t>3</a:t>
            </a:r>
            <a:r>
              <a:rPr lang="en-US" baseline="30000" dirty="0" smtClean="0">
                <a:solidFill>
                  <a:srgbClr val="C00000"/>
                </a:solidFill>
              </a:rPr>
              <a:t>3 </a:t>
            </a:r>
            <a:r>
              <a:rPr lang="en-US" dirty="0"/>
              <a:t>+ </a:t>
            </a:r>
            <a:r>
              <a:rPr lang="en-US" i="1" dirty="0" smtClean="0"/>
              <a:t>r</a:t>
            </a:r>
            <a:r>
              <a:rPr lang="en-US" baseline="-25000" dirty="0" smtClean="0"/>
              <a:t>4</a:t>
            </a:r>
            <a:r>
              <a:rPr lang="en-US" baseline="30000" dirty="0" smtClean="0">
                <a:solidFill>
                  <a:srgbClr val="C00000"/>
                </a:solidFill>
              </a:rPr>
              <a:t>3 </a:t>
            </a:r>
            <a:endParaRPr lang="en-US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81200" y="5257800"/>
            <a:ext cx="5486400" cy="77672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500" y="2499880"/>
            <a:ext cx="8801100" cy="123392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Pris</a:t>
            </a:r>
            <a:r>
              <a:rPr lang="en-US" dirty="0" smtClean="0"/>
              <a:t> for at </a:t>
            </a:r>
            <a:r>
              <a:rPr lang="en-US" dirty="0" err="1" smtClean="0"/>
              <a:t>udskrive</a:t>
            </a:r>
            <a:r>
              <a:rPr lang="en-US" dirty="0" smtClean="0"/>
              <a:t> de </a:t>
            </a:r>
            <a:r>
              <a:rPr lang="en-US" dirty="0" err="1" smtClean="0"/>
              <a:t>første</a:t>
            </a:r>
            <a:r>
              <a:rPr lang="en-US" dirty="0" smtClean="0"/>
              <a:t> </a:t>
            </a:r>
            <a:r>
              <a:rPr lang="en-US" i="1" dirty="0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hele linier: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Bedste</a:t>
            </a:r>
            <a:r>
              <a:rPr lang="en-US" dirty="0" smtClean="0"/>
              <a:t> </a:t>
            </a:r>
            <a:r>
              <a:rPr lang="en-US" dirty="0" err="1" smtClean="0"/>
              <a:t>løsning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16" y="2590800"/>
                <a:ext cx="9067800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8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j</m:t>
                          </m:r>
                        </m:e>
                      </m:d>
                      <m:r>
                        <m:rPr>
                          <m:nor/>
                        </m:rPr>
                        <a:rPr lang="da-DK" sz="28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8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800" b="0" i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a-DK" sz="2800" b="0" i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hvis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min</m:t>
                                </m:r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800" b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C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da-DK" sz="2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1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da-DK" sz="2800" b="0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da-DK" sz="2800" b="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 i="1" smtClean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r</m:t>
                                    </m:r>
                                    <m:d>
                                      <m:dPr>
                                        <m:ctrlPr>
                                          <a:rPr lang="da-DK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1" smtClean="0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0" smtClean="0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da-DK" sz="2800" b="0" i="1" smtClean="0">
                                            <a:latin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j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da-DK" sz="2800" b="0" i="0" baseline="3000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 i="0" smtClean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1 ≤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∧ 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r</m:t>
                                </m:r>
                                <m:d>
                                  <m:d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800" b="0" i="1" smtClean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 i="0" smtClean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800" b="0" i="1" smtClean="0">
                                        <a:latin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j</m:t>
                                    </m:r>
                                  </m:e>
                                </m:d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}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hvis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da-DK" sz="2800" b="0" i="0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&gt;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" y="2590800"/>
                <a:ext cx="9067800" cy="961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smtClean="0"/>
              <a:t>Problem 15-4 Printing neatly</a:t>
            </a:r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" y="5410200"/>
                <a:ext cx="9067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800" b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min</m:t>
                      </m:r>
                      <m:d>
                        <m:dPr>
                          <m:begChr m:val="{"/>
                          <m:endChr m:val="|"/>
                          <m:ctrlPr>
                            <a:rPr lang="da-DK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a-DK" sz="2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a-DK" sz="2800" b="0" i="1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j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da-DK" sz="2800" b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≤ </m:t>
                      </m:r>
                      <m:r>
                        <m:rPr>
                          <m:nor/>
                        </m:rPr>
                        <a:rPr lang="da-DK" sz="2800" b="0" i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800" b="0" i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 ∧  </m:t>
                      </m:r>
                      <m:r>
                        <m:rPr>
                          <m:nor/>
                        </m:rPr>
                        <a:rPr lang="da-DK" sz="28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r</m:t>
                      </m:r>
                      <m:d>
                        <m:dPr>
                          <m:ctrlPr>
                            <a:rPr lang="da-DK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da-DK" sz="2800" b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da-DK" sz="2800" b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da-DK" sz="2800" b="0" i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n</m:t>
                          </m:r>
                        </m:e>
                      </m:d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da-DK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5410200"/>
                <a:ext cx="906780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V="1">
            <a:off x="6019800" y="5841087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29200" y="640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C00000"/>
                </a:solidFill>
              </a:rPr>
              <a:t>ord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i="1" dirty="0" smtClean="0">
                <a:solidFill>
                  <a:srgbClr val="C00000"/>
                </a:solidFill>
              </a:rPr>
              <a:t>j</a:t>
            </a:r>
            <a:r>
              <a:rPr lang="en-US" b="0" dirty="0" smtClean="0">
                <a:solidFill>
                  <a:srgbClr val="C00000"/>
                </a:solidFill>
              </a:rPr>
              <a:t>+1,</a:t>
            </a:r>
            <a:r>
              <a:rPr lang="en-US" b="0" i="1" dirty="0">
                <a:solidFill>
                  <a:srgbClr val="C00000"/>
                </a:solidFill>
              </a:rPr>
              <a:t>j</a:t>
            </a:r>
            <a:r>
              <a:rPr lang="en-US" b="0" dirty="0" smtClean="0">
                <a:solidFill>
                  <a:srgbClr val="C00000"/>
                </a:solidFill>
              </a:rPr>
              <a:t>+2,...,</a:t>
            </a:r>
            <a:r>
              <a:rPr lang="en-US" b="0" i="1" dirty="0" smtClean="0">
                <a:solidFill>
                  <a:srgbClr val="C00000"/>
                </a:solidFill>
              </a:rPr>
              <a:t>n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på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sidste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linie</a:t>
            </a:r>
            <a:endParaRPr lang="en-US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657600" y="-1066800"/>
            <a:ext cx="6400800" cy="6248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" y="2484437"/>
            <a:ext cx="8229600" cy="452596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//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beregn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for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 to 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 sum = 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   for j=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     sum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sum+l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     r[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M–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j+i-sum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 //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beregn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C[0] = 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for j=1 to 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 C[j] = +∞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 for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to j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    if r[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]&gt;=0 and C[i-1]+r[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]^3&lt;C[j] then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      C[j] = C[i-1]+r[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]^3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14      I[j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0" y="1219200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//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bedste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løsning</a:t>
            </a:r>
            <a:endParaRPr lang="en-US" sz="16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  if j&gt;0 then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   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I[j]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    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(i-1)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    print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]..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[j] &lt;newline&gt;</a:t>
            </a:r>
          </a:p>
          <a:p>
            <a:pPr marL="0" indent="0">
              <a:spcBef>
                <a:spcPts val="300"/>
              </a:spcBef>
              <a:buFontTx/>
              <a:buNone/>
            </a:pPr>
            <a:endParaRPr lang="en-US" sz="16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21 k = n-1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 for 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 to n-2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   if r[j+1,n]&gt;=0 and C[j]&lt;C[k] then 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    k = j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udskriv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</a:t>
            </a:r>
          </a:p>
          <a:p>
            <a:pPr marL="0" indent="0">
              <a:buFontTx/>
              <a:buNone/>
            </a:pP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26 print 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[k+1]..</a:t>
            </a:r>
            <a:r>
              <a:rPr lang="en-US" sz="16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6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[n] </a:t>
            </a:r>
            <a:r>
              <a:rPr lang="en-US" sz="16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&lt;newline&gt;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Printing neatly</a:t>
            </a:r>
            <a:endParaRPr lang="en-US" sz="4400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0" y="6218237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a-DK" b="0" kern="0" dirty="0" smtClean="0">
                <a:solidFill>
                  <a:schemeClr val="accent2"/>
                </a:solidFill>
              </a:rPr>
              <a:t>Tid og plads </a:t>
            </a:r>
            <a:r>
              <a:rPr lang="da-DK" b="0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 kern="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b="0" kern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Dynamisk Programmering: Optimal opdeling af en stang</a:t>
            </a:r>
            <a:endParaRPr lang="en-US" b="1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608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960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/>
              <a:t>En stang af længde 4 kan opdeles 8 forskellige måder – </a:t>
            </a:r>
          </a:p>
          <a:p>
            <a:r>
              <a:rPr lang="da-DK" sz="2400" b="0"/>
              <a:t>dog kun 5 forskellige resultater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8305800" cy="8302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Problem</a:t>
            </a:r>
            <a:r>
              <a:rPr lang="da-DK" sz="2400" b="0"/>
              <a:t>: Opdel en stang i dele, hvor hver del har en pris, således at den resulterende sum er maksimereret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00400"/>
            <a:ext cx="1589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898775" y="3200400"/>
            <a:ext cx="3502025" cy="685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82625" y="4162425"/>
            <a:ext cx="5734050" cy="6381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8775" y="28638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38258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2197" y="1903879"/>
            <a:ext cx="6356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310621"/>
            <a:ext cx="4038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Matrix Multiplikation</a:t>
            </a:r>
            <a:endParaRPr lang="en-US" b="1" dirty="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71600" y="5875338"/>
            <a:ext cx="647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0" dirty="0"/>
              <a:t>Multiplikation af to matricer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0" dirty="0"/>
              <a:t> 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b="0" dirty="0"/>
              <a:t> af størrelse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tager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8256" y="678717"/>
            <a:ext cx="228600" cy="17141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1969" y="682693"/>
            <a:ext cx="1447799" cy="173577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04920" y="392350"/>
            <a:ext cx="304799" cy="977069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4861"/>
              </p:ext>
            </p:extLst>
          </p:nvPr>
        </p:nvGraphicFramePr>
        <p:xfrm>
          <a:off x="4281488" y="366713"/>
          <a:ext cx="4741862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Ligning" r:id="rId6" imgW="4444920" imgH="939600" progId="Equation.3">
                  <p:embed/>
                </p:oleObj>
              </mc:Choice>
              <mc:Fallback>
                <p:oleObj name="Ligning" r:id="rId6" imgW="4444920" imgH="939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366713"/>
                        <a:ext cx="4741862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101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1 </a:t>
            </a:r>
            <a:r>
              <a:rPr lang="en-US" dirty="0" smtClean="0">
                <a:solidFill>
                  <a:srgbClr val="C00000"/>
                </a:solidFill>
              </a:rPr>
              <a:t>x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9525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1 </a:t>
            </a:r>
            <a:r>
              <a:rPr lang="en-US" dirty="0" smtClean="0">
                <a:solidFill>
                  <a:srgbClr val="C00000"/>
                </a:solidFill>
              </a:rPr>
              <a:t>x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baseline="-25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x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772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2519" y="772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B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8668" y="772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endParaRPr lang="en-US" baseline="-25000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143000"/>
          </a:xfr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 smtClean="0"/>
              <a:t>eller  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 smtClean="0"/>
              <a:t>?</a:t>
            </a:r>
          </a:p>
          <a:p>
            <a:pPr algn="ctr" eaLnBrk="1" hangingPunct="1">
              <a:buFontTx/>
              <a:buNone/>
            </a:pPr>
            <a:endParaRPr lang="da-DK" sz="5400" dirty="0" smtClean="0"/>
          </a:p>
          <a:p>
            <a:pPr algn="ctr" eaLnBrk="1" hangingPunct="1">
              <a:buFontTx/>
              <a:buNone/>
            </a:pPr>
            <a:endParaRPr lang="en-US" sz="5400" i="1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/>
              <a:t>Matrix multiplikation er associativ (kan sætte paranteser som man vil) men ikke kommutative (kan ikke bytte rundt på rækkefølgen af matricerne)</a:t>
            </a:r>
            <a:endParaRPr lang="en-US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Hvilken rækkefølge laver mindst (primitive) multiplikationer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i="1" dirty="0">
                <a:solidFill>
                  <a:schemeClr val="bg1"/>
                </a:solidFill>
              </a:rPr>
              <a:t>A</a:t>
            </a:r>
            <a:r>
              <a:rPr lang="da-DK" sz="2800" dirty="0">
                <a:solidFill>
                  <a:schemeClr val="bg1"/>
                </a:solidFill>
              </a:rPr>
              <a:t> = 2 x 10           </a:t>
            </a:r>
            <a:r>
              <a:rPr lang="da-DK" sz="2800" i="1" dirty="0">
                <a:solidFill>
                  <a:schemeClr val="bg1"/>
                </a:solidFill>
              </a:rPr>
              <a:t>B</a:t>
            </a:r>
            <a:r>
              <a:rPr lang="da-DK" sz="2800" dirty="0">
                <a:solidFill>
                  <a:schemeClr val="bg1"/>
                </a:solidFill>
              </a:rPr>
              <a:t> = 10 x 50            </a:t>
            </a:r>
            <a:r>
              <a:rPr lang="da-DK" sz="2800" i="1" dirty="0">
                <a:solidFill>
                  <a:schemeClr val="bg1"/>
                </a:solidFill>
              </a:rPr>
              <a:t>C </a:t>
            </a:r>
            <a:r>
              <a:rPr lang="da-DK" sz="2800" dirty="0">
                <a:solidFill>
                  <a:schemeClr val="bg1"/>
                </a:solidFill>
              </a:rPr>
              <a:t>= 50 x </a:t>
            </a:r>
            <a:r>
              <a:rPr lang="da-DK" sz="2800" dirty="0" smtClean="0">
                <a:solidFill>
                  <a:schemeClr val="bg1"/>
                </a:solidFill>
              </a:rPr>
              <a:t>20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895600" y="2209800"/>
            <a:ext cx="4648200" cy="3048000"/>
          </a:xfrm>
        </p:spPr>
        <p:txBody>
          <a:bodyPr tIns="45719" bIns="45719">
            <a:noAutofit/>
          </a:bodyPr>
          <a:lstStyle/>
          <a:p>
            <a:pPr marL="898525" indent="-898525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4800" dirty="0">
                <a:solidFill>
                  <a:schemeClr val="bg1"/>
                </a:solidFill>
              </a:rPr>
              <a:t>(A·B)·C  </a:t>
            </a:r>
          </a:p>
          <a:p>
            <a:pPr marL="898525" indent="-898525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4800" dirty="0" smtClean="0">
                <a:solidFill>
                  <a:schemeClr val="bg1"/>
                </a:solidFill>
              </a:rPr>
              <a:t>A</a:t>
            </a:r>
            <a:r>
              <a:rPr lang="da-DK" sz="4800" dirty="0">
                <a:solidFill>
                  <a:schemeClr val="bg1"/>
                </a:solidFill>
              </a:rPr>
              <a:t>·(B·C)</a:t>
            </a:r>
          </a:p>
          <a:p>
            <a:pPr marL="898525" indent="-898525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sz="4800" dirty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40"/>
            <a:ext cx="9743091" cy="282693"/>
            <a:chOff x="190500" y="6369327"/>
            <a:chExt cx="3797495" cy="282432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7200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7495" cy="282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70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68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Problem</a:t>
            </a:r>
            <a:r>
              <a:rPr lang="da-DK" sz="2800" dirty="0" smtClean="0"/>
              <a:t>: Find den bedste rækkefølge (</a:t>
            </a:r>
            <a:r>
              <a:rPr lang="da-DK" sz="2800" dirty="0" err="1" smtClean="0"/>
              <a:t>paranteser</a:t>
            </a:r>
            <a:r>
              <a:rPr lang="da-DK" sz="2800" dirty="0" smtClean="0"/>
              <a:t>) for at gange </a:t>
            </a:r>
            <a:r>
              <a:rPr lang="da-DK" sz="2800" i="1" dirty="0" smtClean="0">
                <a:latin typeface="Times" pitchFamily="18" charset="0"/>
              </a:rPr>
              <a:t>n</a:t>
            </a:r>
            <a:r>
              <a:rPr lang="da-DK" sz="2800" dirty="0" smtClean="0"/>
              <a:t> matricer sammen</a:t>
            </a:r>
          </a:p>
          <a:p>
            <a:pPr marL="0" indent="0" algn="ctr" eaLnBrk="1" hangingPunct="1">
              <a:buFontTx/>
              <a:buNone/>
            </a:pPr>
            <a:endParaRPr lang="da-DK" sz="2800" i="1" dirty="0" smtClean="0"/>
          </a:p>
          <a:p>
            <a:pPr marL="0" indent="0" eaLnBrk="1" hangingPunct="1">
              <a:buFontTx/>
              <a:buNone/>
            </a:pP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dirty="0" smtClean="0"/>
              <a:t>hvor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er en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dirty="0" smtClean="0"/>
              <a:t> x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matrice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NB</a:t>
            </a:r>
            <a:r>
              <a:rPr lang="da-DK" sz="2800" dirty="0" smtClean="0"/>
              <a:t>: Der er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aseline="30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dirty="0" smtClean="0">
                <a:cs typeface="Arial" charset="0"/>
              </a:rPr>
              <a:t>mulige måder for </a:t>
            </a:r>
            <a:r>
              <a:rPr lang="da-DK" sz="2800" dirty="0" err="1" smtClean="0">
                <a:cs typeface="Arial" charset="0"/>
              </a:rPr>
              <a:t>paranteserne</a:t>
            </a:r>
            <a:endParaRPr lang="el-GR" sz="2800" dirty="0" smtClean="0">
              <a:cs typeface="Arial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2438400"/>
            <a:ext cx="7696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5812" b="19279"/>
          <a:stretch>
            <a:fillRect/>
          </a:stretch>
        </p:blipFill>
        <p:spPr bwMode="auto">
          <a:xfrm>
            <a:off x="2076450" y="3657600"/>
            <a:ext cx="569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(primitive) multiplikationer for at beregne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800" b="0" i="1" dirty="0" smtClean="0">
                <a:latin typeface="Times New Roman" pitchFamily="18" charset="0"/>
                <a:cs typeface="Times New Roman" pitchFamily="18" charset="0"/>
              </a:rPr>
              <a:t>··· ·</a:t>
            </a:r>
            <a:r>
              <a:rPr lang="da-DK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el-GR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i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525" y="2540000"/>
            <a:ext cx="72977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53000" y="2057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810001" y="2325688"/>
            <a:ext cx="1676399" cy="578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257801" y="2317531"/>
            <a:ext cx="1347951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90897" y="2317531"/>
            <a:ext cx="433553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3191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485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420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895975"/>
            <a:ext cx="7531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260600" y="3065463"/>
            <a:ext cx="533400" cy="533400"/>
          </a:xfrm>
          <a:prstGeom prst="ellipse">
            <a:avLst/>
          </a:prstGeom>
          <a:solidFill>
            <a:srgbClr val="FFFF00">
              <a:alpha val="39999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 flipV="1">
            <a:off x="1582738" y="3810000"/>
            <a:ext cx="1236662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2057400" y="4038600"/>
            <a:ext cx="914400" cy="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2" name="Straight Connector 9"/>
          <p:cNvCxnSpPr>
            <a:cxnSpLocks noChangeShapeType="1"/>
          </p:cNvCxnSpPr>
          <p:nvPr/>
        </p:nvCxnSpPr>
        <p:spPr bwMode="auto">
          <a:xfrm>
            <a:off x="2286000" y="3810000"/>
            <a:ext cx="1143000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051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Hvad udskrives der for </a:t>
            </a:r>
            <a:r>
              <a:rPr lang="da-DK" sz="4000" b="1" i="1" dirty="0" smtClean="0">
                <a:solidFill>
                  <a:schemeClr val="bg1"/>
                </a:solidFill>
              </a:rPr>
              <a:t>i </a:t>
            </a:r>
            <a:r>
              <a:rPr lang="da-DK" sz="4000" b="1" dirty="0" smtClean="0">
                <a:solidFill>
                  <a:schemeClr val="bg1"/>
                </a:solidFill>
              </a:rPr>
              <a:t>= 1 </a:t>
            </a:r>
            <a:r>
              <a:rPr lang="da-DK" sz="4000" b="1" dirty="0">
                <a:solidFill>
                  <a:schemeClr val="bg1"/>
                </a:solidFill>
              </a:rPr>
              <a:t>og </a:t>
            </a:r>
            <a:r>
              <a:rPr lang="da-DK" sz="4000" b="1" i="1" dirty="0" smtClean="0">
                <a:solidFill>
                  <a:schemeClr val="bg1"/>
                </a:solidFill>
              </a:rPr>
              <a:t>j </a:t>
            </a:r>
            <a:r>
              <a:rPr lang="da-DK" sz="4000" b="1" dirty="0" smtClean="0">
                <a:solidFill>
                  <a:schemeClr val="bg1"/>
                </a:solidFill>
              </a:rPr>
              <a:t>= 6?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00" y="1143000"/>
            <a:ext cx="8839200" cy="2057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410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47800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6559559"/>
            <a:ext cx="9743091" cy="314216"/>
            <a:chOff x="190500" y="6369328"/>
            <a:chExt cx="3797495" cy="313925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3829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797495" cy="313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65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62200" y="3352800"/>
            <a:ext cx="6781800" cy="30480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((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)(A</a:t>
            </a:r>
            <a:r>
              <a:rPr lang="pt-BR" baseline="-25000" dirty="0" smtClean="0">
                <a:solidFill>
                  <a:schemeClr val="bg1"/>
                </a:solidFill>
              </a:rPr>
              <a:t>3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)A</a:t>
            </a:r>
            <a:r>
              <a:rPr lang="pt-BR" baseline="-25000" dirty="0" smtClean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 smtClean="0">
                <a:solidFill>
                  <a:schemeClr val="bg1"/>
                </a:solidFill>
              </a:rPr>
              <a:t>((A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((A</a:t>
            </a:r>
            <a:r>
              <a:rPr lang="pt-BR" baseline="-25000" dirty="0" smtClean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 smtClean="0">
                <a:solidFill>
                  <a:schemeClr val="bg1"/>
                </a:solidFill>
              </a:rPr>
              <a:t>)((A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)A</a:t>
            </a:r>
            <a:r>
              <a:rPr lang="pt-BR" baseline="-25000" dirty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((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 smtClean="0">
                <a:solidFill>
                  <a:schemeClr val="bg1"/>
                </a:solidFill>
              </a:rPr>
              <a:t>))((A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)A</a:t>
            </a:r>
            <a:r>
              <a:rPr lang="pt-BR" baseline="-25000" dirty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((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 smtClean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>
                <a:solidFill>
                  <a:schemeClr val="bg1"/>
                </a:solidFill>
              </a:rPr>
              <a:t>2 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>
                <a:solidFill>
                  <a:schemeClr val="bg1"/>
                </a:solidFill>
              </a:rPr>
              <a:t>3 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4</a:t>
            </a:r>
            <a:r>
              <a:rPr lang="pt-BR" dirty="0" smtClean="0">
                <a:solidFill>
                  <a:schemeClr val="bg1"/>
                </a:solidFill>
              </a:rPr>
              <a:t>(A</a:t>
            </a:r>
            <a:r>
              <a:rPr lang="pt-BR" baseline="-25000" dirty="0" smtClean="0">
                <a:solidFill>
                  <a:schemeClr val="bg1"/>
                </a:solidFill>
              </a:rPr>
              <a:t>5</a:t>
            </a:r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baseline="-25000" dirty="0">
                <a:solidFill>
                  <a:schemeClr val="bg1"/>
                </a:solidFill>
              </a:rPr>
              <a:t>6</a:t>
            </a:r>
            <a:r>
              <a:rPr lang="pt-BR" dirty="0" smtClean="0">
                <a:solidFill>
                  <a:schemeClr val="bg1"/>
                </a:solidFill>
              </a:rPr>
              <a:t>))))))</a:t>
            </a:r>
            <a:endParaRPr lang="pt-BR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Ved ikke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8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87475"/>
            <a:ext cx="631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”Memoized” </a:t>
            </a:r>
            <a:br>
              <a:rPr lang="da-DK" sz="4000" b="1" smtClean="0"/>
            </a:br>
            <a:r>
              <a:rPr lang="da-DK" sz="4000" b="1" smtClean="0"/>
              <a:t>Matrix-kæde Multiplikation </a:t>
            </a:r>
            <a:endParaRPr lang="en-US" sz="4000" b="1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33800" y="3002280"/>
            <a:ext cx="3276600" cy="3505200"/>
          </a:xfrm>
        </p:spPr>
        <p:txBody>
          <a:bodyPr tIns="45719" bIns="45719">
            <a:noAutofit/>
          </a:bodyPr>
          <a:lstStyle/>
          <a:p>
            <a:pPr marL="533400" indent="-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dirty="0" smtClean="0">
                <a:solidFill>
                  <a:schemeClr val="bg1"/>
                </a:solidFill>
              </a:rPr>
              <a:t>12</a:t>
            </a:r>
            <a:endParaRPr lang="da-DK" dirty="0">
              <a:solidFill>
                <a:schemeClr val="bg1"/>
              </a:solidFill>
            </a:endParaRP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30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32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34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35</a:t>
            </a:r>
          </a:p>
          <a:p>
            <a:pPr marL="533400" indent="-533400">
              <a:spcAft>
                <a:spcPts val="0"/>
              </a:spcAft>
              <a:buFontTx/>
              <a:buAutoNum type="alphaLcParenR" startAt="2"/>
              <a:defRPr/>
            </a:pPr>
            <a:r>
              <a:rPr lang="da-DK" dirty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Maksimal værdi for en opdeling af en stang af længde 12?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66800" y="2071688"/>
            <a:ext cx="7010400" cy="90011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</a:pPr>
            <a:endParaRPr lang="da-DK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225550" y="2152650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66"/>
            <a:ext cx="9829799" cy="313673"/>
            <a:chOff x="190500" y="6369326"/>
            <a:chExt cx="3831291" cy="313382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8074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313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3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52538"/>
            <a:ext cx="830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304800" y="3810000"/>
            <a:ext cx="8610600" cy="1052513"/>
            <a:chOff x="144" y="2208"/>
            <a:chExt cx="5424" cy="663"/>
          </a:xfrm>
        </p:grpSpPr>
        <p:sp>
          <p:nvSpPr>
            <p:cNvPr id="49191" name="Text Box 8"/>
            <p:cNvSpPr txBox="1">
              <a:spLocks noChangeArrowheads="1"/>
            </p:cNvSpPr>
            <p:nvPr/>
          </p:nvSpPr>
          <p:spPr bwMode="auto">
            <a:xfrm>
              <a:off x="144" y="2208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2.80</a:t>
              </a:r>
              <a:endParaRPr lang="en-US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3168" y="264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2.75</a:t>
              </a:r>
              <a:endParaRPr lang="en-US"/>
            </a:p>
          </p:txBody>
        </p:sp>
      </p:grp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86400"/>
            <a:ext cx="6094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38663" y="1177925"/>
            <a:ext cx="4168775" cy="3681413"/>
            <a:chOff x="4538137" y="1178526"/>
            <a:chExt cx="4168986" cy="3680768"/>
          </a:xfrm>
        </p:grpSpPr>
        <p:pic>
          <p:nvPicPr>
            <p:cNvPr id="4918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0000">
              <a:off x="4603807" y="1178526"/>
              <a:ext cx="4103316" cy="368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9" name="Rounded Rectangle 11"/>
            <p:cNvSpPr>
              <a:spLocks noChangeArrowheads="1"/>
            </p:cNvSpPr>
            <p:nvPr/>
          </p:nvSpPr>
          <p:spPr bwMode="auto">
            <a:xfrm>
              <a:off x="4538137" y="3124200"/>
              <a:ext cx="4038601" cy="381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Box 12"/>
            <p:cNvSpPr txBox="1">
              <a:spLocks noChangeArrowheads="1"/>
            </p:cNvSpPr>
            <p:nvPr/>
          </p:nvSpPr>
          <p:spPr bwMode="auto">
            <a:xfrm>
              <a:off x="5360840" y="3109992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FF0000"/>
                  </a:solidFill>
                </a:rPr>
                <a:t>(    + 1 ) x              =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159" name="Rounded Rectangle 11"/>
          <p:cNvSpPr>
            <a:spLocks noChangeArrowheads="1"/>
          </p:cNvSpPr>
          <p:nvPr/>
        </p:nvSpPr>
        <p:spPr bwMode="auto">
          <a:xfrm>
            <a:off x="1136650" y="2697163"/>
            <a:ext cx="334963" cy="341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0" name="Straight Connector 13"/>
          <p:cNvCxnSpPr>
            <a:cxnSpLocks noChangeShapeType="1"/>
          </p:cNvCxnSpPr>
          <p:nvPr/>
        </p:nvCxnSpPr>
        <p:spPr bwMode="auto">
          <a:xfrm flipV="1">
            <a:off x="381000" y="4637088"/>
            <a:ext cx="38862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7620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13716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Oval 20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>
            <a:off x="6858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7" name="TextBox 23"/>
          <p:cNvSpPr txBox="1">
            <a:spLocks noChangeArrowheads="1"/>
          </p:cNvSpPr>
          <p:nvPr/>
        </p:nvSpPr>
        <p:spPr bwMode="auto">
          <a:xfrm>
            <a:off x="1295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8" name="TextBox 24"/>
          <p:cNvSpPr txBox="1">
            <a:spLocks noChangeArrowheads="1"/>
          </p:cNvSpPr>
          <p:nvPr/>
        </p:nvSpPr>
        <p:spPr bwMode="auto">
          <a:xfrm>
            <a:off x="1905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9" name="TextBox 25"/>
          <p:cNvSpPr txBox="1">
            <a:spLocks noChangeArrowheads="1"/>
          </p:cNvSpPr>
          <p:nvPr/>
        </p:nvSpPr>
        <p:spPr bwMode="auto">
          <a:xfrm>
            <a:off x="25146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0" name="TextBox 26"/>
          <p:cNvSpPr txBox="1">
            <a:spLocks noChangeArrowheads="1"/>
          </p:cNvSpPr>
          <p:nvPr/>
        </p:nvSpPr>
        <p:spPr bwMode="auto">
          <a:xfrm>
            <a:off x="3124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1" name="TextBox 31"/>
          <p:cNvSpPr txBox="1">
            <a:spLocks noChangeArrowheads="1"/>
          </p:cNvSpPr>
          <p:nvPr/>
        </p:nvSpPr>
        <p:spPr bwMode="auto">
          <a:xfrm>
            <a:off x="6858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2" name="TextBox 32"/>
          <p:cNvSpPr txBox="1">
            <a:spLocks noChangeArrowheads="1"/>
          </p:cNvSpPr>
          <p:nvPr/>
        </p:nvSpPr>
        <p:spPr bwMode="auto">
          <a:xfrm>
            <a:off x="1295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1905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25146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3124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9906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1600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22098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2819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0" name="TextBox 40"/>
          <p:cNvSpPr txBox="1">
            <a:spLocks noChangeArrowheads="1"/>
          </p:cNvSpPr>
          <p:nvPr/>
        </p:nvSpPr>
        <p:spPr bwMode="auto">
          <a:xfrm>
            <a:off x="3429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1" name="TextBox 41"/>
          <p:cNvSpPr txBox="1">
            <a:spLocks noChangeArrowheads="1"/>
          </p:cNvSpPr>
          <p:nvPr/>
        </p:nvSpPr>
        <p:spPr bwMode="auto">
          <a:xfrm>
            <a:off x="3810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2" name="TextBox 44"/>
          <p:cNvSpPr txBox="1">
            <a:spLocks noChangeArrowheads="1"/>
          </p:cNvSpPr>
          <p:nvPr/>
        </p:nvSpPr>
        <p:spPr bwMode="auto">
          <a:xfrm>
            <a:off x="9906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3" name="TextBox 45"/>
          <p:cNvSpPr txBox="1">
            <a:spLocks noChangeArrowheads="1"/>
          </p:cNvSpPr>
          <p:nvPr/>
        </p:nvSpPr>
        <p:spPr bwMode="auto">
          <a:xfrm>
            <a:off x="1600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4" name="TextBox 46"/>
          <p:cNvSpPr txBox="1">
            <a:spLocks noChangeArrowheads="1"/>
          </p:cNvSpPr>
          <p:nvPr/>
        </p:nvSpPr>
        <p:spPr bwMode="auto">
          <a:xfrm>
            <a:off x="22098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5" name="TextBox 47"/>
          <p:cNvSpPr txBox="1">
            <a:spLocks noChangeArrowheads="1"/>
          </p:cNvSpPr>
          <p:nvPr/>
        </p:nvSpPr>
        <p:spPr bwMode="auto">
          <a:xfrm>
            <a:off x="2819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6" name="TextBox 48"/>
          <p:cNvSpPr txBox="1">
            <a:spLocks noChangeArrowheads="1"/>
          </p:cNvSpPr>
          <p:nvPr/>
        </p:nvSpPr>
        <p:spPr bwMode="auto">
          <a:xfrm>
            <a:off x="3429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7" name="TextBox 49"/>
          <p:cNvSpPr txBox="1">
            <a:spLocks noChangeArrowheads="1"/>
          </p:cNvSpPr>
          <p:nvPr/>
        </p:nvSpPr>
        <p:spPr bwMode="auto">
          <a:xfrm>
            <a:off x="3810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660400" y="5402263"/>
            <a:ext cx="7848600" cy="1143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43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53784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4196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5" name="Straight Connector 8"/>
          <p:cNvCxnSpPr>
            <a:cxnSpLocks noChangeShapeType="1"/>
          </p:cNvCxnSpPr>
          <p:nvPr/>
        </p:nvCxnSpPr>
        <p:spPr bwMode="auto">
          <a:xfrm>
            <a:off x="2667000" y="2895600"/>
            <a:ext cx="3733800" cy="0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36576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1"/>
          <p:cNvSpPr>
            <a:spLocks noChangeArrowheads="1"/>
          </p:cNvSpPr>
          <p:nvPr/>
        </p:nvSpPr>
        <p:spPr bwMode="auto">
          <a:xfrm>
            <a:off x="42672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Oval 12"/>
          <p:cNvSpPr>
            <a:spLocks noChangeArrowheads="1"/>
          </p:cNvSpPr>
          <p:nvPr/>
        </p:nvSpPr>
        <p:spPr bwMode="auto">
          <a:xfrm>
            <a:off x="48768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TextBox 14"/>
          <p:cNvSpPr txBox="1">
            <a:spLocks noChangeArrowheads="1"/>
          </p:cNvSpPr>
          <p:nvPr/>
        </p:nvSpPr>
        <p:spPr bwMode="auto">
          <a:xfrm>
            <a:off x="29718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2" name="TextBox 15"/>
          <p:cNvSpPr txBox="1">
            <a:spLocks noChangeArrowheads="1"/>
          </p:cNvSpPr>
          <p:nvPr/>
        </p:nvSpPr>
        <p:spPr bwMode="auto">
          <a:xfrm>
            <a:off x="3581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4191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4" name="TextBox 17"/>
          <p:cNvSpPr txBox="1">
            <a:spLocks noChangeArrowheads="1"/>
          </p:cNvSpPr>
          <p:nvPr/>
        </p:nvSpPr>
        <p:spPr bwMode="auto">
          <a:xfrm>
            <a:off x="48006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5" name="TextBox 18"/>
          <p:cNvSpPr txBox="1">
            <a:spLocks noChangeArrowheads="1"/>
          </p:cNvSpPr>
          <p:nvPr/>
        </p:nvSpPr>
        <p:spPr bwMode="auto">
          <a:xfrm>
            <a:off x="5410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29718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7" name="TextBox 20"/>
          <p:cNvSpPr txBox="1">
            <a:spLocks noChangeArrowheads="1"/>
          </p:cNvSpPr>
          <p:nvPr/>
        </p:nvSpPr>
        <p:spPr bwMode="auto">
          <a:xfrm>
            <a:off x="3581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8" name="TextBox 21"/>
          <p:cNvSpPr txBox="1">
            <a:spLocks noChangeArrowheads="1"/>
          </p:cNvSpPr>
          <p:nvPr/>
        </p:nvSpPr>
        <p:spPr bwMode="auto">
          <a:xfrm>
            <a:off x="4191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9" name="TextBox 22"/>
          <p:cNvSpPr txBox="1">
            <a:spLocks noChangeArrowheads="1"/>
          </p:cNvSpPr>
          <p:nvPr/>
        </p:nvSpPr>
        <p:spPr bwMode="auto">
          <a:xfrm>
            <a:off x="48006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0" name="TextBox 23"/>
          <p:cNvSpPr txBox="1">
            <a:spLocks noChangeArrowheads="1"/>
          </p:cNvSpPr>
          <p:nvPr/>
        </p:nvSpPr>
        <p:spPr bwMode="auto">
          <a:xfrm>
            <a:off x="5410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1" name="TextBox 24"/>
          <p:cNvSpPr txBox="1">
            <a:spLocks noChangeArrowheads="1"/>
          </p:cNvSpPr>
          <p:nvPr/>
        </p:nvSpPr>
        <p:spPr bwMode="auto">
          <a:xfrm>
            <a:off x="32766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2" name="TextBox 25"/>
          <p:cNvSpPr txBox="1">
            <a:spLocks noChangeArrowheads="1"/>
          </p:cNvSpPr>
          <p:nvPr/>
        </p:nvSpPr>
        <p:spPr bwMode="auto">
          <a:xfrm>
            <a:off x="3886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3" name="TextBox 26"/>
          <p:cNvSpPr txBox="1">
            <a:spLocks noChangeArrowheads="1"/>
          </p:cNvSpPr>
          <p:nvPr/>
        </p:nvSpPr>
        <p:spPr bwMode="auto">
          <a:xfrm>
            <a:off x="4156075" y="2133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5105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5" name="TextBox 28"/>
          <p:cNvSpPr txBox="1">
            <a:spLocks noChangeArrowheads="1"/>
          </p:cNvSpPr>
          <p:nvPr/>
        </p:nvSpPr>
        <p:spPr bwMode="auto">
          <a:xfrm>
            <a:off x="26670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6" name="TextBox 29"/>
          <p:cNvSpPr txBox="1">
            <a:spLocks noChangeArrowheads="1"/>
          </p:cNvSpPr>
          <p:nvPr/>
        </p:nvSpPr>
        <p:spPr bwMode="auto">
          <a:xfrm>
            <a:off x="5715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7" name="Right Brace 30"/>
          <p:cNvSpPr>
            <a:spLocks/>
          </p:cNvSpPr>
          <p:nvPr/>
        </p:nvSpPr>
        <p:spPr bwMode="auto">
          <a:xfrm rot="-5400000">
            <a:off x="4572000" y="16764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TextBox 31"/>
          <p:cNvSpPr txBox="1">
            <a:spLocks noChangeArrowheads="1"/>
          </p:cNvSpPr>
          <p:nvPr/>
        </p:nvSpPr>
        <p:spPr bwMode="auto">
          <a:xfrm>
            <a:off x="44958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da-DK" b="0">
                <a:solidFill>
                  <a:srgbClr val="C00000"/>
                </a:solidFill>
              </a:rPr>
              <a:t>forventet optimal tid for et søgetræ indeholdende </a:t>
            </a:r>
            <a:r>
              <a:rPr lang="da-DK" b="0" i="1">
                <a:solidFill>
                  <a:srgbClr val="C00000"/>
                </a:solidFill>
              </a:rPr>
              <a:t>k</a:t>
            </a:r>
            <a:r>
              <a:rPr lang="da-DK" b="0" i="1" baseline="-25000">
                <a:solidFill>
                  <a:srgbClr val="C00000"/>
                </a:solidFill>
              </a:rPr>
              <a:t>i</a:t>
            </a:r>
            <a:r>
              <a:rPr lang="da-DK" b="0">
                <a:solidFill>
                  <a:srgbClr val="C00000"/>
                </a:solidFill>
              </a:rPr>
              <a:t>...,</a:t>
            </a:r>
            <a:r>
              <a:rPr lang="da-DK" b="0" i="1">
                <a:solidFill>
                  <a:srgbClr val="C00000"/>
                </a:solidFill>
              </a:rPr>
              <a:t>k</a:t>
            </a:r>
            <a:r>
              <a:rPr lang="da-DK" b="0" i="1" baseline="-25000">
                <a:solidFill>
                  <a:srgbClr val="C00000"/>
                </a:solidFill>
              </a:rPr>
              <a:t>j</a:t>
            </a:r>
            <a:endParaRPr lang="en-US" b="0" i="1" baseline="-25000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28600" y="6019800"/>
            <a:ext cx="533400" cy="533400"/>
          </a:xfrm>
          <a:custGeom>
            <a:avLst/>
            <a:gdLst>
              <a:gd name="T0" fmla="*/ 0 w 867905"/>
              <a:gd name="T1" fmla="*/ 534954 h 777498"/>
              <a:gd name="T2" fmla="*/ 152883 w 867905"/>
              <a:gd name="T3" fmla="*/ 87084 h 777498"/>
              <a:gd name="T4" fmla="*/ 535091 w 867905"/>
              <a:gd name="T5" fmla="*/ 12441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TextBox 34"/>
          <p:cNvSpPr txBox="1">
            <a:spLocks noChangeArrowheads="1"/>
          </p:cNvSpPr>
          <p:nvPr/>
        </p:nvSpPr>
        <p:spPr bwMode="auto">
          <a:xfrm>
            <a:off x="32766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2" name="TextBox 35"/>
          <p:cNvSpPr txBox="1">
            <a:spLocks noChangeArrowheads="1"/>
          </p:cNvSpPr>
          <p:nvPr/>
        </p:nvSpPr>
        <p:spPr bwMode="auto">
          <a:xfrm>
            <a:off x="3886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3" name="TextBox 36"/>
          <p:cNvSpPr txBox="1">
            <a:spLocks noChangeArrowheads="1"/>
          </p:cNvSpPr>
          <p:nvPr/>
        </p:nvSpPr>
        <p:spPr bwMode="auto">
          <a:xfrm>
            <a:off x="44958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4" name="TextBox 37"/>
          <p:cNvSpPr txBox="1">
            <a:spLocks noChangeArrowheads="1"/>
          </p:cNvSpPr>
          <p:nvPr/>
        </p:nvSpPr>
        <p:spPr bwMode="auto">
          <a:xfrm>
            <a:off x="5105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5" name="TextBox 38"/>
          <p:cNvSpPr txBox="1">
            <a:spLocks noChangeArrowheads="1"/>
          </p:cNvSpPr>
          <p:nvPr/>
        </p:nvSpPr>
        <p:spPr bwMode="auto">
          <a:xfrm>
            <a:off x="5715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6" name="TextBox 39"/>
          <p:cNvSpPr txBox="1">
            <a:spLocks noChangeArrowheads="1"/>
          </p:cNvSpPr>
          <p:nvPr/>
        </p:nvSpPr>
        <p:spPr bwMode="auto">
          <a:xfrm>
            <a:off x="26670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84313"/>
            <a:ext cx="6026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703638" y="1038225"/>
            <a:ext cx="5332412" cy="7286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/>
              <a:t>           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25" y="1014413"/>
            <a:ext cx="5400675" cy="78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05600" y="6324600"/>
            <a:ext cx="2438400" cy="533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 flipV="1">
            <a:off x="5257800" y="3722688"/>
            <a:ext cx="377825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56388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74676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80772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6172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6781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6" name="TextBox 15"/>
          <p:cNvSpPr txBox="1">
            <a:spLocks noChangeArrowheads="1"/>
          </p:cNvSpPr>
          <p:nvPr/>
        </p:nvSpPr>
        <p:spPr bwMode="auto">
          <a:xfrm>
            <a:off x="73914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8001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55626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6172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6781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73914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8001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58674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4" name="TextBox 23"/>
          <p:cNvSpPr txBox="1">
            <a:spLocks noChangeArrowheads="1"/>
          </p:cNvSpPr>
          <p:nvPr/>
        </p:nvSpPr>
        <p:spPr bwMode="auto">
          <a:xfrm>
            <a:off x="6477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6746875" y="2971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1226" name="TextBox 25"/>
          <p:cNvSpPr txBox="1">
            <a:spLocks noChangeArrowheads="1"/>
          </p:cNvSpPr>
          <p:nvPr/>
        </p:nvSpPr>
        <p:spPr bwMode="auto">
          <a:xfrm>
            <a:off x="7696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7" name="TextBox 26"/>
          <p:cNvSpPr txBox="1">
            <a:spLocks noChangeArrowheads="1"/>
          </p:cNvSpPr>
          <p:nvPr/>
        </p:nvSpPr>
        <p:spPr bwMode="auto">
          <a:xfrm>
            <a:off x="52578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8" name="TextBox 27"/>
          <p:cNvSpPr txBox="1">
            <a:spLocks noChangeArrowheads="1"/>
          </p:cNvSpPr>
          <p:nvPr/>
        </p:nvSpPr>
        <p:spPr bwMode="auto">
          <a:xfrm>
            <a:off x="8305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9" name="Right Brace 28"/>
          <p:cNvSpPr>
            <a:spLocks/>
          </p:cNvSpPr>
          <p:nvPr/>
        </p:nvSpPr>
        <p:spPr bwMode="auto">
          <a:xfrm rot="-5400000">
            <a:off x="7162800" y="2514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Box 29"/>
          <p:cNvSpPr txBox="1">
            <a:spLocks noChangeArrowheads="1"/>
          </p:cNvSpPr>
          <p:nvPr/>
        </p:nvSpPr>
        <p:spPr bwMode="auto">
          <a:xfrm>
            <a:off x="70866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1" name="TextBox 30"/>
          <p:cNvSpPr txBox="1">
            <a:spLocks noChangeArrowheads="1"/>
          </p:cNvSpPr>
          <p:nvPr/>
        </p:nvSpPr>
        <p:spPr bwMode="auto">
          <a:xfrm>
            <a:off x="58674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6477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3" name="TextBox 32"/>
          <p:cNvSpPr txBox="1">
            <a:spLocks noChangeArrowheads="1"/>
          </p:cNvSpPr>
          <p:nvPr/>
        </p:nvSpPr>
        <p:spPr bwMode="auto">
          <a:xfrm>
            <a:off x="70866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7696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5" name="TextBox 34"/>
          <p:cNvSpPr txBox="1">
            <a:spLocks noChangeArrowheads="1"/>
          </p:cNvSpPr>
          <p:nvPr/>
        </p:nvSpPr>
        <p:spPr bwMode="auto">
          <a:xfrm>
            <a:off x="8305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6" name="TextBox 35"/>
          <p:cNvSpPr txBox="1">
            <a:spLocks noChangeArrowheads="1"/>
          </p:cNvSpPr>
          <p:nvPr/>
        </p:nvSpPr>
        <p:spPr bwMode="auto">
          <a:xfrm>
            <a:off x="52578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Straight Connector 8"/>
          <p:cNvCxnSpPr>
            <a:cxnSpLocks noChangeShapeType="1"/>
          </p:cNvCxnSpPr>
          <p:nvPr/>
        </p:nvCxnSpPr>
        <p:spPr bwMode="auto">
          <a:xfrm flipV="1">
            <a:off x="3495675" y="3505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7" name="Straight Connector 10"/>
          <p:cNvCxnSpPr>
            <a:cxnSpLocks noChangeShapeType="1"/>
          </p:cNvCxnSpPr>
          <p:nvPr/>
        </p:nvCxnSpPr>
        <p:spPr bwMode="auto">
          <a:xfrm rot="10800000">
            <a:off x="42576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8" name="Straight Connector 8"/>
          <p:cNvCxnSpPr>
            <a:cxnSpLocks noChangeShapeType="1"/>
          </p:cNvCxnSpPr>
          <p:nvPr/>
        </p:nvCxnSpPr>
        <p:spPr bwMode="auto">
          <a:xfrm flipV="1">
            <a:off x="6762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9" name="Straight Connector 10"/>
          <p:cNvCxnSpPr>
            <a:cxnSpLocks noChangeShapeType="1"/>
          </p:cNvCxnSpPr>
          <p:nvPr/>
        </p:nvCxnSpPr>
        <p:spPr bwMode="auto">
          <a:xfrm rot="10800000">
            <a:off x="13620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0" name="Straight Connector 8"/>
          <p:cNvCxnSpPr>
            <a:cxnSpLocks noChangeShapeType="1"/>
          </p:cNvCxnSpPr>
          <p:nvPr/>
        </p:nvCxnSpPr>
        <p:spPr bwMode="auto">
          <a:xfrm flipV="1">
            <a:off x="1285875" y="25908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Straight Connector 10"/>
          <p:cNvCxnSpPr>
            <a:cxnSpLocks noChangeShapeType="1"/>
          </p:cNvCxnSpPr>
          <p:nvPr/>
        </p:nvCxnSpPr>
        <p:spPr bwMode="auto">
          <a:xfrm rot="10800000">
            <a:off x="2809875" y="2590800"/>
            <a:ext cx="14478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Konstruktion af </a:t>
            </a:r>
            <a:br>
              <a:rPr lang="da-DK" b="1" smtClean="0"/>
            </a:br>
            <a:r>
              <a:rPr lang="da-DK" b="1" smtClean="0"/>
              <a:t>Optimalt Binært Søgetræ</a:t>
            </a:r>
          </a:p>
        </p:txBody>
      </p:sp>
      <p:sp>
        <p:nvSpPr>
          <p:cNvPr id="52233" name="Oval 3"/>
          <p:cNvSpPr>
            <a:spLocks noChangeArrowheads="1"/>
          </p:cNvSpPr>
          <p:nvPr/>
        </p:nvSpPr>
        <p:spPr bwMode="auto">
          <a:xfrm>
            <a:off x="1752600" y="23622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52234" name="Oval 4"/>
          <p:cNvSpPr>
            <a:spLocks noChangeArrowheads="1"/>
          </p:cNvSpPr>
          <p:nvPr/>
        </p:nvSpPr>
        <p:spPr bwMode="auto">
          <a:xfrm>
            <a:off x="304800" y="3417888"/>
            <a:ext cx="2124075" cy="468312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-1 ]</a:t>
            </a:r>
          </a:p>
        </p:txBody>
      </p:sp>
      <p:sp>
        <p:nvSpPr>
          <p:cNvPr id="52235" name="Oval 6"/>
          <p:cNvSpPr>
            <a:spLocks noChangeArrowheads="1"/>
          </p:cNvSpPr>
          <p:nvPr/>
        </p:nvSpPr>
        <p:spPr bwMode="auto">
          <a:xfrm>
            <a:off x="3190875" y="34290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cxnSp>
        <p:nvCxnSpPr>
          <p:cNvPr id="52236" name="Straight Connector 73"/>
          <p:cNvCxnSpPr>
            <a:cxnSpLocks noChangeShapeType="1"/>
          </p:cNvCxnSpPr>
          <p:nvPr/>
        </p:nvCxnSpPr>
        <p:spPr bwMode="auto">
          <a:xfrm flipV="1">
            <a:off x="5486400" y="2960688"/>
            <a:ext cx="36576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2237" name="Oval 74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Oval 75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Oval 7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Oval 77"/>
          <p:cNvSpPr>
            <a:spLocks noChangeArrowheads="1"/>
          </p:cNvSpPr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78"/>
          <p:cNvSpPr>
            <a:spLocks noChangeArrowheads="1"/>
          </p:cNvSpPr>
          <p:nvPr/>
        </p:nvSpPr>
        <p:spPr bwMode="auto">
          <a:xfrm>
            <a:off x="83058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Box 79"/>
          <p:cNvSpPr txBox="1">
            <a:spLocks noChangeArrowheads="1"/>
          </p:cNvSpPr>
          <p:nvPr/>
        </p:nvSpPr>
        <p:spPr bwMode="auto">
          <a:xfrm>
            <a:off x="57912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3" name="TextBox 80"/>
          <p:cNvSpPr txBox="1">
            <a:spLocks noChangeArrowheads="1"/>
          </p:cNvSpPr>
          <p:nvPr/>
        </p:nvSpPr>
        <p:spPr bwMode="auto">
          <a:xfrm>
            <a:off x="6400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4" name="TextBox 81"/>
          <p:cNvSpPr txBox="1">
            <a:spLocks noChangeArrowheads="1"/>
          </p:cNvSpPr>
          <p:nvPr/>
        </p:nvSpPr>
        <p:spPr bwMode="auto">
          <a:xfrm>
            <a:off x="7010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5" name="TextBox 82"/>
          <p:cNvSpPr txBox="1">
            <a:spLocks noChangeArrowheads="1"/>
          </p:cNvSpPr>
          <p:nvPr/>
        </p:nvSpPr>
        <p:spPr bwMode="auto">
          <a:xfrm>
            <a:off x="76200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6" name="TextBox 83"/>
          <p:cNvSpPr txBox="1">
            <a:spLocks noChangeArrowheads="1"/>
          </p:cNvSpPr>
          <p:nvPr/>
        </p:nvSpPr>
        <p:spPr bwMode="auto">
          <a:xfrm>
            <a:off x="8229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7" name="TextBox 84"/>
          <p:cNvSpPr txBox="1">
            <a:spLocks noChangeArrowheads="1"/>
          </p:cNvSpPr>
          <p:nvPr/>
        </p:nvSpPr>
        <p:spPr bwMode="auto">
          <a:xfrm>
            <a:off x="57912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8" name="TextBox 85"/>
          <p:cNvSpPr txBox="1">
            <a:spLocks noChangeArrowheads="1"/>
          </p:cNvSpPr>
          <p:nvPr/>
        </p:nvSpPr>
        <p:spPr bwMode="auto">
          <a:xfrm>
            <a:off x="6400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9" name="TextBox 86"/>
          <p:cNvSpPr txBox="1">
            <a:spLocks noChangeArrowheads="1"/>
          </p:cNvSpPr>
          <p:nvPr/>
        </p:nvSpPr>
        <p:spPr bwMode="auto">
          <a:xfrm>
            <a:off x="7010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0" name="TextBox 87"/>
          <p:cNvSpPr txBox="1">
            <a:spLocks noChangeArrowheads="1"/>
          </p:cNvSpPr>
          <p:nvPr/>
        </p:nvSpPr>
        <p:spPr bwMode="auto">
          <a:xfrm>
            <a:off x="76200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1" name="TextBox 88"/>
          <p:cNvSpPr txBox="1">
            <a:spLocks noChangeArrowheads="1"/>
          </p:cNvSpPr>
          <p:nvPr/>
        </p:nvSpPr>
        <p:spPr bwMode="auto">
          <a:xfrm>
            <a:off x="8229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2" name="TextBox 89"/>
          <p:cNvSpPr txBox="1">
            <a:spLocks noChangeArrowheads="1"/>
          </p:cNvSpPr>
          <p:nvPr/>
        </p:nvSpPr>
        <p:spPr bwMode="auto">
          <a:xfrm>
            <a:off x="60960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3" name="TextBox 90"/>
          <p:cNvSpPr txBox="1">
            <a:spLocks noChangeArrowheads="1"/>
          </p:cNvSpPr>
          <p:nvPr/>
        </p:nvSpPr>
        <p:spPr bwMode="auto">
          <a:xfrm>
            <a:off x="6705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4" name="TextBox 91"/>
          <p:cNvSpPr txBox="1">
            <a:spLocks noChangeArrowheads="1"/>
          </p:cNvSpPr>
          <p:nvPr/>
        </p:nvSpPr>
        <p:spPr bwMode="auto">
          <a:xfrm>
            <a:off x="6975475" y="220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2255" name="TextBox 92"/>
          <p:cNvSpPr txBox="1">
            <a:spLocks noChangeArrowheads="1"/>
          </p:cNvSpPr>
          <p:nvPr/>
        </p:nvSpPr>
        <p:spPr bwMode="auto">
          <a:xfrm>
            <a:off x="7924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6" name="TextBox 93"/>
          <p:cNvSpPr txBox="1">
            <a:spLocks noChangeArrowheads="1"/>
          </p:cNvSpPr>
          <p:nvPr/>
        </p:nvSpPr>
        <p:spPr bwMode="auto">
          <a:xfrm>
            <a:off x="54864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7" name="TextBox 94"/>
          <p:cNvSpPr txBox="1">
            <a:spLocks noChangeArrowheads="1"/>
          </p:cNvSpPr>
          <p:nvPr/>
        </p:nvSpPr>
        <p:spPr bwMode="auto">
          <a:xfrm>
            <a:off x="8534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8" name="Right Brace 95"/>
          <p:cNvSpPr>
            <a:spLocks/>
          </p:cNvSpPr>
          <p:nvPr/>
        </p:nvSpPr>
        <p:spPr bwMode="auto">
          <a:xfrm rot="-5400000">
            <a:off x="7391400" y="1752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TextBox 96"/>
          <p:cNvSpPr txBox="1">
            <a:spLocks noChangeArrowheads="1"/>
          </p:cNvSpPr>
          <p:nvPr/>
        </p:nvSpPr>
        <p:spPr bwMode="auto">
          <a:xfrm>
            <a:off x="73152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pic>
        <p:nvPicPr>
          <p:cNvPr id="52260" name="Picture 4"/>
          <p:cNvPicPr>
            <a:picLocks noChangeAspect="1" noChangeArrowheads="1"/>
          </p:cNvPicPr>
          <p:nvPr/>
        </p:nvPicPr>
        <p:blipFill>
          <a:blip r:embed="rId3" cstate="print"/>
          <a:srcRect r="53204" b="50737"/>
          <a:stretch>
            <a:fillRect/>
          </a:stretch>
        </p:blipFill>
        <p:spPr bwMode="auto">
          <a:xfrm>
            <a:off x="288925" y="47244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4"/>
          <p:cNvPicPr>
            <a:picLocks noChangeAspect="1" noChangeArrowheads="1"/>
          </p:cNvPicPr>
          <p:nvPr/>
        </p:nvPicPr>
        <p:blipFill>
          <a:blip r:embed="rId3" cstate="print"/>
          <a:srcRect l="52769" b="50737"/>
          <a:stretch>
            <a:fillRect/>
          </a:stretch>
        </p:blipFill>
        <p:spPr bwMode="auto">
          <a:xfrm>
            <a:off x="3429000" y="4749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"/>
          <p:cNvPicPr>
            <a:picLocks noChangeAspect="1" noChangeArrowheads="1"/>
          </p:cNvPicPr>
          <p:nvPr/>
        </p:nvPicPr>
        <p:blipFill>
          <a:blip r:embed="rId3" cstate="print"/>
          <a:srcRect l="29869" t="56950" r="30305"/>
          <a:stretch>
            <a:fillRect/>
          </a:stretch>
        </p:blipFill>
        <p:spPr bwMode="auto">
          <a:xfrm>
            <a:off x="6461125" y="49815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TextBox 100"/>
          <p:cNvSpPr txBox="1">
            <a:spLocks noChangeArrowheads="1"/>
          </p:cNvSpPr>
          <p:nvPr/>
        </p:nvSpPr>
        <p:spPr bwMode="auto">
          <a:xfrm>
            <a:off x="60960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4" name="TextBox 101"/>
          <p:cNvSpPr txBox="1">
            <a:spLocks noChangeArrowheads="1"/>
          </p:cNvSpPr>
          <p:nvPr/>
        </p:nvSpPr>
        <p:spPr bwMode="auto">
          <a:xfrm>
            <a:off x="6705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5" name="TextBox 102"/>
          <p:cNvSpPr txBox="1">
            <a:spLocks noChangeArrowheads="1"/>
          </p:cNvSpPr>
          <p:nvPr/>
        </p:nvSpPr>
        <p:spPr bwMode="auto">
          <a:xfrm>
            <a:off x="73152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6" name="TextBox 103"/>
          <p:cNvSpPr txBox="1">
            <a:spLocks noChangeArrowheads="1"/>
          </p:cNvSpPr>
          <p:nvPr/>
        </p:nvSpPr>
        <p:spPr bwMode="auto">
          <a:xfrm>
            <a:off x="7924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7" name="TextBox 104"/>
          <p:cNvSpPr txBox="1">
            <a:spLocks noChangeArrowheads="1"/>
          </p:cNvSpPr>
          <p:nvPr/>
        </p:nvSpPr>
        <p:spPr bwMode="auto">
          <a:xfrm>
            <a:off x="8534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8" name="TextBox 105"/>
          <p:cNvSpPr txBox="1">
            <a:spLocks noChangeArrowheads="1"/>
          </p:cNvSpPr>
          <p:nvPr/>
        </p:nvSpPr>
        <p:spPr bwMode="auto">
          <a:xfrm>
            <a:off x="5486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48100" y="1524000"/>
            <a:ext cx="2552700" cy="3048000"/>
          </a:xfrm>
        </p:spPr>
        <p:txBody>
          <a:bodyPr tIns="45719" bIns="45719">
            <a:noAutofit/>
          </a:bodyPr>
          <a:lstStyle/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1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2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3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4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sz="2400" b="1" i="1" dirty="0">
                <a:solidFill>
                  <a:schemeClr val="bg1"/>
                </a:solidFill>
                <a:cs typeface="Times" pitchFamily="18" charset="0"/>
              </a:rPr>
              <a:t>k</a:t>
            </a:r>
            <a:r>
              <a:rPr lang="da-DK" sz="2400" b="1" baseline="-25000" dirty="0">
                <a:solidFill>
                  <a:schemeClr val="bg1"/>
                </a:solidFill>
                <a:cs typeface="Times" pitchFamily="18" charset="0"/>
              </a:rPr>
              <a:t>5</a:t>
            </a:r>
          </a:p>
          <a:p>
            <a:pPr marL="0" indent="533400">
              <a:spcAft>
                <a:spcPts val="0"/>
              </a:spcAft>
              <a:buFont typeface="+mj-lt"/>
              <a:buAutoNum type="alphaLcParenR"/>
              <a:defRPr/>
            </a:pPr>
            <a:r>
              <a:rPr lang="da-DK" sz="2400" b="1" dirty="0">
                <a:solidFill>
                  <a:schemeClr val="bg1"/>
                </a:solidFill>
                <a:cs typeface="Times" pitchFamily="18" charset="0"/>
              </a:rPr>
              <a:t> Ved ikke</a:t>
            </a: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chemeClr val="bg1"/>
                </a:solidFill>
              </a:rPr>
              <a:t>Hvad er roden i et optimalt </a:t>
            </a:r>
            <a:r>
              <a:rPr lang="da-DK" sz="4000" b="1" dirty="0" smtClean="0">
                <a:solidFill>
                  <a:schemeClr val="bg1"/>
                </a:solidFill>
              </a:rPr>
              <a:t/>
            </a:r>
            <a:br>
              <a:rPr lang="da-DK" sz="4000" b="1" dirty="0" smtClean="0">
                <a:solidFill>
                  <a:schemeClr val="bg1"/>
                </a:solidFill>
              </a:rPr>
            </a:br>
            <a:r>
              <a:rPr lang="da-DK" sz="4000" b="1" dirty="0" smtClean="0">
                <a:solidFill>
                  <a:schemeClr val="bg1"/>
                </a:solidFill>
              </a:rPr>
              <a:t>binært </a:t>
            </a:r>
            <a:r>
              <a:rPr lang="da-DK" sz="4000" b="1" dirty="0">
                <a:solidFill>
                  <a:schemeClr val="bg1"/>
                </a:solidFill>
              </a:rPr>
              <a:t>søgetræ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8600" y="4343400"/>
            <a:ext cx="8686800" cy="213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r="53204" b="50737"/>
          <a:stretch>
            <a:fillRect/>
          </a:stretch>
        </p:blipFill>
        <p:spPr bwMode="auto">
          <a:xfrm>
            <a:off x="288925" y="44958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 l="52769" b="50737"/>
          <a:stretch>
            <a:fillRect/>
          </a:stretch>
        </p:blipFill>
        <p:spPr bwMode="auto">
          <a:xfrm>
            <a:off x="3429000" y="45212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 l="29869" t="56950" r="30305"/>
          <a:stretch>
            <a:fillRect/>
          </a:stretch>
        </p:blipFill>
        <p:spPr bwMode="auto">
          <a:xfrm>
            <a:off x="6461125" y="47529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7281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62 of 142</a:t>
              </a:r>
              <a:endParaRPr lang="en-US" sz="140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5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Generel algoritmisk teknik</a:t>
            </a:r>
            <a:r>
              <a:rPr lang="da-DK" dirty="0" smtClean="0"/>
              <a:t> </a:t>
            </a:r>
          </a:p>
          <a:p>
            <a:pPr eaLnBrk="1" hangingPunct="1"/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/>
            <a:r>
              <a:rPr lang="da-DK" b="1" dirty="0" err="1" smtClean="0">
                <a:solidFill>
                  <a:schemeClr val="accent2"/>
                </a:solidFill>
              </a:rPr>
              <a:t>Rekursionsligning</a:t>
            </a:r>
            <a:endParaRPr lang="da-DK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Eksempler</a:t>
            </a:r>
            <a:r>
              <a:rPr lang="da-DK" dirty="0" smtClean="0"/>
              <a:t> </a:t>
            </a:r>
          </a:p>
          <a:p>
            <a:pPr lvl="1" eaLnBrk="1" hangingPunct="1"/>
            <a:r>
              <a:rPr lang="da-DK" dirty="0" smtClean="0"/>
              <a:t>Stang opdeling</a:t>
            </a:r>
          </a:p>
          <a:p>
            <a:pPr lvl="1" eaLnBrk="1" hangingPunct="1"/>
            <a:r>
              <a:rPr lang="da-DK" dirty="0" smtClean="0"/>
              <a:t>Matrix-kæde multiplikation</a:t>
            </a:r>
          </a:p>
          <a:p>
            <a:pPr lvl="1" eaLnBrk="1" hangingPunct="1"/>
            <a:r>
              <a:rPr lang="da-DK" dirty="0" smtClean="0"/>
              <a:t>Længste fælles delsekvens</a:t>
            </a:r>
          </a:p>
          <a:p>
            <a:pPr lvl="1" eaLnBrk="1" hangingPunct="1"/>
            <a:r>
              <a:rPr lang="da-DK" dirty="0" smtClean="0"/>
              <a:t>Optimale </a:t>
            </a:r>
            <a:r>
              <a:rPr lang="da-DK" dirty="0" err="1" smtClean="0"/>
              <a:t>søgetræer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343150" y="2106613"/>
            <a:ext cx="1435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4724400" y="2014538"/>
            <a:ext cx="3778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387475" y="1539875"/>
            <a:ext cx="5775325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Bedste pris       </a:t>
            </a:r>
            <a:r>
              <a:rPr lang="en-US" smtClean="0">
                <a:solidFill>
                  <a:schemeClr val="accent2"/>
                </a:solidFill>
              </a:rPr>
              <a:t>Opdeling</a:t>
            </a:r>
            <a:endParaRPr lang="da-DK" smtClean="0">
              <a:solidFill>
                <a:schemeClr val="accent2"/>
              </a:solidFill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z="3200" b="1" smtClean="0"/>
              <a:t>Optimal opdeling af stænger af længde 1..10</a:t>
            </a:r>
            <a:endParaRPr lang="en-US" sz="3200" b="1" smtClean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143000" y="2057400"/>
            <a:ext cx="7010400" cy="1600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825" y="4071938"/>
            <a:ext cx="59975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1617663" y="2203450"/>
          <a:ext cx="5926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203450"/>
                        <a:ext cx="5926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10200" y="2286000"/>
            <a:ext cx="1600200" cy="2362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440113" y="1905000"/>
            <a:ext cx="2216150" cy="1230313"/>
          </a:xfrm>
          <a:custGeom>
            <a:avLst/>
            <a:gdLst>
              <a:gd name="T0" fmla="*/ 2215302 w 2216257"/>
              <a:gd name="T1" fmla="*/ 644268 h 1229532"/>
              <a:gd name="T2" fmla="*/ 852038 w 2216257"/>
              <a:gd name="T3" fmla="*/ 98718 h 1229532"/>
              <a:gd name="T4" fmla="*/ 0 w 2216257"/>
              <a:gd name="T5" fmla="*/ 1236577 h 1229532"/>
              <a:gd name="T6" fmla="*/ 0 60000 65536"/>
              <a:gd name="T7" fmla="*/ 0 60000 65536"/>
              <a:gd name="T8" fmla="*/ 0 60000 65536"/>
              <a:gd name="T9" fmla="*/ 0 w 2216257"/>
              <a:gd name="T10" fmla="*/ 0 h 1229532"/>
              <a:gd name="T11" fmla="*/ 2216257 w 2216257"/>
              <a:gd name="T12" fmla="*/ 1229532 h 1229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257" h="1229532">
                <a:moveTo>
                  <a:pt x="2216257" y="640597"/>
                </a:moveTo>
                <a:cubicBezTo>
                  <a:pt x="1719020" y="320298"/>
                  <a:pt x="1221783" y="0"/>
                  <a:pt x="852407" y="98156"/>
                </a:cubicBezTo>
                <a:cubicBezTo>
                  <a:pt x="483031" y="196312"/>
                  <a:pt x="241515" y="712922"/>
                  <a:pt x="0" y="122953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0" cap="sm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Cut-Rod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,2)</a:t>
            </a:r>
            <a:r>
              <a:rPr lang="da-DK" b="0" dirty="0">
                <a:solidFill>
                  <a:srgbClr val="C00000"/>
                </a:solidFill>
              </a:rPr>
              <a:t> allerede beregnet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da-DK" sz="3200" b="0" i="1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5624513" y="3902075"/>
            <a:ext cx="471487" cy="381000"/>
            <a:chOff x="5624592" y="4130298"/>
            <a:chExt cx="471408" cy="381000"/>
          </a:xfrm>
        </p:grpSpPr>
        <p:cxnSp>
          <p:nvCxnSpPr>
            <p:cNvPr id="3112" name="Straight Connector 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3" name="Straight Connector 1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5638800" y="3200400"/>
            <a:ext cx="471488" cy="381000"/>
            <a:chOff x="5624592" y="4130298"/>
            <a:chExt cx="471408" cy="381000"/>
          </a:xfrm>
        </p:grpSpPr>
        <p:cxnSp>
          <p:nvCxnSpPr>
            <p:cNvPr id="3110" name="Straight Connector 18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1" name="Straight Connector 19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1" name="Group 20"/>
          <p:cNvGrpSpPr>
            <a:grpSpLocks/>
          </p:cNvGrpSpPr>
          <p:nvPr/>
        </p:nvGrpSpPr>
        <p:grpSpPr bwMode="auto">
          <a:xfrm>
            <a:off x="6324600" y="3200400"/>
            <a:ext cx="471488" cy="381000"/>
            <a:chOff x="5624592" y="4130298"/>
            <a:chExt cx="471408" cy="381000"/>
          </a:xfrm>
        </p:grpSpPr>
        <p:cxnSp>
          <p:nvCxnSpPr>
            <p:cNvPr id="3108" name="Straight Connector 21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9" name="Straight Connector 22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2" name="Group 23"/>
          <p:cNvGrpSpPr>
            <a:grpSpLocks/>
          </p:cNvGrpSpPr>
          <p:nvPr/>
        </p:nvGrpSpPr>
        <p:grpSpPr bwMode="auto">
          <a:xfrm>
            <a:off x="7072313" y="3276600"/>
            <a:ext cx="471487" cy="381000"/>
            <a:chOff x="5624592" y="4130298"/>
            <a:chExt cx="471408" cy="381000"/>
          </a:xfrm>
        </p:grpSpPr>
        <p:cxnSp>
          <p:nvCxnSpPr>
            <p:cNvPr id="3106" name="Straight Connector 24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7" name="Straight Connector 25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7072313" y="2514600"/>
            <a:ext cx="471487" cy="381000"/>
            <a:chOff x="5624592" y="4130298"/>
            <a:chExt cx="471408" cy="381000"/>
          </a:xfrm>
        </p:grpSpPr>
        <p:cxnSp>
          <p:nvCxnSpPr>
            <p:cNvPr id="3104" name="Straight Connector 27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5" name="Straight Connector 28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7758113" y="2514600"/>
            <a:ext cx="471487" cy="381000"/>
            <a:chOff x="5624592" y="4130298"/>
            <a:chExt cx="471408" cy="381000"/>
          </a:xfrm>
        </p:grpSpPr>
        <p:cxnSp>
          <p:nvCxnSpPr>
            <p:cNvPr id="3102" name="Straight Connector 30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3" name="Straight Connector 31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6005513" y="2514600"/>
            <a:ext cx="471487" cy="381000"/>
            <a:chOff x="5624592" y="4130298"/>
            <a:chExt cx="471408" cy="381000"/>
          </a:xfrm>
        </p:grpSpPr>
        <p:cxnSp>
          <p:nvCxnSpPr>
            <p:cNvPr id="3100" name="Straight Connector 33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1" name="Straight Connector 34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6" name="Group 35"/>
          <p:cNvGrpSpPr>
            <a:grpSpLocks/>
          </p:cNvGrpSpPr>
          <p:nvPr/>
        </p:nvGrpSpPr>
        <p:grpSpPr bwMode="auto">
          <a:xfrm>
            <a:off x="4938713" y="3200400"/>
            <a:ext cx="471487" cy="381000"/>
            <a:chOff x="5624592" y="4130298"/>
            <a:chExt cx="471408" cy="381000"/>
          </a:xfrm>
        </p:grpSpPr>
        <p:cxnSp>
          <p:nvCxnSpPr>
            <p:cNvPr id="3098" name="Straight Connector 36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9" name="Straight Connector 37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7" name="Group 38"/>
          <p:cNvGrpSpPr>
            <a:grpSpLocks/>
          </p:cNvGrpSpPr>
          <p:nvPr/>
        </p:nvGrpSpPr>
        <p:grpSpPr bwMode="auto">
          <a:xfrm>
            <a:off x="4222750" y="3184525"/>
            <a:ext cx="469900" cy="381000"/>
            <a:chOff x="5624592" y="4130298"/>
            <a:chExt cx="471408" cy="381000"/>
          </a:xfrm>
        </p:grpSpPr>
        <p:cxnSp>
          <p:nvCxnSpPr>
            <p:cNvPr id="3096" name="Straight Connector 3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7" name="Straight Connector 4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8" name="Group 41"/>
          <p:cNvGrpSpPr>
            <a:grpSpLocks/>
          </p:cNvGrpSpPr>
          <p:nvPr/>
        </p:nvGrpSpPr>
        <p:grpSpPr bwMode="auto">
          <a:xfrm>
            <a:off x="4191000" y="3886200"/>
            <a:ext cx="471488" cy="381000"/>
            <a:chOff x="5624592" y="4130298"/>
            <a:chExt cx="471408" cy="381000"/>
          </a:xfrm>
        </p:grpSpPr>
        <p:cxnSp>
          <p:nvCxnSpPr>
            <p:cNvPr id="3094" name="Straight Connector 42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5" name="Straight Connector 43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9" name="Group 44"/>
          <p:cNvGrpSpPr>
            <a:grpSpLocks/>
          </p:cNvGrpSpPr>
          <p:nvPr/>
        </p:nvGrpSpPr>
        <p:grpSpPr bwMode="auto">
          <a:xfrm>
            <a:off x="3505200" y="3870325"/>
            <a:ext cx="471488" cy="381000"/>
            <a:chOff x="5624592" y="4130298"/>
            <a:chExt cx="471408" cy="381000"/>
          </a:xfrm>
        </p:grpSpPr>
        <p:cxnSp>
          <p:nvCxnSpPr>
            <p:cNvPr id="3092" name="Straight Connector 45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3" name="Straight Connector 46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sp>
        <p:nvSpPr>
          <p:cNvPr id="3090" name="TextBox 48"/>
          <p:cNvSpPr txBox="1">
            <a:spLocks noChangeArrowheads="1"/>
          </p:cNvSpPr>
          <p:nvPr/>
        </p:nvSpPr>
        <p:spPr bwMode="auto">
          <a:xfrm rot="-765522">
            <a:off x="3367088" y="4162425"/>
            <a:ext cx="5692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>
                <a:solidFill>
                  <a:srgbClr val="C00000"/>
                </a:solidFill>
              </a:rPr>
              <a:t>undgå genberegning 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021138" y="5851525"/>
            <a:ext cx="45132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92250"/>
            <a:ext cx="59197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19488"/>
            <a:ext cx="8483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Rekursiv løsning + Memoization</a:t>
            </a:r>
            <a:endParaRPr lang="en-US" b="1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831975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11450" y="6203950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husk resultatet !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10800000">
            <a:off x="2119313" y="6383338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ADVANCEDSETTINGSVIEW" val="False"/>
  <p:tag name="LUIDIAENABLED" val="False"/>
  <p:tag name="TASKPANEKEY" val="a3e1b10d-dd7d-40e1-b074-5518e3000356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DF99A193555F4EDBA3B61835F61DFF8D"/>
  <p:tag name="ANSWERSALIAS" val="18 17|smicln|17 18|smicln|6 1|smicln|1 6|smicln|7 6|smicln|Ved ikke"/>
  <p:tag name="QUESTIONALIAS" val="Hvad udskrives der for n = 7 ?"/>
  <p:tag name="VALUES" val="No Value|smicln|No Value|smicln|No Value|smicln|No Value|smicln|No Value|smicln|No Value"/>
  <p:tag name="RESPONSESGATHERED" val="True"/>
  <p:tag name="TOTALRESPONSES" val="67"/>
  <p:tag name="RESPONSECOUNT" val="670"/>
  <p:tag name="SLICED" val="False"/>
  <p:tag name="RESPONSES" val="-;4;4;4;4;4;4;4;4;4;3;4;4;4;4;4;4;4;4;4;4;4;4;4;4;4;4;4;4;4;4;4;5;4;4;4;-;3;-;4;4;4;4;4;3;2;4;4;4;4;-;4;4;4;-;4;4;4;4;4;4;4;-;4;4;-;-;4;4;1;4;4;4;4;4;"/>
  <p:tag name="CHARTSTRINGSTD" val="10 10 30 610 10 0"/>
  <p:tag name="CHARTSTRINGREV" val="0 10 610 30 10 10"/>
  <p:tag name="CHARTSTRINGSTDPER" val="0.0149253731343284 0.0149253731343284 0.0447761194029851 0.91044776119403 0.0149253731343284 0"/>
  <p:tag name="CHARTSTRINGREVPER" val="0 0.0149253731343284 0.91044776119403 0.0447761194029851 0.0149253731343284 0.0149253731343284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2"/>
  <p:tag name="FONTSIZE" val="32"/>
  <p:tag name="BULLETTYPE" val="ppBulletAlphaLCParenRight"/>
  <p:tag name="ANSWERTEXT" val="18 17&#10;17 18&#10;6 1&#10;1 6&#10;7 6&#10;Ved ikke"/>
  <p:tag name="OLDNUMANSWERS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22C60B0F5F2D4AE7A323FBE4E3409A5D"/>
  <p:tag name="ANSWERSALIAS" val="1|smicln|2|smicln|3|smicln|4|smicln|5|smicln|6|smicln|7|smicln|8|smicln|9|smicln|Ved ikke"/>
  <p:tag name="QUESTIONALIAS" val="Maximal vægt for en voksende delsekvens?"/>
  <p:tag name="VALUES" val="No Value|smicln|No Value|smicln|No Value|smicln|No Value|smicln|No Value|smicln|No Value|smicln|No Value|smicln|No Value|smicln|No Value|smicln|No Value"/>
  <p:tag name="RESPONSESGATHERED" val="True"/>
  <p:tag name="TOTALRESPONSES" val="71"/>
  <p:tag name="RESPONSECOUNT" val="710"/>
  <p:tag name="SLICED" val="False"/>
  <p:tag name="RESPONSES" val="9;9;9;9;9;9;9;9;9;9;6;9;9;9;-;9;9;9;4;9;-;8;9;9;8;9;9;9;9;9;9;9;9;9;7;9;9;8;-;9;8;9;8;9;9;9;8;6;9;9;9;9;9;9;9;9;9;9;9;9;9;9;-;9;9;-;9;9;9;9;9;9;9;9;7;9;"/>
  <p:tag name="CHARTSTRINGSTD" val="0 0 0 10 0 20 20 60 600 0"/>
  <p:tag name="CHARTSTRINGREV" val="0 600 60 20 20 0 10 0 0 0"/>
  <p:tag name="CHARTSTRINGSTDPER" val="0 0 0 0.0140845070422535 0 0.028169014084507 0.028169014084507 0.0845070422535211 0.845070422535211 0"/>
  <p:tag name="CHARTSTRINGREVPER" val="0 0.845070422535211 0.0845070422535211 0.028169014084507 0.028169014084507 0 0.0140845070422535 0 0 0"/>
  <p:tag name="ANONYMOUSTEMP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24"/>
  <p:tag name="BULLETTYPE" val="ppBulletAlphaLCParenRight"/>
  <p:tag name="ANSWERTEXT" val="1&#10;2&#10;3&#10;4&#10;5&#10;6&#10;7&#10;8&#10;9&#10;Ved ikke"/>
  <p:tag name="OLDNUMANSWERS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22C60B0F5F2D4AE7A323FBE4E3409A5D"/>
  <p:tag name="ANSWERSALIAS" val="1|smicln|2|smicln|3|smicln|4|smicln|5|smicln|6|smicln|7|smicln|8|smicln|9|smicln|Ved ikke"/>
  <p:tag name="QUESTIONALIAS" val="MEH(6) ?"/>
  <p:tag name="VALUES" val="No Value|smicln|No Value|smicln|No Value|smicln|No Value|smicln|No Value|smicln|No Value|smicln|No Value|smicln|No Value|smicln|No Value|smicln|No Value"/>
  <p:tag name="RESPONSESGATHERED" val="True"/>
  <p:tag name="TOTALRESPONSES" val="67"/>
  <p:tag name="RESPONSECOUNT" val="670"/>
  <p:tag name="SLICED" val="False"/>
  <p:tag name="RESPONSES" val="5;5;5;7;5;5;5;5;5;5;2;5;5;5;-;5;5;5;-;5;-;5;2;5;4;-;5;5;5;9;5;5;7;0;5;5;5;5;-;5;5;5;5;5;5;5;2;5;5;5;5;4;-;5;5;5;5;5;5;5;5;4;-;5;5;-;5;4;-;5;5;4;5;5;3;5;"/>
  <p:tag name="CHARTSTRINGSTD" val="0 30 10 50 540 0 20 0 10 10"/>
  <p:tag name="CHARTSTRINGREV" val="10 10 0 20 0 540 50 10 30 0"/>
  <p:tag name="CHARTSTRINGSTDPER" val="0 0.0447761194029851 0.0149253731343284 0.0746268656716418 0.805970149253731 0 0.0298507462686567 0 0.0149253731343284 0.0149253731343284"/>
  <p:tag name="CHARTSTRINGREVPER" val="0.0149253731343284 0.0149253731343284 0 0.0298507462686567 0 0.805970149253731 0.0746268656716418 0.0149253731343284 0.0447761194029851 0"/>
  <p:tag name="ANONYMOUSTEMP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24"/>
  <p:tag name="BULLETTYPE" val="ppBulletAlphaLCParenRight"/>
  <p:tag name="ANSWERTEXT" val="1&#10;2&#10;3&#10;4&#10;5&#10;6&#10;7&#10;8&#10;9&#10;Ved ikke"/>
  <p:tag name="OLDNUMANSWERS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383EF3BE2A2140DC830BEECCA1FB9D38"/>
  <p:tag name="QUESTIONALIAS" val="Længste Fælles Delsekvens ?"/>
  <p:tag name="ANSWERSALIAS" val="BACBABA   |smicln|BABBAB|smicln|BAABABA|smicln|BACABAB|smicln|Ved ikke"/>
  <p:tag name="VALUES" val="No Value|smicln|No Value|smicln|No Value|smicln|No Value|smicln|No Value"/>
  <p:tag name="RESPONSESGATHERED" val="True"/>
  <p:tag name="TOTALRESPONSES" val="75"/>
  <p:tag name="RESPONSECOUNT" val="750"/>
  <p:tag name="SLICED" val="False"/>
  <p:tag name="RESPONSES" val="1;1;3;3;1;1;3;1;3;1;1;-;1;2;3;1;-;1;1;1;1;1;3;1;1;1;1;1;1;1;3;1;1;3;5;3;1;1;1;1;1;3;1;1;3;1;3;3;1;1;1;1;1;1;1;1;3;5;1;1;3;3;1;3;1;-;1;1;1;1;3;3;3;3;1;1;3;3;"/>
  <p:tag name="CHARTSTRINGSTD" val="490 10 230 0 20"/>
  <p:tag name="CHARTSTRINGREV" val="20 0 230 10 490"/>
  <p:tag name="CHARTSTRINGSTDPER" val="0.653333333333333 0.0133333333333333 0.306666666666667 0 0.0266666666666667"/>
  <p:tag name="CHARTSTRINGREVPER" val="0.0266666666666667 0 0.306666666666667 0.0133333333333333 0.653333333333333"/>
  <p:tag name="ANONYMOUSTEMP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42"/>
  <p:tag name="FONTSIZE" val="32"/>
  <p:tag name="BULLETTYPE" val="ppBulletAlphaLCParenRight"/>
  <p:tag name="ANSWERTEXT" val="BACBABA   &#10;BABBAB&#10;BAABABA&#10;BACABAB&#10;Ved ikke"/>
  <p:tag name="OLDNUMANSWERS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4CEF39557D134AE58DBEFEABF2683F8A"/>
  <p:tag name="QUESTIONALIAS" val="c[5,3] ?"/>
  <p:tag name="ANSWERSALIAS" val="1|smicln|2|smicln|3|smicln|4|smicln|5|smicln|6|smicln|7|smicln|ved ikke"/>
  <p:tag name="VALUES" val="No Value|smicln|No Value|smicln|No Value|smicln|No Value|smicln|No Value|smicln|No Value|smicln|No Value|smicln|No Value"/>
  <p:tag name="RESPONSESGATHERED" val="True"/>
  <p:tag name="TOTALRESPONSES" val="76"/>
  <p:tag name="RESPONSECOUNT" val="760"/>
  <p:tag name="SLICED" val="False"/>
  <p:tag name="RESPONSES" val="2;2;2;8;2;2;2;2;2;2;2;2;2;2;2;2;2;2;8;2;2;2;2;2;2;2;2;2;2;2;2;2;2;2;2;8;2;2;2;2;2;2;2;2;2;2;2;2;2;2;7;2;2;2;2;2;2;2;2;2;-;2;2;2;2;-;2;2;2;2;2;7;2;-;2;2;4;8;2;"/>
  <p:tag name="CHARTSTRINGSTD" val="0 690 0 10 0 0 20 40"/>
  <p:tag name="CHARTSTRINGREV" val="40 20 0 0 10 0 690 0"/>
  <p:tag name="CHARTSTRINGSTDPER" val="0 0.907894736842105 0 0.0131578947368421 0 0 0.0263157894736842 0.0526315789473684"/>
  <p:tag name="CHARTSTRINGREVPER" val="0.0526315789473684 0.0263157894736842 0 0 0.0131578947368421 0 0.907894736842105 0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2"/>
  <p:tag name="FONTSIZE" val="32"/>
  <p:tag name="BULLETTYPE" val="ppBulletAlphaLCParenRight"/>
  <p:tag name="ANSWERTEXT" val="1&#10;2&#10;3&#10;4&#10;5&#10;6&#10;7&#10;ved ikke"/>
  <p:tag name="OLDNUMANSWERS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FF35106FB5A44C0DB217C796AA50BB14"/>
  <p:tag name="ANSWERSALIAS" val="O(n + m)|smicln|O(n ∙ m)|smicln|Ved ikke"/>
  <p:tag name="QUESTIONALIAS" val="Pladsforbruget for LCS algoritmen  til at finde en LCS ?"/>
  <p:tag name="VALUES" val="No Value|smicln|No Value|smicln|No Value"/>
  <p:tag name="RESPONSESGATHERED" val="True"/>
  <p:tag name="TOTALRESPONSES" val="76"/>
  <p:tag name="RESPONSECOUNT" val="760"/>
  <p:tag name="SLICED" val="False"/>
  <p:tag name="RESPONSES" val="2;2;2;2;1;2;2;1;2;1;2;-;1;-;2;2;2;2;3;1;1;2;1;1;2;2;1;2;-;2;1;2;1;1;2;1;2;2;2;2;2;2;2;1;1;2;1;1;3;2;2;2;2;2;2;2;2;2;2;1;2;1;2;2;2;1;2;-;2;-;2;1;1;-;1;2;1;2;2;2;-;2;2;"/>
  <p:tag name="CHARTSTRINGSTD" val="240 500 20"/>
  <p:tag name="CHARTSTRINGREV" val="20 500 240"/>
  <p:tag name="CHARTSTRINGSTDPER" val="0.315789473684211 0.657894736842105 0.0263157894736842"/>
  <p:tag name="CHARTSTRINGREVPER" val="0.0263157894736842 0.657894736842105 0.315789473684211"/>
  <p:tag name="ANONYMOUSTEMP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32"/>
  <p:tag name="BULLETTYPE" val="ppBulletAlphaLCParenRight"/>
  <p:tag name="ANSWERTEXT" val="O(n + m)&#10;O(n ∙ m)&#10;Ved ikke"/>
  <p:tag name="OLDNUMANSWERS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8C02F022E82A437D9CC0326C5870ED34"/>
  <p:tag name="QUESTIONALIAS" val="Hvilken rækkefølge laver mindst (primitive) multiplikationer ?"/>
  <p:tag name="ANSWERSALIAS" val="(A·B)·C  |smicln|A·(B·C)|smicln|Ved ikke"/>
  <p:tag name="RESPONSESGATHERED" val="True"/>
  <p:tag name="TOTALRESPONSES" val="70"/>
  <p:tag name="RESPONSECOUNT" val="700"/>
  <p:tag name="SLICED" val="False"/>
  <p:tag name="RESPONSES" val="2;-;2;1;2;2;1;1;2;1;3;1;2;1;-;1;2;1;2;1;1;2;2;2;2;1;2;1;1;1;2;2;2;1;1;1;2;1;-;2;2;3;1;2;2;1;2;2;1;1;1;1;2;-;2;1;1;2;2;1;1;1;-;1;1;-;1;1;2;-;1;1;2;1;2;1;3;"/>
  <p:tag name="CHARTSTRINGSTD" val="370 300 30"/>
  <p:tag name="CHARTSTRINGREV" val="30 300 370"/>
  <p:tag name="CHARTSTRINGSTDPER" val="0.528571428571429 0.428571428571429 0.0428571428571429"/>
  <p:tag name="CHARTSTRINGREVPER" val="0.0428571428571429 0.428571428571429 0.528571428571429"/>
  <p:tag name="ANONYMOUSTEMP" val="False"/>
  <p:tag name="VALUES" val="No Value|smicln|No Value|smicln|No Val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6"/>
  <p:tag name="FONTSIZE" val="48"/>
  <p:tag name="BULLETTYPE" val="ppBulletAlphaLCParenRight"/>
  <p:tag name="ANSWERTEXT" val="(A·B)·C  &#10;A·(B·C)&#10;Ved ikke"/>
  <p:tag name="OLDNUMANSWERS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0C82F8323C3F4030A2ACD6E2F742B74B"/>
  <p:tag name="QUESTIONALIAS" val="Hvad udskrives der for i = 1 og j = 6?"/>
  <p:tag name="ANSWERSALIAS" val="((A1A2)(A3(A4A5)A6)))|smicln|((A1((A2A3)((A4A5)A6))))|smicln|((A1(A2A3))((A4A5)A6))|smicln|((A1(A2 (A3 (A4(A5A6))))))|smicln|Ved ikke"/>
  <p:tag name="VALUES" val="No Value|smicln|No Value|smicln|No Value|smicln|No Value|smicln|No Value"/>
  <p:tag name="RESPONSESGATHERED" val="True"/>
  <p:tag name="TOTALRESPONSES" val="66"/>
  <p:tag name="RESPONSECOUNT" val="660"/>
  <p:tag name="SLICED" val="False"/>
  <p:tag name="RESPONSES" val="3;3;3;3;3;3;3;3;3;3;3;3;3;3;1;3;2;3;3;3;5;3;5;3;3;3;3;3;3;3;3;3;3;3;5;3;3;3;3;3;3;3;3;1;3;3;3;3;3;3;2;5;5;3;5;3;5;5;3;3;3;3;3;2;2;3;"/>
  <p:tag name="CHARTSTRINGSTD" val="20 40 520 0 80"/>
  <p:tag name="CHARTSTRINGREV" val="80 0 520 40 20"/>
  <p:tag name="CHARTSTRINGSTDPER" val="0.0303030303030303 0.0606060606060606 0.787878787878788 0 0.121212121212121"/>
  <p:tag name="CHARTSTRINGREVPER" val="0.121212121212121 0 0.787878787878788 0.0606060606060606 0.0303030303030303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Multiplikation af lange heltal"/>
  <p:tag name="SLIDEORDER" val="9"/>
  <p:tag name="SLIDEGUID" val="8DEF8462C8BA4397BF2662E42BBE8BE7"/>
  <p:tag name="ANSWERSALIAS" val="12|smicln|30|smicln|32|smicln|34|smicln|35|smicln|Ved ikke"/>
  <p:tag name="VALUES" val="No Value|smicln|No Value|smicln|No Value|smicln|No Value|smicln|No Value|smicln|No Value"/>
  <p:tag name="RESPONSESGATHERED" val="True"/>
  <p:tag name="TOTALRESPONSES" val="67"/>
  <p:tag name="RESPONSECOUNT" val="670"/>
  <p:tag name="SLICED" val="False"/>
  <p:tag name="RESPONSES" val="5;5;5;5;1;5;5;5;5;5;5;5;5;5;5;6;5;5;5;5;1;5;5;5;5;5;5;5;5;5;5;5;5;5;5;5;5;5;5;5;5;5;5;5;3;5;5;5;5;5;5;5;5;5;5;5;5;5;5;5;5;3;5;5;5;-;5;6;"/>
  <p:tag name="CHARTSTRINGSTD" val="20 0 20 0 610 20"/>
  <p:tag name="CHARTSTRINGREV" val="20 610 0 20 0 20"/>
  <p:tag name="CHARTSTRINGSTDPER" val="0.0298507462686567 0 0.0298507462686567 0 0.91044776119403 0.0298507462686567"/>
  <p:tag name="CHARTSTRINGREVPER" val="0.0298507462686567 0.91044776119403 0 0.0298507462686567 0 0.0298507462686567"/>
  <p:tag name="ANONYMOUSTEMP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05"/>
  <p:tag name="FONTSIZE" val="32"/>
  <p:tag name="BULLETTYPE" val="ppBulletAlphaLCParenRight"/>
  <p:tag name="ANSWERTEXT" val="((A1A2)(A3(A4A5)A6)))&#10;((A1((A2A3)((A4A5)A6))))&#10;((A1(A2A3))((A4A5)A6))&#10;((A1(A2 (A3 (A4(A5A6))))))&#10;Ved ikke"/>
  <p:tag name="OLDNUMANSWERS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0"/>
  <p:tag name="SLIDEGUID" val="06A9805E7AC24DC4A84A9C0CF6EAA38D"/>
  <p:tag name="QUESTIONALIAS" val="Hvad er roden i et optimalt binært søgetræ ?"/>
  <p:tag name="ANSWERSALIAS" val=" k1|smicln| k2|smicln| k3|smicln| k4|smicln| k5|smicln| Ved ikke"/>
  <p:tag name="VALUES" val="No Value|smicln|No Value|smicln|No Value|smicln|No Value|smicln|No Value|smicln|No Value"/>
  <p:tag name="RESPONSESGATHERED" val="True"/>
  <p:tag name="TOTALRESPONSES" val="63"/>
  <p:tag name="RESPONSECOUNT" val="630"/>
  <p:tag name="SLICED" val="False"/>
  <p:tag name="RESPONSES" val="2;2;2;2;2;2;2;2;6;2;2;2;2;2;2;2;2;2;2;2;2;2;2;2;2;2;2;6;2;2;-;2;2;2;2;2;2;2;-;2;2;2;2;6;2;1;2;1;2;3;6;2;6;2;6;2;2;1;2;3;1;5;6;5;2;"/>
  <p:tag name="CHARTSTRINGSTD" val="40 480 20 0 20 70"/>
  <p:tag name="CHARTSTRINGREV" val="70 20 0 20 480 40"/>
  <p:tag name="CHARTSTRINGSTDPER" val="0.0634920634920635 0.761904761904762 0.0317460317460317 0 0.0317460317460317 0.111111111111111"/>
  <p:tag name="CHARTSTRINGREVPER" val="0.111111111111111 0.0317460317460317 0 0.0317460317460317 0.761904761904762 0.0634920634920635"/>
  <p:tag name="ANONYMOUSTEMP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29"/>
  <p:tag name="FONTSIZE" val="24"/>
  <p:tag name="BULLETTYPE" val="ppBulletAlphaLCParenRight"/>
  <p:tag name="ANSWERTEXT" val=" k1&#10; k2&#10; k3&#10; k4&#10; k5&#10; Ved ikk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3"/>
  <p:tag name="FONTSIZE" val="32"/>
  <p:tag name="BULLETTYPE" val="ppBulletArabicPeriod"/>
  <p:tag name="ANSWERTEXT" val="12&#10;30&#10;32&#10;34&#10;35&#10;Ved ikke"/>
  <p:tag name="OLDNUMANSWERS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22683</TotalTime>
  <Words>1618</Words>
  <Application>Microsoft Office PowerPoint</Application>
  <PresentationFormat>On-screen Show (4:3)</PresentationFormat>
  <Paragraphs>452</Paragraphs>
  <Slides>45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Tahoma</vt:lpstr>
      <vt:lpstr>Times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Equation</vt:lpstr>
      <vt:lpstr>Ligning</vt:lpstr>
      <vt:lpstr>PowerPoint Presentation</vt:lpstr>
      <vt:lpstr>Dynamisk Programmering</vt:lpstr>
      <vt:lpstr>Dynamisk Programmering: Optimal opdeling af en stang</vt:lpstr>
      <vt:lpstr>Maksimal værdi for en opdeling af en stang af længde 12?</vt:lpstr>
      <vt:lpstr>Optimal opdeling af stænger af længde 1..10</vt:lpstr>
      <vt:lpstr>Optimal opdeling af en stang: Rekursiv løsning</vt:lpstr>
      <vt:lpstr>Optimal opdeling af en stang: Rekursiv løsning</vt:lpstr>
      <vt:lpstr>Optimal opdeling af en stang: Rekursiv løsning</vt:lpstr>
      <vt:lpstr>Optimal opdeling af en stang: Rekursiv løsning + Memoization</vt:lpstr>
      <vt:lpstr>Optimal opdeling af en stang: Systematisk udfyldning</vt:lpstr>
      <vt:lpstr>Optimal opdeling af en stang: Udskrivning af løsningen</vt:lpstr>
      <vt:lpstr>Hvad udskrives der for n = 7 ?</vt:lpstr>
      <vt:lpstr>Maximal vægt for en voksende delsekvens?</vt:lpstr>
      <vt:lpstr>MEH(6) ?</vt:lpstr>
      <vt:lpstr>Længste Fælles Delsekvens</vt:lpstr>
      <vt:lpstr>Længste Fælles Delsekvens ?</vt:lpstr>
      <vt:lpstr>Længste Fælles Delsekvens</vt:lpstr>
      <vt:lpstr>c[5,3] ?</vt:lpstr>
      <vt:lpstr>Længste Fælles Delsekvens</vt:lpstr>
      <vt:lpstr>Længste Fælles Delsekvens</vt:lpstr>
      <vt:lpstr>PowerPoint Presentation</vt:lpstr>
      <vt:lpstr>Pladsforbruget for LCS algoritmen  til at finde en LCS ?</vt:lpstr>
      <vt:lpstr>Beregning af en LCS i O(n + m) plads</vt:lpstr>
      <vt:lpstr>Længste Fælles Delsekvens</vt:lpstr>
      <vt:lpstr>Tekstformatering - Linieskift</vt:lpstr>
      <vt:lpstr>Problem 15-4 Printing neatly</vt:lpstr>
      <vt:lpstr>PowerPoint Presentation</vt:lpstr>
      <vt:lpstr>PowerPoint Presentation</vt:lpstr>
      <vt:lpstr>PowerPoint Presentation</vt:lpstr>
      <vt:lpstr>Matrix Multiplikation</vt:lpstr>
      <vt:lpstr>Matrix-kæde Multiplikation</vt:lpstr>
      <vt:lpstr>Hvilken rækkefølge laver mindst (primitive) multiplikationer ?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Hvad udskrives der for i = 1 og j = 6?</vt:lpstr>
      <vt:lpstr>”Memoized”  Matrix-kæde Multiplikation </vt:lpstr>
      <vt:lpstr>Optimale Binære Søgetræer</vt:lpstr>
      <vt:lpstr>Optimale Binære Søgetræer</vt:lpstr>
      <vt:lpstr>Optimale Binære Søgetræer</vt:lpstr>
      <vt:lpstr>Konstruktion af  Optimalt Binært Søgetræ</vt:lpstr>
      <vt:lpstr>Hvad er roden i et optimalt  binært søgetræ ?</vt:lpstr>
      <vt:lpstr>Dynamisk Programmering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237</cp:revision>
  <dcterms:created xsi:type="dcterms:W3CDTF">2007-02-01T13:58:12Z</dcterms:created>
  <dcterms:modified xsi:type="dcterms:W3CDTF">2018-11-06T08:37:28Z</dcterms:modified>
</cp:coreProperties>
</file>