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2" r:id="rId3"/>
    <p:sldId id="257" r:id="rId4"/>
    <p:sldId id="277" r:id="rId5"/>
    <p:sldId id="258" r:id="rId6"/>
    <p:sldId id="259" r:id="rId7"/>
    <p:sldId id="262" r:id="rId8"/>
    <p:sldId id="261" r:id="rId9"/>
    <p:sldId id="280" r:id="rId10"/>
    <p:sldId id="263" r:id="rId11"/>
    <p:sldId id="267" r:id="rId12"/>
    <p:sldId id="279" r:id="rId13"/>
    <p:sldId id="281" r:id="rId14"/>
    <p:sldId id="265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645"/>
    <a:srgbClr val="00642D"/>
    <a:srgbClr val="C00000"/>
    <a:srgbClr val="CC0000"/>
    <a:srgbClr val="FF5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87" autoAdjust="0"/>
  </p:normalViewPr>
  <p:slideViewPr>
    <p:cSldViewPr>
      <p:cViewPr varScale="1">
        <p:scale>
          <a:sx n="56" d="100"/>
          <a:sy n="56" d="100"/>
        </p:scale>
        <p:origin x="15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C4806-BD70-4691-BB85-4BAAA42B8865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4E463-F3D3-438D-ADA2-EAC3541DD0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Pr 1/12-2017</a:t>
            </a:r>
            <a:r>
              <a:rPr lang="da-DK" baseline="0" dirty="0" smtClean="0"/>
              <a:t> kun citeret 9 gange på Google </a:t>
            </a:r>
            <a:r>
              <a:rPr lang="da-DK" baseline="0" dirty="0" err="1" smtClean="0"/>
              <a:t>Scholar</a:t>
            </a:r>
            <a:r>
              <a:rPr lang="da-DK" baseline="0" dirty="0" smtClean="0"/>
              <a:t> –cool artikel, men ikke bredt kendt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4E463-F3D3-438D-ADA2-EAC3541DD02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FC120-11AE-45EF-A391-6C8727163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F3285-F2D7-4E6A-84CB-1D857237469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https://doi.org/10.1016/0020-0190(89)90071-9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8" y="2204864"/>
            <a:ext cx="9144000" cy="3960440"/>
          </a:xfrm>
        </p:spPr>
        <p:txBody>
          <a:bodyPr>
            <a:normAutofit fontScale="90000"/>
          </a:bodyPr>
          <a:lstStyle/>
          <a:p>
            <a:r>
              <a:rPr lang="en-US" sz="5300" b="1" dirty="0" err="1" smtClean="0"/>
              <a:t>Grundlæggende</a:t>
            </a:r>
            <a:r>
              <a:rPr lang="en-US" sz="5300" b="1" dirty="0"/>
              <a:t/>
            </a:r>
            <a:br>
              <a:rPr lang="en-US" sz="5300" b="1" dirty="0"/>
            </a:br>
            <a:r>
              <a:rPr lang="en-US" sz="5300" b="1" dirty="0" err="1" smtClean="0"/>
              <a:t>Algoritmer</a:t>
            </a:r>
            <a:r>
              <a:rPr lang="en-US" sz="5300" b="1" dirty="0" smtClean="0"/>
              <a:t> og </a:t>
            </a:r>
            <a:r>
              <a:rPr lang="en-US" sz="5300" b="1" dirty="0" err="1" smtClean="0"/>
              <a:t>Datastrukturer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3100" dirty="0" err="1" smtClean="0"/>
              <a:t>Prioritetskøer</a:t>
            </a:r>
            <a:r>
              <a:rPr lang="en-US" sz="3100" dirty="0" smtClean="0"/>
              <a:t> med </a:t>
            </a:r>
            <a:r>
              <a:rPr lang="en-US" sz="3100" dirty="0" err="1"/>
              <a:t>A</a:t>
            </a:r>
            <a:r>
              <a:rPr lang="en-US" sz="3100" dirty="0" err="1" smtClean="0"/>
              <a:t>fskæring</a:t>
            </a:r>
            <a:r>
              <a:rPr lang="en-US" sz="31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err="1" smtClean="0"/>
              <a:t>Rajamani</a:t>
            </a:r>
            <a:r>
              <a:rPr lang="en-US" sz="2200" dirty="0" smtClean="0"/>
              <a:t> </a:t>
            </a:r>
            <a:r>
              <a:rPr lang="en-US" sz="2200" dirty="0" err="1" smtClean="0"/>
              <a:t>Sundar</a:t>
            </a:r>
            <a:r>
              <a:rPr lang="en-US" sz="2200" dirty="0" smtClean="0"/>
              <a:t>, </a:t>
            </a:r>
            <a:r>
              <a:rPr lang="en-US" sz="2200" i="1" dirty="0" smtClean="0"/>
              <a:t>Worst-case data structures for the priority queue with attrition</a:t>
            </a:r>
            <a:r>
              <a:rPr lang="en-US" sz="2200" dirty="0" smtClean="0"/>
              <a:t>, Information Processing Letters, 31(2), 69-75, 1989, </a:t>
            </a:r>
            <a:r>
              <a:rPr lang="en-US" sz="2000" dirty="0" smtClean="0"/>
              <a:t>DOI</a:t>
            </a:r>
            <a:r>
              <a:rPr lang="en-US" sz="2000" dirty="0"/>
              <a:t>: </a:t>
            </a:r>
            <a:r>
              <a:rPr lang="da-DK" sz="2000" u="sng" dirty="0">
                <a:hlinkClick r:id="rId4" tooltip="Persistent link using digital object identifier"/>
              </a:rPr>
              <a:t>10.1016/0020-0190(89)90071-9</a:t>
            </a:r>
            <a:endParaRPr lang="en-US" sz="2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1219" t="11769" r="10225" b="11863"/>
          <a:stretch>
            <a:fillRect/>
          </a:stretch>
        </p:blipFill>
        <p:spPr bwMode="auto">
          <a:xfrm>
            <a:off x="116505" y="44624"/>
            <a:ext cx="746633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2"/>
          <p:cNvGrpSpPr/>
          <p:nvPr/>
        </p:nvGrpSpPr>
        <p:grpSpPr>
          <a:xfrm>
            <a:off x="470572" y="6342438"/>
            <a:ext cx="8208912" cy="542946"/>
            <a:chOff x="395536" y="5787280"/>
            <a:chExt cx="8208912" cy="542946"/>
          </a:xfrm>
        </p:grpSpPr>
        <p:sp>
          <p:nvSpPr>
            <p:cNvPr id="45" name="Left Brace 44"/>
            <p:cNvSpPr/>
            <p:nvPr/>
          </p:nvSpPr>
          <p:spPr>
            <a:xfrm rot="16200000">
              <a:off x="2339752" y="3843064"/>
              <a:ext cx="144016" cy="403244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6" name="Left Brace 45"/>
            <p:cNvSpPr/>
            <p:nvPr/>
          </p:nvSpPr>
          <p:spPr>
            <a:xfrm rot="16200000">
              <a:off x="5364088" y="4923184"/>
              <a:ext cx="144016" cy="187220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7" name="Left Brace 46"/>
            <p:cNvSpPr/>
            <p:nvPr/>
          </p:nvSpPr>
          <p:spPr>
            <a:xfrm rot="16200000">
              <a:off x="6840254" y="5391236"/>
              <a:ext cx="144014" cy="936106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Left Brace 47"/>
            <p:cNvSpPr/>
            <p:nvPr/>
          </p:nvSpPr>
          <p:spPr>
            <a:xfrm rot="16200000">
              <a:off x="7956376" y="5283224"/>
              <a:ext cx="144016" cy="115212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91680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C</a:t>
              </a:r>
              <a:endParaRPr lang="en-US" sz="24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16016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B</a:t>
              </a:r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444208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f</a:t>
              </a:r>
              <a:endParaRPr lang="en-US" sz="2400" baseline="-25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596336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r</a:t>
              </a:r>
              <a:endParaRPr lang="en-US" sz="2400" baseline="-25000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5148064" y="131148"/>
            <a:ext cx="3888432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C, B,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max C ≤ min (B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r</a:t>
            </a:r>
            <a:r>
              <a:rPr lang="da-DK" sz="24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|C|≥ |D</a:t>
            </a:r>
            <a:r>
              <a:rPr lang="da-DK" sz="2400" baseline="-25000" dirty="0" smtClean="0"/>
              <a:t>f</a:t>
            </a:r>
            <a:r>
              <a:rPr lang="da-DK" sz="2400" dirty="0" smtClean="0"/>
              <a:t>|+2|D</a:t>
            </a:r>
            <a:r>
              <a:rPr lang="da-DK" sz="2400" baseline="-25000" dirty="0" smtClean="0"/>
              <a:t>r</a:t>
            </a:r>
            <a:r>
              <a:rPr lang="da-DK" sz="2400" dirty="0" smtClean="0"/>
              <a:t>|</a:t>
            </a:r>
            <a:endParaRPr lang="en-US" sz="2400" dirty="0"/>
          </a:p>
        </p:txBody>
      </p:sp>
      <p:sp>
        <p:nvSpPr>
          <p:cNvPr id="65" name="Rectangle 64"/>
          <p:cNvSpPr/>
          <p:nvPr/>
        </p:nvSpPr>
        <p:spPr>
          <a:xfrm>
            <a:off x="2411760" y="2924984"/>
            <a:ext cx="504000" cy="36000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59888" y="2921216"/>
            <a:ext cx="504000" cy="36000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27068" y="3629258"/>
            <a:ext cx="504056" cy="36004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6012160" y="1484784"/>
            <a:ext cx="1512168" cy="698594"/>
            <a:chOff x="6012160" y="1484784"/>
            <a:chExt cx="1512168" cy="698594"/>
          </a:xfrm>
        </p:grpSpPr>
        <p:sp>
          <p:nvSpPr>
            <p:cNvPr id="72" name="Rectangle 71"/>
            <p:cNvSpPr/>
            <p:nvPr/>
          </p:nvSpPr>
          <p:spPr>
            <a:xfrm>
              <a:off x="6927302" y="1880856"/>
              <a:ext cx="468000" cy="252000"/>
            </a:xfrm>
            <a:prstGeom prst="rect">
              <a:avLst/>
            </a:prstGeom>
            <a:solidFill>
              <a:srgbClr val="CC00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804248" y="184482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600" b="1" cap="small" dirty="0" smtClean="0">
                  <a:latin typeface="Times New Roman" pitchFamily="18" charset="0"/>
                  <a:cs typeface="Times New Roman" pitchFamily="18" charset="0"/>
                </a:rPr>
                <a:t>Bias</a:t>
              </a:r>
              <a:endParaRPr lang="en-US" sz="1600" b="1" cap="small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Arc 73"/>
            <p:cNvSpPr/>
            <p:nvPr/>
          </p:nvSpPr>
          <p:spPr>
            <a:xfrm>
              <a:off x="6012160" y="1484784"/>
              <a:ext cx="1008112" cy="288032"/>
            </a:xfrm>
            <a:prstGeom prst="arc">
              <a:avLst>
                <a:gd name="adj1" fmla="val 9015"/>
                <a:gd name="adj2" fmla="val 10808321"/>
              </a:avLst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084168" y="1691516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≥ “+1”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77" name="Oval 76"/>
          <p:cNvSpPr/>
          <p:nvPr/>
        </p:nvSpPr>
        <p:spPr>
          <a:xfrm>
            <a:off x="107504" y="6057320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1</a:t>
            </a:r>
            <a:endParaRPr lang="en-US" b="1" dirty="0"/>
          </a:p>
        </p:txBody>
      </p:sp>
      <p:sp>
        <p:nvSpPr>
          <p:cNvPr id="78" name="Oval 77"/>
          <p:cNvSpPr/>
          <p:nvPr/>
        </p:nvSpPr>
        <p:spPr>
          <a:xfrm>
            <a:off x="107504" y="5553264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2</a:t>
            </a:r>
            <a:endParaRPr lang="en-US" b="1" dirty="0"/>
          </a:p>
        </p:txBody>
      </p:sp>
      <p:sp>
        <p:nvSpPr>
          <p:cNvPr id="79" name="Oval 78"/>
          <p:cNvSpPr/>
          <p:nvPr/>
        </p:nvSpPr>
        <p:spPr>
          <a:xfrm>
            <a:off x="107504" y="4689168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3</a:t>
            </a:r>
            <a:endParaRPr lang="en-US" b="1" dirty="0"/>
          </a:p>
        </p:txBody>
      </p:sp>
      <p:sp>
        <p:nvSpPr>
          <p:cNvPr id="83" name="Oval 82"/>
          <p:cNvSpPr/>
          <p:nvPr/>
        </p:nvSpPr>
        <p:spPr>
          <a:xfrm>
            <a:off x="71528" y="2960976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3</a:t>
            </a:r>
          </a:p>
        </p:txBody>
      </p:sp>
      <p:sp>
        <p:nvSpPr>
          <p:cNvPr id="87" name="Oval 86"/>
          <p:cNvSpPr/>
          <p:nvPr/>
        </p:nvSpPr>
        <p:spPr>
          <a:xfrm>
            <a:off x="71528" y="2636912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2</a:t>
            </a:r>
            <a:endParaRPr lang="en-US" b="1" dirty="0"/>
          </a:p>
        </p:txBody>
      </p:sp>
      <p:sp>
        <p:nvSpPr>
          <p:cNvPr id="88" name="Oval 87"/>
          <p:cNvSpPr/>
          <p:nvPr/>
        </p:nvSpPr>
        <p:spPr>
          <a:xfrm>
            <a:off x="71528" y="1736840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1</a:t>
            </a:r>
            <a:endParaRPr lang="en-US" b="1" dirty="0"/>
          </a:p>
        </p:txBody>
      </p:sp>
      <p:grpSp>
        <p:nvGrpSpPr>
          <p:cNvPr id="96" name="Group 95"/>
          <p:cNvGrpSpPr/>
          <p:nvPr/>
        </p:nvGrpSpPr>
        <p:grpSpPr>
          <a:xfrm>
            <a:off x="432472" y="4077072"/>
            <a:ext cx="8388000" cy="2146580"/>
            <a:chOff x="432472" y="2255966"/>
            <a:chExt cx="8388000" cy="3967686"/>
          </a:xfrm>
        </p:grpSpPr>
        <p:sp>
          <p:nvSpPr>
            <p:cNvPr id="98" name="Rectangle 97"/>
            <p:cNvSpPr/>
            <p:nvPr/>
          </p:nvSpPr>
          <p:spPr>
            <a:xfrm>
              <a:off x="505636" y="5935620"/>
              <a:ext cx="144000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45438" y="5863652"/>
              <a:ext cx="144000" cy="36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225042" y="5755652"/>
              <a:ext cx="144000" cy="46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704646" y="5575652"/>
              <a:ext cx="144000" cy="6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184250" y="5467652"/>
              <a:ext cx="144000" cy="7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424052" y="5323652"/>
              <a:ext cx="144000" cy="90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160434" y="4999652"/>
              <a:ext cx="144000" cy="122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648526" y="4891652"/>
              <a:ext cx="144000" cy="1332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888328" y="4783652"/>
              <a:ext cx="144000" cy="144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128130" y="4675652"/>
              <a:ext cx="144000" cy="15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607734" y="4279652"/>
              <a:ext cx="144000" cy="194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087338" y="4027652"/>
              <a:ext cx="144000" cy="219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367932" y="4567652"/>
              <a:ext cx="144000" cy="16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847536" y="4135652"/>
              <a:ext cx="144000" cy="208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327140" y="3703652"/>
              <a:ext cx="144000" cy="252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566942" y="3595652"/>
              <a:ext cx="144000" cy="262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806744" y="3487652"/>
              <a:ext cx="144000" cy="273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985240" y="5805954"/>
              <a:ext cx="144000" cy="41769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464844" y="5701588"/>
              <a:ext cx="144000" cy="52206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944448" y="5539652"/>
              <a:ext cx="144000" cy="68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663854" y="5283937"/>
              <a:ext cx="152488" cy="93971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912144" y="5127318"/>
              <a:ext cx="152488" cy="10963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400236" y="4918492"/>
              <a:ext cx="152488" cy="130516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281156" y="3768134"/>
              <a:ext cx="151200" cy="245551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543126" y="4292015"/>
              <a:ext cx="152488" cy="193163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791416" y="4135396"/>
              <a:ext cx="152488" cy="20882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784576" y="3978777"/>
              <a:ext cx="152488" cy="2244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046546" y="3404506"/>
              <a:ext cx="152488" cy="28191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8032866" y="3039062"/>
              <a:ext cx="152488" cy="318459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7039706" y="3822158"/>
              <a:ext cx="152488" cy="240149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8528160" y="3195681"/>
              <a:ext cx="152488" cy="302797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6294836" y="2569204"/>
              <a:ext cx="152488" cy="365444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536286" y="2412585"/>
              <a:ext cx="152488" cy="381106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7287996" y="2255966"/>
              <a:ext cx="152488" cy="39676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/>
            <p:nvPr/>
          </p:nvCxnSpPr>
          <p:spPr>
            <a:xfrm>
              <a:off x="432472" y="5924422"/>
              <a:ext cx="838800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/>
          <p:cNvCxnSpPr/>
          <p:nvPr/>
        </p:nvCxnSpPr>
        <p:spPr>
          <a:xfrm>
            <a:off x="432472" y="5316974"/>
            <a:ext cx="838800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0" grpId="0" animBg="1"/>
      <p:bldP spid="71" grpId="0" animBg="1"/>
      <p:bldP spid="77" grpId="0" animBg="1"/>
      <p:bldP spid="78" grpId="0" animBg="1"/>
      <p:bldP spid="79" grpId="0" animBg="1"/>
      <p:bldP spid="83" grpId="0" animBg="1"/>
      <p:bldP spid="87" grpId="0" animBg="1"/>
      <p:bldP spid="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up 111"/>
          <p:cNvGrpSpPr/>
          <p:nvPr/>
        </p:nvGrpSpPr>
        <p:grpSpPr>
          <a:xfrm>
            <a:off x="2426751" y="4354072"/>
            <a:ext cx="2289265" cy="2204929"/>
            <a:chOff x="3387860" y="3861048"/>
            <a:chExt cx="2768316" cy="2592288"/>
          </a:xfrm>
        </p:grpSpPr>
        <p:sp>
          <p:nvSpPr>
            <p:cNvPr id="47" name="Left Brace 46"/>
            <p:cNvSpPr/>
            <p:nvPr/>
          </p:nvSpPr>
          <p:spPr>
            <a:xfrm rot="16200000">
              <a:off x="3912004" y="5851815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29972" y="6067822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715372" y="5873074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71572" y="5386160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56972" y="5171918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013172" y="5035582"/>
              <a:ext cx="144000" cy="11880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642372" y="4860293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900772" y="5853597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086172" y="5630518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754772" y="4895178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98572" y="4698450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386050" y="4500739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940168" y="4585472"/>
              <a:ext cx="144000" cy="16381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827772" y="4246539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564599" y="4077072"/>
              <a:ext cx="144000" cy="2146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3456808" y="5373216"/>
              <a:ext cx="2699368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Left Brace 62"/>
            <p:cNvSpPr/>
            <p:nvPr/>
          </p:nvSpPr>
          <p:spPr>
            <a:xfrm rot="16200000">
              <a:off x="466004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4" name="Left Brace 63"/>
            <p:cNvSpPr/>
            <p:nvPr/>
          </p:nvSpPr>
          <p:spPr>
            <a:xfrm rot="16200000">
              <a:off x="5209066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5" name="Left Brace 64"/>
            <p:cNvSpPr/>
            <p:nvPr/>
          </p:nvSpPr>
          <p:spPr>
            <a:xfrm rot="16200000">
              <a:off x="577115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87860" y="4297309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/>
                <a:t>D</a:t>
              </a:r>
              <a:r>
                <a:rPr lang="da-DK" baseline="-25000" dirty="0" err="1" smtClean="0"/>
                <a:t>f</a:t>
              </a:r>
              <a:r>
                <a:rPr lang="da-DK" dirty="0" smtClean="0"/>
                <a:t> +1, </a:t>
              </a:r>
              <a:r>
                <a:rPr lang="da-DK" dirty="0" err="1" smtClean="0"/>
                <a:t>D</a:t>
              </a:r>
              <a:r>
                <a:rPr lang="da-DK" baseline="-25000" dirty="0" err="1" smtClean="0"/>
                <a:t>r</a:t>
              </a:r>
              <a:r>
                <a:rPr lang="da-DK" dirty="0" smtClean="0"/>
                <a:t> -1</a:t>
              </a:r>
              <a:endParaRPr lang="en-US" dirty="0"/>
            </a:p>
          </p:txBody>
        </p:sp>
        <p:sp>
          <p:nvSpPr>
            <p:cNvPr id="68" name="Left Brace 67"/>
            <p:cNvSpPr/>
            <p:nvPr/>
          </p:nvSpPr>
          <p:spPr>
            <a:xfrm rot="16200000">
              <a:off x="5317004" y="6039336"/>
              <a:ext cx="108000" cy="720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Left Brace 68"/>
            <p:cNvSpPr/>
            <p:nvPr/>
          </p:nvSpPr>
          <p:spPr>
            <a:xfrm rot="16200000">
              <a:off x="5869064" y="6237336"/>
              <a:ext cx="108000" cy="32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Arc 69"/>
            <p:cNvSpPr/>
            <p:nvPr/>
          </p:nvSpPr>
          <p:spPr>
            <a:xfrm>
              <a:off x="5401024" y="3861048"/>
              <a:ext cx="288032" cy="288032"/>
            </a:xfrm>
            <a:prstGeom prst="arc">
              <a:avLst>
                <a:gd name="adj1" fmla="val 8849662"/>
                <a:gd name="adj2" fmla="val 0"/>
              </a:avLst>
            </a:prstGeom>
            <a:ln w="31750">
              <a:solidFill>
                <a:srgbClr val="C0000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28816" y="4045108"/>
              <a:ext cx="252000" cy="25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B</a:t>
              </a:r>
              <a:endParaRPr lang="en-US" b="1" dirty="0"/>
            </a:p>
          </p:txBody>
        </p:sp>
        <p:sp>
          <p:nvSpPr>
            <p:cNvPr id="100" name="Left Brace 99"/>
            <p:cNvSpPr/>
            <p:nvPr/>
          </p:nvSpPr>
          <p:spPr>
            <a:xfrm rot="16200000">
              <a:off x="3915417" y="5952343"/>
              <a:ext cx="108000" cy="893984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1" name="Left Brace 100"/>
            <p:cNvSpPr/>
            <p:nvPr/>
          </p:nvSpPr>
          <p:spPr>
            <a:xfrm rot="16200000">
              <a:off x="4663453" y="6140318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-288683" y="4494131"/>
            <a:ext cx="2484419" cy="2103062"/>
            <a:chOff x="-188636" y="4005064"/>
            <a:chExt cx="3104452" cy="2484265"/>
          </a:xfrm>
        </p:grpSpPr>
        <p:sp>
          <p:nvSpPr>
            <p:cNvPr id="40" name="Left Brace 39"/>
            <p:cNvSpPr/>
            <p:nvPr/>
          </p:nvSpPr>
          <p:spPr>
            <a:xfrm rot="16200000">
              <a:off x="671644" y="5851815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612" y="6067822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75012" y="5873074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31212" y="5386160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16612" y="5171918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72812" y="5035582"/>
              <a:ext cx="144000" cy="11880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02012" y="4860293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60412" y="5853597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45812" y="5630518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514412" y="4895178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58212" y="4698450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329012" y="4500739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99808" y="4585472"/>
              <a:ext cx="144000" cy="16381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87412" y="4246539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143612" y="4077072"/>
              <a:ext cx="144000" cy="2146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16448" y="5373216"/>
              <a:ext cx="2699368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Left Brace 40"/>
            <p:cNvSpPr/>
            <p:nvPr/>
          </p:nvSpPr>
          <p:spPr>
            <a:xfrm rot="16200000">
              <a:off x="141968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2" name="Left Brace 41"/>
            <p:cNvSpPr/>
            <p:nvPr/>
          </p:nvSpPr>
          <p:spPr>
            <a:xfrm rot="16200000">
              <a:off x="1968706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3" name="Left Brace 42"/>
            <p:cNvSpPr/>
            <p:nvPr/>
          </p:nvSpPr>
          <p:spPr>
            <a:xfrm rot="16200000">
              <a:off x="253079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23728" y="4005064"/>
              <a:ext cx="186091" cy="2232248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188636" y="4248860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/>
                <a:t>D</a:t>
              </a:r>
              <a:r>
                <a:rPr lang="da-DK" baseline="-25000" dirty="0" err="1" smtClean="0"/>
                <a:t>f</a:t>
              </a:r>
              <a:r>
                <a:rPr lang="da-DK" dirty="0" smtClean="0"/>
                <a:t> -1</a:t>
              </a:r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323529" y="4025952"/>
              <a:ext cx="251999" cy="25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A</a:t>
              </a:r>
              <a:endParaRPr lang="en-US" b="1" dirty="0"/>
            </a:p>
          </p:txBody>
        </p:sp>
        <p:sp>
          <p:nvSpPr>
            <p:cNvPr id="99" name="Left Brace 98"/>
            <p:cNvSpPr/>
            <p:nvPr/>
          </p:nvSpPr>
          <p:spPr>
            <a:xfrm rot="16200000">
              <a:off x="1871688" y="6273328"/>
              <a:ext cx="108000" cy="32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2" name="Left Brace 101"/>
            <p:cNvSpPr/>
            <p:nvPr/>
          </p:nvSpPr>
          <p:spPr>
            <a:xfrm rot="16200000">
              <a:off x="671644" y="5988336"/>
              <a:ext cx="108000" cy="893984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3" name="Left Brace 102"/>
            <p:cNvSpPr/>
            <p:nvPr/>
          </p:nvSpPr>
          <p:spPr>
            <a:xfrm rot="16200000">
              <a:off x="1419680" y="6176311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4" name="Left Brace 103"/>
            <p:cNvSpPr/>
            <p:nvPr/>
          </p:nvSpPr>
          <p:spPr>
            <a:xfrm rot="16200000">
              <a:off x="2530790" y="6176311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002164" y="4437108"/>
            <a:ext cx="1874092" cy="2112886"/>
            <a:chOff x="6658023" y="3936743"/>
            <a:chExt cx="2197521" cy="2493770"/>
          </a:xfrm>
        </p:grpSpPr>
        <p:sp>
          <p:nvSpPr>
            <p:cNvPr id="73" name="Oval 72"/>
            <p:cNvSpPr/>
            <p:nvPr/>
          </p:nvSpPr>
          <p:spPr>
            <a:xfrm>
              <a:off x="6767312" y="3936743"/>
              <a:ext cx="252000" cy="25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C</a:t>
              </a:r>
              <a:endParaRPr lang="en-US" b="1" dirty="0"/>
            </a:p>
          </p:txBody>
        </p:sp>
        <p:sp>
          <p:nvSpPr>
            <p:cNvPr id="75" name="Left Brace 74"/>
            <p:cNvSpPr/>
            <p:nvPr/>
          </p:nvSpPr>
          <p:spPr>
            <a:xfrm rot="16200000">
              <a:off x="7115428" y="5842522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733396" y="6058529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918796" y="5863781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474996" y="5376867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8222478" y="5162625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845796" y="4851000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7104196" y="5844304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289596" y="5621225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665957" y="4885885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8401996" y="4689157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8589474" y="4491446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8031196" y="4237246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6660232" y="5363923"/>
              <a:ext cx="2195312" cy="9293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Left Brace 90"/>
            <p:cNvSpPr/>
            <p:nvPr/>
          </p:nvSpPr>
          <p:spPr>
            <a:xfrm rot="16200000">
              <a:off x="7863464" y="6030497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2" name="Left Brace 91"/>
            <p:cNvSpPr/>
            <p:nvPr/>
          </p:nvSpPr>
          <p:spPr>
            <a:xfrm rot="16200000">
              <a:off x="8419985" y="6030497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4" name="Left Brace 93"/>
            <p:cNvSpPr/>
            <p:nvPr/>
          </p:nvSpPr>
          <p:spPr>
            <a:xfrm rot="16200000">
              <a:off x="7643284" y="5404513"/>
              <a:ext cx="108000" cy="194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646398" y="4211314"/>
              <a:ext cx="551923" cy="2021258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Left Brace 105"/>
            <p:cNvSpPr/>
            <p:nvPr/>
          </p:nvSpPr>
          <p:spPr>
            <a:xfrm rot="16200000">
              <a:off x="8654863" y="6358513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7" name="Left Brace 106"/>
            <p:cNvSpPr/>
            <p:nvPr/>
          </p:nvSpPr>
          <p:spPr>
            <a:xfrm rot="16200000">
              <a:off x="8712442" y="6358513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658023" y="4162336"/>
              <a:ext cx="1944216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/>
                <a:t>C=C+D</a:t>
              </a:r>
              <a:r>
                <a:rPr lang="da-DK" baseline="-25000" dirty="0" err="1" smtClean="0"/>
                <a:t>f</a:t>
              </a:r>
              <a:r>
                <a:rPr lang="da-DK" dirty="0" smtClean="0"/>
                <a:t>, B=D</a:t>
              </a:r>
              <a:r>
                <a:rPr lang="da-DK" baseline="-25000" dirty="0" smtClean="0"/>
                <a:t>f</a:t>
              </a:r>
              <a:r>
                <a:rPr lang="da-DK" dirty="0" smtClean="0"/>
                <a:t>=0 </a:t>
              </a:r>
              <a:endParaRPr lang="en-US" dirty="0" smtClean="0"/>
            </a:p>
          </p:txBody>
        </p:sp>
        <p:sp>
          <p:nvSpPr>
            <p:cNvPr id="110" name="Left Brace 109"/>
            <p:cNvSpPr/>
            <p:nvPr/>
          </p:nvSpPr>
          <p:spPr>
            <a:xfrm rot="16200000">
              <a:off x="8747536" y="6358513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1" name="Left Brace 110"/>
            <p:cNvSpPr/>
            <p:nvPr/>
          </p:nvSpPr>
          <p:spPr>
            <a:xfrm rot="16200000">
              <a:off x="8747536" y="6264020"/>
              <a:ext cx="108000" cy="36000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7015824" y="4437171"/>
            <a:ext cx="1999745" cy="2115459"/>
            <a:chOff x="6342979" y="587001"/>
            <a:chExt cx="2333477" cy="2468429"/>
          </a:xfrm>
        </p:grpSpPr>
        <p:sp>
          <p:nvSpPr>
            <p:cNvPr id="74" name="Oval 73"/>
            <p:cNvSpPr/>
            <p:nvPr/>
          </p:nvSpPr>
          <p:spPr>
            <a:xfrm>
              <a:off x="6588225" y="587001"/>
              <a:ext cx="252000" cy="25199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D</a:t>
              </a:r>
              <a:endParaRPr lang="en-US" b="1" dirty="0"/>
            </a:p>
          </p:txBody>
        </p:sp>
        <p:sp>
          <p:nvSpPr>
            <p:cNvPr id="113" name="Left Brace 112"/>
            <p:cNvSpPr/>
            <p:nvPr/>
          </p:nvSpPr>
          <p:spPr>
            <a:xfrm rot="16200000">
              <a:off x="6971412" y="2467439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6589380" y="2683446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774780" y="2488698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7330980" y="2001784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524328" y="1787542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7701780" y="1475917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960180" y="2469221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145580" y="2246142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070428" y="1510802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8257980" y="1314074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8445458" y="1116363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887180" y="862163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Connector 124"/>
            <p:cNvCxnSpPr/>
            <p:nvPr/>
          </p:nvCxnSpPr>
          <p:spPr>
            <a:xfrm>
              <a:off x="6516216" y="1988840"/>
              <a:ext cx="216024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Left Brace 125"/>
            <p:cNvSpPr/>
            <p:nvPr/>
          </p:nvSpPr>
          <p:spPr>
            <a:xfrm rot="16200000">
              <a:off x="7719448" y="2655414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7" name="Left Brace 126"/>
            <p:cNvSpPr/>
            <p:nvPr/>
          </p:nvSpPr>
          <p:spPr>
            <a:xfrm rot="16200000">
              <a:off x="8275969" y="2655414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2" name="Left Brace 131"/>
            <p:cNvSpPr/>
            <p:nvPr/>
          </p:nvSpPr>
          <p:spPr>
            <a:xfrm rot="16200000">
              <a:off x="8603520" y="2983430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3" name="Left Brace 132"/>
            <p:cNvSpPr/>
            <p:nvPr/>
          </p:nvSpPr>
          <p:spPr>
            <a:xfrm rot="16200000">
              <a:off x="8603520" y="2888937"/>
              <a:ext cx="108000" cy="36000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4" name="Arc 133"/>
            <p:cNvSpPr/>
            <p:nvPr/>
          </p:nvSpPr>
          <p:spPr>
            <a:xfrm>
              <a:off x="7357827" y="1613810"/>
              <a:ext cx="288032" cy="288032"/>
            </a:xfrm>
            <a:prstGeom prst="arc">
              <a:avLst>
                <a:gd name="adj1" fmla="val 8849662"/>
                <a:gd name="adj2" fmla="val 0"/>
              </a:avLst>
            </a:prstGeom>
            <a:ln w="31750">
              <a:solidFill>
                <a:srgbClr val="C0000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Left Brace 134"/>
            <p:cNvSpPr/>
            <p:nvPr/>
          </p:nvSpPr>
          <p:spPr>
            <a:xfrm rot="16200000">
              <a:off x="8276440" y="2742412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6" name="Left Brace 135"/>
            <p:cNvSpPr/>
            <p:nvPr/>
          </p:nvSpPr>
          <p:spPr>
            <a:xfrm rot="16200000">
              <a:off x="7821314" y="2839430"/>
              <a:ext cx="108000" cy="32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7" name="Left Brace 136"/>
            <p:cNvSpPr/>
            <p:nvPr/>
          </p:nvSpPr>
          <p:spPr>
            <a:xfrm rot="16200000">
              <a:off x="7077234" y="2443430"/>
              <a:ext cx="108000" cy="111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342979" y="805759"/>
              <a:ext cx="158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C +1, B -1</a:t>
              </a:r>
              <a:endParaRPr lang="en-US" dirty="0"/>
            </a:p>
          </p:txBody>
        </p:sp>
      </p:grp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/>
          <a:srcRect l="11019" t="15035" r="10429" b="34880"/>
          <a:stretch>
            <a:fillRect/>
          </a:stretch>
        </p:blipFill>
        <p:spPr bwMode="auto">
          <a:xfrm>
            <a:off x="188740" y="796236"/>
            <a:ext cx="831216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" name="TextBox 130"/>
          <p:cNvSpPr txBox="1"/>
          <p:nvPr/>
        </p:nvSpPr>
        <p:spPr>
          <a:xfrm>
            <a:off x="5148064" y="131148"/>
            <a:ext cx="3888432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C, B,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max C ≤ min (B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r</a:t>
            </a:r>
            <a:r>
              <a:rPr lang="da-DK" sz="24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|C|≥ |D</a:t>
            </a:r>
            <a:r>
              <a:rPr lang="da-DK" sz="2400" baseline="-25000" dirty="0" smtClean="0"/>
              <a:t>f</a:t>
            </a:r>
            <a:r>
              <a:rPr lang="da-DK" sz="2400" dirty="0" smtClean="0"/>
              <a:t>|+2|D</a:t>
            </a:r>
            <a:r>
              <a:rPr lang="da-DK" sz="2400" baseline="-25000" dirty="0" smtClean="0"/>
              <a:t>r</a:t>
            </a:r>
            <a:r>
              <a:rPr lang="da-DK" sz="2400" dirty="0" smtClean="0"/>
              <a:t>|</a:t>
            </a:r>
            <a:endParaRPr lang="en-US" sz="2400" dirty="0"/>
          </a:p>
        </p:txBody>
      </p:sp>
      <p:sp>
        <p:nvSpPr>
          <p:cNvPr id="139" name="Rectangle 138"/>
          <p:cNvSpPr/>
          <p:nvPr/>
        </p:nvSpPr>
        <p:spPr>
          <a:xfrm>
            <a:off x="179512" y="764704"/>
            <a:ext cx="594416" cy="36004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0" name="Group 139"/>
          <p:cNvGrpSpPr/>
          <p:nvPr/>
        </p:nvGrpSpPr>
        <p:grpSpPr>
          <a:xfrm>
            <a:off x="6012160" y="1484784"/>
            <a:ext cx="1512168" cy="698594"/>
            <a:chOff x="6012160" y="1484784"/>
            <a:chExt cx="1512168" cy="698594"/>
          </a:xfrm>
        </p:grpSpPr>
        <p:sp>
          <p:nvSpPr>
            <p:cNvPr id="141" name="Rectangle 140"/>
            <p:cNvSpPr/>
            <p:nvPr/>
          </p:nvSpPr>
          <p:spPr>
            <a:xfrm>
              <a:off x="6934797" y="1880856"/>
              <a:ext cx="468000" cy="252000"/>
            </a:xfrm>
            <a:prstGeom prst="rect">
              <a:avLst/>
            </a:prstGeom>
            <a:solidFill>
              <a:srgbClr val="CC00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804248" y="184482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600" b="1" cap="small" dirty="0" smtClean="0">
                  <a:latin typeface="Times New Roman" pitchFamily="18" charset="0"/>
                  <a:cs typeface="Times New Roman" pitchFamily="18" charset="0"/>
                </a:rPr>
                <a:t>Bias</a:t>
              </a:r>
              <a:endParaRPr lang="en-US" sz="1600" b="1" cap="small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Arc 142"/>
            <p:cNvSpPr/>
            <p:nvPr/>
          </p:nvSpPr>
          <p:spPr>
            <a:xfrm>
              <a:off x="6012160" y="1484784"/>
              <a:ext cx="1008112" cy="288032"/>
            </a:xfrm>
            <a:prstGeom prst="arc">
              <a:avLst>
                <a:gd name="adj1" fmla="val 9015"/>
                <a:gd name="adj2" fmla="val 10808321"/>
              </a:avLst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084168" y="1691516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≥ “+1”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145" name="Oval 144"/>
          <p:cNvSpPr/>
          <p:nvPr/>
        </p:nvSpPr>
        <p:spPr>
          <a:xfrm>
            <a:off x="251520" y="2164388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A</a:t>
            </a:r>
            <a:endParaRPr lang="en-US" b="1" dirty="0"/>
          </a:p>
        </p:txBody>
      </p:sp>
      <p:sp>
        <p:nvSpPr>
          <p:cNvPr id="146" name="Oval 145"/>
          <p:cNvSpPr/>
          <p:nvPr/>
        </p:nvSpPr>
        <p:spPr>
          <a:xfrm>
            <a:off x="251520" y="2488452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B</a:t>
            </a:r>
            <a:endParaRPr lang="en-US" b="1" dirty="0"/>
          </a:p>
        </p:txBody>
      </p:sp>
      <p:sp>
        <p:nvSpPr>
          <p:cNvPr id="147" name="Oval 146"/>
          <p:cNvSpPr/>
          <p:nvPr/>
        </p:nvSpPr>
        <p:spPr>
          <a:xfrm>
            <a:off x="251520" y="3172500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C</a:t>
            </a:r>
            <a:endParaRPr lang="en-US" b="1" dirty="0"/>
          </a:p>
        </p:txBody>
      </p:sp>
      <p:sp>
        <p:nvSpPr>
          <p:cNvPr id="148" name="Oval 147"/>
          <p:cNvSpPr/>
          <p:nvPr/>
        </p:nvSpPr>
        <p:spPr>
          <a:xfrm>
            <a:off x="251520" y="3460532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D</a:t>
            </a:r>
            <a:endParaRPr lang="en-US" b="1" dirty="0"/>
          </a:p>
        </p:txBody>
      </p:sp>
      <p:cxnSp>
        <p:nvCxnSpPr>
          <p:cNvPr id="149" name="Straight Connector 148"/>
          <p:cNvCxnSpPr/>
          <p:nvPr/>
        </p:nvCxnSpPr>
        <p:spPr>
          <a:xfrm>
            <a:off x="7162726" y="5464767"/>
            <a:ext cx="1851285" cy="0"/>
          </a:xfrm>
          <a:prstGeom prst="line">
            <a:avLst/>
          </a:prstGeom>
          <a:ln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107504" y="6519446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23968" y="6519446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187624" y="651944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706670" y="6511951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578261" y="6474822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194725" y="6474822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851920" y="647482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318501" y="6467327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545579" y="6468326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594091" y="6468326"/>
            <a:ext cx="354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6687270" y="646832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858604" y="6460831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363694" y="6460831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8011766" y="6460831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8532440" y="6460831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8797987" y="645333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pic>
        <p:nvPicPr>
          <p:cNvPr id="158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32705" t="40365" r="64247" b="54547"/>
          <a:stretch/>
        </p:blipFill>
        <p:spPr bwMode="auto">
          <a:xfrm>
            <a:off x="1988061" y="2467492"/>
            <a:ext cx="322475" cy="33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8219" t="40397" r="68777" b="54722"/>
          <a:stretch/>
        </p:blipFill>
        <p:spPr bwMode="auto">
          <a:xfrm>
            <a:off x="2499190" y="2477163"/>
            <a:ext cx="317806" cy="3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  <p:bldP spid="148" grpId="0" animBg="1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025577" y="2547889"/>
            <a:ext cx="5877272" cy="2601888"/>
          </a:xfrm>
        </p:spPr>
        <p:txBody>
          <a:bodyPr tIns="45719" bIns="45719">
            <a:noAutofit/>
          </a:bodyPr>
          <a:lstStyle/>
          <a:p>
            <a:pPr marL="514350" indent="-514350">
              <a:buAutoNum type="alphaLcParenR"/>
            </a:pPr>
            <a:r>
              <a:rPr lang="pt-BR" sz="2800" dirty="0" smtClean="0">
                <a:solidFill>
                  <a:schemeClr val="bg1"/>
                </a:solidFill>
              </a:rPr>
              <a:t> </a:t>
            </a:r>
            <a:r>
              <a:rPr lang="da-DK" sz="2800" dirty="0" smtClean="0">
                <a:solidFill>
                  <a:schemeClr val="bg1"/>
                </a:solidFill>
              </a:rPr>
              <a:t>(1,2,3,4,5,6)(7,10,14)(8,11)(9,8,7)</a:t>
            </a:r>
          </a:p>
          <a:p>
            <a:pPr marL="514350" indent="-514350"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(1,2,3,4,5,6)(7,10,14)(8,9)(8,7)</a:t>
            </a:r>
          </a:p>
          <a:p>
            <a:pPr marL="514350" indent="-514350"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(1,2,3,4,5,6)(7,10,14)(8)(9,8,7)</a:t>
            </a:r>
          </a:p>
          <a:p>
            <a:pPr marL="514350" indent="-514350"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(1,2,3,4,5,6,7)(10,14)(8)(9,8,7) </a:t>
            </a:r>
          </a:p>
          <a:p>
            <a:pPr marL="514350" indent="-514350"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ved ikke</a:t>
            </a:r>
            <a:endParaRPr lang="pt-BR" sz="2800" dirty="0" smtClean="0">
              <a:solidFill>
                <a:schemeClr val="bg1"/>
              </a:solidFill>
            </a:endParaRPr>
          </a:p>
        </p:txBody>
      </p:sp>
      <p:sp>
        <p:nvSpPr>
          <p:cNvPr id="5124" name="TPQuestion"/>
          <p:cNvSpPr>
            <a:spLocks noGrp="1"/>
          </p:cNvSpPr>
          <p:nvPr>
            <p:ph type="title"/>
          </p:nvPr>
        </p:nvSpPr>
        <p:spPr>
          <a:xfrm>
            <a:off x="-2644" y="0"/>
            <a:ext cx="9144000" cy="1619672"/>
          </a:xfr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da-DK" sz="4000" dirty="0" smtClean="0">
                <a:solidFill>
                  <a:schemeClr val="bg1"/>
                </a:solidFill>
              </a:rPr>
              <a:t>Resultatet af </a:t>
            </a:r>
            <a:r>
              <a:rPr lang="da-DK" sz="4000" b="1" dirty="0" err="1" smtClean="0">
                <a:solidFill>
                  <a:schemeClr val="bg1"/>
                </a:solidFill>
              </a:rPr>
              <a:t>insert</a:t>
            </a:r>
            <a:r>
              <a:rPr lang="da-DK" sz="4000" b="1" dirty="0" smtClean="0">
                <a:solidFill>
                  <a:schemeClr val="bg1"/>
                </a:solidFill>
              </a:rPr>
              <a:t>(7)</a:t>
            </a:r>
            <a:r>
              <a:rPr lang="da-DK" sz="4000" dirty="0" smtClean="0">
                <a:solidFill>
                  <a:schemeClr val="bg1"/>
                </a:solidFill>
              </a:rPr>
              <a:t> på: </a:t>
            </a:r>
            <a:br>
              <a:rPr lang="da-DK" sz="4000" dirty="0" smtClean="0">
                <a:solidFill>
                  <a:schemeClr val="bg1"/>
                </a:solidFill>
              </a:rPr>
            </a:br>
            <a:r>
              <a:rPr lang="da-DK" sz="4000" dirty="0" smtClean="0">
                <a:solidFill>
                  <a:schemeClr val="bg1"/>
                </a:solidFill>
              </a:rPr>
              <a:t>(1,2,3,4,5,6)(7,10,14)(8,11)(9,8)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627784" y="1268760"/>
            <a:ext cx="60486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                                    B                       </a:t>
            </a:r>
            <a:r>
              <a:rPr kumimoji="0" lang="da-DK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da-DK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da-D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</a:t>
            </a:r>
            <a:r>
              <a:rPr kumimoji="0" lang="da-DK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da-DK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da-DK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3"/>
            <a:ext cx="9744074" cy="312739"/>
            <a:chOff x="190500" y="6369333"/>
            <a:chExt cx="3798092" cy="312450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2"/>
              <a:ext cx="1738563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33"/>
              <a:ext cx="3798092" cy="3124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65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161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PQuestion"/>
          <p:cNvSpPr>
            <a:spLocks noGrp="1"/>
          </p:cNvSpPr>
          <p:nvPr>
            <p:ph type="title"/>
          </p:nvPr>
        </p:nvSpPr>
        <p:spPr>
          <a:xfrm>
            <a:off x="-2644" y="-216024"/>
            <a:ext cx="9144000" cy="1619672"/>
          </a:xfr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da-DK" sz="4000" dirty="0" smtClean="0">
                <a:solidFill>
                  <a:schemeClr val="bg1"/>
                </a:solidFill>
              </a:rPr>
              <a:t>Resultatet af </a:t>
            </a:r>
            <a:r>
              <a:rPr lang="da-DK" sz="4000" b="1" dirty="0" err="1" smtClean="0">
                <a:solidFill>
                  <a:schemeClr val="bg1"/>
                </a:solidFill>
              </a:rPr>
              <a:t>insert</a:t>
            </a:r>
            <a:r>
              <a:rPr lang="da-DK" sz="4000" b="1" dirty="0" smtClean="0">
                <a:solidFill>
                  <a:schemeClr val="bg1"/>
                </a:solidFill>
              </a:rPr>
              <a:t>(7)</a:t>
            </a:r>
            <a:r>
              <a:rPr lang="da-DK" sz="4000" dirty="0" smtClean="0">
                <a:solidFill>
                  <a:schemeClr val="bg1"/>
                </a:solidFill>
              </a:rPr>
              <a:t> på: </a:t>
            </a:r>
            <a:br>
              <a:rPr lang="da-DK" sz="4000" dirty="0" smtClean="0">
                <a:solidFill>
                  <a:schemeClr val="bg1"/>
                </a:solidFill>
              </a:rPr>
            </a:br>
            <a:r>
              <a:rPr lang="da-DK" sz="4000" dirty="0" smtClean="0">
                <a:solidFill>
                  <a:schemeClr val="bg1"/>
                </a:solidFill>
              </a:rPr>
              <a:t>(1,2,3,4,5,6)(7,10,14)(8,11)(9,8)</a:t>
            </a:r>
          </a:p>
        </p:txBody>
      </p:sp>
      <p:grpSp>
        <p:nvGrpSpPr>
          <p:cNvPr id="2" name="ResponseCounter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6559553"/>
            <a:ext cx="9744074" cy="312739"/>
            <a:chOff x="190500" y="6369333"/>
            <a:chExt cx="3798092" cy="312450"/>
          </a:xfrm>
        </p:grpSpPr>
        <p:sp>
          <p:nvSpPr>
            <p:cNvPr id="15" name="RCFill"/>
            <p:cNvSpPr/>
            <p:nvPr/>
          </p:nvSpPr>
          <p:spPr>
            <a:xfrm>
              <a:off x="190500" y="6388362"/>
              <a:ext cx="0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4" name="RCFrame"/>
            <p:cNvSpPr/>
            <p:nvPr/>
          </p:nvSpPr>
          <p:spPr>
            <a:xfrm>
              <a:off x="190500" y="6369333"/>
              <a:ext cx="3798092" cy="3124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0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11" name="Title 1"/>
          <p:cNvSpPr txBox="1">
            <a:spLocks/>
          </p:cNvSpPr>
          <p:nvPr/>
        </p:nvSpPr>
        <p:spPr>
          <a:xfrm>
            <a:off x="2627784" y="1052736"/>
            <a:ext cx="60486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                                    B                       </a:t>
            </a:r>
            <a:r>
              <a:rPr kumimoji="0" lang="da-DK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da-DK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da-D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</a:t>
            </a:r>
            <a:r>
              <a:rPr kumimoji="0" lang="da-DK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da-DK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da-DK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816424"/>
            <a:ext cx="9144000" cy="270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 l="11019" t="15035" r="10429" b="34880"/>
          <a:stretch>
            <a:fillRect/>
          </a:stretch>
        </p:blipFill>
        <p:spPr bwMode="auto">
          <a:xfrm>
            <a:off x="47398" y="3883897"/>
            <a:ext cx="4596610" cy="183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6" cstate="print"/>
          <a:srcRect l="11219" t="11769" r="10225" b="11863"/>
          <a:stretch>
            <a:fillRect/>
          </a:stretch>
        </p:blipFill>
        <p:spPr bwMode="auto">
          <a:xfrm>
            <a:off x="4716016" y="3861048"/>
            <a:ext cx="4355976" cy="264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025577" y="1611785"/>
            <a:ext cx="5877272" cy="2601888"/>
          </a:xfrm>
        </p:spPr>
        <p:txBody>
          <a:bodyPr tIns="45719" bIns="45719">
            <a:noAutofit/>
          </a:bodyPr>
          <a:lstStyle/>
          <a:p>
            <a:pPr marL="514350" indent="-514350">
              <a:buAutoNum type="alphaLcParenR"/>
            </a:pP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da-DK" sz="2400" dirty="0" smtClean="0">
                <a:solidFill>
                  <a:schemeClr val="bg1"/>
                </a:solidFill>
              </a:rPr>
              <a:t>(1,2,3,4,5,6)(7,10,14)(8,11)(9,8,7)</a:t>
            </a:r>
          </a:p>
          <a:p>
            <a:pPr marL="514350" indent="-514350"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(1,2,3,4,5,6)(7,10,14)(8,9)(8,7)</a:t>
            </a:r>
          </a:p>
          <a:p>
            <a:pPr marL="514350" indent="-514350"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(1,2,3,4,5,6)(7,10,14)(8)(9,8,7)</a:t>
            </a:r>
          </a:p>
          <a:p>
            <a:pPr marL="514350" indent="-514350"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(1,2,3,4,5,6,7)(10,14)(8)(9,8,7) </a:t>
            </a:r>
          </a:p>
          <a:p>
            <a:pPr marL="514350" indent="-514350"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ved ikke</a:t>
            </a:r>
            <a:endParaRPr lang="pt-BR" sz="2400" dirty="0" smtClean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032" y="901169"/>
            <a:ext cx="8568952" cy="101566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Sætning</a:t>
            </a:r>
          </a:p>
          <a:p>
            <a:r>
              <a:rPr lang="da-DK" sz="3000" dirty="0" err="1" smtClean="0"/>
              <a:t>Create</a:t>
            </a:r>
            <a:r>
              <a:rPr lang="da-DK" sz="3000" dirty="0" smtClean="0"/>
              <a:t>, </a:t>
            </a:r>
            <a:r>
              <a:rPr lang="da-DK" sz="3000" dirty="0" err="1" smtClean="0"/>
              <a:t>Insert</a:t>
            </a:r>
            <a:r>
              <a:rPr lang="da-DK" sz="3000" dirty="0" smtClean="0"/>
              <a:t> og </a:t>
            </a:r>
            <a:r>
              <a:rPr lang="da-DK" sz="3000" dirty="0" err="1" smtClean="0"/>
              <a:t>DeleteMin</a:t>
            </a:r>
            <a:r>
              <a:rPr lang="da-DK" sz="3000" dirty="0" smtClean="0"/>
              <a:t> tager </a:t>
            </a:r>
            <a:r>
              <a:rPr lang="da-DK" sz="3000" b="1" dirty="0" err="1" smtClean="0"/>
              <a:t>worst-case</a:t>
            </a:r>
            <a:r>
              <a:rPr lang="da-DK" sz="3000" b="1" dirty="0" smtClean="0"/>
              <a:t> </a:t>
            </a:r>
            <a:r>
              <a:rPr lang="da-DK" sz="3000" dirty="0" smtClean="0"/>
              <a:t>O(1) tid</a:t>
            </a:r>
            <a:endParaRPr lang="en-US" sz="3000" dirty="0"/>
          </a:p>
        </p:txBody>
      </p:sp>
      <p:grpSp>
        <p:nvGrpSpPr>
          <p:cNvPr id="3" name="Group 92"/>
          <p:cNvGrpSpPr/>
          <p:nvPr/>
        </p:nvGrpSpPr>
        <p:grpSpPr>
          <a:xfrm>
            <a:off x="470572" y="6414446"/>
            <a:ext cx="8208912" cy="542946"/>
            <a:chOff x="395536" y="5787280"/>
            <a:chExt cx="8208912" cy="542946"/>
          </a:xfrm>
        </p:grpSpPr>
        <p:sp>
          <p:nvSpPr>
            <p:cNvPr id="5" name="Left Brace 4"/>
            <p:cNvSpPr/>
            <p:nvPr/>
          </p:nvSpPr>
          <p:spPr>
            <a:xfrm rot="16200000">
              <a:off x="2339752" y="3843064"/>
              <a:ext cx="144016" cy="403244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Left Brace 5"/>
            <p:cNvSpPr/>
            <p:nvPr/>
          </p:nvSpPr>
          <p:spPr>
            <a:xfrm rot="16200000">
              <a:off x="5364088" y="4923184"/>
              <a:ext cx="144016" cy="187220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" name="Left Brace 6"/>
            <p:cNvSpPr/>
            <p:nvPr/>
          </p:nvSpPr>
          <p:spPr>
            <a:xfrm rot="16200000">
              <a:off x="6840254" y="5391236"/>
              <a:ext cx="144014" cy="936106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Left Brace 7"/>
            <p:cNvSpPr/>
            <p:nvPr/>
          </p:nvSpPr>
          <p:spPr>
            <a:xfrm rot="16200000">
              <a:off x="7956376" y="5283224"/>
              <a:ext cx="144016" cy="115212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91680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C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6016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B</a:t>
              </a:r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44208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f</a:t>
              </a:r>
              <a:endParaRPr lang="en-US" sz="24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96336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r</a:t>
              </a:r>
              <a:endParaRPr lang="en-US" sz="2400" baseline="-25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2472" y="4149080"/>
            <a:ext cx="8388000" cy="2146580"/>
            <a:chOff x="432472" y="2255966"/>
            <a:chExt cx="8388000" cy="3967686"/>
          </a:xfrm>
        </p:grpSpPr>
        <p:sp>
          <p:nvSpPr>
            <p:cNvPr id="14" name="Rectangle 13"/>
            <p:cNvSpPr/>
            <p:nvPr/>
          </p:nvSpPr>
          <p:spPr>
            <a:xfrm>
              <a:off x="505636" y="5935620"/>
              <a:ext cx="144000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45438" y="5863652"/>
              <a:ext cx="144000" cy="36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25042" y="5755652"/>
              <a:ext cx="144000" cy="46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04646" y="5575652"/>
              <a:ext cx="144000" cy="6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184250" y="5467652"/>
              <a:ext cx="144000" cy="7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424052" y="5323652"/>
              <a:ext cx="144000" cy="90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60434" y="4999652"/>
              <a:ext cx="144000" cy="122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648526" y="4891652"/>
              <a:ext cx="144000" cy="1332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88328" y="4783652"/>
              <a:ext cx="144000" cy="144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128130" y="4675652"/>
              <a:ext cx="144000" cy="15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07734" y="4279652"/>
              <a:ext cx="144000" cy="194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87338" y="4027652"/>
              <a:ext cx="144000" cy="219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367932" y="4567652"/>
              <a:ext cx="144000" cy="16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47536" y="4135652"/>
              <a:ext cx="144000" cy="208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27140" y="3703652"/>
              <a:ext cx="144000" cy="252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566942" y="3595652"/>
              <a:ext cx="144000" cy="262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806744" y="3487652"/>
              <a:ext cx="144000" cy="273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85240" y="5805954"/>
              <a:ext cx="144000" cy="41769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464844" y="5701588"/>
              <a:ext cx="144000" cy="52206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44448" y="5539652"/>
              <a:ext cx="144000" cy="68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63854" y="5283937"/>
              <a:ext cx="152488" cy="93971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12144" y="5127318"/>
              <a:ext cx="152488" cy="10963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00236" y="4918492"/>
              <a:ext cx="152488" cy="130516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81156" y="3768134"/>
              <a:ext cx="151200" cy="245551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43126" y="4292015"/>
              <a:ext cx="152488" cy="193163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791416" y="4135396"/>
              <a:ext cx="152488" cy="20882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784576" y="3978777"/>
              <a:ext cx="152488" cy="2244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046546" y="3404506"/>
              <a:ext cx="152488" cy="28191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032866" y="3039062"/>
              <a:ext cx="152488" cy="318459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039706" y="3822158"/>
              <a:ext cx="152488" cy="240149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528160" y="3195681"/>
              <a:ext cx="152488" cy="302797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294836" y="2569204"/>
              <a:ext cx="152488" cy="365444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536286" y="2412585"/>
              <a:ext cx="152488" cy="381106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287996" y="2255966"/>
              <a:ext cx="152488" cy="39676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432472" y="5924422"/>
              <a:ext cx="838800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/>
          <p:cNvCxnSpPr/>
          <p:nvPr/>
        </p:nvCxnSpPr>
        <p:spPr>
          <a:xfrm>
            <a:off x="432472" y="5388982"/>
            <a:ext cx="838800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67544" y="3501008"/>
            <a:ext cx="3888432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C, B,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max C ≤ min (B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r</a:t>
            </a:r>
            <a:r>
              <a:rPr lang="da-DK" sz="24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|C|≥ |D</a:t>
            </a:r>
            <a:r>
              <a:rPr lang="da-DK" sz="2400" baseline="-25000" dirty="0" smtClean="0"/>
              <a:t>f</a:t>
            </a:r>
            <a:r>
              <a:rPr lang="da-DK" sz="2400" dirty="0" smtClean="0"/>
              <a:t>|+2|D</a:t>
            </a:r>
            <a:r>
              <a:rPr lang="da-DK" sz="2400" baseline="-25000" dirty="0" smtClean="0"/>
              <a:t>r</a:t>
            </a:r>
            <a:r>
              <a:rPr lang="da-DK" sz="2400" dirty="0" smtClean="0"/>
              <a:t>|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769" r="6714"/>
          <a:stretch/>
        </p:blipFill>
        <p:spPr>
          <a:xfrm>
            <a:off x="107504" y="327259"/>
            <a:ext cx="8784976" cy="558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6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Operationer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2044824"/>
          </a:xfrm>
        </p:spPr>
        <p:txBody>
          <a:bodyPr>
            <a:normAutofit/>
          </a:bodyPr>
          <a:lstStyle/>
          <a:p>
            <a:pPr>
              <a:buNone/>
              <a:tabLst>
                <a:tab pos="2151063" algn="l"/>
              </a:tabLst>
            </a:pPr>
            <a:r>
              <a:rPr lang="da-DK" b="1" dirty="0" err="1" smtClean="0"/>
              <a:t>Create</a:t>
            </a:r>
            <a:r>
              <a:rPr lang="da-DK" dirty="0" smtClean="0"/>
              <a:t>	</a:t>
            </a:r>
            <a:r>
              <a:rPr lang="da-DK" i="1" dirty="0" smtClean="0"/>
              <a:t>S</a:t>
            </a:r>
            <a:r>
              <a:rPr lang="da-DK" dirty="0" smtClean="0"/>
              <a:t> := Ø</a:t>
            </a:r>
          </a:p>
          <a:p>
            <a:pPr>
              <a:buNone/>
              <a:tabLst>
                <a:tab pos="2151063" algn="l"/>
              </a:tabLst>
            </a:pPr>
            <a:r>
              <a:rPr lang="da-DK" b="1" dirty="0" err="1" smtClean="0"/>
              <a:t>Insert</a:t>
            </a:r>
            <a:r>
              <a:rPr lang="da-DK" b="1" dirty="0" smtClean="0"/>
              <a:t>(</a:t>
            </a:r>
            <a:r>
              <a:rPr lang="da-DK" b="1" i="1" dirty="0" smtClean="0"/>
              <a:t>x</a:t>
            </a:r>
            <a:r>
              <a:rPr lang="da-DK" b="1" dirty="0" smtClean="0"/>
              <a:t>)</a:t>
            </a:r>
            <a:r>
              <a:rPr lang="da-DK" dirty="0" smtClean="0"/>
              <a:t>	</a:t>
            </a:r>
            <a:r>
              <a:rPr lang="da-DK" i="1" dirty="0" smtClean="0"/>
              <a:t>S</a:t>
            </a:r>
            <a:r>
              <a:rPr lang="da-DK" dirty="0" smtClean="0"/>
              <a:t> := { </a:t>
            </a:r>
            <a:r>
              <a:rPr lang="da-DK" i="1" dirty="0" smtClean="0"/>
              <a:t>x</a:t>
            </a:r>
            <a:r>
              <a:rPr lang="da-DK" dirty="0" smtClean="0"/>
              <a:t> } ᴜ { </a:t>
            </a:r>
            <a:r>
              <a:rPr lang="da-DK" i="1" dirty="0" err="1" smtClean="0"/>
              <a:t>y</a:t>
            </a:r>
            <a:r>
              <a:rPr lang="da-DK" dirty="0" err="1" smtClean="0">
                <a:sym typeface="Symbol"/>
              </a:rPr>
              <a:t></a:t>
            </a:r>
            <a:r>
              <a:rPr lang="da-DK" i="1" dirty="0" err="1" smtClean="0">
                <a:sym typeface="Symbol"/>
              </a:rPr>
              <a:t>S</a:t>
            </a:r>
            <a:r>
              <a:rPr lang="da-DK" dirty="0" smtClean="0"/>
              <a:t> | </a:t>
            </a:r>
            <a:r>
              <a:rPr lang="da-DK" i="1" dirty="0" smtClean="0"/>
              <a:t>y </a:t>
            </a:r>
            <a:r>
              <a:rPr lang="da-DK" dirty="0" smtClean="0"/>
              <a:t>&lt; </a:t>
            </a:r>
            <a:r>
              <a:rPr lang="da-DK" i="1" dirty="0" smtClean="0"/>
              <a:t>x</a:t>
            </a:r>
            <a:r>
              <a:rPr lang="da-DK" dirty="0" smtClean="0"/>
              <a:t> }</a:t>
            </a:r>
          </a:p>
          <a:p>
            <a:pPr>
              <a:buNone/>
              <a:tabLst>
                <a:tab pos="2151063" algn="l"/>
              </a:tabLst>
            </a:pPr>
            <a:r>
              <a:rPr lang="da-DK" b="1" dirty="0" err="1" smtClean="0"/>
              <a:t>Deletemin</a:t>
            </a:r>
            <a:r>
              <a:rPr lang="da-DK" dirty="0" smtClean="0"/>
              <a:t>	</a:t>
            </a:r>
            <a:r>
              <a:rPr lang="da-DK" i="1" dirty="0" smtClean="0"/>
              <a:t>m</a:t>
            </a:r>
            <a:r>
              <a:rPr lang="da-DK" dirty="0" smtClean="0"/>
              <a:t> := min(</a:t>
            </a:r>
            <a:r>
              <a:rPr lang="da-DK" i="1" dirty="0" smtClean="0"/>
              <a:t>S</a:t>
            </a:r>
            <a:r>
              <a:rPr lang="da-DK" dirty="0" smtClean="0"/>
              <a:t>); </a:t>
            </a:r>
            <a:r>
              <a:rPr lang="da-DK" i="1" dirty="0" smtClean="0"/>
              <a:t>S</a:t>
            </a:r>
            <a:r>
              <a:rPr lang="da-DK" dirty="0" smtClean="0"/>
              <a:t> := </a:t>
            </a:r>
            <a:r>
              <a:rPr lang="da-DK" i="1" dirty="0" smtClean="0"/>
              <a:t>S</a:t>
            </a:r>
            <a:r>
              <a:rPr lang="da-DK" dirty="0" smtClean="0"/>
              <a:t> \ { </a:t>
            </a:r>
            <a:r>
              <a:rPr lang="da-DK" i="1" dirty="0" smtClean="0"/>
              <a:t>m </a:t>
            </a:r>
            <a:r>
              <a:rPr lang="da-DK" dirty="0" smtClean="0"/>
              <a:t>}; </a:t>
            </a:r>
            <a:r>
              <a:rPr lang="da-DK" dirty="0" err="1" smtClean="0"/>
              <a:t>return</a:t>
            </a:r>
            <a:r>
              <a:rPr lang="da-DK" dirty="0" smtClean="0"/>
              <a:t> </a:t>
            </a:r>
            <a:r>
              <a:rPr lang="da-DK" i="1" dirty="0" smtClean="0"/>
              <a:t>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5656" y="6309320"/>
            <a:ext cx="216024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39932" y="6237352"/>
            <a:ext cx="216024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4208" y="6165352"/>
            <a:ext cx="216024" cy="4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68484" y="5949352"/>
            <a:ext cx="216024" cy="6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32760" y="5841352"/>
            <a:ext cx="216024" cy="7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97036" y="5697352"/>
            <a:ext cx="216024" cy="9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61312" y="5373352"/>
            <a:ext cx="216024" cy="122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25588" y="5265352"/>
            <a:ext cx="216024" cy="13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89864" y="5157352"/>
            <a:ext cx="216024" cy="14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54140" y="5049352"/>
            <a:ext cx="216024" cy="15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82692" y="4653352"/>
            <a:ext cx="216024" cy="19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11244" y="4401352"/>
            <a:ext cx="216024" cy="21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18416" y="4941352"/>
            <a:ext cx="216024" cy="16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46968" y="4509352"/>
            <a:ext cx="216024" cy="20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75520" y="4077352"/>
            <a:ext cx="216024" cy="25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39796" y="3969352"/>
            <a:ext cx="216024" cy="262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04072" y="3861352"/>
            <a:ext cx="216024" cy="27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68344" y="4833352"/>
            <a:ext cx="216024" cy="1764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436096" y="3789040"/>
            <a:ext cx="2160240" cy="288032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331640" y="4841864"/>
            <a:ext cx="633670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PQuestion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da-DK" sz="4000" dirty="0" err="1" smtClean="0">
                <a:solidFill>
                  <a:schemeClr val="bg1"/>
                </a:solidFill>
              </a:rPr>
              <a:t>Insert</a:t>
            </a:r>
            <a:r>
              <a:rPr lang="da-DK" sz="4000" dirty="0" smtClean="0">
                <a:solidFill>
                  <a:schemeClr val="bg1"/>
                </a:solidFill>
              </a:rPr>
              <a:t>(4) i {1,3,5,6,9} ?</a:t>
            </a:r>
          </a:p>
        </p:txBody>
      </p:sp>
      <p:sp>
        <p:nvSpPr>
          <p:cNvPr id="5126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656187" y="2708920"/>
            <a:ext cx="2736304" cy="2304256"/>
          </a:xfrm>
        </p:spPr>
        <p:txBody>
          <a:bodyPr tIns="45719" bIns="45719">
            <a:noAutofit/>
          </a:bodyPr>
          <a:lstStyle/>
          <a:p>
            <a:pPr marL="514350" indent="-514350"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{4,5,6,9}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{1,3,4,5,6,9}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{1,3,4}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ved ikke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grpSp>
        <p:nvGrpSpPr>
          <p:cNvPr id="2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3"/>
            <a:ext cx="9744074" cy="312739"/>
            <a:chOff x="190500" y="6369333"/>
            <a:chExt cx="3798092" cy="312450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2"/>
              <a:ext cx="1738563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33"/>
              <a:ext cx="3798092" cy="3124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65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Løsning: Sorteret Liste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5656" y="6309320"/>
            <a:ext cx="216024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39932" y="6237352"/>
            <a:ext cx="216024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4208" y="6165352"/>
            <a:ext cx="216024" cy="4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68484" y="5949352"/>
            <a:ext cx="216024" cy="6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32760" y="5841352"/>
            <a:ext cx="216024" cy="7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97036" y="5697352"/>
            <a:ext cx="216024" cy="9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61312" y="5373352"/>
            <a:ext cx="216024" cy="122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25588" y="5265352"/>
            <a:ext cx="216024" cy="13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89864" y="5157352"/>
            <a:ext cx="216024" cy="14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54140" y="5049352"/>
            <a:ext cx="216024" cy="15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82692" y="4653352"/>
            <a:ext cx="216024" cy="19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11244" y="4401352"/>
            <a:ext cx="216024" cy="21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18416" y="4941352"/>
            <a:ext cx="216024" cy="16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46968" y="4509352"/>
            <a:ext cx="216024" cy="20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75520" y="4077352"/>
            <a:ext cx="216024" cy="25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39796" y="3969352"/>
            <a:ext cx="216024" cy="262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04072" y="3861352"/>
            <a:ext cx="216024" cy="27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68344" y="4833352"/>
            <a:ext cx="216024" cy="1764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36096" y="3789040"/>
            <a:ext cx="2160240" cy="288032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88032" y="1556792"/>
            <a:ext cx="8748464" cy="2664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:= 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(|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|&gt;0 and 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tail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≥</a:t>
            </a:r>
            <a:r>
              <a:rPr kumimoji="0" lang="da-DK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remove_tail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insert_tail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Deletemin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remove_head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331640" y="4841864"/>
            <a:ext cx="633670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da-DK" b="1" dirty="0" smtClean="0"/>
              <a:t>Løsning: Sorteret Liste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32" y="1556792"/>
            <a:ext cx="8748464" cy="2664296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  <a:buNone/>
              <a:tabLst>
                <a:tab pos="1979613" algn="l"/>
              </a:tabLst>
            </a:pPr>
            <a:r>
              <a:rPr lang="da-DK" b="1" dirty="0" err="1" smtClean="0"/>
              <a:t>Create</a:t>
            </a:r>
            <a:r>
              <a:rPr lang="da-DK" dirty="0" smtClean="0"/>
              <a:t>	</a:t>
            </a:r>
            <a:r>
              <a:rPr lang="da-DK" i="1" dirty="0" smtClean="0"/>
              <a:t>S</a:t>
            </a:r>
            <a:r>
              <a:rPr lang="da-DK" dirty="0" smtClean="0"/>
              <a:t> := ()</a:t>
            </a:r>
          </a:p>
          <a:p>
            <a:pPr>
              <a:buNone/>
              <a:tabLst>
                <a:tab pos="1979613" algn="l"/>
              </a:tabLst>
            </a:pPr>
            <a:r>
              <a:rPr lang="da-DK" b="1" dirty="0" err="1" smtClean="0"/>
              <a:t>Insert</a:t>
            </a:r>
            <a:r>
              <a:rPr lang="da-DK" b="1" dirty="0" smtClean="0"/>
              <a:t>(</a:t>
            </a:r>
            <a:r>
              <a:rPr lang="da-DK" b="1" i="1" dirty="0" smtClean="0"/>
              <a:t>x</a:t>
            </a:r>
            <a:r>
              <a:rPr lang="da-DK" b="1" dirty="0" smtClean="0"/>
              <a:t>)</a:t>
            </a:r>
            <a:r>
              <a:rPr lang="da-DK" dirty="0" smtClean="0"/>
              <a:t>	</a:t>
            </a:r>
            <a:r>
              <a:rPr lang="da-DK" dirty="0" err="1" smtClean="0"/>
              <a:t>while</a:t>
            </a:r>
            <a:r>
              <a:rPr lang="da-DK" dirty="0" smtClean="0"/>
              <a:t> (|</a:t>
            </a:r>
            <a:r>
              <a:rPr lang="da-DK" i="1" dirty="0" smtClean="0"/>
              <a:t>S</a:t>
            </a:r>
            <a:r>
              <a:rPr lang="da-DK" dirty="0" smtClean="0"/>
              <a:t>|&gt;0 and </a:t>
            </a:r>
            <a:r>
              <a:rPr lang="da-DK" dirty="0" err="1" smtClean="0"/>
              <a:t>tail</a:t>
            </a:r>
            <a:r>
              <a:rPr lang="da-DK" dirty="0" smtClean="0"/>
              <a:t>(</a:t>
            </a:r>
            <a:r>
              <a:rPr lang="da-DK" i="1" dirty="0" smtClean="0"/>
              <a:t>S</a:t>
            </a:r>
            <a:r>
              <a:rPr lang="da-DK" dirty="0" smtClean="0"/>
              <a:t>)</a:t>
            </a:r>
            <a:r>
              <a:rPr lang="da-DK" dirty="0" err="1" smtClean="0"/>
              <a:t>≥</a:t>
            </a:r>
            <a:r>
              <a:rPr lang="da-DK" i="1" dirty="0" err="1" smtClean="0"/>
              <a:t>x</a:t>
            </a:r>
            <a:r>
              <a:rPr lang="da-DK" dirty="0" smtClean="0"/>
              <a:t>) </a:t>
            </a:r>
            <a:r>
              <a:rPr lang="da-DK" dirty="0" err="1" smtClean="0"/>
              <a:t>remove_tail</a:t>
            </a:r>
            <a:r>
              <a:rPr lang="da-DK" dirty="0" smtClean="0"/>
              <a:t>(</a:t>
            </a:r>
            <a:r>
              <a:rPr lang="da-DK" i="1" dirty="0" smtClean="0"/>
              <a:t>S</a:t>
            </a:r>
            <a:r>
              <a:rPr lang="da-DK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  <a:tabLst>
                <a:tab pos="1979613" algn="l"/>
              </a:tabLst>
            </a:pPr>
            <a:r>
              <a:rPr lang="da-DK" dirty="0"/>
              <a:t>	</a:t>
            </a:r>
            <a:r>
              <a:rPr lang="da-DK" dirty="0" smtClean="0"/>
              <a:t>	</a:t>
            </a:r>
            <a:r>
              <a:rPr lang="da-DK" dirty="0" err="1" smtClean="0"/>
              <a:t>insert_tail</a:t>
            </a:r>
            <a:r>
              <a:rPr lang="da-DK" dirty="0" smtClean="0"/>
              <a:t>(</a:t>
            </a:r>
            <a:r>
              <a:rPr lang="da-DK" i="1" dirty="0" smtClean="0"/>
              <a:t>x</a:t>
            </a:r>
            <a:r>
              <a:rPr lang="da-DK" dirty="0" smtClean="0"/>
              <a:t>)</a:t>
            </a:r>
          </a:p>
          <a:p>
            <a:pPr>
              <a:buNone/>
              <a:tabLst>
                <a:tab pos="1979613" algn="l"/>
              </a:tabLst>
            </a:pPr>
            <a:r>
              <a:rPr lang="da-DK" b="1" dirty="0" err="1" smtClean="0"/>
              <a:t>Deletemin</a:t>
            </a:r>
            <a:r>
              <a:rPr lang="da-DK" dirty="0" smtClean="0"/>
              <a:t> 	</a:t>
            </a:r>
            <a:r>
              <a:rPr lang="da-DK" dirty="0" err="1" smtClean="0"/>
              <a:t>return</a:t>
            </a:r>
            <a:r>
              <a:rPr lang="da-DK" dirty="0" smtClean="0"/>
              <a:t> </a:t>
            </a:r>
            <a:r>
              <a:rPr lang="da-DK" dirty="0" err="1" smtClean="0"/>
              <a:t>remove_head</a:t>
            </a:r>
            <a:r>
              <a:rPr lang="da-DK" dirty="0" smtClean="0"/>
              <a:t>(</a:t>
            </a:r>
            <a:r>
              <a:rPr lang="da-DK" i="1" dirty="0" smtClean="0"/>
              <a:t>S</a:t>
            </a:r>
            <a:r>
              <a:rPr lang="da-DK" dirty="0" smtClean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8032" y="4581128"/>
            <a:ext cx="8568952" cy="101566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Sætning</a:t>
            </a:r>
          </a:p>
          <a:p>
            <a:r>
              <a:rPr lang="da-DK" sz="3000" dirty="0" err="1" smtClean="0"/>
              <a:t>Create</a:t>
            </a:r>
            <a:r>
              <a:rPr lang="da-DK" sz="3000" dirty="0" smtClean="0"/>
              <a:t>, </a:t>
            </a:r>
            <a:r>
              <a:rPr lang="da-DK" sz="3000" dirty="0" err="1" smtClean="0"/>
              <a:t>Insert</a:t>
            </a:r>
            <a:r>
              <a:rPr lang="da-DK" sz="3000" dirty="0" smtClean="0"/>
              <a:t> og </a:t>
            </a:r>
            <a:r>
              <a:rPr lang="da-DK" sz="3000" dirty="0" err="1" smtClean="0"/>
              <a:t>DeleteMin</a:t>
            </a:r>
            <a:r>
              <a:rPr lang="da-DK" sz="3000" dirty="0" smtClean="0"/>
              <a:t> tager </a:t>
            </a:r>
            <a:r>
              <a:rPr lang="da-DK" sz="3000" b="1" dirty="0" smtClean="0"/>
              <a:t>amortiseret</a:t>
            </a:r>
            <a:r>
              <a:rPr lang="da-DK" sz="3000" dirty="0" smtClean="0"/>
              <a:t> O(1) tid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288032" y="5827330"/>
            <a:ext cx="87484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Bevis</a:t>
            </a:r>
            <a:r>
              <a:rPr lang="da-DK" sz="3000" dirty="0" smtClean="0"/>
              <a:t>:   </a:t>
            </a:r>
            <a:r>
              <a:rPr lang="el-GR" sz="3000" dirty="0" smtClean="0"/>
              <a:t>Φ</a:t>
            </a:r>
            <a:r>
              <a:rPr lang="da-DK" sz="3000" dirty="0" smtClean="0"/>
              <a:t>(</a:t>
            </a:r>
            <a:r>
              <a:rPr lang="da-DK" sz="3000" i="1" dirty="0" smtClean="0"/>
              <a:t>S</a:t>
            </a:r>
            <a:r>
              <a:rPr lang="da-DK" sz="3000" dirty="0" smtClean="0"/>
              <a:t>) = |</a:t>
            </a:r>
            <a:r>
              <a:rPr lang="da-DK" sz="3000" i="1" dirty="0" smtClean="0"/>
              <a:t>S</a:t>
            </a:r>
            <a:r>
              <a:rPr lang="da-DK" sz="3000" dirty="0" smtClean="0"/>
              <a:t>|.						□</a:t>
            </a:r>
            <a:endParaRPr lang="en-US" sz="3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396044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Worst-Case O(1)</a:t>
            </a:r>
            <a:endParaRPr lang="en-US" sz="2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600" y="5380462"/>
            <a:ext cx="144000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0402" y="5308494"/>
            <a:ext cx="1440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50006" y="5200494"/>
            <a:ext cx="144000" cy="46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9610" y="5020494"/>
            <a:ext cx="144000" cy="6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09214" y="4912494"/>
            <a:ext cx="144000" cy="7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49016" y="4768494"/>
            <a:ext cx="144000" cy="9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5398" y="4444494"/>
            <a:ext cx="144000" cy="122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73490" y="4336494"/>
            <a:ext cx="144000" cy="13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3292" y="4228494"/>
            <a:ext cx="144000" cy="14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53094" y="4120494"/>
            <a:ext cx="144000" cy="15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32698" y="3724494"/>
            <a:ext cx="144000" cy="19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012302" y="3472494"/>
            <a:ext cx="144000" cy="21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292896" y="4012494"/>
            <a:ext cx="144000" cy="16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72500" y="3580494"/>
            <a:ext cx="144000" cy="20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2104" y="3148494"/>
            <a:ext cx="144000" cy="25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491906" y="3040494"/>
            <a:ext cx="144000" cy="262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731708" y="2932494"/>
            <a:ext cx="144000" cy="27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10204" y="5250796"/>
            <a:ext cx="144000" cy="4176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389808" y="5146430"/>
            <a:ext cx="144000" cy="5220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869412" y="4984494"/>
            <a:ext cx="144000" cy="68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88818" y="4728779"/>
            <a:ext cx="152488" cy="93971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37108" y="4572160"/>
            <a:ext cx="152488" cy="10963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325200" y="4363334"/>
            <a:ext cx="152488" cy="13051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206120" y="3212976"/>
            <a:ext cx="151200" cy="24555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468090" y="3736857"/>
            <a:ext cx="152488" cy="19316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716380" y="3580238"/>
            <a:ext cx="152488" cy="20882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709540" y="3423619"/>
            <a:ext cx="152488" cy="22448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971510" y="2849348"/>
            <a:ext cx="152488" cy="28191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957830" y="2483904"/>
            <a:ext cx="152488" cy="318459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964670" y="3267000"/>
            <a:ext cx="152488" cy="240149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453124" y="2640523"/>
            <a:ext cx="152488" cy="30279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19800" y="2014046"/>
            <a:ext cx="152488" cy="365444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461250" y="1857427"/>
            <a:ext cx="152488" cy="38110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212960" y="1700808"/>
            <a:ext cx="152488" cy="39676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395536" y="5787280"/>
            <a:ext cx="8208912" cy="666056"/>
            <a:chOff x="395536" y="5787280"/>
            <a:chExt cx="8208912" cy="666056"/>
          </a:xfrm>
        </p:grpSpPr>
        <p:sp>
          <p:nvSpPr>
            <p:cNvPr id="45" name="Left Brace 44"/>
            <p:cNvSpPr/>
            <p:nvPr/>
          </p:nvSpPr>
          <p:spPr>
            <a:xfrm rot="16200000">
              <a:off x="2339752" y="3843064"/>
              <a:ext cx="144016" cy="403244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Left Brace 45"/>
            <p:cNvSpPr/>
            <p:nvPr/>
          </p:nvSpPr>
          <p:spPr>
            <a:xfrm rot="16200000">
              <a:off x="5364088" y="4923184"/>
              <a:ext cx="144016" cy="187220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Left Brace 46"/>
            <p:cNvSpPr/>
            <p:nvPr/>
          </p:nvSpPr>
          <p:spPr>
            <a:xfrm rot="16200000">
              <a:off x="6840254" y="5391236"/>
              <a:ext cx="144014" cy="936106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Left Brace 47"/>
            <p:cNvSpPr/>
            <p:nvPr/>
          </p:nvSpPr>
          <p:spPr>
            <a:xfrm rot="16200000">
              <a:off x="7956376" y="5283224"/>
              <a:ext cx="144016" cy="115212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91680" y="5868561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smtClean="0"/>
                <a:t>C</a:t>
              </a:r>
              <a:endParaRPr lang="en-US" sz="32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16016" y="5868561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smtClean="0"/>
                <a:t>B</a:t>
              </a:r>
              <a:endParaRPr lang="en-US" sz="3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444208" y="5868561"/>
              <a:ext cx="9361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 smtClean="0"/>
                <a:t>D</a:t>
              </a:r>
              <a:r>
                <a:rPr lang="da-DK" sz="3200" baseline="-25000" dirty="0" err="1" smtClean="0"/>
                <a:t>f</a:t>
              </a:r>
              <a:endParaRPr lang="en-US" sz="3200" baseline="-25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596336" y="5868561"/>
              <a:ext cx="9361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 smtClean="0"/>
                <a:t>D</a:t>
              </a:r>
              <a:r>
                <a:rPr lang="da-DK" sz="3200" baseline="-25000" dirty="0" err="1" smtClean="0"/>
                <a:t>r</a:t>
              </a:r>
              <a:endParaRPr lang="en-US" sz="3200" baseline="-25000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528105" y="1698895"/>
            <a:ext cx="3577620" cy="3967686"/>
            <a:chOff x="4498790" y="-2547664"/>
            <a:chExt cx="3577620" cy="3967686"/>
          </a:xfrm>
          <a:solidFill>
            <a:srgbClr val="FF5050"/>
          </a:solidFill>
        </p:grpSpPr>
        <p:sp>
          <p:nvSpPr>
            <p:cNvPr id="63" name="Rectangle 62"/>
            <p:cNvSpPr/>
            <p:nvPr/>
          </p:nvSpPr>
          <p:spPr>
            <a:xfrm>
              <a:off x="4498790" y="-523978"/>
              <a:ext cx="144000" cy="194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978394" y="-775978"/>
              <a:ext cx="144000" cy="2196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738592" y="-667978"/>
              <a:ext cx="144000" cy="20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18196" y="-1099978"/>
              <a:ext cx="144000" cy="252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57998" y="-1207978"/>
              <a:ext cx="144000" cy="262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97800" y="-1315978"/>
              <a:ext cx="144000" cy="2736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937602" y="-1399124"/>
              <a:ext cx="152488" cy="281914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923922" y="-1764568"/>
              <a:ext cx="152488" cy="31845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930762" y="-981472"/>
              <a:ext cx="152488" cy="240149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185892" y="-2234426"/>
              <a:ext cx="152488" cy="365444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427342" y="-2391045"/>
              <a:ext cx="152488" cy="381106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179052" y="-2547664"/>
              <a:ext cx="152488" cy="396768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357436" y="4005064"/>
            <a:ext cx="838800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07504" y="1582921"/>
            <a:ext cx="4896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3200" dirty="0" smtClean="0"/>
              <a:t>C, B, </a:t>
            </a:r>
            <a:r>
              <a:rPr lang="da-DK" sz="3200" dirty="0" err="1" smtClean="0"/>
              <a:t>D</a:t>
            </a:r>
            <a:r>
              <a:rPr lang="da-DK" sz="3200" baseline="-25000" dirty="0" err="1" smtClean="0"/>
              <a:t>f</a:t>
            </a:r>
            <a:r>
              <a:rPr lang="da-DK" sz="32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3200" dirty="0" smtClean="0"/>
              <a:t>max C ≤ min (B ᴜ </a:t>
            </a:r>
            <a:r>
              <a:rPr lang="da-DK" sz="3200" dirty="0" err="1" smtClean="0"/>
              <a:t>D</a:t>
            </a:r>
            <a:r>
              <a:rPr lang="da-DK" sz="3200" baseline="-25000" dirty="0" err="1" smtClean="0"/>
              <a:t>f</a:t>
            </a:r>
            <a:r>
              <a:rPr lang="da-DK" sz="3200" dirty="0" smtClean="0"/>
              <a:t>  ᴜ </a:t>
            </a:r>
            <a:r>
              <a:rPr lang="da-DK" sz="3200" dirty="0" err="1" smtClean="0"/>
              <a:t>D</a:t>
            </a:r>
            <a:r>
              <a:rPr lang="da-DK" sz="3200" baseline="-25000" dirty="0" err="1" smtClean="0"/>
              <a:t>r</a:t>
            </a:r>
            <a:r>
              <a:rPr lang="da-DK" sz="32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3200" dirty="0" smtClean="0"/>
              <a:t>|C|≥ |D</a:t>
            </a:r>
            <a:r>
              <a:rPr lang="da-DK" sz="3200" baseline="-25000" dirty="0" smtClean="0"/>
              <a:t>f</a:t>
            </a:r>
            <a:r>
              <a:rPr lang="da-DK" sz="3200" dirty="0" smtClean="0"/>
              <a:t>|+2|D</a:t>
            </a:r>
            <a:r>
              <a:rPr lang="da-DK" sz="3200" baseline="-25000" dirty="0" smtClean="0"/>
              <a:t>r</a:t>
            </a:r>
            <a:r>
              <a:rPr lang="da-DK" sz="3200" dirty="0" smtClean="0"/>
              <a:t>|</a:t>
            </a:r>
            <a:endParaRPr lang="en-US" sz="3200" dirty="0"/>
          </a:p>
        </p:txBody>
      </p:sp>
      <p:sp>
        <p:nvSpPr>
          <p:cNvPr id="95" name="TextBox 94"/>
          <p:cNvSpPr txBox="1"/>
          <p:nvPr/>
        </p:nvSpPr>
        <p:spPr>
          <a:xfrm>
            <a:off x="1619672" y="364502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FF0000"/>
                </a:solidFill>
              </a:rPr>
              <a:t>17 ≥ 4+2∙5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7" name="Straight Arrow Connector 96"/>
          <p:cNvCxnSpPr>
            <a:stCxn id="95" idx="1"/>
          </p:cNvCxnSpPr>
          <p:nvPr/>
        </p:nvCxnSpPr>
        <p:spPr>
          <a:xfrm rot="10800000">
            <a:off x="1418090" y="3573810"/>
            <a:ext cx="201582" cy="2558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Løsning: 4 Lister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2843808" y="6525344"/>
            <a:ext cx="3384376" cy="158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419872" y="645333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0070C0"/>
                </a:solidFill>
              </a:rPr>
              <a:t>indsættelsestidspunkt</a:t>
            </a:r>
            <a:endParaRPr lang="en-US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500"/>
                            </p:stCondLst>
                            <p:childTnLst>
                              <p:par>
                                <p:cTn id="1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40" grpId="0" animBg="1"/>
      <p:bldP spid="41" grpId="0" animBg="1"/>
      <p:bldP spid="42" grpId="0" animBg="1"/>
      <p:bldP spid="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367136" y="2634829"/>
            <a:ext cx="5301208" cy="2773288"/>
          </a:xfrm>
        </p:spPr>
        <p:txBody>
          <a:bodyPr tIns="45719" bIns="45719">
            <a:noAutofit/>
          </a:bodyPr>
          <a:lstStyle/>
          <a:p>
            <a:pPr marL="514350" indent="-514350"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{1,2,3,4,5,6,7,8,8,9,10,11,14}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{1,2,3,4,5,6,7,8,8,9}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{1,2,3,4,5,6,7,8,9}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{1,2,3,4,5,6,7,8}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{1,2,3,4,5,6,7,8,8}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 typeface="Arial" pitchFamily="34" charset="0"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ved ikke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grpSp>
        <p:nvGrpSpPr>
          <p:cNvPr id="2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3"/>
            <a:ext cx="9744074" cy="312739"/>
            <a:chOff x="190500" y="6369333"/>
            <a:chExt cx="3798092" cy="312450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2"/>
              <a:ext cx="1792057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33"/>
              <a:ext cx="3798092" cy="3124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67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13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Hvilken mængde repræsenteres ved:</a:t>
            </a:r>
            <a:br>
              <a:rPr lang="da-DK" dirty="0" smtClean="0">
                <a:solidFill>
                  <a:schemeClr val="bg1"/>
                </a:solidFill>
              </a:rPr>
            </a:br>
            <a:r>
              <a:rPr lang="da-DK" dirty="0" smtClean="0">
                <a:solidFill>
                  <a:schemeClr val="bg1"/>
                </a:solidFill>
              </a:rPr>
              <a:t>(1,2,3,4,5,6)(7,10,14)(8,11)(9,8)</a:t>
            </a:r>
            <a:endParaRPr lang="en-US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2411760" y="1412776"/>
            <a:ext cx="5311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dirty="0" smtClean="0">
                <a:solidFill>
                  <a:schemeClr val="bg1"/>
                </a:solidFill>
              </a:rPr>
              <a:t>C                                    B                         </a:t>
            </a:r>
            <a:r>
              <a:rPr lang="da-DK" sz="2000" dirty="0" err="1" smtClean="0">
                <a:solidFill>
                  <a:schemeClr val="bg1"/>
                </a:solidFill>
              </a:rPr>
              <a:t>D</a:t>
            </a:r>
            <a:r>
              <a:rPr lang="da-DK" sz="2000" baseline="-25000" dirty="0" err="1" smtClean="0">
                <a:solidFill>
                  <a:schemeClr val="bg1"/>
                </a:solidFill>
              </a:rPr>
              <a:t>f</a:t>
            </a:r>
            <a:r>
              <a:rPr lang="da-DK" sz="2000" dirty="0" smtClean="0">
                <a:solidFill>
                  <a:schemeClr val="bg1"/>
                </a:solidFill>
              </a:rPr>
              <a:t>               </a:t>
            </a:r>
            <a:r>
              <a:rPr lang="da-DK" sz="2000" dirty="0" err="1" smtClean="0">
                <a:solidFill>
                  <a:schemeClr val="bg1"/>
                </a:solidFill>
              </a:rPr>
              <a:t>D</a:t>
            </a:r>
            <a:r>
              <a:rPr lang="da-DK" sz="2000" baseline="-25000" dirty="0" err="1" smtClean="0">
                <a:solidFill>
                  <a:schemeClr val="bg1"/>
                </a:solidFill>
              </a:rPr>
              <a:t>r</a:t>
            </a:r>
            <a:r>
              <a:rPr lang="da-DK" sz="2000" baseline="-25000" dirty="0" smtClean="0">
                <a:solidFill>
                  <a:schemeClr val="bg1"/>
                </a:solidFill>
              </a:rPr>
              <a:t> 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7015701" y="844415"/>
            <a:ext cx="348845" cy="648072"/>
          </a:xfrm>
          <a:prstGeom prst="rect">
            <a:avLst/>
          </a:prstGeom>
          <a:solidFill>
            <a:srgbClr val="161645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42D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LUIDIAENABLED" val="False"/>
  <p:tag name="POWERPOINTVERSION" val="14.0"/>
  <p:tag name="TASKPANEKEY" val="6eea42d1-b50d-4300-9f3c-e7cde6d439b8"/>
  <p:tag name="TPFULLVERSION" val="4.5.1.2243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9"/>
  <p:tag name="SLIDEGUID" val="8B282E8A52EA4855A47C00E847D646AE"/>
  <p:tag name="QUESTIONALIAS" val="Hvilken mængde repræsenteres ved: (1,2,3,4,5,6)(7,10,14)(8,11)(9,8)"/>
  <p:tag name="ANSWERSALIAS" val="{1,2,3,4,5,6,7,8,8,9,10,11,14}|smicln|{1,2,3,4,5,6,7,8,8,9}|smicln|{1,2,3,4,5,6,7,8,9}|smicln|{1,2,3,4,5,6,7,8}|smicln|{1,2,3,4,5,6,7,8,8}|smicln|ved ikke"/>
  <p:tag name="VALUES" val="No Value|smicln|No Value|smicln|No Value|smicln|No Value|smicln|No Value|smicln|No Value"/>
  <p:tag name="RESPONSESGATHERED" val="True"/>
  <p:tag name="TOTALRESPONSES" val="67"/>
  <p:tag name="RESPONSECOUNT" val="670"/>
  <p:tag name="SLICED" val="False"/>
  <p:tag name="RESPONSES" val="5;4;5;6;5;5;5;5;5;5;4;4;5;5;5;5;5;5;5;5;5;5;4;5;5;5;4;5;5;4;4;5;5;4;5;5;5;5;5;4;5;5;5;-;4;4;5;4;4;4;5;4;5;4;-;5;5;5;5;5;3;3;4;5;5;4;1;4;5;"/>
  <p:tag name="CHARTSTRINGSTD" val="10 0 20 190 440 10"/>
  <p:tag name="CHARTSTRINGREV" val="10 440 190 20 0 10"/>
  <p:tag name="CHARTSTRINGSTDPER" val="0.0149253731343284 0 0.0298507462686567 0.283582089552239 0.656716417910448 0.0149253731343284"/>
  <p:tag name="CHARTSTRINGREVPER" val="0.0149253731343284 0.656716417910448 0.283582089552239 0.0298507462686567 0 0.0149253731343284"/>
  <p:tag name="ANONYMOUSTEMP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6"/>
  <p:tag name="TEXTLENGTH" val="119"/>
  <p:tag name="FONTSIZE" val="28"/>
  <p:tag name="BULLETTYPE" val="ppBulletAlphaLCParenRight"/>
  <p:tag name="ANSWERTEXT" val="{1,2,3,4,5,6,7,8,8,9,10,11,14}&#10;{1,2,3,4,5,6,7,8,8,9}&#10;{1,2,3,4,5,6,7,8,9}&#10;{1,2,3,4,5,6,7,8}&#10;{1,2,3,4,5,6,7,8,8}&#10;ved ikk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8"/>
  <p:tag name="SLIDEGUID" val="619AD71023FE440AAF444CE79B9888E9"/>
  <p:tag name="QUESTIONALIAS" val="Resultatet af insert(7) på:  (1,2,3,4,5,6)(7,10,14)(8,11)(9,8)"/>
  <p:tag name="ANSWERSALIAS" val=" (1,2,3,4,5,6)(7,10,14)(8,11)(9,8,7)|smicln|(1,2,3,4,5,6)(7,10,14)(8,9)(8,7)|smicln|(1,2,3,4,5,6)(7,10,14)(8)(9,8,7)|smicln|(1,2,3,4,5,6,7)(10,14)(8)(9,8,7) |smicln|ved ikke"/>
  <p:tag name="VALUES" val="No Value|smicln|No Value|smicln|No Value|smicln|No Value|smicln|No Value"/>
  <p:tag name="RESPONSESGATHERED" val="True"/>
  <p:tag name="TOTALRESPONSES" val="65"/>
  <p:tag name="RESPONSECOUNT" val="650"/>
  <p:tag name="SLICED" val="False"/>
  <p:tag name="RESPONSES" val="2;2;3;2;3;2;-;2;2;4;2;2;2;2;4;1;2;4;5;5;4;2;-;3;4;2;2;4;2;4;3;2;3;2;2;3;2;4;5;5;2;2;2;5;4;2;4;2;2;5;2;2;-;2;4;-;5;2;-;2;4;5;4;-;4;2;5;3;5;5;2;"/>
  <p:tag name="CHARTSTRINGSTD" val="10 320 70 140 110"/>
  <p:tag name="CHARTSTRINGREV" val="110 140 70 320 10"/>
  <p:tag name="CHARTSTRINGSTDPER" val="0.0153846153846154 0.492307692307692 0.107692307692308 0.215384615384615 0.169230769230769"/>
  <p:tag name="CHARTSTRINGREVPER" val="0.169230769230769 0.215384615384615 0.107692307692308 0.492307692307692 0.0153846153846154"/>
  <p:tag name="ANONYMOUSTEMP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145"/>
  <p:tag name="FONTSIZE" val="28"/>
  <p:tag name="BULLETTYPE" val="ppBulletAlphaLCParenRight"/>
  <p:tag name="ANSWERTEXT" val=" (1,2,3,4,5,6)(7,10,14)(8,11)(9,8,7)&#10;(1,2,3,4,5,6)(7,10,14)(8,9)(8,7)&#10;(1,2,3,4,5,6)(7,10,14)(8)(9,8,7)&#10;(1,2,3,4,5,6,7)(10,14)(8)(9,8,7) &#10;ved ikk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ANSWERSALIAS" val=" (1,2,3,4,5,6)(7,10,14)(8,11)(9,8,7)|smicln|(1,2,3,4,5,6)(7,10,14)(8,9)(8,7)|smicln|(1,2,3,4,5,6)(7,10,14)(8)(9,8,7)|smicln|(1,2,3,4,5,6,7)(10,14)(8)(9,8,7) |smicln|ved ikke"/>
  <p:tag name="SLIDEORDER" val="9"/>
  <p:tag name="SLIDEGUID" val="2A228BFE8F4F4238A2AD2F6747FE325C"/>
  <p:tag name="QUESTIONALIAS" val="Resultatet af insert(7) på:  (1,2,3,4,5,6)(7,10,14)(8,11)(9,8)"/>
  <p:tag name="TOTALRESPONSES" val="2"/>
  <p:tag name="RESPONSECOUNT" val="20"/>
  <p:tag name="SLICED" val="False"/>
  <p:tag name="RESPONSES" val="3;2;"/>
  <p:tag name="CHARTSTRINGSTD" val="0 10 10 0 0"/>
  <p:tag name="CHARTSTRINGREV" val="0 0 10 10 0"/>
  <p:tag name="CHARTSTRINGSTDPER" val="0 0.5 0.5 0 0"/>
  <p:tag name="CHARTSTRINGREVPER" val="0 0 0.5 0.5 0"/>
  <p:tag name="VALUES" val="No Value|smicln|No Value|smicln|No Value|smicln|No Value|smicln|No Value"/>
  <p:tag name="RESPONSESGATHERED" val="False"/>
  <p:tag name="ANONYMOUSTEMP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145"/>
  <p:tag name="FONTSIZE" val="24"/>
  <p:tag name="BULLETTYPE" val="ppBulletAlphaLCParenRight"/>
  <p:tag name="ANSWERTEXT" val=" (1,2,3,4,5,6)(7,10,14)(8,11)(9,8,7)&#10;(1,2,3,4,5,6)(7,10,14)(8,9)(8,7)&#10;(1,2,3,4,5,6)(7,10,14)(8)(9,8,7)&#10;(1,2,3,4,5,6,7)(10,14)(8)(9,8,7) &#10;ved ikke"/>
  <p:tag name="OLDNUMANSWERS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6"/>
  <p:tag name="SLIDEGUID" val="41C7F39CDF104D2A93814A83D47B01D7"/>
  <p:tag name="QUESTIONALIAS" val="Insert(4) i {1,3,5,6,9} ?"/>
  <p:tag name="ANSWERSALIAS" val="{4,5,6,9}|smicln|{1,3,4,5,6,9}|smicln|{1,3,4}|smicln|ved ikke"/>
  <p:tag name="VALUES" val="No Value|smicln|No Value|smicln|No Value|smicln|No Value"/>
  <p:tag name="RESPONSESGATHERED" val="True"/>
  <p:tag name="TOTALRESPONSES" val="65"/>
  <p:tag name="RESPONSECOUNT" val="650"/>
  <p:tag name="SLICED" val="False"/>
  <p:tag name="RESPONSES" val="3;3;3;3;3;3;3;3;3;3;3;3;3;3;3;3;3;3;3;3;3;2;3;3;3;3;3;3;3;3;3;3;3;3;1;3;3;2;3;3;3;3;3;3;3;3;3;3;3;2;1;3;1;3;3;3;3;3;1;1;3;2;4;3;2;"/>
  <p:tag name="CHARTSTRINGSTD" val="50 50 540 10"/>
  <p:tag name="CHARTSTRINGREV" val="10 540 50 50"/>
  <p:tag name="CHARTSTRINGSTDPER" val="0.0769230769230769 0.0769230769230769 0.830769230769231 0.0153846153846154"/>
  <p:tag name="CHARTSTRINGREVPER" val="0.0153846153846154 0.830769230769231 0.0769230769230769 0.0769230769230769"/>
  <p:tag name="ANONYMOUSTEMP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4"/>
  <p:tag name="TEXTLENGTH" val="40"/>
  <p:tag name="FONTSIZE" val="28"/>
  <p:tag name="BULLETTYPE" val="ppBulletAlphaLCParenRight"/>
  <p:tag name="ANSWERTEXT" val="{4,5,6,9}&#10;{1,3,4,5,6,9}&#10;{1,3,4}&#10;ved ikk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3373</TotalTime>
  <Words>409</Words>
  <Application>Microsoft Office PowerPoint</Application>
  <PresentationFormat>On-screen Show (4:3)</PresentationFormat>
  <Paragraphs>123</Paragraphs>
  <Slides>14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Tahoma</vt:lpstr>
      <vt:lpstr>Times New Roman</vt:lpstr>
      <vt:lpstr>Office Theme</vt:lpstr>
      <vt:lpstr>Grundlæggende Algoritmer og Datastrukturer  Prioritetskøer med Afskæring  Rajamani Sundar, Worst-case data structures for the priority queue with attrition, Information Processing Letters, 31(2), 69-75, 1989, DOI: 10.1016/0020-0190(89)90071-9</vt:lpstr>
      <vt:lpstr>PowerPoint Presentation</vt:lpstr>
      <vt:lpstr>Operationer</vt:lpstr>
      <vt:lpstr>Insert(4) i {1,3,5,6,9} ?</vt:lpstr>
      <vt:lpstr>PowerPoint Presentation</vt:lpstr>
      <vt:lpstr>Løsning: Sorteret Liste</vt:lpstr>
      <vt:lpstr>Worst-Case O(1)</vt:lpstr>
      <vt:lpstr>PowerPoint Presentation</vt:lpstr>
      <vt:lpstr>Hvilken mængde repræsenteres ved: (1,2,3,4,5,6)(7,10,14)(8,11)(9,8)</vt:lpstr>
      <vt:lpstr>PowerPoint Presentation</vt:lpstr>
      <vt:lpstr>PowerPoint Presentation</vt:lpstr>
      <vt:lpstr>Resultatet af insert(7) på:  (1,2,3,4,5,6)(7,10,14)(8,11)(9,8)</vt:lpstr>
      <vt:lpstr>Resultatet af insert(7) på:  (1,2,3,4,5,6)(7,10,14)(8,11)(9,8)</vt:lpstr>
      <vt:lpstr>PowerPoint Presentation</vt:lpstr>
    </vt:vector>
  </TitlesOfParts>
  <Company>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Prioritetskøer med Afskæring   Rajamani Sundar, Worst-case data structures for the priority queue with attrition, Information Processing Letters, 31(2), 69-75, 1989.</dc:title>
  <dc:creator>Gerth Stølting Brodal</dc:creator>
  <cp:lastModifiedBy>Gerth Stølting Brodal</cp:lastModifiedBy>
  <cp:revision>45</cp:revision>
  <dcterms:created xsi:type="dcterms:W3CDTF">2011-03-08T21:46:29Z</dcterms:created>
  <dcterms:modified xsi:type="dcterms:W3CDTF">2018-10-16T23:11:31Z</dcterms:modified>
</cp:coreProperties>
</file>