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3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1" r:id="rId2"/>
    <p:sldId id="291" r:id="rId3"/>
    <p:sldId id="301" r:id="rId4"/>
    <p:sldId id="292" r:id="rId5"/>
    <p:sldId id="271" r:id="rId6"/>
    <p:sldId id="273" r:id="rId7"/>
    <p:sldId id="274" r:id="rId8"/>
    <p:sldId id="302" r:id="rId9"/>
    <p:sldId id="275" r:id="rId10"/>
    <p:sldId id="276" r:id="rId11"/>
    <p:sldId id="277" r:id="rId12"/>
    <p:sldId id="303" r:id="rId13"/>
    <p:sldId id="278" r:id="rId14"/>
    <p:sldId id="283" r:id="rId15"/>
    <p:sldId id="306" r:id="rId16"/>
    <p:sldId id="307" r:id="rId17"/>
    <p:sldId id="308" r:id="rId18"/>
    <p:sldId id="304" r:id="rId19"/>
    <p:sldId id="305" r:id="rId20"/>
    <p:sldId id="279" r:id="rId21"/>
    <p:sldId id="310" r:id="rId22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  <a:srgbClr val="00CC00"/>
    <a:srgbClr val="00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98" autoAdjust="0"/>
    <p:restoredTop sz="79319" autoAdjust="0"/>
  </p:normalViewPr>
  <p:slideViewPr>
    <p:cSldViewPr>
      <p:cViewPr varScale="1">
        <p:scale>
          <a:sx n="50" d="100"/>
          <a:sy n="50" d="100"/>
        </p:scale>
        <p:origin x="892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9EC125F0-3423-41E7-AFE3-21BFBF3F78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6214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C69553-6CD4-4506-A328-CA976C91919A}" type="slidenum">
              <a:rPr lang="en-US" b="0" smtClean="0"/>
              <a:pPr eaLnBrk="1" hangingPunct="1"/>
              <a:t>1</a:t>
            </a:fld>
            <a:endParaRPr lang="en-US" b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 dirty="0" err="1" smtClean="0"/>
              <a:t>Extend</a:t>
            </a:r>
            <a:r>
              <a:rPr lang="da-DK" dirty="0" smtClean="0"/>
              <a:t> </a:t>
            </a:r>
            <a:r>
              <a:rPr lang="da-DK" dirty="0" err="1" smtClean="0"/>
              <a:t>shortest</a:t>
            </a:r>
            <a:r>
              <a:rPr lang="da-DK" dirty="0" smtClean="0"/>
              <a:t> </a:t>
            </a:r>
            <a:r>
              <a:rPr lang="da-DK" dirty="0" err="1" smtClean="0"/>
              <a:t>path</a:t>
            </a:r>
            <a:r>
              <a:rPr lang="da-DK" dirty="0" smtClean="0"/>
              <a:t> = (min,+) matrix </a:t>
            </a:r>
            <a:r>
              <a:rPr lang="da-DK" dirty="0" err="1" smtClean="0"/>
              <a:t>mulitiplication</a:t>
            </a:r>
            <a:r>
              <a:rPr lang="da-DK" dirty="0" smtClean="0"/>
              <a:t> = tropisk matrix multiplikation (da matrix multiplikation over den tropiske algebra / tropiske semiring)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0893A1-9991-47D8-8985-F4F546D99069}" type="slidenum">
              <a:rPr lang="en-US" b="0" smtClean="0"/>
              <a:pPr eaLnBrk="1" hangingPunct="1"/>
              <a:t>6</a:t>
            </a:fld>
            <a:endParaRPr lang="en-US" b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ABA310-61CB-4079-92F5-3A9F087276F9}" type="slidenum">
              <a:rPr lang="en-US" b="0" smtClean="0"/>
              <a:pPr eaLnBrk="1" hangingPunct="1"/>
              <a:t>12</a:t>
            </a:fld>
            <a:endParaRPr lang="en-US" b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Antager</a:t>
            </a:r>
            <a:r>
              <a:rPr lang="en-US" dirty="0" smtClean="0"/>
              <a:t> Fibonacci heap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Dijkstra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125F0-3423-41E7-AFE3-21BFBF3F783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14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Antager</a:t>
            </a:r>
            <a:r>
              <a:rPr lang="en-US" dirty="0" smtClean="0"/>
              <a:t> Fibonacci</a:t>
            </a:r>
            <a:r>
              <a:rPr lang="en-US" baseline="0" dirty="0" smtClean="0"/>
              <a:t> heaps for </a:t>
            </a:r>
            <a:r>
              <a:rPr lang="en-US" baseline="0" dirty="0" err="1" smtClean="0"/>
              <a:t>prioritetskø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125F0-3423-41E7-AFE3-21BFBF3F783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977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87329-6C1D-4062-875C-ACD2522B84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138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824B0-CFB5-4CED-BC58-4DCD2ED37A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54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89BDA-2E50-4FC1-8F09-4C51ACAF7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85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da-DK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79FA5-4DBC-481E-859C-ABBD01B68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03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4D0A4-ACC6-4382-8A76-09ECBF609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94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AE9FA-C0E3-40DB-AA98-74CC11D48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42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774F7-1177-4A29-8209-4524F0F1E0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54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B58D9-14B5-4FFD-8F8F-A3B139EEC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94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D916D-77E9-4FAF-BD64-38E6501A5E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879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81C3C-9988-4535-A01D-F66CCE9586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286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84569-E574-41C8-98AA-23887F4F64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830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81339-8982-4058-9BA7-0416E6690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64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CF7ED-B87F-431A-AC0A-E93532C53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12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6B42A1F1-69D9-40CB-AC4D-7AD8D3E9DE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26" Type="http://schemas.openxmlformats.org/officeDocument/2006/relationships/image" Target="../media/image44.png"/><Relationship Id="rId3" Type="http://schemas.openxmlformats.org/officeDocument/2006/relationships/image" Target="../media/image22.png"/><Relationship Id="rId21" Type="http://schemas.openxmlformats.org/officeDocument/2006/relationships/image" Target="../media/image39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2" Type="http://schemas.openxmlformats.org/officeDocument/2006/relationships/image" Target="../media/image21.pn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29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24" Type="http://schemas.openxmlformats.org/officeDocument/2006/relationships/image" Target="../media/image42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28" Type="http://schemas.openxmlformats.org/officeDocument/2006/relationships/image" Target="../media/image46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hyperlink" Target="https://www.youtube.com/watch?v=g024lzsknDo" TargetMode="External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Relationship Id="rId27" Type="http://schemas.openxmlformats.org/officeDocument/2006/relationships/image" Target="../media/image45.png"/><Relationship Id="rId30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438400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a-DK" sz="4000" kern="0" dirty="0" smtClean="0">
                <a:latin typeface="+mj-lt"/>
                <a:ea typeface="+mj-ea"/>
                <a:cs typeface="+mj-cs"/>
              </a:rPr>
              <a:t>Grundlæggende</a:t>
            </a:r>
            <a:br>
              <a:rPr lang="da-DK" sz="4000" kern="0" dirty="0" smtClean="0">
                <a:latin typeface="+mj-lt"/>
                <a:ea typeface="+mj-ea"/>
                <a:cs typeface="+mj-cs"/>
              </a:rPr>
            </a:br>
            <a:r>
              <a:rPr lang="da-DK" sz="4000" kern="0" dirty="0" smtClean="0">
                <a:latin typeface="+mj-lt"/>
                <a:ea typeface="+mj-ea"/>
                <a:cs typeface="+mj-cs"/>
              </a:rPr>
              <a:t>Algoritmer </a:t>
            </a:r>
            <a:r>
              <a:rPr lang="da-DK" sz="4000" kern="0" dirty="0">
                <a:latin typeface="+mj-lt"/>
                <a:ea typeface="+mj-ea"/>
                <a:cs typeface="+mj-cs"/>
              </a:rPr>
              <a:t>og </a:t>
            </a:r>
            <a:r>
              <a:rPr lang="da-DK" sz="4000" kern="0" dirty="0" smtClean="0">
                <a:latin typeface="+mj-lt"/>
                <a:ea typeface="+mj-ea"/>
                <a:cs typeface="+mj-cs"/>
              </a:rPr>
              <a:t>Datastrukturer</a:t>
            </a:r>
            <a:endParaRPr lang="da-DK" sz="4000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0" y="4715470"/>
            <a:ext cx="914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dirty="0" smtClean="0"/>
              <a:t>Korteste </a:t>
            </a:r>
            <a:r>
              <a:rPr lang="da-DK" dirty="0"/>
              <a:t>Veje </a:t>
            </a:r>
            <a:r>
              <a:rPr lang="da-DK" dirty="0" smtClean="0"/>
              <a:t>– mellem alle par af knuder</a:t>
            </a:r>
            <a:r>
              <a:rPr lang="da-DK" dirty="0"/>
              <a:t/>
            </a:r>
            <a:br>
              <a:rPr lang="da-DK" dirty="0"/>
            </a:br>
            <a:r>
              <a:rPr lang="da-DK" dirty="0"/>
              <a:t>[CLRS, kapitel </a:t>
            </a:r>
            <a:r>
              <a:rPr lang="da-DK" dirty="0" smtClean="0"/>
              <a:t>25]</a:t>
            </a:r>
            <a:endParaRPr lang="da-DK" dirty="0"/>
          </a:p>
          <a:p>
            <a:pPr algn="ctr" eaLnBrk="1" hangingPunct="1"/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5"/>
          <p:cNvSpPr txBox="1">
            <a:spLocks noChangeArrowheads="1"/>
          </p:cNvSpPr>
          <p:nvPr/>
        </p:nvSpPr>
        <p:spPr bwMode="auto">
          <a:xfrm>
            <a:off x="5791200" y="6310313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a-DK" sz="2400">
                <a:solidFill>
                  <a:schemeClr val="accent2"/>
                </a:solidFill>
              </a:rPr>
              <a:t>Tid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b="0" baseline="30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log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11363"/>
            <a:ext cx="7056438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838200" y="5403850"/>
            <a:ext cx="7543800" cy="83026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2400" b="0" i="1" dirty="0"/>
              <a:t>L</a:t>
            </a:r>
            <a:r>
              <a:rPr lang="da-DK" sz="2400" b="0" baseline="30000" dirty="0"/>
              <a:t>(</a:t>
            </a:r>
            <a:r>
              <a:rPr lang="da-DK" sz="2400" b="0" i="1" baseline="30000" dirty="0"/>
              <a:t>m</a:t>
            </a:r>
            <a:r>
              <a:rPr lang="da-DK" sz="2400" b="0" baseline="30000" dirty="0"/>
              <a:t>)</a:t>
            </a:r>
            <a:r>
              <a:rPr lang="da-DK" sz="2400" b="0" i="1" baseline="-25000" dirty="0"/>
              <a:t>ij</a:t>
            </a:r>
            <a:r>
              <a:rPr lang="da-DK" sz="2400" b="0" i="1" dirty="0"/>
              <a:t> = </a:t>
            </a:r>
            <a:r>
              <a:rPr lang="da-DK" sz="2400" b="0" dirty="0"/>
              <a:t>korteste afstand fra </a:t>
            </a:r>
            <a:r>
              <a:rPr lang="da-DK" sz="2400" b="0" i="1" dirty="0"/>
              <a:t>i</a:t>
            </a:r>
            <a:r>
              <a:rPr lang="da-DK" sz="2400" b="0" dirty="0"/>
              <a:t> til </a:t>
            </a:r>
            <a:r>
              <a:rPr lang="da-DK" sz="2400" b="0" i="1" dirty="0"/>
              <a:t>j</a:t>
            </a:r>
            <a:r>
              <a:rPr lang="da-DK" sz="2400" b="0" dirty="0"/>
              <a:t> for stier med </a:t>
            </a:r>
            <a:r>
              <a:rPr lang="da-DK" sz="2400" b="0" i="1" dirty="0">
                <a:solidFill>
                  <a:schemeClr val="accent2"/>
                </a:solidFill>
              </a:rPr>
              <a:t>m</a:t>
            </a:r>
            <a:r>
              <a:rPr lang="da-DK" sz="2400" b="0" dirty="0">
                <a:solidFill>
                  <a:schemeClr val="accent2"/>
                </a:solidFill>
              </a:rPr>
              <a:t> </a:t>
            </a:r>
            <a:r>
              <a:rPr lang="da-DK" sz="2400" b="0" dirty="0"/>
              <a:t>kanter</a:t>
            </a:r>
          </a:p>
          <a:p>
            <a:pPr eaLnBrk="1" hangingPunct="1"/>
            <a:r>
              <a:rPr lang="da-DK" sz="2400" b="0" i="1" dirty="0"/>
              <a:t>W = </a:t>
            </a:r>
            <a:r>
              <a:rPr lang="da-DK" sz="2400" b="0" dirty="0" smtClean="0"/>
              <a:t>vægtmatricen</a:t>
            </a:r>
            <a:endParaRPr lang="da-DK" sz="2400" b="0" dirty="0">
              <a:solidFill>
                <a:schemeClr val="accent2"/>
              </a:solidFill>
            </a:endParaRPr>
          </a:p>
        </p:txBody>
      </p:sp>
      <p:sp>
        <p:nvSpPr>
          <p:cNvPr id="12293" name="Rounded Rectangle 4"/>
          <p:cNvSpPr>
            <a:spLocks noChangeArrowheads="1"/>
          </p:cNvSpPr>
          <p:nvPr/>
        </p:nvSpPr>
        <p:spPr bwMode="auto">
          <a:xfrm>
            <a:off x="2438400" y="442913"/>
            <a:ext cx="4724400" cy="1371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2294" name="TextBox 5"/>
          <p:cNvSpPr txBox="1">
            <a:spLocks noChangeArrowheads="1"/>
          </p:cNvSpPr>
          <p:nvPr/>
        </p:nvSpPr>
        <p:spPr bwMode="auto">
          <a:xfrm>
            <a:off x="4038600" y="0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2400" b="0" i="1"/>
              <a:t>v</a:t>
            </a:r>
            <a:r>
              <a:rPr lang="da-DK" sz="2400" b="0" baseline="-25000"/>
              <a:t>1</a:t>
            </a:r>
            <a:r>
              <a:rPr lang="da-DK" sz="2400" b="0"/>
              <a:t>, ... ,</a:t>
            </a:r>
            <a:r>
              <a:rPr lang="da-DK" sz="2400" b="0" i="1"/>
              <a:t>v</a:t>
            </a:r>
            <a:r>
              <a:rPr lang="da-DK" sz="2400" b="0" i="1" baseline="-25000"/>
              <a:t>n</a:t>
            </a:r>
            <a:endParaRPr lang="da-DK" sz="2400" b="0" baseline="-25000"/>
          </a:p>
        </p:txBody>
      </p:sp>
      <p:sp>
        <p:nvSpPr>
          <p:cNvPr id="12295" name="TextBox 6"/>
          <p:cNvSpPr txBox="1">
            <a:spLocks noChangeArrowheads="1"/>
          </p:cNvSpPr>
          <p:nvPr/>
        </p:nvSpPr>
        <p:spPr bwMode="auto">
          <a:xfrm>
            <a:off x="6462713" y="379413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2400" b="0" i="1"/>
              <a:t>v</a:t>
            </a:r>
            <a:r>
              <a:rPr lang="da-DK" sz="2400" b="0" i="1" baseline="-25000"/>
              <a:t>j</a:t>
            </a:r>
            <a:endParaRPr lang="da-DK" sz="2400" b="0" baseline="-25000"/>
          </a:p>
        </p:txBody>
      </p:sp>
      <p:sp>
        <p:nvSpPr>
          <p:cNvPr id="12296" name="TextBox 7"/>
          <p:cNvSpPr txBox="1">
            <a:spLocks noChangeArrowheads="1"/>
          </p:cNvSpPr>
          <p:nvPr/>
        </p:nvSpPr>
        <p:spPr bwMode="auto">
          <a:xfrm>
            <a:off x="2819400" y="747713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2400" b="0" i="1"/>
              <a:t>v</a:t>
            </a:r>
            <a:r>
              <a:rPr lang="da-DK" sz="2400" b="0" i="1" baseline="-25000"/>
              <a:t>i</a:t>
            </a:r>
            <a:endParaRPr lang="da-DK" sz="2400" b="0" baseline="-25000"/>
          </a:p>
        </p:txBody>
      </p:sp>
      <p:sp>
        <p:nvSpPr>
          <p:cNvPr id="12297" name="Freeform 8"/>
          <p:cNvSpPr>
            <a:spLocks/>
          </p:cNvSpPr>
          <p:nvPr/>
        </p:nvSpPr>
        <p:spPr bwMode="auto">
          <a:xfrm>
            <a:off x="3276600" y="1030288"/>
            <a:ext cx="1524000" cy="574675"/>
          </a:xfrm>
          <a:custGeom>
            <a:avLst/>
            <a:gdLst>
              <a:gd name="T0" fmla="*/ 0 w 1543050"/>
              <a:gd name="T1" fmla="*/ 0 h 312177"/>
              <a:gd name="T2" fmla="*/ 110119 w 1543050"/>
              <a:gd name="T3" fmla="*/ 1150780 h 312177"/>
              <a:gd name="T4" fmla="*/ 391534 w 1543050"/>
              <a:gd name="T5" fmla="*/ 714277 h 312177"/>
              <a:gd name="T6" fmla="*/ 587300 w 1543050"/>
              <a:gd name="T7" fmla="*/ 1547602 h 312177"/>
              <a:gd name="T8" fmla="*/ 850361 w 1543050"/>
              <a:gd name="T9" fmla="*/ 992050 h 312177"/>
              <a:gd name="T10" fmla="*/ 942126 w 1543050"/>
              <a:gd name="T11" fmla="*/ 1944422 h 312177"/>
              <a:gd name="T12" fmla="*/ 1144011 w 1543050"/>
              <a:gd name="T13" fmla="*/ 1428555 h 312177"/>
              <a:gd name="T14" fmla="*/ 1284718 w 1543050"/>
              <a:gd name="T15" fmla="*/ 1825377 h 312177"/>
              <a:gd name="T16" fmla="*/ 1486602 w 1543050"/>
              <a:gd name="T17" fmla="*/ 1628473 h 312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43050" h="312177">
                <a:moveTo>
                  <a:pt x="0" y="0"/>
                </a:moveTo>
                <a:cubicBezTo>
                  <a:pt x="23283" y="82550"/>
                  <a:pt x="46567" y="165100"/>
                  <a:pt x="114300" y="184150"/>
                </a:cubicBezTo>
                <a:cubicBezTo>
                  <a:pt x="182033" y="203200"/>
                  <a:pt x="323850" y="103717"/>
                  <a:pt x="406400" y="114300"/>
                </a:cubicBezTo>
                <a:cubicBezTo>
                  <a:pt x="488950" y="124883"/>
                  <a:pt x="530225" y="240242"/>
                  <a:pt x="609600" y="247650"/>
                </a:cubicBezTo>
                <a:cubicBezTo>
                  <a:pt x="688975" y="255058"/>
                  <a:pt x="821267" y="148167"/>
                  <a:pt x="882650" y="158750"/>
                </a:cubicBezTo>
                <a:cubicBezTo>
                  <a:pt x="944033" y="169333"/>
                  <a:pt x="927100" y="299508"/>
                  <a:pt x="977900" y="311150"/>
                </a:cubicBezTo>
                <a:cubicBezTo>
                  <a:pt x="1028700" y="322792"/>
                  <a:pt x="1128183" y="231775"/>
                  <a:pt x="1187450" y="228600"/>
                </a:cubicBezTo>
                <a:cubicBezTo>
                  <a:pt x="1246717" y="225425"/>
                  <a:pt x="1274233" y="286768"/>
                  <a:pt x="1333500" y="292100"/>
                </a:cubicBezTo>
                <a:cubicBezTo>
                  <a:pt x="1392767" y="297432"/>
                  <a:pt x="1467908" y="292341"/>
                  <a:pt x="1543050" y="260591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2298" name="Oval 10"/>
          <p:cNvSpPr>
            <a:spLocks noChangeArrowheads="1"/>
          </p:cNvSpPr>
          <p:nvPr/>
        </p:nvSpPr>
        <p:spPr bwMode="auto">
          <a:xfrm>
            <a:off x="3200400" y="976313"/>
            <a:ext cx="107950" cy="1079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2299" name="Oval 11"/>
          <p:cNvSpPr>
            <a:spLocks noChangeArrowheads="1"/>
          </p:cNvSpPr>
          <p:nvPr/>
        </p:nvSpPr>
        <p:spPr bwMode="auto">
          <a:xfrm>
            <a:off x="4800600" y="1433513"/>
            <a:ext cx="107950" cy="1079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2300" name="Oval 12"/>
          <p:cNvSpPr>
            <a:spLocks noChangeArrowheads="1"/>
          </p:cNvSpPr>
          <p:nvPr/>
        </p:nvSpPr>
        <p:spPr bwMode="auto">
          <a:xfrm>
            <a:off x="6583363" y="809625"/>
            <a:ext cx="107950" cy="1079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2301" name="TextBox 13"/>
          <p:cNvSpPr txBox="1">
            <a:spLocks noChangeArrowheads="1"/>
          </p:cNvSpPr>
          <p:nvPr/>
        </p:nvSpPr>
        <p:spPr bwMode="auto">
          <a:xfrm>
            <a:off x="4495800" y="97155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2400" b="0" i="1"/>
              <a:t>v</a:t>
            </a:r>
            <a:r>
              <a:rPr lang="da-DK" sz="2400" b="0" i="1" baseline="-25000"/>
              <a:t>k</a:t>
            </a:r>
            <a:endParaRPr lang="da-DK" sz="2400" b="0" baseline="-25000"/>
          </a:p>
        </p:txBody>
      </p:sp>
      <p:sp>
        <p:nvSpPr>
          <p:cNvPr id="12302" name="TextBox 15"/>
          <p:cNvSpPr txBox="1">
            <a:spLocks noChangeArrowheads="1"/>
          </p:cNvSpPr>
          <p:nvPr/>
        </p:nvSpPr>
        <p:spPr bwMode="auto">
          <a:xfrm>
            <a:off x="2590800" y="852488"/>
            <a:ext cx="14478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 sz="2400" b="0" i="1">
                <a:solidFill>
                  <a:srgbClr val="FF0000"/>
                </a:solidFill>
              </a:rPr>
              <a:t>l</a:t>
            </a:r>
            <a:r>
              <a:rPr lang="da-DK" sz="2400" b="0" i="1" baseline="-25000">
                <a:solidFill>
                  <a:srgbClr val="FF0000"/>
                </a:solidFill>
              </a:rPr>
              <a:t>ik </a:t>
            </a:r>
            <a:r>
              <a:rPr lang="da-DK" sz="1200" b="0" i="1" baseline="-25000">
                <a:solidFill>
                  <a:srgbClr val="FF0000"/>
                </a:solidFill>
              </a:rPr>
              <a:t> </a:t>
            </a:r>
          </a:p>
          <a:p>
            <a:pPr algn="ctr" eaLnBrk="1" hangingPunct="1"/>
            <a:endParaRPr lang="da-DK" sz="1200" b="0" i="1" baseline="-25000">
              <a:solidFill>
                <a:srgbClr val="FF0000"/>
              </a:solidFill>
            </a:endParaRPr>
          </a:p>
          <a:p>
            <a:pPr algn="ctr" eaLnBrk="1" hangingPunct="1"/>
            <a:r>
              <a:rPr lang="da-DK" sz="1600" b="0" i="1">
                <a:solidFill>
                  <a:srgbClr val="FF0000"/>
                </a:solidFill>
              </a:rPr>
              <a:t>m</a:t>
            </a:r>
            <a:r>
              <a:rPr lang="da-DK" sz="1600" b="0">
                <a:solidFill>
                  <a:srgbClr val="FF0000"/>
                </a:solidFill>
              </a:rPr>
              <a:t> kanter</a:t>
            </a:r>
            <a:endParaRPr lang="da-DK" sz="1600" b="0" baseline="-25000">
              <a:solidFill>
                <a:srgbClr val="FF0000"/>
              </a:solidFill>
            </a:endParaRPr>
          </a:p>
        </p:txBody>
      </p:sp>
      <p:sp>
        <p:nvSpPr>
          <p:cNvPr id="12303" name="Freeform 16"/>
          <p:cNvSpPr>
            <a:spLocks/>
          </p:cNvSpPr>
          <p:nvPr/>
        </p:nvSpPr>
        <p:spPr bwMode="auto">
          <a:xfrm>
            <a:off x="4876800" y="882650"/>
            <a:ext cx="1676400" cy="820738"/>
          </a:xfrm>
          <a:custGeom>
            <a:avLst/>
            <a:gdLst>
              <a:gd name="T0" fmla="*/ 0 w 1675786"/>
              <a:gd name="T1" fmla="*/ 626738 h 820782"/>
              <a:gd name="T2" fmla="*/ 114384 w 1675786"/>
              <a:gd name="T3" fmla="*/ 810870 h 820782"/>
              <a:gd name="T4" fmla="*/ 288625 w 1675786"/>
              <a:gd name="T5" fmla="*/ 328115 h 820782"/>
              <a:gd name="T6" fmla="*/ 595288 w 1675786"/>
              <a:gd name="T7" fmla="*/ 505692 h 820782"/>
              <a:gd name="T8" fmla="*/ 883297 w 1675786"/>
              <a:gd name="T9" fmla="*/ 534775 h 820782"/>
              <a:gd name="T10" fmla="*/ 966932 w 1675786"/>
              <a:gd name="T11" fmla="*/ 221202 h 820782"/>
              <a:gd name="T12" fmla="*/ 1304959 w 1675786"/>
              <a:gd name="T13" fmla="*/ 269949 h 820782"/>
              <a:gd name="T14" fmla="*/ 1677014 w 1675786"/>
              <a:gd name="T15" fmla="*/ 0 h 82078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675786" h="820782">
                <a:moveTo>
                  <a:pt x="0" y="626806"/>
                </a:moveTo>
                <a:cubicBezTo>
                  <a:pt x="23283" y="709356"/>
                  <a:pt x="66231" y="860732"/>
                  <a:pt x="114300" y="810956"/>
                </a:cubicBezTo>
                <a:cubicBezTo>
                  <a:pt x="162369" y="761180"/>
                  <a:pt x="208321" y="379019"/>
                  <a:pt x="288413" y="328151"/>
                </a:cubicBezTo>
                <a:cubicBezTo>
                  <a:pt x="368505" y="277283"/>
                  <a:pt x="495813" y="471299"/>
                  <a:pt x="594852" y="505746"/>
                </a:cubicBezTo>
                <a:cubicBezTo>
                  <a:pt x="693891" y="540193"/>
                  <a:pt x="820755" y="582253"/>
                  <a:pt x="882650" y="534833"/>
                </a:cubicBezTo>
                <a:cubicBezTo>
                  <a:pt x="944545" y="487413"/>
                  <a:pt x="895999" y="265369"/>
                  <a:pt x="966224" y="221226"/>
                </a:cubicBezTo>
                <a:cubicBezTo>
                  <a:pt x="1036450" y="177083"/>
                  <a:pt x="1185743" y="306848"/>
                  <a:pt x="1304003" y="269977"/>
                </a:cubicBezTo>
                <a:cubicBezTo>
                  <a:pt x="1422263" y="233106"/>
                  <a:pt x="1600644" y="31750"/>
                  <a:pt x="1675786" y="0"/>
                </a:cubicBezTo>
              </a:path>
            </a:pathLst>
          </a:cu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2304" name="TextBox 17"/>
          <p:cNvSpPr txBox="1">
            <a:spLocks noChangeArrowheads="1"/>
          </p:cNvSpPr>
          <p:nvPr/>
        </p:nvSpPr>
        <p:spPr bwMode="auto">
          <a:xfrm>
            <a:off x="5562600" y="619125"/>
            <a:ext cx="14478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2400" b="0" i="1">
                <a:solidFill>
                  <a:srgbClr val="0070C0"/>
                </a:solidFill>
              </a:rPr>
              <a:t>l</a:t>
            </a:r>
            <a:r>
              <a:rPr lang="da-DK" sz="2400" b="0" i="1" baseline="-25000">
                <a:solidFill>
                  <a:srgbClr val="0070C0"/>
                </a:solidFill>
              </a:rPr>
              <a:t>kj </a:t>
            </a:r>
            <a:r>
              <a:rPr lang="da-DK" sz="1200" b="0" i="1" baseline="-25000">
                <a:solidFill>
                  <a:srgbClr val="0070C0"/>
                </a:solidFill>
              </a:rPr>
              <a:t> </a:t>
            </a:r>
          </a:p>
          <a:p>
            <a:pPr algn="ctr" eaLnBrk="1" hangingPunct="1"/>
            <a:endParaRPr lang="da-DK" sz="1200" b="0" i="1" baseline="-25000">
              <a:solidFill>
                <a:srgbClr val="0070C0"/>
              </a:solidFill>
            </a:endParaRPr>
          </a:p>
          <a:p>
            <a:pPr algn="ctr" eaLnBrk="1" hangingPunct="1"/>
            <a:r>
              <a:rPr lang="da-DK" sz="1600" b="0" i="1">
                <a:solidFill>
                  <a:srgbClr val="0070C0"/>
                </a:solidFill>
              </a:rPr>
              <a:t>m</a:t>
            </a:r>
            <a:r>
              <a:rPr lang="da-DK" sz="1600" b="0">
                <a:solidFill>
                  <a:srgbClr val="0070C0"/>
                </a:solidFill>
              </a:rPr>
              <a:t> kanter</a:t>
            </a:r>
            <a:endParaRPr lang="da-DK" sz="1600" b="0" baseline="-25000">
              <a:solidFill>
                <a:srgbClr val="0070C0"/>
              </a:solidFill>
            </a:endParaRPr>
          </a:p>
        </p:txBody>
      </p:sp>
      <p:cxnSp>
        <p:nvCxnSpPr>
          <p:cNvPr id="12305" name="Straight Connector 18"/>
          <p:cNvCxnSpPr>
            <a:cxnSpLocks noChangeShapeType="1"/>
          </p:cNvCxnSpPr>
          <p:nvPr/>
        </p:nvCxnSpPr>
        <p:spPr bwMode="auto">
          <a:xfrm>
            <a:off x="7553325" y="4572000"/>
            <a:ext cx="539750" cy="0"/>
          </a:xfrm>
          <a:prstGeom prst="line">
            <a:avLst/>
          </a:prstGeom>
          <a:noFill/>
          <a:ln w="76200" algn="ctr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6" name="Straight Connector 19"/>
          <p:cNvCxnSpPr>
            <a:cxnSpLocks noChangeShapeType="1"/>
          </p:cNvCxnSpPr>
          <p:nvPr/>
        </p:nvCxnSpPr>
        <p:spPr bwMode="auto">
          <a:xfrm>
            <a:off x="6851650" y="4572000"/>
            <a:ext cx="539750" cy="0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07" name="TextBox 21"/>
          <p:cNvSpPr txBox="1">
            <a:spLocks noChangeArrowheads="1"/>
          </p:cNvSpPr>
          <p:nvPr/>
        </p:nvSpPr>
        <p:spPr bwMode="auto">
          <a:xfrm rot="4831632">
            <a:off x="4387851" y="649287"/>
            <a:ext cx="709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2400" b="0"/>
              <a:t>...</a:t>
            </a:r>
            <a:endParaRPr lang="da-DK" sz="2400" b="0" baseline="-250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1344613"/>
            <a:ext cx="8442325" cy="429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ounded Rectangle 2"/>
          <p:cNvSpPr>
            <a:spLocks noChangeArrowheads="1"/>
          </p:cNvSpPr>
          <p:nvPr/>
        </p:nvSpPr>
        <p:spPr bwMode="auto">
          <a:xfrm>
            <a:off x="4724400" y="1447800"/>
            <a:ext cx="2468563" cy="1371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316" name="Rounded Rectangle 8"/>
          <p:cNvSpPr>
            <a:spLocks noChangeArrowheads="1"/>
          </p:cNvSpPr>
          <p:nvPr/>
        </p:nvSpPr>
        <p:spPr bwMode="auto">
          <a:xfrm>
            <a:off x="7421563" y="1447800"/>
            <a:ext cx="1524000" cy="1371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317" name="Freeform 14336"/>
          <p:cNvSpPr>
            <a:spLocks/>
          </p:cNvSpPr>
          <p:nvPr/>
        </p:nvSpPr>
        <p:spPr bwMode="auto">
          <a:xfrm>
            <a:off x="7192963" y="1651000"/>
            <a:ext cx="590550" cy="623888"/>
          </a:xfrm>
          <a:custGeom>
            <a:avLst/>
            <a:gdLst>
              <a:gd name="T0" fmla="*/ 4519 w 591014"/>
              <a:gd name="T1" fmla="*/ 0 h 611109"/>
              <a:gd name="T2" fmla="*/ 126550 w 591014"/>
              <a:gd name="T3" fmla="*/ 130606 h 611109"/>
              <a:gd name="T4" fmla="*/ 546874 w 591014"/>
              <a:gd name="T5" fmla="*/ 202353 h 611109"/>
              <a:gd name="T6" fmla="*/ 546875 w 591014"/>
              <a:gd name="T7" fmla="*/ 419152 h 611109"/>
              <a:gd name="T8" fmla="*/ 284737 w 591014"/>
              <a:gd name="T9" fmla="*/ 476744 h 611109"/>
              <a:gd name="T10" fmla="*/ 0 w 591014"/>
              <a:gd name="T11" fmla="*/ 650105 h 61110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91014" h="611109">
                <a:moveTo>
                  <a:pt x="4527" y="0"/>
                </a:moveTo>
                <a:cubicBezTo>
                  <a:pt x="41495" y="102821"/>
                  <a:pt x="36214" y="91069"/>
                  <a:pt x="126749" y="122772"/>
                </a:cubicBezTo>
                <a:cubicBezTo>
                  <a:pt x="217284" y="154475"/>
                  <a:pt x="477570" y="145009"/>
                  <a:pt x="547734" y="190215"/>
                </a:cubicBezTo>
                <a:cubicBezTo>
                  <a:pt x="617898" y="235421"/>
                  <a:pt x="591493" y="351020"/>
                  <a:pt x="547735" y="394009"/>
                </a:cubicBezTo>
                <a:cubicBezTo>
                  <a:pt x="503977" y="436998"/>
                  <a:pt x="376474" y="411964"/>
                  <a:pt x="285185" y="448147"/>
                </a:cubicBezTo>
                <a:cubicBezTo>
                  <a:pt x="193896" y="484330"/>
                  <a:pt x="18673" y="475154"/>
                  <a:pt x="0" y="611109"/>
                </a:cubicBezTo>
              </a:path>
            </a:pathLst>
          </a:custGeom>
          <a:solidFill>
            <a:srgbClr val="FFFF00">
              <a:alpha val="38039"/>
            </a:srgb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da-DK"/>
          </a:p>
        </p:txBody>
      </p:sp>
      <p:sp>
        <p:nvSpPr>
          <p:cNvPr id="133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pPr eaLnBrk="1" hangingPunct="1"/>
            <a:r>
              <a:rPr lang="da-DK" b="1" smtClean="0"/>
              <a:t>Floyd-Warshall</a:t>
            </a:r>
            <a:endParaRPr lang="en-US" b="1" smtClean="0"/>
          </a:p>
        </p:txBody>
      </p: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7543800" y="60960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a-DK" sz="2400">
                <a:solidFill>
                  <a:schemeClr val="accent2"/>
                </a:solidFill>
              </a:rPr>
              <a:t>Tid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b="0" baseline="30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0" name="TextBox 7"/>
          <p:cNvSpPr txBox="1">
            <a:spLocks noChangeArrowheads="1"/>
          </p:cNvSpPr>
          <p:nvPr/>
        </p:nvSpPr>
        <p:spPr bwMode="auto">
          <a:xfrm>
            <a:off x="1035050" y="6096000"/>
            <a:ext cx="6508750" cy="46196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2400" b="0" i="1"/>
              <a:t>d</a:t>
            </a:r>
            <a:r>
              <a:rPr lang="da-DK" sz="2400" b="0" baseline="30000"/>
              <a:t>(</a:t>
            </a:r>
            <a:r>
              <a:rPr lang="da-DK" sz="2400" b="0" i="1" baseline="30000"/>
              <a:t>k</a:t>
            </a:r>
            <a:r>
              <a:rPr lang="da-DK" sz="2400" b="0" baseline="30000"/>
              <a:t>)</a:t>
            </a:r>
            <a:r>
              <a:rPr lang="da-DK" sz="2400" b="0" i="1" baseline="-25000"/>
              <a:t>ij</a:t>
            </a:r>
            <a:r>
              <a:rPr lang="da-DK" sz="2400" b="0" i="1"/>
              <a:t> = </a:t>
            </a:r>
            <a:r>
              <a:rPr lang="da-DK" sz="2400" b="0"/>
              <a:t>korteste vej fra </a:t>
            </a:r>
            <a:r>
              <a:rPr lang="da-DK" sz="2400" b="0" i="1"/>
              <a:t>i</a:t>
            </a:r>
            <a:r>
              <a:rPr lang="da-DK" sz="2400" b="0"/>
              <a:t> til </a:t>
            </a:r>
            <a:r>
              <a:rPr lang="da-DK" sz="2400" b="0" i="1"/>
              <a:t>j</a:t>
            </a:r>
            <a:r>
              <a:rPr lang="da-DK" sz="2400" b="0"/>
              <a:t> der kun går </a:t>
            </a:r>
            <a:r>
              <a:rPr lang="da-DK" sz="2400"/>
              <a:t>via </a:t>
            </a:r>
            <a:r>
              <a:rPr lang="da-DK" sz="2400" b="0">
                <a:solidFill>
                  <a:schemeClr val="accent2"/>
                </a:solidFill>
              </a:rPr>
              <a:t>1..</a:t>
            </a:r>
            <a:r>
              <a:rPr lang="da-DK" sz="2400" b="0" i="1">
                <a:solidFill>
                  <a:schemeClr val="accent2"/>
                </a:solidFill>
              </a:rPr>
              <a:t>k</a:t>
            </a:r>
            <a:endParaRPr lang="en-US" sz="2400" b="0" i="1" baseline="-250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1" name="TextBox 3"/>
          <p:cNvSpPr txBox="1">
            <a:spLocks noChangeArrowheads="1"/>
          </p:cNvSpPr>
          <p:nvPr/>
        </p:nvSpPr>
        <p:spPr bwMode="auto">
          <a:xfrm>
            <a:off x="5135563" y="990600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2400" b="0" i="1"/>
              <a:t>v</a:t>
            </a:r>
            <a:r>
              <a:rPr lang="da-DK" sz="2400" b="0" baseline="-25000"/>
              <a:t>1</a:t>
            </a:r>
            <a:r>
              <a:rPr lang="da-DK" sz="2400" b="0"/>
              <a:t>, ... ,</a:t>
            </a:r>
            <a:r>
              <a:rPr lang="da-DK" sz="2400" b="0" i="1"/>
              <a:t>v</a:t>
            </a:r>
            <a:r>
              <a:rPr lang="da-DK" sz="2400" b="0" i="1" baseline="-25000"/>
              <a:t>k</a:t>
            </a:r>
            <a:r>
              <a:rPr lang="da-DK" sz="2400" b="0" baseline="-25000"/>
              <a:t>-1</a:t>
            </a:r>
          </a:p>
        </p:txBody>
      </p:sp>
      <p:sp>
        <p:nvSpPr>
          <p:cNvPr id="13322" name="TextBox 11"/>
          <p:cNvSpPr txBox="1">
            <a:spLocks noChangeArrowheads="1"/>
          </p:cNvSpPr>
          <p:nvPr/>
        </p:nvSpPr>
        <p:spPr bwMode="auto">
          <a:xfrm>
            <a:off x="7472363" y="990600"/>
            <a:ext cx="137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2400" b="0" i="1"/>
              <a:t>v</a:t>
            </a:r>
            <a:r>
              <a:rPr lang="da-DK" sz="2400" b="0" i="1" baseline="-25000"/>
              <a:t>k</a:t>
            </a:r>
            <a:r>
              <a:rPr lang="da-DK" sz="2400" b="0"/>
              <a:t>, ... ,</a:t>
            </a:r>
            <a:r>
              <a:rPr lang="da-DK" sz="2400" b="0" i="1"/>
              <a:t>v</a:t>
            </a:r>
            <a:r>
              <a:rPr lang="da-DK" sz="2400" b="0" i="1" baseline="-25000"/>
              <a:t>n</a:t>
            </a:r>
            <a:endParaRPr lang="da-DK" sz="2400" b="0" baseline="-25000"/>
          </a:p>
        </p:txBody>
      </p:sp>
      <p:sp>
        <p:nvSpPr>
          <p:cNvPr id="13323" name="Oval 4"/>
          <p:cNvSpPr>
            <a:spLocks noChangeArrowheads="1"/>
          </p:cNvSpPr>
          <p:nvPr/>
        </p:nvSpPr>
        <p:spPr bwMode="auto">
          <a:xfrm>
            <a:off x="5135563" y="1676400"/>
            <a:ext cx="107950" cy="1079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324" name="Oval 17"/>
          <p:cNvSpPr>
            <a:spLocks noChangeArrowheads="1"/>
          </p:cNvSpPr>
          <p:nvPr/>
        </p:nvSpPr>
        <p:spPr bwMode="auto">
          <a:xfrm>
            <a:off x="8304213" y="2438400"/>
            <a:ext cx="107950" cy="1079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325" name="TextBox 18"/>
          <p:cNvSpPr txBox="1">
            <a:spLocks noChangeArrowheads="1"/>
          </p:cNvSpPr>
          <p:nvPr/>
        </p:nvSpPr>
        <p:spPr bwMode="auto">
          <a:xfrm>
            <a:off x="7573963" y="14430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2400" b="0" i="1"/>
              <a:t>v</a:t>
            </a:r>
            <a:r>
              <a:rPr lang="da-DK" sz="2400" b="0" i="1" baseline="-25000"/>
              <a:t>k</a:t>
            </a:r>
            <a:endParaRPr lang="da-DK" sz="2400" b="0" baseline="-25000"/>
          </a:p>
        </p:txBody>
      </p:sp>
      <p:sp>
        <p:nvSpPr>
          <p:cNvPr id="13326" name="TextBox 19"/>
          <p:cNvSpPr txBox="1">
            <a:spLocks noChangeArrowheads="1"/>
          </p:cNvSpPr>
          <p:nvPr/>
        </p:nvSpPr>
        <p:spPr bwMode="auto">
          <a:xfrm>
            <a:off x="8335963" y="21288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2400" b="0" i="1"/>
              <a:t>v</a:t>
            </a:r>
            <a:r>
              <a:rPr lang="da-DK" sz="2400" b="0" i="1" baseline="-25000"/>
              <a:t>j</a:t>
            </a:r>
            <a:endParaRPr lang="da-DK" sz="2400" b="0" baseline="-25000"/>
          </a:p>
        </p:txBody>
      </p:sp>
      <p:sp>
        <p:nvSpPr>
          <p:cNvPr id="13327" name="TextBox 20"/>
          <p:cNvSpPr txBox="1">
            <a:spLocks noChangeArrowheads="1"/>
          </p:cNvSpPr>
          <p:nvPr/>
        </p:nvSpPr>
        <p:spPr bwMode="auto">
          <a:xfrm>
            <a:off x="4906963" y="220980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2400" b="0" i="1"/>
              <a:t>v</a:t>
            </a:r>
            <a:r>
              <a:rPr lang="da-DK" sz="2400" b="0" i="1" baseline="-25000"/>
              <a:t>i</a:t>
            </a:r>
            <a:endParaRPr lang="da-DK" sz="2400" b="0" baseline="-25000"/>
          </a:p>
        </p:txBody>
      </p:sp>
      <p:sp>
        <p:nvSpPr>
          <p:cNvPr id="13328" name="Freeform 5"/>
          <p:cNvSpPr>
            <a:spLocks/>
          </p:cNvSpPr>
          <p:nvPr/>
        </p:nvSpPr>
        <p:spPr bwMode="auto">
          <a:xfrm>
            <a:off x="5345113" y="2451100"/>
            <a:ext cx="1543050" cy="312738"/>
          </a:xfrm>
          <a:custGeom>
            <a:avLst/>
            <a:gdLst>
              <a:gd name="T0" fmla="*/ 0 w 1543050"/>
              <a:gd name="T1" fmla="*/ 0 h 312177"/>
              <a:gd name="T2" fmla="*/ 114300 w 1543050"/>
              <a:gd name="T3" fmla="*/ 184813 h 312177"/>
              <a:gd name="T4" fmla="*/ 406400 w 1543050"/>
              <a:gd name="T5" fmla="*/ 114711 h 312177"/>
              <a:gd name="T6" fmla="*/ 609600 w 1543050"/>
              <a:gd name="T7" fmla="*/ 248541 h 312177"/>
              <a:gd name="T8" fmla="*/ 882650 w 1543050"/>
              <a:gd name="T9" fmla="*/ 159321 h 312177"/>
              <a:gd name="T10" fmla="*/ 977900 w 1543050"/>
              <a:gd name="T11" fmla="*/ 312269 h 312177"/>
              <a:gd name="T12" fmla="*/ 1187450 w 1543050"/>
              <a:gd name="T13" fmla="*/ 229423 h 312177"/>
              <a:gd name="T14" fmla="*/ 1333500 w 1543050"/>
              <a:gd name="T15" fmla="*/ 293151 h 312177"/>
              <a:gd name="T16" fmla="*/ 1543050 w 1543050"/>
              <a:gd name="T17" fmla="*/ 229423 h 312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43050" h="312177">
                <a:moveTo>
                  <a:pt x="0" y="0"/>
                </a:moveTo>
                <a:cubicBezTo>
                  <a:pt x="23283" y="82550"/>
                  <a:pt x="46567" y="165100"/>
                  <a:pt x="114300" y="184150"/>
                </a:cubicBezTo>
                <a:cubicBezTo>
                  <a:pt x="182033" y="203200"/>
                  <a:pt x="323850" y="103717"/>
                  <a:pt x="406400" y="114300"/>
                </a:cubicBezTo>
                <a:cubicBezTo>
                  <a:pt x="488950" y="124883"/>
                  <a:pt x="530225" y="240242"/>
                  <a:pt x="609600" y="247650"/>
                </a:cubicBezTo>
                <a:cubicBezTo>
                  <a:pt x="688975" y="255058"/>
                  <a:pt x="821267" y="148167"/>
                  <a:pt x="882650" y="158750"/>
                </a:cubicBezTo>
                <a:cubicBezTo>
                  <a:pt x="944033" y="169333"/>
                  <a:pt x="927100" y="299508"/>
                  <a:pt x="977900" y="311150"/>
                </a:cubicBezTo>
                <a:cubicBezTo>
                  <a:pt x="1028700" y="322792"/>
                  <a:pt x="1128183" y="231775"/>
                  <a:pt x="1187450" y="228600"/>
                </a:cubicBezTo>
                <a:cubicBezTo>
                  <a:pt x="1246717" y="225425"/>
                  <a:pt x="1274233" y="292100"/>
                  <a:pt x="1333500" y="292100"/>
                </a:cubicBezTo>
                <a:cubicBezTo>
                  <a:pt x="1392767" y="292100"/>
                  <a:pt x="1467908" y="260350"/>
                  <a:pt x="1543050" y="228600"/>
                </a:cubicBezTo>
              </a:path>
            </a:pathLst>
          </a:cu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cxnSp>
        <p:nvCxnSpPr>
          <p:cNvPr id="13329" name="Straight Connector 9"/>
          <p:cNvCxnSpPr>
            <a:cxnSpLocks noChangeShapeType="1"/>
            <a:stCxn id="13339" idx="6"/>
          </p:cNvCxnSpPr>
          <p:nvPr/>
        </p:nvCxnSpPr>
        <p:spPr bwMode="auto">
          <a:xfrm flipV="1">
            <a:off x="6996113" y="2511425"/>
            <a:ext cx="1295400" cy="133350"/>
          </a:xfrm>
          <a:prstGeom prst="line">
            <a:avLst/>
          </a:prstGeom>
          <a:noFill/>
          <a:ln w="9525" algn="ctr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0" name="Straight Connector 27"/>
          <p:cNvCxnSpPr>
            <a:cxnSpLocks noChangeShapeType="1"/>
          </p:cNvCxnSpPr>
          <p:nvPr/>
        </p:nvCxnSpPr>
        <p:spPr bwMode="auto">
          <a:xfrm>
            <a:off x="6665913" y="1619250"/>
            <a:ext cx="933450" cy="27305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31" name="Freeform 24"/>
          <p:cNvSpPr>
            <a:spLocks/>
          </p:cNvSpPr>
          <p:nvPr/>
        </p:nvSpPr>
        <p:spPr bwMode="auto">
          <a:xfrm>
            <a:off x="5229225" y="1525588"/>
            <a:ext cx="1385888" cy="950912"/>
          </a:xfrm>
          <a:custGeom>
            <a:avLst/>
            <a:gdLst>
              <a:gd name="T0" fmla="*/ 103660 w 1386442"/>
              <a:gd name="T1" fmla="*/ 950172 h 951653"/>
              <a:gd name="T2" fmla="*/ 2140 w 1386442"/>
              <a:gd name="T3" fmla="*/ 525384 h 951653"/>
              <a:gd name="T4" fmla="*/ 249592 w 1386442"/>
              <a:gd name="T5" fmla="*/ 392241 h 951653"/>
              <a:gd name="T6" fmla="*/ 332076 w 1386442"/>
              <a:gd name="T7" fmla="*/ 56215 h 951653"/>
              <a:gd name="T8" fmla="*/ 833326 w 1386442"/>
              <a:gd name="T9" fmla="*/ 183017 h 951653"/>
              <a:gd name="T10" fmla="*/ 1125192 w 1386442"/>
              <a:gd name="T11" fmla="*/ 5495 h 951653"/>
              <a:gd name="T12" fmla="*/ 1385334 w 1386442"/>
              <a:gd name="T13" fmla="*/ 62555 h 95165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86442" h="951653">
                <a:moveTo>
                  <a:pt x="103742" y="951653"/>
                </a:moveTo>
                <a:cubicBezTo>
                  <a:pt x="170417" y="875982"/>
                  <a:pt x="-22200" y="619336"/>
                  <a:pt x="2142" y="526203"/>
                </a:cubicBezTo>
                <a:cubicBezTo>
                  <a:pt x="26484" y="433070"/>
                  <a:pt x="194759" y="471170"/>
                  <a:pt x="249792" y="392853"/>
                </a:cubicBezTo>
                <a:cubicBezTo>
                  <a:pt x="304825" y="314536"/>
                  <a:pt x="234975" y="91228"/>
                  <a:pt x="332342" y="56303"/>
                </a:cubicBezTo>
                <a:cubicBezTo>
                  <a:pt x="429709" y="21378"/>
                  <a:pt x="701700" y="191770"/>
                  <a:pt x="833992" y="183303"/>
                </a:cubicBezTo>
                <a:cubicBezTo>
                  <a:pt x="966284" y="174836"/>
                  <a:pt x="1034017" y="25611"/>
                  <a:pt x="1126092" y="5503"/>
                </a:cubicBezTo>
                <a:cubicBezTo>
                  <a:pt x="1218167" y="-14605"/>
                  <a:pt x="1302304" y="24024"/>
                  <a:pt x="1386442" y="62653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3332" name="Oval 30"/>
          <p:cNvSpPr>
            <a:spLocks noChangeArrowheads="1"/>
          </p:cNvSpPr>
          <p:nvPr/>
        </p:nvSpPr>
        <p:spPr bwMode="auto">
          <a:xfrm>
            <a:off x="6932613" y="2286000"/>
            <a:ext cx="107950" cy="1079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cxnSp>
        <p:nvCxnSpPr>
          <p:cNvPr id="13333" name="Straight Connector 31"/>
          <p:cNvCxnSpPr>
            <a:cxnSpLocks noChangeShapeType="1"/>
          </p:cNvCxnSpPr>
          <p:nvPr/>
        </p:nvCxnSpPr>
        <p:spPr bwMode="auto">
          <a:xfrm>
            <a:off x="7027863" y="2343150"/>
            <a:ext cx="1263650" cy="114300"/>
          </a:xfrm>
          <a:prstGeom prst="line">
            <a:avLst/>
          </a:prstGeom>
          <a:noFill/>
          <a:ln w="9525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4" name="Straight Connector 33"/>
          <p:cNvCxnSpPr>
            <a:cxnSpLocks noChangeShapeType="1"/>
          </p:cNvCxnSpPr>
          <p:nvPr/>
        </p:nvCxnSpPr>
        <p:spPr bwMode="auto">
          <a:xfrm flipH="1">
            <a:off x="6897688" y="1924050"/>
            <a:ext cx="752475" cy="63500"/>
          </a:xfrm>
          <a:prstGeom prst="line">
            <a:avLst/>
          </a:prstGeom>
          <a:noFill/>
          <a:ln w="9525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35" name="Freeform 28"/>
          <p:cNvSpPr>
            <a:spLocks/>
          </p:cNvSpPr>
          <p:nvPr/>
        </p:nvSpPr>
        <p:spPr bwMode="auto">
          <a:xfrm>
            <a:off x="6015038" y="1824038"/>
            <a:ext cx="936625" cy="669925"/>
          </a:xfrm>
          <a:custGeom>
            <a:avLst/>
            <a:gdLst>
              <a:gd name="T0" fmla="*/ 815541 w 937209"/>
              <a:gd name="T1" fmla="*/ 170004 h 669057"/>
              <a:gd name="T2" fmla="*/ 504779 w 937209"/>
              <a:gd name="T3" fmla="*/ 4476 h 669057"/>
              <a:gd name="T4" fmla="*/ 523805 w 937209"/>
              <a:gd name="T5" fmla="*/ 329166 h 669057"/>
              <a:gd name="T6" fmla="*/ 10097 w 937209"/>
              <a:gd name="T7" fmla="*/ 329166 h 669057"/>
              <a:gd name="T8" fmla="*/ 213043 w 937209"/>
              <a:gd name="T9" fmla="*/ 666591 h 669057"/>
              <a:gd name="T10" fmla="*/ 580885 w 937209"/>
              <a:gd name="T11" fmla="*/ 526527 h 669057"/>
              <a:gd name="T12" fmla="*/ 752121 w 937209"/>
              <a:gd name="T13" fmla="*/ 653857 h 669057"/>
              <a:gd name="T14" fmla="*/ 936041 w 937209"/>
              <a:gd name="T15" fmla="*/ 558360 h 66905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37209" h="669057">
                <a:moveTo>
                  <a:pt x="816559" y="169564"/>
                </a:moveTo>
                <a:cubicBezTo>
                  <a:pt x="685325" y="73785"/>
                  <a:pt x="554092" y="-21994"/>
                  <a:pt x="505409" y="4464"/>
                </a:cubicBezTo>
                <a:cubicBezTo>
                  <a:pt x="456726" y="30922"/>
                  <a:pt x="607009" y="274339"/>
                  <a:pt x="524459" y="328314"/>
                </a:cubicBezTo>
                <a:cubicBezTo>
                  <a:pt x="441909" y="382289"/>
                  <a:pt x="61967" y="272222"/>
                  <a:pt x="10109" y="328314"/>
                </a:cubicBezTo>
                <a:cubicBezTo>
                  <a:pt x="-41749" y="384406"/>
                  <a:pt x="118059" y="632056"/>
                  <a:pt x="213309" y="664864"/>
                </a:cubicBezTo>
                <a:cubicBezTo>
                  <a:pt x="308559" y="697672"/>
                  <a:pt x="491651" y="527281"/>
                  <a:pt x="581609" y="525164"/>
                </a:cubicBezTo>
                <a:cubicBezTo>
                  <a:pt x="671567" y="523047"/>
                  <a:pt x="693792" y="646872"/>
                  <a:pt x="753059" y="652164"/>
                </a:cubicBezTo>
                <a:cubicBezTo>
                  <a:pt x="812326" y="657456"/>
                  <a:pt x="874767" y="607185"/>
                  <a:pt x="937209" y="556914"/>
                </a:cubicBezTo>
              </a:path>
            </a:pathLst>
          </a:cu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3336" name="Oval 13"/>
          <p:cNvSpPr>
            <a:spLocks noChangeArrowheads="1"/>
          </p:cNvSpPr>
          <p:nvPr/>
        </p:nvSpPr>
        <p:spPr bwMode="auto">
          <a:xfrm>
            <a:off x="5287963" y="2406650"/>
            <a:ext cx="107950" cy="1079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337" name="Oval 14"/>
          <p:cNvSpPr>
            <a:spLocks noChangeArrowheads="1"/>
          </p:cNvSpPr>
          <p:nvPr/>
        </p:nvSpPr>
        <p:spPr bwMode="auto">
          <a:xfrm>
            <a:off x="6611938" y="1565275"/>
            <a:ext cx="107950" cy="1079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338" name="Oval 15"/>
          <p:cNvSpPr>
            <a:spLocks noChangeArrowheads="1"/>
          </p:cNvSpPr>
          <p:nvPr/>
        </p:nvSpPr>
        <p:spPr bwMode="auto">
          <a:xfrm>
            <a:off x="6780213" y="1949450"/>
            <a:ext cx="107950" cy="1079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339" name="Oval 21"/>
          <p:cNvSpPr>
            <a:spLocks noChangeArrowheads="1"/>
          </p:cNvSpPr>
          <p:nvPr/>
        </p:nvSpPr>
        <p:spPr bwMode="auto">
          <a:xfrm>
            <a:off x="6888163" y="2590800"/>
            <a:ext cx="107950" cy="1079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340" name="Oval 16"/>
          <p:cNvSpPr>
            <a:spLocks noChangeArrowheads="1"/>
          </p:cNvSpPr>
          <p:nvPr/>
        </p:nvSpPr>
        <p:spPr bwMode="auto">
          <a:xfrm>
            <a:off x="7618413" y="1873250"/>
            <a:ext cx="107950" cy="1079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cxnSp>
        <p:nvCxnSpPr>
          <p:cNvPr id="13341" name="Straight Connector 14335"/>
          <p:cNvCxnSpPr>
            <a:cxnSpLocks noChangeShapeType="1"/>
          </p:cNvCxnSpPr>
          <p:nvPr/>
        </p:nvCxnSpPr>
        <p:spPr bwMode="auto">
          <a:xfrm>
            <a:off x="5257800" y="5334000"/>
            <a:ext cx="828675" cy="0"/>
          </a:xfrm>
          <a:prstGeom prst="line">
            <a:avLst/>
          </a:prstGeom>
          <a:noFill/>
          <a:ln w="76200" algn="ctr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42" name="Straight Connector 38"/>
          <p:cNvCxnSpPr>
            <a:cxnSpLocks noChangeShapeType="1"/>
          </p:cNvCxnSpPr>
          <p:nvPr/>
        </p:nvCxnSpPr>
        <p:spPr bwMode="auto">
          <a:xfrm>
            <a:off x="6400800" y="5334000"/>
            <a:ext cx="828675" cy="0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43" name="Straight Connector 39"/>
          <p:cNvCxnSpPr>
            <a:cxnSpLocks noChangeShapeType="1"/>
          </p:cNvCxnSpPr>
          <p:nvPr/>
        </p:nvCxnSpPr>
        <p:spPr bwMode="auto">
          <a:xfrm>
            <a:off x="7858125" y="5334000"/>
            <a:ext cx="828675" cy="0"/>
          </a:xfrm>
          <a:prstGeom prst="line">
            <a:avLst/>
          </a:prstGeom>
          <a:noFill/>
          <a:ln w="76200" algn="ctr">
            <a:solidFill>
              <a:srgbClr val="00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PQuestion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295400"/>
          </a:xfrm>
        </p:spPr>
        <p:txBody>
          <a:bodyPr/>
          <a:lstStyle/>
          <a:p>
            <a:r>
              <a:rPr lang="da-DK" sz="5400" b="1" i="1" smtClean="0">
                <a:solidFill>
                  <a:schemeClr val="bg1"/>
                </a:solidFill>
              </a:rPr>
              <a:t>d </a:t>
            </a:r>
            <a:r>
              <a:rPr lang="da-DK" sz="5400" b="1" baseline="30000" smtClean="0">
                <a:solidFill>
                  <a:schemeClr val="bg1"/>
                </a:solidFill>
              </a:rPr>
              <a:t>(3)</a:t>
            </a:r>
            <a:r>
              <a:rPr lang="da-DK" sz="5400" b="1" baseline="-25000" smtClean="0">
                <a:solidFill>
                  <a:schemeClr val="bg1"/>
                </a:solidFill>
              </a:rPr>
              <a:t>1,2 </a:t>
            </a:r>
            <a:r>
              <a:rPr lang="da-DK" sz="5400" b="1" smtClean="0">
                <a:solidFill>
                  <a:schemeClr val="bg1"/>
                </a:solidFill>
              </a:rPr>
              <a:t> ?</a:t>
            </a:r>
            <a:endParaRPr lang="en-US" sz="5400" b="1" baseline="-25000" smtClean="0">
              <a:solidFill>
                <a:schemeClr val="bg1"/>
              </a:solidFill>
            </a:endParaRPr>
          </a:p>
        </p:txBody>
      </p:sp>
      <p:sp>
        <p:nvSpPr>
          <p:cNvPr id="14340" name="Rectangle 72"/>
          <p:cNvSpPr>
            <a:spLocks noChangeArrowheads="1"/>
          </p:cNvSpPr>
          <p:nvPr/>
        </p:nvSpPr>
        <p:spPr bwMode="auto">
          <a:xfrm>
            <a:off x="5105400" y="2514600"/>
            <a:ext cx="3276600" cy="297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8" name="Oval 47"/>
          <p:cNvSpPr/>
          <p:nvPr/>
        </p:nvSpPr>
        <p:spPr bwMode="auto">
          <a:xfrm>
            <a:off x="6400800" y="2590800"/>
            <a:ext cx="539750" cy="53975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da-DK" sz="1600" i="1" dirty="0">
                <a:solidFill>
                  <a:schemeClr val="tx1"/>
                </a:solidFill>
              </a:rPr>
              <a:t>v</a:t>
            </a:r>
            <a:r>
              <a:rPr lang="da-DK" sz="1600" baseline="-25000" dirty="0">
                <a:solidFill>
                  <a:schemeClr val="tx1"/>
                </a:solidFill>
              </a:rPr>
              <a:t>5</a:t>
            </a:r>
            <a:endParaRPr lang="en-US" sz="1600" baseline="-25000" dirty="0">
              <a:solidFill>
                <a:schemeClr val="tx1"/>
              </a:solidFill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6096000" y="4800600"/>
            <a:ext cx="539750" cy="53975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da-DK" sz="1600" i="1" dirty="0">
                <a:solidFill>
                  <a:schemeClr val="tx1"/>
                </a:solidFill>
              </a:rPr>
              <a:t>v</a:t>
            </a:r>
            <a:r>
              <a:rPr lang="da-DK" sz="1600" baseline="-25000" dirty="0">
                <a:solidFill>
                  <a:schemeClr val="tx1"/>
                </a:solidFill>
              </a:rPr>
              <a:t>4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7239000" y="3581400"/>
            <a:ext cx="539750" cy="53975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da-DK" sz="1600" i="1" dirty="0">
                <a:solidFill>
                  <a:schemeClr val="tx1"/>
                </a:solidFill>
              </a:rPr>
              <a:t>v</a:t>
            </a:r>
            <a:r>
              <a:rPr lang="da-DK" sz="1600" baseline="-25000" dirty="0">
                <a:solidFill>
                  <a:schemeClr val="tx1"/>
                </a:solidFill>
              </a:rPr>
              <a:t>3 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7467600" y="4800600"/>
            <a:ext cx="539750" cy="53975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da-DK" sz="1600" i="1" dirty="0">
                <a:solidFill>
                  <a:schemeClr val="tx1"/>
                </a:solidFill>
              </a:rPr>
              <a:t>v</a:t>
            </a:r>
            <a:r>
              <a:rPr lang="da-DK" sz="1600" baseline="-25000" dirty="0">
                <a:solidFill>
                  <a:schemeClr val="tx1"/>
                </a:solidFill>
              </a:rPr>
              <a:t>2</a:t>
            </a:r>
            <a:endParaRPr lang="en-US" sz="1600" i="1" dirty="0">
              <a:solidFill>
                <a:schemeClr val="tx1"/>
              </a:solidFill>
            </a:endParaRPr>
          </a:p>
        </p:txBody>
      </p:sp>
      <p:cxnSp>
        <p:nvCxnSpPr>
          <p:cNvPr id="14345" name="Straight Arrow Connector 17"/>
          <p:cNvCxnSpPr>
            <a:cxnSpLocks noChangeShapeType="1"/>
          </p:cNvCxnSpPr>
          <p:nvPr/>
        </p:nvCxnSpPr>
        <p:spPr bwMode="auto">
          <a:xfrm rot="16200000" flipV="1">
            <a:off x="6784975" y="3127375"/>
            <a:ext cx="609600" cy="4572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4346" name="Group 41"/>
          <p:cNvGrpSpPr>
            <a:grpSpLocks/>
          </p:cNvGrpSpPr>
          <p:nvPr/>
        </p:nvGrpSpPr>
        <p:grpSpPr bwMode="auto">
          <a:xfrm>
            <a:off x="5946775" y="3051175"/>
            <a:ext cx="1520825" cy="2020888"/>
            <a:chOff x="5032919" y="4423319"/>
            <a:chExt cx="1520281" cy="2020469"/>
          </a:xfrm>
        </p:grpSpPr>
        <p:cxnSp>
          <p:nvCxnSpPr>
            <p:cNvPr id="14364" name="Straight Arrow Connector 13"/>
            <p:cNvCxnSpPr>
              <a:cxnSpLocks noChangeShapeType="1"/>
            </p:cNvCxnSpPr>
            <p:nvPr/>
          </p:nvCxnSpPr>
          <p:spPr bwMode="auto">
            <a:xfrm rot="5400000" flipH="1" flipV="1">
              <a:off x="4918619" y="4537619"/>
              <a:ext cx="761162" cy="532562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65" name="Straight Arrow Connector 56"/>
            <p:cNvCxnSpPr>
              <a:cxnSpLocks noChangeShapeType="1"/>
            </p:cNvCxnSpPr>
            <p:nvPr/>
          </p:nvCxnSpPr>
          <p:spPr bwMode="auto">
            <a:xfrm rot="16200000" flipH="1">
              <a:off x="4804319" y="5794919"/>
              <a:ext cx="684962" cy="227762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66" name="Straight Arrow Connector 18"/>
            <p:cNvCxnSpPr>
              <a:cxnSpLocks noChangeShapeType="1"/>
            </p:cNvCxnSpPr>
            <p:nvPr/>
          </p:nvCxnSpPr>
          <p:spPr bwMode="auto">
            <a:xfrm rot="16200000" flipH="1">
              <a:off x="5680200" y="4578600"/>
              <a:ext cx="720600" cy="56820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67" name="Straight Arrow Connector 19"/>
            <p:cNvCxnSpPr>
              <a:cxnSpLocks noChangeShapeType="1"/>
            </p:cNvCxnSpPr>
            <p:nvPr/>
          </p:nvCxnSpPr>
          <p:spPr bwMode="auto">
            <a:xfrm>
              <a:off x="5721600" y="6442200"/>
              <a:ext cx="831600" cy="1588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4347" name="Straight Arrow Connector 21"/>
          <p:cNvCxnSpPr>
            <a:cxnSpLocks noChangeShapeType="1"/>
          </p:cNvCxnSpPr>
          <p:nvPr/>
        </p:nvCxnSpPr>
        <p:spPr bwMode="auto">
          <a:xfrm>
            <a:off x="6026150" y="4003675"/>
            <a:ext cx="1292225" cy="381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8" name="Straight Arrow Connector 26"/>
          <p:cNvCxnSpPr>
            <a:cxnSpLocks noChangeShapeType="1"/>
          </p:cNvCxnSpPr>
          <p:nvPr/>
        </p:nvCxnSpPr>
        <p:spPr bwMode="auto">
          <a:xfrm rot="16200000" flipV="1">
            <a:off x="7283450" y="4346575"/>
            <a:ext cx="679450" cy="2286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triangl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9" name="TextBox 28"/>
          <p:cNvSpPr txBox="1">
            <a:spLocks noChangeArrowheads="1"/>
          </p:cNvSpPr>
          <p:nvPr/>
        </p:nvSpPr>
        <p:spPr bwMode="auto">
          <a:xfrm>
            <a:off x="5715000" y="43434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/>
              <a:t>1</a:t>
            </a:r>
            <a:endParaRPr lang="en-US"/>
          </a:p>
        </p:txBody>
      </p:sp>
      <p:sp>
        <p:nvSpPr>
          <p:cNvPr id="14350" name="TextBox 30"/>
          <p:cNvSpPr txBox="1">
            <a:spLocks noChangeArrowheads="1"/>
          </p:cNvSpPr>
          <p:nvPr/>
        </p:nvSpPr>
        <p:spPr bwMode="auto">
          <a:xfrm>
            <a:off x="5943600" y="3211513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/>
              <a:t>1</a:t>
            </a:r>
            <a:endParaRPr lang="en-US"/>
          </a:p>
        </p:txBody>
      </p:sp>
      <p:sp>
        <p:nvSpPr>
          <p:cNvPr id="14351" name="TextBox 31"/>
          <p:cNvSpPr txBox="1">
            <a:spLocks noChangeArrowheads="1"/>
          </p:cNvSpPr>
          <p:nvPr/>
        </p:nvSpPr>
        <p:spPr bwMode="auto">
          <a:xfrm>
            <a:off x="6400800" y="36576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/>
              <a:t>5</a:t>
            </a:r>
            <a:endParaRPr lang="en-US"/>
          </a:p>
        </p:txBody>
      </p:sp>
      <p:sp>
        <p:nvSpPr>
          <p:cNvPr id="14352" name="TextBox 32"/>
          <p:cNvSpPr txBox="1">
            <a:spLocks noChangeArrowheads="1"/>
          </p:cNvSpPr>
          <p:nvPr/>
        </p:nvSpPr>
        <p:spPr bwMode="auto">
          <a:xfrm>
            <a:off x="6858000" y="5040313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/>
              <a:t>3</a:t>
            </a:r>
          </a:p>
        </p:txBody>
      </p:sp>
      <p:sp>
        <p:nvSpPr>
          <p:cNvPr id="14353" name="TextBox 34"/>
          <p:cNvSpPr txBox="1">
            <a:spLocks noChangeArrowheads="1"/>
          </p:cNvSpPr>
          <p:nvPr/>
        </p:nvSpPr>
        <p:spPr bwMode="auto">
          <a:xfrm>
            <a:off x="7010400" y="4354513"/>
            <a:ext cx="60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/>
              <a:t>1</a:t>
            </a:r>
            <a:endParaRPr lang="en-US"/>
          </a:p>
        </p:txBody>
      </p:sp>
      <p:sp>
        <p:nvSpPr>
          <p:cNvPr id="14354" name="TextBox 37"/>
          <p:cNvSpPr txBox="1">
            <a:spLocks noChangeArrowheads="1"/>
          </p:cNvSpPr>
          <p:nvPr/>
        </p:nvSpPr>
        <p:spPr bwMode="auto">
          <a:xfrm>
            <a:off x="7010400" y="3048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/>
              <a:t>3</a:t>
            </a:r>
            <a:endParaRPr lang="en-US"/>
          </a:p>
        </p:txBody>
      </p:sp>
      <p:sp>
        <p:nvSpPr>
          <p:cNvPr id="14355" name="TextBox 38"/>
          <p:cNvSpPr txBox="1">
            <a:spLocks noChangeArrowheads="1"/>
          </p:cNvSpPr>
          <p:nvPr/>
        </p:nvSpPr>
        <p:spPr bwMode="auto">
          <a:xfrm>
            <a:off x="6400800" y="3363913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/>
              <a:t>1</a:t>
            </a:r>
            <a:endParaRPr lang="en-US"/>
          </a:p>
        </p:txBody>
      </p:sp>
      <p:cxnSp>
        <p:nvCxnSpPr>
          <p:cNvPr id="14356" name="Straight Arrow Connector 21"/>
          <p:cNvCxnSpPr>
            <a:cxnSpLocks noChangeShapeType="1"/>
            <a:endCxn id="51" idx="1"/>
          </p:cNvCxnSpPr>
          <p:nvPr/>
        </p:nvCxnSpPr>
        <p:spPr bwMode="auto">
          <a:xfrm>
            <a:off x="5867400" y="4038600"/>
            <a:ext cx="1679575" cy="84137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" name="Oval 67"/>
          <p:cNvSpPr/>
          <p:nvPr/>
        </p:nvSpPr>
        <p:spPr bwMode="auto">
          <a:xfrm>
            <a:off x="5486400" y="3733800"/>
            <a:ext cx="539750" cy="53975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da-DK" sz="1600" i="1" dirty="0">
                <a:solidFill>
                  <a:schemeClr val="tx1"/>
                </a:solidFill>
              </a:rPr>
              <a:t>v</a:t>
            </a:r>
            <a:r>
              <a:rPr lang="da-DK" sz="1600" baseline="-25000" dirty="0">
                <a:solidFill>
                  <a:schemeClr val="tx1"/>
                </a:solidFill>
              </a:rPr>
              <a:t>1</a:t>
            </a:r>
            <a:endParaRPr lang="en-US" sz="1600" baseline="-25000" dirty="0">
              <a:solidFill>
                <a:schemeClr val="tx1"/>
              </a:solidFill>
            </a:endParaRPr>
          </a:p>
        </p:txBody>
      </p:sp>
      <p:sp>
        <p:nvSpPr>
          <p:cNvPr id="14358" name="TextBox 31"/>
          <p:cNvSpPr txBox="1">
            <a:spLocks noChangeArrowheads="1"/>
          </p:cNvSpPr>
          <p:nvPr/>
        </p:nvSpPr>
        <p:spPr bwMode="auto">
          <a:xfrm>
            <a:off x="6553200" y="4430713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/>
              <a:t>7</a:t>
            </a:r>
            <a:endParaRPr lang="en-US"/>
          </a:p>
        </p:txBody>
      </p:sp>
      <p:sp>
        <p:nvSpPr>
          <p:cNvPr id="14359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057400" y="2198688"/>
            <a:ext cx="2500313" cy="1905000"/>
          </a:xfrm>
        </p:spPr>
        <p:txBody>
          <a:bodyPr tIns="45719" bIns="45719"/>
          <a:lstStyle/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3</a:t>
            </a: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4</a:t>
            </a: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6</a:t>
            </a: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7</a:t>
            </a:r>
          </a:p>
          <a:p>
            <a:pPr marL="514350" indent="-514350">
              <a:buFontTx/>
              <a:buAutoNum type="alphaLcParenR"/>
            </a:pPr>
            <a:r>
              <a:rPr lang="en-US" smtClean="0">
                <a:solidFill>
                  <a:schemeClr val="bg1"/>
                </a:solidFill>
              </a:rPr>
              <a:t>+∞</a:t>
            </a:r>
            <a:endParaRPr lang="da-DK" smtClean="0">
              <a:solidFill>
                <a:schemeClr val="bg1"/>
              </a:solidFill>
            </a:endParaRP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Ved ikke</a:t>
            </a:r>
          </a:p>
        </p:txBody>
      </p:sp>
      <p:grpSp>
        <p:nvGrpSpPr>
          <p:cNvPr id="14361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0" y="6559550"/>
            <a:ext cx="9774238" cy="298450"/>
            <a:chOff x="190500" y="6369328"/>
            <a:chExt cx="3809784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60"/>
              <a:ext cx="1824404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8"/>
              <a:ext cx="3809784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 b="0" smtClean="0">
                  <a:solidFill>
                    <a:srgbClr val="FFFFFF"/>
                  </a:solidFill>
                  <a:latin typeface="Tahoma"/>
                </a:rPr>
                <a:t>68 of 142</a:t>
              </a:r>
              <a:endParaRPr lang="en-US" sz="1400" b="0" dirty="0">
                <a:solidFill>
                  <a:srgbClr val="FFFFFF"/>
                </a:solidFill>
                <a:latin typeface="Tahoma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990600"/>
          </a:xfrm>
        </p:spPr>
        <p:txBody>
          <a:bodyPr/>
          <a:lstStyle/>
          <a:p>
            <a:pPr eaLnBrk="1" hangingPunct="1"/>
            <a:r>
              <a:rPr lang="da-DK" b="1" smtClean="0"/>
              <a:t>Transitive Lukning</a:t>
            </a:r>
            <a:br>
              <a:rPr lang="da-DK" b="1" smtClean="0"/>
            </a:br>
            <a:r>
              <a:rPr lang="da-DK" sz="2800" b="1" smtClean="0"/>
              <a:t>(= Floyd-Warshall simplificeret)</a:t>
            </a:r>
            <a:endParaRPr lang="en-US" sz="2800" b="1" smtClean="0"/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6019800" y="64008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a-DK" sz="2400" dirty="0">
                <a:solidFill>
                  <a:schemeClr val="accent2"/>
                </a:solidFill>
              </a:rPr>
              <a:t>Tid 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b="0" baseline="30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4876800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8"/>
          <p:cNvSpPr txBox="1">
            <a:spLocks noChangeArrowheads="1"/>
          </p:cNvSpPr>
          <p:nvPr/>
        </p:nvSpPr>
        <p:spPr bwMode="auto">
          <a:xfrm>
            <a:off x="1219200" y="5938838"/>
            <a:ext cx="6661150" cy="461962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2400" b="0" i="1"/>
              <a:t>t</a:t>
            </a:r>
            <a:r>
              <a:rPr lang="da-DK" sz="2400" b="0" baseline="30000"/>
              <a:t>(</a:t>
            </a:r>
            <a:r>
              <a:rPr lang="da-DK" sz="2400" b="0" i="1" baseline="30000"/>
              <a:t>k</a:t>
            </a:r>
            <a:r>
              <a:rPr lang="da-DK" sz="2400" b="0" baseline="30000"/>
              <a:t>)</a:t>
            </a:r>
            <a:r>
              <a:rPr lang="da-DK" sz="2400" b="0" i="1" baseline="-25000"/>
              <a:t>ij</a:t>
            </a:r>
            <a:r>
              <a:rPr lang="da-DK" sz="2400" b="0" i="1"/>
              <a:t> = </a:t>
            </a:r>
            <a:r>
              <a:rPr lang="da-DK" sz="2400" b="0"/>
              <a:t>findes en vej fra </a:t>
            </a:r>
            <a:r>
              <a:rPr lang="da-DK" sz="2400" b="0" i="1"/>
              <a:t>i</a:t>
            </a:r>
            <a:r>
              <a:rPr lang="da-DK" sz="2400" b="0"/>
              <a:t> til </a:t>
            </a:r>
            <a:r>
              <a:rPr lang="da-DK" sz="2400" b="0" i="1"/>
              <a:t>j</a:t>
            </a:r>
            <a:r>
              <a:rPr lang="da-DK" sz="2400" b="0"/>
              <a:t> der kun går via </a:t>
            </a:r>
            <a:r>
              <a:rPr lang="da-DK" sz="2400" b="0">
                <a:solidFill>
                  <a:schemeClr val="accent2"/>
                </a:solidFill>
              </a:rPr>
              <a:t>1..</a:t>
            </a:r>
            <a:r>
              <a:rPr lang="da-DK" sz="2400" b="0" i="1">
                <a:solidFill>
                  <a:schemeClr val="accent2"/>
                </a:solidFill>
              </a:rPr>
              <a:t>k</a:t>
            </a:r>
            <a:endParaRPr lang="en-US" sz="2400" b="0" i="1" baseline="-250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6" name="Rounded Rectangle 5"/>
          <p:cNvSpPr>
            <a:spLocks noChangeArrowheads="1"/>
          </p:cNvSpPr>
          <p:nvPr/>
        </p:nvSpPr>
        <p:spPr bwMode="auto">
          <a:xfrm>
            <a:off x="4770438" y="2590800"/>
            <a:ext cx="2468562" cy="1371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5367" name="Rounded Rectangle 6"/>
          <p:cNvSpPr>
            <a:spLocks noChangeArrowheads="1"/>
          </p:cNvSpPr>
          <p:nvPr/>
        </p:nvSpPr>
        <p:spPr bwMode="auto">
          <a:xfrm>
            <a:off x="7467600" y="2590800"/>
            <a:ext cx="1524000" cy="1371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5368" name="Freeform 7"/>
          <p:cNvSpPr>
            <a:spLocks/>
          </p:cNvSpPr>
          <p:nvPr/>
        </p:nvSpPr>
        <p:spPr bwMode="auto">
          <a:xfrm>
            <a:off x="7239000" y="2794000"/>
            <a:ext cx="590550" cy="623888"/>
          </a:xfrm>
          <a:custGeom>
            <a:avLst/>
            <a:gdLst>
              <a:gd name="T0" fmla="*/ 4519 w 591014"/>
              <a:gd name="T1" fmla="*/ 0 h 611109"/>
              <a:gd name="T2" fmla="*/ 126550 w 591014"/>
              <a:gd name="T3" fmla="*/ 130606 h 611109"/>
              <a:gd name="T4" fmla="*/ 546874 w 591014"/>
              <a:gd name="T5" fmla="*/ 202353 h 611109"/>
              <a:gd name="T6" fmla="*/ 546875 w 591014"/>
              <a:gd name="T7" fmla="*/ 419152 h 611109"/>
              <a:gd name="T8" fmla="*/ 284737 w 591014"/>
              <a:gd name="T9" fmla="*/ 476744 h 611109"/>
              <a:gd name="T10" fmla="*/ 0 w 591014"/>
              <a:gd name="T11" fmla="*/ 650105 h 61110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91014" h="611109">
                <a:moveTo>
                  <a:pt x="4527" y="0"/>
                </a:moveTo>
                <a:cubicBezTo>
                  <a:pt x="41495" y="102821"/>
                  <a:pt x="36214" y="91069"/>
                  <a:pt x="126749" y="122772"/>
                </a:cubicBezTo>
                <a:cubicBezTo>
                  <a:pt x="217284" y="154475"/>
                  <a:pt x="477570" y="145009"/>
                  <a:pt x="547734" y="190215"/>
                </a:cubicBezTo>
                <a:cubicBezTo>
                  <a:pt x="617898" y="235421"/>
                  <a:pt x="591493" y="351020"/>
                  <a:pt x="547735" y="394009"/>
                </a:cubicBezTo>
                <a:cubicBezTo>
                  <a:pt x="503977" y="436998"/>
                  <a:pt x="376474" y="411964"/>
                  <a:pt x="285185" y="448147"/>
                </a:cubicBezTo>
                <a:cubicBezTo>
                  <a:pt x="193896" y="484330"/>
                  <a:pt x="18673" y="475154"/>
                  <a:pt x="0" y="611109"/>
                </a:cubicBezTo>
              </a:path>
            </a:pathLst>
          </a:custGeom>
          <a:solidFill>
            <a:srgbClr val="FFFF00">
              <a:alpha val="38039"/>
            </a:srgb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da-DK"/>
          </a:p>
        </p:txBody>
      </p:sp>
      <p:sp>
        <p:nvSpPr>
          <p:cNvPr id="15369" name="TextBox 8"/>
          <p:cNvSpPr txBox="1">
            <a:spLocks noChangeArrowheads="1"/>
          </p:cNvSpPr>
          <p:nvPr/>
        </p:nvSpPr>
        <p:spPr bwMode="auto">
          <a:xfrm>
            <a:off x="5181600" y="2133600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2400" b="0" i="1"/>
              <a:t>v</a:t>
            </a:r>
            <a:r>
              <a:rPr lang="da-DK" sz="2400" b="0" baseline="-25000"/>
              <a:t>1</a:t>
            </a:r>
            <a:r>
              <a:rPr lang="da-DK" sz="2400" b="0"/>
              <a:t>, ... ,</a:t>
            </a:r>
            <a:r>
              <a:rPr lang="da-DK" sz="2400" b="0" i="1"/>
              <a:t>v</a:t>
            </a:r>
            <a:r>
              <a:rPr lang="da-DK" sz="2400" b="0" i="1" baseline="-25000"/>
              <a:t>k</a:t>
            </a:r>
            <a:r>
              <a:rPr lang="da-DK" sz="2400" b="0" baseline="-25000"/>
              <a:t>-1</a:t>
            </a:r>
          </a:p>
        </p:txBody>
      </p:sp>
      <p:sp>
        <p:nvSpPr>
          <p:cNvPr id="15370" name="TextBox 9"/>
          <p:cNvSpPr txBox="1">
            <a:spLocks noChangeArrowheads="1"/>
          </p:cNvSpPr>
          <p:nvPr/>
        </p:nvSpPr>
        <p:spPr bwMode="auto">
          <a:xfrm>
            <a:off x="7518400" y="2133600"/>
            <a:ext cx="137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2400" b="0" i="1"/>
              <a:t>v</a:t>
            </a:r>
            <a:r>
              <a:rPr lang="da-DK" sz="2400" b="0" i="1" baseline="-25000"/>
              <a:t>k</a:t>
            </a:r>
            <a:r>
              <a:rPr lang="da-DK" sz="2400" b="0"/>
              <a:t>, ... ,</a:t>
            </a:r>
            <a:r>
              <a:rPr lang="da-DK" sz="2400" b="0" i="1"/>
              <a:t>v</a:t>
            </a:r>
            <a:r>
              <a:rPr lang="da-DK" sz="2400" b="0" i="1" baseline="-25000"/>
              <a:t>n</a:t>
            </a:r>
            <a:endParaRPr lang="da-DK" sz="2400" b="0" baseline="-25000"/>
          </a:p>
        </p:txBody>
      </p:sp>
      <p:sp>
        <p:nvSpPr>
          <p:cNvPr id="15371" name="Oval 10"/>
          <p:cNvSpPr>
            <a:spLocks noChangeArrowheads="1"/>
          </p:cNvSpPr>
          <p:nvPr/>
        </p:nvSpPr>
        <p:spPr bwMode="auto">
          <a:xfrm>
            <a:off x="5181600" y="2819400"/>
            <a:ext cx="107950" cy="1079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5372" name="Oval 11"/>
          <p:cNvSpPr>
            <a:spLocks noChangeArrowheads="1"/>
          </p:cNvSpPr>
          <p:nvPr/>
        </p:nvSpPr>
        <p:spPr bwMode="auto">
          <a:xfrm>
            <a:off x="8350250" y="3581400"/>
            <a:ext cx="107950" cy="1079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5373" name="TextBox 12"/>
          <p:cNvSpPr txBox="1">
            <a:spLocks noChangeArrowheads="1"/>
          </p:cNvSpPr>
          <p:nvPr/>
        </p:nvSpPr>
        <p:spPr bwMode="auto">
          <a:xfrm>
            <a:off x="7620000" y="25860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2400" b="0" i="1"/>
              <a:t>v</a:t>
            </a:r>
            <a:r>
              <a:rPr lang="da-DK" sz="2400" b="0" i="1" baseline="-25000"/>
              <a:t>k</a:t>
            </a:r>
            <a:endParaRPr lang="da-DK" sz="2400" b="0" baseline="-25000"/>
          </a:p>
        </p:txBody>
      </p:sp>
      <p:sp>
        <p:nvSpPr>
          <p:cNvPr id="15374" name="TextBox 13"/>
          <p:cNvSpPr txBox="1">
            <a:spLocks noChangeArrowheads="1"/>
          </p:cNvSpPr>
          <p:nvPr/>
        </p:nvSpPr>
        <p:spPr bwMode="auto">
          <a:xfrm>
            <a:off x="8382000" y="32718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2400" b="0" i="1"/>
              <a:t>v</a:t>
            </a:r>
            <a:r>
              <a:rPr lang="da-DK" sz="2400" b="0" i="1" baseline="-25000"/>
              <a:t>j</a:t>
            </a:r>
            <a:endParaRPr lang="da-DK" sz="2400" b="0" baseline="-25000"/>
          </a:p>
        </p:txBody>
      </p:sp>
      <p:sp>
        <p:nvSpPr>
          <p:cNvPr id="15375" name="TextBox 14"/>
          <p:cNvSpPr txBox="1">
            <a:spLocks noChangeArrowheads="1"/>
          </p:cNvSpPr>
          <p:nvPr/>
        </p:nvSpPr>
        <p:spPr bwMode="auto">
          <a:xfrm>
            <a:off x="4953000" y="335280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2400" b="0" i="1"/>
              <a:t>v</a:t>
            </a:r>
            <a:r>
              <a:rPr lang="da-DK" sz="2400" b="0" i="1" baseline="-25000"/>
              <a:t>i</a:t>
            </a:r>
            <a:endParaRPr lang="da-DK" sz="2400" b="0" baseline="-25000"/>
          </a:p>
        </p:txBody>
      </p:sp>
      <p:sp>
        <p:nvSpPr>
          <p:cNvPr id="15376" name="Freeform 15"/>
          <p:cNvSpPr>
            <a:spLocks/>
          </p:cNvSpPr>
          <p:nvPr/>
        </p:nvSpPr>
        <p:spPr bwMode="auto">
          <a:xfrm>
            <a:off x="5391150" y="3594100"/>
            <a:ext cx="1543050" cy="312738"/>
          </a:xfrm>
          <a:custGeom>
            <a:avLst/>
            <a:gdLst>
              <a:gd name="T0" fmla="*/ 0 w 1543050"/>
              <a:gd name="T1" fmla="*/ 0 h 312177"/>
              <a:gd name="T2" fmla="*/ 114300 w 1543050"/>
              <a:gd name="T3" fmla="*/ 184813 h 312177"/>
              <a:gd name="T4" fmla="*/ 406400 w 1543050"/>
              <a:gd name="T5" fmla="*/ 114711 h 312177"/>
              <a:gd name="T6" fmla="*/ 609600 w 1543050"/>
              <a:gd name="T7" fmla="*/ 248541 h 312177"/>
              <a:gd name="T8" fmla="*/ 882650 w 1543050"/>
              <a:gd name="T9" fmla="*/ 159321 h 312177"/>
              <a:gd name="T10" fmla="*/ 977900 w 1543050"/>
              <a:gd name="T11" fmla="*/ 312269 h 312177"/>
              <a:gd name="T12" fmla="*/ 1187450 w 1543050"/>
              <a:gd name="T13" fmla="*/ 229423 h 312177"/>
              <a:gd name="T14" fmla="*/ 1333500 w 1543050"/>
              <a:gd name="T15" fmla="*/ 293151 h 312177"/>
              <a:gd name="T16" fmla="*/ 1543050 w 1543050"/>
              <a:gd name="T17" fmla="*/ 229423 h 312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43050" h="312177">
                <a:moveTo>
                  <a:pt x="0" y="0"/>
                </a:moveTo>
                <a:cubicBezTo>
                  <a:pt x="23283" y="82550"/>
                  <a:pt x="46567" y="165100"/>
                  <a:pt x="114300" y="184150"/>
                </a:cubicBezTo>
                <a:cubicBezTo>
                  <a:pt x="182033" y="203200"/>
                  <a:pt x="323850" y="103717"/>
                  <a:pt x="406400" y="114300"/>
                </a:cubicBezTo>
                <a:cubicBezTo>
                  <a:pt x="488950" y="124883"/>
                  <a:pt x="530225" y="240242"/>
                  <a:pt x="609600" y="247650"/>
                </a:cubicBezTo>
                <a:cubicBezTo>
                  <a:pt x="688975" y="255058"/>
                  <a:pt x="821267" y="148167"/>
                  <a:pt x="882650" y="158750"/>
                </a:cubicBezTo>
                <a:cubicBezTo>
                  <a:pt x="944033" y="169333"/>
                  <a:pt x="927100" y="299508"/>
                  <a:pt x="977900" y="311150"/>
                </a:cubicBezTo>
                <a:cubicBezTo>
                  <a:pt x="1028700" y="322792"/>
                  <a:pt x="1128183" y="231775"/>
                  <a:pt x="1187450" y="228600"/>
                </a:cubicBezTo>
                <a:cubicBezTo>
                  <a:pt x="1246717" y="225425"/>
                  <a:pt x="1274233" y="292100"/>
                  <a:pt x="1333500" y="292100"/>
                </a:cubicBezTo>
                <a:cubicBezTo>
                  <a:pt x="1392767" y="292100"/>
                  <a:pt x="1467908" y="260350"/>
                  <a:pt x="1543050" y="228600"/>
                </a:cubicBezTo>
              </a:path>
            </a:pathLst>
          </a:cu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cxnSp>
        <p:nvCxnSpPr>
          <p:cNvPr id="15377" name="Straight Connector 16"/>
          <p:cNvCxnSpPr>
            <a:cxnSpLocks noChangeShapeType="1"/>
            <a:stCxn id="15387" idx="6"/>
          </p:cNvCxnSpPr>
          <p:nvPr/>
        </p:nvCxnSpPr>
        <p:spPr bwMode="auto">
          <a:xfrm flipV="1">
            <a:off x="7042150" y="3654425"/>
            <a:ext cx="1295400" cy="133350"/>
          </a:xfrm>
          <a:prstGeom prst="line">
            <a:avLst/>
          </a:prstGeom>
          <a:noFill/>
          <a:ln w="9525" algn="ctr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8" name="Straight Connector 17"/>
          <p:cNvCxnSpPr>
            <a:cxnSpLocks noChangeShapeType="1"/>
          </p:cNvCxnSpPr>
          <p:nvPr/>
        </p:nvCxnSpPr>
        <p:spPr bwMode="auto">
          <a:xfrm>
            <a:off x="6711950" y="2762250"/>
            <a:ext cx="933450" cy="27305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9" name="Freeform 18"/>
          <p:cNvSpPr>
            <a:spLocks/>
          </p:cNvSpPr>
          <p:nvPr/>
        </p:nvSpPr>
        <p:spPr bwMode="auto">
          <a:xfrm>
            <a:off x="5275263" y="2668588"/>
            <a:ext cx="1385887" cy="950912"/>
          </a:xfrm>
          <a:custGeom>
            <a:avLst/>
            <a:gdLst>
              <a:gd name="T0" fmla="*/ 103658 w 1386442"/>
              <a:gd name="T1" fmla="*/ 950172 h 951653"/>
              <a:gd name="T2" fmla="*/ 2140 w 1386442"/>
              <a:gd name="T3" fmla="*/ 525384 h 951653"/>
              <a:gd name="T4" fmla="*/ 249592 w 1386442"/>
              <a:gd name="T5" fmla="*/ 392241 h 951653"/>
              <a:gd name="T6" fmla="*/ 332076 w 1386442"/>
              <a:gd name="T7" fmla="*/ 56215 h 951653"/>
              <a:gd name="T8" fmla="*/ 833324 w 1386442"/>
              <a:gd name="T9" fmla="*/ 183017 h 951653"/>
              <a:gd name="T10" fmla="*/ 1125190 w 1386442"/>
              <a:gd name="T11" fmla="*/ 5495 h 951653"/>
              <a:gd name="T12" fmla="*/ 1385332 w 1386442"/>
              <a:gd name="T13" fmla="*/ 62555 h 95165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86442" h="951653">
                <a:moveTo>
                  <a:pt x="103742" y="951653"/>
                </a:moveTo>
                <a:cubicBezTo>
                  <a:pt x="170417" y="875982"/>
                  <a:pt x="-22200" y="619336"/>
                  <a:pt x="2142" y="526203"/>
                </a:cubicBezTo>
                <a:cubicBezTo>
                  <a:pt x="26484" y="433070"/>
                  <a:pt x="194759" y="471170"/>
                  <a:pt x="249792" y="392853"/>
                </a:cubicBezTo>
                <a:cubicBezTo>
                  <a:pt x="304825" y="314536"/>
                  <a:pt x="234975" y="91228"/>
                  <a:pt x="332342" y="56303"/>
                </a:cubicBezTo>
                <a:cubicBezTo>
                  <a:pt x="429709" y="21378"/>
                  <a:pt x="701700" y="191770"/>
                  <a:pt x="833992" y="183303"/>
                </a:cubicBezTo>
                <a:cubicBezTo>
                  <a:pt x="966284" y="174836"/>
                  <a:pt x="1034017" y="25611"/>
                  <a:pt x="1126092" y="5503"/>
                </a:cubicBezTo>
                <a:cubicBezTo>
                  <a:pt x="1218167" y="-14605"/>
                  <a:pt x="1302304" y="24024"/>
                  <a:pt x="1386442" y="62653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5380" name="Oval 19"/>
          <p:cNvSpPr>
            <a:spLocks noChangeArrowheads="1"/>
          </p:cNvSpPr>
          <p:nvPr/>
        </p:nvSpPr>
        <p:spPr bwMode="auto">
          <a:xfrm>
            <a:off x="6978650" y="3429000"/>
            <a:ext cx="107950" cy="1079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cxnSp>
        <p:nvCxnSpPr>
          <p:cNvPr id="15381" name="Straight Connector 20"/>
          <p:cNvCxnSpPr>
            <a:cxnSpLocks noChangeShapeType="1"/>
          </p:cNvCxnSpPr>
          <p:nvPr/>
        </p:nvCxnSpPr>
        <p:spPr bwMode="auto">
          <a:xfrm>
            <a:off x="7073900" y="3486150"/>
            <a:ext cx="1263650" cy="114300"/>
          </a:xfrm>
          <a:prstGeom prst="line">
            <a:avLst/>
          </a:prstGeom>
          <a:noFill/>
          <a:ln w="9525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82" name="Straight Connector 21"/>
          <p:cNvCxnSpPr>
            <a:cxnSpLocks noChangeShapeType="1"/>
          </p:cNvCxnSpPr>
          <p:nvPr/>
        </p:nvCxnSpPr>
        <p:spPr bwMode="auto">
          <a:xfrm flipH="1">
            <a:off x="6943725" y="3067050"/>
            <a:ext cx="752475" cy="63500"/>
          </a:xfrm>
          <a:prstGeom prst="line">
            <a:avLst/>
          </a:prstGeom>
          <a:noFill/>
          <a:ln w="9525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83" name="Freeform 22"/>
          <p:cNvSpPr>
            <a:spLocks/>
          </p:cNvSpPr>
          <p:nvPr/>
        </p:nvSpPr>
        <p:spPr bwMode="auto">
          <a:xfrm>
            <a:off x="6061075" y="2967038"/>
            <a:ext cx="936625" cy="669925"/>
          </a:xfrm>
          <a:custGeom>
            <a:avLst/>
            <a:gdLst>
              <a:gd name="T0" fmla="*/ 815541 w 937209"/>
              <a:gd name="T1" fmla="*/ 170004 h 669057"/>
              <a:gd name="T2" fmla="*/ 504779 w 937209"/>
              <a:gd name="T3" fmla="*/ 4476 h 669057"/>
              <a:gd name="T4" fmla="*/ 523805 w 937209"/>
              <a:gd name="T5" fmla="*/ 329166 h 669057"/>
              <a:gd name="T6" fmla="*/ 10097 w 937209"/>
              <a:gd name="T7" fmla="*/ 329166 h 669057"/>
              <a:gd name="T8" fmla="*/ 213043 w 937209"/>
              <a:gd name="T9" fmla="*/ 666591 h 669057"/>
              <a:gd name="T10" fmla="*/ 580885 w 937209"/>
              <a:gd name="T11" fmla="*/ 526527 h 669057"/>
              <a:gd name="T12" fmla="*/ 752121 w 937209"/>
              <a:gd name="T13" fmla="*/ 653857 h 669057"/>
              <a:gd name="T14" fmla="*/ 936041 w 937209"/>
              <a:gd name="T15" fmla="*/ 558360 h 66905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37209" h="669057">
                <a:moveTo>
                  <a:pt x="816559" y="169564"/>
                </a:moveTo>
                <a:cubicBezTo>
                  <a:pt x="685325" y="73785"/>
                  <a:pt x="554092" y="-21994"/>
                  <a:pt x="505409" y="4464"/>
                </a:cubicBezTo>
                <a:cubicBezTo>
                  <a:pt x="456726" y="30922"/>
                  <a:pt x="607009" y="274339"/>
                  <a:pt x="524459" y="328314"/>
                </a:cubicBezTo>
                <a:cubicBezTo>
                  <a:pt x="441909" y="382289"/>
                  <a:pt x="61967" y="272222"/>
                  <a:pt x="10109" y="328314"/>
                </a:cubicBezTo>
                <a:cubicBezTo>
                  <a:pt x="-41749" y="384406"/>
                  <a:pt x="118059" y="632056"/>
                  <a:pt x="213309" y="664864"/>
                </a:cubicBezTo>
                <a:cubicBezTo>
                  <a:pt x="308559" y="697672"/>
                  <a:pt x="491651" y="527281"/>
                  <a:pt x="581609" y="525164"/>
                </a:cubicBezTo>
                <a:cubicBezTo>
                  <a:pt x="671567" y="523047"/>
                  <a:pt x="693792" y="646872"/>
                  <a:pt x="753059" y="652164"/>
                </a:cubicBezTo>
                <a:cubicBezTo>
                  <a:pt x="812326" y="657456"/>
                  <a:pt x="874767" y="607185"/>
                  <a:pt x="937209" y="556914"/>
                </a:cubicBezTo>
              </a:path>
            </a:pathLst>
          </a:cu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5384" name="Oval 23"/>
          <p:cNvSpPr>
            <a:spLocks noChangeArrowheads="1"/>
          </p:cNvSpPr>
          <p:nvPr/>
        </p:nvSpPr>
        <p:spPr bwMode="auto">
          <a:xfrm>
            <a:off x="5334000" y="3549650"/>
            <a:ext cx="107950" cy="1079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5385" name="Oval 24"/>
          <p:cNvSpPr>
            <a:spLocks noChangeArrowheads="1"/>
          </p:cNvSpPr>
          <p:nvPr/>
        </p:nvSpPr>
        <p:spPr bwMode="auto">
          <a:xfrm>
            <a:off x="6657975" y="2708275"/>
            <a:ext cx="107950" cy="1079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5386" name="Oval 25"/>
          <p:cNvSpPr>
            <a:spLocks noChangeArrowheads="1"/>
          </p:cNvSpPr>
          <p:nvPr/>
        </p:nvSpPr>
        <p:spPr bwMode="auto">
          <a:xfrm>
            <a:off x="6826250" y="3092450"/>
            <a:ext cx="107950" cy="1079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5387" name="Oval 26"/>
          <p:cNvSpPr>
            <a:spLocks noChangeArrowheads="1"/>
          </p:cNvSpPr>
          <p:nvPr/>
        </p:nvSpPr>
        <p:spPr bwMode="auto">
          <a:xfrm>
            <a:off x="6934200" y="3733800"/>
            <a:ext cx="107950" cy="1079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5388" name="Oval 27"/>
          <p:cNvSpPr>
            <a:spLocks noChangeArrowheads="1"/>
          </p:cNvSpPr>
          <p:nvPr/>
        </p:nvSpPr>
        <p:spPr bwMode="auto">
          <a:xfrm>
            <a:off x="7664450" y="3016250"/>
            <a:ext cx="107950" cy="1079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cxnSp>
        <p:nvCxnSpPr>
          <p:cNvPr id="15389" name="Straight Connector 28"/>
          <p:cNvCxnSpPr>
            <a:cxnSpLocks noChangeShapeType="1"/>
          </p:cNvCxnSpPr>
          <p:nvPr/>
        </p:nvCxnSpPr>
        <p:spPr bwMode="auto">
          <a:xfrm>
            <a:off x="3041650" y="5562600"/>
            <a:ext cx="539750" cy="0"/>
          </a:xfrm>
          <a:prstGeom prst="line">
            <a:avLst/>
          </a:prstGeom>
          <a:noFill/>
          <a:ln w="76200" algn="ctr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90" name="Straight Connector 29"/>
          <p:cNvCxnSpPr>
            <a:cxnSpLocks noChangeShapeType="1"/>
          </p:cNvCxnSpPr>
          <p:nvPr/>
        </p:nvCxnSpPr>
        <p:spPr bwMode="auto">
          <a:xfrm>
            <a:off x="3962400" y="5562600"/>
            <a:ext cx="539750" cy="0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91" name="Straight Connector 30"/>
          <p:cNvCxnSpPr>
            <a:cxnSpLocks noChangeShapeType="1"/>
          </p:cNvCxnSpPr>
          <p:nvPr/>
        </p:nvCxnSpPr>
        <p:spPr bwMode="auto">
          <a:xfrm>
            <a:off x="4826000" y="5562600"/>
            <a:ext cx="539750" cy="0"/>
          </a:xfrm>
          <a:prstGeom prst="line">
            <a:avLst/>
          </a:prstGeom>
          <a:noFill/>
          <a:ln w="76200" algn="ctr">
            <a:solidFill>
              <a:srgbClr val="00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86175"/>
            <a:ext cx="8488363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19200"/>
            <a:ext cx="213360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da-DK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Transitive Lukning: Eksempel</a:t>
            </a: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Johnson’s </a:t>
            </a:r>
            <a:r>
              <a:rPr lang="en-US" b="1" dirty="0" err="1" smtClean="0"/>
              <a:t>Algoritme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800" dirty="0" err="1" smtClean="0"/>
              <a:t>Korteste</a:t>
            </a:r>
            <a:r>
              <a:rPr lang="en-US" sz="2800" dirty="0" smtClean="0"/>
              <a:t> </a:t>
            </a:r>
            <a:r>
              <a:rPr lang="en-US" sz="2800" dirty="0" err="1" smtClean="0"/>
              <a:t>veje</a:t>
            </a:r>
            <a:r>
              <a:rPr lang="en-US" sz="2800" dirty="0" smtClean="0"/>
              <a:t> </a:t>
            </a:r>
            <a:r>
              <a:rPr lang="en-US" sz="2800" dirty="0" err="1" smtClean="0"/>
              <a:t>mellem</a:t>
            </a:r>
            <a:r>
              <a:rPr lang="en-US" sz="2800" dirty="0" smtClean="0"/>
              <a:t> </a:t>
            </a:r>
            <a:r>
              <a:rPr lang="en-US" sz="2800" dirty="0" err="1" smtClean="0"/>
              <a:t>alle</a:t>
            </a:r>
            <a:r>
              <a:rPr lang="en-US" sz="2800" dirty="0" smtClean="0"/>
              <a:t> par </a:t>
            </a:r>
            <a:r>
              <a:rPr lang="en-US" sz="2800" dirty="0" err="1" smtClean="0"/>
              <a:t>af</a:t>
            </a:r>
            <a:r>
              <a:rPr lang="en-US" sz="2800" dirty="0" smtClean="0"/>
              <a:t> </a:t>
            </a:r>
            <a:r>
              <a:rPr lang="en-US" sz="2800" dirty="0" err="1" smtClean="0"/>
              <a:t>knuder</a:t>
            </a:r>
            <a:r>
              <a:rPr lang="en-US" sz="2800" dirty="0" smtClean="0"/>
              <a:t> (APSP)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5800" y="1905000"/>
                <a:ext cx="7620000" cy="2257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b="0" dirty="0" smtClean="0"/>
                  <a:t> </a:t>
                </a:r>
                <a:r>
                  <a:rPr lang="en-US" sz="2400" b="0" dirty="0" err="1" smtClean="0">
                    <a:solidFill>
                      <a:srgbClr val="C00000"/>
                    </a:solidFill>
                  </a:rPr>
                  <a:t>Tynde</a:t>
                </a:r>
                <a:r>
                  <a:rPr lang="en-US" sz="2400" b="0" dirty="0" smtClean="0"/>
                  <a:t> </a:t>
                </a:r>
                <a:r>
                  <a:rPr lang="en-US" sz="2400" b="0" dirty="0" err="1" smtClean="0"/>
                  <a:t>grafer</a:t>
                </a:r>
                <a:r>
                  <a:rPr lang="en-US" sz="2400" b="0" dirty="0" smtClean="0"/>
                  <a:t> </a:t>
                </a:r>
                <a:r>
                  <a:rPr lang="en-US" sz="2400" b="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2400" b="0" i="1" dirty="0" smtClean="0">
                    <a:latin typeface="+mn-lt"/>
                    <a:cs typeface="Times New Roman" panose="02020603050405020304" pitchFamily="18" charset="0"/>
                  </a:rPr>
                  <a:t>,</a:t>
                </a:r>
                <a:r>
                  <a:rPr lang="en-US" sz="2400" b="0" dirty="0" smtClean="0"/>
                  <a:t> </a:t>
                </a:r>
                <a:r>
                  <a:rPr lang="en-US" sz="2400" b="0" dirty="0" err="1" smtClean="0"/>
                  <a:t>d.v.s</a:t>
                </a:r>
                <a:r>
                  <a:rPr lang="en-US" sz="2400" b="0" dirty="0" smtClean="0"/>
                  <a:t>. </a:t>
                </a:r>
                <a:r>
                  <a:rPr lang="en-US" sz="2400" b="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&lt;&lt; </a:t>
                </a:r>
                <a:r>
                  <a:rPr lang="en-US" sz="2400" b="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b="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0" dirty="0" smtClean="0"/>
                  <a:t>,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b="0" dirty="0" smtClean="0"/>
                  <a:t> og </a:t>
                </a:r>
                <a:r>
                  <a:rPr lang="en-US" sz="2400" b="0" dirty="0" err="1"/>
                  <a:t>p</a:t>
                </a:r>
                <a:r>
                  <a:rPr lang="en-US" sz="2400" b="0" dirty="0" err="1" smtClean="0"/>
                  <a:t>ostitive</a:t>
                </a:r>
                <a:r>
                  <a:rPr lang="en-US" sz="2400" b="0" dirty="0" smtClean="0"/>
                  <a:t> og </a:t>
                </a:r>
                <a:r>
                  <a:rPr lang="en-US" sz="2400" b="0" dirty="0" smtClean="0">
                    <a:solidFill>
                      <a:srgbClr val="C00000"/>
                    </a:solidFill>
                  </a:rPr>
                  <a:t>negative</a:t>
                </a:r>
                <a:r>
                  <a:rPr lang="en-US" sz="2400" b="0" dirty="0" smtClean="0"/>
                  <a:t> </a:t>
                </a:r>
                <a:r>
                  <a:rPr lang="en-US" sz="2400" b="0" dirty="0" err="1" smtClean="0"/>
                  <a:t>vægtede</a:t>
                </a:r>
                <a:r>
                  <a:rPr lang="en-US" sz="2400" b="0" dirty="0" smtClean="0"/>
                  <a:t> </a:t>
                </a:r>
                <a:r>
                  <a:rPr lang="en-US" sz="2400" b="0" dirty="0" err="1" smtClean="0"/>
                  <a:t>kanter</a:t>
                </a:r>
                <a:endParaRPr lang="en-US" sz="2400" b="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b="0" dirty="0"/>
              </a:p>
              <a:p>
                <a:r>
                  <a:rPr lang="en-US" sz="2400" b="0" dirty="0" err="1" smtClean="0"/>
                  <a:t>Uden</a:t>
                </a:r>
                <a:r>
                  <a:rPr lang="en-US" sz="2400" b="0" dirty="0" smtClean="0"/>
                  <a:t> negative </a:t>
                </a:r>
                <a:r>
                  <a:rPr lang="en-US" sz="2400" b="0" dirty="0" err="1" smtClean="0"/>
                  <a:t>vægte</a:t>
                </a:r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r>
                      <a:rPr lang="da-DK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a-DK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b="0" dirty="0" smtClean="0"/>
                  <a:t> x </a:t>
                </a:r>
                <a:r>
                  <a:rPr lang="en-US" sz="2400" b="0" dirty="0" err="1" smtClean="0"/>
                  <a:t>Dijkstra</a:t>
                </a:r>
                <a:r>
                  <a:rPr lang="en-US" sz="2400" b="0" dirty="0" smtClean="0"/>
                  <a:t> : </a:t>
                </a:r>
                <a:r>
                  <a:rPr lang="en-US" sz="24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O(</a:t>
                </a:r>
                <a:r>
                  <a:rPr lang="en-US" sz="2400" b="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∙(</a:t>
                </a:r>
                <a:r>
                  <a:rPr lang="en-US" sz="2400" b="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n∙</a:t>
                </a:r>
                <a:r>
                  <a:rPr lang="en-US" sz="2400" b="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sz="24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sz="2400" b="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))</a:t>
                </a:r>
              </a:p>
              <a:p>
                <a:r>
                  <a:rPr lang="en-US" sz="2400" b="0" dirty="0" smtClean="0"/>
                  <a:t>Med </a:t>
                </a:r>
                <a:r>
                  <a:rPr lang="en-US" sz="2400" b="0" dirty="0"/>
                  <a:t>negative </a:t>
                </a:r>
                <a:r>
                  <a:rPr lang="en-US" sz="2400" b="0" dirty="0" err="1"/>
                  <a:t>vægte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sz="2400" b="0" i="1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r>
                      <a:rPr lang="da-DK" sz="2400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dirty="0"/>
                  <a:t> </a:t>
                </a:r>
                <a:r>
                  <a:rPr lang="en-US" sz="2400" b="0" dirty="0" smtClean="0"/>
                  <a:t>Floyd-Warshall </a:t>
                </a:r>
                <a:r>
                  <a:rPr lang="en-US" sz="2400" b="0" dirty="0"/>
                  <a:t>: </a:t>
                </a:r>
                <a:r>
                  <a:rPr lang="en-US" sz="24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O(</a:t>
                </a:r>
                <a:r>
                  <a:rPr lang="en-US" sz="2400" b="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b="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905000"/>
                <a:ext cx="7620000" cy="2257669"/>
              </a:xfrm>
              <a:prstGeom prst="rect">
                <a:avLst/>
              </a:prstGeom>
              <a:blipFill>
                <a:blip r:embed="rId2"/>
                <a:stretch>
                  <a:fillRect l="-1280" t="-2162" r="-480" b="-5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 bwMode="auto">
          <a:xfrm>
            <a:off x="662354" y="4800600"/>
            <a:ext cx="7872046" cy="1445969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Johnson’s </a:t>
            </a:r>
            <a:r>
              <a:rPr lang="en-US" sz="2400" dirty="0" err="1" smtClean="0"/>
              <a:t>Algoritme</a:t>
            </a:r>
            <a:endParaRPr lang="en-US" sz="240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633413" marR="0" indent="-6334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C00000"/>
                </a:solidFill>
              </a:rPr>
              <a:t>Ide</a:t>
            </a:r>
            <a:r>
              <a:rPr lang="en-US" sz="2400" dirty="0" smtClean="0"/>
              <a:t>: 	</a:t>
            </a:r>
            <a:r>
              <a:rPr lang="en-US" sz="2400" b="0" dirty="0" err="1" smtClean="0"/>
              <a:t>Kør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Dijkstra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på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en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graf</a:t>
            </a:r>
            <a:r>
              <a:rPr lang="en-US" sz="2400" b="0" dirty="0" smtClean="0"/>
              <a:t> </a:t>
            </a:r>
            <a:r>
              <a:rPr lang="en-US" sz="24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G’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uden</a:t>
            </a:r>
            <a:r>
              <a:rPr lang="en-US" sz="2400" b="0" dirty="0" smtClean="0"/>
              <a:t> negative </a:t>
            </a:r>
            <a:r>
              <a:rPr lang="en-US" sz="2400" b="0" dirty="0" err="1" smtClean="0"/>
              <a:t>kanter</a:t>
            </a:r>
            <a:r>
              <a:rPr lang="en-US" sz="2400" b="0" dirty="0" smtClean="0"/>
              <a:t>, </a:t>
            </a:r>
            <a:r>
              <a:rPr lang="en-US" sz="2400" b="0" dirty="0" err="1" smtClean="0"/>
              <a:t>som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har</a:t>
            </a:r>
            <a:r>
              <a:rPr lang="en-US" sz="2400" b="0" dirty="0" smtClean="0"/>
              <a:t> de </a:t>
            </a:r>
            <a:r>
              <a:rPr lang="en-US" sz="2400" b="0" dirty="0" err="1" smtClean="0"/>
              <a:t>samme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korteste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veje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som</a:t>
            </a:r>
            <a:r>
              <a:rPr lang="en-US" sz="2400" b="0" dirty="0" smtClean="0"/>
              <a:t> i </a:t>
            </a:r>
            <a:r>
              <a:rPr lang="en-US" sz="24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01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90" y="222212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Højde</a:t>
            </a:r>
            <a:r>
              <a:rPr lang="en-US" b="1" dirty="0" smtClean="0"/>
              <a:t> transformation</a:t>
            </a:r>
            <a:endParaRPr lang="en-US" b="1" dirty="0"/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216151"/>
              </p:ext>
            </p:extLst>
          </p:nvPr>
        </p:nvGraphicFramePr>
        <p:xfrm>
          <a:off x="257828" y="4856358"/>
          <a:ext cx="2390007" cy="1676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9671">
                  <a:extLst>
                    <a:ext uri="{9D8B030D-6E8A-4147-A177-3AD203B41FA5}">
                      <a16:colId xmlns:a16="http://schemas.microsoft.com/office/drawing/2014/main" val="3536072269"/>
                    </a:ext>
                  </a:extLst>
                </a:gridCol>
                <a:gridCol w="439671">
                  <a:extLst>
                    <a:ext uri="{9D8B030D-6E8A-4147-A177-3AD203B41FA5}">
                      <a16:colId xmlns:a16="http://schemas.microsoft.com/office/drawing/2014/main" val="2567081998"/>
                    </a:ext>
                  </a:extLst>
                </a:gridCol>
                <a:gridCol w="503555">
                  <a:extLst>
                    <a:ext uri="{9D8B030D-6E8A-4147-A177-3AD203B41FA5}">
                      <a16:colId xmlns:a16="http://schemas.microsoft.com/office/drawing/2014/main" val="2516797370"/>
                    </a:ext>
                  </a:extLst>
                </a:gridCol>
                <a:gridCol w="503555">
                  <a:extLst>
                    <a:ext uri="{9D8B030D-6E8A-4147-A177-3AD203B41FA5}">
                      <a16:colId xmlns:a16="http://schemas.microsoft.com/office/drawing/2014/main" val="3744499985"/>
                    </a:ext>
                  </a:extLst>
                </a:gridCol>
                <a:gridCol w="503555">
                  <a:extLst>
                    <a:ext uri="{9D8B030D-6E8A-4147-A177-3AD203B41FA5}">
                      <a16:colId xmlns:a16="http://schemas.microsoft.com/office/drawing/2014/main" val="187550507"/>
                    </a:ext>
                  </a:extLst>
                </a:gridCol>
              </a:tblGrid>
              <a:tr h="21222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b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/>
                        <a:t>v</a:t>
                      </a:r>
                      <a:r>
                        <a:rPr lang="da-DK" sz="1600" baseline="-25000" dirty="0" smtClean="0"/>
                        <a:t>1</a:t>
                      </a:r>
                      <a:endParaRPr lang="en-US" sz="1600" b="0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/>
                        <a:t>v</a:t>
                      </a:r>
                      <a:r>
                        <a:rPr lang="da-DK" sz="1600" baseline="-25000" dirty="0" smtClean="0"/>
                        <a:t>2</a:t>
                      </a:r>
                      <a:endParaRPr lang="en-US" sz="1600" b="0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/>
                        <a:t>v</a:t>
                      </a:r>
                      <a:r>
                        <a:rPr lang="da-DK" sz="1600" baseline="-25000" dirty="0" smtClean="0"/>
                        <a:t>3</a:t>
                      </a:r>
                      <a:endParaRPr lang="en-US" sz="1600" b="0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/>
                        <a:t>v</a:t>
                      </a:r>
                      <a:r>
                        <a:rPr lang="da-DK" sz="1600" baseline="-25000" dirty="0" smtClean="0"/>
                        <a:t>4</a:t>
                      </a:r>
                      <a:endParaRPr lang="en-US" sz="1600" b="0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3297268"/>
                  </a:ext>
                </a:extLst>
              </a:tr>
              <a:tr h="2122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/>
                        <a:t>v</a:t>
                      </a:r>
                      <a:r>
                        <a:rPr lang="da-DK" sz="1600" baseline="-25000" dirty="0" smtClean="0"/>
                        <a:t>1</a:t>
                      </a:r>
                      <a:endParaRPr lang="en-US" sz="1600" b="0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+∞</a:t>
                      </a:r>
                      <a:endParaRPr lang="en-US" sz="1600" b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+∞</a:t>
                      </a:r>
                      <a:endParaRPr lang="en-US" sz="1600" b="0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+∞</a:t>
                      </a:r>
                      <a:endParaRPr lang="en-US" sz="1600" b="0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02991692"/>
                  </a:ext>
                </a:extLst>
              </a:tr>
              <a:tr h="2122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/>
                        <a:t>v</a:t>
                      </a:r>
                      <a:r>
                        <a:rPr lang="da-DK" sz="1600" baseline="-25000" dirty="0" smtClean="0"/>
                        <a:t>2</a:t>
                      </a:r>
                      <a:endParaRPr lang="en-US" sz="1600" b="0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-3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-3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-1</a:t>
                      </a:r>
                      <a:endParaRPr lang="en-US" sz="1600" b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570906"/>
                  </a:ext>
                </a:extLst>
              </a:tr>
              <a:tr h="2122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/>
                        <a:t>v</a:t>
                      </a:r>
                      <a:r>
                        <a:rPr lang="da-DK" sz="1600" baseline="-25000" dirty="0" smtClean="0"/>
                        <a:t>3</a:t>
                      </a:r>
                      <a:endParaRPr lang="en-US" sz="1600" b="0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26431"/>
                  </a:ext>
                </a:extLst>
              </a:tr>
              <a:tr h="2122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/>
                        <a:t>v</a:t>
                      </a:r>
                      <a:r>
                        <a:rPr lang="da-DK" sz="1600" baseline="-25000" dirty="0" smtClean="0"/>
                        <a:t>4</a:t>
                      </a:r>
                      <a:endParaRPr lang="en-US" sz="1600" b="0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-2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067036"/>
                  </a:ext>
                </a:extLst>
              </a:tr>
            </a:tbl>
          </a:graphicData>
        </a:graphic>
      </p:graphicFrame>
      <p:grpSp>
        <p:nvGrpSpPr>
          <p:cNvPr id="73" name="Group 72"/>
          <p:cNvGrpSpPr/>
          <p:nvPr/>
        </p:nvGrpSpPr>
        <p:grpSpPr>
          <a:xfrm>
            <a:off x="71597" y="2224309"/>
            <a:ext cx="2530638" cy="2189030"/>
            <a:chOff x="71597" y="1995709"/>
            <a:chExt cx="2530638" cy="2189030"/>
          </a:xfrm>
        </p:grpSpPr>
        <p:sp>
          <p:nvSpPr>
            <p:cNvPr id="17" name="TextBox 28"/>
            <p:cNvSpPr txBox="1">
              <a:spLocks noChangeArrowheads="1"/>
            </p:cNvSpPr>
            <p:nvPr/>
          </p:nvSpPr>
          <p:spPr bwMode="auto">
            <a:xfrm>
              <a:off x="2186308" y="3051352"/>
              <a:ext cx="415927" cy="36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b="0" dirty="0" smtClean="0"/>
                <a:t>-2</a:t>
              </a:r>
              <a:endParaRPr lang="en-US" b="0" dirty="0"/>
            </a:p>
          </p:txBody>
        </p:sp>
        <p:sp>
          <p:nvSpPr>
            <p:cNvPr id="4" name="Oval 3"/>
            <p:cNvSpPr/>
            <p:nvPr/>
          </p:nvSpPr>
          <p:spPr bwMode="auto">
            <a:xfrm>
              <a:off x="579760" y="3511929"/>
              <a:ext cx="539750" cy="53975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da-DK" sz="1600" b="0" i="1" dirty="0">
                  <a:solidFill>
                    <a:schemeClr val="tx1"/>
                  </a:solidFill>
                </a:rPr>
                <a:t>v</a:t>
              </a:r>
              <a:r>
                <a:rPr lang="da-DK" sz="1600" b="0" baseline="-25000" dirty="0">
                  <a:solidFill>
                    <a:schemeClr val="tx1"/>
                  </a:solidFill>
                </a:rPr>
                <a:t>2</a:t>
              </a:r>
              <a:endParaRPr lang="en-US" sz="1600" b="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1916435" y="3508175"/>
              <a:ext cx="539750" cy="53975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da-DK" sz="1600" b="0" i="1" dirty="0">
                  <a:solidFill>
                    <a:schemeClr val="tx1"/>
                  </a:solidFill>
                </a:rPr>
                <a:t>v</a:t>
              </a:r>
              <a:r>
                <a:rPr lang="da-DK" sz="1600" b="0" baseline="-25000" dirty="0">
                  <a:solidFill>
                    <a:schemeClr val="tx1"/>
                  </a:solidFill>
                </a:rPr>
                <a:t>4</a:t>
              </a:r>
              <a:endParaRPr lang="en-US" sz="1600" b="0" i="1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1916435" y="2294469"/>
              <a:ext cx="539750" cy="53975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da-DK" sz="1600" b="0" i="1" dirty="0">
                  <a:solidFill>
                    <a:schemeClr val="tx1"/>
                  </a:solidFill>
                </a:rPr>
                <a:t>v</a:t>
              </a:r>
              <a:r>
                <a:rPr lang="da-DK" sz="1600" b="0" baseline="-25000" dirty="0">
                  <a:solidFill>
                    <a:schemeClr val="tx1"/>
                  </a:solidFill>
                </a:rPr>
                <a:t>3 </a:t>
              </a:r>
              <a:endParaRPr lang="en-US" sz="1600" b="0" i="1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579760" y="2294957"/>
              <a:ext cx="539750" cy="53975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da-DK" sz="1600" b="0" i="1" dirty="0">
                  <a:solidFill>
                    <a:schemeClr val="tx1"/>
                  </a:solidFill>
                </a:rPr>
                <a:t>v</a:t>
              </a:r>
              <a:r>
                <a:rPr lang="da-DK" sz="1600" b="0" baseline="-25000" dirty="0">
                  <a:solidFill>
                    <a:schemeClr val="tx1"/>
                  </a:solidFill>
                </a:rPr>
                <a:t>1</a:t>
              </a:r>
              <a:endParaRPr lang="en-US" sz="1600" b="0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Arrow Connector 17"/>
            <p:cNvCxnSpPr>
              <a:cxnSpLocks noChangeShapeType="1"/>
              <a:stCxn id="6" idx="3"/>
              <a:endCxn id="4" idx="7"/>
            </p:cNvCxnSpPr>
            <p:nvPr/>
          </p:nvCxnSpPr>
          <p:spPr bwMode="auto">
            <a:xfrm flipH="1">
              <a:off x="1040465" y="2755174"/>
              <a:ext cx="955015" cy="83580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Arrow Connector 21"/>
            <p:cNvCxnSpPr>
              <a:cxnSpLocks noChangeShapeType="1"/>
              <a:stCxn id="4" idx="6"/>
              <a:endCxn id="5" idx="2"/>
            </p:cNvCxnSpPr>
            <p:nvPr/>
          </p:nvCxnSpPr>
          <p:spPr bwMode="auto">
            <a:xfrm flipV="1">
              <a:off x="1119510" y="3778050"/>
              <a:ext cx="796925" cy="3754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Arrow Connector 26"/>
            <p:cNvCxnSpPr>
              <a:cxnSpLocks noChangeShapeType="1"/>
              <a:stCxn id="5" idx="0"/>
              <a:endCxn id="6" idx="4"/>
            </p:cNvCxnSpPr>
            <p:nvPr/>
          </p:nvCxnSpPr>
          <p:spPr bwMode="auto">
            <a:xfrm flipV="1">
              <a:off x="2186310" y="2834219"/>
              <a:ext cx="0" cy="673956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TextBox 31"/>
            <p:cNvSpPr txBox="1">
              <a:spLocks noChangeArrowheads="1"/>
            </p:cNvSpPr>
            <p:nvPr/>
          </p:nvSpPr>
          <p:spPr bwMode="auto">
            <a:xfrm>
              <a:off x="1192865" y="2866411"/>
              <a:ext cx="3048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b="0" dirty="0"/>
                <a:t>5</a:t>
              </a:r>
              <a:endParaRPr lang="en-US" b="0" dirty="0"/>
            </a:p>
          </p:txBody>
        </p:sp>
        <p:sp>
          <p:nvSpPr>
            <p:cNvPr id="21" name="TextBox 34"/>
            <p:cNvSpPr txBox="1">
              <a:spLocks noChangeArrowheads="1"/>
            </p:cNvSpPr>
            <p:nvPr/>
          </p:nvSpPr>
          <p:spPr bwMode="auto">
            <a:xfrm>
              <a:off x="1040465" y="3814852"/>
              <a:ext cx="6096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da-DK" b="0" dirty="0" smtClean="0"/>
                <a:t>-1</a:t>
              </a:r>
              <a:endParaRPr lang="en-US" b="0" dirty="0"/>
            </a:p>
          </p:txBody>
        </p:sp>
        <p:sp>
          <p:nvSpPr>
            <p:cNvPr id="22" name="TextBox 37"/>
            <p:cNvSpPr txBox="1">
              <a:spLocks noChangeArrowheads="1"/>
            </p:cNvSpPr>
            <p:nvPr/>
          </p:nvSpPr>
          <p:spPr bwMode="auto">
            <a:xfrm>
              <a:off x="1405095" y="2194456"/>
              <a:ext cx="3048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b="0" dirty="0"/>
                <a:t>3</a:t>
              </a:r>
              <a:endParaRPr lang="en-US" b="0" dirty="0"/>
            </a:p>
          </p:txBody>
        </p:sp>
        <p:sp>
          <p:nvSpPr>
            <p:cNvPr id="23" name="TextBox 38"/>
            <p:cNvSpPr txBox="1">
              <a:spLocks noChangeArrowheads="1"/>
            </p:cNvSpPr>
            <p:nvPr/>
          </p:nvSpPr>
          <p:spPr bwMode="auto">
            <a:xfrm>
              <a:off x="240035" y="3051355"/>
              <a:ext cx="5334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da-DK" b="0" dirty="0" smtClean="0"/>
                <a:t>-3</a:t>
              </a:r>
              <a:endParaRPr lang="en-US" b="0" dirty="0"/>
            </a:p>
          </p:txBody>
        </p:sp>
        <p:cxnSp>
          <p:nvCxnSpPr>
            <p:cNvPr id="26" name="Straight Arrow Connector 26"/>
            <p:cNvCxnSpPr>
              <a:cxnSpLocks noChangeShapeType="1"/>
            </p:cNvCxnSpPr>
            <p:nvPr/>
          </p:nvCxnSpPr>
          <p:spPr bwMode="auto">
            <a:xfrm flipV="1">
              <a:off x="849635" y="2834219"/>
              <a:ext cx="0" cy="673956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Arrow Connector 21"/>
            <p:cNvCxnSpPr>
              <a:cxnSpLocks noChangeShapeType="1"/>
              <a:stCxn id="6" idx="2"/>
              <a:endCxn id="8" idx="6"/>
            </p:cNvCxnSpPr>
            <p:nvPr/>
          </p:nvCxnSpPr>
          <p:spPr bwMode="auto">
            <a:xfrm flipH="1">
              <a:off x="1119510" y="2564344"/>
              <a:ext cx="796925" cy="488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8"/>
                <p:cNvSpPr txBox="1">
                  <a:spLocks noChangeArrowheads="1"/>
                </p:cNvSpPr>
                <p:nvPr/>
              </p:nvSpPr>
              <p:spPr bwMode="auto">
                <a:xfrm>
                  <a:off x="71597" y="1995709"/>
                  <a:ext cx="533400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da-DK" sz="2400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35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1597" y="1995709"/>
                  <a:ext cx="533400" cy="461665"/>
                </a:xfrm>
                <a:prstGeom prst="rect">
                  <a:avLst/>
                </a:prstGeom>
                <a:blipFill>
                  <a:blip r:embed="rId2"/>
                  <a:stretch>
                    <a:fillRect r="-114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2" name="Group 71"/>
          <p:cNvGrpSpPr/>
          <p:nvPr/>
        </p:nvGrpSpPr>
        <p:grpSpPr>
          <a:xfrm>
            <a:off x="622578" y="2149915"/>
            <a:ext cx="1716130" cy="2498285"/>
            <a:chOff x="622578" y="1921315"/>
            <a:chExt cx="1716130" cy="2498285"/>
          </a:xfrm>
        </p:grpSpPr>
        <p:sp>
          <p:nvSpPr>
            <p:cNvPr id="36" name="TextBox 37"/>
            <p:cNvSpPr txBox="1">
              <a:spLocks noChangeArrowheads="1"/>
            </p:cNvSpPr>
            <p:nvPr/>
          </p:nvSpPr>
          <p:spPr bwMode="auto">
            <a:xfrm>
              <a:off x="696543" y="1921315"/>
              <a:ext cx="3048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dirty="0">
                  <a:solidFill>
                    <a:srgbClr val="C00000"/>
                  </a:solidFill>
                </a:rPr>
                <a:t>4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37" name="TextBox 37"/>
            <p:cNvSpPr txBox="1">
              <a:spLocks noChangeArrowheads="1"/>
            </p:cNvSpPr>
            <p:nvPr/>
          </p:nvSpPr>
          <p:spPr bwMode="auto">
            <a:xfrm>
              <a:off x="2033908" y="1921315"/>
              <a:ext cx="3048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dirty="0">
                  <a:solidFill>
                    <a:srgbClr val="C00000"/>
                  </a:solidFill>
                </a:rPr>
                <a:t>2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38" name="TextBox 37"/>
            <p:cNvSpPr txBox="1">
              <a:spLocks noChangeArrowheads="1"/>
            </p:cNvSpPr>
            <p:nvPr/>
          </p:nvSpPr>
          <p:spPr bwMode="auto">
            <a:xfrm>
              <a:off x="2013065" y="4045317"/>
              <a:ext cx="304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dirty="0">
                  <a:solidFill>
                    <a:srgbClr val="C00000"/>
                  </a:solidFill>
                </a:rPr>
                <a:t>1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39" name="TextBox 38"/>
            <p:cNvSpPr txBox="1">
              <a:spLocks noChangeArrowheads="1"/>
            </p:cNvSpPr>
            <p:nvPr/>
          </p:nvSpPr>
          <p:spPr bwMode="auto">
            <a:xfrm>
              <a:off x="622578" y="4050268"/>
              <a:ext cx="496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dirty="0" smtClean="0">
                  <a:solidFill>
                    <a:srgbClr val="C00000"/>
                  </a:solidFill>
                </a:rPr>
                <a:t>-3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6138577" y="1828800"/>
            <a:ext cx="2530638" cy="2588293"/>
            <a:chOff x="6138577" y="1600200"/>
            <a:chExt cx="2530638" cy="2588293"/>
          </a:xfrm>
        </p:grpSpPr>
        <p:sp>
          <p:nvSpPr>
            <p:cNvPr id="40" name="Oval 39"/>
            <p:cNvSpPr/>
            <p:nvPr/>
          </p:nvSpPr>
          <p:spPr bwMode="auto">
            <a:xfrm>
              <a:off x="6646740" y="3515683"/>
              <a:ext cx="539750" cy="53975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da-DK" sz="1600" b="0" i="1" dirty="0">
                  <a:solidFill>
                    <a:schemeClr val="tx1"/>
                  </a:solidFill>
                </a:rPr>
                <a:t>v</a:t>
              </a:r>
              <a:r>
                <a:rPr lang="da-DK" sz="1600" b="0" baseline="-25000" dirty="0">
                  <a:solidFill>
                    <a:schemeClr val="tx1"/>
                  </a:solidFill>
                </a:rPr>
                <a:t>2</a:t>
              </a:r>
              <a:endParaRPr lang="en-US" sz="1600" b="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7983415" y="3511929"/>
              <a:ext cx="539750" cy="53975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da-DK" sz="1600" b="0" i="1" dirty="0">
                  <a:solidFill>
                    <a:schemeClr val="tx1"/>
                  </a:solidFill>
                </a:rPr>
                <a:t>v</a:t>
              </a:r>
              <a:r>
                <a:rPr lang="da-DK" sz="1600" b="0" baseline="-25000" dirty="0">
                  <a:solidFill>
                    <a:schemeClr val="tx1"/>
                  </a:solidFill>
                </a:rPr>
                <a:t>4</a:t>
              </a:r>
              <a:endParaRPr lang="en-US" sz="1600" b="0" i="1" dirty="0">
                <a:solidFill>
                  <a:schemeClr val="tx1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7983415" y="2298223"/>
              <a:ext cx="539750" cy="53975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da-DK" sz="1600" b="0" i="1" dirty="0">
                  <a:solidFill>
                    <a:schemeClr val="tx1"/>
                  </a:solidFill>
                </a:rPr>
                <a:t>v</a:t>
              </a:r>
              <a:r>
                <a:rPr lang="da-DK" sz="1600" b="0" baseline="-25000" dirty="0">
                  <a:solidFill>
                    <a:schemeClr val="tx1"/>
                  </a:solidFill>
                </a:rPr>
                <a:t>3 </a:t>
              </a:r>
              <a:endParaRPr lang="en-US" sz="1600" b="0" i="1" dirty="0">
                <a:solidFill>
                  <a:schemeClr val="tx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6646740" y="2298711"/>
              <a:ext cx="539750" cy="53975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da-DK" sz="1600" b="0" i="1" dirty="0">
                  <a:solidFill>
                    <a:schemeClr val="tx1"/>
                  </a:solidFill>
                </a:rPr>
                <a:t>v</a:t>
              </a:r>
              <a:r>
                <a:rPr lang="da-DK" sz="1600" b="0" baseline="-25000" dirty="0">
                  <a:solidFill>
                    <a:schemeClr val="tx1"/>
                  </a:solidFill>
                </a:rPr>
                <a:t>1</a:t>
              </a:r>
              <a:endParaRPr lang="en-US" sz="1600" b="0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44" name="Straight Arrow Connector 17"/>
            <p:cNvCxnSpPr>
              <a:cxnSpLocks noChangeShapeType="1"/>
              <a:stCxn id="42" idx="3"/>
              <a:endCxn id="40" idx="7"/>
            </p:cNvCxnSpPr>
            <p:nvPr/>
          </p:nvCxnSpPr>
          <p:spPr bwMode="auto">
            <a:xfrm flipH="1">
              <a:off x="7107445" y="2758928"/>
              <a:ext cx="955015" cy="83580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Straight Arrow Connector 21"/>
            <p:cNvCxnSpPr>
              <a:cxnSpLocks noChangeShapeType="1"/>
              <a:stCxn id="40" idx="6"/>
              <a:endCxn id="41" idx="2"/>
            </p:cNvCxnSpPr>
            <p:nvPr/>
          </p:nvCxnSpPr>
          <p:spPr bwMode="auto">
            <a:xfrm flipV="1">
              <a:off x="7186490" y="3781804"/>
              <a:ext cx="796925" cy="3754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Straight Arrow Connector 26"/>
            <p:cNvCxnSpPr>
              <a:cxnSpLocks noChangeShapeType="1"/>
              <a:stCxn id="41" idx="0"/>
              <a:endCxn id="42" idx="4"/>
            </p:cNvCxnSpPr>
            <p:nvPr/>
          </p:nvCxnSpPr>
          <p:spPr bwMode="auto">
            <a:xfrm flipV="1">
              <a:off x="8253290" y="2837973"/>
              <a:ext cx="0" cy="673956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" name="TextBox 28"/>
            <p:cNvSpPr txBox="1">
              <a:spLocks noChangeArrowheads="1"/>
            </p:cNvSpPr>
            <p:nvPr/>
          </p:nvSpPr>
          <p:spPr bwMode="auto">
            <a:xfrm>
              <a:off x="8253288" y="3055106"/>
              <a:ext cx="415927" cy="36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b="0" dirty="0" smtClean="0"/>
                <a:t>-3</a:t>
              </a:r>
              <a:endParaRPr lang="en-US" b="0" dirty="0"/>
            </a:p>
          </p:txBody>
        </p:sp>
        <p:sp>
          <p:nvSpPr>
            <p:cNvPr id="48" name="TextBox 31"/>
            <p:cNvSpPr txBox="1">
              <a:spLocks noChangeArrowheads="1"/>
            </p:cNvSpPr>
            <p:nvPr/>
          </p:nvSpPr>
          <p:spPr bwMode="auto">
            <a:xfrm>
              <a:off x="7103940" y="2870165"/>
              <a:ext cx="46070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b="0" dirty="0" smtClean="0"/>
                <a:t>10</a:t>
              </a:r>
              <a:endParaRPr lang="en-US" b="0" dirty="0"/>
            </a:p>
          </p:txBody>
        </p:sp>
        <p:sp>
          <p:nvSpPr>
            <p:cNvPr id="49" name="TextBox 34"/>
            <p:cNvSpPr txBox="1">
              <a:spLocks noChangeArrowheads="1"/>
            </p:cNvSpPr>
            <p:nvPr/>
          </p:nvSpPr>
          <p:spPr bwMode="auto">
            <a:xfrm>
              <a:off x="7107445" y="3818606"/>
              <a:ext cx="6096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da-DK" b="0" dirty="0" smtClean="0"/>
                <a:t>-5</a:t>
              </a:r>
              <a:endParaRPr lang="en-US" b="0" dirty="0"/>
            </a:p>
          </p:txBody>
        </p:sp>
        <p:sp>
          <p:nvSpPr>
            <p:cNvPr id="50" name="TextBox 37"/>
            <p:cNvSpPr txBox="1">
              <a:spLocks noChangeArrowheads="1"/>
            </p:cNvSpPr>
            <p:nvPr/>
          </p:nvSpPr>
          <p:spPr bwMode="auto">
            <a:xfrm>
              <a:off x="7472075" y="2198210"/>
              <a:ext cx="304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b="0" dirty="0"/>
                <a:t>1</a:t>
              </a:r>
              <a:endParaRPr lang="en-US" b="0" dirty="0"/>
            </a:p>
          </p:txBody>
        </p:sp>
        <p:sp>
          <p:nvSpPr>
            <p:cNvPr id="51" name="TextBox 38"/>
            <p:cNvSpPr txBox="1">
              <a:spLocks noChangeArrowheads="1"/>
            </p:cNvSpPr>
            <p:nvPr/>
          </p:nvSpPr>
          <p:spPr bwMode="auto">
            <a:xfrm>
              <a:off x="6307015" y="3055109"/>
              <a:ext cx="5334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da-DK" b="0" dirty="0" smtClean="0"/>
                <a:t>-10</a:t>
              </a:r>
              <a:endParaRPr lang="en-US" b="0" dirty="0"/>
            </a:p>
          </p:txBody>
        </p:sp>
        <p:cxnSp>
          <p:nvCxnSpPr>
            <p:cNvPr id="52" name="Straight Arrow Connector 26"/>
            <p:cNvCxnSpPr>
              <a:cxnSpLocks noChangeShapeType="1"/>
            </p:cNvCxnSpPr>
            <p:nvPr/>
          </p:nvCxnSpPr>
          <p:spPr bwMode="auto">
            <a:xfrm flipV="1">
              <a:off x="6916615" y="2837973"/>
              <a:ext cx="0" cy="673956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Straight Arrow Connector 21"/>
            <p:cNvCxnSpPr>
              <a:cxnSpLocks noChangeShapeType="1"/>
              <a:stCxn id="42" idx="2"/>
              <a:endCxn id="43" idx="6"/>
            </p:cNvCxnSpPr>
            <p:nvPr/>
          </p:nvCxnSpPr>
          <p:spPr bwMode="auto">
            <a:xfrm flipH="1">
              <a:off x="7186490" y="2568098"/>
              <a:ext cx="796925" cy="488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38"/>
                <p:cNvSpPr txBox="1">
                  <a:spLocks noChangeArrowheads="1"/>
                </p:cNvSpPr>
                <p:nvPr/>
              </p:nvSpPr>
              <p:spPr bwMode="auto">
                <a:xfrm>
                  <a:off x="6138577" y="2003554"/>
                  <a:ext cx="533400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da-DK" sz="2400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da-DK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54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138577" y="2003554"/>
                  <a:ext cx="533400" cy="461665"/>
                </a:xfrm>
                <a:prstGeom prst="rect">
                  <a:avLst/>
                </a:prstGeom>
                <a:blipFill>
                  <a:blip r:embed="rId3"/>
                  <a:stretch>
                    <a:fillRect r="-574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TextBox 58"/>
            <p:cNvSpPr txBox="1"/>
            <p:nvPr/>
          </p:nvSpPr>
          <p:spPr>
            <a:xfrm>
              <a:off x="7077502" y="1600200"/>
              <a:ext cx="1093945" cy="371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3 + </a:t>
              </a:r>
              <a:r>
                <a:rPr lang="en-US" dirty="0">
                  <a:solidFill>
                    <a:srgbClr val="C00000"/>
                  </a:solidFill>
                </a:rPr>
                <a:t>2</a:t>
              </a:r>
              <a:r>
                <a:rPr lang="en-US" dirty="0" smtClean="0">
                  <a:solidFill>
                    <a:srgbClr val="C00000"/>
                  </a:solidFill>
                </a:rPr>
                <a:t> - 4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61" name="Straight Arrow Connector 60"/>
            <p:cNvCxnSpPr/>
            <p:nvPr/>
          </p:nvCxnSpPr>
          <p:spPr bwMode="auto">
            <a:xfrm>
              <a:off x="7624475" y="1981200"/>
              <a:ext cx="0" cy="22805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62" name="Right Arrow 61"/>
          <p:cNvSpPr/>
          <p:nvPr/>
        </p:nvSpPr>
        <p:spPr bwMode="auto">
          <a:xfrm>
            <a:off x="4038419" y="3439859"/>
            <a:ext cx="993145" cy="392074"/>
          </a:xfrm>
          <a:prstGeom prst="rightArrow">
            <a:avLst>
              <a:gd name="adj1" fmla="val 45394"/>
              <a:gd name="adj2" fmla="val 68425"/>
            </a:avLst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590800" y="2565593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’(</a:t>
            </a:r>
            <a:r>
              <a:rPr lang="en-US" sz="2400" b="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b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en-US" sz="2400" b="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5" name="Table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422212"/>
              </p:ext>
            </p:extLst>
          </p:nvPr>
        </p:nvGraphicFramePr>
        <p:xfrm>
          <a:off x="6268793" y="4856358"/>
          <a:ext cx="2479675" cy="17578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5935">
                  <a:extLst>
                    <a:ext uri="{9D8B030D-6E8A-4147-A177-3AD203B41FA5}">
                      <a16:colId xmlns:a16="http://schemas.microsoft.com/office/drawing/2014/main" val="3536072269"/>
                    </a:ext>
                  </a:extLst>
                </a:gridCol>
                <a:gridCol w="495935">
                  <a:extLst>
                    <a:ext uri="{9D8B030D-6E8A-4147-A177-3AD203B41FA5}">
                      <a16:colId xmlns:a16="http://schemas.microsoft.com/office/drawing/2014/main" val="2567081998"/>
                    </a:ext>
                  </a:extLst>
                </a:gridCol>
                <a:gridCol w="495935">
                  <a:extLst>
                    <a:ext uri="{9D8B030D-6E8A-4147-A177-3AD203B41FA5}">
                      <a16:colId xmlns:a16="http://schemas.microsoft.com/office/drawing/2014/main" val="2516797370"/>
                    </a:ext>
                  </a:extLst>
                </a:gridCol>
                <a:gridCol w="495935">
                  <a:extLst>
                    <a:ext uri="{9D8B030D-6E8A-4147-A177-3AD203B41FA5}">
                      <a16:colId xmlns:a16="http://schemas.microsoft.com/office/drawing/2014/main" val="3744499985"/>
                    </a:ext>
                  </a:extLst>
                </a:gridCol>
                <a:gridCol w="495935">
                  <a:extLst>
                    <a:ext uri="{9D8B030D-6E8A-4147-A177-3AD203B41FA5}">
                      <a16:colId xmlns:a16="http://schemas.microsoft.com/office/drawing/2014/main" val="187550507"/>
                    </a:ext>
                  </a:extLst>
                </a:gridCol>
              </a:tblGrid>
              <a:tr h="21222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d’</a:t>
                      </a:r>
                      <a:endParaRPr lang="en-US" sz="1600" b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/>
                        <a:t>v</a:t>
                      </a:r>
                      <a:r>
                        <a:rPr lang="da-DK" sz="1600" baseline="-25000" dirty="0" smtClean="0"/>
                        <a:t>1</a:t>
                      </a:r>
                      <a:endParaRPr lang="en-US" sz="1600" b="0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/>
                        <a:t>v</a:t>
                      </a:r>
                      <a:r>
                        <a:rPr lang="da-DK" sz="1600" baseline="-25000" dirty="0" smtClean="0"/>
                        <a:t>2</a:t>
                      </a:r>
                      <a:endParaRPr lang="en-US" sz="1600" b="0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/>
                        <a:t>v</a:t>
                      </a:r>
                      <a:r>
                        <a:rPr lang="da-DK" sz="1600" baseline="-25000" dirty="0" smtClean="0"/>
                        <a:t>3</a:t>
                      </a:r>
                      <a:endParaRPr lang="en-US" sz="1600" b="0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/>
                        <a:t>v</a:t>
                      </a:r>
                      <a:r>
                        <a:rPr lang="da-DK" sz="1600" baseline="-25000" dirty="0" smtClean="0"/>
                        <a:t>4</a:t>
                      </a:r>
                      <a:endParaRPr lang="en-US" sz="1600" b="0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3297268"/>
                  </a:ext>
                </a:extLst>
              </a:tr>
              <a:tr h="2122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/>
                        <a:t>v</a:t>
                      </a:r>
                      <a:r>
                        <a:rPr lang="da-DK" sz="1600" baseline="-25000" dirty="0" smtClean="0"/>
                        <a:t>1</a:t>
                      </a:r>
                      <a:endParaRPr lang="en-US" sz="1600" b="0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+∞</a:t>
                      </a:r>
                      <a:endParaRPr lang="en-US" sz="1600" b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+∞</a:t>
                      </a:r>
                      <a:endParaRPr lang="en-US" sz="1600" b="0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+∞</a:t>
                      </a:r>
                      <a:endParaRPr lang="en-US" sz="1600" b="0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02991692"/>
                  </a:ext>
                </a:extLst>
              </a:tr>
              <a:tr h="4166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/>
                        <a:t>v</a:t>
                      </a:r>
                      <a:r>
                        <a:rPr lang="da-DK" sz="1600" baseline="-25000" dirty="0" smtClean="0"/>
                        <a:t>2</a:t>
                      </a:r>
                      <a:endParaRPr lang="en-US" sz="1600" b="0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-10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-8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-5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570906"/>
                  </a:ext>
                </a:extLst>
              </a:tr>
              <a:tr h="2122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/>
                        <a:t>v</a:t>
                      </a:r>
                      <a:r>
                        <a:rPr lang="da-DK" sz="1600" baseline="-25000" dirty="0" smtClean="0"/>
                        <a:t>3</a:t>
                      </a:r>
                      <a:endParaRPr lang="en-US" sz="1600" b="0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0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10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5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26431"/>
                  </a:ext>
                </a:extLst>
              </a:tr>
              <a:tr h="2122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/>
                        <a:t>v</a:t>
                      </a:r>
                      <a:r>
                        <a:rPr lang="da-DK" sz="1600" baseline="-25000" dirty="0" smtClean="0"/>
                        <a:t>4</a:t>
                      </a:r>
                      <a:endParaRPr lang="en-US" sz="1600" b="0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-3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7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-3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067036"/>
                  </a:ext>
                </a:extLst>
              </a:tr>
            </a:tbl>
          </a:graphicData>
        </a:graphic>
      </p:graphicFrame>
      <p:sp>
        <p:nvSpPr>
          <p:cNvPr id="66" name="TextBox 65"/>
          <p:cNvSpPr txBox="1"/>
          <p:nvPr/>
        </p:nvSpPr>
        <p:spPr>
          <a:xfrm>
            <a:off x="2638231" y="1529837"/>
            <a:ext cx="3272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err="1" smtClean="0"/>
              <a:t>tilknyt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hver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knude</a:t>
            </a:r>
            <a:r>
              <a:rPr lang="en-US" sz="2400" b="0" dirty="0" smtClean="0"/>
              <a:t> </a:t>
            </a:r>
            <a:r>
              <a:rPr lang="en-US" sz="24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en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arbitrær</a:t>
            </a:r>
            <a:r>
              <a:rPr lang="en-US" sz="2400" b="0" dirty="0" smtClean="0"/>
              <a:t> </a:t>
            </a:r>
            <a:r>
              <a:rPr lang="en-US" sz="2400" b="0" dirty="0" err="1" smtClean="0">
                <a:solidFill>
                  <a:srgbClr val="C00000"/>
                </a:solidFill>
              </a:rPr>
              <a:t>højde</a:t>
            </a:r>
            <a:r>
              <a:rPr lang="en-US" sz="2400" b="0" dirty="0" smtClean="0">
                <a:solidFill>
                  <a:srgbClr val="C00000"/>
                </a:solidFill>
              </a:rPr>
              <a:t> </a:t>
            </a:r>
            <a:r>
              <a:rPr lang="en-US" sz="2400" b="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8" name="Straight Arrow Connector 67"/>
          <p:cNvCxnSpPr/>
          <p:nvPr/>
        </p:nvCxnSpPr>
        <p:spPr bwMode="auto">
          <a:xfrm flipH="1">
            <a:off x="2332323" y="2032803"/>
            <a:ext cx="305908" cy="1836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2919148" y="4193887"/>
                <a:ext cx="3024452" cy="2511713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da-DK" sz="24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da-DK" sz="2400" b="0" i="1" smtClean="0">
                        <a:latin typeface="Cambria Math" panose="02040503050406030204" pitchFamily="18" charset="0"/>
                      </a:rPr>
                      <m:t>′(</m:t>
                    </m:r>
                    <m:sSub>
                      <m:sSubPr>
                        <m:ctrlPr>
                          <a:rPr lang="da-DK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b>
                          <m:sSubPr>
                            <m:ctrlPr>
                              <a:rPr lang="da-DK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da-DK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da-DK" sz="24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400" b="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b>
                          <m:sSubPr>
                            <m:ctrlPr>
                              <a:rPr lang="da-DK" sz="2400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sz="2400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da-DK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da-DK" sz="2400" b="0" i="1" smtClean="0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da-DK" sz="24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400" b="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b>
                          <m:sSubPr>
                            <m:ctrlPr>
                              <a:rPr lang="da-DK" sz="2400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sz="2400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da-DK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b="0" dirty="0" smtClean="0"/>
                  <a:t>)</a:t>
                </a:r>
              </a:p>
              <a:p>
                <a:pPr algn="ctr"/>
                <a:r>
                  <a:rPr lang="en-US" sz="2400" b="0" dirty="0" smtClean="0"/>
                  <a:t>= </a:t>
                </a:r>
                <a14:m>
                  <m:oMath xmlns:m="http://schemas.openxmlformats.org/officeDocument/2006/math">
                    <m:r>
                      <a:rPr lang="da-DK" sz="2400" b="0" i="1" smtClean="0"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da-DK" sz="24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a-DK" sz="2400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sz="2400" b="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sSub>
                              <m:sSubPr>
                                <m:ctrlPr>
                                  <a:rPr lang="da-DK" sz="2400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a-DK" sz="2400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da-DK" sz="2400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sSub>
                          <m:sSubPr>
                            <m:ctrlPr>
                              <a:rPr lang="da-DK" sz="2400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sz="2400" b="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sSub>
                              <m:sSubPr>
                                <m:ctrlPr>
                                  <a:rPr lang="da-DK" sz="2400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a-DK" sz="2400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da-DK" sz="2400" b="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da-DK" sz="2400" b="0" i="1">
                            <a:latin typeface="Cambria Math" panose="02040503050406030204" pitchFamily="18" charset="0"/>
                          </a:rPr>
                          <m:t>⋯</m:t>
                        </m:r>
                        <m:sSub>
                          <m:sSubPr>
                            <m:ctrlPr>
                              <a:rPr lang="da-DK" sz="2400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sz="2400" b="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sSub>
                              <m:sSubPr>
                                <m:ctrlPr>
                                  <a:rPr lang="da-DK" sz="2400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a-DK" sz="2400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da-DK" sz="2400" b="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da-DK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a-DK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da-DK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a-DK" sz="24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sz="24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sSub>
                              <m:sSubPr>
                                <m:ctrlPr>
                                  <a:rPr lang="da-DK" sz="2400" b="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a-DK" sz="2400" b="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da-DK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da-DK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a-DK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da-DK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a-DK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b>
                          <m:sSubPr>
                            <m:ctrlPr>
                              <a:rPr lang="da-DK" sz="24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sz="24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da-DK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  <m:r>
                      <a:rPr lang="da-DK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0" dirty="0" smtClean="0"/>
                  <a:t> </a:t>
                </a:r>
              </a:p>
              <a:p>
                <a:pPr algn="ctr"/>
                <a:endParaRPr lang="en-US" sz="2000" b="0" dirty="0"/>
              </a:p>
              <a:p>
                <a:pPr algn="ctr"/>
                <a:r>
                  <a:rPr lang="en-US" sz="2400" b="0" dirty="0" err="1" smtClean="0"/>
                  <a:t>Korteste</a:t>
                </a:r>
                <a:r>
                  <a:rPr lang="en-US" sz="2400" b="0" dirty="0" smtClean="0"/>
                  <a:t> </a:t>
                </a:r>
                <a:r>
                  <a:rPr lang="en-US" sz="2400" b="0" dirty="0" err="1" smtClean="0"/>
                  <a:t>vej</a:t>
                </a:r>
                <a:r>
                  <a:rPr lang="en-US" sz="2400" b="0" dirty="0" smtClean="0"/>
                  <a:t> i </a:t>
                </a:r>
                <a:r>
                  <a:rPr lang="en-US" sz="2400" b="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2400" b="0" dirty="0" smtClean="0"/>
                  <a:t> </a:t>
                </a:r>
              </a:p>
              <a:p>
                <a:pPr algn="ctr"/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400" b="0" dirty="0" smtClean="0"/>
                  <a:t> </a:t>
                </a:r>
                <a:r>
                  <a:rPr lang="en-US" sz="2400" b="0" dirty="0" err="1" smtClean="0"/>
                  <a:t>korteste</a:t>
                </a:r>
                <a:r>
                  <a:rPr lang="en-US" sz="2400" b="0" dirty="0" smtClean="0"/>
                  <a:t> </a:t>
                </a:r>
                <a:r>
                  <a:rPr lang="en-US" sz="2400" b="0" dirty="0" err="1" smtClean="0"/>
                  <a:t>vej</a:t>
                </a:r>
                <a:r>
                  <a:rPr lang="en-US" sz="2400" b="0" dirty="0" smtClean="0"/>
                  <a:t> i </a:t>
                </a:r>
                <a:r>
                  <a:rPr lang="en-US" sz="2400" b="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G’</a:t>
                </a:r>
                <a:endParaRPr lang="en-US" sz="2400" b="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148" y="4193887"/>
                <a:ext cx="3024452" cy="2511713"/>
              </a:xfrm>
              <a:prstGeom prst="rect">
                <a:avLst/>
              </a:prstGeom>
              <a:blipFill>
                <a:blip r:embed="rId4"/>
                <a:stretch>
                  <a:fillRect l="-1807" t="-1691" b="-10628"/>
                </a:stretch>
              </a:blip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132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/>
      <p:bldP spid="66" grpId="0"/>
      <p:bldP spid="7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796" y="82373"/>
            <a:ext cx="8229600" cy="848937"/>
          </a:xfrm>
        </p:spPr>
        <p:txBody>
          <a:bodyPr/>
          <a:lstStyle/>
          <a:p>
            <a:r>
              <a:rPr lang="en-US" b="1" dirty="0" smtClean="0"/>
              <a:t>Johnson’s </a:t>
            </a:r>
            <a:r>
              <a:rPr lang="en-US" b="1" dirty="0" err="1" smtClean="0"/>
              <a:t>Algoritme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957781" y="960804"/>
            <a:ext cx="2530638" cy="2189030"/>
            <a:chOff x="1939636" y="3655794"/>
            <a:chExt cx="2530638" cy="2189030"/>
          </a:xfrm>
        </p:grpSpPr>
        <p:grpSp>
          <p:nvGrpSpPr>
            <p:cNvPr id="41" name="Group 40"/>
            <p:cNvGrpSpPr/>
            <p:nvPr/>
          </p:nvGrpSpPr>
          <p:grpSpPr>
            <a:xfrm>
              <a:off x="2108074" y="3854541"/>
              <a:ext cx="2362200" cy="1990283"/>
              <a:chOff x="2108074" y="3854541"/>
              <a:chExt cx="2362200" cy="1990283"/>
            </a:xfrm>
          </p:grpSpPr>
          <p:sp>
            <p:nvSpPr>
              <p:cNvPr id="5" name="TextBox 28"/>
              <p:cNvSpPr txBox="1">
                <a:spLocks noChangeArrowheads="1"/>
              </p:cNvSpPr>
              <p:nvPr/>
            </p:nvSpPr>
            <p:spPr bwMode="auto">
              <a:xfrm>
                <a:off x="4054347" y="4711437"/>
                <a:ext cx="415927" cy="3698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a-DK" b="0" dirty="0" smtClean="0"/>
                  <a:t>-2</a:t>
                </a:r>
                <a:endParaRPr lang="en-US" b="0" dirty="0"/>
              </a:p>
            </p:txBody>
          </p:sp>
          <p:sp>
            <p:nvSpPr>
              <p:cNvPr id="6" name="Oval 5"/>
              <p:cNvSpPr/>
              <p:nvPr/>
            </p:nvSpPr>
            <p:spPr bwMode="auto">
              <a:xfrm>
                <a:off x="2447799" y="5172014"/>
                <a:ext cx="539750" cy="53975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>
                  <a:defRPr/>
                </a:pPr>
                <a:r>
                  <a:rPr lang="da-DK" sz="1600" b="0" i="1" dirty="0">
                    <a:solidFill>
                      <a:schemeClr val="tx1"/>
                    </a:solidFill>
                  </a:rPr>
                  <a:t>v</a:t>
                </a:r>
                <a:r>
                  <a:rPr lang="da-DK" sz="1600" b="0" baseline="-25000" dirty="0">
                    <a:solidFill>
                      <a:schemeClr val="tx1"/>
                    </a:solidFill>
                  </a:rPr>
                  <a:t>2</a:t>
                </a:r>
                <a:endParaRPr lang="en-US" sz="1600" b="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Oval 6"/>
              <p:cNvSpPr/>
              <p:nvPr/>
            </p:nvSpPr>
            <p:spPr bwMode="auto">
              <a:xfrm>
                <a:off x="3784474" y="5168260"/>
                <a:ext cx="539750" cy="53975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>
                  <a:defRPr/>
                </a:pPr>
                <a:r>
                  <a:rPr lang="da-DK" sz="1600" b="0" i="1" dirty="0">
                    <a:solidFill>
                      <a:schemeClr val="tx1"/>
                    </a:solidFill>
                  </a:rPr>
                  <a:t>v</a:t>
                </a:r>
                <a:r>
                  <a:rPr lang="da-DK" sz="1600" b="0" baseline="-25000" dirty="0">
                    <a:solidFill>
                      <a:schemeClr val="tx1"/>
                    </a:solidFill>
                  </a:rPr>
                  <a:t>4</a:t>
                </a:r>
                <a:endParaRPr lang="en-US" sz="1600" b="0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Oval 7"/>
              <p:cNvSpPr/>
              <p:nvPr/>
            </p:nvSpPr>
            <p:spPr bwMode="auto">
              <a:xfrm>
                <a:off x="3784474" y="3954554"/>
                <a:ext cx="539750" cy="53975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>
                  <a:defRPr/>
                </a:pPr>
                <a:r>
                  <a:rPr lang="da-DK" sz="1600" b="0" i="1" dirty="0">
                    <a:solidFill>
                      <a:schemeClr val="tx1"/>
                    </a:solidFill>
                  </a:rPr>
                  <a:t>v</a:t>
                </a:r>
                <a:r>
                  <a:rPr lang="da-DK" sz="1600" b="0" baseline="-25000" dirty="0">
                    <a:solidFill>
                      <a:schemeClr val="tx1"/>
                    </a:solidFill>
                  </a:rPr>
                  <a:t>3 </a:t>
                </a:r>
                <a:endParaRPr lang="en-US" sz="1600" b="0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Oval 8"/>
              <p:cNvSpPr/>
              <p:nvPr/>
            </p:nvSpPr>
            <p:spPr bwMode="auto">
              <a:xfrm>
                <a:off x="2447799" y="3955042"/>
                <a:ext cx="539750" cy="53975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>
                  <a:defRPr/>
                </a:pPr>
                <a:r>
                  <a:rPr lang="da-DK" sz="1600" b="0" i="1" dirty="0">
                    <a:solidFill>
                      <a:schemeClr val="tx1"/>
                    </a:solidFill>
                  </a:rPr>
                  <a:t>v</a:t>
                </a:r>
                <a:r>
                  <a:rPr lang="da-DK" sz="1600" b="0" baseline="-25000" dirty="0">
                    <a:solidFill>
                      <a:schemeClr val="tx1"/>
                    </a:solidFill>
                  </a:rPr>
                  <a:t>1</a:t>
                </a:r>
                <a:endParaRPr lang="en-US" sz="1600" b="0" baseline="-25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0" name="Straight Arrow Connector 17"/>
              <p:cNvCxnSpPr>
                <a:cxnSpLocks noChangeShapeType="1"/>
                <a:stCxn id="8" idx="3"/>
                <a:endCxn id="6" idx="7"/>
              </p:cNvCxnSpPr>
              <p:nvPr/>
            </p:nvCxnSpPr>
            <p:spPr bwMode="auto">
              <a:xfrm flipH="1">
                <a:off x="2908504" y="4415259"/>
                <a:ext cx="955015" cy="835800"/>
              </a:xfrm>
              <a:prstGeom prst="straightConnector1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" name="Straight Arrow Connector 21"/>
              <p:cNvCxnSpPr>
                <a:cxnSpLocks noChangeShapeType="1"/>
                <a:stCxn id="6" idx="6"/>
                <a:endCxn id="7" idx="2"/>
              </p:cNvCxnSpPr>
              <p:nvPr/>
            </p:nvCxnSpPr>
            <p:spPr bwMode="auto">
              <a:xfrm flipV="1">
                <a:off x="2987549" y="5438135"/>
                <a:ext cx="796925" cy="3754"/>
              </a:xfrm>
              <a:prstGeom prst="straightConnector1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" name="Straight Arrow Connector 26"/>
              <p:cNvCxnSpPr>
                <a:cxnSpLocks noChangeShapeType="1"/>
                <a:stCxn id="7" idx="0"/>
                <a:endCxn id="8" idx="4"/>
              </p:cNvCxnSpPr>
              <p:nvPr/>
            </p:nvCxnSpPr>
            <p:spPr bwMode="auto">
              <a:xfrm flipV="1">
                <a:off x="4054349" y="4494304"/>
                <a:ext cx="0" cy="673956"/>
              </a:xfrm>
              <a:prstGeom prst="straightConnector1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" name="TextBox 31"/>
              <p:cNvSpPr txBox="1">
                <a:spLocks noChangeArrowheads="1"/>
              </p:cNvSpPr>
              <p:nvPr/>
            </p:nvSpPr>
            <p:spPr bwMode="auto">
              <a:xfrm>
                <a:off x="3060904" y="4526496"/>
                <a:ext cx="304800" cy="36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a-DK" b="0" dirty="0"/>
                  <a:t>5</a:t>
                </a:r>
                <a:endParaRPr lang="en-US" b="0" dirty="0"/>
              </a:p>
            </p:txBody>
          </p:sp>
          <p:sp>
            <p:nvSpPr>
              <p:cNvPr id="14" name="TextBox 34"/>
              <p:cNvSpPr txBox="1">
                <a:spLocks noChangeArrowheads="1"/>
              </p:cNvSpPr>
              <p:nvPr/>
            </p:nvSpPr>
            <p:spPr bwMode="auto">
              <a:xfrm>
                <a:off x="2908504" y="5474937"/>
                <a:ext cx="609600" cy="36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/>
                <a:r>
                  <a:rPr lang="da-DK" b="0" dirty="0" smtClean="0"/>
                  <a:t>-1</a:t>
                </a:r>
                <a:endParaRPr lang="en-US" b="0" dirty="0"/>
              </a:p>
            </p:txBody>
          </p:sp>
          <p:sp>
            <p:nvSpPr>
              <p:cNvPr id="15" name="TextBox 37"/>
              <p:cNvSpPr txBox="1">
                <a:spLocks noChangeArrowheads="1"/>
              </p:cNvSpPr>
              <p:nvPr/>
            </p:nvSpPr>
            <p:spPr bwMode="auto">
              <a:xfrm>
                <a:off x="3273134" y="3854541"/>
                <a:ext cx="304800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a-DK" b="0" dirty="0"/>
                  <a:t>3</a:t>
                </a:r>
                <a:endParaRPr lang="en-US" b="0" dirty="0"/>
              </a:p>
            </p:txBody>
          </p:sp>
          <p:sp>
            <p:nvSpPr>
              <p:cNvPr id="16" name="TextBox 38"/>
              <p:cNvSpPr txBox="1">
                <a:spLocks noChangeArrowheads="1"/>
              </p:cNvSpPr>
              <p:nvPr/>
            </p:nvSpPr>
            <p:spPr bwMode="auto">
              <a:xfrm>
                <a:off x="2108074" y="4711440"/>
                <a:ext cx="533400" cy="36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/>
                <a:r>
                  <a:rPr lang="da-DK" b="0" dirty="0" smtClean="0"/>
                  <a:t>-3</a:t>
                </a:r>
                <a:endParaRPr lang="en-US" b="0" dirty="0"/>
              </a:p>
            </p:txBody>
          </p:sp>
          <p:cxnSp>
            <p:nvCxnSpPr>
              <p:cNvPr id="17" name="Straight Arrow Connector 26"/>
              <p:cNvCxnSpPr>
                <a:cxnSpLocks noChangeShapeType="1"/>
              </p:cNvCxnSpPr>
              <p:nvPr/>
            </p:nvCxnSpPr>
            <p:spPr bwMode="auto">
              <a:xfrm flipV="1">
                <a:off x="2717674" y="4494304"/>
                <a:ext cx="0" cy="673956"/>
              </a:xfrm>
              <a:prstGeom prst="straightConnector1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Straight Arrow Connector 21"/>
              <p:cNvCxnSpPr>
                <a:cxnSpLocks noChangeShapeType="1"/>
                <a:stCxn id="8" idx="2"/>
                <a:endCxn id="9" idx="6"/>
              </p:cNvCxnSpPr>
              <p:nvPr/>
            </p:nvCxnSpPr>
            <p:spPr bwMode="auto">
              <a:xfrm flipH="1">
                <a:off x="2987549" y="4224429"/>
                <a:ext cx="796925" cy="488"/>
              </a:xfrm>
              <a:prstGeom prst="straightConnector1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38"/>
                <p:cNvSpPr txBox="1">
                  <a:spLocks noChangeArrowheads="1"/>
                </p:cNvSpPr>
                <p:nvPr/>
              </p:nvSpPr>
              <p:spPr bwMode="auto">
                <a:xfrm>
                  <a:off x="1939636" y="3655794"/>
                  <a:ext cx="533400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da-DK" sz="2400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1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939636" y="3655794"/>
                  <a:ext cx="533400" cy="461665"/>
                </a:xfrm>
                <a:prstGeom prst="rect">
                  <a:avLst/>
                </a:prstGeom>
                <a:blipFill>
                  <a:blip r:embed="rId3"/>
                  <a:stretch>
                    <a:fillRect r="-113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/>
          <p:cNvGrpSpPr/>
          <p:nvPr/>
        </p:nvGrpSpPr>
        <p:grpSpPr>
          <a:xfrm>
            <a:off x="1532745" y="886410"/>
            <a:ext cx="1787236" cy="2498285"/>
            <a:chOff x="646561" y="1921315"/>
            <a:chExt cx="1787236" cy="2498285"/>
          </a:xfrm>
        </p:grpSpPr>
        <p:sp>
          <p:nvSpPr>
            <p:cNvPr id="21" name="TextBox 37"/>
            <p:cNvSpPr txBox="1">
              <a:spLocks noChangeArrowheads="1"/>
            </p:cNvSpPr>
            <p:nvPr/>
          </p:nvSpPr>
          <p:spPr bwMode="auto">
            <a:xfrm>
              <a:off x="646561" y="1921315"/>
              <a:ext cx="48898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dirty="0" smtClean="0">
                  <a:solidFill>
                    <a:srgbClr val="C00000"/>
                  </a:solidFill>
                </a:rPr>
                <a:t>-3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22" name="TextBox 37"/>
            <p:cNvSpPr txBox="1">
              <a:spLocks noChangeArrowheads="1"/>
            </p:cNvSpPr>
            <p:nvPr/>
          </p:nvSpPr>
          <p:spPr bwMode="auto">
            <a:xfrm>
              <a:off x="1979774" y="1921315"/>
              <a:ext cx="4540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dirty="0" smtClean="0">
                  <a:solidFill>
                    <a:srgbClr val="C00000"/>
                  </a:solidFill>
                </a:rPr>
                <a:t>-3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23" name="TextBox 22"/>
            <p:cNvSpPr txBox="1">
              <a:spLocks noChangeArrowheads="1"/>
            </p:cNvSpPr>
            <p:nvPr/>
          </p:nvSpPr>
          <p:spPr bwMode="auto">
            <a:xfrm>
              <a:off x="1967760" y="4045000"/>
              <a:ext cx="4307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dirty="0" smtClean="0">
                  <a:solidFill>
                    <a:srgbClr val="C00000"/>
                  </a:solidFill>
                </a:rPr>
                <a:t>-1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24" name="TextBox 23"/>
            <p:cNvSpPr txBox="1">
              <a:spLocks noChangeArrowheads="1"/>
            </p:cNvSpPr>
            <p:nvPr/>
          </p:nvSpPr>
          <p:spPr bwMode="auto">
            <a:xfrm>
              <a:off x="684924" y="4050268"/>
              <a:ext cx="496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dirty="0">
                  <a:solidFill>
                    <a:srgbClr val="C00000"/>
                  </a:solidFill>
                </a:rPr>
                <a:t>0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65493" y="762000"/>
            <a:ext cx="2745526" cy="2851453"/>
            <a:chOff x="1147348" y="3456990"/>
            <a:chExt cx="2745526" cy="2851453"/>
          </a:xfrm>
        </p:grpSpPr>
        <p:sp>
          <p:nvSpPr>
            <p:cNvPr id="28" name="Freeform 27"/>
            <p:cNvSpPr/>
            <p:nvPr/>
          </p:nvSpPr>
          <p:spPr bwMode="auto">
            <a:xfrm>
              <a:off x="1441405" y="3456990"/>
              <a:ext cx="2451469" cy="1306636"/>
            </a:xfrm>
            <a:custGeom>
              <a:avLst/>
              <a:gdLst>
                <a:gd name="connsiteX0" fmla="*/ 0 w 2391508"/>
                <a:gd name="connsiteY0" fmla="*/ 1184225 h 1184225"/>
                <a:gd name="connsiteX1" fmla="*/ 791308 w 2391508"/>
                <a:gd name="connsiteY1" fmla="*/ 23640 h 1184225"/>
                <a:gd name="connsiteX2" fmla="*/ 2391508 w 2391508"/>
                <a:gd name="connsiteY2" fmla="*/ 516009 h 1184225"/>
                <a:gd name="connsiteX0" fmla="*/ 0 w 2391508"/>
                <a:gd name="connsiteY0" fmla="*/ 1298779 h 1298779"/>
                <a:gd name="connsiteX1" fmla="*/ 1196042 w 2391508"/>
                <a:gd name="connsiteY1" fmla="*/ 18273 h 1298779"/>
                <a:gd name="connsiteX2" fmla="*/ 2391508 w 2391508"/>
                <a:gd name="connsiteY2" fmla="*/ 630563 h 1298779"/>
                <a:gd name="connsiteX0" fmla="*/ 0 w 2391508"/>
                <a:gd name="connsiteY0" fmla="*/ 1285423 h 1285423"/>
                <a:gd name="connsiteX1" fmla="*/ 1196042 w 2391508"/>
                <a:gd name="connsiteY1" fmla="*/ 4917 h 1285423"/>
                <a:gd name="connsiteX2" fmla="*/ 2391508 w 2391508"/>
                <a:gd name="connsiteY2" fmla="*/ 617207 h 1285423"/>
                <a:gd name="connsiteX0" fmla="*/ 0 w 2391508"/>
                <a:gd name="connsiteY0" fmla="*/ 1287341 h 1287341"/>
                <a:gd name="connsiteX1" fmla="*/ 1196042 w 2391508"/>
                <a:gd name="connsiteY1" fmla="*/ 6835 h 1287341"/>
                <a:gd name="connsiteX2" fmla="*/ 2391508 w 2391508"/>
                <a:gd name="connsiteY2" fmla="*/ 619125 h 1287341"/>
                <a:gd name="connsiteX0" fmla="*/ 0 w 2451469"/>
                <a:gd name="connsiteY0" fmla="*/ 1317735 h 1317735"/>
                <a:gd name="connsiteX1" fmla="*/ 1196042 w 2451469"/>
                <a:gd name="connsiteY1" fmla="*/ 37229 h 1317735"/>
                <a:gd name="connsiteX2" fmla="*/ 2451469 w 2451469"/>
                <a:gd name="connsiteY2" fmla="*/ 544588 h 1317735"/>
                <a:gd name="connsiteX0" fmla="*/ 0 w 2451469"/>
                <a:gd name="connsiteY0" fmla="*/ 1317735 h 1317735"/>
                <a:gd name="connsiteX1" fmla="*/ 1196042 w 2451469"/>
                <a:gd name="connsiteY1" fmla="*/ 37229 h 1317735"/>
                <a:gd name="connsiteX2" fmla="*/ 2451469 w 2451469"/>
                <a:gd name="connsiteY2" fmla="*/ 544588 h 1317735"/>
                <a:gd name="connsiteX0" fmla="*/ 0 w 2451469"/>
                <a:gd name="connsiteY0" fmla="*/ 1306636 h 1306636"/>
                <a:gd name="connsiteX1" fmla="*/ 1196042 w 2451469"/>
                <a:gd name="connsiteY1" fmla="*/ 26130 h 1306636"/>
                <a:gd name="connsiteX2" fmla="*/ 2451469 w 2451469"/>
                <a:gd name="connsiteY2" fmla="*/ 533489 h 1306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51469" h="1306636">
                  <a:moveTo>
                    <a:pt x="0" y="1306636"/>
                  </a:moveTo>
                  <a:cubicBezTo>
                    <a:pt x="196361" y="782028"/>
                    <a:pt x="547621" y="125007"/>
                    <a:pt x="1196042" y="26130"/>
                  </a:cubicBezTo>
                  <a:cubicBezTo>
                    <a:pt x="1844463" y="-72747"/>
                    <a:pt x="2060523" y="111699"/>
                    <a:pt x="2451469" y="533489"/>
                  </a:cubicBezTo>
                </a:path>
              </a:pathLst>
            </a:cu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 bwMode="auto">
            <a:xfrm flipV="1">
              <a:off x="1417223" y="4361244"/>
              <a:ext cx="1030576" cy="42569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31" name="Straight Connector 30"/>
            <p:cNvCxnSpPr>
              <a:stCxn id="28" idx="0"/>
            </p:cNvCxnSpPr>
            <p:nvPr/>
          </p:nvCxnSpPr>
          <p:spPr bwMode="auto">
            <a:xfrm>
              <a:off x="1441405" y="4763626"/>
              <a:ext cx="1019908" cy="5451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34" name="Freeform 33"/>
            <p:cNvSpPr/>
            <p:nvPr/>
          </p:nvSpPr>
          <p:spPr bwMode="auto">
            <a:xfrm>
              <a:off x="1441405" y="4781208"/>
              <a:ext cx="2426677" cy="1527235"/>
            </a:xfrm>
            <a:custGeom>
              <a:avLst/>
              <a:gdLst>
                <a:gd name="connsiteX0" fmla="*/ 0 w 2426677"/>
                <a:gd name="connsiteY0" fmla="*/ 0 h 1630694"/>
                <a:gd name="connsiteX1" fmla="*/ 1090246 w 2426677"/>
                <a:gd name="connsiteY1" fmla="*/ 1600200 h 1630694"/>
                <a:gd name="connsiteX2" fmla="*/ 2426677 w 2426677"/>
                <a:gd name="connsiteY2" fmla="*/ 896816 h 1630694"/>
                <a:gd name="connsiteX0" fmla="*/ 0 w 2426677"/>
                <a:gd name="connsiteY0" fmla="*/ 0 h 1560266"/>
                <a:gd name="connsiteX1" fmla="*/ 1315099 w 2426677"/>
                <a:gd name="connsiteY1" fmla="*/ 1525249 h 1560266"/>
                <a:gd name="connsiteX2" fmla="*/ 2426677 w 2426677"/>
                <a:gd name="connsiteY2" fmla="*/ 896816 h 1560266"/>
                <a:gd name="connsiteX0" fmla="*/ 0 w 2426677"/>
                <a:gd name="connsiteY0" fmla="*/ 0 h 1525937"/>
                <a:gd name="connsiteX1" fmla="*/ 1315099 w 2426677"/>
                <a:gd name="connsiteY1" fmla="*/ 1525249 h 1525937"/>
                <a:gd name="connsiteX2" fmla="*/ 2426677 w 2426677"/>
                <a:gd name="connsiteY2" fmla="*/ 896816 h 1525937"/>
                <a:gd name="connsiteX0" fmla="*/ 0 w 2426677"/>
                <a:gd name="connsiteY0" fmla="*/ 0 h 1527235"/>
                <a:gd name="connsiteX1" fmla="*/ 1315099 w 2426677"/>
                <a:gd name="connsiteY1" fmla="*/ 1525249 h 1527235"/>
                <a:gd name="connsiteX2" fmla="*/ 2426677 w 2426677"/>
                <a:gd name="connsiteY2" fmla="*/ 896816 h 152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26677" h="1527235">
                  <a:moveTo>
                    <a:pt x="0" y="0"/>
                  </a:moveTo>
                  <a:cubicBezTo>
                    <a:pt x="342900" y="725365"/>
                    <a:pt x="850692" y="1510691"/>
                    <a:pt x="1315099" y="1525249"/>
                  </a:cubicBezTo>
                  <a:cubicBezTo>
                    <a:pt x="1779506" y="1539807"/>
                    <a:pt x="1870743" y="1488134"/>
                    <a:pt x="2426677" y="896816"/>
                  </a:cubicBezTo>
                </a:path>
              </a:pathLst>
            </a:cu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1147348" y="4494304"/>
              <a:ext cx="539750" cy="53975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da-DK" sz="1600" b="0" i="1" dirty="0" smtClean="0">
                  <a:solidFill>
                    <a:schemeClr val="bg1"/>
                  </a:solidFill>
                </a:rPr>
                <a:t>s</a:t>
              </a:r>
              <a:endParaRPr lang="en-US" sz="1600" b="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/>
            <p:cNvSpPr txBox="1">
              <a:spLocks noChangeArrowheads="1"/>
            </p:cNvSpPr>
            <p:nvPr/>
          </p:nvSpPr>
          <p:spPr bwMode="auto">
            <a:xfrm>
              <a:off x="1375389" y="5189318"/>
              <a:ext cx="304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dirty="0" smtClean="0">
                  <a:solidFill>
                    <a:srgbClr val="C00000"/>
                  </a:solidFill>
                </a:rPr>
                <a:t>0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37" name="TextBox 36"/>
            <p:cNvSpPr txBox="1">
              <a:spLocks noChangeArrowheads="1"/>
            </p:cNvSpPr>
            <p:nvPr/>
          </p:nvSpPr>
          <p:spPr bwMode="auto">
            <a:xfrm>
              <a:off x="1634836" y="4987228"/>
              <a:ext cx="304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dirty="0" smtClean="0">
                  <a:solidFill>
                    <a:srgbClr val="C00000"/>
                  </a:solidFill>
                </a:rPr>
                <a:t>0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38" name="TextBox 37"/>
            <p:cNvSpPr txBox="1">
              <a:spLocks noChangeArrowheads="1"/>
            </p:cNvSpPr>
            <p:nvPr/>
          </p:nvSpPr>
          <p:spPr bwMode="auto">
            <a:xfrm>
              <a:off x="1639802" y="4268425"/>
              <a:ext cx="304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dirty="0" smtClean="0">
                  <a:solidFill>
                    <a:srgbClr val="C00000"/>
                  </a:solidFill>
                </a:rPr>
                <a:t>0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39" name="TextBox 38"/>
            <p:cNvSpPr txBox="1">
              <a:spLocks noChangeArrowheads="1"/>
            </p:cNvSpPr>
            <p:nvPr/>
          </p:nvSpPr>
          <p:spPr bwMode="auto">
            <a:xfrm>
              <a:off x="1375389" y="4069893"/>
              <a:ext cx="304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dirty="0" smtClean="0">
                  <a:solidFill>
                    <a:srgbClr val="C00000"/>
                  </a:solidFill>
                </a:rPr>
                <a:t>0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373519" y="922522"/>
            <a:ext cx="2530638" cy="2189030"/>
            <a:chOff x="1939636" y="3655794"/>
            <a:chExt cx="2530638" cy="2189030"/>
          </a:xfrm>
        </p:grpSpPr>
        <p:grpSp>
          <p:nvGrpSpPr>
            <p:cNvPr id="44" name="Group 43"/>
            <p:cNvGrpSpPr/>
            <p:nvPr/>
          </p:nvGrpSpPr>
          <p:grpSpPr>
            <a:xfrm>
              <a:off x="2108074" y="3854541"/>
              <a:ext cx="2362200" cy="1990283"/>
              <a:chOff x="2108074" y="3854541"/>
              <a:chExt cx="2362200" cy="1990283"/>
            </a:xfrm>
          </p:grpSpPr>
          <p:sp>
            <p:nvSpPr>
              <p:cNvPr id="46" name="TextBox 28"/>
              <p:cNvSpPr txBox="1">
                <a:spLocks noChangeArrowheads="1"/>
              </p:cNvSpPr>
              <p:nvPr/>
            </p:nvSpPr>
            <p:spPr bwMode="auto">
              <a:xfrm>
                <a:off x="4054347" y="4711437"/>
                <a:ext cx="415927" cy="3698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a-DK" b="0" dirty="0"/>
                  <a:t>0</a:t>
                </a:r>
                <a:endParaRPr lang="en-US" b="0" dirty="0"/>
              </a:p>
            </p:txBody>
          </p:sp>
          <p:sp>
            <p:nvSpPr>
              <p:cNvPr id="47" name="Oval 46"/>
              <p:cNvSpPr/>
              <p:nvPr/>
            </p:nvSpPr>
            <p:spPr bwMode="auto">
              <a:xfrm>
                <a:off x="2447799" y="5172014"/>
                <a:ext cx="539750" cy="53975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>
                  <a:defRPr/>
                </a:pPr>
                <a:r>
                  <a:rPr lang="da-DK" sz="1600" b="0" i="1" dirty="0">
                    <a:solidFill>
                      <a:schemeClr val="tx1"/>
                    </a:solidFill>
                  </a:rPr>
                  <a:t>v</a:t>
                </a:r>
                <a:r>
                  <a:rPr lang="da-DK" sz="1600" b="0" baseline="-25000" dirty="0">
                    <a:solidFill>
                      <a:schemeClr val="tx1"/>
                    </a:solidFill>
                  </a:rPr>
                  <a:t>2</a:t>
                </a:r>
                <a:endParaRPr lang="en-US" sz="1600" b="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Oval 47"/>
              <p:cNvSpPr/>
              <p:nvPr/>
            </p:nvSpPr>
            <p:spPr bwMode="auto">
              <a:xfrm>
                <a:off x="3784474" y="5168260"/>
                <a:ext cx="539750" cy="53975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>
                  <a:defRPr/>
                </a:pPr>
                <a:r>
                  <a:rPr lang="da-DK" sz="1600" b="0" i="1" dirty="0">
                    <a:solidFill>
                      <a:schemeClr val="tx1"/>
                    </a:solidFill>
                  </a:rPr>
                  <a:t>v</a:t>
                </a:r>
                <a:r>
                  <a:rPr lang="da-DK" sz="1600" b="0" baseline="-25000" dirty="0">
                    <a:solidFill>
                      <a:schemeClr val="tx1"/>
                    </a:solidFill>
                  </a:rPr>
                  <a:t>4</a:t>
                </a:r>
                <a:endParaRPr lang="en-US" sz="1600" b="0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Oval 48"/>
              <p:cNvSpPr/>
              <p:nvPr/>
            </p:nvSpPr>
            <p:spPr bwMode="auto">
              <a:xfrm>
                <a:off x="3784474" y="3954554"/>
                <a:ext cx="539750" cy="53975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>
                  <a:defRPr/>
                </a:pPr>
                <a:r>
                  <a:rPr lang="da-DK" sz="1600" b="0" i="1" dirty="0">
                    <a:solidFill>
                      <a:schemeClr val="tx1"/>
                    </a:solidFill>
                  </a:rPr>
                  <a:t>v</a:t>
                </a:r>
                <a:r>
                  <a:rPr lang="da-DK" sz="1600" b="0" baseline="-25000" dirty="0">
                    <a:solidFill>
                      <a:schemeClr val="tx1"/>
                    </a:solidFill>
                  </a:rPr>
                  <a:t>3 </a:t>
                </a:r>
                <a:endParaRPr lang="en-US" sz="1600" b="0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Oval 49"/>
              <p:cNvSpPr/>
              <p:nvPr/>
            </p:nvSpPr>
            <p:spPr bwMode="auto">
              <a:xfrm>
                <a:off x="2447799" y="3955042"/>
                <a:ext cx="539750" cy="53975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>
                  <a:defRPr/>
                </a:pPr>
                <a:r>
                  <a:rPr lang="da-DK" sz="1600" b="0" i="1" dirty="0">
                    <a:solidFill>
                      <a:schemeClr val="tx1"/>
                    </a:solidFill>
                  </a:rPr>
                  <a:t>v</a:t>
                </a:r>
                <a:r>
                  <a:rPr lang="da-DK" sz="1600" b="0" baseline="-25000" dirty="0">
                    <a:solidFill>
                      <a:schemeClr val="tx1"/>
                    </a:solidFill>
                  </a:rPr>
                  <a:t>1</a:t>
                </a:r>
                <a:endParaRPr lang="en-US" sz="1600" b="0" baseline="-25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1" name="Straight Arrow Connector 17"/>
              <p:cNvCxnSpPr>
                <a:cxnSpLocks noChangeShapeType="1"/>
                <a:stCxn id="49" idx="3"/>
                <a:endCxn id="47" idx="7"/>
              </p:cNvCxnSpPr>
              <p:nvPr/>
            </p:nvCxnSpPr>
            <p:spPr bwMode="auto">
              <a:xfrm flipH="1">
                <a:off x="2908504" y="4415259"/>
                <a:ext cx="955015" cy="835800"/>
              </a:xfrm>
              <a:prstGeom prst="straightConnector1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2" name="Straight Arrow Connector 21"/>
              <p:cNvCxnSpPr>
                <a:cxnSpLocks noChangeShapeType="1"/>
                <a:stCxn id="47" idx="6"/>
                <a:endCxn id="48" idx="2"/>
              </p:cNvCxnSpPr>
              <p:nvPr/>
            </p:nvCxnSpPr>
            <p:spPr bwMode="auto">
              <a:xfrm flipV="1">
                <a:off x="2987549" y="5438135"/>
                <a:ext cx="796925" cy="3754"/>
              </a:xfrm>
              <a:prstGeom prst="straightConnector1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3" name="Straight Arrow Connector 26"/>
              <p:cNvCxnSpPr>
                <a:cxnSpLocks noChangeShapeType="1"/>
                <a:stCxn id="48" idx="0"/>
                <a:endCxn id="49" idx="4"/>
              </p:cNvCxnSpPr>
              <p:nvPr/>
            </p:nvCxnSpPr>
            <p:spPr bwMode="auto">
              <a:xfrm flipV="1">
                <a:off x="4054349" y="4494304"/>
                <a:ext cx="0" cy="673956"/>
              </a:xfrm>
              <a:prstGeom prst="straightConnector1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4" name="TextBox 31"/>
              <p:cNvSpPr txBox="1">
                <a:spLocks noChangeArrowheads="1"/>
              </p:cNvSpPr>
              <p:nvPr/>
            </p:nvSpPr>
            <p:spPr bwMode="auto">
              <a:xfrm>
                <a:off x="3060904" y="4526496"/>
                <a:ext cx="304800" cy="36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b="0" dirty="0" smtClean="0"/>
                  <a:t>2</a:t>
                </a:r>
                <a:endParaRPr lang="en-US" b="0" dirty="0"/>
              </a:p>
            </p:txBody>
          </p:sp>
          <p:sp>
            <p:nvSpPr>
              <p:cNvPr id="55" name="TextBox 34"/>
              <p:cNvSpPr txBox="1">
                <a:spLocks noChangeArrowheads="1"/>
              </p:cNvSpPr>
              <p:nvPr/>
            </p:nvSpPr>
            <p:spPr bwMode="auto">
              <a:xfrm>
                <a:off x="2908504" y="5474937"/>
                <a:ext cx="609600" cy="36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/>
                <a:r>
                  <a:rPr lang="da-DK" b="0" dirty="0"/>
                  <a:t>0</a:t>
                </a:r>
                <a:endParaRPr lang="en-US" b="0" dirty="0"/>
              </a:p>
            </p:txBody>
          </p:sp>
          <p:sp>
            <p:nvSpPr>
              <p:cNvPr id="56" name="TextBox 37"/>
              <p:cNvSpPr txBox="1">
                <a:spLocks noChangeArrowheads="1"/>
              </p:cNvSpPr>
              <p:nvPr/>
            </p:nvSpPr>
            <p:spPr bwMode="auto">
              <a:xfrm>
                <a:off x="3273134" y="3854541"/>
                <a:ext cx="304800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a-DK" b="0" dirty="0"/>
                  <a:t>3</a:t>
                </a:r>
                <a:endParaRPr lang="en-US" b="0" dirty="0"/>
              </a:p>
            </p:txBody>
          </p:sp>
          <p:sp>
            <p:nvSpPr>
              <p:cNvPr id="57" name="TextBox 38"/>
              <p:cNvSpPr txBox="1">
                <a:spLocks noChangeArrowheads="1"/>
              </p:cNvSpPr>
              <p:nvPr/>
            </p:nvSpPr>
            <p:spPr bwMode="auto">
              <a:xfrm>
                <a:off x="2108074" y="4711440"/>
                <a:ext cx="533400" cy="36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/>
                <a:r>
                  <a:rPr lang="da-DK" b="0" dirty="0"/>
                  <a:t>0</a:t>
                </a:r>
                <a:endParaRPr lang="en-US" b="0" dirty="0"/>
              </a:p>
            </p:txBody>
          </p:sp>
          <p:cxnSp>
            <p:nvCxnSpPr>
              <p:cNvPr id="58" name="Straight Arrow Connector 26"/>
              <p:cNvCxnSpPr>
                <a:cxnSpLocks noChangeShapeType="1"/>
              </p:cNvCxnSpPr>
              <p:nvPr/>
            </p:nvCxnSpPr>
            <p:spPr bwMode="auto">
              <a:xfrm flipV="1">
                <a:off x="2717674" y="4494304"/>
                <a:ext cx="0" cy="673956"/>
              </a:xfrm>
              <a:prstGeom prst="straightConnector1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9" name="Straight Arrow Connector 21"/>
              <p:cNvCxnSpPr>
                <a:cxnSpLocks noChangeShapeType="1"/>
                <a:stCxn id="49" idx="2"/>
                <a:endCxn id="50" idx="6"/>
              </p:cNvCxnSpPr>
              <p:nvPr/>
            </p:nvCxnSpPr>
            <p:spPr bwMode="auto">
              <a:xfrm flipH="1">
                <a:off x="2987549" y="4224429"/>
                <a:ext cx="796925" cy="488"/>
              </a:xfrm>
              <a:prstGeom prst="straightConnector1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38"/>
                <p:cNvSpPr txBox="1">
                  <a:spLocks noChangeArrowheads="1"/>
                </p:cNvSpPr>
                <p:nvPr/>
              </p:nvSpPr>
              <p:spPr bwMode="auto">
                <a:xfrm>
                  <a:off x="1939636" y="3655794"/>
                  <a:ext cx="533400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da-DK" sz="2400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da-DK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45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939636" y="3655794"/>
                  <a:ext cx="533400" cy="461665"/>
                </a:xfrm>
                <a:prstGeom prst="rect">
                  <a:avLst/>
                </a:prstGeom>
                <a:blipFill>
                  <a:blip r:embed="rId4"/>
                  <a:stretch>
                    <a:fillRect r="-574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0" name="TextBox 59"/>
          <p:cNvSpPr txBox="1"/>
          <p:nvPr/>
        </p:nvSpPr>
        <p:spPr>
          <a:xfrm>
            <a:off x="652980" y="5057507"/>
            <a:ext cx="8491019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 err="1" smtClean="0"/>
              <a:t>Tilføj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knude</a:t>
            </a:r>
            <a:r>
              <a:rPr lang="en-US" sz="2400" b="0" dirty="0" smtClean="0"/>
              <a:t> </a:t>
            </a:r>
            <a:r>
              <a:rPr lang="en-US" sz="2400" b="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0" dirty="0" smtClean="0"/>
              <a:t> og </a:t>
            </a:r>
            <a:r>
              <a:rPr lang="en-US" sz="2400" b="0" dirty="0" err="1" smtClean="0"/>
              <a:t>kanter</a:t>
            </a:r>
            <a:r>
              <a:rPr lang="en-US" sz="2400" b="0" dirty="0" smtClean="0"/>
              <a:t> </a:t>
            </a:r>
            <a:r>
              <a:rPr lang="en-US" sz="2400" b="0" dirty="0" err="1"/>
              <a:t>fra</a:t>
            </a:r>
            <a:r>
              <a:rPr lang="en-US" sz="2400" b="0" dirty="0"/>
              <a:t> </a:t>
            </a:r>
            <a:r>
              <a:rPr lang="en-US" sz="2400" b="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0" dirty="0"/>
              <a:t> </a:t>
            </a:r>
            <a:r>
              <a:rPr lang="en-US" sz="2400" b="0" dirty="0" err="1" smtClean="0"/>
              <a:t>til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alle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knuder</a:t>
            </a:r>
            <a:r>
              <a:rPr lang="en-US" sz="2400" b="0" dirty="0" smtClean="0"/>
              <a:t> med </a:t>
            </a:r>
            <a:r>
              <a:rPr lang="en-US" sz="2400" b="0" dirty="0" err="1" smtClean="0">
                <a:solidFill>
                  <a:srgbClr val="C00000"/>
                </a:solidFill>
              </a:rPr>
              <a:t>vægt</a:t>
            </a:r>
            <a:r>
              <a:rPr lang="en-US" sz="2400" b="0" dirty="0" smtClean="0"/>
              <a:t> </a:t>
            </a:r>
            <a:r>
              <a:rPr lang="en-US" sz="2400" b="0" dirty="0" smtClean="0">
                <a:solidFill>
                  <a:srgbClr val="C00000"/>
                </a:solidFill>
              </a:rPr>
              <a:t>0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 smtClean="0"/>
              <a:t>Lad </a:t>
            </a:r>
            <a:r>
              <a:rPr lang="en-US" sz="2400" b="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400" b="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0" i="1" baseline="-25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0" dirty="0" smtClean="0">
                <a:latin typeface="+mn-lt"/>
                <a:cs typeface="Times New Roman" panose="02020603050405020304" pitchFamily="18" charset="0"/>
              </a:rPr>
              <a:t>– SSSP Bellman-Ford i </a:t>
            </a:r>
            <a:r>
              <a:rPr lang="en-US" sz="2400" b="0" dirty="0" err="1" smtClean="0">
                <a:latin typeface="+mn-lt"/>
                <a:cs typeface="Times New Roman" panose="02020603050405020304" pitchFamily="18" charset="0"/>
              </a:rPr>
              <a:t>tid</a:t>
            </a:r>
            <a:r>
              <a:rPr lang="en-US" sz="2400" b="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n∙m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 err="1" smtClean="0"/>
              <a:t>Kør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Dijkstra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fra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hvert</a:t>
            </a:r>
            <a:r>
              <a:rPr lang="en-US" sz="2400" b="0" dirty="0" smtClean="0"/>
              <a:t> </a:t>
            </a:r>
            <a:r>
              <a:rPr lang="en-US" sz="24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="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0" dirty="0" smtClean="0"/>
              <a:t> i </a:t>
            </a:r>
            <a:r>
              <a:rPr lang="en-US" sz="24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G’</a:t>
            </a:r>
            <a:r>
              <a:rPr lang="en-US" sz="2400" b="0" dirty="0"/>
              <a:t> </a:t>
            </a:r>
            <a:r>
              <a:rPr lang="en-US" sz="2400" b="0" dirty="0" smtClean="0"/>
              <a:t>i </a:t>
            </a:r>
            <a:r>
              <a:rPr lang="en-US" sz="2400" b="0" dirty="0" err="1" smtClean="0"/>
              <a:t>tid</a:t>
            </a:r>
            <a:r>
              <a:rPr lang="en-US" sz="2400" b="0" dirty="0" smtClean="0"/>
              <a:t> </a:t>
            </a:r>
            <a:r>
              <a:rPr lang="en-US" sz="24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∙(</a:t>
            </a:r>
            <a:r>
              <a:rPr lang="en-US" sz="2400" b="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∙log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4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/>
              <a:t>L</a:t>
            </a:r>
            <a:r>
              <a:rPr lang="en-US" sz="2400" b="0" dirty="0" smtClean="0"/>
              <a:t>ad </a:t>
            </a:r>
            <a:r>
              <a:rPr lang="en-US" sz="2400" b="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0" i="1" baseline="-25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="0" i="1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="0" i="1" baseline="-25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400" b="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0" i="1" baseline="-25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b="0" i="1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sz="24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="0" i="1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="0" i="1" baseline="-25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en-US" sz="2400" b="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="0" i="1" baseline="-25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en-US" sz="2400" b="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="0" i="1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ight Arrow 60"/>
          <p:cNvSpPr/>
          <p:nvPr/>
        </p:nvSpPr>
        <p:spPr bwMode="auto">
          <a:xfrm>
            <a:off x="4502570" y="1823875"/>
            <a:ext cx="993145" cy="392074"/>
          </a:xfrm>
          <a:prstGeom prst="rightArrow">
            <a:avLst>
              <a:gd name="adj1" fmla="val 45394"/>
              <a:gd name="adj2" fmla="val 68425"/>
            </a:avLst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595839" y="927159"/>
            <a:ext cx="2829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’(</a:t>
            </a:r>
            <a:r>
              <a:rPr lang="en-US" sz="24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b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en-US" sz="2400" b="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354146"/>
              </p:ext>
            </p:extLst>
          </p:nvPr>
        </p:nvGraphicFramePr>
        <p:xfrm>
          <a:off x="1004850" y="3330350"/>
          <a:ext cx="2390007" cy="1676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9671">
                  <a:extLst>
                    <a:ext uri="{9D8B030D-6E8A-4147-A177-3AD203B41FA5}">
                      <a16:colId xmlns:a16="http://schemas.microsoft.com/office/drawing/2014/main" val="3536072269"/>
                    </a:ext>
                  </a:extLst>
                </a:gridCol>
                <a:gridCol w="439671">
                  <a:extLst>
                    <a:ext uri="{9D8B030D-6E8A-4147-A177-3AD203B41FA5}">
                      <a16:colId xmlns:a16="http://schemas.microsoft.com/office/drawing/2014/main" val="2567081998"/>
                    </a:ext>
                  </a:extLst>
                </a:gridCol>
                <a:gridCol w="503555">
                  <a:extLst>
                    <a:ext uri="{9D8B030D-6E8A-4147-A177-3AD203B41FA5}">
                      <a16:colId xmlns:a16="http://schemas.microsoft.com/office/drawing/2014/main" val="2516797370"/>
                    </a:ext>
                  </a:extLst>
                </a:gridCol>
                <a:gridCol w="503555">
                  <a:extLst>
                    <a:ext uri="{9D8B030D-6E8A-4147-A177-3AD203B41FA5}">
                      <a16:colId xmlns:a16="http://schemas.microsoft.com/office/drawing/2014/main" val="3744499985"/>
                    </a:ext>
                  </a:extLst>
                </a:gridCol>
                <a:gridCol w="503555">
                  <a:extLst>
                    <a:ext uri="{9D8B030D-6E8A-4147-A177-3AD203B41FA5}">
                      <a16:colId xmlns:a16="http://schemas.microsoft.com/office/drawing/2014/main" val="187550507"/>
                    </a:ext>
                  </a:extLst>
                </a:gridCol>
              </a:tblGrid>
              <a:tr h="21222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b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/>
                        <a:t>v</a:t>
                      </a:r>
                      <a:r>
                        <a:rPr lang="da-DK" sz="1600" baseline="-25000" dirty="0" smtClean="0"/>
                        <a:t>1</a:t>
                      </a:r>
                      <a:endParaRPr lang="en-US" sz="1600" b="0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/>
                        <a:t>v</a:t>
                      </a:r>
                      <a:r>
                        <a:rPr lang="da-DK" sz="1600" baseline="-25000" dirty="0" smtClean="0"/>
                        <a:t>2</a:t>
                      </a:r>
                      <a:endParaRPr lang="en-US" sz="1600" b="0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/>
                        <a:t>v</a:t>
                      </a:r>
                      <a:r>
                        <a:rPr lang="da-DK" sz="1600" baseline="-25000" dirty="0" smtClean="0"/>
                        <a:t>3</a:t>
                      </a:r>
                      <a:endParaRPr lang="en-US" sz="1600" b="0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/>
                        <a:t>v</a:t>
                      </a:r>
                      <a:r>
                        <a:rPr lang="da-DK" sz="1600" baseline="-25000" dirty="0" smtClean="0"/>
                        <a:t>4</a:t>
                      </a:r>
                      <a:endParaRPr lang="en-US" sz="1600" b="0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3297268"/>
                  </a:ext>
                </a:extLst>
              </a:tr>
              <a:tr h="2122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/>
                        <a:t>v</a:t>
                      </a:r>
                      <a:r>
                        <a:rPr lang="da-DK" sz="1600" baseline="-25000" dirty="0" smtClean="0"/>
                        <a:t>1</a:t>
                      </a:r>
                      <a:endParaRPr lang="en-US" sz="1600" b="0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+∞</a:t>
                      </a:r>
                      <a:endParaRPr lang="en-US" sz="1600" b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+∞</a:t>
                      </a:r>
                      <a:endParaRPr lang="en-US" sz="1600" b="0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+∞</a:t>
                      </a:r>
                      <a:endParaRPr lang="en-US" sz="1600" b="0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02991692"/>
                  </a:ext>
                </a:extLst>
              </a:tr>
              <a:tr h="2122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/>
                        <a:t>v</a:t>
                      </a:r>
                      <a:r>
                        <a:rPr lang="da-DK" sz="1600" baseline="-25000" dirty="0" smtClean="0"/>
                        <a:t>2</a:t>
                      </a:r>
                      <a:endParaRPr lang="en-US" sz="1600" b="0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-3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-3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-1</a:t>
                      </a:r>
                      <a:endParaRPr lang="en-US" sz="1600" b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570906"/>
                  </a:ext>
                </a:extLst>
              </a:tr>
              <a:tr h="2122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/>
                        <a:t>v</a:t>
                      </a:r>
                      <a:r>
                        <a:rPr lang="da-DK" sz="1600" baseline="-25000" dirty="0" smtClean="0"/>
                        <a:t>3</a:t>
                      </a:r>
                      <a:endParaRPr lang="en-US" sz="1600" b="0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26431"/>
                  </a:ext>
                </a:extLst>
              </a:tr>
              <a:tr h="2122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/>
                        <a:t>v</a:t>
                      </a:r>
                      <a:r>
                        <a:rPr lang="da-DK" sz="1600" baseline="-25000" dirty="0" smtClean="0"/>
                        <a:t>4</a:t>
                      </a:r>
                      <a:endParaRPr lang="en-US" sz="1600" b="0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-2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067036"/>
                  </a:ext>
                </a:extLst>
              </a:tr>
            </a:tbl>
          </a:graphicData>
        </a:graphic>
      </p:graphicFrame>
      <p:graphicFrame>
        <p:nvGraphicFramePr>
          <p:cNvPr id="64" name="Table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004675"/>
              </p:ext>
            </p:extLst>
          </p:nvPr>
        </p:nvGraphicFramePr>
        <p:xfrm>
          <a:off x="6450338" y="3243139"/>
          <a:ext cx="2479675" cy="17578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5935">
                  <a:extLst>
                    <a:ext uri="{9D8B030D-6E8A-4147-A177-3AD203B41FA5}">
                      <a16:colId xmlns:a16="http://schemas.microsoft.com/office/drawing/2014/main" val="3536072269"/>
                    </a:ext>
                  </a:extLst>
                </a:gridCol>
                <a:gridCol w="495935">
                  <a:extLst>
                    <a:ext uri="{9D8B030D-6E8A-4147-A177-3AD203B41FA5}">
                      <a16:colId xmlns:a16="http://schemas.microsoft.com/office/drawing/2014/main" val="2567081998"/>
                    </a:ext>
                  </a:extLst>
                </a:gridCol>
                <a:gridCol w="495935">
                  <a:extLst>
                    <a:ext uri="{9D8B030D-6E8A-4147-A177-3AD203B41FA5}">
                      <a16:colId xmlns:a16="http://schemas.microsoft.com/office/drawing/2014/main" val="2516797370"/>
                    </a:ext>
                  </a:extLst>
                </a:gridCol>
                <a:gridCol w="495935">
                  <a:extLst>
                    <a:ext uri="{9D8B030D-6E8A-4147-A177-3AD203B41FA5}">
                      <a16:colId xmlns:a16="http://schemas.microsoft.com/office/drawing/2014/main" val="3744499985"/>
                    </a:ext>
                  </a:extLst>
                </a:gridCol>
                <a:gridCol w="495935">
                  <a:extLst>
                    <a:ext uri="{9D8B030D-6E8A-4147-A177-3AD203B41FA5}">
                      <a16:colId xmlns:a16="http://schemas.microsoft.com/office/drawing/2014/main" val="187550507"/>
                    </a:ext>
                  </a:extLst>
                </a:gridCol>
              </a:tblGrid>
              <a:tr h="21222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d’</a:t>
                      </a:r>
                      <a:endParaRPr lang="en-US" sz="1600" b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/>
                        <a:t>v</a:t>
                      </a:r>
                      <a:r>
                        <a:rPr lang="da-DK" sz="1600" baseline="-25000" dirty="0" smtClean="0"/>
                        <a:t>1</a:t>
                      </a:r>
                      <a:endParaRPr lang="en-US" sz="1600" b="0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/>
                        <a:t>v</a:t>
                      </a:r>
                      <a:r>
                        <a:rPr lang="da-DK" sz="1600" baseline="-25000" dirty="0" smtClean="0"/>
                        <a:t>2</a:t>
                      </a:r>
                      <a:endParaRPr lang="en-US" sz="1600" b="0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/>
                        <a:t>v</a:t>
                      </a:r>
                      <a:r>
                        <a:rPr lang="da-DK" sz="1600" baseline="-25000" dirty="0" smtClean="0"/>
                        <a:t>3</a:t>
                      </a:r>
                      <a:endParaRPr lang="en-US" sz="1600" b="0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/>
                        <a:t>v</a:t>
                      </a:r>
                      <a:r>
                        <a:rPr lang="da-DK" sz="1600" baseline="-25000" dirty="0" smtClean="0"/>
                        <a:t>4</a:t>
                      </a:r>
                      <a:endParaRPr lang="en-US" sz="1600" b="0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3297268"/>
                  </a:ext>
                </a:extLst>
              </a:tr>
              <a:tr h="2122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/>
                        <a:t>v</a:t>
                      </a:r>
                      <a:r>
                        <a:rPr lang="da-DK" sz="1600" baseline="-25000" dirty="0" smtClean="0"/>
                        <a:t>1</a:t>
                      </a:r>
                      <a:endParaRPr lang="en-US" sz="1600" b="0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+∞</a:t>
                      </a:r>
                      <a:endParaRPr lang="en-US" sz="1600" b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+∞</a:t>
                      </a:r>
                      <a:endParaRPr lang="en-US" sz="1600" b="0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+∞</a:t>
                      </a:r>
                      <a:endParaRPr lang="en-US" sz="1600" b="0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02991692"/>
                  </a:ext>
                </a:extLst>
              </a:tr>
              <a:tr h="4166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/>
                        <a:t>v</a:t>
                      </a:r>
                      <a:r>
                        <a:rPr lang="da-DK" sz="1600" baseline="-25000" dirty="0" smtClean="0"/>
                        <a:t>2</a:t>
                      </a:r>
                      <a:endParaRPr lang="en-US" sz="1600" b="0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0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0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570906"/>
                  </a:ext>
                </a:extLst>
              </a:tr>
              <a:tr h="2122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/>
                        <a:t>v</a:t>
                      </a:r>
                      <a:r>
                        <a:rPr lang="da-DK" sz="1600" baseline="-25000" dirty="0" smtClean="0"/>
                        <a:t>3</a:t>
                      </a:r>
                      <a:endParaRPr lang="en-US" sz="1600" b="0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2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2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2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26431"/>
                  </a:ext>
                </a:extLst>
              </a:tr>
              <a:tr h="2122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/>
                        <a:t>v</a:t>
                      </a:r>
                      <a:r>
                        <a:rPr lang="da-DK" sz="1600" baseline="-25000" dirty="0" smtClean="0"/>
                        <a:t>4</a:t>
                      </a:r>
                      <a:endParaRPr lang="en-US" sz="1600" b="0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2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2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0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067036"/>
                  </a:ext>
                </a:extLst>
              </a:tr>
            </a:tbl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3144739" y="2286000"/>
            <a:ext cx="393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0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’(</a:t>
            </a:r>
            <a:r>
              <a:rPr lang="en-US" sz="2000" b="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0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0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en-US" sz="20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en-US" sz="20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≥ 0</a:t>
            </a:r>
          </a:p>
          <a:p>
            <a:pPr algn="ctr"/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0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≤  </a:t>
            </a:r>
            <a:r>
              <a:rPr lang="en-US" sz="20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en-US" sz="20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1934980" y="4432359"/>
            <a:ext cx="5928610" cy="566467"/>
            <a:chOff x="1934980" y="6248400"/>
            <a:chExt cx="5928610" cy="566467"/>
          </a:xfrm>
        </p:grpSpPr>
        <p:sp>
          <p:nvSpPr>
            <p:cNvPr id="66" name="Oval 65"/>
            <p:cNvSpPr/>
            <p:nvPr/>
          </p:nvSpPr>
          <p:spPr bwMode="auto">
            <a:xfrm>
              <a:off x="7498960" y="6491018"/>
              <a:ext cx="364630" cy="322877"/>
            </a:xfrm>
            <a:prstGeom prst="ellips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1934980" y="6491990"/>
              <a:ext cx="364630" cy="322877"/>
            </a:xfrm>
            <a:prstGeom prst="ellips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9" name="Straight Arrow Connector 68"/>
            <p:cNvCxnSpPr>
              <a:stCxn id="66" idx="2"/>
              <a:endCxn id="67" idx="6"/>
            </p:cNvCxnSpPr>
            <p:nvPr/>
          </p:nvCxnSpPr>
          <p:spPr bwMode="auto">
            <a:xfrm flipH="1">
              <a:off x="2299610" y="6652457"/>
              <a:ext cx="5199350" cy="97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70" name="TextBox 69"/>
            <p:cNvSpPr txBox="1"/>
            <p:nvPr/>
          </p:nvSpPr>
          <p:spPr>
            <a:xfrm>
              <a:off x="3886200" y="6248400"/>
              <a:ext cx="20034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0" dirty="0" smtClean="0"/>
                <a:t>3 = 2 + </a:t>
              </a:r>
              <a:r>
                <a:rPr lang="en-US" b="0" dirty="0" smtClean="0">
                  <a:solidFill>
                    <a:srgbClr val="C00000"/>
                  </a:solidFill>
                </a:rPr>
                <a:t>0 – (-1)</a:t>
              </a:r>
              <a:endParaRPr lang="en-US" b="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131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/>
      <p:bldP spid="6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	   	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0417" t="8666" r="12916" b="4667"/>
          <a:stretch/>
        </p:blipFill>
        <p:spPr>
          <a:xfrm>
            <a:off x="304800" y="274638"/>
            <a:ext cx="8778727" cy="6202362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791200" y="6400800"/>
            <a:ext cx="3352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a-DK" sz="2400" dirty="0">
                <a:solidFill>
                  <a:schemeClr val="accent2"/>
                </a:solidFill>
              </a:rPr>
              <a:t>Tid </a:t>
            </a:r>
            <a:r>
              <a:rPr lang="da-DK" sz="2400" b="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sz="2400" b="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b="0" baseline="30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2400" b="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∙log </a:t>
            </a:r>
            <a:r>
              <a:rPr lang="da-DK" sz="2400" b="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b="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da-DK" sz="2400" b="0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b="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da-DK" sz="2400" b="0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da-DK" sz="2400" b="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07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932" b="17735"/>
          <a:stretch/>
        </p:blipFill>
        <p:spPr>
          <a:xfrm>
            <a:off x="1219200" y="76943"/>
            <a:ext cx="6756670" cy="2590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417" t="30000" r="24166" b="20666"/>
          <a:stretch/>
        </p:blipFill>
        <p:spPr>
          <a:xfrm>
            <a:off x="2209800" y="2514600"/>
            <a:ext cx="4775470" cy="22508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416" t="25333" r="-1" b="26000"/>
          <a:stretch/>
        </p:blipFill>
        <p:spPr>
          <a:xfrm>
            <a:off x="914400" y="4504925"/>
            <a:ext cx="7299492" cy="221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9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229600" cy="1143000"/>
          </a:xfrm>
        </p:spPr>
        <p:txBody>
          <a:bodyPr/>
          <a:lstStyle/>
          <a:p>
            <a:pPr eaLnBrk="1" hangingPunct="1"/>
            <a:r>
              <a:rPr lang="da-DK" sz="4000" b="1" dirty="0" smtClean="0"/>
              <a:t>Korteste Veje mellem alle </a:t>
            </a:r>
            <a:br>
              <a:rPr lang="da-DK" sz="4000" b="1" dirty="0" smtClean="0"/>
            </a:br>
            <a:r>
              <a:rPr lang="da-DK" sz="4000" b="1" dirty="0" smtClean="0"/>
              <a:t>Par af Knude</a:t>
            </a:r>
            <a:endParaRPr lang="en-US" sz="4000" b="1" dirty="0" smtClean="0"/>
          </a:p>
        </p:txBody>
      </p:sp>
      <p:sp>
        <p:nvSpPr>
          <p:cNvPr id="31" name="Oval 30"/>
          <p:cNvSpPr/>
          <p:nvPr/>
        </p:nvSpPr>
        <p:spPr bwMode="auto">
          <a:xfrm>
            <a:off x="1066800" y="3962400"/>
            <a:ext cx="539750" cy="53975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da-DK" sz="1600" i="1" dirty="0">
                <a:solidFill>
                  <a:schemeClr val="tx1"/>
                </a:solidFill>
              </a:rPr>
              <a:t>v</a:t>
            </a:r>
            <a:r>
              <a:rPr lang="da-DK" sz="1600" baseline="-25000" dirty="0">
                <a:solidFill>
                  <a:schemeClr val="tx1"/>
                </a:solidFill>
              </a:rPr>
              <a:t>2</a:t>
            </a:r>
            <a:endParaRPr lang="en-US" sz="1600" baseline="-25000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762000" y="6172200"/>
            <a:ext cx="539750" cy="53975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da-DK" sz="1600" i="1" dirty="0">
                <a:solidFill>
                  <a:schemeClr val="tx1"/>
                </a:solidFill>
              </a:rPr>
              <a:t>v</a:t>
            </a:r>
            <a:r>
              <a:rPr lang="da-DK" sz="1600" baseline="-25000" dirty="0">
                <a:solidFill>
                  <a:schemeClr val="tx1"/>
                </a:solidFill>
              </a:rPr>
              <a:t>4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1905000" y="4953000"/>
            <a:ext cx="539750" cy="53975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da-DK" sz="1600" i="1" dirty="0">
                <a:solidFill>
                  <a:schemeClr val="tx1"/>
                </a:solidFill>
              </a:rPr>
              <a:t>v</a:t>
            </a:r>
            <a:r>
              <a:rPr lang="da-DK" sz="1600" baseline="-25000" dirty="0">
                <a:solidFill>
                  <a:schemeClr val="tx1"/>
                </a:solidFill>
              </a:rPr>
              <a:t>3 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2133600" y="6172200"/>
            <a:ext cx="539750" cy="53975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da-DK" sz="1600" i="1" dirty="0">
                <a:solidFill>
                  <a:schemeClr val="tx1"/>
                </a:solidFill>
              </a:rPr>
              <a:t>v</a:t>
            </a:r>
            <a:r>
              <a:rPr lang="da-DK" sz="1600" baseline="-25000" dirty="0">
                <a:solidFill>
                  <a:schemeClr val="tx1"/>
                </a:solidFill>
              </a:rPr>
              <a:t>5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152400" y="5105400"/>
            <a:ext cx="539750" cy="53975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da-DK" sz="1600" i="1" dirty="0">
                <a:solidFill>
                  <a:schemeClr val="tx1"/>
                </a:solidFill>
              </a:rPr>
              <a:t>v</a:t>
            </a:r>
            <a:r>
              <a:rPr lang="da-DK" sz="1600" baseline="-25000" dirty="0">
                <a:solidFill>
                  <a:schemeClr val="tx1"/>
                </a:solidFill>
              </a:rPr>
              <a:t>1</a:t>
            </a:r>
            <a:endParaRPr lang="en-US" sz="1600" baseline="-25000" dirty="0">
              <a:solidFill>
                <a:schemeClr val="tx1"/>
              </a:solidFill>
            </a:endParaRPr>
          </a:p>
        </p:txBody>
      </p:sp>
      <p:cxnSp>
        <p:nvCxnSpPr>
          <p:cNvPr id="4104" name="Straight Arrow Connector 17"/>
          <p:cNvCxnSpPr>
            <a:cxnSpLocks noChangeShapeType="1"/>
          </p:cNvCxnSpPr>
          <p:nvPr/>
        </p:nvCxnSpPr>
        <p:spPr bwMode="auto">
          <a:xfrm rot="16200000" flipV="1">
            <a:off x="1450975" y="4498975"/>
            <a:ext cx="609600" cy="4572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105" name="Group 41"/>
          <p:cNvGrpSpPr>
            <a:grpSpLocks/>
          </p:cNvGrpSpPr>
          <p:nvPr/>
        </p:nvGrpSpPr>
        <p:grpSpPr bwMode="auto">
          <a:xfrm>
            <a:off x="612775" y="4422775"/>
            <a:ext cx="1520825" cy="2020888"/>
            <a:chOff x="5032919" y="4423319"/>
            <a:chExt cx="1520281" cy="2020469"/>
          </a:xfrm>
        </p:grpSpPr>
        <p:cxnSp>
          <p:nvCxnSpPr>
            <p:cNvPr id="4231" name="Straight Arrow Connector 13"/>
            <p:cNvCxnSpPr>
              <a:cxnSpLocks noChangeShapeType="1"/>
            </p:cNvCxnSpPr>
            <p:nvPr/>
          </p:nvCxnSpPr>
          <p:spPr bwMode="auto">
            <a:xfrm rot="5400000" flipH="1" flipV="1">
              <a:off x="4918619" y="4537619"/>
              <a:ext cx="761162" cy="532562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32" name="Straight Arrow Connector 42"/>
            <p:cNvCxnSpPr>
              <a:cxnSpLocks noChangeShapeType="1"/>
            </p:cNvCxnSpPr>
            <p:nvPr/>
          </p:nvCxnSpPr>
          <p:spPr bwMode="auto">
            <a:xfrm rot="16200000" flipH="1">
              <a:off x="4804319" y="5794919"/>
              <a:ext cx="684962" cy="227762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33" name="Straight Arrow Connector 18"/>
            <p:cNvCxnSpPr>
              <a:cxnSpLocks noChangeShapeType="1"/>
            </p:cNvCxnSpPr>
            <p:nvPr/>
          </p:nvCxnSpPr>
          <p:spPr bwMode="auto">
            <a:xfrm rot="16200000" flipH="1">
              <a:off x="5680200" y="4578600"/>
              <a:ext cx="720600" cy="56820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34" name="Straight Arrow Connector 19"/>
            <p:cNvCxnSpPr>
              <a:cxnSpLocks noChangeShapeType="1"/>
            </p:cNvCxnSpPr>
            <p:nvPr/>
          </p:nvCxnSpPr>
          <p:spPr bwMode="auto">
            <a:xfrm>
              <a:off x="5721600" y="6442200"/>
              <a:ext cx="831600" cy="1588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4106" name="Straight Arrow Connector 21"/>
          <p:cNvCxnSpPr>
            <a:cxnSpLocks noChangeShapeType="1"/>
          </p:cNvCxnSpPr>
          <p:nvPr/>
        </p:nvCxnSpPr>
        <p:spPr bwMode="auto">
          <a:xfrm>
            <a:off x="692150" y="5375275"/>
            <a:ext cx="1292225" cy="381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7" name="Straight Arrow Connector 26"/>
          <p:cNvCxnSpPr>
            <a:cxnSpLocks noChangeShapeType="1"/>
          </p:cNvCxnSpPr>
          <p:nvPr/>
        </p:nvCxnSpPr>
        <p:spPr bwMode="auto">
          <a:xfrm rot="16200000" flipV="1">
            <a:off x="1949450" y="5718175"/>
            <a:ext cx="679450" cy="2286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8" name="TextBox 28"/>
          <p:cNvSpPr txBox="1">
            <a:spLocks noChangeArrowheads="1"/>
          </p:cNvSpPr>
          <p:nvPr/>
        </p:nvSpPr>
        <p:spPr bwMode="auto">
          <a:xfrm>
            <a:off x="381000" y="5715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/>
              <a:t>2</a:t>
            </a:r>
            <a:endParaRPr lang="en-US"/>
          </a:p>
        </p:txBody>
      </p:sp>
      <p:sp>
        <p:nvSpPr>
          <p:cNvPr id="4109" name="TextBox 30"/>
          <p:cNvSpPr txBox="1">
            <a:spLocks noChangeArrowheads="1"/>
          </p:cNvSpPr>
          <p:nvPr/>
        </p:nvSpPr>
        <p:spPr bwMode="auto">
          <a:xfrm>
            <a:off x="609600" y="4583113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/>
              <a:t>2</a:t>
            </a:r>
            <a:endParaRPr lang="en-US"/>
          </a:p>
        </p:txBody>
      </p:sp>
      <p:sp>
        <p:nvSpPr>
          <p:cNvPr id="4110" name="TextBox 31"/>
          <p:cNvSpPr txBox="1">
            <a:spLocks noChangeArrowheads="1"/>
          </p:cNvSpPr>
          <p:nvPr/>
        </p:nvSpPr>
        <p:spPr bwMode="auto">
          <a:xfrm>
            <a:off x="1143000" y="5345113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/>
              <a:t>5</a:t>
            </a:r>
            <a:endParaRPr lang="en-US"/>
          </a:p>
        </p:txBody>
      </p:sp>
      <p:sp>
        <p:nvSpPr>
          <p:cNvPr id="4111" name="TextBox 32"/>
          <p:cNvSpPr txBox="1">
            <a:spLocks noChangeArrowheads="1"/>
          </p:cNvSpPr>
          <p:nvPr/>
        </p:nvSpPr>
        <p:spPr bwMode="auto">
          <a:xfrm>
            <a:off x="1524000" y="6411913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/>
              <a:t>3</a:t>
            </a:r>
          </a:p>
        </p:txBody>
      </p:sp>
      <p:sp>
        <p:nvSpPr>
          <p:cNvPr id="4112" name="TextBox 34"/>
          <p:cNvSpPr txBox="1">
            <a:spLocks noChangeArrowheads="1"/>
          </p:cNvSpPr>
          <p:nvPr/>
        </p:nvSpPr>
        <p:spPr bwMode="auto">
          <a:xfrm>
            <a:off x="1676400" y="5726113"/>
            <a:ext cx="60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/>
              <a:t>1</a:t>
            </a:r>
            <a:endParaRPr lang="en-US"/>
          </a:p>
        </p:txBody>
      </p:sp>
      <p:sp>
        <p:nvSpPr>
          <p:cNvPr id="4113" name="TextBox 37"/>
          <p:cNvSpPr txBox="1">
            <a:spLocks noChangeArrowheads="1"/>
          </p:cNvSpPr>
          <p:nvPr/>
        </p:nvSpPr>
        <p:spPr bwMode="auto">
          <a:xfrm>
            <a:off x="1676400" y="44196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/>
              <a:t>3</a:t>
            </a:r>
            <a:endParaRPr lang="en-US"/>
          </a:p>
        </p:txBody>
      </p:sp>
      <p:sp>
        <p:nvSpPr>
          <p:cNvPr id="4114" name="TextBox 38"/>
          <p:cNvSpPr txBox="1">
            <a:spLocks noChangeArrowheads="1"/>
          </p:cNvSpPr>
          <p:nvPr/>
        </p:nvSpPr>
        <p:spPr bwMode="auto">
          <a:xfrm>
            <a:off x="1066800" y="4735513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/>
              <a:t>1</a:t>
            </a:r>
            <a:endParaRPr lang="en-US"/>
          </a:p>
        </p:txBody>
      </p:sp>
      <p:graphicFrame>
        <p:nvGraphicFramePr>
          <p:cNvPr id="55" name="Table 54"/>
          <p:cNvGraphicFramePr>
            <a:graphicFrameLocks noGrp="1"/>
          </p:cNvGraphicFramePr>
          <p:nvPr/>
        </p:nvGraphicFramePr>
        <p:xfrm>
          <a:off x="3124200" y="4876800"/>
          <a:ext cx="2743200" cy="1828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701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010">
                <a:tc>
                  <a:txBody>
                    <a:bodyPr/>
                    <a:lstStyle/>
                    <a:p>
                      <a:pPr algn="r"/>
                      <a:r>
                        <a:rPr lang="da-DK" sz="1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pPr algn="r"/>
                      <a:r>
                        <a:rPr lang="da-DK" sz="1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+∞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+∞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+∞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pPr algn="r"/>
                      <a:r>
                        <a:rPr lang="da-DK" sz="1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+∞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+∞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+∞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pPr algn="r"/>
                      <a:r>
                        <a:rPr lang="da-DK" sz="1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+∞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pPr algn="r"/>
                      <a:r>
                        <a:rPr lang="da-DK" sz="1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+∞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+∞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6" name="Table 55"/>
          <p:cNvGraphicFramePr>
            <a:graphicFrameLocks noGrp="1"/>
          </p:cNvGraphicFramePr>
          <p:nvPr/>
        </p:nvGraphicFramePr>
        <p:xfrm>
          <a:off x="6248400" y="4876800"/>
          <a:ext cx="2743200" cy="1828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701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010">
                <a:tc>
                  <a:txBody>
                    <a:bodyPr/>
                    <a:lstStyle/>
                    <a:p>
                      <a:pPr algn="r"/>
                      <a:r>
                        <a:rPr lang="da-DK" sz="1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pPr algn="r"/>
                      <a:r>
                        <a:rPr lang="da-DK" sz="1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pPr algn="r"/>
                      <a:r>
                        <a:rPr lang="da-DK" sz="1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pPr algn="r"/>
                      <a:r>
                        <a:rPr lang="da-DK" sz="1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pPr algn="r"/>
                      <a:r>
                        <a:rPr lang="da-DK" sz="1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4038600" y="4216400"/>
            <a:ext cx="129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3200" b="0" i="1"/>
              <a:t>d</a:t>
            </a:r>
            <a:r>
              <a:rPr lang="da-DK" sz="3200" b="0" i="1" baseline="-25000"/>
              <a:t>ij</a:t>
            </a:r>
            <a:endParaRPr lang="en-US" sz="3200" b="0" i="1" baseline="-25000"/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7162800" y="4191000"/>
            <a:ext cx="129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l-GR" sz="3200" b="0" i="1"/>
              <a:t>π</a:t>
            </a:r>
            <a:r>
              <a:rPr lang="da-DK" sz="3200" b="0" i="1" baseline="-25000"/>
              <a:t>ij</a:t>
            </a:r>
            <a:endParaRPr lang="en-US" sz="3200" b="0" i="1" baseline="-25000"/>
          </a:p>
        </p:txBody>
      </p:sp>
      <p:sp>
        <p:nvSpPr>
          <p:cNvPr id="3" name="Rectangle 2"/>
          <p:cNvSpPr/>
          <p:nvPr/>
        </p:nvSpPr>
        <p:spPr bwMode="auto">
          <a:xfrm>
            <a:off x="3886200" y="2514600"/>
            <a:ext cx="4953000" cy="1447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Hvis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alle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kanter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har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</a:rPr>
              <a:t>positive </a:t>
            </a:r>
            <a:r>
              <a:rPr kumimoji="0" lang="en-US" sz="2400" b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</a:rPr>
              <a:t>vægte</a:t>
            </a: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–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kør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Dijkstra’s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algoritme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sz="2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n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gange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én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gang for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hvert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sz="2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v</a:t>
            </a:r>
            <a:r>
              <a:rPr kumimoji="0" lang="en-US" sz="2400" b="0" i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i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som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startknude</a:t>
            </a:r>
            <a:endParaRPr kumimoji="0" lang="en-US" sz="2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baseline="0" dirty="0" smtClean="0">
                <a:solidFill>
                  <a:srgbClr val="C00000"/>
                </a:solidFill>
              </a:rPr>
              <a:t>O(</a:t>
            </a:r>
            <a:r>
              <a:rPr lang="en-US" sz="2400" b="0" i="1" baseline="0" dirty="0" smtClean="0">
                <a:solidFill>
                  <a:srgbClr val="C00000"/>
                </a:solidFill>
              </a:rPr>
              <a:t>n</a:t>
            </a:r>
            <a:r>
              <a:rPr lang="en-US" sz="2400" b="0" baseline="0" dirty="0" smtClean="0">
                <a:solidFill>
                  <a:srgbClr val="C00000"/>
                </a:solidFill>
              </a:rPr>
              <a:t> ∙ </a:t>
            </a:r>
            <a:r>
              <a:rPr lang="en-US" sz="2400" b="0" i="1" baseline="0" dirty="0" smtClean="0">
                <a:solidFill>
                  <a:srgbClr val="C00000"/>
                </a:solidFill>
              </a:rPr>
              <a:t>m</a:t>
            </a:r>
            <a:r>
              <a:rPr lang="en-US" sz="2400" b="0" dirty="0" smtClean="0">
                <a:solidFill>
                  <a:srgbClr val="C00000"/>
                </a:solidFill>
              </a:rPr>
              <a:t> ∙ log </a:t>
            </a:r>
            <a:r>
              <a:rPr lang="en-US" sz="2400" b="0" i="1" dirty="0" smtClean="0">
                <a:solidFill>
                  <a:srgbClr val="C00000"/>
                </a:solidFill>
              </a:rPr>
              <a:t>n</a:t>
            </a:r>
            <a:r>
              <a:rPr lang="en-US" sz="2400" b="0" dirty="0" smtClean="0">
                <a:solidFill>
                  <a:srgbClr val="C00000"/>
                </a:solidFill>
              </a:rPr>
              <a:t>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5029200" y="3967285"/>
            <a:ext cx="339969" cy="2825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82000" cy="1143000"/>
          </a:xfrm>
        </p:spPr>
        <p:txBody>
          <a:bodyPr/>
          <a:lstStyle/>
          <a:p>
            <a:pPr algn="l" eaLnBrk="1" hangingPunct="1"/>
            <a:r>
              <a:rPr lang="da-DK" b="1" dirty="0" smtClean="0"/>
              <a:t>Korteste Veje</a:t>
            </a:r>
            <a:endParaRPr lang="en-US" b="1" dirty="0" smtClean="0"/>
          </a:p>
        </p:txBody>
      </p:sp>
      <p:graphicFrame>
        <p:nvGraphicFramePr>
          <p:cNvPr id="104517" name="Group 6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1379053"/>
              </p:ext>
            </p:extLst>
          </p:nvPr>
        </p:nvGraphicFramePr>
        <p:xfrm>
          <a:off x="457200" y="1243584"/>
          <a:ext cx="8305800" cy="5157216"/>
        </p:xfrm>
        <a:graphic>
          <a:graphicData uri="http://schemas.openxmlformats.org/drawingml/2006/table">
            <a:tbl>
              <a:tblPr/>
              <a:tblGrid>
                <a:gridCol w="1357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1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1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55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318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En-til-alle </a:t>
                      </a:r>
                      <a:b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korteste veje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(SSSP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da-DK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Alle-til-alle</a:t>
                      </a:r>
                      <a:b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korteste veje</a:t>
                      </a:r>
                      <a:b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(APSP)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534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Acykliske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grafer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(positive og negative vægte)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</a:t>
                      </a:r>
                      <a:r>
                        <a:rPr kumimoji="0" lang="da-DK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da-DK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</a:t>
                      </a: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da-DK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da-DK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Generelle grafer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Kun positive vægte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Dijkstra</a:t>
                      </a:r>
                      <a:endParaRPr kumimoji="0" lang="da-DK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O((</a:t>
                      </a:r>
                      <a:r>
                        <a:rPr kumimoji="0" lang="da-DK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da-DK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log </a:t>
                      </a: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</a:t>
                      </a: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log </a:t>
                      </a: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 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</a:t>
                      </a: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x </a:t>
                      </a:r>
                      <a:r>
                        <a:rPr kumimoji="0" lang="da-D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Dijkstra</a:t>
                      </a:r>
                      <a:endParaRPr kumimoji="0" lang="da-DK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</a:t>
                      </a: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log </a:t>
                      </a: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 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kumimoji="0" lang="da-DK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∙</a:t>
                      </a:r>
                      <a:r>
                        <a:rPr kumimoji="0" lang="da-DK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</a:t>
                      </a: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1094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Positive og negative vægte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Bellman-Ford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</a:t>
                      </a: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Floyd-</a:t>
                      </a:r>
                      <a:r>
                        <a:rPr kumimoji="0" lang="da-DK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Warshall</a:t>
                      </a:r>
                      <a:endParaRPr kumimoji="0" lang="da-DK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Johnson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log </a:t>
                      </a: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 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kumimoji="0" lang="da-DK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∙</a:t>
                      </a:r>
                      <a:r>
                        <a:rPr kumimoji="0" lang="da-DK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5800" y="6412468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err="1" smtClean="0"/>
              <a:t>Forskellige</a:t>
            </a:r>
            <a:r>
              <a:rPr lang="en-US" b="0" dirty="0" smtClean="0"/>
              <a:t> </a:t>
            </a:r>
            <a:r>
              <a:rPr lang="en-US" b="0" dirty="0" err="1" smtClean="0"/>
              <a:t>prioritetskøer</a:t>
            </a:r>
            <a:r>
              <a:rPr lang="en-US" b="0" dirty="0" smtClean="0"/>
              <a:t>: (1) </a:t>
            </a:r>
            <a:r>
              <a:rPr lang="en-US" b="0" dirty="0" err="1" smtClean="0"/>
              <a:t>binær</a:t>
            </a:r>
            <a:r>
              <a:rPr lang="en-US" b="0" dirty="0" smtClean="0"/>
              <a:t> heap, (2) Fibonacci heap, (3) array</a:t>
            </a:r>
            <a:endParaRPr lang="en-US" b="0" dirty="0"/>
          </a:p>
        </p:txBody>
      </p:sp>
      <p:sp>
        <p:nvSpPr>
          <p:cNvPr id="4" name="TextBox 3"/>
          <p:cNvSpPr txBox="1"/>
          <p:nvPr/>
        </p:nvSpPr>
        <p:spPr>
          <a:xfrm>
            <a:off x="5791200" y="3961198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/>
              <a:t>(1)</a:t>
            </a:r>
            <a:endParaRPr lang="en-US" sz="1200" b="0" dirty="0"/>
          </a:p>
        </p:txBody>
      </p:sp>
      <p:sp>
        <p:nvSpPr>
          <p:cNvPr id="7" name="TextBox 6"/>
          <p:cNvSpPr txBox="1"/>
          <p:nvPr/>
        </p:nvSpPr>
        <p:spPr>
          <a:xfrm>
            <a:off x="5791200" y="4322374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/>
              <a:t>(2)</a:t>
            </a:r>
            <a:endParaRPr lang="en-US" sz="1200" b="0" dirty="0"/>
          </a:p>
        </p:txBody>
      </p:sp>
      <p:sp>
        <p:nvSpPr>
          <p:cNvPr id="8" name="TextBox 7"/>
          <p:cNvSpPr txBox="1"/>
          <p:nvPr/>
        </p:nvSpPr>
        <p:spPr>
          <a:xfrm>
            <a:off x="5791200" y="467600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/>
              <a:t>(3)</a:t>
            </a:r>
            <a:endParaRPr lang="en-US" sz="1200" b="0" dirty="0"/>
          </a:p>
        </p:txBody>
      </p:sp>
      <p:sp>
        <p:nvSpPr>
          <p:cNvPr id="9" name="TextBox 8"/>
          <p:cNvSpPr txBox="1"/>
          <p:nvPr/>
        </p:nvSpPr>
        <p:spPr>
          <a:xfrm>
            <a:off x="8382000" y="4097215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/>
              <a:t>(2)</a:t>
            </a:r>
            <a:endParaRPr lang="en-US" sz="1200" b="0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0" y="4483697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/>
              <a:t>(3)</a:t>
            </a:r>
            <a:endParaRPr lang="en-US" sz="1200" b="0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0" y="6096000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/>
              <a:t>(2)</a:t>
            </a:r>
            <a:endParaRPr lang="en-US" sz="1200" b="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Freeform 370"/>
          <p:cNvSpPr/>
          <p:nvPr/>
        </p:nvSpPr>
        <p:spPr bwMode="auto">
          <a:xfrm>
            <a:off x="5766802" y="4155266"/>
            <a:ext cx="1807873" cy="1450935"/>
          </a:xfrm>
          <a:custGeom>
            <a:avLst/>
            <a:gdLst>
              <a:gd name="connsiteX0" fmla="*/ 444674 w 2285365"/>
              <a:gd name="connsiteY0" fmla="*/ 778180 h 2517106"/>
              <a:gd name="connsiteX1" fmla="*/ 1018048 w 2285365"/>
              <a:gd name="connsiteY1" fmla="*/ 148593 h 2517106"/>
              <a:gd name="connsiteX2" fmla="*/ 1374064 w 2285365"/>
              <a:gd name="connsiteY2" fmla="*/ 2439 h 2517106"/>
              <a:gd name="connsiteX3" fmla="*/ 1527713 w 2285365"/>
              <a:gd name="connsiteY3" fmla="*/ 219796 h 2517106"/>
              <a:gd name="connsiteX4" fmla="*/ 879389 w 2285365"/>
              <a:gd name="connsiteY4" fmla="*/ 860626 h 2517106"/>
              <a:gd name="connsiteX5" fmla="*/ 1171697 w 2285365"/>
              <a:gd name="connsiteY5" fmla="*/ 1366544 h 2517106"/>
              <a:gd name="connsiteX6" fmla="*/ 1598917 w 2285365"/>
              <a:gd name="connsiteY6" fmla="*/ 1329068 h 2517106"/>
              <a:gd name="connsiteX7" fmla="*/ 1924953 w 2285365"/>
              <a:gd name="connsiteY7" fmla="*/ 1448990 h 2517106"/>
              <a:gd name="connsiteX8" fmla="*/ 2209766 w 2285365"/>
              <a:gd name="connsiteY8" fmla="*/ 1838734 h 2517106"/>
              <a:gd name="connsiteX9" fmla="*/ 2097340 w 2285365"/>
              <a:gd name="connsiteY9" fmla="*/ 2134790 h 2517106"/>
              <a:gd name="connsiteX10" fmla="*/ 291025 w 2285365"/>
              <a:gd name="connsiteY10" fmla="*/ 2517039 h 2517106"/>
              <a:gd name="connsiteX11" fmla="*/ 17454 w 2285365"/>
              <a:gd name="connsiteY11" fmla="*/ 2104809 h 2517106"/>
              <a:gd name="connsiteX12" fmla="*/ 444674 w 2285365"/>
              <a:gd name="connsiteY12" fmla="*/ 778180 h 2517106"/>
              <a:gd name="connsiteX0" fmla="*/ 430814 w 2224881"/>
              <a:gd name="connsiteY0" fmla="*/ 778180 h 2519091"/>
              <a:gd name="connsiteX1" fmla="*/ 1004188 w 2224881"/>
              <a:gd name="connsiteY1" fmla="*/ 148593 h 2519091"/>
              <a:gd name="connsiteX2" fmla="*/ 1360204 w 2224881"/>
              <a:gd name="connsiteY2" fmla="*/ 2439 h 2519091"/>
              <a:gd name="connsiteX3" fmla="*/ 1513853 w 2224881"/>
              <a:gd name="connsiteY3" fmla="*/ 219796 h 2519091"/>
              <a:gd name="connsiteX4" fmla="*/ 865529 w 2224881"/>
              <a:gd name="connsiteY4" fmla="*/ 860626 h 2519091"/>
              <a:gd name="connsiteX5" fmla="*/ 1157837 w 2224881"/>
              <a:gd name="connsiteY5" fmla="*/ 1366544 h 2519091"/>
              <a:gd name="connsiteX6" fmla="*/ 1585057 w 2224881"/>
              <a:gd name="connsiteY6" fmla="*/ 1329068 h 2519091"/>
              <a:gd name="connsiteX7" fmla="*/ 1911093 w 2224881"/>
              <a:gd name="connsiteY7" fmla="*/ 1448990 h 2519091"/>
              <a:gd name="connsiteX8" fmla="*/ 2195906 w 2224881"/>
              <a:gd name="connsiteY8" fmla="*/ 1838734 h 2519091"/>
              <a:gd name="connsiteX9" fmla="*/ 2083480 w 2224881"/>
              <a:gd name="connsiteY9" fmla="*/ 2134790 h 2519091"/>
              <a:gd name="connsiteX10" fmla="*/ 1030421 w 2224881"/>
              <a:gd name="connsiteY10" fmla="*/ 1790016 h 2519091"/>
              <a:gd name="connsiteX11" fmla="*/ 277165 w 2224881"/>
              <a:gd name="connsiteY11" fmla="*/ 2517039 h 2519091"/>
              <a:gd name="connsiteX12" fmla="*/ 3594 w 2224881"/>
              <a:gd name="connsiteY12" fmla="*/ 2104809 h 2519091"/>
              <a:gd name="connsiteX13" fmla="*/ 430814 w 2224881"/>
              <a:gd name="connsiteY13" fmla="*/ 778180 h 2519091"/>
              <a:gd name="connsiteX0" fmla="*/ 427723 w 2221790"/>
              <a:gd name="connsiteY0" fmla="*/ 778180 h 2455576"/>
              <a:gd name="connsiteX1" fmla="*/ 1001097 w 2221790"/>
              <a:gd name="connsiteY1" fmla="*/ 148593 h 2455576"/>
              <a:gd name="connsiteX2" fmla="*/ 1357113 w 2221790"/>
              <a:gd name="connsiteY2" fmla="*/ 2439 h 2455576"/>
              <a:gd name="connsiteX3" fmla="*/ 1510762 w 2221790"/>
              <a:gd name="connsiteY3" fmla="*/ 219796 h 2455576"/>
              <a:gd name="connsiteX4" fmla="*/ 862438 w 2221790"/>
              <a:gd name="connsiteY4" fmla="*/ 860626 h 2455576"/>
              <a:gd name="connsiteX5" fmla="*/ 1154746 w 2221790"/>
              <a:gd name="connsiteY5" fmla="*/ 1366544 h 2455576"/>
              <a:gd name="connsiteX6" fmla="*/ 1581966 w 2221790"/>
              <a:gd name="connsiteY6" fmla="*/ 1329068 h 2455576"/>
              <a:gd name="connsiteX7" fmla="*/ 1908002 w 2221790"/>
              <a:gd name="connsiteY7" fmla="*/ 1448990 h 2455576"/>
              <a:gd name="connsiteX8" fmla="*/ 2192815 w 2221790"/>
              <a:gd name="connsiteY8" fmla="*/ 1838734 h 2455576"/>
              <a:gd name="connsiteX9" fmla="*/ 2080389 w 2221790"/>
              <a:gd name="connsiteY9" fmla="*/ 2134790 h 2455576"/>
              <a:gd name="connsiteX10" fmla="*/ 1027330 w 2221790"/>
              <a:gd name="connsiteY10" fmla="*/ 1790016 h 2455576"/>
              <a:gd name="connsiteX11" fmla="*/ 360268 w 2221790"/>
              <a:gd name="connsiteY11" fmla="*/ 2453331 h 2455576"/>
              <a:gd name="connsiteX12" fmla="*/ 503 w 2221790"/>
              <a:gd name="connsiteY12" fmla="*/ 2104809 h 2455576"/>
              <a:gd name="connsiteX13" fmla="*/ 427723 w 2221790"/>
              <a:gd name="connsiteY13" fmla="*/ 778180 h 2455576"/>
              <a:gd name="connsiteX0" fmla="*/ 427814 w 2221881"/>
              <a:gd name="connsiteY0" fmla="*/ 778180 h 2464023"/>
              <a:gd name="connsiteX1" fmla="*/ 1001188 w 2221881"/>
              <a:gd name="connsiteY1" fmla="*/ 148593 h 2464023"/>
              <a:gd name="connsiteX2" fmla="*/ 1357204 w 2221881"/>
              <a:gd name="connsiteY2" fmla="*/ 2439 h 2464023"/>
              <a:gd name="connsiteX3" fmla="*/ 1510853 w 2221881"/>
              <a:gd name="connsiteY3" fmla="*/ 219796 h 2464023"/>
              <a:gd name="connsiteX4" fmla="*/ 862529 w 2221881"/>
              <a:gd name="connsiteY4" fmla="*/ 860626 h 2464023"/>
              <a:gd name="connsiteX5" fmla="*/ 1154837 w 2221881"/>
              <a:gd name="connsiteY5" fmla="*/ 1366544 h 2464023"/>
              <a:gd name="connsiteX6" fmla="*/ 1582057 w 2221881"/>
              <a:gd name="connsiteY6" fmla="*/ 1329068 h 2464023"/>
              <a:gd name="connsiteX7" fmla="*/ 1908093 w 2221881"/>
              <a:gd name="connsiteY7" fmla="*/ 1448990 h 2464023"/>
              <a:gd name="connsiteX8" fmla="*/ 2192906 w 2221881"/>
              <a:gd name="connsiteY8" fmla="*/ 1838734 h 2464023"/>
              <a:gd name="connsiteX9" fmla="*/ 2080480 w 2221881"/>
              <a:gd name="connsiteY9" fmla="*/ 2134790 h 2464023"/>
              <a:gd name="connsiteX10" fmla="*/ 1027421 w 2221881"/>
              <a:gd name="connsiteY10" fmla="*/ 1790016 h 2464023"/>
              <a:gd name="connsiteX11" fmla="*/ 360359 w 2221881"/>
              <a:gd name="connsiteY11" fmla="*/ 2453331 h 2464023"/>
              <a:gd name="connsiteX12" fmla="*/ 594 w 2221881"/>
              <a:gd name="connsiteY12" fmla="*/ 2104809 h 2464023"/>
              <a:gd name="connsiteX13" fmla="*/ 427814 w 2221881"/>
              <a:gd name="connsiteY13" fmla="*/ 778180 h 2464023"/>
              <a:gd name="connsiteX0" fmla="*/ 427814 w 2221881"/>
              <a:gd name="connsiteY0" fmla="*/ 778180 h 2464023"/>
              <a:gd name="connsiteX1" fmla="*/ 1001188 w 2221881"/>
              <a:gd name="connsiteY1" fmla="*/ 148593 h 2464023"/>
              <a:gd name="connsiteX2" fmla="*/ 1357204 w 2221881"/>
              <a:gd name="connsiteY2" fmla="*/ 2439 h 2464023"/>
              <a:gd name="connsiteX3" fmla="*/ 1510853 w 2221881"/>
              <a:gd name="connsiteY3" fmla="*/ 219796 h 2464023"/>
              <a:gd name="connsiteX4" fmla="*/ 862529 w 2221881"/>
              <a:gd name="connsiteY4" fmla="*/ 860626 h 2464023"/>
              <a:gd name="connsiteX5" fmla="*/ 1154837 w 2221881"/>
              <a:gd name="connsiteY5" fmla="*/ 1366544 h 2464023"/>
              <a:gd name="connsiteX6" fmla="*/ 1582057 w 2221881"/>
              <a:gd name="connsiteY6" fmla="*/ 1329068 h 2464023"/>
              <a:gd name="connsiteX7" fmla="*/ 1908093 w 2221881"/>
              <a:gd name="connsiteY7" fmla="*/ 1448990 h 2464023"/>
              <a:gd name="connsiteX8" fmla="*/ 2192906 w 2221881"/>
              <a:gd name="connsiteY8" fmla="*/ 1838734 h 2464023"/>
              <a:gd name="connsiteX9" fmla="*/ 2080480 w 2221881"/>
              <a:gd name="connsiteY9" fmla="*/ 2134790 h 2464023"/>
              <a:gd name="connsiteX10" fmla="*/ 1027421 w 2221881"/>
              <a:gd name="connsiteY10" fmla="*/ 1790016 h 2464023"/>
              <a:gd name="connsiteX11" fmla="*/ 360359 w 2221881"/>
              <a:gd name="connsiteY11" fmla="*/ 2453331 h 2464023"/>
              <a:gd name="connsiteX12" fmla="*/ 594 w 2221881"/>
              <a:gd name="connsiteY12" fmla="*/ 2104809 h 2464023"/>
              <a:gd name="connsiteX13" fmla="*/ 427814 w 2221881"/>
              <a:gd name="connsiteY13" fmla="*/ 778180 h 2464023"/>
              <a:gd name="connsiteX0" fmla="*/ 427814 w 2127518"/>
              <a:gd name="connsiteY0" fmla="*/ 778180 h 2464023"/>
              <a:gd name="connsiteX1" fmla="*/ 1001188 w 2127518"/>
              <a:gd name="connsiteY1" fmla="*/ 148593 h 2464023"/>
              <a:gd name="connsiteX2" fmla="*/ 1357204 w 2127518"/>
              <a:gd name="connsiteY2" fmla="*/ 2439 h 2464023"/>
              <a:gd name="connsiteX3" fmla="*/ 1510853 w 2127518"/>
              <a:gd name="connsiteY3" fmla="*/ 219796 h 2464023"/>
              <a:gd name="connsiteX4" fmla="*/ 862529 w 2127518"/>
              <a:gd name="connsiteY4" fmla="*/ 860626 h 2464023"/>
              <a:gd name="connsiteX5" fmla="*/ 1154837 w 2127518"/>
              <a:gd name="connsiteY5" fmla="*/ 1366544 h 2464023"/>
              <a:gd name="connsiteX6" fmla="*/ 1582057 w 2127518"/>
              <a:gd name="connsiteY6" fmla="*/ 1329068 h 2464023"/>
              <a:gd name="connsiteX7" fmla="*/ 1908093 w 2127518"/>
              <a:gd name="connsiteY7" fmla="*/ 1448990 h 2464023"/>
              <a:gd name="connsiteX8" fmla="*/ 2080480 w 2127518"/>
              <a:gd name="connsiteY8" fmla="*/ 2134790 h 2464023"/>
              <a:gd name="connsiteX9" fmla="*/ 1027421 w 2127518"/>
              <a:gd name="connsiteY9" fmla="*/ 1790016 h 2464023"/>
              <a:gd name="connsiteX10" fmla="*/ 360359 w 2127518"/>
              <a:gd name="connsiteY10" fmla="*/ 2453331 h 2464023"/>
              <a:gd name="connsiteX11" fmla="*/ 594 w 2127518"/>
              <a:gd name="connsiteY11" fmla="*/ 2104809 h 2464023"/>
              <a:gd name="connsiteX12" fmla="*/ 427814 w 2127518"/>
              <a:gd name="connsiteY12" fmla="*/ 778180 h 2464023"/>
              <a:gd name="connsiteX0" fmla="*/ 427814 w 2167922"/>
              <a:gd name="connsiteY0" fmla="*/ 778180 h 2464023"/>
              <a:gd name="connsiteX1" fmla="*/ 1001188 w 2167922"/>
              <a:gd name="connsiteY1" fmla="*/ 148593 h 2464023"/>
              <a:gd name="connsiteX2" fmla="*/ 1357204 w 2167922"/>
              <a:gd name="connsiteY2" fmla="*/ 2439 h 2464023"/>
              <a:gd name="connsiteX3" fmla="*/ 1510853 w 2167922"/>
              <a:gd name="connsiteY3" fmla="*/ 219796 h 2464023"/>
              <a:gd name="connsiteX4" fmla="*/ 862529 w 2167922"/>
              <a:gd name="connsiteY4" fmla="*/ 860626 h 2464023"/>
              <a:gd name="connsiteX5" fmla="*/ 1154837 w 2167922"/>
              <a:gd name="connsiteY5" fmla="*/ 1366544 h 2464023"/>
              <a:gd name="connsiteX6" fmla="*/ 1582057 w 2167922"/>
              <a:gd name="connsiteY6" fmla="*/ 1329068 h 2464023"/>
              <a:gd name="connsiteX7" fmla="*/ 1908093 w 2167922"/>
              <a:gd name="connsiteY7" fmla="*/ 1448990 h 2464023"/>
              <a:gd name="connsiteX8" fmla="*/ 2125451 w 2167922"/>
              <a:gd name="connsiteY8" fmla="*/ 2059839 h 2464023"/>
              <a:gd name="connsiteX9" fmla="*/ 1027421 w 2167922"/>
              <a:gd name="connsiteY9" fmla="*/ 1790016 h 2464023"/>
              <a:gd name="connsiteX10" fmla="*/ 360359 w 2167922"/>
              <a:gd name="connsiteY10" fmla="*/ 2453331 h 2464023"/>
              <a:gd name="connsiteX11" fmla="*/ 594 w 2167922"/>
              <a:gd name="connsiteY11" fmla="*/ 2104809 h 2464023"/>
              <a:gd name="connsiteX12" fmla="*/ 427814 w 2167922"/>
              <a:gd name="connsiteY12" fmla="*/ 778180 h 2464023"/>
              <a:gd name="connsiteX0" fmla="*/ 427814 w 2176764"/>
              <a:gd name="connsiteY0" fmla="*/ 778180 h 2464023"/>
              <a:gd name="connsiteX1" fmla="*/ 1001188 w 2176764"/>
              <a:gd name="connsiteY1" fmla="*/ 148593 h 2464023"/>
              <a:gd name="connsiteX2" fmla="*/ 1357204 w 2176764"/>
              <a:gd name="connsiteY2" fmla="*/ 2439 h 2464023"/>
              <a:gd name="connsiteX3" fmla="*/ 1510853 w 2176764"/>
              <a:gd name="connsiteY3" fmla="*/ 219796 h 2464023"/>
              <a:gd name="connsiteX4" fmla="*/ 862529 w 2176764"/>
              <a:gd name="connsiteY4" fmla="*/ 860626 h 2464023"/>
              <a:gd name="connsiteX5" fmla="*/ 1154837 w 2176764"/>
              <a:gd name="connsiteY5" fmla="*/ 1366544 h 2464023"/>
              <a:gd name="connsiteX6" fmla="*/ 1582057 w 2176764"/>
              <a:gd name="connsiteY6" fmla="*/ 1329068 h 2464023"/>
              <a:gd name="connsiteX7" fmla="*/ 1908093 w 2176764"/>
              <a:gd name="connsiteY7" fmla="*/ 1448990 h 2464023"/>
              <a:gd name="connsiteX8" fmla="*/ 2125451 w 2176764"/>
              <a:gd name="connsiteY8" fmla="*/ 2059839 h 2464023"/>
              <a:gd name="connsiteX9" fmla="*/ 1027421 w 2176764"/>
              <a:gd name="connsiteY9" fmla="*/ 1790016 h 2464023"/>
              <a:gd name="connsiteX10" fmla="*/ 360359 w 2176764"/>
              <a:gd name="connsiteY10" fmla="*/ 2453331 h 2464023"/>
              <a:gd name="connsiteX11" fmla="*/ 594 w 2176764"/>
              <a:gd name="connsiteY11" fmla="*/ 2104809 h 2464023"/>
              <a:gd name="connsiteX12" fmla="*/ 427814 w 2176764"/>
              <a:gd name="connsiteY12" fmla="*/ 778180 h 2464023"/>
              <a:gd name="connsiteX0" fmla="*/ 427814 w 2137293"/>
              <a:gd name="connsiteY0" fmla="*/ 778180 h 2464023"/>
              <a:gd name="connsiteX1" fmla="*/ 1001188 w 2137293"/>
              <a:gd name="connsiteY1" fmla="*/ 148593 h 2464023"/>
              <a:gd name="connsiteX2" fmla="*/ 1357204 w 2137293"/>
              <a:gd name="connsiteY2" fmla="*/ 2439 h 2464023"/>
              <a:gd name="connsiteX3" fmla="*/ 1510853 w 2137293"/>
              <a:gd name="connsiteY3" fmla="*/ 219796 h 2464023"/>
              <a:gd name="connsiteX4" fmla="*/ 862529 w 2137293"/>
              <a:gd name="connsiteY4" fmla="*/ 860626 h 2464023"/>
              <a:gd name="connsiteX5" fmla="*/ 1154837 w 2137293"/>
              <a:gd name="connsiteY5" fmla="*/ 1366544 h 2464023"/>
              <a:gd name="connsiteX6" fmla="*/ 1582057 w 2137293"/>
              <a:gd name="connsiteY6" fmla="*/ 1329068 h 2464023"/>
              <a:gd name="connsiteX7" fmla="*/ 2125451 w 2137293"/>
              <a:gd name="connsiteY7" fmla="*/ 2059839 h 2464023"/>
              <a:gd name="connsiteX8" fmla="*/ 1027421 w 2137293"/>
              <a:gd name="connsiteY8" fmla="*/ 1790016 h 2464023"/>
              <a:gd name="connsiteX9" fmla="*/ 360359 w 2137293"/>
              <a:gd name="connsiteY9" fmla="*/ 2453331 h 2464023"/>
              <a:gd name="connsiteX10" fmla="*/ 594 w 2137293"/>
              <a:gd name="connsiteY10" fmla="*/ 2104809 h 2464023"/>
              <a:gd name="connsiteX11" fmla="*/ 427814 w 2137293"/>
              <a:gd name="connsiteY11" fmla="*/ 778180 h 2464023"/>
              <a:gd name="connsiteX0" fmla="*/ 427814 w 2144176"/>
              <a:gd name="connsiteY0" fmla="*/ 778180 h 2464023"/>
              <a:gd name="connsiteX1" fmla="*/ 1001188 w 2144176"/>
              <a:gd name="connsiteY1" fmla="*/ 148593 h 2464023"/>
              <a:gd name="connsiteX2" fmla="*/ 1357204 w 2144176"/>
              <a:gd name="connsiteY2" fmla="*/ 2439 h 2464023"/>
              <a:gd name="connsiteX3" fmla="*/ 1510853 w 2144176"/>
              <a:gd name="connsiteY3" fmla="*/ 219796 h 2464023"/>
              <a:gd name="connsiteX4" fmla="*/ 862529 w 2144176"/>
              <a:gd name="connsiteY4" fmla="*/ 860626 h 2464023"/>
              <a:gd name="connsiteX5" fmla="*/ 1154837 w 2144176"/>
              <a:gd name="connsiteY5" fmla="*/ 1366544 h 2464023"/>
              <a:gd name="connsiteX6" fmla="*/ 1679493 w 2144176"/>
              <a:gd name="connsiteY6" fmla="*/ 1355301 h 2464023"/>
              <a:gd name="connsiteX7" fmla="*/ 2125451 w 2144176"/>
              <a:gd name="connsiteY7" fmla="*/ 2059839 h 2464023"/>
              <a:gd name="connsiteX8" fmla="*/ 1027421 w 2144176"/>
              <a:gd name="connsiteY8" fmla="*/ 1790016 h 2464023"/>
              <a:gd name="connsiteX9" fmla="*/ 360359 w 2144176"/>
              <a:gd name="connsiteY9" fmla="*/ 2453331 h 2464023"/>
              <a:gd name="connsiteX10" fmla="*/ 594 w 2144176"/>
              <a:gd name="connsiteY10" fmla="*/ 2104809 h 2464023"/>
              <a:gd name="connsiteX11" fmla="*/ 427814 w 2144176"/>
              <a:gd name="connsiteY11" fmla="*/ 778180 h 2464023"/>
              <a:gd name="connsiteX0" fmla="*/ 427814 w 2147406"/>
              <a:gd name="connsiteY0" fmla="*/ 778180 h 2464023"/>
              <a:gd name="connsiteX1" fmla="*/ 1001188 w 2147406"/>
              <a:gd name="connsiteY1" fmla="*/ 148593 h 2464023"/>
              <a:gd name="connsiteX2" fmla="*/ 1357204 w 2147406"/>
              <a:gd name="connsiteY2" fmla="*/ 2439 h 2464023"/>
              <a:gd name="connsiteX3" fmla="*/ 1510853 w 2147406"/>
              <a:gd name="connsiteY3" fmla="*/ 219796 h 2464023"/>
              <a:gd name="connsiteX4" fmla="*/ 862529 w 2147406"/>
              <a:gd name="connsiteY4" fmla="*/ 860626 h 2464023"/>
              <a:gd name="connsiteX5" fmla="*/ 1154837 w 2147406"/>
              <a:gd name="connsiteY5" fmla="*/ 1366544 h 2464023"/>
              <a:gd name="connsiteX6" fmla="*/ 1679493 w 2147406"/>
              <a:gd name="connsiteY6" fmla="*/ 1355301 h 2464023"/>
              <a:gd name="connsiteX7" fmla="*/ 2125451 w 2147406"/>
              <a:gd name="connsiteY7" fmla="*/ 2059839 h 2464023"/>
              <a:gd name="connsiteX8" fmla="*/ 1027421 w 2147406"/>
              <a:gd name="connsiteY8" fmla="*/ 1790016 h 2464023"/>
              <a:gd name="connsiteX9" fmla="*/ 360359 w 2147406"/>
              <a:gd name="connsiteY9" fmla="*/ 2453331 h 2464023"/>
              <a:gd name="connsiteX10" fmla="*/ 594 w 2147406"/>
              <a:gd name="connsiteY10" fmla="*/ 2104809 h 2464023"/>
              <a:gd name="connsiteX11" fmla="*/ 427814 w 2147406"/>
              <a:gd name="connsiteY11" fmla="*/ 778180 h 2464023"/>
              <a:gd name="connsiteX0" fmla="*/ 427572 w 2167889"/>
              <a:gd name="connsiteY0" fmla="*/ 778180 h 2469674"/>
              <a:gd name="connsiteX1" fmla="*/ 1000946 w 2167889"/>
              <a:gd name="connsiteY1" fmla="*/ 148593 h 2469674"/>
              <a:gd name="connsiteX2" fmla="*/ 1356962 w 2167889"/>
              <a:gd name="connsiteY2" fmla="*/ 2439 h 2469674"/>
              <a:gd name="connsiteX3" fmla="*/ 1510611 w 2167889"/>
              <a:gd name="connsiteY3" fmla="*/ 219796 h 2469674"/>
              <a:gd name="connsiteX4" fmla="*/ 862287 w 2167889"/>
              <a:gd name="connsiteY4" fmla="*/ 860626 h 2469674"/>
              <a:gd name="connsiteX5" fmla="*/ 1154595 w 2167889"/>
              <a:gd name="connsiteY5" fmla="*/ 1366544 h 2469674"/>
              <a:gd name="connsiteX6" fmla="*/ 1679251 w 2167889"/>
              <a:gd name="connsiteY6" fmla="*/ 1355301 h 2469674"/>
              <a:gd name="connsiteX7" fmla="*/ 2125209 w 2167889"/>
              <a:gd name="connsiteY7" fmla="*/ 2059839 h 2469674"/>
              <a:gd name="connsiteX8" fmla="*/ 656173 w 2167889"/>
              <a:gd name="connsiteY8" fmla="*/ 1711318 h 2469674"/>
              <a:gd name="connsiteX9" fmla="*/ 360117 w 2167889"/>
              <a:gd name="connsiteY9" fmla="*/ 2453331 h 2469674"/>
              <a:gd name="connsiteX10" fmla="*/ 352 w 2167889"/>
              <a:gd name="connsiteY10" fmla="*/ 2104809 h 2469674"/>
              <a:gd name="connsiteX11" fmla="*/ 427572 w 2167889"/>
              <a:gd name="connsiteY11" fmla="*/ 778180 h 2469674"/>
              <a:gd name="connsiteX0" fmla="*/ 427343 w 2167660"/>
              <a:gd name="connsiteY0" fmla="*/ 778180 h 2441803"/>
              <a:gd name="connsiteX1" fmla="*/ 1000717 w 2167660"/>
              <a:gd name="connsiteY1" fmla="*/ 148593 h 2441803"/>
              <a:gd name="connsiteX2" fmla="*/ 1356733 w 2167660"/>
              <a:gd name="connsiteY2" fmla="*/ 2439 h 2441803"/>
              <a:gd name="connsiteX3" fmla="*/ 1510382 w 2167660"/>
              <a:gd name="connsiteY3" fmla="*/ 219796 h 2441803"/>
              <a:gd name="connsiteX4" fmla="*/ 862058 w 2167660"/>
              <a:gd name="connsiteY4" fmla="*/ 860626 h 2441803"/>
              <a:gd name="connsiteX5" fmla="*/ 1154366 w 2167660"/>
              <a:gd name="connsiteY5" fmla="*/ 1366544 h 2441803"/>
              <a:gd name="connsiteX6" fmla="*/ 1679022 w 2167660"/>
              <a:gd name="connsiteY6" fmla="*/ 1355301 h 2441803"/>
              <a:gd name="connsiteX7" fmla="*/ 2124980 w 2167660"/>
              <a:gd name="connsiteY7" fmla="*/ 2059839 h 2441803"/>
              <a:gd name="connsiteX8" fmla="*/ 655944 w 2167660"/>
              <a:gd name="connsiteY8" fmla="*/ 1711318 h 2441803"/>
              <a:gd name="connsiteX9" fmla="*/ 386120 w 2167660"/>
              <a:gd name="connsiteY9" fmla="*/ 2423350 h 2441803"/>
              <a:gd name="connsiteX10" fmla="*/ 123 w 2167660"/>
              <a:gd name="connsiteY10" fmla="*/ 2104809 h 2441803"/>
              <a:gd name="connsiteX11" fmla="*/ 427343 w 2167660"/>
              <a:gd name="connsiteY11" fmla="*/ 778180 h 2441803"/>
              <a:gd name="connsiteX0" fmla="*/ 427400 w 2167717"/>
              <a:gd name="connsiteY0" fmla="*/ 778180 h 2520813"/>
              <a:gd name="connsiteX1" fmla="*/ 1000774 w 2167717"/>
              <a:gd name="connsiteY1" fmla="*/ 148593 h 2520813"/>
              <a:gd name="connsiteX2" fmla="*/ 1356790 w 2167717"/>
              <a:gd name="connsiteY2" fmla="*/ 2439 h 2520813"/>
              <a:gd name="connsiteX3" fmla="*/ 1510439 w 2167717"/>
              <a:gd name="connsiteY3" fmla="*/ 219796 h 2520813"/>
              <a:gd name="connsiteX4" fmla="*/ 862115 w 2167717"/>
              <a:gd name="connsiteY4" fmla="*/ 860626 h 2520813"/>
              <a:gd name="connsiteX5" fmla="*/ 1154423 w 2167717"/>
              <a:gd name="connsiteY5" fmla="*/ 1366544 h 2520813"/>
              <a:gd name="connsiteX6" fmla="*/ 1679079 w 2167717"/>
              <a:gd name="connsiteY6" fmla="*/ 1355301 h 2520813"/>
              <a:gd name="connsiteX7" fmla="*/ 2125037 w 2167717"/>
              <a:gd name="connsiteY7" fmla="*/ 2059839 h 2520813"/>
              <a:gd name="connsiteX8" fmla="*/ 656001 w 2167717"/>
              <a:gd name="connsiteY8" fmla="*/ 1711318 h 2520813"/>
              <a:gd name="connsiteX9" fmla="*/ 386177 w 2167717"/>
              <a:gd name="connsiteY9" fmla="*/ 2423350 h 2520813"/>
              <a:gd name="connsiteX10" fmla="*/ 180 w 2167717"/>
              <a:gd name="connsiteY10" fmla="*/ 2104809 h 2520813"/>
              <a:gd name="connsiteX11" fmla="*/ 427400 w 2167717"/>
              <a:gd name="connsiteY11" fmla="*/ 778180 h 2520813"/>
              <a:gd name="connsiteX0" fmla="*/ 333700 w 2074017"/>
              <a:gd name="connsiteY0" fmla="*/ 778180 h 2433615"/>
              <a:gd name="connsiteX1" fmla="*/ 907074 w 2074017"/>
              <a:gd name="connsiteY1" fmla="*/ 148593 h 2433615"/>
              <a:gd name="connsiteX2" fmla="*/ 1263090 w 2074017"/>
              <a:gd name="connsiteY2" fmla="*/ 2439 h 2433615"/>
              <a:gd name="connsiteX3" fmla="*/ 1416739 w 2074017"/>
              <a:gd name="connsiteY3" fmla="*/ 219796 h 2433615"/>
              <a:gd name="connsiteX4" fmla="*/ 768415 w 2074017"/>
              <a:gd name="connsiteY4" fmla="*/ 860626 h 2433615"/>
              <a:gd name="connsiteX5" fmla="*/ 1060723 w 2074017"/>
              <a:gd name="connsiteY5" fmla="*/ 1366544 h 2433615"/>
              <a:gd name="connsiteX6" fmla="*/ 1585379 w 2074017"/>
              <a:gd name="connsiteY6" fmla="*/ 1355301 h 2433615"/>
              <a:gd name="connsiteX7" fmla="*/ 2031337 w 2074017"/>
              <a:gd name="connsiteY7" fmla="*/ 2059839 h 2433615"/>
              <a:gd name="connsiteX8" fmla="*/ 562301 w 2074017"/>
              <a:gd name="connsiteY8" fmla="*/ 1711318 h 2433615"/>
              <a:gd name="connsiteX9" fmla="*/ 292477 w 2074017"/>
              <a:gd name="connsiteY9" fmla="*/ 2423350 h 2433615"/>
              <a:gd name="connsiteX10" fmla="*/ 169 w 2074017"/>
              <a:gd name="connsiteY10" fmla="*/ 2037353 h 2433615"/>
              <a:gd name="connsiteX11" fmla="*/ 333700 w 2074017"/>
              <a:gd name="connsiteY11" fmla="*/ 778180 h 2433615"/>
              <a:gd name="connsiteX0" fmla="*/ 345185 w 2085502"/>
              <a:gd name="connsiteY0" fmla="*/ 778180 h 2452648"/>
              <a:gd name="connsiteX1" fmla="*/ 918559 w 2085502"/>
              <a:gd name="connsiteY1" fmla="*/ 148593 h 2452648"/>
              <a:gd name="connsiteX2" fmla="*/ 1274575 w 2085502"/>
              <a:gd name="connsiteY2" fmla="*/ 2439 h 2452648"/>
              <a:gd name="connsiteX3" fmla="*/ 1428224 w 2085502"/>
              <a:gd name="connsiteY3" fmla="*/ 219796 h 2452648"/>
              <a:gd name="connsiteX4" fmla="*/ 779900 w 2085502"/>
              <a:gd name="connsiteY4" fmla="*/ 860626 h 2452648"/>
              <a:gd name="connsiteX5" fmla="*/ 1072208 w 2085502"/>
              <a:gd name="connsiteY5" fmla="*/ 1366544 h 2452648"/>
              <a:gd name="connsiteX6" fmla="*/ 1596864 w 2085502"/>
              <a:gd name="connsiteY6" fmla="*/ 1355301 h 2452648"/>
              <a:gd name="connsiteX7" fmla="*/ 2042822 w 2085502"/>
              <a:gd name="connsiteY7" fmla="*/ 2059839 h 2452648"/>
              <a:gd name="connsiteX8" fmla="*/ 573786 w 2085502"/>
              <a:gd name="connsiteY8" fmla="*/ 1711318 h 2452648"/>
              <a:gd name="connsiteX9" fmla="*/ 303962 w 2085502"/>
              <a:gd name="connsiteY9" fmla="*/ 2423350 h 2452648"/>
              <a:gd name="connsiteX10" fmla="*/ 11654 w 2085502"/>
              <a:gd name="connsiteY10" fmla="*/ 2037353 h 2452648"/>
              <a:gd name="connsiteX11" fmla="*/ 345185 w 2085502"/>
              <a:gd name="connsiteY11" fmla="*/ 778180 h 2452648"/>
              <a:gd name="connsiteX0" fmla="*/ 333538 w 2073855"/>
              <a:gd name="connsiteY0" fmla="*/ 778180 h 2341571"/>
              <a:gd name="connsiteX1" fmla="*/ 906912 w 2073855"/>
              <a:gd name="connsiteY1" fmla="*/ 148593 h 2341571"/>
              <a:gd name="connsiteX2" fmla="*/ 1262928 w 2073855"/>
              <a:gd name="connsiteY2" fmla="*/ 2439 h 2341571"/>
              <a:gd name="connsiteX3" fmla="*/ 1416577 w 2073855"/>
              <a:gd name="connsiteY3" fmla="*/ 219796 h 2341571"/>
              <a:gd name="connsiteX4" fmla="*/ 768253 w 2073855"/>
              <a:gd name="connsiteY4" fmla="*/ 860626 h 2341571"/>
              <a:gd name="connsiteX5" fmla="*/ 1060561 w 2073855"/>
              <a:gd name="connsiteY5" fmla="*/ 1366544 h 2341571"/>
              <a:gd name="connsiteX6" fmla="*/ 1585217 w 2073855"/>
              <a:gd name="connsiteY6" fmla="*/ 1355301 h 2341571"/>
              <a:gd name="connsiteX7" fmla="*/ 2031175 w 2073855"/>
              <a:gd name="connsiteY7" fmla="*/ 2059839 h 2341571"/>
              <a:gd name="connsiteX8" fmla="*/ 562139 w 2073855"/>
              <a:gd name="connsiteY8" fmla="*/ 1711318 h 2341571"/>
              <a:gd name="connsiteX9" fmla="*/ 341033 w 2073855"/>
              <a:gd name="connsiteY9" fmla="*/ 2325914 h 2341571"/>
              <a:gd name="connsiteX10" fmla="*/ 7 w 2073855"/>
              <a:gd name="connsiteY10" fmla="*/ 2037353 h 2341571"/>
              <a:gd name="connsiteX11" fmla="*/ 333538 w 2073855"/>
              <a:gd name="connsiteY11" fmla="*/ 778180 h 2341571"/>
              <a:gd name="connsiteX0" fmla="*/ 333538 w 2073855"/>
              <a:gd name="connsiteY0" fmla="*/ 778180 h 2416454"/>
              <a:gd name="connsiteX1" fmla="*/ 906912 w 2073855"/>
              <a:gd name="connsiteY1" fmla="*/ 148593 h 2416454"/>
              <a:gd name="connsiteX2" fmla="*/ 1262928 w 2073855"/>
              <a:gd name="connsiteY2" fmla="*/ 2439 h 2416454"/>
              <a:gd name="connsiteX3" fmla="*/ 1416577 w 2073855"/>
              <a:gd name="connsiteY3" fmla="*/ 219796 h 2416454"/>
              <a:gd name="connsiteX4" fmla="*/ 768253 w 2073855"/>
              <a:gd name="connsiteY4" fmla="*/ 860626 h 2416454"/>
              <a:gd name="connsiteX5" fmla="*/ 1060561 w 2073855"/>
              <a:gd name="connsiteY5" fmla="*/ 1366544 h 2416454"/>
              <a:gd name="connsiteX6" fmla="*/ 1585217 w 2073855"/>
              <a:gd name="connsiteY6" fmla="*/ 1355301 h 2416454"/>
              <a:gd name="connsiteX7" fmla="*/ 2031175 w 2073855"/>
              <a:gd name="connsiteY7" fmla="*/ 2059839 h 2416454"/>
              <a:gd name="connsiteX8" fmla="*/ 562139 w 2073855"/>
              <a:gd name="connsiteY8" fmla="*/ 1711318 h 2416454"/>
              <a:gd name="connsiteX9" fmla="*/ 341033 w 2073855"/>
              <a:gd name="connsiteY9" fmla="*/ 2325914 h 2416454"/>
              <a:gd name="connsiteX10" fmla="*/ 7 w 2073855"/>
              <a:gd name="connsiteY10" fmla="*/ 2037353 h 2416454"/>
              <a:gd name="connsiteX11" fmla="*/ 333538 w 2073855"/>
              <a:gd name="connsiteY11" fmla="*/ 778180 h 2416454"/>
              <a:gd name="connsiteX0" fmla="*/ 334676 w 2074993"/>
              <a:gd name="connsiteY0" fmla="*/ 778180 h 2464666"/>
              <a:gd name="connsiteX1" fmla="*/ 908050 w 2074993"/>
              <a:gd name="connsiteY1" fmla="*/ 148593 h 2464666"/>
              <a:gd name="connsiteX2" fmla="*/ 1264066 w 2074993"/>
              <a:gd name="connsiteY2" fmla="*/ 2439 h 2464666"/>
              <a:gd name="connsiteX3" fmla="*/ 1417715 w 2074993"/>
              <a:gd name="connsiteY3" fmla="*/ 219796 h 2464666"/>
              <a:gd name="connsiteX4" fmla="*/ 769391 w 2074993"/>
              <a:gd name="connsiteY4" fmla="*/ 860626 h 2464666"/>
              <a:gd name="connsiteX5" fmla="*/ 1061699 w 2074993"/>
              <a:gd name="connsiteY5" fmla="*/ 1366544 h 2464666"/>
              <a:gd name="connsiteX6" fmla="*/ 1586355 w 2074993"/>
              <a:gd name="connsiteY6" fmla="*/ 1355301 h 2464666"/>
              <a:gd name="connsiteX7" fmla="*/ 2032313 w 2074993"/>
              <a:gd name="connsiteY7" fmla="*/ 2059839 h 2464666"/>
              <a:gd name="connsiteX8" fmla="*/ 563277 w 2074993"/>
              <a:gd name="connsiteY8" fmla="*/ 1711318 h 2464666"/>
              <a:gd name="connsiteX9" fmla="*/ 244735 w 2074993"/>
              <a:gd name="connsiteY9" fmla="*/ 2382127 h 2464666"/>
              <a:gd name="connsiteX10" fmla="*/ 1145 w 2074993"/>
              <a:gd name="connsiteY10" fmla="*/ 2037353 h 2464666"/>
              <a:gd name="connsiteX11" fmla="*/ 334676 w 2074993"/>
              <a:gd name="connsiteY11" fmla="*/ 778180 h 2464666"/>
              <a:gd name="connsiteX0" fmla="*/ 337372 w 2077689"/>
              <a:gd name="connsiteY0" fmla="*/ 778180 h 2450571"/>
              <a:gd name="connsiteX1" fmla="*/ 910746 w 2077689"/>
              <a:gd name="connsiteY1" fmla="*/ 148593 h 2450571"/>
              <a:gd name="connsiteX2" fmla="*/ 1266762 w 2077689"/>
              <a:gd name="connsiteY2" fmla="*/ 2439 h 2450571"/>
              <a:gd name="connsiteX3" fmla="*/ 1420411 w 2077689"/>
              <a:gd name="connsiteY3" fmla="*/ 219796 h 2450571"/>
              <a:gd name="connsiteX4" fmla="*/ 772087 w 2077689"/>
              <a:gd name="connsiteY4" fmla="*/ 860626 h 2450571"/>
              <a:gd name="connsiteX5" fmla="*/ 1064395 w 2077689"/>
              <a:gd name="connsiteY5" fmla="*/ 1366544 h 2450571"/>
              <a:gd name="connsiteX6" fmla="*/ 1589051 w 2077689"/>
              <a:gd name="connsiteY6" fmla="*/ 1355301 h 2450571"/>
              <a:gd name="connsiteX7" fmla="*/ 2035009 w 2077689"/>
              <a:gd name="connsiteY7" fmla="*/ 2059839 h 2450571"/>
              <a:gd name="connsiteX8" fmla="*/ 565973 w 2077689"/>
              <a:gd name="connsiteY8" fmla="*/ 1711318 h 2450571"/>
              <a:gd name="connsiteX9" fmla="*/ 247431 w 2077689"/>
              <a:gd name="connsiteY9" fmla="*/ 2382127 h 2450571"/>
              <a:gd name="connsiteX10" fmla="*/ 3841 w 2077689"/>
              <a:gd name="connsiteY10" fmla="*/ 2037353 h 2450571"/>
              <a:gd name="connsiteX11" fmla="*/ 337372 w 2077689"/>
              <a:gd name="connsiteY11" fmla="*/ 778180 h 2450571"/>
              <a:gd name="connsiteX0" fmla="*/ 333621 w 2073938"/>
              <a:gd name="connsiteY0" fmla="*/ 778180 h 2487088"/>
              <a:gd name="connsiteX1" fmla="*/ 906995 w 2073938"/>
              <a:gd name="connsiteY1" fmla="*/ 148593 h 2487088"/>
              <a:gd name="connsiteX2" fmla="*/ 1263011 w 2073938"/>
              <a:gd name="connsiteY2" fmla="*/ 2439 h 2487088"/>
              <a:gd name="connsiteX3" fmla="*/ 1416660 w 2073938"/>
              <a:gd name="connsiteY3" fmla="*/ 219796 h 2487088"/>
              <a:gd name="connsiteX4" fmla="*/ 768336 w 2073938"/>
              <a:gd name="connsiteY4" fmla="*/ 860626 h 2487088"/>
              <a:gd name="connsiteX5" fmla="*/ 1060644 w 2073938"/>
              <a:gd name="connsiteY5" fmla="*/ 1366544 h 2487088"/>
              <a:gd name="connsiteX6" fmla="*/ 1585300 w 2073938"/>
              <a:gd name="connsiteY6" fmla="*/ 1355301 h 2487088"/>
              <a:gd name="connsiteX7" fmla="*/ 2031258 w 2073938"/>
              <a:gd name="connsiteY7" fmla="*/ 2059839 h 2487088"/>
              <a:gd name="connsiteX8" fmla="*/ 562222 w 2073938"/>
              <a:gd name="connsiteY8" fmla="*/ 1711318 h 2487088"/>
              <a:gd name="connsiteX9" fmla="*/ 314883 w 2073938"/>
              <a:gd name="connsiteY9" fmla="*/ 2423350 h 2487088"/>
              <a:gd name="connsiteX10" fmla="*/ 90 w 2073938"/>
              <a:gd name="connsiteY10" fmla="*/ 2037353 h 2487088"/>
              <a:gd name="connsiteX11" fmla="*/ 333621 w 2073938"/>
              <a:gd name="connsiteY11" fmla="*/ 778180 h 2487088"/>
              <a:gd name="connsiteX0" fmla="*/ 335558 w 2075875"/>
              <a:gd name="connsiteY0" fmla="*/ 778180 h 2480403"/>
              <a:gd name="connsiteX1" fmla="*/ 908932 w 2075875"/>
              <a:gd name="connsiteY1" fmla="*/ 148593 h 2480403"/>
              <a:gd name="connsiteX2" fmla="*/ 1264948 w 2075875"/>
              <a:gd name="connsiteY2" fmla="*/ 2439 h 2480403"/>
              <a:gd name="connsiteX3" fmla="*/ 1418597 w 2075875"/>
              <a:gd name="connsiteY3" fmla="*/ 219796 h 2480403"/>
              <a:gd name="connsiteX4" fmla="*/ 770273 w 2075875"/>
              <a:gd name="connsiteY4" fmla="*/ 860626 h 2480403"/>
              <a:gd name="connsiteX5" fmla="*/ 1062581 w 2075875"/>
              <a:gd name="connsiteY5" fmla="*/ 1366544 h 2480403"/>
              <a:gd name="connsiteX6" fmla="*/ 1587237 w 2075875"/>
              <a:gd name="connsiteY6" fmla="*/ 1355301 h 2480403"/>
              <a:gd name="connsiteX7" fmla="*/ 2033195 w 2075875"/>
              <a:gd name="connsiteY7" fmla="*/ 2059839 h 2480403"/>
              <a:gd name="connsiteX8" fmla="*/ 564159 w 2075875"/>
              <a:gd name="connsiteY8" fmla="*/ 1711318 h 2480403"/>
              <a:gd name="connsiteX9" fmla="*/ 264355 w 2075875"/>
              <a:gd name="connsiteY9" fmla="*/ 2415855 h 2480403"/>
              <a:gd name="connsiteX10" fmla="*/ 2027 w 2075875"/>
              <a:gd name="connsiteY10" fmla="*/ 2037353 h 2480403"/>
              <a:gd name="connsiteX11" fmla="*/ 335558 w 2075875"/>
              <a:gd name="connsiteY11" fmla="*/ 778180 h 2480403"/>
              <a:gd name="connsiteX0" fmla="*/ 335558 w 2071879"/>
              <a:gd name="connsiteY0" fmla="*/ 778180 h 2480403"/>
              <a:gd name="connsiteX1" fmla="*/ 908932 w 2071879"/>
              <a:gd name="connsiteY1" fmla="*/ 148593 h 2480403"/>
              <a:gd name="connsiteX2" fmla="*/ 1264948 w 2071879"/>
              <a:gd name="connsiteY2" fmla="*/ 2439 h 2480403"/>
              <a:gd name="connsiteX3" fmla="*/ 1418597 w 2071879"/>
              <a:gd name="connsiteY3" fmla="*/ 219796 h 2480403"/>
              <a:gd name="connsiteX4" fmla="*/ 770273 w 2071879"/>
              <a:gd name="connsiteY4" fmla="*/ 860626 h 2480403"/>
              <a:gd name="connsiteX5" fmla="*/ 961397 w 2071879"/>
              <a:gd name="connsiteY5" fmla="*/ 1306583 h 2480403"/>
              <a:gd name="connsiteX6" fmla="*/ 1587237 w 2071879"/>
              <a:gd name="connsiteY6" fmla="*/ 1355301 h 2480403"/>
              <a:gd name="connsiteX7" fmla="*/ 2033195 w 2071879"/>
              <a:gd name="connsiteY7" fmla="*/ 2059839 h 2480403"/>
              <a:gd name="connsiteX8" fmla="*/ 564159 w 2071879"/>
              <a:gd name="connsiteY8" fmla="*/ 1711318 h 2480403"/>
              <a:gd name="connsiteX9" fmla="*/ 264355 w 2071879"/>
              <a:gd name="connsiteY9" fmla="*/ 2415855 h 2480403"/>
              <a:gd name="connsiteX10" fmla="*/ 2027 w 2071879"/>
              <a:gd name="connsiteY10" fmla="*/ 2037353 h 2480403"/>
              <a:gd name="connsiteX11" fmla="*/ 335558 w 2071879"/>
              <a:gd name="connsiteY11" fmla="*/ 778180 h 2480403"/>
              <a:gd name="connsiteX0" fmla="*/ 335558 w 2133002"/>
              <a:gd name="connsiteY0" fmla="*/ 778180 h 2480403"/>
              <a:gd name="connsiteX1" fmla="*/ 908932 w 2133002"/>
              <a:gd name="connsiteY1" fmla="*/ 148593 h 2480403"/>
              <a:gd name="connsiteX2" fmla="*/ 1264948 w 2133002"/>
              <a:gd name="connsiteY2" fmla="*/ 2439 h 2480403"/>
              <a:gd name="connsiteX3" fmla="*/ 1418597 w 2133002"/>
              <a:gd name="connsiteY3" fmla="*/ 219796 h 2480403"/>
              <a:gd name="connsiteX4" fmla="*/ 770273 w 2133002"/>
              <a:gd name="connsiteY4" fmla="*/ 860626 h 2480403"/>
              <a:gd name="connsiteX5" fmla="*/ 961397 w 2133002"/>
              <a:gd name="connsiteY5" fmla="*/ 1306583 h 2480403"/>
              <a:gd name="connsiteX6" fmla="*/ 1587237 w 2133002"/>
              <a:gd name="connsiteY6" fmla="*/ 1355301 h 2480403"/>
              <a:gd name="connsiteX7" fmla="*/ 2033195 w 2133002"/>
              <a:gd name="connsiteY7" fmla="*/ 2059839 h 2480403"/>
              <a:gd name="connsiteX8" fmla="*/ 564159 w 2133002"/>
              <a:gd name="connsiteY8" fmla="*/ 1711318 h 2480403"/>
              <a:gd name="connsiteX9" fmla="*/ 264355 w 2133002"/>
              <a:gd name="connsiteY9" fmla="*/ 2415855 h 2480403"/>
              <a:gd name="connsiteX10" fmla="*/ 2027 w 2133002"/>
              <a:gd name="connsiteY10" fmla="*/ 2037353 h 2480403"/>
              <a:gd name="connsiteX11" fmla="*/ 335558 w 2133002"/>
              <a:gd name="connsiteY11" fmla="*/ 778180 h 2480403"/>
              <a:gd name="connsiteX0" fmla="*/ 335558 w 2133002"/>
              <a:gd name="connsiteY0" fmla="*/ 778180 h 2480403"/>
              <a:gd name="connsiteX1" fmla="*/ 908932 w 2133002"/>
              <a:gd name="connsiteY1" fmla="*/ 148593 h 2480403"/>
              <a:gd name="connsiteX2" fmla="*/ 1264948 w 2133002"/>
              <a:gd name="connsiteY2" fmla="*/ 2439 h 2480403"/>
              <a:gd name="connsiteX3" fmla="*/ 1418597 w 2133002"/>
              <a:gd name="connsiteY3" fmla="*/ 219796 h 2480403"/>
              <a:gd name="connsiteX4" fmla="*/ 770273 w 2133002"/>
              <a:gd name="connsiteY4" fmla="*/ 860626 h 2480403"/>
              <a:gd name="connsiteX5" fmla="*/ 961397 w 2133002"/>
              <a:gd name="connsiteY5" fmla="*/ 1306583 h 2480403"/>
              <a:gd name="connsiteX6" fmla="*/ 1587237 w 2133002"/>
              <a:gd name="connsiteY6" fmla="*/ 1355301 h 2480403"/>
              <a:gd name="connsiteX7" fmla="*/ 2033195 w 2133002"/>
              <a:gd name="connsiteY7" fmla="*/ 2059839 h 2480403"/>
              <a:gd name="connsiteX8" fmla="*/ 564159 w 2133002"/>
              <a:gd name="connsiteY8" fmla="*/ 1711318 h 2480403"/>
              <a:gd name="connsiteX9" fmla="*/ 264355 w 2133002"/>
              <a:gd name="connsiteY9" fmla="*/ 2415855 h 2480403"/>
              <a:gd name="connsiteX10" fmla="*/ 2027 w 2133002"/>
              <a:gd name="connsiteY10" fmla="*/ 2037353 h 2480403"/>
              <a:gd name="connsiteX11" fmla="*/ 335558 w 2133002"/>
              <a:gd name="connsiteY11" fmla="*/ 778180 h 2480403"/>
              <a:gd name="connsiteX0" fmla="*/ 335558 w 2133002"/>
              <a:gd name="connsiteY0" fmla="*/ 778180 h 2480403"/>
              <a:gd name="connsiteX1" fmla="*/ 908932 w 2133002"/>
              <a:gd name="connsiteY1" fmla="*/ 148593 h 2480403"/>
              <a:gd name="connsiteX2" fmla="*/ 1264948 w 2133002"/>
              <a:gd name="connsiteY2" fmla="*/ 2439 h 2480403"/>
              <a:gd name="connsiteX3" fmla="*/ 1418597 w 2133002"/>
              <a:gd name="connsiteY3" fmla="*/ 219796 h 2480403"/>
              <a:gd name="connsiteX4" fmla="*/ 770273 w 2133002"/>
              <a:gd name="connsiteY4" fmla="*/ 860626 h 2480403"/>
              <a:gd name="connsiteX5" fmla="*/ 961397 w 2133002"/>
              <a:gd name="connsiteY5" fmla="*/ 1306583 h 2480403"/>
              <a:gd name="connsiteX6" fmla="*/ 1587237 w 2133002"/>
              <a:gd name="connsiteY6" fmla="*/ 1355301 h 2480403"/>
              <a:gd name="connsiteX7" fmla="*/ 2033195 w 2133002"/>
              <a:gd name="connsiteY7" fmla="*/ 2059839 h 2480403"/>
              <a:gd name="connsiteX8" fmla="*/ 564159 w 2133002"/>
              <a:gd name="connsiteY8" fmla="*/ 1711318 h 2480403"/>
              <a:gd name="connsiteX9" fmla="*/ 264355 w 2133002"/>
              <a:gd name="connsiteY9" fmla="*/ 2415855 h 2480403"/>
              <a:gd name="connsiteX10" fmla="*/ 2027 w 2133002"/>
              <a:gd name="connsiteY10" fmla="*/ 2037353 h 2480403"/>
              <a:gd name="connsiteX11" fmla="*/ 335558 w 2133002"/>
              <a:gd name="connsiteY11" fmla="*/ 778180 h 2480403"/>
              <a:gd name="connsiteX0" fmla="*/ 335558 w 2133002"/>
              <a:gd name="connsiteY0" fmla="*/ 778180 h 2480403"/>
              <a:gd name="connsiteX1" fmla="*/ 908932 w 2133002"/>
              <a:gd name="connsiteY1" fmla="*/ 148593 h 2480403"/>
              <a:gd name="connsiteX2" fmla="*/ 1264948 w 2133002"/>
              <a:gd name="connsiteY2" fmla="*/ 2439 h 2480403"/>
              <a:gd name="connsiteX3" fmla="*/ 1418597 w 2133002"/>
              <a:gd name="connsiteY3" fmla="*/ 219796 h 2480403"/>
              <a:gd name="connsiteX4" fmla="*/ 770273 w 2133002"/>
              <a:gd name="connsiteY4" fmla="*/ 860626 h 2480403"/>
              <a:gd name="connsiteX5" fmla="*/ 961397 w 2133002"/>
              <a:gd name="connsiteY5" fmla="*/ 1306583 h 2480403"/>
              <a:gd name="connsiteX6" fmla="*/ 1587237 w 2133002"/>
              <a:gd name="connsiteY6" fmla="*/ 1355301 h 2480403"/>
              <a:gd name="connsiteX7" fmla="*/ 2033195 w 2133002"/>
              <a:gd name="connsiteY7" fmla="*/ 2059839 h 2480403"/>
              <a:gd name="connsiteX8" fmla="*/ 564159 w 2133002"/>
              <a:gd name="connsiteY8" fmla="*/ 1711318 h 2480403"/>
              <a:gd name="connsiteX9" fmla="*/ 264355 w 2133002"/>
              <a:gd name="connsiteY9" fmla="*/ 2415855 h 2480403"/>
              <a:gd name="connsiteX10" fmla="*/ 2027 w 2133002"/>
              <a:gd name="connsiteY10" fmla="*/ 2037353 h 2480403"/>
              <a:gd name="connsiteX11" fmla="*/ 335558 w 2133002"/>
              <a:gd name="connsiteY11" fmla="*/ 778180 h 2480403"/>
              <a:gd name="connsiteX0" fmla="*/ 334142 w 2064891"/>
              <a:gd name="connsiteY0" fmla="*/ 778180 h 2425492"/>
              <a:gd name="connsiteX1" fmla="*/ 907516 w 2064891"/>
              <a:gd name="connsiteY1" fmla="*/ 148593 h 2425492"/>
              <a:gd name="connsiteX2" fmla="*/ 1263532 w 2064891"/>
              <a:gd name="connsiteY2" fmla="*/ 2439 h 2425492"/>
              <a:gd name="connsiteX3" fmla="*/ 1417181 w 2064891"/>
              <a:gd name="connsiteY3" fmla="*/ 219796 h 2425492"/>
              <a:gd name="connsiteX4" fmla="*/ 768857 w 2064891"/>
              <a:gd name="connsiteY4" fmla="*/ 860626 h 2425492"/>
              <a:gd name="connsiteX5" fmla="*/ 959981 w 2064891"/>
              <a:gd name="connsiteY5" fmla="*/ 1306583 h 2425492"/>
              <a:gd name="connsiteX6" fmla="*/ 1585821 w 2064891"/>
              <a:gd name="connsiteY6" fmla="*/ 1355301 h 2425492"/>
              <a:gd name="connsiteX7" fmla="*/ 2031779 w 2064891"/>
              <a:gd name="connsiteY7" fmla="*/ 2059839 h 2425492"/>
              <a:gd name="connsiteX8" fmla="*/ 663926 w 2064891"/>
              <a:gd name="connsiteY8" fmla="*/ 1730056 h 2425492"/>
              <a:gd name="connsiteX9" fmla="*/ 262939 w 2064891"/>
              <a:gd name="connsiteY9" fmla="*/ 2415855 h 2425492"/>
              <a:gd name="connsiteX10" fmla="*/ 611 w 2064891"/>
              <a:gd name="connsiteY10" fmla="*/ 2037353 h 2425492"/>
              <a:gd name="connsiteX11" fmla="*/ 334142 w 2064891"/>
              <a:gd name="connsiteY11" fmla="*/ 778180 h 2425492"/>
              <a:gd name="connsiteX0" fmla="*/ 334142 w 2064891"/>
              <a:gd name="connsiteY0" fmla="*/ 778180 h 2425492"/>
              <a:gd name="connsiteX1" fmla="*/ 907516 w 2064891"/>
              <a:gd name="connsiteY1" fmla="*/ 148593 h 2425492"/>
              <a:gd name="connsiteX2" fmla="*/ 1263532 w 2064891"/>
              <a:gd name="connsiteY2" fmla="*/ 2439 h 2425492"/>
              <a:gd name="connsiteX3" fmla="*/ 1417181 w 2064891"/>
              <a:gd name="connsiteY3" fmla="*/ 219796 h 2425492"/>
              <a:gd name="connsiteX4" fmla="*/ 768857 w 2064891"/>
              <a:gd name="connsiteY4" fmla="*/ 860626 h 2425492"/>
              <a:gd name="connsiteX5" fmla="*/ 959981 w 2064891"/>
              <a:gd name="connsiteY5" fmla="*/ 1306583 h 2425492"/>
              <a:gd name="connsiteX6" fmla="*/ 1585821 w 2064891"/>
              <a:gd name="connsiteY6" fmla="*/ 1355301 h 2425492"/>
              <a:gd name="connsiteX7" fmla="*/ 2031779 w 2064891"/>
              <a:gd name="connsiteY7" fmla="*/ 2059839 h 2425492"/>
              <a:gd name="connsiteX8" fmla="*/ 663926 w 2064891"/>
              <a:gd name="connsiteY8" fmla="*/ 1730056 h 2425492"/>
              <a:gd name="connsiteX9" fmla="*/ 262939 w 2064891"/>
              <a:gd name="connsiteY9" fmla="*/ 2415855 h 2425492"/>
              <a:gd name="connsiteX10" fmla="*/ 611 w 2064891"/>
              <a:gd name="connsiteY10" fmla="*/ 2037353 h 2425492"/>
              <a:gd name="connsiteX11" fmla="*/ 334142 w 2064891"/>
              <a:gd name="connsiteY11" fmla="*/ 778180 h 2425492"/>
              <a:gd name="connsiteX0" fmla="*/ 335393 w 2066142"/>
              <a:gd name="connsiteY0" fmla="*/ 778180 h 2514744"/>
              <a:gd name="connsiteX1" fmla="*/ 908767 w 2066142"/>
              <a:gd name="connsiteY1" fmla="*/ 148593 h 2514744"/>
              <a:gd name="connsiteX2" fmla="*/ 1264783 w 2066142"/>
              <a:gd name="connsiteY2" fmla="*/ 2439 h 2514744"/>
              <a:gd name="connsiteX3" fmla="*/ 1418432 w 2066142"/>
              <a:gd name="connsiteY3" fmla="*/ 219796 h 2514744"/>
              <a:gd name="connsiteX4" fmla="*/ 770108 w 2066142"/>
              <a:gd name="connsiteY4" fmla="*/ 860626 h 2514744"/>
              <a:gd name="connsiteX5" fmla="*/ 961232 w 2066142"/>
              <a:gd name="connsiteY5" fmla="*/ 1306583 h 2514744"/>
              <a:gd name="connsiteX6" fmla="*/ 1587072 w 2066142"/>
              <a:gd name="connsiteY6" fmla="*/ 1355301 h 2514744"/>
              <a:gd name="connsiteX7" fmla="*/ 2033030 w 2066142"/>
              <a:gd name="connsiteY7" fmla="*/ 2059839 h 2514744"/>
              <a:gd name="connsiteX8" fmla="*/ 665177 w 2066142"/>
              <a:gd name="connsiteY8" fmla="*/ 1730056 h 2514744"/>
              <a:gd name="connsiteX9" fmla="*/ 264190 w 2066142"/>
              <a:gd name="connsiteY9" fmla="*/ 2415855 h 2514744"/>
              <a:gd name="connsiteX10" fmla="*/ 1862 w 2066142"/>
              <a:gd name="connsiteY10" fmla="*/ 2037353 h 2514744"/>
              <a:gd name="connsiteX11" fmla="*/ 335393 w 2066142"/>
              <a:gd name="connsiteY11" fmla="*/ 778180 h 2514744"/>
              <a:gd name="connsiteX0" fmla="*/ 335393 w 2077464"/>
              <a:gd name="connsiteY0" fmla="*/ 778180 h 2514744"/>
              <a:gd name="connsiteX1" fmla="*/ 908767 w 2077464"/>
              <a:gd name="connsiteY1" fmla="*/ 148593 h 2514744"/>
              <a:gd name="connsiteX2" fmla="*/ 1264783 w 2077464"/>
              <a:gd name="connsiteY2" fmla="*/ 2439 h 2514744"/>
              <a:gd name="connsiteX3" fmla="*/ 1418432 w 2077464"/>
              <a:gd name="connsiteY3" fmla="*/ 219796 h 2514744"/>
              <a:gd name="connsiteX4" fmla="*/ 770108 w 2077464"/>
              <a:gd name="connsiteY4" fmla="*/ 860626 h 2514744"/>
              <a:gd name="connsiteX5" fmla="*/ 961232 w 2077464"/>
              <a:gd name="connsiteY5" fmla="*/ 1306583 h 2514744"/>
              <a:gd name="connsiteX6" fmla="*/ 1587072 w 2077464"/>
              <a:gd name="connsiteY6" fmla="*/ 1355301 h 2514744"/>
              <a:gd name="connsiteX7" fmla="*/ 2033030 w 2077464"/>
              <a:gd name="connsiteY7" fmla="*/ 2059839 h 2514744"/>
              <a:gd name="connsiteX8" fmla="*/ 665177 w 2077464"/>
              <a:gd name="connsiteY8" fmla="*/ 1730056 h 2514744"/>
              <a:gd name="connsiteX9" fmla="*/ 264190 w 2077464"/>
              <a:gd name="connsiteY9" fmla="*/ 2415855 h 2514744"/>
              <a:gd name="connsiteX10" fmla="*/ 1862 w 2077464"/>
              <a:gd name="connsiteY10" fmla="*/ 2037353 h 2514744"/>
              <a:gd name="connsiteX11" fmla="*/ 335393 w 2077464"/>
              <a:gd name="connsiteY11" fmla="*/ 778180 h 2514744"/>
              <a:gd name="connsiteX0" fmla="*/ 334202 w 2059976"/>
              <a:gd name="connsiteY0" fmla="*/ 778180 h 2425312"/>
              <a:gd name="connsiteX1" fmla="*/ 907576 w 2059976"/>
              <a:gd name="connsiteY1" fmla="*/ 148593 h 2425312"/>
              <a:gd name="connsiteX2" fmla="*/ 1263592 w 2059976"/>
              <a:gd name="connsiteY2" fmla="*/ 2439 h 2425312"/>
              <a:gd name="connsiteX3" fmla="*/ 1417241 w 2059976"/>
              <a:gd name="connsiteY3" fmla="*/ 219796 h 2425312"/>
              <a:gd name="connsiteX4" fmla="*/ 768917 w 2059976"/>
              <a:gd name="connsiteY4" fmla="*/ 860626 h 2425312"/>
              <a:gd name="connsiteX5" fmla="*/ 960041 w 2059976"/>
              <a:gd name="connsiteY5" fmla="*/ 1306583 h 2425312"/>
              <a:gd name="connsiteX6" fmla="*/ 1585881 w 2059976"/>
              <a:gd name="connsiteY6" fmla="*/ 1355301 h 2425312"/>
              <a:gd name="connsiteX7" fmla="*/ 2031839 w 2059976"/>
              <a:gd name="connsiteY7" fmla="*/ 2059839 h 2425312"/>
              <a:gd name="connsiteX8" fmla="*/ 757674 w 2059976"/>
              <a:gd name="connsiteY8" fmla="*/ 1733804 h 2425312"/>
              <a:gd name="connsiteX9" fmla="*/ 262999 w 2059976"/>
              <a:gd name="connsiteY9" fmla="*/ 2415855 h 2425312"/>
              <a:gd name="connsiteX10" fmla="*/ 671 w 2059976"/>
              <a:gd name="connsiteY10" fmla="*/ 2037353 h 2425312"/>
              <a:gd name="connsiteX11" fmla="*/ 334202 w 2059976"/>
              <a:gd name="connsiteY11" fmla="*/ 778180 h 2425312"/>
              <a:gd name="connsiteX0" fmla="*/ 342882 w 2068656"/>
              <a:gd name="connsiteY0" fmla="*/ 778180 h 2520786"/>
              <a:gd name="connsiteX1" fmla="*/ 916256 w 2068656"/>
              <a:gd name="connsiteY1" fmla="*/ 148593 h 2520786"/>
              <a:gd name="connsiteX2" fmla="*/ 1272272 w 2068656"/>
              <a:gd name="connsiteY2" fmla="*/ 2439 h 2520786"/>
              <a:gd name="connsiteX3" fmla="*/ 1425921 w 2068656"/>
              <a:gd name="connsiteY3" fmla="*/ 219796 h 2520786"/>
              <a:gd name="connsiteX4" fmla="*/ 777597 w 2068656"/>
              <a:gd name="connsiteY4" fmla="*/ 860626 h 2520786"/>
              <a:gd name="connsiteX5" fmla="*/ 968721 w 2068656"/>
              <a:gd name="connsiteY5" fmla="*/ 1306583 h 2520786"/>
              <a:gd name="connsiteX6" fmla="*/ 1594561 w 2068656"/>
              <a:gd name="connsiteY6" fmla="*/ 1355301 h 2520786"/>
              <a:gd name="connsiteX7" fmla="*/ 2040519 w 2068656"/>
              <a:gd name="connsiteY7" fmla="*/ 2059839 h 2520786"/>
              <a:gd name="connsiteX8" fmla="*/ 766354 w 2068656"/>
              <a:gd name="connsiteY8" fmla="*/ 1733804 h 2520786"/>
              <a:gd name="connsiteX9" fmla="*/ 271679 w 2068656"/>
              <a:gd name="connsiteY9" fmla="*/ 2415855 h 2520786"/>
              <a:gd name="connsiteX10" fmla="*/ 9351 w 2068656"/>
              <a:gd name="connsiteY10" fmla="*/ 2037353 h 2520786"/>
              <a:gd name="connsiteX11" fmla="*/ 342882 w 2068656"/>
              <a:gd name="connsiteY11" fmla="*/ 778180 h 2520786"/>
              <a:gd name="connsiteX0" fmla="*/ 334060 w 2059834"/>
              <a:gd name="connsiteY0" fmla="*/ 778180 h 2442883"/>
              <a:gd name="connsiteX1" fmla="*/ 907434 w 2059834"/>
              <a:gd name="connsiteY1" fmla="*/ 148593 h 2442883"/>
              <a:gd name="connsiteX2" fmla="*/ 1263450 w 2059834"/>
              <a:gd name="connsiteY2" fmla="*/ 2439 h 2442883"/>
              <a:gd name="connsiteX3" fmla="*/ 1417099 w 2059834"/>
              <a:gd name="connsiteY3" fmla="*/ 219796 h 2442883"/>
              <a:gd name="connsiteX4" fmla="*/ 768775 w 2059834"/>
              <a:gd name="connsiteY4" fmla="*/ 860626 h 2442883"/>
              <a:gd name="connsiteX5" fmla="*/ 959899 w 2059834"/>
              <a:gd name="connsiteY5" fmla="*/ 1306583 h 2442883"/>
              <a:gd name="connsiteX6" fmla="*/ 1585739 w 2059834"/>
              <a:gd name="connsiteY6" fmla="*/ 1355301 h 2442883"/>
              <a:gd name="connsiteX7" fmla="*/ 2031697 w 2059834"/>
              <a:gd name="connsiteY7" fmla="*/ 2059839 h 2442883"/>
              <a:gd name="connsiteX8" fmla="*/ 757532 w 2059834"/>
              <a:gd name="connsiteY8" fmla="*/ 1733804 h 2442883"/>
              <a:gd name="connsiteX9" fmla="*/ 498952 w 2059834"/>
              <a:gd name="connsiteY9" fmla="*/ 1415262 h 2442883"/>
              <a:gd name="connsiteX10" fmla="*/ 262857 w 2059834"/>
              <a:gd name="connsiteY10" fmla="*/ 2415855 h 2442883"/>
              <a:gd name="connsiteX11" fmla="*/ 529 w 2059834"/>
              <a:gd name="connsiteY11" fmla="*/ 2037353 h 2442883"/>
              <a:gd name="connsiteX12" fmla="*/ 334060 w 2059834"/>
              <a:gd name="connsiteY12" fmla="*/ 778180 h 2442883"/>
              <a:gd name="connsiteX0" fmla="*/ 334060 w 2059834"/>
              <a:gd name="connsiteY0" fmla="*/ 778180 h 2442883"/>
              <a:gd name="connsiteX1" fmla="*/ 907434 w 2059834"/>
              <a:gd name="connsiteY1" fmla="*/ 148593 h 2442883"/>
              <a:gd name="connsiteX2" fmla="*/ 1263450 w 2059834"/>
              <a:gd name="connsiteY2" fmla="*/ 2439 h 2442883"/>
              <a:gd name="connsiteX3" fmla="*/ 1417099 w 2059834"/>
              <a:gd name="connsiteY3" fmla="*/ 219796 h 2442883"/>
              <a:gd name="connsiteX4" fmla="*/ 768775 w 2059834"/>
              <a:gd name="connsiteY4" fmla="*/ 860626 h 2442883"/>
              <a:gd name="connsiteX5" fmla="*/ 959899 w 2059834"/>
              <a:gd name="connsiteY5" fmla="*/ 1306583 h 2442883"/>
              <a:gd name="connsiteX6" fmla="*/ 1585739 w 2059834"/>
              <a:gd name="connsiteY6" fmla="*/ 1355301 h 2442883"/>
              <a:gd name="connsiteX7" fmla="*/ 2031697 w 2059834"/>
              <a:gd name="connsiteY7" fmla="*/ 2059839 h 2442883"/>
              <a:gd name="connsiteX8" fmla="*/ 757532 w 2059834"/>
              <a:gd name="connsiteY8" fmla="*/ 1733804 h 2442883"/>
              <a:gd name="connsiteX9" fmla="*/ 498952 w 2059834"/>
              <a:gd name="connsiteY9" fmla="*/ 1415262 h 2442883"/>
              <a:gd name="connsiteX10" fmla="*/ 262857 w 2059834"/>
              <a:gd name="connsiteY10" fmla="*/ 2415855 h 2442883"/>
              <a:gd name="connsiteX11" fmla="*/ 529 w 2059834"/>
              <a:gd name="connsiteY11" fmla="*/ 2037353 h 2442883"/>
              <a:gd name="connsiteX12" fmla="*/ 334060 w 2059834"/>
              <a:gd name="connsiteY12" fmla="*/ 778180 h 2442883"/>
              <a:gd name="connsiteX0" fmla="*/ 334060 w 2059834"/>
              <a:gd name="connsiteY0" fmla="*/ 778180 h 2442883"/>
              <a:gd name="connsiteX1" fmla="*/ 907434 w 2059834"/>
              <a:gd name="connsiteY1" fmla="*/ 148593 h 2442883"/>
              <a:gd name="connsiteX2" fmla="*/ 1263450 w 2059834"/>
              <a:gd name="connsiteY2" fmla="*/ 2439 h 2442883"/>
              <a:gd name="connsiteX3" fmla="*/ 1417099 w 2059834"/>
              <a:gd name="connsiteY3" fmla="*/ 219796 h 2442883"/>
              <a:gd name="connsiteX4" fmla="*/ 768775 w 2059834"/>
              <a:gd name="connsiteY4" fmla="*/ 860626 h 2442883"/>
              <a:gd name="connsiteX5" fmla="*/ 959899 w 2059834"/>
              <a:gd name="connsiteY5" fmla="*/ 1306583 h 2442883"/>
              <a:gd name="connsiteX6" fmla="*/ 1585739 w 2059834"/>
              <a:gd name="connsiteY6" fmla="*/ 1355301 h 2442883"/>
              <a:gd name="connsiteX7" fmla="*/ 2031697 w 2059834"/>
              <a:gd name="connsiteY7" fmla="*/ 2059839 h 2442883"/>
              <a:gd name="connsiteX8" fmla="*/ 757532 w 2059834"/>
              <a:gd name="connsiteY8" fmla="*/ 1733804 h 2442883"/>
              <a:gd name="connsiteX9" fmla="*/ 498952 w 2059834"/>
              <a:gd name="connsiteY9" fmla="*/ 1415262 h 2442883"/>
              <a:gd name="connsiteX10" fmla="*/ 262857 w 2059834"/>
              <a:gd name="connsiteY10" fmla="*/ 2415855 h 2442883"/>
              <a:gd name="connsiteX11" fmla="*/ 529 w 2059834"/>
              <a:gd name="connsiteY11" fmla="*/ 2037353 h 2442883"/>
              <a:gd name="connsiteX12" fmla="*/ 334060 w 2059834"/>
              <a:gd name="connsiteY12" fmla="*/ 778180 h 2442883"/>
              <a:gd name="connsiteX0" fmla="*/ 334060 w 2059834"/>
              <a:gd name="connsiteY0" fmla="*/ 778180 h 2442883"/>
              <a:gd name="connsiteX1" fmla="*/ 907434 w 2059834"/>
              <a:gd name="connsiteY1" fmla="*/ 148593 h 2442883"/>
              <a:gd name="connsiteX2" fmla="*/ 1263450 w 2059834"/>
              <a:gd name="connsiteY2" fmla="*/ 2439 h 2442883"/>
              <a:gd name="connsiteX3" fmla="*/ 1417099 w 2059834"/>
              <a:gd name="connsiteY3" fmla="*/ 219796 h 2442883"/>
              <a:gd name="connsiteX4" fmla="*/ 768775 w 2059834"/>
              <a:gd name="connsiteY4" fmla="*/ 860626 h 2442883"/>
              <a:gd name="connsiteX5" fmla="*/ 959899 w 2059834"/>
              <a:gd name="connsiteY5" fmla="*/ 1306583 h 2442883"/>
              <a:gd name="connsiteX6" fmla="*/ 1585739 w 2059834"/>
              <a:gd name="connsiteY6" fmla="*/ 1355301 h 2442883"/>
              <a:gd name="connsiteX7" fmla="*/ 2031697 w 2059834"/>
              <a:gd name="connsiteY7" fmla="*/ 2059839 h 2442883"/>
              <a:gd name="connsiteX8" fmla="*/ 757532 w 2059834"/>
              <a:gd name="connsiteY8" fmla="*/ 1733804 h 2442883"/>
              <a:gd name="connsiteX9" fmla="*/ 498952 w 2059834"/>
              <a:gd name="connsiteY9" fmla="*/ 1415262 h 2442883"/>
              <a:gd name="connsiteX10" fmla="*/ 262857 w 2059834"/>
              <a:gd name="connsiteY10" fmla="*/ 2415855 h 2442883"/>
              <a:gd name="connsiteX11" fmla="*/ 529 w 2059834"/>
              <a:gd name="connsiteY11" fmla="*/ 2037353 h 2442883"/>
              <a:gd name="connsiteX12" fmla="*/ 334060 w 2059834"/>
              <a:gd name="connsiteY12" fmla="*/ 778180 h 2442883"/>
              <a:gd name="connsiteX0" fmla="*/ 334077 w 2059851"/>
              <a:gd name="connsiteY0" fmla="*/ 778180 h 2441311"/>
              <a:gd name="connsiteX1" fmla="*/ 907451 w 2059851"/>
              <a:gd name="connsiteY1" fmla="*/ 148593 h 2441311"/>
              <a:gd name="connsiteX2" fmla="*/ 1263467 w 2059851"/>
              <a:gd name="connsiteY2" fmla="*/ 2439 h 2441311"/>
              <a:gd name="connsiteX3" fmla="*/ 1417116 w 2059851"/>
              <a:gd name="connsiteY3" fmla="*/ 219796 h 2441311"/>
              <a:gd name="connsiteX4" fmla="*/ 768792 w 2059851"/>
              <a:gd name="connsiteY4" fmla="*/ 860626 h 2441311"/>
              <a:gd name="connsiteX5" fmla="*/ 959916 w 2059851"/>
              <a:gd name="connsiteY5" fmla="*/ 1306583 h 2441311"/>
              <a:gd name="connsiteX6" fmla="*/ 1585756 w 2059851"/>
              <a:gd name="connsiteY6" fmla="*/ 1355301 h 2441311"/>
              <a:gd name="connsiteX7" fmla="*/ 2031714 w 2059851"/>
              <a:gd name="connsiteY7" fmla="*/ 2059839 h 2441311"/>
              <a:gd name="connsiteX8" fmla="*/ 757549 w 2059851"/>
              <a:gd name="connsiteY8" fmla="*/ 1733804 h 2441311"/>
              <a:gd name="connsiteX9" fmla="*/ 540192 w 2059851"/>
              <a:gd name="connsiteY9" fmla="*/ 1441495 h 2441311"/>
              <a:gd name="connsiteX10" fmla="*/ 262874 w 2059851"/>
              <a:gd name="connsiteY10" fmla="*/ 2415855 h 2441311"/>
              <a:gd name="connsiteX11" fmla="*/ 546 w 2059851"/>
              <a:gd name="connsiteY11" fmla="*/ 2037353 h 2441311"/>
              <a:gd name="connsiteX12" fmla="*/ 334077 w 2059851"/>
              <a:gd name="connsiteY12" fmla="*/ 778180 h 2441311"/>
              <a:gd name="connsiteX0" fmla="*/ 334077 w 2059851"/>
              <a:gd name="connsiteY0" fmla="*/ 778180 h 2441311"/>
              <a:gd name="connsiteX1" fmla="*/ 907451 w 2059851"/>
              <a:gd name="connsiteY1" fmla="*/ 148593 h 2441311"/>
              <a:gd name="connsiteX2" fmla="*/ 1263467 w 2059851"/>
              <a:gd name="connsiteY2" fmla="*/ 2439 h 2441311"/>
              <a:gd name="connsiteX3" fmla="*/ 1417116 w 2059851"/>
              <a:gd name="connsiteY3" fmla="*/ 219796 h 2441311"/>
              <a:gd name="connsiteX4" fmla="*/ 768792 w 2059851"/>
              <a:gd name="connsiteY4" fmla="*/ 860626 h 2441311"/>
              <a:gd name="connsiteX5" fmla="*/ 959916 w 2059851"/>
              <a:gd name="connsiteY5" fmla="*/ 1306583 h 2441311"/>
              <a:gd name="connsiteX6" fmla="*/ 1585756 w 2059851"/>
              <a:gd name="connsiteY6" fmla="*/ 1355301 h 2441311"/>
              <a:gd name="connsiteX7" fmla="*/ 2031714 w 2059851"/>
              <a:gd name="connsiteY7" fmla="*/ 2059839 h 2441311"/>
              <a:gd name="connsiteX8" fmla="*/ 757549 w 2059851"/>
              <a:gd name="connsiteY8" fmla="*/ 1733804 h 2441311"/>
              <a:gd name="connsiteX9" fmla="*/ 540192 w 2059851"/>
              <a:gd name="connsiteY9" fmla="*/ 1441495 h 2441311"/>
              <a:gd name="connsiteX10" fmla="*/ 262874 w 2059851"/>
              <a:gd name="connsiteY10" fmla="*/ 2415855 h 2441311"/>
              <a:gd name="connsiteX11" fmla="*/ 546 w 2059851"/>
              <a:gd name="connsiteY11" fmla="*/ 2037353 h 2441311"/>
              <a:gd name="connsiteX12" fmla="*/ 334077 w 2059851"/>
              <a:gd name="connsiteY12" fmla="*/ 778180 h 2441311"/>
              <a:gd name="connsiteX0" fmla="*/ 333616 w 2059390"/>
              <a:gd name="connsiteY0" fmla="*/ 778180 h 2362624"/>
              <a:gd name="connsiteX1" fmla="*/ 906990 w 2059390"/>
              <a:gd name="connsiteY1" fmla="*/ 148593 h 2362624"/>
              <a:gd name="connsiteX2" fmla="*/ 1263006 w 2059390"/>
              <a:gd name="connsiteY2" fmla="*/ 2439 h 2362624"/>
              <a:gd name="connsiteX3" fmla="*/ 1416655 w 2059390"/>
              <a:gd name="connsiteY3" fmla="*/ 219796 h 2362624"/>
              <a:gd name="connsiteX4" fmla="*/ 768331 w 2059390"/>
              <a:gd name="connsiteY4" fmla="*/ 860626 h 2362624"/>
              <a:gd name="connsiteX5" fmla="*/ 959455 w 2059390"/>
              <a:gd name="connsiteY5" fmla="*/ 1306583 h 2362624"/>
              <a:gd name="connsiteX6" fmla="*/ 1585295 w 2059390"/>
              <a:gd name="connsiteY6" fmla="*/ 1355301 h 2362624"/>
              <a:gd name="connsiteX7" fmla="*/ 2031253 w 2059390"/>
              <a:gd name="connsiteY7" fmla="*/ 2059839 h 2362624"/>
              <a:gd name="connsiteX8" fmla="*/ 757088 w 2059390"/>
              <a:gd name="connsiteY8" fmla="*/ 1733804 h 2362624"/>
              <a:gd name="connsiteX9" fmla="*/ 539731 w 2059390"/>
              <a:gd name="connsiteY9" fmla="*/ 1441495 h 2362624"/>
              <a:gd name="connsiteX10" fmla="*/ 303636 w 2059390"/>
              <a:gd name="connsiteY10" fmla="*/ 2329662 h 2362624"/>
              <a:gd name="connsiteX11" fmla="*/ 85 w 2059390"/>
              <a:gd name="connsiteY11" fmla="*/ 2037353 h 2362624"/>
              <a:gd name="connsiteX12" fmla="*/ 333616 w 2059390"/>
              <a:gd name="connsiteY12" fmla="*/ 778180 h 2362624"/>
              <a:gd name="connsiteX0" fmla="*/ 333651 w 2059425"/>
              <a:gd name="connsiteY0" fmla="*/ 778180 h 2447269"/>
              <a:gd name="connsiteX1" fmla="*/ 907025 w 2059425"/>
              <a:gd name="connsiteY1" fmla="*/ 148593 h 2447269"/>
              <a:gd name="connsiteX2" fmla="*/ 1263041 w 2059425"/>
              <a:gd name="connsiteY2" fmla="*/ 2439 h 2447269"/>
              <a:gd name="connsiteX3" fmla="*/ 1416690 w 2059425"/>
              <a:gd name="connsiteY3" fmla="*/ 219796 h 2447269"/>
              <a:gd name="connsiteX4" fmla="*/ 768366 w 2059425"/>
              <a:gd name="connsiteY4" fmla="*/ 860626 h 2447269"/>
              <a:gd name="connsiteX5" fmla="*/ 959490 w 2059425"/>
              <a:gd name="connsiteY5" fmla="*/ 1306583 h 2447269"/>
              <a:gd name="connsiteX6" fmla="*/ 1585330 w 2059425"/>
              <a:gd name="connsiteY6" fmla="*/ 1355301 h 2447269"/>
              <a:gd name="connsiteX7" fmla="*/ 2031288 w 2059425"/>
              <a:gd name="connsiteY7" fmla="*/ 2059839 h 2447269"/>
              <a:gd name="connsiteX8" fmla="*/ 757123 w 2059425"/>
              <a:gd name="connsiteY8" fmla="*/ 1733804 h 2447269"/>
              <a:gd name="connsiteX9" fmla="*/ 539766 w 2059425"/>
              <a:gd name="connsiteY9" fmla="*/ 1441495 h 2447269"/>
              <a:gd name="connsiteX10" fmla="*/ 303671 w 2059425"/>
              <a:gd name="connsiteY10" fmla="*/ 2329662 h 2447269"/>
              <a:gd name="connsiteX11" fmla="*/ 120 w 2059425"/>
              <a:gd name="connsiteY11" fmla="*/ 2037353 h 2447269"/>
              <a:gd name="connsiteX12" fmla="*/ 333651 w 2059425"/>
              <a:gd name="connsiteY12" fmla="*/ 778180 h 2447269"/>
              <a:gd name="connsiteX0" fmla="*/ 333615 w 2059389"/>
              <a:gd name="connsiteY0" fmla="*/ 778180 h 2367212"/>
              <a:gd name="connsiteX1" fmla="*/ 906989 w 2059389"/>
              <a:gd name="connsiteY1" fmla="*/ 148593 h 2367212"/>
              <a:gd name="connsiteX2" fmla="*/ 1263005 w 2059389"/>
              <a:gd name="connsiteY2" fmla="*/ 2439 h 2367212"/>
              <a:gd name="connsiteX3" fmla="*/ 1416654 w 2059389"/>
              <a:gd name="connsiteY3" fmla="*/ 219796 h 2367212"/>
              <a:gd name="connsiteX4" fmla="*/ 768330 w 2059389"/>
              <a:gd name="connsiteY4" fmla="*/ 860626 h 2367212"/>
              <a:gd name="connsiteX5" fmla="*/ 959454 w 2059389"/>
              <a:gd name="connsiteY5" fmla="*/ 1306583 h 2367212"/>
              <a:gd name="connsiteX6" fmla="*/ 1585294 w 2059389"/>
              <a:gd name="connsiteY6" fmla="*/ 1355301 h 2367212"/>
              <a:gd name="connsiteX7" fmla="*/ 2031252 w 2059389"/>
              <a:gd name="connsiteY7" fmla="*/ 2059839 h 2367212"/>
              <a:gd name="connsiteX8" fmla="*/ 757087 w 2059389"/>
              <a:gd name="connsiteY8" fmla="*/ 1733804 h 2367212"/>
              <a:gd name="connsiteX9" fmla="*/ 528487 w 2059389"/>
              <a:gd name="connsiteY9" fmla="*/ 1374039 h 2367212"/>
              <a:gd name="connsiteX10" fmla="*/ 303635 w 2059389"/>
              <a:gd name="connsiteY10" fmla="*/ 2329662 h 2367212"/>
              <a:gd name="connsiteX11" fmla="*/ 84 w 2059389"/>
              <a:gd name="connsiteY11" fmla="*/ 2037353 h 2367212"/>
              <a:gd name="connsiteX12" fmla="*/ 333615 w 2059389"/>
              <a:gd name="connsiteY12" fmla="*/ 778180 h 2367212"/>
              <a:gd name="connsiteX0" fmla="*/ 333615 w 2059389"/>
              <a:gd name="connsiteY0" fmla="*/ 778180 h 2367212"/>
              <a:gd name="connsiteX1" fmla="*/ 906989 w 2059389"/>
              <a:gd name="connsiteY1" fmla="*/ 148593 h 2367212"/>
              <a:gd name="connsiteX2" fmla="*/ 1263005 w 2059389"/>
              <a:gd name="connsiteY2" fmla="*/ 2439 h 2367212"/>
              <a:gd name="connsiteX3" fmla="*/ 1416654 w 2059389"/>
              <a:gd name="connsiteY3" fmla="*/ 219796 h 2367212"/>
              <a:gd name="connsiteX4" fmla="*/ 768330 w 2059389"/>
              <a:gd name="connsiteY4" fmla="*/ 860626 h 2367212"/>
              <a:gd name="connsiteX5" fmla="*/ 959454 w 2059389"/>
              <a:gd name="connsiteY5" fmla="*/ 1306583 h 2367212"/>
              <a:gd name="connsiteX6" fmla="*/ 1585294 w 2059389"/>
              <a:gd name="connsiteY6" fmla="*/ 1355301 h 2367212"/>
              <a:gd name="connsiteX7" fmla="*/ 2031252 w 2059389"/>
              <a:gd name="connsiteY7" fmla="*/ 2059839 h 2367212"/>
              <a:gd name="connsiteX8" fmla="*/ 757087 w 2059389"/>
              <a:gd name="connsiteY8" fmla="*/ 1733804 h 2367212"/>
              <a:gd name="connsiteX9" fmla="*/ 528487 w 2059389"/>
              <a:gd name="connsiteY9" fmla="*/ 1374039 h 2367212"/>
              <a:gd name="connsiteX10" fmla="*/ 303635 w 2059389"/>
              <a:gd name="connsiteY10" fmla="*/ 2329662 h 2367212"/>
              <a:gd name="connsiteX11" fmla="*/ 84 w 2059389"/>
              <a:gd name="connsiteY11" fmla="*/ 2037353 h 2367212"/>
              <a:gd name="connsiteX12" fmla="*/ 333615 w 2059389"/>
              <a:gd name="connsiteY12" fmla="*/ 778180 h 2367212"/>
              <a:gd name="connsiteX0" fmla="*/ 333615 w 2059389"/>
              <a:gd name="connsiteY0" fmla="*/ 778180 h 2360855"/>
              <a:gd name="connsiteX1" fmla="*/ 906989 w 2059389"/>
              <a:gd name="connsiteY1" fmla="*/ 148593 h 2360855"/>
              <a:gd name="connsiteX2" fmla="*/ 1263005 w 2059389"/>
              <a:gd name="connsiteY2" fmla="*/ 2439 h 2360855"/>
              <a:gd name="connsiteX3" fmla="*/ 1416654 w 2059389"/>
              <a:gd name="connsiteY3" fmla="*/ 219796 h 2360855"/>
              <a:gd name="connsiteX4" fmla="*/ 768330 w 2059389"/>
              <a:gd name="connsiteY4" fmla="*/ 860626 h 2360855"/>
              <a:gd name="connsiteX5" fmla="*/ 959454 w 2059389"/>
              <a:gd name="connsiteY5" fmla="*/ 1306583 h 2360855"/>
              <a:gd name="connsiteX6" fmla="*/ 1585294 w 2059389"/>
              <a:gd name="connsiteY6" fmla="*/ 1355301 h 2360855"/>
              <a:gd name="connsiteX7" fmla="*/ 2031252 w 2059389"/>
              <a:gd name="connsiteY7" fmla="*/ 2059839 h 2360855"/>
              <a:gd name="connsiteX8" fmla="*/ 757087 w 2059389"/>
              <a:gd name="connsiteY8" fmla="*/ 1733804 h 2360855"/>
              <a:gd name="connsiteX9" fmla="*/ 532234 w 2059389"/>
              <a:gd name="connsiteY9" fmla="*/ 1467728 h 2360855"/>
              <a:gd name="connsiteX10" fmla="*/ 303635 w 2059389"/>
              <a:gd name="connsiteY10" fmla="*/ 2329662 h 2360855"/>
              <a:gd name="connsiteX11" fmla="*/ 84 w 2059389"/>
              <a:gd name="connsiteY11" fmla="*/ 2037353 h 2360855"/>
              <a:gd name="connsiteX12" fmla="*/ 333615 w 2059389"/>
              <a:gd name="connsiteY12" fmla="*/ 778180 h 2360855"/>
              <a:gd name="connsiteX0" fmla="*/ 333612 w 2059386"/>
              <a:gd name="connsiteY0" fmla="*/ 778180 h 2358844"/>
              <a:gd name="connsiteX1" fmla="*/ 906986 w 2059386"/>
              <a:gd name="connsiteY1" fmla="*/ 148593 h 2358844"/>
              <a:gd name="connsiteX2" fmla="*/ 1263002 w 2059386"/>
              <a:gd name="connsiteY2" fmla="*/ 2439 h 2358844"/>
              <a:gd name="connsiteX3" fmla="*/ 1416651 w 2059386"/>
              <a:gd name="connsiteY3" fmla="*/ 219796 h 2358844"/>
              <a:gd name="connsiteX4" fmla="*/ 768327 w 2059386"/>
              <a:gd name="connsiteY4" fmla="*/ 860626 h 2358844"/>
              <a:gd name="connsiteX5" fmla="*/ 959451 w 2059386"/>
              <a:gd name="connsiteY5" fmla="*/ 1306583 h 2358844"/>
              <a:gd name="connsiteX6" fmla="*/ 1585291 w 2059386"/>
              <a:gd name="connsiteY6" fmla="*/ 1355301 h 2358844"/>
              <a:gd name="connsiteX7" fmla="*/ 2031249 w 2059386"/>
              <a:gd name="connsiteY7" fmla="*/ 2059839 h 2358844"/>
              <a:gd name="connsiteX8" fmla="*/ 757084 w 2059386"/>
              <a:gd name="connsiteY8" fmla="*/ 1733804 h 2358844"/>
              <a:gd name="connsiteX9" fmla="*/ 483513 w 2059386"/>
              <a:gd name="connsiteY9" fmla="*/ 1497709 h 2358844"/>
              <a:gd name="connsiteX10" fmla="*/ 303632 w 2059386"/>
              <a:gd name="connsiteY10" fmla="*/ 2329662 h 2358844"/>
              <a:gd name="connsiteX11" fmla="*/ 81 w 2059386"/>
              <a:gd name="connsiteY11" fmla="*/ 2037353 h 2358844"/>
              <a:gd name="connsiteX12" fmla="*/ 333612 w 2059386"/>
              <a:gd name="connsiteY12" fmla="*/ 778180 h 2358844"/>
              <a:gd name="connsiteX0" fmla="*/ 333612 w 2053142"/>
              <a:gd name="connsiteY0" fmla="*/ 778180 h 2358844"/>
              <a:gd name="connsiteX1" fmla="*/ 906986 w 2053142"/>
              <a:gd name="connsiteY1" fmla="*/ 148593 h 2358844"/>
              <a:gd name="connsiteX2" fmla="*/ 1263002 w 2053142"/>
              <a:gd name="connsiteY2" fmla="*/ 2439 h 2358844"/>
              <a:gd name="connsiteX3" fmla="*/ 1416651 w 2053142"/>
              <a:gd name="connsiteY3" fmla="*/ 219796 h 2358844"/>
              <a:gd name="connsiteX4" fmla="*/ 768327 w 2053142"/>
              <a:gd name="connsiteY4" fmla="*/ 860626 h 2358844"/>
              <a:gd name="connsiteX5" fmla="*/ 959451 w 2053142"/>
              <a:gd name="connsiteY5" fmla="*/ 1306583 h 2358844"/>
              <a:gd name="connsiteX6" fmla="*/ 1585291 w 2053142"/>
              <a:gd name="connsiteY6" fmla="*/ 1355301 h 2358844"/>
              <a:gd name="connsiteX7" fmla="*/ 2031249 w 2053142"/>
              <a:gd name="connsiteY7" fmla="*/ 2059839 h 2358844"/>
              <a:gd name="connsiteX8" fmla="*/ 880753 w 2053142"/>
              <a:gd name="connsiteY8" fmla="*/ 1827492 h 2358844"/>
              <a:gd name="connsiteX9" fmla="*/ 483513 w 2053142"/>
              <a:gd name="connsiteY9" fmla="*/ 1497709 h 2358844"/>
              <a:gd name="connsiteX10" fmla="*/ 303632 w 2053142"/>
              <a:gd name="connsiteY10" fmla="*/ 2329662 h 2358844"/>
              <a:gd name="connsiteX11" fmla="*/ 81 w 2053142"/>
              <a:gd name="connsiteY11" fmla="*/ 2037353 h 2358844"/>
              <a:gd name="connsiteX12" fmla="*/ 333612 w 2053142"/>
              <a:gd name="connsiteY12" fmla="*/ 778180 h 2358844"/>
              <a:gd name="connsiteX0" fmla="*/ 333612 w 2053142"/>
              <a:gd name="connsiteY0" fmla="*/ 778180 h 2358844"/>
              <a:gd name="connsiteX1" fmla="*/ 906986 w 2053142"/>
              <a:gd name="connsiteY1" fmla="*/ 148593 h 2358844"/>
              <a:gd name="connsiteX2" fmla="*/ 1263002 w 2053142"/>
              <a:gd name="connsiteY2" fmla="*/ 2439 h 2358844"/>
              <a:gd name="connsiteX3" fmla="*/ 1416651 w 2053142"/>
              <a:gd name="connsiteY3" fmla="*/ 219796 h 2358844"/>
              <a:gd name="connsiteX4" fmla="*/ 768327 w 2053142"/>
              <a:gd name="connsiteY4" fmla="*/ 860626 h 2358844"/>
              <a:gd name="connsiteX5" fmla="*/ 959451 w 2053142"/>
              <a:gd name="connsiteY5" fmla="*/ 1306583 h 2358844"/>
              <a:gd name="connsiteX6" fmla="*/ 1585291 w 2053142"/>
              <a:gd name="connsiteY6" fmla="*/ 1355301 h 2358844"/>
              <a:gd name="connsiteX7" fmla="*/ 2031249 w 2053142"/>
              <a:gd name="connsiteY7" fmla="*/ 2059839 h 2358844"/>
              <a:gd name="connsiteX8" fmla="*/ 880753 w 2053142"/>
              <a:gd name="connsiteY8" fmla="*/ 1827492 h 2358844"/>
              <a:gd name="connsiteX9" fmla="*/ 483513 w 2053142"/>
              <a:gd name="connsiteY9" fmla="*/ 1497709 h 2358844"/>
              <a:gd name="connsiteX10" fmla="*/ 303632 w 2053142"/>
              <a:gd name="connsiteY10" fmla="*/ 2329662 h 2358844"/>
              <a:gd name="connsiteX11" fmla="*/ 81 w 2053142"/>
              <a:gd name="connsiteY11" fmla="*/ 2037353 h 2358844"/>
              <a:gd name="connsiteX12" fmla="*/ 333612 w 2053142"/>
              <a:gd name="connsiteY12" fmla="*/ 778180 h 2358844"/>
              <a:gd name="connsiteX0" fmla="*/ 333612 w 2042558"/>
              <a:gd name="connsiteY0" fmla="*/ 778180 h 2358844"/>
              <a:gd name="connsiteX1" fmla="*/ 906986 w 2042558"/>
              <a:gd name="connsiteY1" fmla="*/ 148593 h 2358844"/>
              <a:gd name="connsiteX2" fmla="*/ 1263002 w 2042558"/>
              <a:gd name="connsiteY2" fmla="*/ 2439 h 2358844"/>
              <a:gd name="connsiteX3" fmla="*/ 1416651 w 2042558"/>
              <a:gd name="connsiteY3" fmla="*/ 219796 h 2358844"/>
              <a:gd name="connsiteX4" fmla="*/ 768327 w 2042558"/>
              <a:gd name="connsiteY4" fmla="*/ 860626 h 2358844"/>
              <a:gd name="connsiteX5" fmla="*/ 959451 w 2042558"/>
              <a:gd name="connsiteY5" fmla="*/ 1306583 h 2358844"/>
              <a:gd name="connsiteX6" fmla="*/ 1585291 w 2042558"/>
              <a:gd name="connsiteY6" fmla="*/ 1355301 h 2358844"/>
              <a:gd name="connsiteX7" fmla="*/ 2031249 w 2042558"/>
              <a:gd name="connsiteY7" fmla="*/ 2059839 h 2358844"/>
              <a:gd name="connsiteX8" fmla="*/ 1116848 w 2042558"/>
              <a:gd name="connsiteY8" fmla="*/ 1805006 h 2358844"/>
              <a:gd name="connsiteX9" fmla="*/ 483513 w 2042558"/>
              <a:gd name="connsiteY9" fmla="*/ 1497709 h 2358844"/>
              <a:gd name="connsiteX10" fmla="*/ 303632 w 2042558"/>
              <a:gd name="connsiteY10" fmla="*/ 2329662 h 2358844"/>
              <a:gd name="connsiteX11" fmla="*/ 81 w 2042558"/>
              <a:gd name="connsiteY11" fmla="*/ 2037353 h 2358844"/>
              <a:gd name="connsiteX12" fmla="*/ 333612 w 2042558"/>
              <a:gd name="connsiteY12" fmla="*/ 778180 h 2358844"/>
              <a:gd name="connsiteX0" fmla="*/ 333612 w 2108290"/>
              <a:gd name="connsiteY0" fmla="*/ 778180 h 2358844"/>
              <a:gd name="connsiteX1" fmla="*/ 906986 w 2108290"/>
              <a:gd name="connsiteY1" fmla="*/ 148593 h 2358844"/>
              <a:gd name="connsiteX2" fmla="*/ 1263002 w 2108290"/>
              <a:gd name="connsiteY2" fmla="*/ 2439 h 2358844"/>
              <a:gd name="connsiteX3" fmla="*/ 1416651 w 2108290"/>
              <a:gd name="connsiteY3" fmla="*/ 219796 h 2358844"/>
              <a:gd name="connsiteX4" fmla="*/ 768327 w 2108290"/>
              <a:gd name="connsiteY4" fmla="*/ 860626 h 2358844"/>
              <a:gd name="connsiteX5" fmla="*/ 959451 w 2108290"/>
              <a:gd name="connsiteY5" fmla="*/ 1306583 h 2358844"/>
              <a:gd name="connsiteX6" fmla="*/ 1585291 w 2108290"/>
              <a:gd name="connsiteY6" fmla="*/ 1355301 h 2358844"/>
              <a:gd name="connsiteX7" fmla="*/ 2031249 w 2108290"/>
              <a:gd name="connsiteY7" fmla="*/ 2059839 h 2358844"/>
              <a:gd name="connsiteX8" fmla="*/ 1116848 w 2108290"/>
              <a:gd name="connsiteY8" fmla="*/ 1805006 h 2358844"/>
              <a:gd name="connsiteX9" fmla="*/ 483513 w 2108290"/>
              <a:gd name="connsiteY9" fmla="*/ 1497709 h 2358844"/>
              <a:gd name="connsiteX10" fmla="*/ 303632 w 2108290"/>
              <a:gd name="connsiteY10" fmla="*/ 2329662 h 2358844"/>
              <a:gd name="connsiteX11" fmla="*/ 81 w 2108290"/>
              <a:gd name="connsiteY11" fmla="*/ 2037353 h 2358844"/>
              <a:gd name="connsiteX12" fmla="*/ 333612 w 2108290"/>
              <a:gd name="connsiteY12" fmla="*/ 778180 h 2358844"/>
              <a:gd name="connsiteX0" fmla="*/ 333612 w 2044252"/>
              <a:gd name="connsiteY0" fmla="*/ 778180 h 2358844"/>
              <a:gd name="connsiteX1" fmla="*/ 906986 w 2044252"/>
              <a:gd name="connsiteY1" fmla="*/ 148593 h 2358844"/>
              <a:gd name="connsiteX2" fmla="*/ 1263002 w 2044252"/>
              <a:gd name="connsiteY2" fmla="*/ 2439 h 2358844"/>
              <a:gd name="connsiteX3" fmla="*/ 1416651 w 2044252"/>
              <a:gd name="connsiteY3" fmla="*/ 219796 h 2358844"/>
              <a:gd name="connsiteX4" fmla="*/ 768327 w 2044252"/>
              <a:gd name="connsiteY4" fmla="*/ 860626 h 2358844"/>
              <a:gd name="connsiteX5" fmla="*/ 959451 w 2044252"/>
              <a:gd name="connsiteY5" fmla="*/ 1306583 h 2358844"/>
              <a:gd name="connsiteX6" fmla="*/ 1585291 w 2044252"/>
              <a:gd name="connsiteY6" fmla="*/ 1355301 h 2358844"/>
              <a:gd name="connsiteX7" fmla="*/ 2031249 w 2044252"/>
              <a:gd name="connsiteY7" fmla="*/ 2059839 h 2358844"/>
              <a:gd name="connsiteX8" fmla="*/ 1075625 w 2044252"/>
              <a:gd name="connsiteY8" fmla="*/ 1763783 h 2358844"/>
              <a:gd name="connsiteX9" fmla="*/ 483513 w 2044252"/>
              <a:gd name="connsiteY9" fmla="*/ 1497709 h 2358844"/>
              <a:gd name="connsiteX10" fmla="*/ 303632 w 2044252"/>
              <a:gd name="connsiteY10" fmla="*/ 2329662 h 2358844"/>
              <a:gd name="connsiteX11" fmla="*/ 81 w 2044252"/>
              <a:gd name="connsiteY11" fmla="*/ 2037353 h 2358844"/>
              <a:gd name="connsiteX12" fmla="*/ 333612 w 2044252"/>
              <a:gd name="connsiteY12" fmla="*/ 778180 h 2358844"/>
              <a:gd name="connsiteX0" fmla="*/ 333612 w 2048960"/>
              <a:gd name="connsiteY0" fmla="*/ 778180 h 2358844"/>
              <a:gd name="connsiteX1" fmla="*/ 906986 w 2048960"/>
              <a:gd name="connsiteY1" fmla="*/ 148593 h 2358844"/>
              <a:gd name="connsiteX2" fmla="*/ 1263002 w 2048960"/>
              <a:gd name="connsiteY2" fmla="*/ 2439 h 2358844"/>
              <a:gd name="connsiteX3" fmla="*/ 1416651 w 2048960"/>
              <a:gd name="connsiteY3" fmla="*/ 219796 h 2358844"/>
              <a:gd name="connsiteX4" fmla="*/ 768327 w 2048960"/>
              <a:gd name="connsiteY4" fmla="*/ 860626 h 2358844"/>
              <a:gd name="connsiteX5" fmla="*/ 959451 w 2048960"/>
              <a:gd name="connsiteY5" fmla="*/ 1306583 h 2358844"/>
              <a:gd name="connsiteX6" fmla="*/ 1585291 w 2048960"/>
              <a:gd name="connsiteY6" fmla="*/ 1355301 h 2358844"/>
              <a:gd name="connsiteX7" fmla="*/ 2031249 w 2048960"/>
              <a:gd name="connsiteY7" fmla="*/ 2059839 h 2358844"/>
              <a:gd name="connsiteX8" fmla="*/ 1075625 w 2048960"/>
              <a:gd name="connsiteY8" fmla="*/ 1763783 h 2358844"/>
              <a:gd name="connsiteX9" fmla="*/ 483513 w 2048960"/>
              <a:gd name="connsiteY9" fmla="*/ 1497709 h 2358844"/>
              <a:gd name="connsiteX10" fmla="*/ 303632 w 2048960"/>
              <a:gd name="connsiteY10" fmla="*/ 2329662 h 2358844"/>
              <a:gd name="connsiteX11" fmla="*/ 81 w 2048960"/>
              <a:gd name="connsiteY11" fmla="*/ 2037353 h 2358844"/>
              <a:gd name="connsiteX12" fmla="*/ 333612 w 2048960"/>
              <a:gd name="connsiteY12" fmla="*/ 778180 h 2358844"/>
              <a:gd name="connsiteX0" fmla="*/ 333612 w 2043179"/>
              <a:gd name="connsiteY0" fmla="*/ 778180 h 2358844"/>
              <a:gd name="connsiteX1" fmla="*/ 906986 w 2043179"/>
              <a:gd name="connsiteY1" fmla="*/ 148593 h 2358844"/>
              <a:gd name="connsiteX2" fmla="*/ 1263002 w 2043179"/>
              <a:gd name="connsiteY2" fmla="*/ 2439 h 2358844"/>
              <a:gd name="connsiteX3" fmla="*/ 1416651 w 2043179"/>
              <a:gd name="connsiteY3" fmla="*/ 219796 h 2358844"/>
              <a:gd name="connsiteX4" fmla="*/ 768327 w 2043179"/>
              <a:gd name="connsiteY4" fmla="*/ 860626 h 2358844"/>
              <a:gd name="connsiteX5" fmla="*/ 959451 w 2043179"/>
              <a:gd name="connsiteY5" fmla="*/ 1306583 h 2358844"/>
              <a:gd name="connsiteX6" fmla="*/ 1521583 w 2043179"/>
              <a:gd name="connsiteY6" fmla="*/ 1396524 h 2358844"/>
              <a:gd name="connsiteX7" fmla="*/ 2031249 w 2043179"/>
              <a:gd name="connsiteY7" fmla="*/ 2059839 h 2358844"/>
              <a:gd name="connsiteX8" fmla="*/ 1075625 w 2043179"/>
              <a:gd name="connsiteY8" fmla="*/ 1763783 h 2358844"/>
              <a:gd name="connsiteX9" fmla="*/ 483513 w 2043179"/>
              <a:gd name="connsiteY9" fmla="*/ 1497709 h 2358844"/>
              <a:gd name="connsiteX10" fmla="*/ 303632 w 2043179"/>
              <a:gd name="connsiteY10" fmla="*/ 2329662 h 2358844"/>
              <a:gd name="connsiteX11" fmla="*/ 81 w 2043179"/>
              <a:gd name="connsiteY11" fmla="*/ 2037353 h 2358844"/>
              <a:gd name="connsiteX12" fmla="*/ 333612 w 2043179"/>
              <a:gd name="connsiteY12" fmla="*/ 778180 h 2358844"/>
              <a:gd name="connsiteX0" fmla="*/ 333612 w 2094511"/>
              <a:gd name="connsiteY0" fmla="*/ 778180 h 2358844"/>
              <a:gd name="connsiteX1" fmla="*/ 906986 w 2094511"/>
              <a:gd name="connsiteY1" fmla="*/ 148593 h 2358844"/>
              <a:gd name="connsiteX2" fmla="*/ 1263002 w 2094511"/>
              <a:gd name="connsiteY2" fmla="*/ 2439 h 2358844"/>
              <a:gd name="connsiteX3" fmla="*/ 1416651 w 2094511"/>
              <a:gd name="connsiteY3" fmla="*/ 219796 h 2358844"/>
              <a:gd name="connsiteX4" fmla="*/ 768327 w 2094511"/>
              <a:gd name="connsiteY4" fmla="*/ 860626 h 2358844"/>
              <a:gd name="connsiteX5" fmla="*/ 959451 w 2094511"/>
              <a:gd name="connsiteY5" fmla="*/ 1306583 h 2358844"/>
              <a:gd name="connsiteX6" fmla="*/ 1521583 w 2094511"/>
              <a:gd name="connsiteY6" fmla="*/ 1396524 h 2358844"/>
              <a:gd name="connsiteX7" fmla="*/ 2031249 w 2094511"/>
              <a:gd name="connsiteY7" fmla="*/ 2059839 h 2358844"/>
              <a:gd name="connsiteX8" fmla="*/ 1075625 w 2094511"/>
              <a:gd name="connsiteY8" fmla="*/ 1763783 h 2358844"/>
              <a:gd name="connsiteX9" fmla="*/ 483513 w 2094511"/>
              <a:gd name="connsiteY9" fmla="*/ 1497709 h 2358844"/>
              <a:gd name="connsiteX10" fmla="*/ 303632 w 2094511"/>
              <a:gd name="connsiteY10" fmla="*/ 2329662 h 2358844"/>
              <a:gd name="connsiteX11" fmla="*/ 81 w 2094511"/>
              <a:gd name="connsiteY11" fmla="*/ 2037353 h 2358844"/>
              <a:gd name="connsiteX12" fmla="*/ 333612 w 2094511"/>
              <a:gd name="connsiteY12" fmla="*/ 778180 h 2358844"/>
              <a:gd name="connsiteX0" fmla="*/ 333696 w 2094595"/>
              <a:gd name="connsiteY0" fmla="*/ 778180 h 2396298"/>
              <a:gd name="connsiteX1" fmla="*/ 907070 w 2094595"/>
              <a:gd name="connsiteY1" fmla="*/ 148593 h 2396298"/>
              <a:gd name="connsiteX2" fmla="*/ 1263086 w 2094595"/>
              <a:gd name="connsiteY2" fmla="*/ 2439 h 2396298"/>
              <a:gd name="connsiteX3" fmla="*/ 1416735 w 2094595"/>
              <a:gd name="connsiteY3" fmla="*/ 219796 h 2396298"/>
              <a:gd name="connsiteX4" fmla="*/ 768411 w 2094595"/>
              <a:gd name="connsiteY4" fmla="*/ 860626 h 2396298"/>
              <a:gd name="connsiteX5" fmla="*/ 959535 w 2094595"/>
              <a:gd name="connsiteY5" fmla="*/ 1306583 h 2396298"/>
              <a:gd name="connsiteX6" fmla="*/ 1521667 w 2094595"/>
              <a:gd name="connsiteY6" fmla="*/ 1396524 h 2396298"/>
              <a:gd name="connsiteX7" fmla="*/ 2031333 w 2094595"/>
              <a:gd name="connsiteY7" fmla="*/ 2059839 h 2396298"/>
              <a:gd name="connsiteX8" fmla="*/ 1075709 w 2094595"/>
              <a:gd name="connsiteY8" fmla="*/ 1763783 h 2396298"/>
              <a:gd name="connsiteX9" fmla="*/ 483597 w 2094595"/>
              <a:gd name="connsiteY9" fmla="*/ 1497709 h 2396298"/>
              <a:gd name="connsiteX10" fmla="*/ 303716 w 2094595"/>
              <a:gd name="connsiteY10" fmla="*/ 2329662 h 2396298"/>
              <a:gd name="connsiteX11" fmla="*/ 165 w 2094595"/>
              <a:gd name="connsiteY11" fmla="*/ 2037353 h 2396298"/>
              <a:gd name="connsiteX12" fmla="*/ 333696 w 2094595"/>
              <a:gd name="connsiteY12" fmla="*/ 778180 h 2396298"/>
              <a:gd name="connsiteX0" fmla="*/ 371077 w 2131976"/>
              <a:gd name="connsiteY0" fmla="*/ 778180 h 2374604"/>
              <a:gd name="connsiteX1" fmla="*/ 944451 w 2131976"/>
              <a:gd name="connsiteY1" fmla="*/ 148593 h 2374604"/>
              <a:gd name="connsiteX2" fmla="*/ 1300467 w 2131976"/>
              <a:gd name="connsiteY2" fmla="*/ 2439 h 2374604"/>
              <a:gd name="connsiteX3" fmla="*/ 1454116 w 2131976"/>
              <a:gd name="connsiteY3" fmla="*/ 219796 h 2374604"/>
              <a:gd name="connsiteX4" fmla="*/ 805792 w 2131976"/>
              <a:gd name="connsiteY4" fmla="*/ 860626 h 2374604"/>
              <a:gd name="connsiteX5" fmla="*/ 996916 w 2131976"/>
              <a:gd name="connsiteY5" fmla="*/ 1306583 h 2374604"/>
              <a:gd name="connsiteX6" fmla="*/ 1559048 w 2131976"/>
              <a:gd name="connsiteY6" fmla="*/ 1396524 h 2374604"/>
              <a:gd name="connsiteX7" fmla="*/ 2068714 w 2131976"/>
              <a:gd name="connsiteY7" fmla="*/ 2059839 h 2374604"/>
              <a:gd name="connsiteX8" fmla="*/ 1113090 w 2131976"/>
              <a:gd name="connsiteY8" fmla="*/ 1763783 h 2374604"/>
              <a:gd name="connsiteX9" fmla="*/ 520978 w 2131976"/>
              <a:gd name="connsiteY9" fmla="*/ 1497709 h 2374604"/>
              <a:gd name="connsiteX10" fmla="*/ 341097 w 2131976"/>
              <a:gd name="connsiteY10" fmla="*/ 2329662 h 2374604"/>
              <a:gd name="connsiteX11" fmla="*/ 71 w 2131976"/>
              <a:gd name="connsiteY11" fmla="*/ 2104809 h 2374604"/>
              <a:gd name="connsiteX12" fmla="*/ 371077 w 2131976"/>
              <a:gd name="connsiteY12" fmla="*/ 778180 h 2374604"/>
              <a:gd name="connsiteX0" fmla="*/ 371121 w 2132020"/>
              <a:gd name="connsiteY0" fmla="*/ 778180 h 2399389"/>
              <a:gd name="connsiteX1" fmla="*/ 944495 w 2132020"/>
              <a:gd name="connsiteY1" fmla="*/ 148593 h 2399389"/>
              <a:gd name="connsiteX2" fmla="*/ 1300511 w 2132020"/>
              <a:gd name="connsiteY2" fmla="*/ 2439 h 2399389"/>
              <a:gd name="connsiteX3" fmla="*/ 1454160 w 2132020"/>
              <a:gd name="connsiteY3" fmla="*/ 219796 h 2399389"/>
              <a:gd name="connsiteX4" fmla="*/ 805836 w 2132020"/>
              <a:gd name="connsiteY4" fmla="*/ 860626 h 2399389"/>
              <a:gd name="connsiteX5" fmla="*/ 996960 w 2132020"/>
              <a:gd name="connsiteY5" fmla="*/ 1306583 h 2399389"/>
              <a:gd name="connsiteX6" fmla="*/ 1559092 w 2132020"/>
              <a:gd name="connsiteY6" fmla="*/ 1396524 h 2399389"/>
              <a:gd name="connsiteX7" fmla="*/ 2068758 w 2132020"/>
              <a:gd name="connsiteY7" fmla="*/ 2059839 h 2399389"/>
              <a:gd name="connsiteX8" fmla="*/ 1113134 w 2132020"/>
              <a:gd name="connsiteY8" fmla="*/ 1763783 h 2399389"/>
              <a:gd name="connsiteX9" fmla="*/ 521022 w 2132020"/>
              <a:gd name="connsiteY9" fmla="*/ 1497709 h 2399389"/>
              <a:gd name="connsiteX10" fmla="*/ 341141 w 2132020"/>
              <a:gd name="connsiteY10" fmla="*/ 2329662 h 2399389"/>
              <a:gd name="connsiteX11" fmla="*/ 115 w 2132020"/>
              <a:gd name="connsiteY11" fmla="*/ 2104809 h 2399389"/>
              <a:gd name="connsiteX12" fmla="*/ 371121 w 2132020"/>
              <a:gd name="connsiteY12" fmla="*/ 778180 h 2399389"/>
              <a:gd name="connsiteX0" fmla="*/ 324474 w 2131939"/>
              <a:gd name="connsiteY0" fmla="*/ 778180 h 2399389"/>
              <a:gd name="connsiteX1" fmla="*/ 944414 w 2131939"/>
              <a:gd name="connsiteY1" fmla="*/ 148593 h 2399389"/>
              <a:gd name="connsiteX2" fmla="*/ 1300430 w 2131939"/>
              <a:gd name="connsiteY2" fmla="*/ 2439 h 2399389"/>
              <a:gd name="connsiteX3" fmla="*/ 1454079 w 2131939"/>
              <a:gd name="connsiteY3" fmla="*/ 219796 h 2399389"/>
              <a:gd name="connsiteX4" fmla="*/ 805755 w 2131939"/>
              <a:gd name="connsiteY4" fmla="*/ 860626 h 2399389"/>
              <a:gd name="connsiteX5" fmla="*/ 996879 w 2131939"/>
              <a:gd name="connsiteY5" fmla="*/ 1306583 h 2399389"/>
              <a:gd name="connsiteX6" fmla="*/ 1559011 w 2131939"/>
              <a:gd name="connsiteY6" fmla="*/ 1396524 h 2399389"/>
              <a:gd name="connsiteX7" fmla="*/ 2068677 w 2131939"/>
              <a:gd name="connsiteY7" fmla="*/ 2059839 h 2399389"/>
              <a:gd name="connsiteX8" fmla="*/ 1113053 w 2131939"/>
              <a:gd name="connsiteY8" fmla="*/ 1763783 h 2399389"/>
              <a:gd name="connsiteX9" fmla="*/ 520941 w 2131939"/>
              <a:gd name="connsiteY9" fmla="*/ 1497709 h 2399389"/>
              <a:gd name="connsiteX10" fmla="*/ 341060 w 2131939"/>
              <a:gd name="connsiteY10" fmla="*/ 2329662 h 2399389"/>
              <a:gd name="connsiteX11" fmla="*/ 34 w 2131939"/>
              <a:gd name="connsiteY11" fmla="*/ 2104809 h 2399389"/>
              <a:gd name="connsiteX12" fmla="*/ 324474 w 2131939"/>
              <a:gd name="connsiteY12" fmla="*/ 778180 h 2399389"/>
              <a:gd name="connsiteX0" fmla="*/ 324488 w 2131953"/>
              <a:gd name="connsiteY0" fmla="*/ 778180 h 2399389"/>
              <a:gd name="connsiteX1" fmla="*/ 944428 w 2131953"/>
              <a:gd name="connsiteY1" fmla="*/ 148593 h 2399389"/>
              <a:gd name="connsiteX2" fmla="*/ 1300444 w 2131953"/>
              <a:gd name="connsiteY2" fmla="*/ 2439 h 2399389"/>
              <a:gd name="connsiteX3" fmla="*/ 1454093 w 2131953"/>
              <a:gd name="connsiteY3" fmla="*/ 219796 h 2399389"/>
              <a:gd name="connsiteX4" fmla="*/ 805769 w 2131953"/>
              <a:gd name="connsiteY4" fmla="*/ 860626 h 2399389"/>
              <a:gd name="connsiteX5" fmla="*/ 996893 w 2131953"/>
              <a:gd name="connsiteY5" fmla="*/ 1306583 h 2399389"/>
              <a:gd name="connsiteX6" fmla="*/ 1559025 w 2131953"/>
              <a:gd name="connsiteY6" fmla="*/ 1396524 h 2399389"/>
              <a:gd name="connsiteX7" fmla="*/ 2068691 w 2131953"/>
              <a:gd name="connsiteY7" fmla="*/ 2059839 h 2399389"/>
              <a:gd name="connsiteX8" fmla="*/ 1113067 w 2131953"/>
              <a:gd name="connsiteY8" fmla="*/ 1763783 h 2399389"/>
              <a:gd name="connsiteX9" fmla="*/ 520955 w 2131953"/>
              <a:gd name="connsiteY9" fmla="*/ 1497709 h 2399389"/>
              <a:gd name="connsiteX10" fmla="*/ 341074 w 2131953"/>
              <a:gd name="connsiteY10" fmla="*/ 2329662 h 2399389"/>
              <a:gd name="connsiteX11" fmla="*/ 48 w 2131953"/>
              <a:gd name="connsiteY11" fmla="*/ 2104809 h 2399389"/>
              <a:gd name="connsiteX12" fmla="*/ 324488 w 2131953"/>
              <a:gd name="connsiteY12" fmla="*/ 778180 h 2399389"/>
              <a:gd name="connsiteX0" fmla="*/ 47760 w 1855225"/>
              <a:gd name="connsiteY0" fmla="*/ 778180 h 2329662"/>
              <a:gd name="connsiteX1" fmla="*/ 667700 w 1855225"/>
              <a:gd name="connsiteY1" fmla="*/ 148593 h 2329662"/>
              <a:gd name="connsiteX2" fmla="*/ 1023716 w 1855225"/>
              <a:gd name="connsiteY2" fmla="*/ 2439 h 2329662"/>
              <a:gd name="connsiteX3" fmla="*/ 1177365 w 1855225"/>
              <a:gd name="connsiteY3" fmla="*/ 219796 h 2329662"/>
              <a:gd name="connsiteX4" fmla="*/ 529041 w 1855225"/>
              <a:gd name="connsiteY4" fmla="*/ 860626 h 2329662"/>
              <a:gd name="connsiteX5" fmla="*/ 720165 w 1855225"/>
              <a:gd name="connsiteY5" fmla="*/ 1306583 h 2329662"/>
              <a:gd name="connsiteX6" fmla="*/ 1282297 w 1855225"/>
              <a:gd name="connsiteY6" fmla="*/ 1396524 h 2329662"/>
              <a:gd name="connsiteX7" fmla="*/ 1791963 w 1855225"/>
              <a:gd name="connsiteY7" fmla="*/ 2059839 h 2329662"/>
              <a:gd name="connsiteX8" fmla="*/ 836339 w 1855225"/>
              <a:gd name="connsiteY8" fmla="*/ 1763783 h 2329662"/>
              <a:gd name="connsiteX9" fmla="*/ 244227 w 1855225"/>
              <a:gd name="connsiteY9" fmla="*/ 1497709 h 2329662"/>
              <a:gd name="connsiteX10" fmla="*/ 64346 w 1855225"/>
              <a:gd name="connsiteY10" fmla="*/ 2329662 h 2329662"/>
              <a:gd name="connsiteX11" fmla="*/ 47760 w 1855225"/>
              <a:gd name="connsiteY11" fmla="*/ 778180 h 2329662"/>
              <a:gd name="connsiteX0" fmla="*/ 19343 w 1826808"/>
              <a:gd name="connsiteY0" fmla="*/ 778180 h 2100959"/>
              <a:gd name="connsiteX1" fmla="*/ 639283 w 1826808"/>
              <a:gd name="connsiteY1" fmla="*/ 148593 h 2100959"/>
              <a:gd name="connsiteX2" fmla="*/ 995299 w 1826808"/>
              <a:gd name="connsiteY2" fmla="*/ 2439 h 2100959"/>
              <a:gd name="connsiteX3" fmla="*/ 1148948 w 1826808"/>
              <a:gd name="connsiteY3" fmla="*/ 219796 h 2100959"/>
              <a:gd name="connsiteX4" fmla="*/ 500624 w 1826808"/>
              <a:gd name="connsiteY4" fmla="*/ 860626 h 2100959"/>
              <a:gd name="connsiteX5" fmla="*/ 691748 w 1826808"/>
              <a:gd name="connsiteY5" fmla="*/ 1306583 h 2100959"/>
              <a:gd name="connsiteX6" fmla="*/ 1253880 w 1826808"/>
              <a:gd name="connsiteY6" fmla="*/ 1396524 h 2100959"/>
              <a:gd name="connsiteX7" fmla="*/ 1763546 w 1826808"/>
              <a:gd name="connsiteY7" fmla="*/ 2059839 h 2100959"/>
              <a:gd name="connsiteX8" fmla="*/ 807922 w 1826808"/>
              <a:gd name="connsiteY8" fmla="*/ 1763783 h 2100959"/>
              <a:gd name="connsiteX9" fmla="*/ 215810 w 1826808"/>
              <a:gd name="connsiteY9" fmla="*/ 1497709 h 2100959"/>
              <a:gd name="connsiteX10" fmla="*/ 19343 w 1826808"/>
              <a:gd name="connsiteY10" fmla="*/ 778180 h 2100959"/>
              <a:gd name="connsiteX0" fmla="*/ 19343 w 1826808"/>
              <a:gd name="connsiteY0" fmla="*/ 778180 h 2100959"/>
              <a:gd name="connsiteX1" fmla="*/ 639283 w 1826808"/>
              <a:gd name="connsiteY1" fmla="*/ 148593 h 2100959"/>
              <a:gd name="connsiteX2" fmla="*/ 995299 w 1826808"/>
              <a:gd name="connsiteY2" fmla="*/ 2439 h 2100959"/>
              <a:gd name="connsiteX3" fmla="*/ 1148948 w 1826808"/>
              <a:gd name="connsiteY3" fmla="*/ 219796 h 2100959"/>
              <a:gd name="connsiteX4" fmla="*/ 500624 w 1826808"/>
              <a:gd name="connsiteY4" fmla="*/ 860626 h 2100959"/>
              <a:gd name="connsiteX5" fmla="*/ 691748 w 1826808"/>
              <a:gd name="connsiteY5" fmla="*/ 1306583 h 2100959"/>
              <a:gd name="connsiteX6" fmla="*/ 1253880 w 1826808"/>
              <a:gd name="connsiteY6" fmla="*/ 1396524 h 2100959"/>
              <a:gd name="connsiteX7" fmla="*/ 1763546 w 1826808"/>
              <a:gd name="connsiteY7" fmla="*/ 2059839 h 2100959"/>
              <a:gd name="connsiteX8" fmla="*/ 807922 w 1826808"/>
              <a:gd name="connsiteY8" fmla="*/ 1763783 h 2100959"/>
              <a:gd name="connsiteX9" fmla="*/ 215810 w 1826808"/>
              <a:gd name="connsiteY9" fmla="*/ 1497709 h 2100959"/>
              <a:gd name="connsiteX10" fmla="*/ 19343 w 1826808"/>
              <a:gd name="connsiteY10" fmla="*/ 778180 h 2100959"/>
              <a:gd name="connsiteX0" fmla="*/ 40026 w 1847491"/>
              <a:gd name="connsiteY0" fmla="*/ 778180 h 2113954"/>
              <a:gd name="connsiteX1" fmla="*/ 659966 w 1847491"/>
              <a:gd name="connsiteY1" fmla="*/ 148593 h 2113954"/>
              <a:gd name="connsiteX2" fmla="*/ 1015982 w 1847491"/>
              <a:gd name="connsiteY2" fmla="*/ 2439 h 2113954"/>
              <a:gd name="connsiteX3" fmla="*/ 1169631 w 1847491"/>
              <a:gd name="connsiteY3" fmla="*/ 219796 h 2113954"/>
              <a:gd name="connsiteX4" fmla="*/ 521307 w 1847491"/>
              <a:gd name="connsiteY4" fmla="*/ 860626 h 2113954"/>
              <a:gd name="connsiteX5" fmla="*/ 712431 w 1847491"/>
              <a:gd name="connsiteY5" fmla="*/ 1306583 h 2113954"/>
              <a:gd name="connsiteX6" fmla="*/ 1274563 w 1847491"/>
              <a:gd name="connsiteY6" fmla="*/ 1396524 h 2113954"/>
              <a:gd name="connsiteX7" fmla="*/ 1784229 w 1847491"/>
              <a:gd name="connsiteY7" fmla="*/ 2059839 h 2113954"/>
              <a:gd name="connsiteX8" fmla="*/ 828605 w 1847491"/>
              <a:gd name="connsiteY8" fmla="*/ 1763783 h 2113954"/>
              <a:gd name="connsiteX9" fmla="*/ 145507 w 1847491"/>
              <a:gd name="connsiteY9" fmla="*/ 1370330 h 2113954"/>
              <a:gd name="connsiteX10" fmla="*/ 40026 w 1847491"/>
              <a:gd name="connsiteY10" fmla="*/ 778180 h 2113954"/>
              <a:gd name="connsiteX0" fmla="*/ 40026 w 1847491"/>
              <a:gd name="connsiteY0" fmla="*/ 778180 h 2113954"/>
              <a:gd name="connsiteX1" fmla="*/ 659966 w 1847491"/>
              <a:gd name="connsiteY1" fmla="*/ 148593 h 2113954"/>
              <a:gd name="connsiteX2" fmla="*/ 1015982 w 1847491"/>
              <a:gd name="connsiteY2" fmla="*/ 2439 h 2113954"/>
              <a:gd name="connsiteX3" fmla="*/ 1169631 w 1847491"/>
              <a:gd name="connsiteY3" fmla="*/ 219796 h 2113954"/>
              <a:gd name="connsiteX4" fmla="*/ 521307 w 1847491"/>
              <a:gd name="connsiteY4" fmla="*/ 860626 h 2113954"/>
              <a:gd name="connsiteX5" fmla="*/ 712431 w 1847491"/>
              <a:gd name="connsiteY5" fmla="*/ 1306583 h 2113954"/>
              <a:gd name="connsiteX6" fmla="*/ 1274563 w 1847491"/>
              <a:gd name="connsiteY6" fmla="*/ 1396524 h 2113954"/>
              <a:gd name="connsiteX7" fmla="*/ 1784229 w 1847491"/>
              <a:gd name="connsiteY7" fmla="*/ 2059839 h 2113954"/>
              <a:gd name="connsiteX8" fmla="*/ 828605 w 1847491"/>
              <a:gd name="connsiteY8" fmla="*/ 1763783 h 2113954"/>
              <a:gd name="connsiteX9" fmla="*/ 145507 w 1847491"/>
              <a:gd name="connsiteY9" fmla="*/ 1370330 h 2113954"/>
              <a:gd name="connsiteX10" fmla="*/ 40026 w 1847491"/>
              <a:gd name="connsiteY10" fmla="*/ 778180 h 2113954"/>
              <a:gd name="connsiteX0" fmla="*/ 26876 w 1834341"/>
              <a:gd name="connsiteY0" fmla="*/ 778180 h 2112547"/>
              <a:gd name="connsiteX1" fmla="*/ 646816 w 1834341"/>
              <a:gd name="connsiteY1" fmla="*/ 148593 h 2112547"/>
              <a:gd name="connsiteX2" fmla="*/ 1002832 w 1834341"/>
              <a:gd name="connsiteY2" fmla="*/ 2439 h 2112547"/>
              <a:gd name="connsiteX3" fmla="*/ 1156481 w 1834341"/>
              <a:gd name="connsiteY3" fmla="*/ 219796 h 2112547"/>
              <a:gd name="connsiteX4" fmla="*/ 508157 w 1834341"/>
              <a:gd name="connsiteY4" fmla="*/ 860626 h 2112547"/>
              <a:gd name="connsiteX5" fmla="*/ 699281 w 1834341"/>
              <a:gd name="connsiteY5" fmla="*/ 1306583 h 2112547"/>
              <a:gd name="connsiteX6" fmla="*/ 1261413 w 1834341"/>
              <a:gd name="connsiteY6" fmla="*/ 1396524 h 2112547"/>
              <a:gd name="connsiteX7" fmla="*/ 1771079 w 1834341"/>
              <a:gd name="connsiteY7" fmla="*/ 2059839 h 2112547"/>
              <a:gd name="connsiteX8" fmla="*/ 815455 w 1834341"/>
              <a:gd name="connsiteY8" fmla="*/ 1763783 h 2112547"/>
              <a:gd name="connsiteX9" fmla="*/ 182399 w 1834341"/>
              <a:gd name="connsiteY9" fmla="*/ 1461315 h 2112547"/>
              <a:gd name="connsiteX10" fmla="*/ 26876 w 1834341"/>
              <a:gd name="connsiteY10" fmla="*/ 778180 h 2112547"/>
              <a:gd name="connsiteX0" fmla="*/ 26876 w 1834341"/>
              <a:gd name="connsiteY0" fmla="*/ 778180 h 2105000"/>
              <a:gd name="connsiteX1" fmla="*/ 646816 w 1834341"/>
              <a:gd name="connsiteY1" fmla="*/ 148593 h 2105000"/>
              <a:gd name="connsiteX2" fmla="*/ 1002832 w 1834341"/>
              <a:gd name="connsiteY2" fmla="*/ 2439 h 2105000"/>
              <a:gd name="connsiteX3" fmla="*/ 1156481 w 1834341"/>
              <a:gd name="connsiteY3" fmla="*/ 219796 h 2105000"/>
              <a:gd name="connsiteX4" fmla="*/ 508157 w 1834341"/>
              <a:gd name="connsiteY4" fmla="*/ 860626 h 2105000"/>
              <a:gd name="connsiteX5" fmla="*/ 699281 w 1834341"/>
              <a:gd name="connsiteY5" fmla="*/ 1306583 h 2105000"/>
              <a:gd name="connsiteX6" fmla="*/ 1261413 w 1834341"/>
              <a:gd name="connsiteY6" fmla="*/ 1396524 h 2105000"/>
              <a:gd name="connsiteX7" fmla="*/ 1771079 w 1834341"/>
              <a:gd name="connsiteY7" fmla="*/ 2059839 h 2105000"/>
              <a:gd name="connsiteX8" fmla="*/ 815455 w 1834341"/>
              <a:gd name="connsiteY8" fmla="*/ 1763783 h 2105000"/>
              <a:gd name="connsiteX9" fmla="*/ 182399 w 1834341"/>
              <a:gd name="connsiteY9" fmla="*/ 1461315 h 2105000"/>
              <a:gd name="connsiteX10" fmla="*/ 26876 w 1834341"/>
              <a:gd name="connsiteY10" fmla="*/ 778180 h 2105000"/>
              <a:gd name="connsiteX0" fmla="*/ 26876 w 1834341"/>
              <a:gd name="connsiteY0" fmla="*/ 679265 h 2006085"/>
              <a:gd name="connsiteX1" fmla="*/ 646816 w 1834341"/>
              <a:gd name="connsiteY1" fmla="*/ 49678 h 2006085"/>
              <a:gd name="connsiteX2" fmla="*/ 1156481 w 1834341"/>
              <a:gd name="connsiteY2" fmla="*/ 120881 h 2006085"/>
              <a:gd name="connsiteX3" fmla="*/ 508157 w 1834341"/>
              <a:gd name="connsiteY3" fmla="*/ 761711 h 2006085"/>
              <a:gd name="connsiteX4" fmla="*/ 699281 w 1834341"/>
              <a:gd name="connsiteY4" fmla="*/ 1207668 h 2006085"/>
              <a:gd name="connsiteX5" fmla="*/ 1261413 w 1834341"/>
              <a:gd name="connsiteY5" fmla="*/ 1297609 h 2006085"/>
              <a:gd name="connsiteX6" fmla="*/ 1771079 w 1834341"/>
              <a:gd name="connsiteY6" fmla="*/ 1960924 h 2006085"/>
              <a:gd name="connsiteX7" fmla="*/ 815455 w 1834341"/>
              <a:gd name="connsiteY7" fmla="*/ 1664868 h 2006085"/>
              <a:gd name="connsiteX8" fmla="*/ 182399 w 1834341"/>
              <a:gd name="connsiteY8" fmla="*/ 1362400 h 2006085"/>
              <a:gd name="connsiteX9" fmla="*/ 26876 w 1834341"/>
              <a:gd name="connsiteY9" fmla="*/ 679265 h 2006085"/>
              <a:gd name="connsiteX0" fmla="*/ 26876 w 1834341"/>
              <a:gd name="connsiteY0" fmla="*/ 629913 h 1956733"/>
              <a:gd name="connsiteX1" fmla="*/ 646816 w 1834341"/>
              <a:gd name="connsiteY1" fmla="*/ 326 h 1956733"/>
              <a:gd name="connsiteX2" fmla="*/ 508157 w 1834341"/>
              <a:gd name="connsiteY2" fmla="*/ 712359 h 1956733"/>
              <a:gd name="connsiteX3" fmla="*/ 699281 w 1834341"/>
              <a:gd name="connsiteY3" fmla="*/ 1158316 h 1956733"/>
              <a:gd name="connsiteX4" fmla="*/ 1261413 w 1834341"/>
              <a:gd name="connsiteY4" fmla="*/ 1248257 h 1956733"/>
              <a:gd name="connsiteX5" fmla="*/ 1771079 w 1834341"/>
              <a:gd name="connsiteY5" fmla="*/ 1911572 h 1956733"/>
              <a:gd name="connsiteX6" fmla="*/ 815455 w 1834341"/>
              <a:gd name="connsiteY6" fmla="*/ 1615516 h 1956733"/>
              <a:gd name="connsiteX7" fmla="*/ 182399 w 1834341"/>
              <a:gd name="connsiteY7" fmla="*/ 1313048 h 1956733"/>
              <a:gd name="connsiteX8" fmla="*/ 26876 w 1834341"/>
              <a:gd name="connsiteY8" fmla="*/ 629913 h 1956733"/>
              <a:gd name="connsiteX0" fmla="*/ 4524 w 1811989"/>
              <a:gd name="connsiteY0" fmla="*/ 176998 h 1503818"/>
              <a:gd name="connsiteX1" fmla="*/ 278721 w 1811989"/>
              <a:gd name="connsiteY1" fmla="*/ 2337 h 1503818"/>
              <a:gd name="connsiteX2" fmla="*/ 485805 w 1811989"/>
              <a:gd name="connsiteY2" fmla="*/ 259444 h 1503818"/>
              <a:gd name="connsiteX3" fmla="*/ 676929 w 1811989"/>
              <a:gd name="connsiteY3" fmla="*/ 705401 h 1503818"/>
              <a:gd name="connsiteX4" fmla="*/ 1239061 w 1811989"/>
              <a:gd name="connsiteY4" fmla="*/ 795342 h 1503818"/>
              <a:gd name="connsiteX5" fmla="*/ 1748727 w 1811989"/>
              <a:gd name="connsiteY5" fmla="*/ 1458657 h 1503818"/>
              <a:gd name="connsiteX6" fmla="*/ 793103 w 1811989"/>
              <a:gd name="connsiteY6" fmla="*/ 1162601 h 1503818"/>
              <a:gd name="connsiteX7" fmla="*/ 160047 w 1811989"/>
              <a:gd name="connsiteY7" fmla="*/ 860133 h 1503818"/>
              <a:gd name="connsiteX8" fmla="*/ 4524 w 1811989"/>
              <a:gd name="connsiteY8" fmla="*/ 176998 h 1503818"/>
              <a:gd name="connsiteX0" fmla="*/ 25888 w 1677830"/>
              <a:gd name="connsiteY0" fmla="*/ 881650 h 1525335"/>
              <a:gd name="connsiteX1" fmla="*/ 144562 w 1677830"/>
              <a:gd name="connsiteY1" fmla="*/ 23854 h 1525335"/>
              <a:gd name="connsiteX2" fmla="*/ 351646 w 1677830"/>
              <a:gd name="connsiteY2" fmla="*/ 280961 h 1525335"/>
              <a:gd name="connsiteX3" fmla="*/ 542770 w 1677830"/>
              <a:gd name="connsiteY3" fmla="*/ 726918 h 1525335"/>
              <a:gd name="connsiteX4" fmla="*/ 1104902 w 1677830"/>
              <a:gd name="connsiteY4" fmla="*/ 816859 h 1525335"/>
              <a:gd name="connsiteX5" fmla="*/ 1614568 w 1677830"/>
              <a:gd name="connsiteY5" fmla="*/ 1480174 h 1525335"/>
              <a:gd name="connsiteX6" fmla="*/ 658944 w 1677830"/>
              <a:gd name="connsiteY6" fmla="*/ 1184118 h 1525335"/>
              <a:gd name="connsiteX7" fmla="*/ 25888 w 1677830"/>
              <a:gd name="connsiteY7" fmla="*/ 881650 h 1525335"/>
              <a:gd name="connsiteX0" fmla="*/ 140524 w 1792466"/>
              <a:gd name="connsiteY0" fmla="*/ 939969 h 1583654"/>
              <a:gd name="connsiteX1" fmla="*/ 259198 w 1792466"/>
              <a:gd name="connsiteY1" fmla="*/ 82173 h 1583654"/>
              <a:gd name="connsiteX2" fmla="*/ 466282 w 1792466"/>
              <a:gd name="connsiteY2" fmla="*/ 339280 h 1583654"/>
              <a:gd name="connsiteX3" fmla="*/ 657406 w 1792466"/>
              <a:gd name="connsiteY3" fmla="*/ 785237 h 1583654"/>
              <a:gd name="connsiteX4" fmla="*/ 1219538 w 1792466"/>
              <a:gd name="connsiteY4" fmla="*/ 875178 h 1583654"/>
              <a:gd name="connsiteX5" fmla="*/ 1729204 w 1792466"/>
              <a:gd name="connsiteY5" fmla="*/ 1538493 h 1583654"/>
              <a:gd name="connsiteX6" fmla="*/ 773580 w 1792466"/>
              <a:gd name="connsiteY6" fmla="*/ 1242437 h 1583654"/>
              <a:gd name="connsiteX7" fmla="*/ 140524 w 1792466"/>
              <a:gd name="connsiteY7" fmla="*/ 939969 h 1583654"/>
              <a:gd name="connsiteX0" fmla="*/ 29751 w 1681693"/>
              <a:gd name="connsiteY0" fmla="*/ 858608 h 1502293"/>
              <a:gd name="connsiteX1" fmla="*/ 148425 w 1681693"/>
              <a:gd name="connsiteY1" fmla="*/ 812 h 1502293"/>
              <a:gd name="connsiteX2" fmla="*/ 546633 w 1681693"/>
              <a:gd name="connsiteY2" fmla="*/ 703876 h 1502293"/>
              <a:gd name="connsiteX3" fmla="*/ 1108765 w 1681693"/>
              <a:gd name="connsiteY3" fmla="*/ 793817 h 1502293"/>
              <a:gd name="connsiteX4" fmla="*/ 1618431 w 1681693"/>
              <a:gd name="connsiteY4" fmla="*/ 1457132 h 1502293"/>
              <a:gd name="connsiteX5" fmla="*/ 662807 w 1681693"/>
              <a:gd name="connsiteY5" fmla="*/ 1161076 h 1502293"/>
              <a:gd name="connsiteX6" fmla="*/ 29751 w 1681693"/>
              <a:gd name="connsiteY6" fmla="*/ 858608 h 1502293"/>
              <a:gd name="connsiteX0" fmla="*/ 62805 w 1714747"/>
              <a:gd name="connsiteY0" fmla="*/ 790451 h 1434136"/>
              <a:gd name="connsiteX1" fmla="*/ 81395 w 1714747"/>
              <a:gd name="connsiteY1" fmla="*/ 894 h 1434136"/>
              <a:gd name="connsiteX2" fmla="*/ 579687 w 1714747"/>
              <a:gd name="connsiteY2" fmla="*/ 635719 h 1434136"/>
              <a:gd name="connsiteX3" fmla="*/ 1141819 w 1714747"/>
              <a:gd name="connsiteY3" fmla="*/ 725660 h 1434136"/>
              <a:gd name="connsiteX4" fmla="*/ 1651485 w 1714747"/>
              <a:gd name="connsiteY4" fmla="*/ 1388975 h 1434136"/>
              <a:gd name="connsiteX5" fmla="*/ 695861 w 1714747"/>
              <a:gd name="connsiteY5" fmla="*/ 1092919 h 1434136"/>
              <a:gd name="connsiteX6" fmla="*/ 62805 w 1714747"/>
              <a:gd name="connsiteY6" fmla="*/ 790451 h 1434136"/>
              <a:gd name="connsiteX0" fmla="*/ 151022 w 1802964"/>
              <a:gd name="connsiteY0" fmla="*/ 791563 h 1435248"/>
              <a:gd name="connsiteX1" fmla="*/ 169612 w 1802964"/>
              <a:gd name="connsiteY1" fmla="*/ 2006 h 1435248"/>
              <a:gd name="connsiteX2" fmla="*/ 667904 w 1802964"/>
              <a:gd name="connsiteY2" fmla="*/ 636831 h 1435248"/>
              <a:gd name="connsiteX3" fmla="*/ 1230036 w 1802964"/>
              <a:gd name="connsiteY3" fmla="*/ 726772 h 1435248"/>
              <a:gd name="connsiteX4" fmla="*/ 1739702 w 1802964"/>
              <a:gd name="connsiteY4" fmla="*/ 1390087 h 1435248"/>
              <a:gd name="connsiteX5" fmla="*/ 784078 w 1802964"/>
              <a:gd name="connsiteY5" fmla="*/ 1094031 h 1435248"/>
              <a:gd name="connsiteX6" fmla="*/ 151022 w 1802964"/>
              <a:gd name="connsiteY6" fmla="*/ 791563 h 1435248"/>
              <a:gd name="connsiteX0" fmla="*/ 77428 w 1692976"/>
              <a:gd name="connsiteY0" fmla="*/ 804257 h 1441636"/>
              <a:gd name="connsiteX1" fmla="*/ 59624 w 1692976"/>
              <a:gd name="connsiteY1" fmla="*/ 1052 h 1441636"/>
              <a:gd name="connsiteX2" fmla="*/ 557916 w 1692976"/>
              <a:gd name="connsiteY2" fmla="*/ 635877 h 1441636"/>
              <a:gd name="connsiteX3" fmla="*/ 1120048 w 1692976"/>
              <a:gd name="connsiteY3" fmla="*/ 725818 h 1441636"/>
              <a:gd name="connsiteX4" fmla="*/ 1629714 w 1692976"/>
              <a:gd name="connsiteY4" fmla="*/ 1389133 h 1441636"/>
              <a:gd name="connsiteX5" fmla="*/ 674090 w 1692976"/>
              <a:gd name="connsiteY5" fmla="*/ 1093077 h 1441636"/>
              <a:gd name="connsiteX6" fmla="*/ 77428 w 1692976"/>
              <a:gd name="connsiteY6" fmla="*/ 804257 h 1441636"/>
              <a:gd name="connsiteX0" fmla="*/ 192325 w 1807873"/>
              <a:gd name="connsiteY0" fmla="*/ 821054 h 1458433"/>
              <a:gd name="connsiteX1" fmla="*/ 174521 w 1807873"/>
              <a:gd name="connsiteY1" fmla="*/ 17849 h 1458433"/>
              <a:gd name="connsiteX2" fmla="*/ 672813 w 1807873"/>
              <a:gd name="connsiteY2" fmla="*/ 652674 h 1458433"/>
              <a:gd name="connsiteX3" fmla="*/ 1234945 w 1807873"/>
              <a:gd name="connsiteY3" fmla="*/ 742615 h 1458433"/>
              <a:gd name="connsiteX4" fmla="*/ 1744611 w 1807873"/>
              <a:gd name="connsiteY4" fmla="*/ 1405930 h 1458433"/>
              <a:gd name="connsiteX5" fmla="*/ 788987 w 1807873"/>
              <a:gd name="connsiteY5" fmla="*/ 1109874 h 1458433"/>
              <a:gd name="connsiteX6" fmla="*/ 192325 w 1807873"/>
              <a:gd name="connsiteY6" fmla="*/ 821054 h 1458433"/>
              <a:gd name="connsiteX0" fmla="*/ 192325 w 1807873"/>
              <a:gd name="connsiteY0" fmla="*/ 821054 h 1450935"/>
              <a:gd name="connsiteX1" fmla="*/ 174521 w 1807873"/>
              <a:gd name="connsiteY1" fmla="*/ 17849 h 1450935"/>
              <a:gd name="connsiteX2" fmla="*/ 672813 w 1807873"/>
              <a:gd name="connsiteY2" fmla="*/ 652674 h 1450935"/>
              <a:gd name="connsiteX3" fmla="*/ 1234945 w 1807873"/>
              <a:gd name="connsiteY3" fmla="*/ 742615 h 1450935"/>
              <a:gd name="connsiteX4" fmla="*/ 1744611 w 1807873"/>
              <a:gd name="connsiteY4" fmla="*/ 1405930 h 1450935"/>
              <a:gd name="connsiteX5" fmla="*/ 788987 w 1807873"/>
              <a:gd name="connsiteY5" fmla="*/ 1109874 h 1450935"/>
              <a:gd name="connsiteX6" fmla="*/ 192325 w 1807873"/>
              <a:gd name="connsiteY6" fmla="*/ 821054 h 1450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7873" h="1450935">
                <a:moveTo>
                  <a:pt x="192325" y="821054"/>
                </a:moveTo>
                <a:cubicBezTo>
                  <a:pt x="89914" y="639050"/>
                  <a:pt x="-173965" y="150545"/>
                  <a:pt x="174521" y="17849"/>
                </a:cubicBezTo>
                <a:cubicBezTo>
                  <a:pt x="523007" y="-114847"/>
                  <a:pt x="496076" y="531880"/>
                  <a:pt x="672813" y="652674"/>
                </a:cubicBezTo>
                <a:cubicBezTo>
                  <a:pt x="849550" y="773468"/>
                  <a:pt x="936391" y="643305"/>
                  <a:pt x="1234945" y="742615"/>
                </a:cubicBezTo>
                <a:cubicBezTo>
                  <a:pt x="1533499" y="841925"/>
                  <a:pt x="1972587" y="1213556"/>
                  <a:pt x="1744611" y="1405930"/>
                </a:cubicBezTo>
                <a:cubicBezTo>
                  <a:pt x="1516635" y="1598304"/>
                  <a:pt x="1175080" y="1111818"/>
                  <a:pt x="788987" y="1109874"/>
                </a:cubicBezTo>
                <a:cubicBezTo>
                  <a:pt x="402894" y="1107930"/>
                  <a:pt x="294736" y="1003058"/>
                  <a:pt x="192325" y="821054"/>
                </a:cubicBezTo>
                <a:close/>
              </a:path>
            </a:pathLst>
          </a:cu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372" name="TextBox 371"/>
          <p:cNvSpPr txBox="1"/>
          <p:nvPr/>
        </p:nvSpPr>
        <p:spPr>
          <a:xfrm rot="16200000">
            <a:off x="5216143" y="4478148"/>
            <a:ext cx="7768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FFC000"/>
                </a:solidFill>
              </a:rPr>
              <a:t>Dijkstra</a:t>
            </a:r>
            <a:endParaRPr lang="en-US" sz="1200" dirty="0">
              <a:solidFill>
                <a:srgbClr val="FFC000"/>
              </a:solidFill>
            </a:endParaRPr>
          </a:p>
        </p:txBody>
      </p:sp>
      <p:sp>
        <p:nvSpPr>
          <p:cNvPr id="360" name="Freeform 359"/>
          <p:cNvSpPr/>
          <p:nvPr/>
        </p:nvSpPr>
        <p:spPr bwMode="auto">
          <a:xfrm>
            <a:off x="951998" y="2925638"/>
            <a:ext cx="2131953" cy="2399389"/>
          </a:xfrm>
          <a:custGeom>
            <a:avLst/>
            <a:gdLst>
              <a:gd name="connsiteX0" fmla="*/ 444674 w 2285365"/>
              <a:gd name="connsiteY0" fmla="*/ 778180 h 2517106"/>
              <a:gd name="connsiteX1" fmla="*/ 1018048 w 2285365"/>
              <a:gd name="connsiteY1" fmla="*/ 148593 h 2517106"/>
              <a:gd name="connsiteX2" fmla="*/ 1374064 w 2285365"/>
              <a:gd name="connsiteY2" fmla="*/ 2439 h 2517106"/>
              <a:gd name="connsiteX3" fmla="*/ 1527713 w 2285365"/>
              <a:gd name="connsiteY3" fmla="*/ 219796 h 2517106"/>
              <a:gd name="connsiteX4" fmla="*/ 879389 w 2285365"/>
              <a:gd name="connsiteY4" fmla="*/ 860626 h 2517106"/>
              <a:gd name="connsiteX5" fmla="*/ 1171697 w 2285365"/>
              <a:gd name="connsiteY5" fmla="*/ 1366544 h 2517106"/>
              <a:gd name="connsiteX6" fmla="*/ 1598917 w 2285365"/>
              <a:gd name="connsiteY6" fmla="*/ 1329068 h 2517106"/>
              <a:gd name="connsiteX7" fmla="*/ 1924953 w 2285365"/>
              <a:gd name="connsiteY7" fmla="*/ 1448990 h 2517106"/>
              <a:gd name="connsiteX8" fmla="*/ 2209766 w 2285365"/>
              <a:gd name="connsiteY8" fmla="*/ 1838734 h 2517106"/>
              <a:gd name="connsiteX9" fmla="*/ 2097340 w 2285365"/>
              <a:gd name="connsiteY9" fmla="*/ 2134790 h 2517106"/>
              <a:gd name="connsiteX10" fmla="*/ 291025 w 2285365"/>
              <a:gd name="connsiteY10" fmla="*/ 2517039 h 2517106"/>
              <a:gd name="connsiteX11" fmla="*/ 17454 w 2285365"/>
              <a:gd name="connsiteY11" fmla="*/ 2104809 h 2517106"/>
              <a:gd name="connsiteX12" fmla="*/ 444674 w 2285365"/>
              <a:gd name="connsiteY12" fmla="*/ 778180 h 2517106"/>
              <a:gd name="connsiteX0" fmla="*/ 430814 w 2224881"/>
              <a:gd name="connsiteY0" fmla="*/ 778180 h 2519091"/>
              <a:gd name="connsiteX1" fmla="*/ 1004188 w 2224881"/>
              <a:gd name="connsiteY1" fmla="*/ 148593 h 2519091"/>
              <a:gd name="connsiteX2" fmla="*/ 1360204 w 2224881"/>
              <a:gd name="connsiteY2" fmla="*/ 2439 h 2519091"/>
              <a:gd name="connsiteX3" fmla="*/ 1513853 w 2224881"/>
              <a:gd name="connsiteY3" fmla="*/ 219796 h 2519091"/>
              <a:gd name="connsiteX4" fmla="*/ 865529 w 2224881"/>
              <a:gd name="connsiteY4" fmla="*/ 860626 h 2519091"/>
              <a:gd name="connsiteX5" fmla="*/ 1157837 w 2224881"/>
              <a:gd name="connsiteY5" fmla="*/ 1366544 h 2519091"/>
              <a:gd name="connsiteX6" fmla="*/ 1585057 w 2224881"/>
              <a:gd name="connsiteY6" fmla="*/ 1329068 h 2519091"/>
              <a:gd name="connsiteX7" fmla="*/ 1911093 w 2224881"/>
              <a:gd name="connsiteY7" fmla="*/ 1448990 h 2519091"/>
              <a:gd name="connsiteX8" fmla="*/ 2195906 w 2224881"/>
              <a:gd name="connsiteY8" fmla="*/ 1838734 h 2519091"/>
              <a:gd name="connsiteX9" fmla="*/ 2083480 w 2224881"/>
              <a:gd name="connsiteY9" fmla="*/ 2134790 h 2519091"/>
              <a:gd name="connsiteX10" fmla="*/ 1030421 w 2224881"/>
              <a:gd name="connsiteY10" fmla="*/ 1790016 h 2519091"/>
              <a:gd name="connsiteX11" fmla="*/ 277165 w 2224881"/>
              <a:gd name="connsiteY11" fmla="*/ 2517039 h 2519091"/>
              <a:gd name="connsiteX12" fmla="*/ 3594 w 2224881"/>
              <a:gd name="connsiteY12" fmla="*/ 2104809 h 2519091"/>
              <a:gd name="connsiteX13" fmla="*/ 430814 w 2224881"/>
              <a:gd name="connsiteY13" fmla="*/ 778180 h 2519091"/>
              <a:gd name="connsiteX0" fmla="*/ 427723 w 2221790"/>
              <a:gd name="connsiteY0" fmla="*/ 778180 h 2455576"/>
              <a:gd name="connsiteX1" fmla="*/ 1001097 w 2221790"/>
              <a:gd name="connsiteY1" fmla="*/ 148593 h 2455576"/>
              <a:gd name="connsiteX2" fmla="*/ 1357113 w 2221790"/>
              <a:gd name="connsiteY2" fmla="*/ 2439 h 2455576"/>
              <a:gd name="connsiteX3" fmla="*/ 1510762 w 2221790"/>
              <a:gd name="connsiteY3" fmla="*/ 219796 h 2455576"/>
              <a:gd name="connsiteX4" fmla="*/ 862438 w 2221790"/>
              <a:gd name="connsiteY4" fmla="*/ 860626 h 2455576"/>
              <a:gd name="connsiteX5" fmla="*/ 1154746 w 2221790"/>
              <a:gd name="connsiteY5" fmla="*/ 1366544 h 2455576"/>
              <a:gd name="connsiteX6" fmla="*/ 1581966 w 2221790"/>
              <a:gd name="connsiteY6" fmla="*/ 1329068 h 2455576"/>
              <a:gd name="connsiteX7" fmla="*/ 1908002 w 2221790"/>
              <a:gd name="connsiteY7" fmla="*/ 1448990 h 2455576"/>
              <a:gd name="connsiteX8" fmla="*/ 2192815 w 2221790"/>
              <a:gd name="connsiteY8" fmla="*/ 1838734 h 2455576"/>
              <a:gd name="connsiteX9" fmla="*/ 2080389 w 2221790"/>
              <a:gd name="connsiteY9" fmla="*/ 2134790 h 2455576"/>
              <a:gd name="connsiteX10" fmla="*/ 1027330 w 2221790"/>
              <a:gd name="connsiteY10" fmla="*/ 1790016 h 2455576"/>
              <a:gd name="connsiteX11" fmla="*/ 360268 w 2221790"/>
              <a:gd name="connsiteY11" fmla="*/ 2453331 h 2455576"/>
              <a:gd name="connsiteX12" fmla="*/ 503 w 2221790"/>
              <a:gd name="connsiteY12" fmla="*/ 2104809 h 2455576"/>
              <a:gd name="connsiteX13" fmla="*/ 427723 w 2221790"/>
              <a:gd name="connsiteY13" fmla="*/ 778180 h 2455576"/>
              <a:gd name="connsiteX0" fmla="*/ 427814 w 2221881"/>
              <a:gd name="connsiteY0" fmla="*/ 778180 h 2464023"/>
              <a:gd name="connsiteX1" fmla="*/ 1001188 w 2221881"/>
              <a:gd name="connsiteY1" fmla="*/ 148593 h 2464023"/>
              <a:gd name="connsiteX2" fmla="*/ 1357204 w 2221881"/>
              <a:gd name="connsiteY2" fmla="*/ 2439 h 2464023"/>
              <a:gd name="connsiteX3" fmla="*/ 1510853 w 2221881"/>
              <a:gd name="connsiteY3" fmla="*/ 219796 h 2464023"/>
              <a:gd name="connsiteX4" fmla="*/ 862529 w 2221881"/>
              <a:gd name="connsiteY4" fmla="*/ 860626 h 2464023"/>
              <a:gd name="connsiteX5" fmla="*/ 1154837 w 2221881"/>
              <a:gd name="connsiteY5" fmla="*/ 1366544 h 2464023"/>
              <a:gd name="connsiteX6" fmla="*/ 1582057 w 2221881"/>
              <a:gd name="connsiteY6" fmla="*/ 1329068 h 2464023"/>
              <a:gd name="connsiteX7" fmla="*/ 1908093 w 2221881"/>
              <a:gd name="connsiteY7" fmla="*/ 1448990 h 2464023"/>
              <a:gd name="connsiteX8" fmla="*/ 2192906 w 2221881"/>
              <a:gd name="connsiteY8" fmla="*/ 1838734 h 2464023"/>
              <a:gd name="connsiteX9" fmla="*/ 2080480 w 2221881"/>
              <a:gd name="connsiteY9" fmla="*/ 2134790 h 2464023"/>
              <a:gd name="connsiteX10" fmla="*/ 1027421 w 2221881"/>
              <a:gd name="connsiteY10" fmla="*/ 1790016 h 2464023"/>
              <a:gd name="connsiteX11" fmla="*/ 360359 w 2221881"/>
              <a:gd name="connsiteY11" fmla="*/ 2453331 h 2464023"/>
              <a:gd name="connsiteX12" fmla="*/ 594 w 2221881"/>
              <a:gd name="connsiteY12" fmla="*/ 2104809 h 2464023"/>
              <a:gd name="connsiteX13" fmla="*/ 427814 w 2221881"/>
              <a:gd name="connsiteY13" fmla="*/ 778180 h 2464023"/>
              <a:gd name="connsiteX0" fmla="*/ 427814 w 2221881"/>
              <a:gd name="connsiteY0" fmla="*/ 778180 h 2464023"/>
              <a:gd name="connsiteX1" fmla="*/ 1001188 w 2221881"/>
              <a:gd name="connsiteY1" fmla="*/ 148593 h 2464023"/>
              <a:gd name="connsiteX2" fmla="*/ 1357204 w 2221881"/>
              <a:gd name="connsiteY2" fmla="*/ 2439 h 2464023"/>
              <a:gd name="connsiteX3" fmla="*/ 1510853 w 2221881"/>
              <a:gd name="connsiteY3" fmla="*/ 219796 h 2464023"/>
              <a:gd name="connsiteX4" fmla="*/ 862529 w 2221881"/>
              <a:gd name="connsiteY4" fmla="*/ 860626 h 2464023"/>
              <a:gd name="connsiteX5" fmla="*/ 1154837 w 2221881"/>
              <a:gd name="connsiteY5" fmla="*/ 1366544 h 2464023"/>
              <a:gd name="connsiteX6" fmla="*/ 1582057 w 2221881"/>
              <a:gd name="connsiteY6" fmla="*/ 1329068 h 2464023"/>
              <a:gd name="connsiteX7" fmla="*/ 1908093 w 2221881"/>
              <a:gd name="connsiteY7" fmla="*/ 1448990 h 2464023"/>
              <a:gd name="connsiteX8" fmla="*/ 2192906 w 2221881"/>
              <a:gd name="connsiteY8" fmla="*/ 1838734 h 2464023"/>
              <a:gd name="connsiteX9" fmla="*/ 2080480 w 2221881"/>
              <a:gd name="connsiteY9" fmla="*/ 2134790 h 2464023"/>
              <a:gd name="connsiteX10" fmla="*/ 1027421 w 2221881"/>
              <a:gd name="connsiteY10" fmla="*/ 1790016 h 2464023"/>
              <a:gd name="connsiteX11" fmla="*/ 360359 w 2221881"/>
              <a:gd name="connsiteY11" fmla="*/ 2453331 h 2464023"/>
              <a:gd name="connsiteX12" fmla="*/ 594 w 2221881"/>
              <a:gd name="connsiteY12" fmla="*/ 2104809 h 2464023"/>
              <a:gd name="connsiteX13" fmla="*/ 427814 w 2221881"/>
              <a:gd name="connsiteY13" fmla="*/ 778180 h 2464023"/>
              <a:gd name="connsiteX0" fmla="*/ 427814 w 2127518"/>
              <a:gd name="connsiteY0" fmla="*/ 778180 h 2464023"/>
              <a:gd name="connsiteX1" fmla="*/ 1001188 w 2127518"/>
              <a:gd name="connsiteY1" fmla="*/ 148593 h 2464023"/>
              <a:gd name="connsiteX2" fmla="*/ 1357204 w 2127518"/>
              <a:gd name="connsiteY2" fmla="*/ 2439 h 2464023"/>
              <a:gd name="connsiteX3" fmla="*/ 1510853 w 2127518"/>
              <a:gd name="connsiteY3" fmla="*/ 219796 h 2464023"/>
              <a:gd name="connsiteX4" fmla="*/ 862529 w 2127518"/>
              <a:gd name="connsiteY4" fmla="*/ 860626 h 2464023"/>
              <a:gd name="connsiteX5" fmla="*/ 1154837 w 2127518"/>
              <a:gd name="connsiteY5" fmla="*/ 1366544 h 2464023"/>
              <a:gd name="connsiteX6" fmla="*/ 1582057 w 2127518"/>
              <a:gd name="connsiteY6" fmla="*/ 1329068 h 2464023"/>
              <a:gd name="connsiteX7" fmla="*/ 1908093 w 2127518"/>
              <a:gd name="connsiteY7" fmla="*/ 1448990 h 2464023"/>
              <a:gd name="connsiteX8" fmla="*/ 2080480 w 2127518"/>
              <a:gd name="connsiteY8" fmla="*/ 2134790 h 2464023"/>
              <a:gd name="connsiteX9" fmla="*/ 1027421 w 2127518"/>
              <a:gd name="connsiteY9" fmla="*/ 1790016 h 2464023"/>
              <a:gd name="connsiteX10" fmla="*/ 360359 w 2127518"/>
              <a:gd name="connsiteY10" fmla="*/ 2453331 h 2464023"/>
              <a:gd name="connsiteX11" fmla="*/ 594 w 2127518"/>
              <a:gd name="connsiteY11" fmla="*/ 2104809 h 2464023"/>
              <a:gd name="connsiteX12" fmla="*/ 427814 w 2127518"/>
              <a:gd name="connsiteY12" fmla="*/ 778180 h 2464023"/>
              <a:gd name="connsiteX0" fmla="*/ 427814 w 2167922"/>
              <a:gd name="connsiteY0" fmla="*/ 778180 h 2464023"/>
              <a:gd name="connsiteX1" fmla="*/ 1001188 w 2167922"/>
              <a:gd name="connsiteY1" fmla="*/ 148593 h 2464023"/>
              <a:gd name="connsiteX2" fmla="*/ 1357204 w 2167922"/>
              <a:gd name="connsiteY2" fmla="*/ 2439 h 2464023"/>
              <a:gd name="connsiteX3" fmla="*/ 1510853 w 2167922"/>
              <a:gd name="connsiteY3" fmla="*/ 219796 h 2464023"/>
              <a:gd name="connsiteX4" fmla="*/ 862529 w 2167922"/>
              <a:gd name="connsiteY4" fmla="*/ 860626 h 2464023"/>
              <a:gd name="connsiteX5" fmla="*/ 1154837 w 2167922"/>
              <a:gd name="connsiteY5" fmla="*/ 1366544 h 2464023"/>
              <a:gd name="connsiteX6" fmla="*/ 1582057 w 2167922"/>
              <a:gd name="connsiteY6" fmla="*/ 1329068 h 2464023"/>
              <a:gd name="connsiteX7" fmla="*/ 1908093 w 2167922"/>
              <a:gd name="connsiteY7" fmla="*/ 1448990 h 2464023"/>
              <a:gd name="connsiteX8" fmla="*/ 2125451 w 2167922"/>
              <a:gd name="connsiteY8" fmla="*/ 2059839 h 2464023"/>
              <a:gd name="connsiteX9" fmla="*/ 1027421 w 2167922"/>
              <a:gd name="connsiteY9" fmla="*/ 1790016 h 2464023"/>
              <a:gd name="connsiteX10" fmla="*/ 360359 w 2167922"/>
              <a:gd name="connsiteY10" fmla="*/ 2453331 h 2464023"/>
              <a:gd name="connsiteX11" fmla="*/ 594 w 2167922"/>
              <a:gd name="connsiteY11" fmla="*/ 2104809 h 2464023"/>
              <a:gd name="connsiteX12" fmla="*/ 427814 w 2167922"/>
              <a:gd name="connsiteY12" fmla="*/ 778180 h 2464023"/>
              <a:gd name="connsiteX0" fmla="*/ 427814 w 2176764"/>
              <a:gd name="connsiteY0" fmla="*/ 778180 h 2464023"/>
              <a:gd name="connsiteX1" fmla="*/ 1001188 w 2176764"/>
              <a:gd name="connsiteY1" fmla="*/ 148593 h 2464023"/>
              <a:gd name="connsiteX2" fmla="*/ 1357204 w 2176764"/>
              <a:gd name="connsiteY2" fmla="*/ 2439 h 2464023"/>
              <a:gd name="connsiteX3" fmla="*/ 1510853 w 2176764"/>
              <a:gd name="connsiteY3" fmla="*/ 219796 h 2464023"/>
              <a:gd name="connsiteX4" fmla="*/ 862529 w 2176764"/>
              <a:gd name="connsiteY4" fmla="*/ 860626 h 2464023"/>
              <a:gd name="connsiteX5" fmla="*/ 1154837 w 2176764"/>
              <a:gd name="connsiteY5" fmla="*/ 1366544 h 2464023"/>
              <a:gd name="connsiteX6" fmla="*/ 1582057 w 2176764"/>
              <a:gd name="connsiteY6" fmla="*/ 1329068 h 2464023"/>
              <a:gd name="connsiteX7" fmla="*/ 1908093 w 2176764"/>
              <a:gd name="connsiteY7" fmla="*/ 1448990 h 2464023"/>
              <a:gd name="connsiteX8" fmla="*/ 2125451 w 2176764"/>
              <a:gd name="connsiteY8" fmla="*/ 2059839 h 2464023"/>
              <a:gd name="connsiteX9" fmla="*/ 1027421 w 2176764"/>
              <a:gd name="connsiteY9" fmla="*/ 1790016 h 2464023"/>
              <a:gd name="connsiteX10" fmla="*/ 360359 w 2176764"/>
              <a:gd name="connsiteY10" fmla="*/ 2453331 h 2464023"/>
              <a:gd name="connsiteX11" fmla="*/ 594 w 2176764"/>
              <a:gd name="connsiteY11" fmla="*/ 2104809 h 2464023"/>
              <a:gd name="connsiteX12" fmla="*/ 427814 w 2176764"/>
              <a:gd name="connsiteY12" fmla="*/ 778180 h 2464023"/>
              <a:gd name="connsiteX0" fmla="*/ 427814 w 2137293"/>
              <a:gd name="connsiteY0" fmla="*/ 778180 h 2464023"/>
              <a:gd name="connsiteX1" fmla="*/ 1001188 w 2137293"/>
              <a:gd name="connsiteY1" fmla="*/ 148593 h 2464023"/>
              <a:gd name="connsiteX2" fmla="*/ 1357204 w 2137293"/>
              <a:gd name="connsiteY2" fmla="*/ 2439 h 2464023"/>
              <a:gd name="connsiteX3" fmla="*/ 1510853 w 2137293"/>
              <a:gd name="connsiteY3" fmla="*/ 219796 h 2464023"/>
              <a:gd name="connsiteX4" fmla="*/ 862529 w 2137293"/>
              <a:gd name="connsiteY4" fmla="*/ 860626 h 2464023"/>
              <a:gd name="connsiteX5" fmla="*/ 1154837 w 2137293"/>
              <a:gd name="connsiteY5" fmla="*/ 1366544 h 2464023"/>
              <a:gd name="connsiteX6" fmla="*/ 1582057 w 2137293"/>
              <a:gd name="connsiteY6" fmla="*/ 1329068 h 2464023"/>
              <a:gd name="connsiteX7" fmla="*/ 2125451 w 2137293"/>
              <a:gd name="connsiteY7" fmla="*/ 2059839 h 2464023"/>
              <a:gd name="connsiteX8" fmla="*/ 1027421 w 2137293"/>
              <a:gd name="connsiteY8" fmla="*/ 1790016 h 2464023"/>
              <a:gd name="connsiteX9" fmla="*/ 360359 w 2137293"/>
              <a:gd name="connsiteY9" fmla="*/ 2453331 h 2464023"/>
              <a:gd name="connsiteX10" fmla="*/ 594 w 2137293"/>
              <a:gd name="connsiteY10" fmla="*/ 2104809 h 2464023"/>
              <a:gd name="connsiteX11" fmla="*/ 427814 w 2137293"/>
              <a:gd name="connsiteY11" fmla="*/ 778180 h 2464023"/>
              <a:gd name="connsiteX0" fmla="*/ 427814 w 2144176"/>
              <a:gd name="connsiteY0" fmla="*/ 778180 h 2464023"/>
              <a:gd name="connsiteX1" fmla="*/ 1001188 w 2144176"/>
              <a:gd name="connsiteY1" fmla="*/ 148593 h 2464023"/>
              <a:gd name="connsiteX2" fmla="*/ 1357204 w 2144176"/>
              <a:gd name="connsiteY2" fmla="*/ 2439 h 2464023"/>
              <a:gd name="connsiteX3" fmla="*/ 1510853 w 2144176"/>
              <a:gd name="connsiteY3" fmla="*/ 219796 h 2464023"/>
              <a:gd name="connsiteX4" fmla="*/ 862529 w 2144176"/>
              <a:gd name="connsiteY4" fmla="*/ 860626 h 2464023"/>
              <a:gd name="connsiteX5" fmla="*/ 1154837 w 2144176"/>
              <a:gd name="connsiteY5" fmla="*/ 1366544 h 2464023"/>
              <a:gd name="connsiteX6" fmla="*/ 1679493 w 2144176"/>
              <a:gd name="connsiteY6" fmla="*/ 1355301 h 2464023"/>
              <a:gd name="connsiteX7" fmla="*/ 2125451 w 2144176"/>
              <a:gd name="connsiteY7" fmla="*/ 2059839 h 2464023"/>
              <a:gd name="connsiteX8" fmla="*/ 1027421 w 2144176"/>
              <a:gd name="connsiteY8" fmla="*/ 1790016 h 2464023"/>
              <a:gd name="connsiteX9" fmla="*/ 360359 w 2144176"/>
              <a:gd name="connsiteY9" fmla="*/ 2453331 h 2464023"/>
              <a:gd name="connsiteX10" fmla="*/ 594 w 2144176"/>
              <a:gd name="connsiteY10" fmla="*/ 2104809 h 2464023"/>
              <a:gd name="connsiteX11" fmla="*/ 427814 w 2144176"/>
              <a:gd name="connsiteY11" fmla="*/ 778180 h 2464023"/>
              <a:gd name="connsiteX0" fmla="*/ 427814 w 2147406"/>
              <a:gd name="connsiteY0" fmla="*/ 778180 h 2464023"/>
              <a:gd name="connsiteX1" fmla="*/ 1001188 w 2147406"/>
              <a:gd name="connsiteY1" fmla="*/ 148593 h 2464023"/>
              <a:gd name="connsiteX2" fmla="*/ 1357204 w 2147406"/>
              <a:gd name="connsiteY2" fmla="*/ 2439 h 2464023"/>
              <a:gd name="connsiteX3" fmla="*/ 1510853 w 2147406"/>
              <a:gd name="connsiteY3" fmla="*/ 219796 h 2464023"/>
              <a:gd name="connsiteX4" fmla="*/ 862529 w 2147406"/>
              <a:gd name="connsiteY4" fmla="*/ 860626 h 2464023"/>
              <a:gd name="connsiteX5" fmla="*/ 1154837 w 2147406"/>
              <a:gd name="connsiteY5" fmla="*/ 1366544 h 2464023"/>
              <a:gd name="connsiteX6" fmla="*/ 1679493 w 2147406"/>
              <a:gd name="connsiteY6" fmla="*/ 1355301 h 2464023"/>
              <a:gd name="connsiteX7" fmla="*/ 2125451 w 2147406"/>
              <a:gd name="connsiteY7" fmla="*/ 2059839 h 2464023"/>
              <a:gd name="connsiteX8" fmla="*/ 1027421 w 2147406"/>
              <a:gd name="connsiteY8" fmla="*/ 1790016 h 2464023"/>
              <a:gd name="connsiteX9" fmla="*/ 360359 w 2147406"/>
              <a:gd name="connsiteY9" fmla="*/ 2453331 h 2464023"/>
              <a:gd name="connsiteX10" fmla="*/ 594 w 2147406"/>
              <a:gd name="connsiteY10" fmla="*/ 2104809 h 2464023"/>
              <a:gd name="connsiteX11" fmla="*/ 427814 w 2147406"/>
              <a:gd name="connsiteY11" fmla="*/ 778180 h 2464023"/>
              <a:gd name="connsiteX0" fmla="*/ 427572 w 2167889"/>
              <a:gd name="connsiteY0" fmla="*/ 778180 h 2469674"/>
              <a:gd name="connsiteX1" fmla="*/ 1000946 w 2167889"/>
              <a:gd name="connsiteY1" fmla="*/ 148593 h 2469674"/>
              <a:gd name="connsiteX2" fmla="*/ 1356962 w 2167889"/>
              <a:gd name="connsiteY2" fmla="*/ 2439 h 2469674"/>
              <a:gd name="connsiteX3" fmla="*/ 1510611 w 2167889"/>
              <a:gd name="connsiteY3" fmla="*/ 219796 h 2469674"/>
              <a:gd name="connsiteX4" fmla="*/ 862287 w 2167889"/>
              <a:gd name="connsiteY4" fmla="*/ 860626 h 2469674"/>
              <a:gd name="connsiteX5" fmla="*/ 1154595 w 2167889"/>
              <a:gd name="connsiteY5" fmla="*/ 1366544 h 2469674"/>
              <a:gd name="connsiteX6" fmla="*/ 1679251 w 2167889"/>
              <a:gd name="connsiteY6" fmla="*/ 1355301 h 2469674"/>
              <a:gd name="connsiteX7" fmla="*/ 2125209 w 2167889"/>
              <a:gd name="connsiteY7" fmla="*/ 2059839 h 2469674"/>
              <a:gd name="connsiteX8" fmla="*/ 656173 w 2167889"/>
              <a:gd name="connsiteY8" fmla="*/ 1711318 h 2469674"/>
              <a:gd name="connsiteX9" fmla="*/ 360117 w 2167889"/>
              <a:gd name="connsiteY9" fmla="*/ 2453331 h 2469674"/>
              <a:gd name="connsiteX10" fmla="*/ 352 w 2167889"/>
              <a:gd name="connsiteY10" fmla="*/ 2104809 h 2469674"/>
              <a:gd name="connsiteX11" fmla="*/ 427572 w 2167889"/>
              <a:gd name="connsiteY11" fmla="*/ 778180 h 2469674"/>
              <a:gd name="connsiteX0" fmla="*/ 427343 w 2167660"/>
              <a:gd name="connsiteY0" fmla="*/ 778180 h 2441803"/>
              <a:gd name="connsiteX1" fmla="*/ 1000717 w 2167660"/>
              <a:gd name="connsiteY1" fmla="*/ 148593 h 2441803"/>
              <a:gd name="connsiteX2" fmla="*/ 1356733 w 2167660"/>
              <a:gd name="connsiteY2" fmla="*/ 2439 h 2441803"/>
              <a:gd name="connsiteX3" fmla="*/ 1510382 w 2167660"/>
              <a:gd name="connsiteY3" fmla="*/ 219796 h 2441803"/>
              <a:gd name="connsiteX4" fmla="*/ 862058 w 2167660"/>
              <a:gd name="connsiteY4" fmla="*/ 860626 h 2441803"/>
              <a:gd name="connsiteX5" fmla="*/ 1154366 w 2167660"/>
              <a:gd name="connsiteY5" fmla="*/ 1366544 h 2441803"/>
              <a:gd name="connsiteX6" fmla="*/ 1679022 w 2167660"/>
              <a:gd name="connsiteY6" fmla="*/ 1355301 h 2441803"/>
              <a:gd name="connsiteX7" fmla="*/ 2124980 w 2167660"/>
              <a:gd name="connsiteY7" fmla="*/ 2059839 h 2441803"/>
              <a:gd name="connsiteX8" fmla="*/ 655944 w 2167660"/>
              <a:gd name="connsiteY8" fmla="*/ 1711318 h 2441803"/>
              <a:gd name="connsiteX9" fmla="*/ 386120 w 2167660"/>
              <a:gd name="connsiteY9" fmla="*/ 2423350 h 2441803"/>
              <a:gd name="connsiteX10" fmla="*/ 123 w 2167660"/>
              <a:gd name="connsiteY10" fmla="*/ 2104809 h 2441803"/>
              <a:gd name="connsiteX11" fmla="*/ 427343 w 2167660"/>
              <a:gd name="connsiteY11" fmla="*/ 778180 h 2441803"/>
              <a:gd name="connsiteX0" fmla="*/ 427400 w 2167717"/>
              <a:gd name="connsiteY0" fmla="*/ 778180 h 2520813"/>
              <a:gd name="connsiteX1" fmla="*/ 1000774 w 2167717"/>
              <a:gd name="connsiteY1" fmla="*/ 148593 h 2520813"/>
              <a:gd name="connsiteX2" fmla="*/ 1356790 w 2167717"/>
              <a:gd name="connsiteY2" fmla="*/ 2439 h 2520813"/>
              <a:gd name="connsiteX3" fmla="*/ 1510439 w 2167717"/>
              <a:gd name="connsiteY3" fmla="*/ 219796 h 2520813"/>
              <a:gd name="connsiteX4" fmla="*/ 862115 w 2167717"/>
              <a:gd name="connsiteY4" fmla="*/ 860626 h 2520813"/>
              <a:gd name="connsiteX5" fmla="*/ 1154423 w 2167717"/>
              <a:gd name="connsiteY5" fmla="*/ 1366544 h 2520813"/>
              <a:gd name="connsiteX6" fmla="*/ 1679079 w 2167717"/>
              <a:gd name="connsiteY6" fmla="*/ 1355301 h 2520813"/>
              <a:gd name="connsiteX7" fmla="*/ 2125037 w 2167717"/>
              <a:gd name="connsiteY7" fmla="*/ 2059839 h 2520813"/>
              <a:gd name="connsiteX8" fmla="*/ 656001 w 2167717"/>
              <a:gd name="connsiteY8" fmla="*/ 1711318 h 2520813"/>
              <a:gd name="connsiteX9" fmla="*/ 386177 w 2167717"/>
              <a:gd name="connsiteY9" fmla="*/ 2423350 h 2520813"/>
              <a:gd name="connsiteX10" fmla="*/ 180 w 2167717"/>
              <a:gd name="connsiteY10" fmla="*/ 2104809 h 2520813"/>
              <a:gd name="connsiteX11" fmla="*/ 427400 w 2167717"/>
              <a:gd name="connsiteY11" fmla="*/ 778180 h 2520813"/>
              <a:gd name="connsiteX0" fmla="*/ 333700 w 2074017"/>
              <a:gd name="connsiteY0" fmla="*/ 778180 h 2433615"/>
              <a:gd name="connsiteX1" fmla="*/ 907074 w 2074017"/>
              <a:gd name="connsiteY1" fmla="*/ 148593 h 2433615"/>
              <a:gd name="connsiteX2" fmla="*/ 1263090 w 2074017"/>
              <a:gd name="connsiteY2" fmla="*/ 2439 h 2433615"/>
              <a:gd name="connsiteX3" fmla="*/ 1416739 w 2074017"/>
              <a:gd name="connsiteY3" fmla="*/ 219796 h 2433615"/>
              <a:gd name="connsiteX4" fmla="*/ 768415 w 2074017"/>
              <a:gd name="connsiteY4" fmla="*/ 860626 h 2433615"/>
              <a:gd name="connsiteX5" fmla="*/ 1060723 w 2074017"/>
              <a:gd name="connsiteY5" fmla="*/ 1366544 h 2433615"/>
              <a:gd name="connsiteX6" fmla="*/ 1585379 w 2074017"/>
              <a:gd name="connsiteY6" fmla="*/ 1355301 h 2433615"/>
              <a:gd name="connsiteX7" fmla="*/ 2031337 w 2074017"/>
              <a:gd name="connsiteY7" fmla="*/ 2059839 h 2433615"/>
              <a:gd name="connsiteX8" fmla="*/ 562301 w 2074017"/>
              <a:gd name="connsiteY8" fmla="*/ 1711318 h 2433615"/>
              <a:gd name="connsiteX9" fmla="*/ 292477 w 2074017"/>
              <a:gd name="connsiteY9" fmla="*/ 2423350 h 2433615"/>
              <a:gd name="connsiteX10" fmla="*/ 169 w 2074017"/>
              <a:gd name="connsiteY10" fmla="*/ 2037353 h 2433615"/>
              <a:gd name="connsiteX11" fmla="*/ 333700 w 2074017"/>
              <a:gd name="connsiteY11" fmla="*/ 778180 h 2433615"/>
              <a:gd name="connsiteX0" fmla="*/ 345185 w 2085502"/>
              <a:gd name="connsiteY0" fmla="*/ 778180 h 2452648"/>
              <a:gd name="connsiteX1" fmla="*/ 918559 w 2085502"/>
              <a:gd name="connsiteY1" fmla="*/ 148593 h 2452648"/>
              <a:gd name="connsiteX2" fmla="*/ 1274575 w 2085502"/>
              <a:gd name="connsiteY2" fmla="*/ 2439 h 2452648"/>
              <a:gd name="connsiteX3" fmla="*/ 1428224 w 2085502"/>
              <a:gd name="connsiteY3" fmla="*/ 219796 h 2452648"/>
              <a:gd name="connsiteX4" fmla="*/ 779900 w 2085502"/>
              <a:gd name="connsiteY4" fmla="*/ 860626 h 2452648"/>
              <a:gd name="connsiteX5" fmla="*/ 1072208 w 2085502"/>
              <a:gd name="connsiteY5" fmla="*/ 1366544 h 2452648"/>
              <a:gd name="connsiteX6" fmla="*/ 1596864 w 2085502"/>
              <a:gd name="connsiteY6" fmla="*/ 1355301 h 2452648"/>
              <a:gd name="connsiteX7" fmla="*/ 2042822 w 2085502"/>
              <a:gd name="connsiteY7" fmla="*/ 2059839 h 2452648"/>
              <a:gd name="connsiteX8" fmla="*/ 573786 w 2085502"/>
              <a:gd name="connsiteY8" fmla="*/ 1711318 h 2452648"/>
              <a:gd name="connsiteX9" fmla="*/ 303962 w 2085502"/>
              <a:gd name="connsiteY9" fmla="*/ 2423350 h 2452648"/>
              <a:gd name="connsiteX10" fmla="*/ 11654 w 2085502"/>
              <a:gd name="connsiteY10" fmla="*/ 2037353 h 2452648"/>
              <a:gd name="connsiteX11" fmla="*/ 345185 w 2085502"/>
              <a:gd name="connsiteY11" fmla="*/ 778180 h 2452648"/>
              <a:gd name="connsiteX0" fmla="*/ 333538 w 2073855"/>
              <a:gd name="connsiteY0" fmla="*/ 778180 h 2341571"/>
              <a:gd name="connsiteX1" fmla="*/ 906912 w 2073855"/>
              <a:gd name="connsiteY1" fmla="*/ 148593 h 2341571"/>
              <a:gd name="connsiteX2" fmla="*/ 1262928 w 2073855"/>
              <a:gd name="connsiteY2" fmla="*/ 2439 h 2341571"/>
              <a:gd name="connsiteX3" fmla="*/ 1416577 w 2073855"/>
              <a:gd name="connsiteY3" fmla="*/ 219796 h 2341571"/>
              <a:gd name="connsiteX4" fmla="*/ 768253 w 2073855"/>
              <a:gd name="connsiteY4" fmla="*/ 860626 h 2341571"/>
              <a:gd name="connsiteX5" fmla="*/ 1060561 w 2073855"/>
              <a:gd name="connsiteY5" fmla="*/ 1366544 h 2341571"/>
              <a:gd name="connsiteX6" fmla="*/ 1585217 w 2073855"/>
              <a:gd name="connsiteY6" fmla="*/ 1355301 h 2341571"/>
              <a:gd name="connsiteX7" fmla="*/ 2031175 w 2073855"/>
              <a:gd name="connsiteY7" fmla="*/ 2059839 h 2341571"/>
              <a:gd name="connsiteX8" fmla="*/ 562139 w 2073855"/>
              <a:gd name="connsiteY8" fmla="*/ 1711318 h 2341571"/>
              <a:gd name="connsiteX9" fmla="*/ 341033 w 2073855"/>
              <a:gd name="connsiteY9" fmla="*/ 2325914 h 2341571"/>
              <a:gd name="connsiteX10" fmla="*/ 7 w 2073855"/>
              <a:gd name="connsiteY10" fmla="*/ 2037353 h 2341571"/>
              <a:gd name="connsiteX11" fmla="*/ 333538 w 2073855"/>
              <a:gd name="connsiteY11" fmla="*/ 778180 h 2341571"/>
              <a:gd name="connsiteX0" fmla="*/ 333538 w 2073855"/>
              <a:gd name="connsiteY0" fmla="*/ 778180 h 2416454"/>
              <a:gd name="connsiteX1" fmla="*/ 906912 w 2073855"/>
              <a:gd name="connsiteY1" fmla="*/ 148593 h 2416454"/>
              <a:gd name="connsiteX2" fmla="*/ 1262928 w 2073855"/>
              <a:gd name="connsiteY2" fmla="*/ 2439 h 2416454"/>
              <a:gd name="connsiteX3" fmla="*/ 1416577 w 2073855"/>
              <a:gd name="connsiteY3" fmla="*/ 219796 h 2416454"/>
              <a:gd name="connsiteX4" fmla="*/ 768253 w 2073855"/>
              <a:gd name="connsiteY4" fmla="*/ 860626 h 2416454"/>
              <a:gd name="connsiteX5" fmla="*/ 1060561 w 2073855"/>
              <a:gd name="connsiteY5" fmla="*/ 1366544 h 2416454"/>
              <a:gd name="connsiteX6" fmla="*/ 1585217 w 2073855"/>
              <a:gd name="connsiteY6" fmla="*/ 1355301 h 2416454"/>
              <a:gd name="connsiteX7" fmla="*/ 2031175 w 2073855"/>
              <a:gd name="connsiteY7" fmla="*/ 2059839 h 2416454"/>
              <a:gd name="connsiteX8" fmla="*/ 562139 w 2073855"/>
              <a:gd name="connsiteY8" fmla="*/ 1711318 h 2416454"/>
              <a:gd name="connsiteX9" fmla="*/ 341033 w 2073855"/>
              <a:gd name="connsiteY9" fmla="*/ 2325914 h 2416454"/>
              <a:gd name="connsiteX10" fmla="*/ 7 w 2073855"/>
              <a:gd name="connsiteY10" fmla="*/ 2037353 h 2416454"/>
              <a:gd name="connsiteX11" fmla="*/ 333538 w 2073855"/>
              <a:gd name="connsiteY11" fmla="*/ 778180 h 2416454"/>
              <a:gd name="connsiteX0" fmla="*/ 334676 w 2074993"/>
              <a:gd name="connsiteY0" fmla="*/ 778180 h 2464666"/>
              <a:gd name="connsiteX1" fmla="*/ 908050 w 2074993"/>
              <a:gd name="connsiteY1" fmla="*/ 148593 h 2464666"/>
              <a:gd name="connsiteX2" fmla="*/ 1264066 w 2074993"/>
              <a:gd name="connsiteY2" fmla="*/ 2439 h 2464666"/>
              <a:gd name="connsiteX3" fmla="*/ 1417715 w 2074993"/>
              <a:gd name="connsiteY3" fmla="*/ 219796 h 2464666"/>
              <a:gd name="connsiteX4" fmla="*/ 769391 w 2074993"/>
              <a:gd name="connsiteY4" fmla="*/ 860626 h 2464666"/>
              <a:gd name="connsiteX5" fmla="*/ 1061699 w 2074993"/>
              <a:gd name="connsiteY5" fmla="*/ 1366544 h 2464666"/>
              <a:gd name="connsiteX6" fmla="*/ 1586355 w 2074993"/>
              <a:gd name="connsiteY6" fmla="*/ 1355301 h 2464666"/>
              <a:gd name="connsiteX7" fmla="*/ 2032313 w 2074993"/>
              <a:gd name="connsiteY7" fmla="*/ 2059839 h 2464666"/>
              <a:gd name="connsiteX8" fmla="*/ 563277 w 2074993"/>
              <a:gd name="connsiteY8" fmla="*/ 1711318 h 2464666"/>
              <a:gd name="connsiteX9" fmla="*/ 244735 w 2074993"/>
              <a:gd name="connsiteY9" fmla="*/ 2382127 h 2464666"/>
              <a:gd name="connsiteX10" fmla="*/ 1145 w 2074993"/>
              <a:gd name="connsiteY10" fmla="*/ 2037353 h 2464666"/>
              <a:gd name="connsiteX11" fmla="*/ 334676 w 2074993"/>
              <a:gd name="connsiteY11" fmla="*/ 778180 h 2464666"/>
              <a:gd name="connsiteX0" fmla="*/ 337372 w 2077689"/>
              <a:gd name="connsiteY0" fmla="*/ 778180 h 2450571"/>
              <a:gd name="connsiteX1" fmla="*/ 910746 w 2077689"/>
              <a:gd name="connsiteY1" fmla="*/ 148593 h 2450571"/>
              <a:gd name="connsiteX2" fmla="*/ 1266762 w 2077689"/>
              <a:gd name="connsiteY2" fmla="*/ 2439 h 2450571"/>
              <a:gd name="connsiteX3" fmla="*/ 1420411 w 2077689"/>
              <a:gd name="connsiteY3" fmla="*/ 219796 h 2450571"/>
              <a:gd name="connsiteX4" fmla="*/ 772087 w 2077689"/>
              <a:gd name="connsiteY4" fmla="*/ 860626 h 2450571"/>
              <a:gd name="connsiteX5" fmla="*/ 1064395 w 2077689"/>
              <a:gd name="connsiteY5" fmla="*/ 1366544 h 2450571"/>
              <a:gd name="connsiteX6" fmla="*/ 1589051 w 2077689"/>
              <a:gd name="connsiteY6" fmla="*/ 1355301 h 2450571"/>
              <a:gd name="connsiteX7" fmla="*/ 2035009 w 2077689"/>
              <a:gd name="connsiteY7" fmla="*/ 2059839 h 2450571"/>
              <a:gd name="connsiteX8" fmla="*/ 565973 w 2077689"/>
              <a:gd name="connsiteY8" fmla="*/ 1711318 h 2450571"/>
              <a:gd name="connsiteX9" fmla="*/ 247431 w 2077689"/>
              <a:gd name="connsiteY9" fmla="*/ 2382127 h 2450571"/>
              <a:gd name="connsiteX10" fmla="*/ 3841 w 2077689"/>
              <a:gd name="connsiteY10" fmla="*/ 2037353 h 2450571"/>
              <a:gd name="connsiteX11" fmla="*/ 337372 w 2077689"/>
              <a:gd name="connsiteY11" fmla="*/ 778180 h 2450571"/>
              <a:gd name="connsiteX0" fmla="*/ 333621 w 2073938"/>
              <a:gd name="connsiteY0" fmla="*/ 778180 h 2487088"/>
              <a:gd name="connsiteX1" fmla="*/ 906995 w 2073938"/>
              <a:gd name="connsiteY1" fmla="*/ 148593 h 2487088"/>
              <a:gd name="connsiteX2" fmla="*/ 1263011 w 2073938"/>
              <a:gd name="connsiteY2" fmla="*/ 2439 h 2487088"/>
              <a:gd name="connsiteX3" fmla="*/ 1416660 w 2073938"/>
              <a:gd name="connsiteY3" fmla="*/ 219796 h 2487088"/>
              <a:gd name="connsiteX4" fmla="*/ 768336 w 2073938"/>
              <a:gd name="connsiteY4" fmla="*/ 860626 h 2487088"/>
              <a:gd name="connsiteX5" fmla="*/ 1060644 w 2073938"/>
              <a:gd name="connsiteY5" fmla="*/ 1366544 h 2487088"/>
              <a:gd name="connsiteX6" fmla="*/ 1585300 w 2073938"/>
              <a:gd name="connsiteY6" fmla="*/ 1355301 h 2487088"/>
              <a:gd name="connsiteX7" fmla="*/ 2031258 w 2073938"/>
              <a:gd name="connsiteY7" fmla="*/ 2059839 h 2487088"/>
              <a:gd name="connsiteX8" fmla="*/ 562222 w 2073938"/>
              <a:gd name="connsiteY8" fmla="*/ 1711318 h 2487088"/>
              <a:gd name="connsiteX9" fmla="*/ 314883 w 2073938"/>
              <a:gd name="connsiteY9" fmla="*/ 2423350 h 2487088"/>
              <a:gd name="connsiteX10" fmla="*/ 90 w 2073938"/>
              <a:gd name="connsiteY10" fmla="*/ 2037353 h 2487088"/>
              <a:gd name="connsiteX11" fmla="*/ 333621 w 2073938"/>
              <a:gd name="connsiteY11" fmla="*/ 778180 h 2487088"/>
              <a:gd name="connsiteX0" fmla="*/ 335558 w 2075875"/>
              <a:gd name="connsiteY0" fmla="*/ 778180 h 2480403"/>
              <a:gd name="connsiteX1" fmla="*/ 908932 w 2075875"/>
              <a:gd name="connsiteY1" fmla="*/ 148593 h 2480403"/>
              <a:gd name="connsiteX2" fmla="*/ 1264948 w 2075875"/>
              <a:gd name="connsiteY2" fmla="*/ 2439 h 2480403"/>
              <a:gd name="connsiteX3" fmla="*/ 1418597 w 2075875"/>
              <a:gd name="connsiteY3" fmla="*/ 219796 h 2480403"/>
              <a:gd name="connsiteX4" fmla="*/ 770273 w 2075875"/>
              <a:gd name="connsiteY4" fmla="*/ 860626 h 2480403"/>
              <a:gd name="connsiteX5" fmla="*/ 1062581 w 2075875"/>
              <a:gd name="connsiteY5" fmla="*/ 1366544 h 2480403"/>
              <a:gd name="connsiteX6" fmla="*/ 1587237 w 2075875"/>
              <a:gd name="connsiteY6" fmla="*/ 1355301 h 2480403"/>
              <a:gd name="connsiteX7" fmla="*/ 2033195 w 2075875"/>
              <a:gd name="connsiteY7" fmla="*/ 2059839 h 2480403"/>
              <a:gd name="connsiteX8" fmla="*/ 564159 w 2075875"/>
              <a:gd name="connsiteY8" fmla="*/ 1711318 h 2480403"/>
              <a:gd name="connsiteX9" fmla="*/ 264355 w 2075875"/>
              <a:gd name="connsiteY9" fmla="*/ 2415855 h 2480403"/>
              <a:gd name="connsiteX10" fmla="*/ 2027 w 2075875"/>
              <a:gd name="connsiteY10" fmla="*/ 2037353 h 2480403"/>
              <a:gd name="connsiteX11" fmla="*/ 335558 w 2075875"/>
              <a:gd name="connsiteY11" fmla="*/ 778180 h 2480403"/>
              <a:gd name="connsiteX0" fmla="*/ 335558 w 2071879"/>
              <a:gd name="connsiteY0" fmla="*/ 778180 h 2480403"/>
              <a:gd name="connsiteX1" fmla="*/ 908932 w 2071879"/>
              <a:gd name="connsiteY1" fmla="*/ 148593 h 2480403"/>
              <a:gd name="connsiteX2" fmla="*/ 1264948 w 2071879"/>
              <a:gd name="connsiteY2" fmla="*/ 2439 h 2480403"/>
              <a:gd name="connsiteX3" fmla="*/ 1418597 w 2071879"/>
              <a:gd name="connsiteY3" fmla="*/ 219796 h 2480403"/>
              <a:gd name="connsiteX4" fmla="*/ 770273 w 2071879"/>
              <a:gd name="connsiteY4" fmla="*/ 860626 h 2480403"/>
              <a:gd name="connsiteX5" fmla="*/ 961397 w 2071879"/>
              <a:gd name="connsiteY5" fmla="*/ 1306583 h 2480403"/>
              <a:gd name="connsiteX6" fmla="*/ 1587237 w 2071879"/>
              <a:gd name="connsiteY6" fmla="*/ 1355301 h 2480403"/>
              <a:gd name="connsiteX7" fmla="*/ 2033195 w 2071879"/>
              <a:gd name="connsiteY7" fmla="*/ 2059839 h 2480403"/>
              <a:gd name="connsiteX8" fmla="*/ 564159 w 2071879"/>
              <a:gd name="connsiteY8" fmla="*/ 1711318 h 2480403"/>
              <a:gd name="connsiteX9" fmla="*/ 264355 w 2071879"/>
              <a:gd name="connsiteY9" fmla="*/ 2415855 h 2480403"/>
              <a:gd name="connsiteX10" fmla="*/ 2027 w 2071879"/>
              <a:gd name="connsiteY10" fmla="*/ 2037353 h 2480403"/>
              <a:gd name="connsiteX11" fmla="*/ 335558 w 2071879"/>
              <a:gd name="connsiteY11" fmla="*/ 778180 h 2480403"/>
              <a:gd name="connsiteX0" fmla="*/ 335558 w 2133002"/>
              <a:gd name="connsiteY0" fmla="*/ 778180 h 2480403"/>
              <a:gd name="connsiteX1" fmla="*/ 908932 w 2133002"/>
              <a:gd name="connsiteY1" fmla="*/ 148593 h 2480403"/>
              <a:gd name="connsiteX2" fmla="*/ 1264948 w 2133002"/>
              <a:gd name="connsiteY2" fmla="*/ 2439 h 2480403"/>
              <a:gd name="connsiteX3" fmla="*/ 1418597 w 2133002"/>
              <a:gd name="connsiteY3" fmla="*/ 219796 h 2480403"/>
              <a:gd name="connsiteX4" fmla="*/ 770273 w 2133002"/>
              <a:gd name="connsiteY4" fmla="*/ 860626 h 2480403"/>
              <a:gd name="connsiteX5" fmla="*/ 961397 w 2133002"/>
              <a:gd name="connsiteY5" fmla="*/ 1306583 h 2480403"/>
              <a:gd name="connsiteX6" fmla="*/ 1587237 w 2133002"/>
              <a:gd name="connsiteY6" fmla="*/ 1355301 h 2480403"/>
              <a:gd name="connsiteX7" fmla="*/ 2033195 w 2133002"/>
              <a:gd name="connsiteY7" fmla="*/ 2059839 h 2480403"/>
              <a:gd name="connsiteX8" fmla="*/ 564159 w 2133002"/>
              <a:gd name="connsiteY8" fmla="*/ 1711318 h 2480403"/>
              <a:gd name="connsiteX9" fmla="*/ 264355 w 2133002"/>
              <a:gd name="connsiteY9" fmla="*/ 2415855 h 2480403"/>
              <a:gd name="connsiteX10" fmla="*/ 2027 w 2133002"/>
              <a:gd name="connsiteY10" fmla="*/ 2037353 h 2480403"/>
              <a:gd name="connsiteX11" fmla="*/ 335558 w 2133002"/>
              <a:gd name="connsiteY11" fmla="*/ 778180 h 2480403"/>
              <a:gd name="connsiteX0" fmla="*/ 335558 w 2133002"/>
              <a:gd name="connsiteY0" fmla="*/ 778180 h 2480403"/>
              <a:gd name="connsiteX1" fmla="*/ 908932 w 2133002"/>
              <a:gd name="connsiteY1" fmla="*/ 148593 h 2480403"/>
              <a:gd name="connsiteX2" fmla="*/ 1264948 w 2133002"/>
              <a:gd name="connsiteY2" fmla="*/ 2439 h 2480403"/>
              <a:gd name="connsiteX3" fmla="*/ 1418597 w 2133002"/>
              <a:gd name="connsiteY3" fmla="*/ 219796 h 2480403"/>
              <a:gd name="connsiteX4" fmla="*/ 770273 w 2133002"/>
              <a:gd name="connsiteY4" fmla="*/ 860626 h 2480403"/>
              <a:gd name="connsiteX5" fmla="*/ 961397 w 2133002"/>
              <a:gd name="connsiteY5" fmla="*/ 1306583 h 2480403"/>
              <a:gd name="connsiteX6" fmla="*/ 1587237 w 2133002"/>
              <a:gd name="connsiteY6" fmla="*/ 1355301 h 2480403"/>
              <a:gd name="connsiteX7" fmla="*/ 2033195 w 2133002"/>
              <a:gd name="connsiteY7" fmla="*/ 2059839 h 2480403"/>
              <a:gd name="connsiteX8" fmla="*/ 564159 w 2133002"/>
              <a:gd name="connsiteY8" fmla="*/ 1711318 h 2480403"/>
              <a:gd name="connsiteX9" fmla="*/ 264355 w 2133002"/>
              <a:gd name="connsiteY9" fmla="*/ 2415855 h 2480403"/>
              <a:gd name="connsiteX10" fmla="*/ 2027 w 2133002"/>
              <a:gd name="connsiteY10" fmla="*/ 2037353 h 2480403"/>
              <a:gd name="connsiteX11" fmla="*/ 335558 w 2133002"/>
              <a:gd name="connsiteY11" fmla="*/ 778180 h 2480403"/>
              <a:gd name="connsiteX0" fmla="*/ 335558 w 2133002"/>
              <a:gd name="connsiteY0" fmla="*/ 778180 h 2480403"/>
              <a:gd name="connsiteX1" fmla="*/ 908932 w 2133002"/>
              <a:gd name="connsiteY1" fmla="*/ 148593 h 2480403"/>
              <a:gd name="connsiteX2" fmla="*/ 1264948 w 2133002"/>
              <a:gd name="connsiteY2" fmla="*/ 2439 h 2480403"/>
              <a:gd name="connsiteX3" fmla="*/ 1418597 w 2133002"/>
              <a:gd name="connsiteY3" fmla="*/ 219796 h 2480403"/>
              <a:gd name="connsiteX4" fmla="*/ 770273 w 2133002"/>
              <a:gd name="connsiteY4" fmla="*/ 860626 h 2480403"/>
              <a:gd name="connsiteX5" fmla="*/ 961397 w 2133002"/>
              <a:gd name="connsiteY5" fmla="*/ 1306583 h 2480403"/>
              <a:gd name="connsiteX6" fmla="*/ 1587237 w 2133002"/>
              <a:gd name="connsiteY6" fmla="*/ 1355301 h 2480403"/>
              <a:gd name="connsiteX7" fmla="*/ 2033195 w 2133002"/>
              <a:gd name="connsiteY7" fmla="*/ 2059839 h 2480403"/>
              <a:gd name="connsiteX8" fmla="*/ 564159 w 2133002"/>
              <a:gd name="connsiteY8" fmla="*/ 1711318 h 2480403"/>
              <a:gd name="connsiteX9" fmla="*/ 264355 w 2133002"/>
              <a:gd name="connsiteY9" fmla="*/ 2415855 h 2480403"/>
              <a:gd name="connsiteX10" fmla="*/ 2027 w 2133002"/>
              <a:gd name="connsiteY10" fmla="*/ 2037353 h 2480403"/>
              <a:gd name="connsiteX11" fmla="*/ 335558 w 2133002"/>
              <a:gd name="connsiteY11" fmla="*/ 778180 h 2480403"/>
              <a:gd name="connsiteX0" fmla="*/ 335558 w 2133002"/>
              <a:gd name="connsiteY0" fmla="*/ 778180 h 2480403"/>
              <a:gd name="connsiteX1" fmla="*/ 908932 w 2133002"/>
              <a:gd name="connsiteY1" fmla="*/ 148593 h 2480403"/>
              <a:gd name="connsiteX2" fmla="*/ 1264948 w 2133002"/>
              <a:gd name="connsiteY2" fmla="*/ 2439 h 2480403"/>
              <a:gd name="connsiteX3" fmla="*/ 1418597 w 2133002"/>
              <a:gd name="connsiteY3" fmla="*/ 219796 h 2480403"/>
              <a:gd name="connsiteX4" fmla="*/ 770273 w 2133002"/>
              <a:gd name="connsiteY4" fmla="*/ 860626 h 2480403"/>
              <a:gd name="connsiteX5" fmla="*/ 961397 w 2133002"/>
              <a:gd name="connsiteY5" fmla="*/ 1306583 h 2480403"/>
              <a:gd name="connsiteX6" fmla="*/ 1587237 w 2133002"/>
              <a:gd name="connsiteY6" fmla="*/ 1355301 h 2480403"/>
              <a:gd name="connsiteX7" fmla="*/ 2033195 w 2133002"/>
              <a:gd name="connsiteY7" fmla="*/ 2059839 h 2480403"/>
              <a:gd name="connsiteX8" fmla="*/ 564159 w 2133002"/>
              <a:gd name="connsiteY8" fmla="*/ 1711318 h 2480403"/>
              <a:gd name="connsiteX9" fmla="*/ 264355 w 2133002"/>
              <a:gd name="connsiteY9" fmla="*/ 2415855 h 2480403"/>
              <a:gd name="connsiteX10" fmla="*/ 2027 w 2133002"/>
              <a:gd name="connsiteY10" fmla="*/ 2037353 h 2480403"/>
              <a:gd name="connsiteX11" fmla="*/ 335558 w 2133002"/>
              <a:gd name="connsiteY11" fmla="*/ 778180 h 2480403"/>
              <a:gd name="connsiteX0" fmla="*/ 334142 w 2064891"/>
              <a:gd name="connsiteY0" fmla="*/ 778180 h 2425492"/>
              <a:gd name="connsiteX1" fmla="*/ 907516 w 2064891"/>
              <a:gd name="connsiteY1" fmla="*/ 148593 h 2425492"/>
              <a:gd name="connsiteX2" fmla="*/ 1263532 w 2064891"/>
              <a:gd name="connsiteY2" fmla="*/ 2439 h 2425492"/>
              <a:gd name="connsiteX3" fmla="*/ 1417181 w 2064891"/>
              <a:gd name="connsiteY3" fmla="*/ 219796 h 2425492"/>
              <a:gd name="connsiteX4" fmla="*/ 768857 w 2064891"/>
              <a:gd name="connsiteY4" fmla="*/ 860626 h 2425492"/>
              <a:gd name="connsiteX5" fmla="*/ 959981 w 2064891"/>
              <a:gd name="connsiteY5" fmla="*/ 1306583 h 2425492"/>
              <a:gd name="connsiteX6" fmla="*/ 1585821 w 2064891"/>
              <a:gd name="connsiteY6" fmla="*/ 1355301 h 2425492"/>
              <a:gd name="connsiteX7" fmla="*/ 2031779 w 2064891"/>
              <a:gd name="connsiteY7" fmla="*/ 2059839 h 2425492"/>
              <a:gd name="connsiteX8" fmla="*/ 663926 w 2064891"/>
              <a:gd name="connsiteY8" fmla="*/ 1730056 h 2425492"/>
              <a:gd name="connsiteX9" fmla="*/ 262939 w 2064891"/>
              <a:gd name="connsiteY9" fmla="*/ 2415855 h 2425492"/>
              <a:gd name="connsiteX10" fmla="*/ 611 w 2064891"/>
              <a:gd name="connsiteY10" fmla="*/ 2037353 h 2425492"/>
              <a:gd name="connsiteX11" fmla="*/ 334142 w 2064891"/>
              <a:gd name="connsiteY11" fmla="*/ 778180 h 2425492"/>
              <a:gd name="connsiteX0" fmla="*/ 334142 w 2064891"/>
              <a:gd name="connsiteY0" fmla="*/ 778180 h 2425492"/>
              <a:gd name="connsiteX1" fmla="*/ 907516 w 2064891"/>
              <a:gd name="connsiteY1" fmla="*/ 148593 h 2425492"/>
              <a:gd name="connsiteX2" fmla="*/ 1263532 w 2064891"/>
              <a:gd name="connsiteY2" fmla="*/ 2439 h 2425492"/>
              <a:gd name="connsiteX3" fmla="*/ 1417181 w 2064891"/>
              <a:gd name="connsiteY3" fmla="*/ 219796 h 2425492"/>
              <a:gd name="connsiteX4" fmla="*/ 768857 w 2064891"/>
              <a:gd name="connsiteY4" fmla="*/ 860626 h 2425492"/>
              <a:gd name="connsiteX5" fmla="*/ 959981 w 2064891"/>
              <a:gd name="connsiteY5" fmla="*/ 1306583 h 2425492"/>
              <a:gd name="connsiteX6" fmla="*/ 1585821 w 2064891"/>
              <a:gd name="connsiteY6" fmla="*/ 1355301 h 2425492"/>
              <a:gd name="connsiteX7" fmla="*/ 2031779 w 2064891"/>
              <a:gd name="connsiteY7" fmla="*/ 2059839 h 2425492"/>
              <a:gd name="connsiteX8" fmla="*/ 663926 w 2064891"/>
              <a:gd name="connsiteY8" fmla="*/ 1730056 h 2425492"/>
              <a:gd name="connsiteX9" fmla="*/ 262939 w 2064891"/>
              <a:gd name="connsiteY9" fmla="*/ 2415855 h 2425492"/>
              <a:gd name="connsiteX10" fmla="*/ 611 w 2064891"/>
              <a:gd name="connsiteY10" fmla="*/ 2037353 h 2425492"/>
              <a:gd name="connsiteX11" fmla="*/ 334142 w 2064891"/>
              <a:gd name="connsiteY11" fmla="*/ 778180 h 2425492"/>
              <a:gd name="connsiteX0" fmla="*/ 335393 w 2066142"/>
              <a:gd name="connsiteY0" fmla="*/ 778180 h 2514744"/>
              <a:gd name="connsiteX1" fmla="*/ 908767 w 2066142"/>
              <a:gd name="connsiteY1" fmla="*/ 148593 h 2514744"/>
              <a:gd name="connsiteX2" fmla="*/ 1264783 w 2066142"/>
              <a:gd name="connsiteY2" fmla="*/ 2439 h 2514744"/>
              <a:gd name="connsiteX3" fmla="*/ 1418432 w 2066142"/>
              <a:gd name="connsiteY3" fmla="*/ 219796 h 2514744"/>
              <a:gd name="connsiteX4" fmla="*/ 770108 w 2066142"/>
              <a:gd name="connsiteY4" fmla="*/ 860626 h 2514744"/>
              <a:gd name="connsiteX5" fmla="*/ 961232 w 2066142"/>
              <a:gd name="connsiteY5" fmla="*/ 1306583 h 2514744"/>
              <a:gd name="connsiteX6" fmla="*/ 1587072 w 2066142"/>
              <a:gd name="connsiteY6" fmla="*/ 1355301 h 2514744"/>
              <a:gd name="connsiteX7" fmla="*/ 2033030 w 2066142"/>
              <a:gd name="connsiteY7" fmla="*/ 2059839 h 2514744"/>
              <a:gd name="connsiteX8" fmla="*/ 665177 w 2066142"/>
              <a:gd name="connsiteY8" fmla="*/ 1730056 h 2514744"/>
              <a:gd name="connsiteX9" fmla="*/ 264190 w 2066142"/>
              <a:gd name="connsiteY9" fmla="*/ 2415855 h 2514744"/>
              <a:gd name="connsiteX10" fmla="*/ 1862 w 2066142"/>
              <a:gd name="connsiteY10" fmla="*/ 2037353 h 2514744"/>
              <a:gd name="connsiteX11" fmla="*/ 335393 w 2066142"/>
              <a:gd name="connsiteY11" fmla="*/ 778180 h 2514744"/>
              <a:gd name="connsiteX0" fmla="*/ 335393 w 2077464"/>
              <a:gd name="connsiteY0" fmla="*/ 778180 h 2514744"/>
              <a:gd name="connsiteX1" fmla="*/ 908767 w 2077464"/>
              <a:gd name="connsiteY1" fmla="*/ 148593 h 2514744"/>
              <a:gd name="connsiteX2" fmla="*/ 1264783 w 2077464"/>
              <a:gd name="connsiteY2" fmla="*/ 2439 h 2514744"/>
              <a:gd name="connsiteX3" fmla="*/ 1418432 w 2077464"/>
              <a:gd name="connsiteY3" fmla="*/ 219796 h 2514744"/>
              <a:gd name="connsiteX4" fmla="*/ 770108 w 2077464"/>
              <a:gd name="connsiteY4" fmla="*/ 860626 h 2514744"/>
              <a:gd name="connsiteX5" fmla="*/ 961232 w 2077464"/>
              <a:gd name="connsiteY5" fmla="*/ 1306583 h 2514744"/>
              <a:gd name="connsiteX6" fmla="*/ 1587072 w 2077464"/>
              <a:gd name="connsiteY6" fmla="*/ 1355301 h 2514744"/>
              <a:gd name="connsiteX7" fmla="*/ 2033030 w 2077464"/>
              <a:gd name="connsiteY7" fmla="*/ 2059839 h 2514744"/>
              <a:gd name="connsiteX8" fmla="*/ 665177 w 2077464"/>
              <a:gd name="connsiteY8" fmla="*/ 1730056 h 2514744"/>
              <a:gd name="connsiteX9" fmla="*/ 264190 w 2077464"/>
              <a:gd name="connsiteY9" fmla="*/ 2415855 h 2514744"/>
              <a:gd name="connsiteX10" fmla="*/ 1862 w 2077464"/>
              <a:gd name="connsiteY10" fmla="*/ 2037353 h 2514744"/>
              <a:gd name="connsiteX11" fmla="*/ 335393 w 2077464"/>
              <a:gd name="connsiteY11" fmla="*/ 778180 h 2514744"/>
              <a:gd name="connsiteX0" fmla="*/ 334202 w 2059976"/>
              <a:gd name="connsiteY0" fmla="*/ 778180 h 2425312"/>
              <a:gd name="connsiteX1" fmla="*/ 907576 w 2059976"/>
              <a:gd name="connsiteY1" fmla="*/ 148593 h 2425312"/>
              <a:gd name="connsiteX2" fmla="*/ 1263592 w 2059976"/>
              <a:gd name="connsiteY2" fmla="*/ 2439 h 2425312"/>
              <a:gd name="connsiteX3" fmla="*/ 1417241 w 2059976"/>
              <a:gd name="connsiteY3" fmla="*/ 219796 h 2425312"/>
              <a:gd name="connsiteX4" fmla="*/ 768917 w 2059976"/>
              <a:gd name="connsiteY4" fmla="*/ 860626 h 2425312"/>
              <a:gd name="connsiteX5" fmla="*/ 960041 w 2059976"/>
              <a:gd name="connsiteY5" fmla="*/ 1306583 h 2425312"/>
              <a:gd name="connsiteX6" fmla="*/ 1585881 w 2059976"/>
              <a:gd name="connsiteY6" fmla="*/ 1355301 h 2425312"/>
              <a:gd name="connsiteX7" fmla="*/ 2031839 w 2059976"/>
              <a:gd name="connsiteY7" fmla="*/ 2059839 h 2425312"/>
              <a:gd name="connsiteX8" fmla="*/ 757674 w 2059976"/>
              <a:gd name="connsiteY8" fmla="*/ 1733804 h 2425312"/>
              <a:gd name="connsiteX9" fmla="*/ 262999 w 2059976"/>
              <a:gd name="connsiteY9" fmla="*/ 2415855 h 2425312"/>
              <a:gd name="connsiteX10" fmla="*/ 671 w 2059976"/>
              <a:gd name="connsiteY10" fmla="*/ 2037353 h 2425312"/>
              <a:gd name="connsiteX11" fmla="*/ 334202 w 2059976"/>
              <a:gd name="connsiteY11" fmla="*/ 778180 h 2425312"/>
              <a:gd name="connsiteX0" fmla="*/ 342882 w 2068656"/>
              <a:gd name="connsiteY0" fmla="*/ 778180 h 2520786"/>
              <a:gd name="connsiteX1" fmla="*/ 916256 w 2068656"/>
              <a:gd name="connsiteY1" fmla="*/ 148593 h 2520786"/>
              <a:gd name="connsiteX2" fmla="*/ 1272272 w 2068656"/>
              <a:gd name="connsiteY2" fmla="*/ 2439 h 2520786"/>
              <a:gd name="connsiteX3" fmla="*/ 1425921 w 2068656"/>
              <a:gd name="connsiteY3" fmla="*/ 219796 h 2520786"/>
              <a:gd name="connsiteX4" fmla="*/ 777597 w 2068656"/>
              <a:gd name="connsiteY4" fmla="*/ 860626 h 2520786"/>
              <a:gd name="connsiteX5" fmla="*/ 968721 w 2068656"/>
              <a:gd name="connsiteY5" fmla="*/ 1306583 h 2520786"/>
              <a:gd name="connsiteX6" fmla="*/ 1594561 w 2068656"/>
              <a:gd name="connsiteY6" fmla="*/ 1355301 h 2520786"/>
              <a:gd name="connsiteX7" fmla="*/ 2040519 w 2068656"/>
              <a:gd name="connsiteY7" fmla="*/ 2059839 h 2520786"/>
              <a:gd name="connsiteX8" fmla="*/ 766354 w 2068656"/>
              <a:gd name="connsiteY8" fmla="*/ 1733804 h 2520786"/>
              <a:gd name="connsiteX9" fmla="*/ 271679 w 2068656"/>
              <a:gd name="connsiteY9" fmla="*/ 2415855 h 2520786"/>
              <a:gd name="connsiteX10" fmla="*/ 9351 w 2068656"/>
              <a:gd name="connsiteY10" fmla="*/ 2037353 h 2520786"/>
              <a:gd name="connsiteX11" fmla="*/ 342882 w 2068656"/>
              <a:gd name="connsiteY11" fmla="*/ 778180 h 2520786"/>
              <a:gd name="connsiteX0" fmla="*/ 334060 w 2059834"/>
              <a:gd name="connsiteY0" fmla="*/ 778180 h 2442883"/>
              <a:gd name="connsiteX1" fmla="*/ 907434 w 2059834"/>
              <a:gd name="connsiteY1" fmla="*/ 148593 h 2442883"/>
              <a:gd name="connsiteX2" fmla="*/ 1263450 w 2059834"/>
              <a:gd name="connsiteY2" fmla="*/ 2439 h 2442883"/>
              <a:gd name="connsiteX3" fmla="*/ 1417099 w 2059834"/>
              <a:gd name="connsiteY3" fmla="*/ 219796 h 2442883"/>
              <a:gd name="connsiteX4" fmla="*/ 768775 w 2059834"/>
              <a:gd name="connsiteY4" fmla="*/ 860626 h 2442883"/>
              <a:gd name="connsiteX5" fmla="*/ 959899 w 2059834"/>
              <a:gd name="connsiteY5" fmla="*/ 1306583 h 2442883"/>
              <a:gd name="connsiteX6" fmla="*/ 1585739 w 2059834"/>
              <a:gd name="connsiteY6" fmla="*/ 1355301 h 2442883"/>
              <a:gd name="connsiteX7" fmla="*/ 2031697 w 2059834"/>
              <a:gd name="connsiteY7" fmla="*/ 2059839 h 2442883"/>
              <a:gd name="connsiteX8" fmla="*/ 757532 w 2059834"/>
              <a:gd name="connsiteY8" fmla="*/ 1733804 h 2442883"/>
              <a:gd name="connsiteX9" fmla="*/ 498952 w 2059834"/>
              <a:gd name="connsiteY9" fmla="*/ 1415262 h 2442883"/>
              <a:gd name="connsiteX10" fmla="*/ 262857 w 2059834"/>
              <a:gd name="connsiteY10" fmla="*/ 2415855 h 2442883"/>
              <a:gd name="connsiteX11" fmla="*/ 529 w 2059834"/>
              <a:gd name="connsiteY11" fmla="*/ 2037353 h 2442883"/>
              <a:gd name="connsiteX12" fmla="*/ 334060 w 2059834"/>
              <a:gd name="connsiteY12" fmla="*/ 778180 h 2442883"/>
              <a:gd name="connsiteX0" fmla="*/ 334060 w 2059834"/>
              <a:gd name="connsiteY0" fmla="*/ 778180 h 2442883"/>
              <a:gd name="connsiteX1" fmla="*/ 907434 w 2059834"/>
              <a:gd name="connsiteY1" fmla="*/ 148593 h 2442883"/>
              <a:gd name="connsiteX2" fmla="*/ 1263450 w 2059834"/>
              <a:gd name="connsiteY2" fmla="*/ 2439 h 2442883"/>
              <a:gd name="connsiteX3" fmla="*/ 1417099 w 2059834"/>
              <a:gd name="connsiteY3" fmla="*/ 219796 h 2442883"/>
              <a:gd name="connsiteX4" fmla="*/ 768775 w 2059834"/>
              <a:gd name="connsiteY4" fmla="*/ 860626 h 2442883"/>
              <a:gd name="connsiteX5" fmla="*/ 959899 w 2059834"/>
              <a:gd name="connsiteY5" fmla="*/ 1306583 h 2442883"/>
              <a:gd name="connsiteX6" fmla="*/ 1585739 w 2059834"/>
              <a:gd name="connsiteY6" fmla="*/ 1355301 h 2442883"/>
              <a:gd name="connsiteX7" fmla="*/ 2031697 w 2059834"/>
              <a:gd name="connsiteY7" fmla="*/ 2059839 h 2442883"/>
              <a:gd name="connsiteX8" fmla="*/ 757532 w 2059834"/>
              <a:gd name="connsiteY8" fmla="*/ 1733804 h 2442883"/>
              <a:gd name="connsiteX9" fmla="*/ 498952 w 2059834"/>
              <a:gd name="connsiteY9" fmla="*/ 1415262 h 2442883"/>
              <a:gd name="connsiteX10" fmla="*/ 262857 w 2059834"/>
              <a:gd name="connsiteY10" fmla="*/ 2415855 h 2442883"/>
              <a:gd name="connsiteX11" fmla="*/ 529 w 2059834"/>
              <a:gd name="connsiteY11" fmla="*/ 2037353 h 2442883"/>
              <a:gd name="connsiteX12" fmla="*/ 334060 w 2059834"/>
              <a:gd name="connsiteY12" fmla="*/ 778180 h 2442883"/>
              <a:gd name="connsiteX0" fmla="*/ 334060 w 2059834"/>
              <a:gd name="connsiteY0" fmla="*/ 778180 h 2442883"/>
              <a:gd name="connsiteX1" fmla="*/ 907434 w 2059834"/>
              <a:gd name="connsiteY1" fmla="*/ 148593 h 2442883"/>
              <a:gd name="connsiteX2" fmla="*/ 1263450 w 2059834"/>
              <a:gd name="connsiteY2" fmla="*/ 2439 h 2442883"/>
              <a:gd name="connsiteX3" fmla="*/ 1417099 w 2059834"/>
              <a:gd name="connsiteY3" fmla="*/ 219796 h 2442883"/>
              <a:gd name="connsiteX4" fmla="*/ 768775 w 2059834"/>
              <a:gd name="connsiteY4" fmla="*/ 860626 h 2442883"/>
              <a:gd name="connsiteX5" fmla="*/ 959899 w 2059834"/>
              <a:gd name="connsiteY5" fmla="*/ 1306583 h 2442883"/>
              <a:gd name="connsiteX6" fmla="*/ 1585739 w 2059834"/>
              <a:gd name="connsiteY6" fmla="*/ 1355301 h 2442883"/>
              <a:gd name="connsiteX7" fmla="*/ 2031697 w 2059834"/>
              <a:gd name="connsiteY7" fmla="*/ 2059839 h 2442883"/>
              <a:gd name="connsiteX8" fmla="*/ 757532 w 2059834"/>
              <a:gd name="connsiteY8" fmla="*/ 1733804 h 2442883"/>
              <a:gd name="connsiteX9" fmla="*/ 498952 w 2059834"/>
              <a:gd name="connsiteY9" fmla="*/ 1415262 h 2442883"/>
              <a:gd name="connsiteX10" fmla="*/ 262857 w 2059834"/>
              <a:gd name="connsiteY10" fmla="*/ 2415855 h 2442883"/>
              <a:gd name="connsiteX11" fmla="*/ 529 w 2059834"/>
              <a:gd name="connsiteY11" fmla="*/ 2037353 h 2442883"/>
              <a:gd name="connsiteX12" fmla="*/ 334060 w 2059834"/>
              <a:gd name="connsiteY12" fmla="*/ 778180 h 2442883"/>
              <a:gd name="connsiteX0" fmla="*/ 334060 w 2059834"/>
              <a:gd name="connsiteY0" fmla="*/ 778180 h 2442883"/>
              <a:gd name="connsiteX1" fmla="*/ 907434 w 2059834"/>
              <a:gd name="connsiteY1" fmla="*/ 148593 h 2442883"/>
              <a:gd name="connsiteX2" fmla="*/ 1263450 w 2059834"/>
              <a:gd name="connsiteY2" fmla="*/ 2439 h 2442883"/>
              <a:gd name="connsiteX3" fmla="*/ 1417099 w 2059834"/>
              <a:gd name="connsiteY3" fmla="*/ 219796 h 2442883"/>
              <a:gd name="connsiteX4" fmla="*/ 768775 w 2059834"/>
              <a:gd name="connsiteY4" fmla="*/ 860626 h 2442883"/>
              <a:gd name="connsiteX5" fmla="*/ 959899 w 2059834"/>
              <a:gd name="connsiteY5" fmla="*/ 1306583 h 2442883"/>
              <a:gd name="connsiteX6" fmla="*/ 1585739 w 2059834"/>
              <a:gd name="connsiteY6" fmla="*/ 1355301 h 2442883"/>
              <a:gd name="connsiteX7" fmla="*/ 2031697 w 2059834"/>
              <a:gd name="connsiteY7" fmla="*/ 2059839 h 2442883"/>
              <a:gd name="connsiteX8" fmla="*/ 757532 w 2059834"/>
              <a:gd name="connsiteY8" fmla="*/ 1733804 h 2442883"/>
              <a:gd name="connsiteX9" fmla="*/ 498952 w 2059834"/>
              <a:gd name="connsiteY9" fmla="*/ 1415262 h 2442883"/>
              <a:gd name="connsiteX10" fmla="*/ 262857 w 2059834"/>
              <a:gd name="connsiteY10" fmla="*/ 2415855 h 2442883"/>
              <a:gd name="connsiteX11" fmla="*/ 529 w 2059834"/>
              <a:gd name="connsiteY11" fmla="*/ 2037353 h 2442883"/>
              <a:gd name="connsiteX12" fmla="*/ 334060 w 2059834"/>
              <a:gd name="connsiteY12" fmla="*/ 778180 h 2442883"/>
              <a:gd name="connsiteX0" fmla="*/ 334077 w 2059851"/>
              <a:gd name="connsiteY0" fmla="*/ 778180 h 2441311"/>
              <a:gd name="connsiteX1" fmla="*/ 907451 w 2059851"/>
              <a:gd name="connsiteY1" fmla="*/ 148593 h 2441311"/>
              <a:gd name="connsiteX2" fmla="*/ 1263467 w 2059851"/>
              <a:gd name="connsiteY2" fmla="*/ 2439 h 2441311"/>
              <a:gd name="connsiteX3" fmla="*/ 1417116 w 2059851"/>
              <a:gd name="connsiteY3" fmla="*/ 219796 h 2441311"/>
              <a:gd name="connsiteX4" fmla="*/ 768792 w 2059851"/>
              <a:gd name="connsiteY4" fmla="*/ 860626 h 2441311"/>
              <a:gd name="connsiteX5" fmla="*/ 959916 w 2059851"/>
              <a:gd name="connsiteY5" fmla="*/ 1306583 h 2441311"/>
              <a:gd name="connsiteX6" fmla="*/ 1585756 w 2059851"/>
              <a:gd name="connsiteY6" fmla="*/ 1355301 h 2441311"/>
              <a:gd name="connsiteX7" fmla="*/ 2031714 w 2059851"/>
              <a:gd name="connsiteY7" fmla="*/ 2059839 h 2441311"/>
              <a:gd name="connsiteX8" fmla="*/ 757549 w 2059851"/>
              <a:gd name="connsiteY8" fmla="*/ 1733804 h 2441311"/>
              <a:gd name="connsiteX9" fmla="*/ 540192 w 2059851"/>
              <a:gd name="connsiteY9" fmla="*/ 1441495 h 2441311"/>
              <a:gd name="connsiteX10" fmla="*/ 262874 w 2059851"/>
              <a:gd name="connsiteY10" fmla="*/ 2415855 h 2441311"/>
              <a:gd name="connsiteX11" fmla="*/ 546 w 2059851"/>
              <a:gd name="connsiteY11" fmla="*/ 2037353 h 2441311"/>
              <a:gd name="connsiteX12" fmla="*/ 334077 w 2059851"/>
              <a:gd name="connsiteY12" fmla="*/ 778180 h 2441311"/>
              <a:gd name="connsiteX0" fmla="*/ 334077 w 2059851"/>
              <a:gd name="connsiteY0" fmla="*/ 778180 h 2441311"/>
              <a:gd name="connsiteX1" fmla="*/ 907451 w 2059851"/>
              <a:gd name="connsiteY1" fmla="*/ 148593 h 2441311"/>
              <a:gd name="connsiteX2" fmla="*/ 1263467 w 2059851"/>
              <a:gd name="connsiteY2" fmla="*/ 2439 h 2441311"/>
              <a:gd name="connsiteX3" fmla="*/ 1417116 w 2059851"/>
              <a:gd name="connsiteY3" fmla="*/ 219796 h 2441311"/>
              <a:gd name="connsiteX4" fmla="*/ 768792 w 2059851"/>
              <a:gd name="connsiteY4" fmla="*/ 860626 h 2441311"/>
              <a:gd name="connsiteX5" fmla="*/ 959916 w 2059851"/>
              <a:gd name="connsiteY5" fmla="*/ 1306583 h 2441311"/>
              <a:gd name="connsiteX6" fmla="*/ 1585756 w 2059851"/>
              <a:gd name="connsiteY6" fmla="*/ 1355301 h 2441311"/>
              <a:gd name="connsiteX7" fmla="*/ 2031714 w 2059851"/>
              <a:gd name="connsiteY7" fmla="*/ 2059839 h 2441311"/>
              <a:gd name="connsiteX8" fmla="*/ 757549 w 2059851"/>
              <a:gd name="connsiteY8" fmla="*/ 1733804 h 2441311"/>
              <a:gd name="connsiteX9" fmla="*/ 540192 w 2059851"/>
              <a:gd name="connsiteY9" fmla="*/ 1441495 h 2441311"/>
              <a:gd name="connsiteX10" fmla="*/ 262874 w 2059851"/>
              <a:gd name="connsiteY10" fmla="*/ 2415855 h 2441311"/>
              <a:gd name="connsiteX11" fmla="*/ 546 w 2059851"/>
              <a:gd name="connsiteY11" fmla="*/ 2037353 h 2441311"/>
              <a:gd name="connsiteX12" fmla="*/ 334077 w 2059851"/>
              <a:gd name="connsiteY12" fmla="*/ 778180 h 2441311"/>
              <a:gd name="connsiteX0" fmla="*/ 333616 w 2059390"/>
              <a:gd name="connsiteY0" fmla="*/ 778180 h 2362624"/>
              <a:gd name="connsiteX1" fmla="*/ 906990 w 2059390"/>
              <a:gd name="connsiteY1" fmla="*/ 148593 h 2362624"/>
              <a:gd name="connsiteX2" fmla="*/ 1263006 w 2059390"/>
              <a:gd name="connsiteY2" fmla="*/ 2439 h 2362624"/>
              <a:gd name="connsiteX3" fmla="*/ 1416655 w 2059390"/>
              <a:gd name="connsiteY3" fmla="*/ 219796 h 2362624"/>
              <a:gd name="connsiteX4" fmla="*/ 768331 w 2059390"/>
              <a:gd name="connsiteY4" fmla="*/ 860626 h 2362624"/>
              <a:gd name="connsiteX5" fmla="*/ 959455 w 2059390"/>
              <a:gd name="connsiteY5" fmla="*/ 1306583 h 2362624"/>
              <a:gd name="connsiteX6" fmla="*/ 1585295 w 2059390"/>
              <a:gd name="connsiteY6" fmla="*/ 1355301 h 2362624"/>
              <a:gd name="connsiteX7" fmla="*/ 2031253 w 2059390"/>
              <a:gd name="connsiteY7" fmla="*/ 2059839 h 2362624"/>
              <a:gd name="connsiteX8" fmla="*/ 757088 w 2059390"/>
              <a:gd name="connsiteY8" fmla="*/ 1733804 h 2362624"/>
              <a:gd name="connsiteX9" fmla="*/ 539731 w 2059390"/>
              <a:gd name="connsiteY9" fmla="*/ 1441495 h 2362624"/>
              <a:gd name="connsiteX10" fmla="*/ 303636 w 2059390"/>
              <a:gd name="connsiteY10" fmla="*/ 2329662 h 2362624"/>
              <a:gd name="connsiteX11" fmla="*/ 85 w 2059390"/>
              <a:gd name="connsiteY11" fmla="*/ 2037353 h 2362624"/>
              <a:gd name="connsiteX12" fmla="*/ 333616 w 2059390"/>
              <a:gd name="connsiteY12" fmla="*/ 778180 h 2362624"/>
              <a:gd name="connsiteX0" fmla="*/ 333651 w 2059425"/>
              <a:gd name="connsiteY0" fmla="*/ 778180 h 2447269"/>
              <a:gd name="connsiteX1" fmla="*/ 907025 w 2059425"/>
              <a:gd name="connsiteY1" fmla="*/ 148593 h 2447269"/>
              <a:gd name="connsiteX2" fmla="*/ 1263041 w 2059425"/>
              <a:gd name="connsiteY2" fmla="*/ 2439 h 2447269"/>
              <a:gd name="connsiteX3" fmla="*/ 1416690 w 2059425"/>
              <a:gd name="connsiteY3" fmla="*/ 219796 h 2447269"/>
              <a:gd name="connsiteX4" fmla="*/ 768366 w 2059425"/>
              <a:gd name="connsiteY4" fmla="*/ 860626 h 2447269"/>
              <a:gd name="connsiteX5" fmla="*/ 959490 w 2059425"/>
              <a:gd name="connsiteY5" fmla="*/ 1306583 h 2447269"/>
              <a:gd name="connsiteX6" fmla="*/ 1585330 w 2059425"/>
              <a:gd name="connsiteY6" fmla="*/ 1355301 h 2447269"/>
              <a:gd name="connsiteX7" fmla="*/ 2031288 w 2059425"/>
              <a:gd name="connsiteY7" fmla="*/ 2059839 h 2447269"/>
              <a:gd name="connsiteX8" fmla="*/ 757123 w 2059425"/>
              <a:gd name="connsiteY8" fmla="*/ 1733804 h 2447269"/>
              <a:gd name="connsiteX9" fmla="*/ 539766 w 2059425"/>
              <a:gd name="connsiteY9" fmla="*/ 1441495 h 2447269"/>
              <a:gd name="connsiteX10" fmla="*/ 303671 w 2059425"/>
              <a:gd name="connsiteY10" fmla="*/ 2329662 h 2447269"/>
              <a:gd name="connsiteX11" fmla="*/ 120 w 2059425"/>
              <a:gd name="connsiteY11" fmla="*/ 2037353 h 2447269"/>
              <a:gd name="connsiteX12" fmla="*/ 333651 w 2059425"/>
              <a:gd name="connsiteY12" fmla="*/ 778180 h 2447269"/>
              <a:gd name="connsiteX0" fmla="*/ 333615 w 2059389"/>
              <a:gd name="connsiteY0" fmla="*/ 778180 h 2367212"/>
              <a:gd name="connsiteX1" fmla="*/ 906989 w 2059389"/>
              <a:gd name="connsiteY1" fmla="*/ 148593 h 2367212"/>
              <a:gd name="connsiteX2" fmla="*/ 1263005 w 2059389"/>
              <a:gd name="connsiteY2" fmla="*/ 2439 h 2367212"/>
              <a:gd name="connsiteX3" fmla="*/ 1416654 w 2059389"/>
              <a:gd name="connsiteY3" fmla="*/ 219796 h 2367212"/>
              <a:gd name="connsiteX4" fmla="*/ 768330 w 2059389"/>
              <a:gd name="connsiteY4" fmla="*/ 860626 h 2367212"/>
              <a:gd name="connsiteX5" fmla="*/ 959454 w 2059389"/>
              <a:gd name="connsiteY5" fmla="*/ 1306583 h 2367212"/>
              <a:gd name="connsiteX6" fmla="*/ 1585294 w 2059389"/>
              <a:gd name="connsiteY6" fmla="*/ 1355301 h 2367212"/>
              <a:gd name="connsiteX7" fmla="*/ 2031252 w 2059389"/>
              <a:gd name="connsiteY7" fmla="*/ 2059839 h 2367212"/>
              <a:gd name="connsiteX8" fmla="*/ 757087 w 2059389"/>
              <a:gd name="connsiteY8" fmla="*/ 1733804 h 2367212"/>
              <a:gd name="connsiteX9" fmla="*/ 528487 w 2059389"/>
              <a:gd name="connsiteY9" fmla="*/ 1374039 h 2367212"/>
              <a:gd name="connsiteX10" fmla="*/ 303635 w 2059389"/>
              <a:gd name="connsiteY10" fmla="*/ 2329662 h 2367212"/>
              <a:gd name="connsiteX11" fmla="*/ 84 w 2059389"/>
              <a:gd name="connsiteY11" fmla="*/ 2037353 h 2367212"/>
              <a:gd name="connsiteX12" fmla="*/ 333615 w 2059389"/>
              <a:gd name="connsiteY12" fmla="*/ 778180 h 2367212"/>
              <a:gd name="connsiteX0" fmla="*/ 333615 w 2059389"/>
              <a:gd name="connsiteY0" fmla="*/ 778180 h 2367212"/>
              <a:gd name="connsiteX1" fmla="*/ 906989 w 2059389"/>
              <a:gd name="connsiteY1" fmla="*/ 148593 h 2367212"/>
              <a:gd name="connsiteX2" fmla="*/ 1263005 w 2059389"/>
              <a:gd name="connsiteY2" fmla="*/ 2439 h 2367212"/>
              <a:gd name="connsiteX3" fmla="*/ 1416654 w 2059389"/>
              <a:gd name="connsiteY3" fmla="*/ 219796 h 2367212"/>
              <a:gd name="connsiteX4" fmla="*/ 768330 w 2059389"/>
              <a:gd name="connsiteY4" fmla="*/ 860626 h 2367212"/>
              <a:gd name="connsiteX5" fmla="*/ 959454 w 2059389"/>
              <a:gd name="connsiteY5" fmla="*/ 1306583 h 2367212"/>
              <a:gd name="connsiteX6" fmla="*/ 1585294 w 2059389"/>
              <a:gd name="connsiteY6" fmla="*/ 1355301 h 2367212"/>
              <a:gd name="connsiteX7" fmla="*/ 2031252 w 2059389"/>
              <a:gd name="connsiteY7" fmla="*/ 2059839 h 2367212"/>
              <a:gd name="connsiteX8" fmla="*/ 757087 w 2059389"/>
              <a:gd name="connsiteY8" fmla="*/ 1733804 h 2367212"/>
              <a:gd name="connsiteX9" fmla="*/ 528487 w 2059389"/>
              <a:gd name="connsiteY9" fmla="*/ 1374039 h 2367212"/>
              <a:gd name="connsiteX10" fmla="*/ 303635 w 2059389"/>
              <a:gd name="connsiteY10" fmla="*/ 2329662 h 2367212"/>
              <a:gd name="connsiteX11" fmla="*/ 84 w 2059389"/>
              <a:gd name="connsiteY11" fmla="*/ 2037353 h 2367212"/>
              <a:gd name="connsiteX12" fmla="*/ 333615 w 2059389"/>
              <a:gd name="connsiteY12" fmla="*/ 778180 h 2367212"/>
              <a:gd name="connsiteX0" fmla="*/ 333615 w 2059389"/>
              <a:gd name="connsiteY0" fmla="*/ 778180 h 2360855"/>
              <a:gd name="connsiteX1" fmla="*/ 906989 w 2059389"/>
              <a:gd name="connsiteY1" fmla="*/ 148593 h 2360855"/>
              <a:gd name="connsiteX2" fmla="*/ 1263005 w 2059389"/>
              <a:gd name="connsiteY2" fmla="*/ 2439 h 2360855"/>
              <a:gd name="connsiteX3" fmla="*/ 1416654 w 2059389"/>
              <a:gd name="connsiteY3" fmla="*/ 219796 h 2360855"/>
              <a:gd name="connsiteX4" fmla="*/ 768330 w 2059389"/>
              <a:gd name="connsiteY4" fmla="*/ 860626 h 2360855"/>
              <a:gd name="connsiteX5" fmla="*/ 959454 w 2059389"/>
              <a:gd name="connsiteY5" fmla="*/ 1306583 h 2360855"/>
              <a:gd name="connsiteX6" fmla="*/ 1585294 w 2059389"/>
              <a:gd name="connsiteY6" fmla="*/ 1355301 h 2360855"/>
              <a:gd name="connsiteX7" fmla="*/ 2031252 w 2059389"/>
              <a:gd name="connsiteY7" fmla="*/ 2059839 h 2360855"/>
              <a:gd name="connsiteX8" fmla="*/ 757087 w 2059389"/>
              <a:gd name="connsiteY8" fmla="*/ 1733804 h 2360855"/>
              <a:gd name="connsiteX9" fmla="*/ 532234 w 2059389"/>
              <a:gd name="connsiteY9" fmla="*/ 1467728 h 2360855"/>
              <a:gd name="connsiteX10" fmla="*/ 303635 w 2059389"/>
              <a:gd name="connsiteY10" fmla="*/ 2329662 h 2360855"/>
              <a:gd name="connsiteX11" fmla="*/ 84 w 2059389"/>
              <a:gd name="connsiteY11" fmla="*/ 2037353 h 2360855"/>
              <a:gd name="connsiteX12" fmla="*/ 333615 w 2059389"/>
              <a:gd name="connsiteY12" fmla="*/ 778180 h 2360855"/>
              <a:gd name="connsiteX0" fmla="*/ 333612 w 2059386"/>
              <a:gd name="connsiteY0" fmla="*/ 778180 h 2358844"/>
              <a:gd name="connsiteX1" fmla="*/ 906986 w 2059386"/>
              <a:gd name="connsiteY1" fmla="*/ 148593 h 2358844"/>
              <a:gd name="connsiteX2" fmla="*/ 1263002 w 2059386"/>
              <a:gd name="connsiteY2" fmla="*/ 2439 h 2358844"/>
              <a:gd name="connsiteX3" fmla="*/ 1416651 w 2059386"/>
              <a:gd name="connsiteY3" fmla="*/ 219796 h 2358844"/>
              <a:gd name="connsiteX4" fmla="*/ 768327 w 2059386"/>
              <a:gd name="connsiteY4" fmla="*/ 860626 h 2358844"/>
              <a:gd name="connsiteX5" fmla="*/ 959451 w 2059386"/>
              <a:gd name="connsiteY5" fmla="*/ 1306583 h 2358844"/>
              <a:gd name="connsiteX6" fmla="*/ 1585291 w 2059386"/>
              <a:gd name="connsiteY6" fmla="*/ 1355301 h 2358844"/>
              <a:gd name="connsiteX7" fmla="*/ 2031249 w 2059386"/>
              <a:gd name="connsiteY7" fmla="*/ 2059839 h 2358844"/>
              <a:gd name="connsiteX8" fmla="*/ 757084 w 2059386"/>
              <a:gd name="connsiteY8" fmla="*/ 1733804 h 2358844"/>
              <a:gd name="connsiteX9" fmla="*/ 483513 w 2059386"/>
              <a:gd name="connsiteY9" fmla="*/ 1497709 h 2358844"/>
              <a:gd name="connsiteX10" fmla="*/ 303632 w 2059386"/>
              <a:gd name="connsiteY10" fmla="*/ 2329662 h 2358844"/>
              <a:gd name="connsiteX11" fmla="*/ 81 w 2059386"/>
              <a:gd name="connsiteY11" fmla="*/ 2037353 h 2358844"/>
              <a:gd name="connsiteX12" fmla="*/ 333612 w 2059386"/>
              <a:gd name="connsiteY12" fmla="*/ 778180 h 2358844"/>
              <a:gd name="connsiteX0" fmla="*/ 333612 w 2053142"/>
              <a:gd name="connsiteY0" fmla="*/ 778180 h 2358844"/>
              <a:gd name="connsiteX1" fmla="*/ 906986 w 2053142"/>
              <a:gd name="connsiteY1" fmla="*/ 148593 h 2358844"/>
              <a:gd name="connsiteX2" fmla="*/ 1263002 w 2053142"/>
              <a:gd name="connsiteY2" fmla="*/ 2439 h 2358844"/>
              <a:gd name="connsiteX3" fmla="*/ 1416651 w 2053142"/>
              <a:gd name="connsiteY3" fmla="*/ 219796 h 2358844"/>
              <a:gd name="connsiteX4" fmla="*/ 768327 w 2053142"/>
              <a:gd name="connsiteY4" fmla="*/ 860626 h 2358844"/>
              <a:gd name="connsiteX5" fmla="*/ 959451 w 2053142"/>
              <a:gd name="connsiteY5" fmla="*/ 1306583 h 2358844"/>
              <a:gd name="connsiteX6" fmla="*/ 1585291 w 2053142"/>
              <a:gd name="connsiteY6" fmla="*/ 1355301 h 2358844"/>
              <a:gd name="connsiteX7" fmla="*/ 2031249 w 2053142"/>
              <a:gd name="connsiteY7" fmla="*/ 2059839 h 2358844"/>
              <a:gd name="connsiteX8" fmla="*/ 880753 w 2053142"/>
              <a:gd name="connsiteY8" fmla="*/ 1827492 h 2358844"/>
              <a:gd name="connsiteX9" fmla="*/ 483513 w 2053142"/>
              <a:gd name="connsiteY9" fmla="*/ 1497709 h 2358844"/>
              <a:gd name="connsiteX10" fmla="*/ 303632 w 2053142"/>
              <a:gd name="connsiteY10" fmla="*/ 2329662 h 2358844"/>
              <a:gd name="connsiteX11" fmla="*/ 81 w 2053142"/>
              <a:gd name="connsiteY11" fmla="*/ 2037353 h 2358844"/>
              <a:gd name="connsiteX12" fmla="*/ 333612 w 2053142"/>
              <a:gd name="connsiteY12" fmla="*/ 778180 h 2358844"/>
              <a:gd name="connsiteX0" fmla="*/ 333612 w 2053142"/>
              <a:gd name="connsiteY0" fmla="*/ 778180 h 2358844"/>
              <a:gd name="connsiteX1" fmla="*/ 906986 w 2053142"/>
              <a:gd name="connsiteY1" fmla="*/ 148593 h 2358844"/>
              <a:gd name="connsiteX2" fmla="*/ 1263002 w 2053142"/>
              <a:gd name="connsiteY2" fmla="*/ 2439 h 2358844"/>
              <a:gd name="connsiteX3" fmla="*/ 1416651 w 2053142"/>
              <a:gd name="connsiteY3" fmla="*/ 219796 h 2358844"/>
              <a:gd name="connsiteX4" fmla="*/ 768327 w 2053142"/>
              <a:gd name="connsiteY4" fmla="*/ 860626 h 2358844"/>
              <a:gd name="connsiteX5" fmla="*/ 959451 w 2053142"/>
              <a:gd name="connsiteY5" fmla="*/ 1306583 h 2358844"/>
              <a:gd name="connsiteX6" fmla="*/ 1585291 w 2053142"/>
              <a:gd name="connsiteY6" fmla="*/ 1355301 h 2358844"/>
              <a:gd name="connsiteX7" fmla="*/ 2031249 w 2053142"/>
              <a:gd name="connsiteY7" fmla="*/ 2059839 h 2358844"/>
              <a:gd name="connsiteX8" fmla="*/ 880753 w 2053142"/>
              <a:gd name="connsiteY8" fmla="*/ 1827492 h 2358844"/>
              <a:gd name="connsiteX9" fmla="*/ 483513 w 2053142"/>
              <a:gd name="connsiteY9" fmla="*/ 1497709 h 2358844"/>
              <a:gd name="connsiteX10" fmla="*/ 303632 w 2053142"/>
              <a:gd name="connsiteY10" fmla="*/ 2329662 h 2358844"/>
              <a:gd name="connsiteX11" fmla="*/ 81 w 2053142"/>
              <a:gd name="connsiteY11" fmla="*/ 2037353 h 2358844"/>
              <a:gd name="connsiteX12" fmla="*/ 333612 w 2053142"/>
              <a:gd name="connsiteY12" fmla="*/ 778180 h 2358844"/>
              <a:gd name="connsiteX0" fmla="*/ 333612 w 2042558"/>
              <a:gd name="connsiteY0" fmla="*/ 778180 h 2358844"/>
              <a:gd name="connsiteX1" fmla="*/ 906986 w 2042558"/>
              <a:gd name="connsiteY1" fmla="*/ 148593 h 2358844"/>
              <a:gd name="connsiteX2" fmla="*/ 1263002 w 2042558"/>
              <a:gd name="connsiteY2" fmla="*/ 2439 h 2358844"/>
              <a:gd name="connsiteX3" fmla="*/ 1416651 w 2042558"/>
              <a:gd name="connsiteY3" fmla="*/ 219796 h 2358844"/>
              <a:gd name="connsiteX4" fmla="*/ 768327 w 2042558"/>
              <a:gd name="connsiteY4" fmla="*/ 860626 h 2358844"/>
              <a:gd name="connsiteX5" fmla="*/ 959451 w 2042558"/>
              <a:gd name="connsiteY5" fmla="*/ 1306583 h 2358844"/>
              <a:gd name="connsiteX6" fmla="*/ 1585291 w 2042558"/>
              <a:gd name="connsiteY6" fmla="*/ 1355301 h 2358844"/>
              <a:gd name="connsiteX7" fmla="*/ 2031249 w 2042558"/>
              <a:gd name="connsiteY7" fmla="*/ 2059839 h 2358844"/>
              <a:gd name="connsiteX8" fmla="*/ 1116848 w 2042558"/>
              <a:gd name="connsiteY8" fmla="*/ 1805006 h 2358844"/>
              <a:gd name="connsiteX9" fmla="*/ 483513 w 2042558"/>
              <a:gd name="connsiteY9" fmla="*/ 1497709 h 2358844"/>
              <a:gd name="connsiteX10" fmla="*/ 303632 w 2042558"/>
              <a:gd name="connsiteY10" fmla="*/ 2329662 h 2358844"/>
              <a:gd name="connsiteX11" fmla="*/ 81 w 2042558"/>
              <a:gd name="connsiteY11" fmla="*/ 2037353 h 2358844"/>
              <a:gd name="connsiteX12" fmla="*/ 333612 w 2042558"/>
              <a:gd name="connsiteY12" fmla="*/ 778180 h 2358844"/>
              <a:gd name="connsiteX0" fmla="*/ 333612 w 2108290"/>
              <a:gd name="connsiteY0" fmla="*/ 778180 h 2358844"/>
              <a:gd name="connsiteX1" fmla="*/ 906986 w 2108290"/>
              <a:gd name="connsiteY1" fmla="*/ 148593 h 2358844"/>
              <a:gd name="connsiteX2" fmla="*/ 1263002 w 2108290"/>
              <a:gd name="connsiteY2" fmla="*/ 2439 h 2358844"/>
              <a:gd name="connsiteX3" fmla="*/ 1416651 w 2108290"/>
              <a:gd name="connsiteY3" fmla="*/ 219796 h 2358844"/>
              <a:gd name="connsiteX4" fmla="*/ 768327 w 2108290"/>
              <a:gd name="connsiteY4" fmla="*/ 860626 h 2358844"/>
              <a:gd name="connsiteX5" fmla="*/ 959451 w 2108290"/>
              <a:gd name="connsiteY5" fmla="*/ 1306583 h 2358844"/>
              <a:gd name="connsiteX6" fmla="*/ 1585291 w 2108290"/>
              <a:gd name="connsiteY6" fmla="*/ 1355301 h 2358844"/>
              <a:gd name="connsiteX7" fmla="*/ 2031249 w 2108290"/>
              <a:gd name="connsiteY7" fmla="*/ 2059839 h 2358844"/>
              <a:gd name="connsiteX8" fmla="*/ 1116848 w 2108290"/>
              <a:gd name="connsiteY8" fmla="*/ 1805006 h 2358844"/>
              <a:gd name="connsiteX9" fmla="*/ 483513 w 2108290"/>
              <a:gd name="connsiteY9" fmla="*/ 1497709 h 2358844"/>
              <a:gd name="connsiteX10" fmla="*/ 303632 w 2108290"/>
              <a:gd name="connsiteY10" fmla="*/ 2329662 h 2358844"/>
              <a:gd name="connsiteX11" fmla="*/ 81 w 2108290"/>
              <a:gd name="connsiteY11" fmla="*/ 2037353 h 2358844"/>
              <a:gd name="connsiteX12" fmla="*/ 333612 w 2108290"/>
              <a:gd name="connsiteY12" fmla="*/ 778180 h 2358844"/>
              <a:gd name="connsiteX0" fmla="*/ 333612 w 2044252"/>
              <a:gd name="connsiteY0" fmla="*/ 778180 h 2358844"/>
              <a:gd name="connsiteX1" fmla="*/ 906986 w 2044252"/>
              <a:gd name="connsiteY1" fmla="*/ 148593 h 2358844"/>
              <a:gd name="connsiteX2" fmla="*/ 1263002 w 2044252"/>
              <a:gd name="connsiteY2" fmla="*/ 2439 h 2358844"/>
              <a:gd name="connsiteX3" fmla="*/ 1416651 w 2044252"/>
              <a:gd name="connsiteY3" fmla="*/ 219796 h 2358844"/>
              <a:gd name="connsiteX4" fmla="*/ 768327 w 2044252"/>
              <a:gd name="connsiteY4" fmla="*/ 860626 h 2358844"/>
              <a:gd name="connsiteX5" fmla="*/ 959451 w 2044252"/>
              <a:gd name="connsiteY5" fmla="*/ 1306583 h 2358844"/>
              <a:gd name="connsiteX6" fmla="*/ 1585291 w 2044252"/>
              <a:gd name="connsiteY6" fmla="*/ 1355301 h 2358844"/>
              <a:gd name="connsiteX7" fmla="*/ 2031249 w 2044252"/>
              <a:gd name="connsiteY7" fmla="*/ 2059839 h 2358844"/>
              <a:gd name="connsiteX8" fmla="*/ 1075625 w 2044252"/>
              <a:gd name="connsiteY8" fmla="*/ 1763783 h 2358844"/>
              <a:gd name="connsiteX9" fmla="*/ 483513 w 2044252"/>
              <a:gd name="connsiteY9" fmla="*/ 1497709 h 2358844"/>
              <a:gd name="connsiteX10" fmla="*/ 303632 w 2044252"/>
              <a:gd name="connsiteY10" fmla="*/ 2329662 h 2358844"/>
              <a:gd name="connsiteX11" fmla="*/ 81 w 2044252"/>
              <a:gd name="connsiteY11" fmla="*/ 2037353 h 2358844"/>
              <a:gd name="connsiteX12" fmla="*/ 333612 w 2044252"/>
              <a:gd name="connsiteY12" fmla="*/ 778180 h 2358844"/>
              <a:gd name="connsiteX0" fmla="*/ 333612 w 2048960"/>
              <a:gd name="connsiteY0" fmla="*/ 778180 h 2358844"/>
              <a:gd name="connsiteX1" fmla="*/ 906986 w 2048960"/>
              <a:gd name="connsiteY1" fmla="*/ 148593 h 2358844"/>
              <a:gd name="connsiteX2" fmla="*/ 1263002 w 2048960"/>
              <a:gd name="connsiteY2" fmla="*/ 2439 h 2358844"/>
              <a:gd name="connsiteX3" fmla="*/ 1416651 w 2048960"/>
              <a:gd name="connsiteY3" fmla="*/ 219796 h 2358844"/>
              <a:gd name="connsiteX4" fmla="*/ 768327 w 2048960"/>
              <a:gd name="connsiteY4" fmla="*/ 860626 h 2358844"/>
              <a:gd name="connsiteX5" fmla="*/ 959451 w 2048960"/>
              <a:gd name="connsiteY5" fmla="*/ 1306583 h 2358844"/>
              <a:gd name="connsiteX6" fmla="*/ 1585291 w 2048960"/>
              <a:gd name="connsiteY6" fmla="*/ 1355301 h 2358844"/>
              <a:gd name="connsiteX7" fmla="*/ 2031249 w 2048960"/>
              <a:gd name="connsiteY7" fmla="*/ 2059839 h 2358844"/>
              <a:gd name="connsiteX8" fmla="*/ 1075625 w 2048960"/>
              <a:gd name="connsiteY8" fmla="*/ 1763783 h 2358844"/>
              <a:gd name="connsiteX9" fmla="*/ 483513 w 2048960"/>
              <a:gd name="connsiteY9" fmla="*/ 1497709 h 2358844"/>
              <a:gd name="connsiteX10" fmla="*/ 303632 w 2048960"/>
              <a:gd name="connsiteY10" fmla="*/ 2329662 h 2358844"/>
              <a:gd name="connsiteX11" fmla="*/ 81 w 2048960"/>
              <a:gd name="connsiteY11" fmla="*/ 2037353 h 2358844"/>
              <a:gd name="connsiteX12" fmla="*/ 333612 w 2048960"/>
              <a:gd name="connsiteY12" fmla="*/ 778180 h 2358844"/>
              <a:gd name="connsiteX0" fmla="*/ 333612 w 2043179"/>
              <a:gd name="connsiteY0" fmla="*/ 778180 h 2358844"/>
              <a:gd name="connsiteX1" fmla="*/ 906986 w 2043179"/>
              <a:gd name="connsiteY1" fmla="*/ 148593 h 2358844"/>
              <a:gd name="connsiteX2" fmla="*/ 1263002 w 2043179"/>
              <a:gd name="connsiteY2" fmla="*/ 2439 h 2358844"/>
              <a:gd name="connsiteX3" fmla="*/ 1416651 w 2043179"/>
              <a:gd name="connsiteY3" fmla="*/ 219796 h 2358844"/>
              <a:gd name="connsiteX4" fmla="*/ 768327 w 2043179"/>
              <a:gd name="connsiteY4" fmla="*/ 860626 h 2358844"/>
              <a:gd name="connsiteX5" fmla="*/ 959451 w 2043179"/>
              <a:gd name="connsiteY5" fmla="*/ 1306583 h 2358844"/>
              <a:gd name="connsiteX6" fmla="*/ 1521583 w 2043179"/>
              <a:gd name="connsiteY6" fmla="*/ 1396524 h 2358844"/>
              <a:gd name="connsiteX7" fmla="*/ 2031249 w 2043179"/>
              <a:gd name="connsiteY7" fmla="*/ 2059839 h 2358844"/>
              <a:gd name="connsiteX8" fmla="*/ 1075625 w 2043179"/>
              <a:gd name="connsiteY8" fmla="*/ 1763783 h 2358844"/>
              <a:gd name="connsiteX9" fmla="*/ 483513 w 2043179"/>
              <a:gd name="connsiteY9" fmla="*/ 1497709 h 2358844"/>
              <a:gd name="connsiteX10" fmla="*/ 303632 w 2043179"/>
              <a:gd name="connsiteY10" fmla="*/ 2329662 h 2358844"/>
              <a:gd name="connsiteX11" fmla="*/ 81 w 2043179"/>
              <a:gd name="connsiteY11" fmla="*/ 2037353 h 2358844"/>
              <a:gd name="connsiteX12" fmla="*/ 333612 w 2043179"/>
              <a:gd name="connsiteY12" fmla="*/ 778180 h 2358844"/>
              <a:gd name="connsiteX0" fmla="*/ 333612 w 2094511"/>
              <a:gd name="connsiteY0" fmla="*/ 778180 h 2358844"/>
              <a:gd name="connsiteX1" fmla="*/ 906986 w 2094511"/>
              <a:gd name="connsiteY1" fmla="*/ 148593 h 2358844"/>
              <a:gd name="connsiteX2" fmla="*/ 1263002 w 2094511"/>
              <a:gd name="connsiteY2" fmla="*/ 2439 h 2358844"/>
              <a:gd name="connsiteX3" fmla="*/ 1416651 w 2094511"/>
              <a:gd name="connsiteY3" fmla="*/ 219796 h 2358844"/>
              <a:gd name="connsiteX4" fmla="*/ 768327 w 2094511"/>
              <a:gd name="connsiteY4" fmla="*/ 860626 h 2358844"/>
              <a:gd name="connsiteX5" fmla="*/ 959451 w 2094511"/>
              <a:gd name="connsiteY5" fmla="*/ 1306583 h 2358844"/>
              <a:gd name="connsiteX6" fmla="*/ 1521583 w 2094511"/>
              <a:gd name="connsiteY6" fmla="*/ 1396524 h 2358844"/>
              <a:gd name="connsiteX7" fmla="*/ 2031249 w 2094511"/>
              <a:gd name="connsiteY7" fmla="*/ 2059839 h 2358844"/>
              <a:gd name="connsiteX8" fmla="*/ 1075625 w 2094511"/>
              <a:gd name="connsiteY8" fmla="*/ 1763783 h 2358844"/>
              <a:gd name="connsiteX9" fmla="*/ 483513 w 2094511"/>
              <a:gd name="connsiteY9" fmla="*/ 1497709 h 2358844"/>
              <a:gd name="connsiteX10" fmla="*/ 303632 w 2094511"/>
              <a:gd name="connsiteY10" fmla="*/ 2329662 h 2358844"/>
              <a:gd name="connsiteX11" fmla="*/ 81 w 2094511"/>
              <a:gd name="connsiteY11" fmla="*/ 2037353 h 2358844"/>
              <a:gd name="connsiteX12" fmla="*/ 333612 w 2094511"/>
              <a:gd name="connsiteY12" fmla="*/ 778180 h 2358844"/>
              <a:gd name="connsiteX0" fmla="*/ 333696 w 2094595"/>
              <a:gd name="connsiteY0" fmla="*/ 778180 h 2396298"/>
              <a:gd name="connsiteX1" fmla="*/ 907070 w 2094595"/>
              <a:gd name="connsiteY1" fmla="*/ 148593 h 2396298"/>
              <a:gd name="connsiteX2" fmla="*/ 1263086 w 2094595"/>
              <a:gd name="connsiteY2" fmla="*/ 2439 h 2396298"/>
              <a:gd name="connsiteX3" fmla="*/ 1416735 w 2094595"/>
              <a:gd name="connsiteY3" fmla="*/ 219796 h 2396298"/>
              <a:gd name="connsiteX4" fmla="*/ 768411 w 2094595"/>
              <a:gd name="connsiteY4" fmla="*/ 860626 h 2396298"/>
              <a:gd name="connsiteX5" fmla="*/ 959535 w 2094595"/>
              <a:gd name="connsiteY5" fmla="*/ 1306583 h 2396298"/>
              <a:gd name="connsiteX6" fmla="*/ 1521667 w 2094595"/>
              <a:gd name="connsiteY6" fmla="*/ 1396524 h 2396298"/>
              <a:gd name="connsiteX7" fmla="*/ 2031333 w 2094595"/>
              <a:gd name="connsiteY7" fmla="*/ 2059839 h 2396298"/>
              <a:gd name="connsiteX8" fmla="*/ 1075709 w 2094595"/>
              <a:gd name="connsiteY8" fmla="*/ 1763783 h 2396298"/>
              <a:gd name="connsiteX9" fmla="*/ 483597 w 2094595"/>
              <a:gd name="connsiteY9" fmla="*/ 1497709 h 2396298"/>
              <a:gd name="connsiteX10" fmla="*/ 303716 w 2094595"/>
              <a:gd name="connsiteY10" fmla="*/ 2329662 h 2396298"/>
              <a:gd name="connsiteX11" fmla="*/ 165 w 2094595"/>
              <a:gd name="connsiteY11" fmla="*/ 2037353 h 2396298"/>
              <a:gd name="connsiteX12" fmla="*/ 333696 w 2094595"/>
              <a:gd name="connsiteY12" fmla="*/ 778180 h 2396298"/>
              <a:gd name="connsiteX0" fmla="*/ 371077 w 2131976"/>
              <a:gd name="connsiteY0" fmla="*/ 778180 h 2374604"/>
              <a:gd name="connsiteX1" fmla="*/ 944451 w 2131976"/>
              <a:gd name="connsiteY1" fmla="*/ 148593 h 2374604"/>
              <a:gd name="connsiteX2" fmla="*/ 1300467 w 2131976"/>
              <a:gd name="connsiteY2" fmla="*/ 2439 h 2374604"/>
              <a:gd name="connsiteX3" fmla="*/ 1454116 w 2131976"/>
              <a:gd name="connsiteY3" fmla="*/ 219796 h 2374604"/>
              <a:gd name="connsiteX4" fmla="*/ 805792 w 2131976"/>
              <a:gd name="connsiteY4" fmla="*/ 860626 h 2374604"/>
              <a:gd name="connsiteX5" fmla="*/ 996916 w 2131976"/>
              <a:gd name="connsiteY5" fmla="*/ 1306583 h 2374604"/>
              <a:gd name="connsiteX6" fmla="*/ 1559048 w 2131976"/>
              <a:gd name="connsiteY6" fmla="*/ 1396524 h 2374604"/>
              <a:gd name="connsiteX7" fmla="*/ 2068714 w 2131976"/>
              <a:gd name="connsiteY7" fmla="*/ 2059839 h 2374604"/>
              <a:gd name="connsiteX8" fmla="*/ 1113090 w 2131976"/>
              <a:gd name="connsiteY8" fmla="*/ 1763783 h 2374604"/>
              <a:gd name="connsiteX9" fmla="*/ 520978 w 2131976"/>
              <a:gd name="connsiteY9" fmla="*/ 1497709 h 2374604"/>
              <a:gd name="connsiteX10" fmla="*/ 341097 w 2131976"/>
              <a:gd name="connsiteY10" fmla="*/ 2329662 h 2374604"/>
              <a:gd name="connsiteX11" fmla="*/ 71 w 2131976"/>
              <a:gd name="connsiteY11" fmla="*/ 2104809 h 2374604"/>
              <a:gd name="connsiteX12" fmla="*/ 371077 w 2131976"/>
              <a:gd name="connsiteY12" fmla="*/ 778180 h 2374604"/>
              <a:gd name="connsiteX0" fmla="*/ 371121 w 2132020"/>
              <a:gd name="connsiteY0" fmla="*/ 778180 h 2399389"/>
              <a:gd name="connsiteX1" fmla="*/ 944495 w 2132020"/>
              <a:gd name="connsiteY1" fmla="*/ 148593 h 2399389"/>
              <a:gd name="connsiteX2" fmla="*/ 1300511 w 2132020"/>
              <a:gd name="connsiteY2" fmla="*/ 2439 h 2399389"/>
              <a:gd name="connsiteX3" fmla="*/ 1454160 w 2132020"/>
              <a:gd name="connsiteY3" fmla="*/ 219796 h 2399389"/>
              <a:gd name="connsiteX4" fmla="*/ 805836 w 2132020"/>
              <a:gd name="connsiteY4" fmla="*/ 860626 h 2399389"/>
              <a:gd name="connsiteX5" fmla="*/ 996960 w 2132020"/>
              <a:gd name="connsiteY5" fmla="*/ 1306583 h 2399389"/>
              <a:gd name="connsiteX6" fmla="*/ 1559092 w 2132020"/>
              <a:gd name="connsiteY6" fmla="*/ 1396524 h 2399389"/>
              <a:gd name="connsiteX7" fmla="*/ 2068758 w 2132020"/>
              <a:gd name="connsiteY7" fmla="*/ 2059839 h 2399389"/>
              <a:gd name="connsiteX8" fmla="*/ 1113134 w 2132020"/>
              <a:gd name="connsiteY8" fmla="*/ 1763783 h 2399389"/>
              <a:gd name="connsiteX9" fmla="*/ 521022 w 2132020"/>
              <a:gd name="connsiteY9" fmla="*/ 1497709 h 2399389"/>
              <a:gd name="connsiteX10" fmla="*/ 341141 w 2132020"/>
              <a:gd name="connsiteY10" fmla="*/ 2329662 h 2399389"/>
              <a:gd name="connsiteX11" fmla="*/ 115 w 2132020"/>
              <a:gd name="connsiteY11" fmla="*/ 2104809 h 2399389"/>
              <a:gd name="connsiteX12" fmla="*/ 371121 w 2132020"/>
              <a:gd name="connsiteY12" fmla="*/ 778180 h 2399389"/>
              <a:gd name="connsiteX0" fmla="*/ 324474 w 2131939"/>
              <a:gd name="connsiteY0" fmla="*/ 778180 h 2399389"/>
              <a:gd name="connsiteX1" fmla="*/ 944414 w 2131939"/>
              <a:gd name="connsiteY1" fmla="*/ 148593 h 2399389"/>
              <a:gd name="connsiteX2" fmla="*/ 1300430 w 2131939"/>
              <a:gd name="connsiteY2" fmla="*/ 2439 h 2399389"/>
              <a:gd name="connsiteX3" fmla="*/ 1454079 w 2131939"/>
              <a:gd name="connsiteY3" fmla="*/ 219796 h 2399389"/>
              <a:gd name="connsiteX4" fmla="*/ 805755 w 2131939"/>
              <a:gd name="connsiteY4" fmla="*/ 860626 h 2399389"/>
              <a:gd name="connsiteX5" fmla="*/ 996879 w 2131939"/>
              <a:gd name="connsiteY5" fmla="*/ 1306583 h 2399389"/>
              <a:gd name="connsiteX6" fmla="*/ 1559011 w 2131939"/>
              <a:gd name="connsiteY6" fmla="*/ 1396524 h 2399389"/>
              <a:gd name="connsiteX7" fmla="*/ 2068677 w 2131939"/>
              <a:gd name="connsiteY7" fmla="*/ 2059839 h 2399389"/>
              <a:gd name="connsiteX8" fmla="*/ 1113053 w 2131939"/>
              <a:gd name="connsiteY8" fmla="*/ 1763783 h 2399389"/>
              <a:gd name="connsiteX9" fmla="*/ 520941 w 2131939"/>
              <a:gd name="connsiteY9" fmla="*/ 1497709 h 2399389"/>
              <a:gd name="connsiteX10" fmla="*/ 341060 w 2131939"/>
              <a:gd name="connsiteY10" fmla="*/ 2329662 h 2399389"/>
              <a:gd name="connsiteX11" fmla="*/ 34 w 2131939"/>
              <a:gd name="connsiteY11" fmla="*/ 2104809 h 2399389"/>
              <a:gd name="connsiteX12" fmla="*/ 324474 w 2131939"/>
              <a:gd name="connsiteY12" fmla="*/ 778180 h 2399389"/>
              <a:gd name="connsiteX0" fmla="*/ 324488 w 2131953"/>
              <a:gd name="connsiteY0" fmla="*/ 778180 h 2399389"/>
              <a:gd name="connsiteX1" fmla="*/ 944428 w 2131953"/>
              <a:gd name="connsiteY1" fmla="*/ 148593 h 2399389"/>
              <a:gd name="connsiteX2" fmla="*/ 1300444 w 2131953"/>
              <a:gd name="connsiteY2" fmla="*/ 2439 h 2399389"/>
              <a:gd name="connsiteX3" fmla="*/ 1454093 w 2131953"/>
              <a:gd name="connsiteY3" fmla="*/ 219796 h 2399389"/>
              <a:gd name="connsiteX4" fmla="*/ 805769 w 2131953"/>
              <a:gd name="connsiteY4" fmla="*/ 860626 h 2399389"/>
              <a:gd name="connsiteX5" fmla="*/ 996893 w 2131953"/>
              <a:gd name="connsiteY5" fmla="*/ 1306583 h 2399389"/>
              <a:gd name="connsiteX6" fmla="*/ 1559025 w 2131953"/>
              <a:gd name="connsiteY6" fmla="*/ 1396524 h 2399389"/>
              <a:gd name="connsiteX7" fmla="*/ 2068691 w 2131953"/>
              <a:gd name="connsiteY7" fmla="*/ 2059839 h 2399389"/>
              <a:gd name="connsiteX8" fmla="*/ 1113067 w 2131953"/>
              <a:gd name="connsiteY8" fmla="*/ 1763783 h 2399389"/>
              <a:gd name="connsiteX9" fmla="*/ 520955 w 2131953"/>
              <a:gd name="connsiteY9" fmla="*/ 1497709 h 2399389"/>
              <a:gd name="connsiteX10" fmla="*/ 341074 w 2131953"/>
              <a:gd name="connsiteY10" fmla="*/ 2329662 h 2399389"/>
              <a:gd name="connsiteX11" fmla="*/ 48 w 2131953"/>
              <a:gd name="connsiteY11" fmla="*/ 2104809 h 2399389"/>
              <a:gd name="connsiteX12" fmla="*/ 324488 w 2131953"/>
              <a:gd name="connsiteY12" fmla="*/ 778180 h 2399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31953" h="2399389">
                <a:moveTo>
                  <a:pt x="324488" y="778180"/>
                </a:moveTo>
                <a:cubicBezTo>
                  <a:pt x="536919" y="452144"/>
                  <a:pt x="781769" y="277883"/>
                  <a:pt x="944428" y="148593"/>
                </a:cubicBezTo>
                <a:cubicBezTo>
                  <a:pt x="1107087" y="19303"/>
                  <a:pt x="1215500" y="-9428"/>
                  <a:pt x="1300444" y="2439"/>
                </a:cubicBezTo>
                <a:cubicBezTo>
                  <a:pt x="1385388" y="14306"/>
                  <a:pt x="1536539" y="76765"/>
                  <a:pt x="1454093" y="219796"/>
                </a:cubicBezTo>
                <a:cubicBezTo>
                  <a:pt x="1371647" y="362827"/>
                  <a:pt x="881969" y="679495"/>
                  <a:pt x="805769" y="860626"/>
                </a:cubicBezTo>
                <a:cubicBezTo>
                  <a:pt x="729569" y="1041757"/>
                  <a:pt x="871350" y="1217267"/>
                  <a:pt x="996893" y="1306583"/>
                </a:cubicBezTo>
                <a:cubicBezTo>
                  <a:pt x="1122436" y="1395899"/>
                  <a:pt x="1260471" y="1297214"/>
                  <a:pt x="1559025" y="1396524"/>
                </a:cubicBezTo>
                <a:cubicBezTo>
                  <a:pt x="1857579" y="1495834"/>
                  <a:pt x="2296667" y="1867465"/>
                  <a:pt x="2068691" y="2059839"/>
                </a:cubicBezTo>
                <a:cubicBezTo>
                  <a:pt x="1840715" y="2252213"/>
                  <a:pt x="1550905" y="1703822"/>
                  <a:pt x="1113067" y="1763783"/>
                </a:cubicBezTo>
                <a:cubicBezTo>
                  <a:pt x="675229" y="1823744"/>
                  <a:pt x="649620" y="1403396"/>
                  <a:pt x="520955" y="1497709"/>
                </a:cubicBezTo>
                <a:cubicBezTo>
                  <a:pt x="392290" y="1592022"/>
                  <a:pt x="529075" y="2172265"/>
                  <a:pt x="341074" y="2329662"/>
                </a:cubicBezTo>
                <a:cubicBezTo>
                  <a:pt x="153073" y="2487059"/>
                  <a:pt x="2812" y="2363389"/>
                  <a:pt x="48" y="2104809"/>
                </a:cubicBezTo>
                <a:cubicBezTo>
                  <a:pt x="-2716" y="1846229"/>
                  <a:pt x="112057" y="1104216"/>
                  <a:pt x="324488" y="778180"/>
                </a:cubicBezTo>
                <a:close/>
              </a:path>
            </a:pathLst>
          </a:cu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</p:txBody>
      </p:sp>
      <p:grpSp>
        <p:nvGrpSpPr>
          <p:cNvPr id="352" name="Group 351"/>
          <p:cNvGrpSpPr/>
          <p:nvPr/>
        </p:nvGrpSpPr>
        <p:grpSpPr>
          <a:xfrm>
            <a:off x="1153335" y="3112564"/>
            <a:ext cx="1995814" cy="2056487"/>
            <a:chOff x="660120" y="3966194"/>
            <a:chExt cx="1995814" cy="2056487"/>
          </a:xfrm>
        </p:grpSpPr>
        <p:grpSp>
          <p:nvGrpSpPr>
            <p:cNvPr id="39" name="Group 38"/>
            <p:cNvGrpSpPr/>
            <p:nvPr/>
          </p:nvGrpSpPr>
          <p:grpSpPr>
            <a:xfrm rot="5400000">
              <a:off x="629785" y="3996533"/>
              <a:ext cx="2056483" cy="1995814"/>
              <a:chOff x="685800" y="2808762"/>
              <a:chExt cx="1981200" cy="2148318"/>
            </a:xfrm>
          </p:grpSpPr>
          <p:cxnSp>
            <p:nvCxnSpPr>
              <p:cNvPr id="40" name="Straight Connector 39"/>
              <p:cNvCxnSpPr/>
              <p:nvPr/>
            </p:nvCxnSpPr>
            <p:spPr bwMode="auto">
              <a:xfrm>
                <a:off x="685800" y="2819402"/>
                <a:ext cx="0" cy="213767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" name="Straight Connector 40"/>
              <p:cNvCxnSpPr/>
              <p:nvPr/>
            </p:nvCxnSpPr>
            <p:spPr bwMode="auto">
              <a:xfrm>
                <a:off x="1016000" y="2819402"/>
                <a:ext cx="0" cy="213767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Straight Connector 41"/>
              <p:cNvCxnSpPr/>
              <p:nvPr/>
            </p:nvCxnSpPr>
            <p:spPr bwMode="auto">
              <a:xfrm>
                <a:off x="1346200" y="2819400"/>
                <a:ext cx="0" cy="213767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" name="Straight Connector 42"/>
              <p:cNvCxnSpPr/>
              <p:nvPr/>
            </p:nvCxnSpPr>
            <p:spPr bwMode="auto">
              <a:xfrm>
                <a:off x="1676400" y="2819400"/>
                <a:ext cx="0" cy="213767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" name="Straight Connector 43"/>
              <p:cNvCxnSpPr/>
              <p:nvPr/>
            </p:nvCxnSpPr>
            <p:spPr bwMode="auto">
              <a:xfrm>
                <a:off x="2006600" y="2819400"/>
                <a:ext cx="0" cy="213767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" name="Straight Connector 44"/>
              <p:cNvCxnSpPr/>
              <p:nvPr/>
            </p:nvCxnSpPr>
            <p:spPr bwMode="auto">
              <a:xfrm>
                <a:off x="2336799" y="2808763"/>
                <a:ext cx="0" cy="213767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" name="Straight Connector 45"/>
              <p:cNvCxnSpPr/>
              <p:nvPr/>
            </p:nvCxnSpPr>
            <p:spPr bwMode="auto">
              <a:xfrm>
                <a:off x="2667000" y="2808762"/>
                <a:ext cx="0" cy="213767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44" name="Group 343"/>
            <p:cNvGrpSpPr/>
            <p:nvPr/>
          </p:nvGrpSpPr>
          <p:grpSpPr>
            <a:xfrm>
              <a:off x="666232" y="3966194"/>
              <a:ext cx="1981200" cy="2056485"/>
              <a:chOff x="685800" y="2819400"/>
              <a:chExt cx="1981200" cy="2137678"/>
            </a:xfrm>
          </p:grpSpPr>
          <p:cxnSp>
            <p:nvCxnSpPr>
              <p:cNvPr id="347" name="Straight Connector 346"/>
              <p:cNvCxnSpPr/>
              <p:nvPr/>
            </p:nvCxnSpPr>
            <p:spPr bwMode="auto">
              <a:xfrm>
                <a:off x="1346200" y="2819400"/>
                <a:ext cx="0" cy="213767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5" name="Straight Connector 344"/>
              <p:cNvCxnSpPr/>
              <p:nvPr/>
            </p:nvCxnSpPr>
            <p:spPr bwMode="auto">
              <a:xfrm>
                <a:off x="685800" y="2819400"/>
                <a:ext cx="0" cy="213767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6" name="Straight Connector 345"/>
              <p:cNvCxnSpPr/>
              <p:nvPr/>
            </p:nvCxnSpPr>
            <p:spPr bwMode="auto">
              <a:xfrm>
                <a:off x="1016000" y="2819400"/>
                <a:ext cx="0" cy="213767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8" name="Straight Connector 347"/>
              <p:cNvCxnSpPr/>
              <p:nvPr/>
            </p:nvCxnSpPr>
            <p:spPr bwMode="auto">
              <a:xfrm>
                <a:off x="1676400" y="2819400"/>
                <a:ext cx="0" cy="213767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9" name="Straight Connector 348"/>
              <p:cNvCxnSpPr/>
              <p:nvPr/>
            </p:nvCxnSpPr>
            <p:spPr bwMode="auto">
              <a:xfrm>
                <a:off x="2006600" y="2819400"/>
                <a:ext cx="0" cy="213767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0" name="Straight Connector 349"/>
              <p:cNvCxnSpPr/>
              <p:nvPr/>
            </p:nvCxnSpPr>
            <p:spPr bwMode="auto">
              <a:xfrm>
                <a:off x="2336800" y="2819400"/>
                <a:ext cx="0" cy="213767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1" name="Straight Connector 350"/>
              <p:cNvCxnSpPr/>
              <p:nvPr/>
            </p:nvCxnSpPr>
            <p:spPr bwMode="auto">
              <a:xfrm>
                <a:off x="2667000" y="2819400"/>
                <a:ext cx="0" cy="213767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354" name="Group 353"/>
          <p:cNvGrpSpPr/>
          <p:nvPr/>
        </p:nvGrpSpPr>
        <p:grpSpPr>
          <a:xfrm>
            <a:off x="1076621" y="2743200"/>
            <a:ext cx="2597426" cy="2682031"/>
            <a:chOff x="583406" y="3596830"/>
            <a:chExt cx="2597426" cy="2682031"/>
          </a:xfrm>
        </p:grpSpPr>
        <p:cxnSp>
          <p:nvCxnSpPr>
            <p:cNvPr id="333" name="Straight Connector 332"/>
            <p:cNvCxnSpPr/>
            <p:nvPr/>
          </p:nvCxnSpPr>
          <p:spPr bwMode="auto">
            <a:xfrm>
              <a:off x="1651035" y="3971093"/>
              <a:ext cx="656167" cy="170603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53" name="Group 352"/>
            <p:cNvGrpSpPr/>
            <p:nvPr/>
          </p:nvGrpSpPr>
          <p:grpSpPr>
            <a:xfrm>
              <a:off x="583406" y="3596830"/>
              <a:ext cx="2597426" cy="2682031"/>
              <a:chOff x="583406" y="3596830"/>
              <a:chExt cx="2597426" cy="268203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8" name="TextBox 187"/>
                  <p:cNvSpPr txBox="1"/>
                  <p:nvPr/>
                </p:nvSpPr>
                <p:spPr>
                  <a:xfrm>
                    <a:off x="925519" y="3596830"/>
                    <a:ext cx="2133014" cy="34208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da-DK" sz="1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da-DK" sz="1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a-DK" sz="1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oMath>
                    </a14:m>
                    <a:r>
                      <a:rPr lang="en-US" sz="1200" b="0" dirty="0" smtClean="0">
                        <a:solidFill>
                          <a:srgbClr val="00B050"/>
                        </a:solidFill>
                      </a:rPr>
                      <a:t> = -5.39 = -</a:t>
                    </a:r>
                    <a14:m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1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12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da-DK" sz="1200" b="0" i="0" smtClean="0">
                                    <a:solidFill>
                                      <a:srgbClr val="00B050"/>
                                    </a:solidFill>
                                    <a:latin typeface="+mn-lt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m:rPr>
                                    <m:nor/>
                                  </m:rPr>
                                  <a:rPr lang="da-DK" sz="1200" b="0" i="0" smtClean="0">
                                    <a:solidFill>
                                      <a:srgbClr val="00B050"/>
                                    </a:solidFill>
                                    <a:latin typeface="+mn-lt"/>
                                  </a:rPr>
                                  <m:t>2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da-DK" sz="1200" b="0" i="0" smtClean="0">
                                <a:solidFill>
                                  <a:srgbClr val="00B050"/>
                                </a:solidFill>
                                <a:latin typeface="+mn-lt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200" b="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da-DK" sz="1200" b="0" i="0" smtClean="0">
                                    <a:solidFill>
                                      <a:srgbClr val="00B050"/>
                                    </a:solidFill>
                                    <a:latin typeface="+mn-lt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m:rPr>
                                    <m:nor/>
                                  </m:rPr>
                                  <a:rPr lang="da-DK" sz="1200" b="0" i="0" smtClean="0">
                                    <a:solidFill>
                                      <a:srgbClr val="00B050"/>
                                    </a:solidFill>
                                    <a:latin typeface="+mn-lt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oMath>
                    </a14:m>
                    <a:endParaRPr lang="en-US" sz="1200" b="0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8" name="TextBox 18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5519" y="3596830"/>
                    <a:ext cx="2133014" cy="342081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b="-12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89" name="TextBox 188"/>
              <p:cNvSpPr txBox="1"/>
              <p:nvPr/>
            </p:nvSpPr>
            <p:spPr>
              <a:xfrm>
                <a:off x="2599011" y="4398685"/>
                <a:ext cx="581821" cy="287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0" dirty="0" smtClean="0">
                    <a:solidFill>
                      <a:srgbClr val="00B050"/>
                    </a:solidFill>
                  </a:rPr>
                  <a:t>-3.16</a:t>
                </a:r>
                <a:endParaRPr lang="en-US" sz="1200" b="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90" name="TextBox 189"/>
              <p:cNvSpPr txBox="1"/>
              <p:nvPr/>
            </p:nvSpPr>
            <p:spPr>
              <a:xfrm>
                <a:off x="1145202" y="4934594"/>
                <a:ext cx="60217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0" dirty="0" smtClean="0">
                    <a:solidFill>
                      <a:srgbClr val="00B050"/>
                    </a:solidFill>
                  </a:rPr>
                  <a:t>-3.16</a:t>
                </a:r>
                <a:endParaRPr lang="en-US" sz="1200" b="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91" name="TextBox 190"/>
              <p:cNvSpPr txBox="1"/>
              <p:nvPr/>
            </p:nvSpPr>
            <p:spPr>
              <a:xfrm>
                <a:off x="1722165" y="4932338"/>
                <a:ext cx="54426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0" dirty="0" smtClean="0">
                    <a:solidFill>
                      <a:srgbClr val="00B050"/>
                    </a:solidFill>
                  </a:rPr>
                  <a:t>-1.41</a:t>
                </a:r>
                <a:endParaRPr lang="en-US" sz="1200" b="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92" name="TextBox 191"/>
              <p:cNvSpPr txBox="1"/>
              <p:nvPr/>
            </p:nvSpPr>
            <p:spPr>
              <a:xfrm>
                <a:off x="583406" y="5971084"/>
                <a:ext cx="67570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 smtClean="0">
                    <a:solidFill>
                      <a:srgbClr val="00B050"/>
                    </a:solidFill>
                  </a:rPr>
                  <a:t>-</a:t>
                </a:r>
                <a:r>
                  <a:rPr lang="en-US" sz="1200" b="0" dirty="0" smtClean="0">
                    <a:solidFill>
                      <a:srgbClr val="00B050"/>
                    </a:solidFill>
                  </a:rPr>
                  <a:t>5.01</a:t>
                </a:r>
                <a:endParaRPr lang="en-US" sz="1400" b="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93" name="TextBox 192"/>
              <p:cNvSpPr txBox="1"/>
              <p:nvPr/>
            </p:nvSpPr>
            <p:spPr>
              <a:xfrm>
                <a:off x="643428" y="4333247"/>
                <a:ext cx="5662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0" dirty="0" smtClean="0">
                    <a:solidFill>
                      <a:srgbClr val="00B050"/>
                    </a:solidFill>
                  </a:rPr>
                  <a:t>-5.00</a:t>
                </a:r>
                <a:endParaRPr lang="en-US" sz="1200" b="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94" name="TextBox 193"/>
              <p:cNvSpPr txBox="1"/>
              <p:nvPr/>
            </p:nvSpPr>
            <p:spPr>
              <a:xfrm>
                <a:off x="2344317" y="5461509"/>
                <a:ext cx="4783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0" dirty="0" smtClean="0">
                    <a:solidFill>
                      <a:srgbClr val="00B050"/>
                    </a:solidFill>
                  </a:rPr>
                  <a:t>0.00</a:t>
                </a:r>
                <a:endParaRPr lang="en-US" sz="1200" b="0" dirty="0">
                  <a:solidFill>
                    <a:srgbClr val="00B050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25970" cy="1143000"/>
          </a:xfrm>
        </p:spPr>
        <p:txBody>
          <a:bodyPr/>
          <a:lstStyle/>
          <a:p>
            <a:r>
              <a:rPr lang="en-US" dirty="0" smtClean="0"/>
              <a:t>A*-</a:t>
            </a:r>
            <a:r>
              <a:rPr lang="en-US" dirty="0" err="1" smtClean="0"/>
              <a:t>algoritmen</a:t>
            </a:r>
            <a:r>
              <a:rPr lang="en-US" dirty="0" smtClean="0"/>
              <a:t> : </a:t>
            </a:r>
            <a:r>
              <a:rPr lang="en-US" dirty="0" err="1" smtClean="0"/>
              <a:t>korteste</a:t>
            </a:r>
            <a:r>
              <a:rPr lang="en-US" dirty="0" smtClean="0"/>
              <a:t> </a:t>
            </a:r>
            <a:r>
              <a:rPr lang="en-US" dirty="0" err="1" smtClean="0"/>
              <a:t>vej</a:t>
            </a:r>
            <a:r>
              <a:rPr lang="en-US" dirty="0" smtClean="0"/>
              <a:t>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/>
              <a:t>     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87868"/>
            <a:ext cx="2286000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b="0" dirty="0" smtClean="0"/>
              <a:t>IKKE PENSUM</a:t>
            </a:r>
            <a:endParaRPr lang="da-DK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8600" y="1333953"/>
                <a:ext cx="917793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80975" indent="-180975"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 </a:t>
                </a:r>
                <a:r>
                  <a:rPr lang="en-US" b="0" dirty="0" err="1" smtClean="0"/>
                  <a:t>Antag</a:t>
                </a:r>
                <a:r>
                  <a:rPr lang="en-US" b="0" dirty="0" smtClean="0"/>
                  <a:t> </a:t>
                </a:r>
                <a:r>
                  <a:rPr lang="en-US" b="0" dirty="0" err="1" smtClean="0"/>
                  <a:t>knude</a:t>
                </a:r>
                <a:r>
                  <a:rPr lang="en-US" b="0" dirty="0" smtClean="0"/>
                  <a:t> </a:t>
                </a:r>
                <a:r>
                  <a:rPr lang="en-US" b="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en-US" b="0" dirty="0" smtClean="0"/>
                  <a:t> </a:t>
                </a:r>
                <a:r>
                  <a:rPr lang="en-US" b="0" dirty="0" err="1" smtClean="0"/>
                  <a:t>har</a:t>
                </a:r>
                <a:r>
                  <a:rPr lang="en-US" b="0" dirty="0" smtClean="0"/>
                  <a:t> </a:t>
                </a:r>
                <a:r>
                  <a:rPr lang="en-US" b="0" dirty="0" smtClean="0">
                    <a:solidFill>
                      <a:srgbClr val="C00000"/>
                    </a:solidFill>
                  </a:rPr>
                  <a:t>position </a:t>
                </a:r>
                <a:r>
                  <a:rPr lang="en-US" b="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b="0" i="1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en-US" b="0" i="1" baseline="-25000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b="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b="0" i="1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en-US" b="0" i="1" baseline="-25000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b="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b="0" dirty="0" smtClean="0">
                  <a:latin typeface="+mj-lt"/>
                  <a:cs typeface="Times New Roman" panose="02020603050405020304" pitchFamily="18" charset="0"/>
                </a:endParaRPr>
              </a:p>
              <a:p>
                <a:pPr marL="180975" indent="-180975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a-DK" b="0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a-DK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h</m:t>
                    </m:r>
                    <m:d>
                      <m:dPr>
                        <m:ctrlPr>
                          <a:rPr lang="da-DK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a-DK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  <m:r>
                      <a:rPr lang="da-DK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da-DK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𝛿</m:t>
                    </m:r>
                    <m:d>
                      <m:dPr>
                        <m:ctrlPr>
                          <a:rPr lang="da-DK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a-DK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da-DK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da-DK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b="0" dirty="0" smtClean="0">
                  <a:latin typeface="+mj-lt"/>
                  <a:cs typeface="Times New Roman" panose="02020603050405020304" pitchFamily="18" charset="0"/>
                </a:endParaRPr>
              </a:p>
              <a:p>
                <a:pPr marL="180975" indent="-180975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b="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b="0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</a:t>
                </a:r>
                <a:r>
                  <a:rPr lang="en-US" b="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b="0" i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b="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en-US" b="0" baseline="-25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</a:t>
                </a:r>
                <a:r>
                  <a:rPr lang="en-US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b="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b="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b="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b="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b="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b="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b="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b="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b="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2.00 + 5.00 – 0.00 = </a:t>
                </a:r>
                <a:r>
                  <a:rPr lang="en-US" u="db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7.00</a:t>
                </a:r>
                <a:r>
                  <a:rPr lang="en-US" b="0" u="db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b="0" u="dbl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333953"/>
                <a:ext cx="9177934" cy="1200329"/>
              </a:xfrm>
              <a:prstGeom prst="rect">
                <a:avLst/>
              </a:prstGeom>
              <a:blipFill>
                <a:blip r:embed="rId3"/>
                <a:stretch>
                  <a:fillRect l="-465" t="-3046" b="-3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954036" y="6474023"/>
            <a:ext cx="41719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 smtClean="0">
                <a:hlinkClick r:id="rId4"/>
              </a:rPr>
              <a:t>Youtube</a:t>
            </a:r>
            <a:r>
              <a:rPr lang="en-US" sz="1400" dirty="0" smtClean="0">
                <a:hlinkClick r:id="rId4"/>
              </a:rPr>
              <a:t>: Compare </a:t>
            </a:r>
            <a:r>
              <a:rPr lang="en-US" sz="1400" dirty="0">
                <a:hlinkClick r:id="rId4"/>
              </a:rPr>
              <a:t>A* with </a:t>
            </a:r>
            <a:r>
              <a:rPr lang="en-US" sz="1400" dirty="0" err="1">
                <a:hlinkClick r:id="rId4"/>
              </a:rPr>
              <a:t>Dijkstra</a:t>
            </a:r>
            <a:r>
              <a:rPr lang="en-US" sz="1400" dirty="0">
                <a:hlinkClick r:id="rId4"/>
              </a:rPr>
              <a:t> </a:t>
            </a:r>
            <a:r>
              <a:rPr lang="en-US" sz="1400" dirty="0" smtClean="0">
                <a:hlinkClick r:id="rId4"/>
              </a:rPr>
              <a:t>algorithm</a:t>
            </a:r>
            <a:endParaRPr lang="en-US" sz="14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6849629" y="2115478"/>
            <a:ext cx="2154222" cy="972237"/>
            <a:chOff x="1753945" y="3307643"/>
            <a:chExt cx="2154222" cy="972237"/>
          </a:xfrm>
        </p:grpSpPr>
        <p:cxnSp>
          <p:nvCxnSpPr>
            <p:cNvPr id="15" name="Straight Connector 14"/>
            <p:cNvCxnSpPr/>
            <p:nvPr/>
          </p:nvCxnSpPr>
          <p:spPr bwMode="auto">
            <a:xfrm>
              <a:off x="2045305" y="3810000"/>
              <a:ext cx="1606979" cy="33138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" name="Oval 7"/>
            <p:cNvSpPr/>
            <p:nvPr/>
          </p:nvSpPr>
          <p:spPr bwMode="auto">
            <a:xfrm>
              <a:off x="1981200" y="3733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3584306" y="4070574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2667000" y="3584642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861828" y="3414074"/>
                  <a:ext cx="74616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da-DK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da-DK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da-DK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a-DK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da-DK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1828" y="3414074"/>
                  <a:ext cx="746166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6504" r="-9756" b="-347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337170" y="3992084"/>
                  <a:ext cx="71141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da-DK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da-DK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da-DK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a-DK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da-DK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7170" y="3992084"/>
                  <a:ext cx="711413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6838" r="-10256" b="-347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123811" y="3612443"/>
                  <a:ext cx="70429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da-DK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da-DK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da-DK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a-DK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da-DK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3811" y="3612443"/>
                  <a:ext cx="704295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6897" r="-10345" b="-3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Connector 15"/>
            <p:cNvCxnSpPr/>
            <p:nvPr/>
          </p:nvCxnSpPr>
          <p:spPr bwMode="auto">
            <a:xfrm flipV="1">
              <a:off x="2046767" y="3662356"/>
              <a:ext cx="696265" cy="1441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2740129" y="3662199"/>
              <a:ext cx="924339" cy="4810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2652878" y="3307643"/>
                  <a:ext cx="19588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a-DK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52878" y="3307643"/>
                  <a:ext cx="195886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15625" r="-12500" b="-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1753945" y="3634020"/>
                  <a:ext cx="20300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a-DK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3945" y="3634020"/>
                  <a:ext cx="203004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15152" r="-12121" b="-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3747033" y="4002881"/>
                  <a:ext cx="16113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a-DK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7033" y="4002881"/>
                  <a:ext cx="161134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30769" r="-23077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3" name="Group 342"/>
          <p:cNvGrpSpPr/>
          <p:nvPr/>
        </p:nvGrpSpPr>
        <p:grpSpPr>
          <a:xfrm>
            <a:off x="920817" y="3060054"/>
            <a:ext cx="2926109" cy="2359415"/>
            <a:chOff x="427602" y="3913684"/>
            <a:chExt cx="2926109" cy="2359415"/>
          </a:xfrm>
        </p:grpSpPr>
        <p:grpSp>
          <p:nvGrpSpPr>
            <p:cNvPr id="342" name="Group 341"/>
            <p:cNvGrpSpPr/>
            <p:nvPr/>
          </p:nvGrpSpPr>
          <p:grpSpPr>
            <a:xfrm>
              <a:off x="427602" y="3913684"/>
              <a:ext cx="2456739" cy="2359415"/>
              <a:chOff x="427602" y="3913684"/>
              <a:chExt cx="2456739" cy="2359415"/>
            </a:xfrm>
          </p:grpSpPr>
          <p:grpSp>
            <p:nvGrpSpPr>
              <p:cNvPr id="341" name="Group 340"/>
              <p:cNvGrpSpPr/>
              <p:nvPr/>
            </p:nvGrpSpPr>
            <p:grpSpPr>
              <a:xfrm>
                <a:off x="650340" y="3967066"/>
                <a:ext cx="2001730" cy="2043952"/>
                <a:chOff x="650340" y="3967066"/>
                <a:chExt cx="2001730" cy="2043952"/>
              </a:xfrm>
            </p:grpSpPr>
            <p:cxnSp>
              <p:nvCxnSpPr>
                <p:cNvPr id="92" name="Straight Connector 91"/>
                <p:cNvCxnSpPr>
                  <a:stCxn id="68" idx="1"/>
                </p:cNvCxnSpPr>
                <p:nvPr/>
              </p:nvCxnSpPr>
              <p:spPr bwMode="auto">
                <a:xfrm flipH="1" flipV="1">
                  <a:off x="1980378" y="5326441"/>
                  <a:ext cx="282972" cy="296594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2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</p:cxnSp>
            <p:cxnSp>
              <p:nvCxnSpPr>
                <p:cNvPr id="83" name="Straight Connector 82"/>
                <p:cNvCxnSpPr>
                  <a:endCxn id="72" idx="3"/>
                </p:cNvCxnSpPr>
                <p:nvPr/>
              </p:nvCxnSpPr>
              <p:spPr bwMode="auto">
                <a:xfrm flipV="1">
                  <a:off x="991650" y="4043766"/>
                  <a:ext cx="611300" cy="592191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85" name="Straight Connector 84"/>
                <p:cNvCxnSpPr>
                  <a:stCxn id="73" idx="1"/>
                </p:cNvCxnSpPr>
                <p:nvPr/>
              </p:nvCxnSpPr>
              <p:spPr bwMode="auto">
                <a:xfrm flipH="1" flipV="1">
                  <a:off x="1642977" y="3967066"/>
                  <a:ext cx="950573" cy="644103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2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</p:cxnSp>
            <p:cxnSp>
              <p:nvCxnSpPr>
                <p:cNvPr id="88" name="Straight Connector 87"/>
                <p:cNvCxnSpPr/>
                <p:nvPr/>
              </p:nvCxnSpPr>
              <p:spPr bwMode="auto">
                <a:xfrm flipV="1">
                  <a:off x="2341969" y="4668395"/>
                  <a:ext cx="310101" cy="930303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2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</p:cxnSp>
            <p:cxnSp>
              <p:nvCxnSpPr>
                <p:cNvPr id="95" name="Straight Connector 94"/>
                <p:cNvCxnSpPr/>
                <p:nvPr/>
              </p:nvCxnSpPr>
              <p:spPr bwMode="auto">
                <a:xfrm flipH="1" flipV="1">
                  <a:off x="1334918" y="5326440"/>
                  <a:ext cx="565754" cy="5889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2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</p:cxnSp>
            <p:cxnSp>
              <p:nvCxnSpPr>
                <p:cNvPr id="99" name="Straight Connector 98"/>
                <p:cNvCxnSpPr/>
                <p:nvPr/>
              </p:nvCxnSpPr>
              <p:spPr bwMode="auto">
                <a:xfrm flipV="1">
                  <a:off x="664244" y="4651643"/>
                  <a:ext cx="323495" cy="1288961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2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</p:cxnSp>
            <p:cxnSp>
              <p:nvCxnSpPr>
                <p:cNvPr id="102" name="Straight Connector 101"/>
                <p:cNvCxnSpPr>
                  <a:endCxn id="68" idx="2"/>
                </p:cNvCxnSpPr>
                <p:nvPr/>
              </p:nvCxnSpPr>
              <p:spPr bwMode="auto">
                <a:xfrm flipV="1">
                  <a:off x="650340" y="5676917"/>
                  <a:ext cx="1590692" cy="334101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106" name="Straight Connector 105"/>
                <p:cNvCxnSpPr/>
                <p:nvPr/>
              </p:nvCxnSpPr>
              <p:spPr bwMode="auto">
                <a:xfrm>
                  <a:off x="987739" y="4627193"/>
                  <a:ext cx="304658" cy="63755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109" name="Straight Connector 108"/>
                <p:cNvCxnSpPr/>
                <p:nvPr/>
              </p:nvCxnSpPr>
              <p:spPr bwMode="auto">
                <a:xfrm flipV="1">
                  <a:off x="2028798" y="4661422"/>
                  <a:ext cx="606817" cy="62616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2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</p:cxnSp>
            <p:cxnSp>
              <p:nvCxnSpPr>
                <p:cNvPr id="113" name="Straight Connector 112"/>
                <p:cNvCxnSpPr/>
                <p:nvPr/>
              </p:nvCxnSpPr>
              <p:spPr bwMode="auto">
                <a:xfrm flipV="1">
                  <a:off x="715928" y="5336306"/>
                  <a:ext cx="600323" cy="62815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2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40" name="Group 339"/>
              <p:cNvGrpSpPr/>
              <p:nvPr/>
            </p:nvGrpSpPr>
            <p:grpSpPr>
              <a:xfrm>
                <a:off x="427602" y="3913684"/>
                <a:ext cx="2456739" cy="2359415"/>
                <a:chOff x="427602" y="3913684"/>
                <a:chExt cx="2456739" cy="2359415"/>
              </a:xfrm>
            </p:grpSpPr>
            <p:sp>
              <p:nvSpPr>
                <p:cNvPr id="49" name="Oval 48"/>
                <p:cNvSpPr/>
                <p:nvPr/>
              </p:nvSpPr>
              <p:spPr bwMode="auto">
                <a:xfrm>
                  <a:off x="920232" y="4569799"/>
                  <a:ext cx="151200" cy="151200"/>
                </a:xfrm>
                <a:prstGeom prst="ellipse">
                  <a:avLst/>
                </a:prstGeom>
                <a:solidFill>
                  <a:srgbClr val="C0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8" name="Oval 67"/>
                <p:cNvSpPr/>
                <p:nvPr/>
              </p:nvSpPr>
              <p:spPr bwMode="auto">
                <a:xfrm>
                  <a:off x="2241032" y="5600717"/>
                  <a:ext cx="152400" cy="152400"/>
                </a:xfrm>
                <a:prstGeom prst="ellipse">
                  <a:avLst/>
                </a:prstGeom>
                <a:solidFill>
                  <a:srgbClr val="C0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9" name="Oval 68"/>
                <p:cNvSpPr/>
                <p:nvPr/>
              </p:nvSpPr>
              <p:spPr bwMode="auto">
                <a:xfrm>
                  <a:off x="580252" y="5931964"/>
                  <a:ext cx="152400" cy="152400"/>
                </a:xfrm>
                <a:prstGeom prst="ellipse">
                  <a:avLst/>
                </a:prstGeom>
                <a:solidFill>
                  <a:srgbClr val="C0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0" name="Oval 69"/>
                <p:cNvSpPr/>
                <p:nvPr/>
              </p:nvSpPr>
              <p:spPr bwMode="auto">
                <a:xfrm>
                  <a:off x="1247308" y="5252471"/>
                  <a:ext cx="152400" cy="152400"/>
                </a:xfrm>
                <a:prstGeom prst="ellipse">
                  <a:avLst/>
                </a:prstGeom>
                <a:solidFill>
                  <a:srgbClr val="C0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1" name="Oval 70"/>
                <p:cNvSpPr/>
                <p:nvPr/>
              </p:nvSpPr>
              <p:spPr bwMode="auto">
                <a:xfrm>
                  <a:off x="1907708" y="5260982"/>
                  <a:ext cx="152400" cy="152400"/>
                </a:xfrm>
                <a:prstGeom prst="ellipse">
                  <a:avLst/>
                </a:prstGeom>
                <a:solidFill>
                  <a:srgbClr val="C0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2" name="Oval 71"/>
                <p:cNvSpPr/>
                <p:nvPr/>
              </p:nvSpPr>
              <p:spPr bwMode="auto">
                <a:xfrm>
                  <a:off x="1580632" y="3913684"/>
                  <a:ext cx="152400" cy="152400"/>
                </a:xfrm>
                <a:prstGeom prst="ellipse">
                  <a:avLst/>
                </a:prstGeom>
                <a:solidFill>
                  <a:srgbClr val="C0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3" name="Oval 72"/>
                <p:cNvSpPr/>
                <p:nvPr/>
              </p:nvSpPr>
              <p:spPr bwMode="auto">
                <a:xfrm>
                  <a:off x="2571232" y="4588851"/>
                  <a:ext cx="152400" cy="152400"/>
                </a:xfrm>
                <a:prstGeom prst="ellipse">
                  <a:avLst/>
                </a:prstGeom>
                <a:solidFill>
                  <a:srgbClr val="C0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4" name="TextBox 73"/>
                    <p:cNvSpPr txBox="1"/>
                    <p:nvPr/>
                  </p:nvSpPr>
                  <p:spPr>
                    <a:xfrm>
                      <a:off x="742755" y="4588812"/>
                      <a:ext cx="17626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a-DK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oMath>
                        </m:oMathPara>
                      </a14:m>
                      <a:endParaRPr lang="en-US" b="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74" name="TextBox 7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2755" y="4588812"/>
                      <a:ext cx="176266" cy="276999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l="-17241" r="-13793" b="-222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6" name="TextBox 75"/>
                    <p:cNvSpPr txBox="1"/>
                    <p:nvPr/>
                  </p:nvSpPr>
                  <p:spPr>
                    <a:xfrm>
                      <a:off x="1656832" y="4017685"/>
                      <a:ext cx="19800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a-DK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oMath>
                        </m:oMathPara>
                      </a14:m>
                      <a:endParaRPr lang="en-US" b="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76" name="TextBox 7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656832" y="4017685"/>
                      <a:ext cx="198003" cy="276999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15625" r="-12500" b="-222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7" name="TextBox 76"/>
                    <p:cNvSpPr txBox="1"/>
                    <p:nvPr/>
                  </p:nvSpPr>
                  <p:spPr>
                    <a:xfrm>
                      <a:off x="1335549" y="5302429"/>
                      <a:ext cx="177228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a-DK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oMath>
                        </m:oMathPara>
                      </a14:m>
                      <a:endParaRPr lang="en-US" b="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77" name="TextBox 7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35549" y="5302429"/>
                      <a:ext cx="177228" cy="276999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l="-17241" r="-10345" b="-222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8" name="TextBox 77"/>
                    <p:cNvSpPr txBox="1"/>
                    <p:nvPr/>
                  </p:nvSpPr>
                  <p:spPr>
                    <a:xfrm>
                      <a:off x="1733032" y="5313085"/>
                      <a:ext cx="204479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a-DK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oMath>
                        </m:oMathPara>
                      </a14:m>
                      <a:endParaRPr lang="en-US" b="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78" name="TextBox 7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733032" y="5313085"/>
                      <a:ext cx="204479" cy="276999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l="-26471" r="-20588" b="-1111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9" name="TextBox 78"/>
                    <p:cNvSpPr txBox="1"/>
                    <p:nvPr/>
                  </p:nvSpPr>
                  <p:spPr>
                    <a:xfrm>
                      <a:off x="2357756" y="5635777"/>
                      <a:ext cx="16113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a-DK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oMath>
                        </m:oMathPara>
                      </a14:m>
                      <a:endParaRPr lang="en-US" b="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79" name="TextBox 7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357756" y="5635777"/>
                      <a:ext cx="161133" cy="276999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 l="-30769" r="-23077" b="-652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2690122" y="4639503"/>
                      <a:ext cx="194219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a-DK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oMath>
                        </m:oMathPara>
                      </a14:m>
                      <a:endParaRPr lang="en-US" b="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0" name="TextBox 7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90122" y="4639503"/>
                      <a:ext cx="194219" cy="276999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 l="-28125" r="-21875" b="-1111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1" name="TextBox 80"/>
                    <p:cNvSpPr txBox="1"/>
                    <p:nvPr/>
                  </p:nvSpPr>
                  <p:spPr>
                    <a:xfrm>
                      <a:off x="427602" y="5996100"/>
                      <a:ext cx="182999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a-DK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oMath>
                        </m:oMathPara>
                      </a14:m>
                      <a:endParaRPr lang="en-US" b="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1" name="TextBox 8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27602" y="5996100"/>
                      <a:ext cx="182999" cy="276999"/>
                    </a:xfrm>
                    <a:prstGeom prst="rect">
                      <a:avLst/>
                    </a:prstGeom>
                    <a:blipFill>
                      <a:blip r:embed="rId17"/>
                      <a:stretch>
                        <a:fillRect l="-16667" r="-13333" b="-222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25" name="TextBox 124"/>
              <p:cNvSpPr txBox="1"/>
              <p:nvPr/>
            </p:nvSpPr>
            <p:spPr>
              <a:xfrm>
                <a:off x="2133954" y="5226855"/>
                <a:ext cx="152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chemeClr val="accent6"/>
                    </a:solidFill>
                  </a:rPr>
                  <a:t>2</a:t>
                </a:r>
                <a:endParaRPr lang="en-US" sz="1600" dirty="0">
                  <a:solidFill>
                    <a:schemeClr val="accent6"/>
                  </a:solidFill>
                </a:endParaRPr>
              </a:p>
            </p:txBody>
          </p:sp>
        </p:grpSp>
        <p:grpSp>
          <p:nvGrpSpPr>
            <p:cNvPr id="339" name="Group 338"/>
            <p:cNvGrpSpPr/>
            <p:nvPr/>
          </p:nvGrpSpPr>
          <p:grpSpPr>
            <a:xfrm>
              <a:off x="675130" y="4004846"/>
              <a:ext cx="2678581" cy="2049343"/>
              <a:chOff x="675130" y="4004846"/>
              <a:chExt cx="2678581" cy="204934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2" name="TextBox 121"/>
                  <p:cNvSpPr txBox="1"/>
                  <p:nvPr/>
                </p:nvSpPr>
                <p:spPr>
                  <a:xfrm>
                    <a:off x="2000250" y="4004846"/>
                    <a:ext cx="1353461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1600" dirty="0" smtClean="0">
                              <a:solidFill>
                                <a:schemeClr val="accent6"/>
                              </a:solidFill>
                            </a:rPr>
                            <m:t>5</m:t>
                          </m:r>
                        </m:oMath>
                      </m:oMathPara>
                    </a14:m>
                    <a:endParaRPr lang="en-US" sz="1600" dirty="0">
                      <a:solidFill>
                        <a:schemeClr val="accent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2" name="TextBox 1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00250" y="4004846"/>
                    <a:ext cx="1353461" cy="338554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3" name="TextBox 122"/>
              <p:cNvSpPr txBox="1"/>
              <p:nvPr/>
            </p:nvSpPr>
            <p:spPr>
              <a:xfrm>
                <a:off x="2125584" y="4676731"/>
                <a:ext cx="152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chemeClr val="accent6"/>
                    </a:solidFill>
                  </a:rPr>
                  <a:t>3</a:t>
                </a:r>
                <a:endParaRPr lang="en-US" sz="1600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2495032" y="5122132"/>
                <a:ext cx="152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chemeClr val="accent6"/>
                    </a:solidFill>
                  </a:rPr>
                  <a:t>4</a:t>
                </a:r>
                <a:endParaRPr lang="en-US" sz="1600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1580632" y="5048732"/>
                <a:ext cx="152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chemeClr val="accent6"/>
                    </a:solidFill>
                  </a:rPr>
                  <a:t>2</a:t>
                </a:r>
                <a:endParaRPr lang="en-US" sz="1600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1131543" y="4676912"/>
                <a:ext cx="152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accent6"/>
                    </a:solidFill>
                  </a:rPr>
                  <a:t>3</a:t>
                </a: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1149628" y="4019890"/>
                <a:ext cx="152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chemeClr val="accent6"/>
                    </a:solidFill>
                  </a:rPr>
                  <a:t>4</a:t>
                </a:r>
                <a:endParaRPr lang="en-US" sz="1600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675130" y="4993590"/>
                <a:ext cx="152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chemeClr val="accent6"/>
                    </a:solidFill>
                  </a:rPr>
                  <a:t>4</a:t>
                </a:r>
                <a:endParaRPr lang="en-US" sz="1600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1752082" y="5715635"/>
                <a:ext cx="152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accent6"/>
                    </a:solidFill>
                  </a:rPr>
                  <a:t>6</a:t>
                </a: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829647" y="5387680"/>
                <a:ext cx="152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accent6"/>
                    </a:solidFill>
                  </a:rPr>
                  <a:t>3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8" name="TextBox 337"/>
              <p:cNvSpPr txBox="1"/>
              <p:nvPr/>
            </p:nvSpPr>
            <p:spPr>
              <a:xfrm>
                <a:off x="2601106" y="3086393"/>
                <a:ext cx="1926076" cy="383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a-DK" sz="1400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da-DK" sz="1400" b="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sz="1400" b="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a-DK" sz="1400" b="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a-DK" sz="1400" b="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da-DK" sz="1400" b="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da-DK" sz="1400" b="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da-DK" sz="1400" b="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b="0" dirty="0" smtClean="0">
                    <a:solidFill>
                      <a:schemeClr val="accent6"/>
                    </a:solidFill>
                  </a:rPr>
                  <a:t> ≥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da-DK" sz="1400" b="0" i="0" smtClean="0">
                                <a:solidFill>
                                  <a:schemeClr val="accent6"/>
                                </a:solidFill>
                                <a:latin typeface="+mn-lt"/>
                              </a:rPr>
                              <m:t>3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da-DK" sz="1400" b="0" i="0" smtClean="0">
                                <a:solidFill>
                                  <a:schemeClr val="accent6"/>
                                </a:solidFill>
                                <a:latin typeface="+mn-lt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da-DK" sz="1400" b="0" i="0" smtClean="0">
                            <a:solidFill>
                              <a:schemeClr val="accent6"/>
                            </a:solidFill>
                            <a:latin typeface="+mn-lt"/>
                          </a:rPr>
                          <m:t>+</m:t>
                        </m:r>
                        <m:sSup>
                          <m:sSupPr>
                            <m:ctrlPr>
                              <a:rPr lang="en-US" sz="1400" b="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sz="1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da-DK" sz="1400" b="0" i="0" smtClean="0">
                                <a:solidFill>
                                  <a:schemeClr val="accent6"/>
                                </a:solidFill>
                                <a:latin typeface="+mn-lt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1400" b="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38" name="TextBox 3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106" y="3086393"/>
                <a:ext cx="1926076" cy="383695"/>
              </a:xfrm>
              <a:prstGeom prst="rect">
                <a:avLst/>
              </a:prstGeom>
              <a:blipFill>
                <a:blip r:embed="rId19"/>
                <a:stretch>
                  <a:fillRect b="-17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0" name="Group 369"/>
          <p:cNvGrpSpPr/>
          <p:nvPr/>
        </p:nvGrpSpPr>
        <p:grpSpPr>
          <a:xfrm>
            <a:off x="5108585" y="3668454"/>
            <a:ext cx="3892853" cy="2359415"/>
            <a:chOff x="5025968" y="3853724"/>
            <a:chExt cx="3892853" cy="2359415"/>
          </a:xfrm>
        </p:grpSpPr>
        <p:cxnSp>
          <p:nvCxnSpPr>
            <p:cNvPr id="308" name="Straight Connector 307"/>
            <p:cNvCxnSpPr>
              <a:stCxn id="295" idx="1"/>
            </p:cNvCxnSpPr>
            <p:nvPr/>
          </p:nvCxnSpPr>
          <p:spPr bwMode="auto">
            <a:xfrm flipH="1" flipV="1">
              <a:off x="6868257" y="5266481"/>
              <a:ext cx="282972" cy="29659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309" name="Straight Connector 308"/>
            <p:cNvCxnSpPr>
              <a:endCxn id="299" idx="3"/>
            </p:cNvCxnSpPr>
            <p:nvPr/>
          </p:nvCxnSpPr>
          <p:spPr bwMode="auto">
            <a:xfrm flipV="1">
              <a:off x="5879529" y="3983806"/>
              <a:ext cx="611300" cy="59219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10" name="Straight Connector 309"/>
            <p:cNvCxnSpPr>
              <a:stCxn id="300" idx="1"/>
            </p:cNvCxnSpPr>
            <p:nvPr/>
          </p:nvCxnSpPr>
          <p:spPr bwMode="auto">
            <a:xfrm flipH="1" flipV="1">
              <a:off x="6530856" y="3907106"/>
              <a:ext cx="950573" cy="64410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311" name="Straight Connector 310"/>
            <p:cNvCxnSpPr/>
            <p:nvPr/>
          </p:nvCxnSpPr>
          <p:spPr bwMode="auto">
            <a:xfrm flipV="1">
              <a:off x="7229848" y="4608435"/>
              <a:ext cx="310101" cy="93030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312" name="Straight Connector 311"/>
            <p:cNvCxnSpPr/>
            <p:nvPr/>
          </p:nvCxnSpPr>
          <p:spPr bwMode="auto">
            <a:xfrm flipH="1" flipV="1">
              <a:off x="6222797" y="5266480"/>
              <a:ext cx="565754" cy="588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313" name="Straight Connector 312"/>
            <p:cNvCxnSpPr/>
            <p:nvPr/>
          </p:nvCxnSpPr>
          <p:spPr bwMode="auto">
            <a:xfrm flipV="1">
              <a:off x="5552123" y="4591683"/>
              <a:ext cx="323495" cy="12889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314" name="Straight Connector 313"/>
            <p:cNvCxnSpPr>
              <a:endCxn id="295" idx="2"/>
            </p:cNvCxnSpPr>
            <p:nvPr/>
          </p:nvCxnSpPr>
          <p:spPr bwMode="auto">
            <a:xfrm flipV="1">
              <a:off x="5538219" y="5616957"/>
              <a:ext cx="1590692" cy="33410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15" name="Straight Connector 314"/>
            <p:cNvCxnSpPr/>
            <p:nvPr/>
          </p:nvCxnSpPr>
          <p:spPr bwMode="auto">
            <a:xfrm>
              <a:off x="5875618" y="4567233"/>
              <a:ext cx="304658" cy="63755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16" name="Straight Connector 315"/>
            <p:cNvCxnSpPr/>
            <p:nvPr/>
          </p:nvCxnSpPr>
          <p:spPr bwMode="auto">
            <a:xfrm flipV="1">
              <a:off x="6916677" y="4601462"/>
              <a:ext cx="606817" cy="62616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317" name="Straight Connector 316"/>
            <p:cNvCxnSpPr/>
            <p:nvPr/>
          </p:nvCxnSpPr>
          <p:spPr bwMode="auto">
            <a:xfrm flipV="1">
              <a:off x="5603807" y="5276346"/>
              <a:ext cx="600323" cy="62815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294" name="Oval 293"/>
            <p:cNvSpPr/>
            <p:nvPr/>
          </p:nvSpPr>
          <p:spPr bwMode="auto">
            <a:xfrm>
              <a:off x="5808111" y="4509839"/>
              <a:ext cx="151200" cy="151200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5" name="Oval 294"/>
            <p:cNvSpPr/>
            <p:nvPr/>
          </p:nvSpPr>
          <p:spPr bwMode="auto">
            <a:xfrm>
              <a:off x="7128911" y="5540757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6" name="Oval 295"/>
            <p:cNvSpPr/>
            <p:nvPr/>
          </p:nvSpPr>
          <p:spPr bwMode="auto">
            <a:xfrm>
              <a:off x="5468131" y="5872004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7" name="Oval 296"/>
            <p:cNvSpPr/>
            <p:nvPr/>
          </p:nvSpPr>
          <p:spPr bwMode="auto">
            <a:xfrm>
              <a:off x="6135187" y="5192511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8" name="Oval 297"/>
            <p:cNvSpPr/>
            <p:nvPr/>
          </p:nvSpPr>
          <p:spPr bwMode="auto">
            <a:xfrm>
              <a:off x="6795587" y="5201022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9" name="Oval 298"/>
            <p:cNvSpPr/>
            <p:nvPr/>
          </p:nvSpPr>
          <p:spPr bwMode="auto">
            <a:xfrm>
              <a:off x="6468511" y="3853724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0" name="Oval 299"/>
            <p:cNvSpPr/>
            <p:nvPr/>
          </p:nvSpPr>
          <p:spPr bwMode="auto">
            <a:xfrm>
              <a:off x="7459111" y="4528891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1" name="TextBox 300"/>
                <p:cNvSpPr txBox="1"/>
                <p:nvPr/>
              </p:nvSpPr>
              <p:spPr>
                <a:xfrm>
                  <a:off x="5630634" y="4528852"/>
                  <a:ext cx="17626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a-DK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b="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01" name="TextBox 3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0634" y="4528852"/>
                  <a:ext cx="176266" cy="276999"/>
                </a:xfrm>
                <a:prstGeom prst="rect">
                  <a:avLst/>
                </a:prstGeom>
                <a:blipFill>
                  <a:blip r:embed="rId20"/>
                  <a:stretch>
                    <a:fillRect l="-17241" r="-13793" b="-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2" name="TextBox 301"/>
                <p:cNvSpPr txBox="1"/>
                <p:nvPr/>
              </p:nvSpPr>
              <p:spPr>
                <a:xfrm>
                  <a:off x="6544711" y="3957725"/>
                  <a:ext cx="19800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a-DK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b="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02" name="TextBox 3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11" y="3957725"/>
                  <a:ext cx="198003" cy="276999"/>
                </a:xfrm>
                <a:prstGeom prst="rect">
                  <a:avLst/>
                </a:prstGeom>
                <a:blipFill>
                  <a:blip r:embed="rId21"/>
                  <a:stretch>
                    <a:fillRect l="-15152" r="-9091" b="-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3" name="TextBox 302"/>
                <p:cNvSpPr txBox="1"/>
                <p:nvPr/>
              </p:nvSpPr>
              <p:spPr>
                <a:xfrm>
                  <a:off x="6223428" y="5242469"/>
                  <a:ext cx="17722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a-DK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b="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03" name="TextBox 3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3428" y="5242469"/>
                  <a:ext cx="177228" cy="276999"/>
                </a:xfrm>
                <a:prstGeom prst="rect">
                  <a:avLst/>
                </a:prstGeom>
                <a:blipFill>
                  <a:blip r:embed="rId22"/>
                  <a:stretch>
                    <a:fillRect l="-16667" r="-6667" b="-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4" name="TextBox 303"/>
                <p:cNvSpPr txBox="1"/>
                <p:nvPr/>
              </p:nvSpPr>
              <p:spPr>
                <a:xfrm>
                  <a:off x="6972273" y="5114458"/>
                  <a:ext cx="20447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a-DK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b="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04" name="TextBox 3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2273" y="5114458"/>
                  <a:ext cx="204479" cy="276999"/>
                </a:xfrm>
                <a:prstGeom prst="rect">
                  <a:avLst/>
                </a:prstGeom>
                <a:blipFill>
                  <a:blip r:embed="rId23"/>
                  <a:stretch>
                    <a:fillRect l="-26471" r="-20588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5" name="TextBox 304"/>
                <p:cNvSpPr txBox="1"/>
                <p:nvPr/>
              </p:nvSpPr>
              <p:spPr>
                <a:xfrm>
                  <a:off x="7245635" y="5575817"/>
                  <a:ext cx="16113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a-DK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b="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05" name="TextBox 3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5635" y="5575817"/>
                  <a:ext cx="161133" cy="276999"/>
                </a:xfrm>
                <a:prstGeom prst="rect">
                  <a:avLst/>
                </a:prstGeom>
                <a:blipFill>
                  <a:blip r:embed="rId24"/>
                  <a:stretch>
                    <a:fillRect l="-25926" r="-22222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6" name="TextBox 305"/>
                <p:cNvSpPr txBox="1"/>
                <p:nvPr/>
              </p:nvSpPr>
              <p:spPr>
                <a:xfrm>
                  <a:off x="7578001" y="4579543"/>
                  <a:ext cx="19421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a-DK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b="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06" name="TextBox 3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8001" y="4579543"/>
                  <a:ext cx="194219" cy="276999"/>
                </a:xfrm>
                <a:prstGeom prst="rect">
                  <a:avLst/>
                </a:prstGeom>
                <a:blipFill>
                  <a:blip r:embed="rId25"/>
                  <a:stretch>
                    <a:fillRect l="-28125" r="-21875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7" name="TextBox 306"/>
                <p:cNvSpPr txBox="1"/>
                <p:nvPr/>
              </p:nvSpPr>
              <p:spPr>
                <a:xfrm>
                  <a:off x="5315481" y="5936140"/>
                  <a:ext cx="18299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a-DK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oMath>
                    </m:oMathPara>
                  </a14:m>
                  <a:endParaRPr lang="en-US" b="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07" name="TextBox 3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5481" y="5936140"/>
                  <a:ext cx="182999" cy="276999"/>
                </a:xfrm>
                <a:prstGeom prst="rect">
                  <a:avLst/>
                </a:prstGeom>
                <a:blipFill>
                  <a:blip r:embed="rId26"/>
                  <a:stretch>
                    <a:fillRect l="-16667" r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7" name="TextBox 276"/>
                <p:cNvSpPr txBox="1"/>
                <p:nvPr/>
              </p:nvSpPr>
              <p:spPr>
                <a:xfrm>
                  <a:off x="6953250" y="3886200"/>
                  <a:ext cx="1965571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tabLst>
                      <a:tab pos="447675" algn="l"/>
                    </a:tabLst>
                  </a:pPr>
                  <a:r>
                    <a:rPr lang="en-US" sz="1600" dirty="0" smtClean="0">
                      <a:solidFill>
                        <a:schemeClr val="accent6"/>
                      </a:solidFill>
                    </a:rPr>
                    <a:t>2.77	</a:t>
                  </a:r>
                  <a:r>
                    <a:rPr lang="en-US" sz="1400" b="0" dirty="0" smtClean="0">
                      <a:solidFill>
                        <a:schemeClr val="accent6"/>
                      </a:solidFill>
                    </a:rPr>
                    <a:t>= </a:t>
                  </a:r>
                  <a14:m>
                    <m:oMath xmlns:m="http://schemas.openxmlformats.org/officeDocument/2006/math">
                      <m:r>
                        <a:rPr lang="da-DK" sz="1400" b="0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da-DK" sz="14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da-DK" sz="1400" b="0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a-DK" sz="1400" b="0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a-DK" sz="1400" b="0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a-DK" sz="1400" b="0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a-DK" sz="1400" b="0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1400" b="0" dirty="0" smtClean="0">
                      <a:solidFill>
                        <a:schemeClr val="accent6"/>
                      </a:solidFill>
                    </a:rPr>
                    <a:t> </a:t>
                  </a:r>
                  <a:br>
                    <a:rPr lang="en-US" sz="1400" b="0" dirty="0" smtClean="0">
                      <a:solidFill>
                        <a:schemeClr val="accent6"/>
                      </a:solidFill>
                    </a:rPr>
                  </a:br>
                  <a:r>
                    <a:rPr lang="en-US" sz="1400" b="0" dirty="0" smtClean="0">
                      <a:solidFill>
                        <a:schemeClr val="accent6"/>
                      </a:solidFill>
                    </a:rPr>
                    <a:t>	= 5 - 5.39 + 3.16 </a:t>
                  </a:r>
                  <a:endParaRPr lang="en-US" sz="1400" b="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277" name="TextBox 2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3250" y="3886200"/>
                  <a:ext cx="1965571" cy="553998"/>
                </a:xfrm>
                <a:prstGeom prst="rect">
                  <a:avLst/>
                </a:prstGeom>
                <a:blipFill>
                  <a:blip r:embed="rId27"/>
                  <a:stretch>
                    <a:fillRect l="-1548" t="-3297" r="-1238" b="-109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8" name="TextBox 277"/>
            <p:cNvSpPr txBox="1"/>
            <p:nvPr/>
          </p:nvSpPr>
          <p:spPr>
            <a:xfrm>
              <a:off x="6612011" y="4616771"/>
              <a:ext cx="6661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>
                  <a:solidFill>
                    <a:schemeClr val="accent6"/>
                  </a:solidFill>
                </a:rPr>
                <a:t>1.25</a:t>
              </a:r>
              <a:endParaRPr lang="en-US" sz="1600" dirty="0">
                <a:solidFill>
                  <a:schemeClr val="accent6"/>
                </a:solidFill>
              </a:endParaRPr>
            </a:p>
          </p:txBody>
        </p:sp>
        <p:sp>
          <p:nvSpPr>
            <p:cNvPr id="279" name="TextBox 278"/>
            <p:cNvSpPr txBox="1"/>
            <p:nvPr/>
          </p:nvSpPr>
          <p:spPr>
            <a:xfrm>
              <a:off x="7316236" y="5000158"/>
              <a:ext cx="6410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accent6"/>
                  </a:solidFill>
                </a:rPr>
                <a:t>0.84</a:t>
              </a:r>
              <a:endParaRPr lang="en-US" sz="1600" dirty="0">
                <a:solidFill>
                  <a:schemeClr val="accent6"/>
                </a:solidFill>
              </a:endParaRPr>
            </a:p>
          </p:txBody>
        </p:sp>
        <p:sp>
          <p:nvSpPr>
            <p:cNvPr id="280" name="TextBox 279"/>
            <p:cNvSpPr txBox="1"/>
            <p:nvPr/>
          </p:nvSpPr>
          <p:spPr>
            <a:xfrm>
              <a:off x="6479096" y="5304952"/>
              <a:ext cx="6233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accent6"/>
                  </a:solidFill>
                </a:rPr>
                <a:t>0.59</a:t>
              </a:r>
              <a:endParaRPr lang="en-US" sz="1600" dirty="0">
                <a:solidFill>
                  <a:schemeClr val="accent6"/>
                </a:solidFill>
              </a:endParaRPr>
            </a:p>
          </p:txBody>
        </p:sp>
        <p:sp>
          <p:nvSpPr>
            <p:cNvPr id="281" name="TextBox 280"/>
            <p:cNvSpPr txBox="1"/>
            <p:nvPr/>
          </p:nvSpPr>
          <p:spPr>
            <a:xfrm>
              <a:off x="6192286" y="4968515"/>
              <a:ext cx="6665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accent6"/>
                  </a:solidFill>
                </a:rPr>
                <a:t>0.25</a:t>
              </a:r>
              <a:endParaRPr lang="en-US" sz="1600" dirty="0">
                <a:solidFill>
                  <a:schemeClr val="accent6"/>
                </a:solidFill>
              </a:endParaRPr>
            </a:p>
          </p:txBody>
        </p:sp>
        <p:sp>
          <p:nvSpPr>
            <p:cNvPr id="282" name="TextBox 281"/>
            <p:cNvSpPr txBox="1"/>
            <p:nvPr/>
          </p:nvSpPr>
          <p:spPr>
            <a:xfrm>
              <a:off x="5952748" y="4578852"/>
              <a:ext cx="6205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accent6"/>
                  </a:solidFill>
                </a:rPr>
                <a:t>1.16</a:t>
              </a:r>
              <a:endParaRPr lang="en-US" sz="1600" dirty="0">
                <a:solidFill>
                  <a:schemeClr val="accent6"/>
                </a:solidFill>
              </a:endParaRPr>
            </a:p>
          </p:txBody>
        </p:sp>
        <p:sp>
          <p:nvSpPr>
            <p:cNvPr id="283" name="TextBox 282"/>
            <p:cNvSpPr txBox="1"/>
            <p:nvPr/>
          </p:nvSpPr>
          <p:spPr>
            <a:xfrm>
              <a:off x="5537945" y="3959930"/>
              <a:ext cx="7019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>
                  <a:solidFill>
                    <a:schemeClr val="accent6"/>
                  </a:solidFill>
                </a:rPr>
                <a:t>4.39</a:t>
              </a:r>
              <a:endParaRPr lang="en-US" sz="1600" dirty="0">
                <a:solidFill>
                  <a:schemeClr val="accent6"/>
                </a:solidFill>
              </a:endParaRPr>
            </a:p>
          </p:txBody>
        </p:sp>
        <p:sp>
          <p:nvSpPr>
            <p:cNvPr id="284" name="TextBox 283"/>
            <p:cNvSpPr txBox="1"/>
            <p:nvPr/>
          </p:nvSpPr>
          <p:spPr>
            <a:xfrm>
              <a:off x="5025968" y="5256916"/>
              <a:ext cx="6064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>
                  <a:solidFill>
                    <a:schemeClr val="accent6"/>
                  </a:solidFill>
                </a:rPr>
                <a:t>4.01</a:t>
              </a:r>
              <a:endParaRPr lang="en-US" sz="1600" dirty="0">
                <a:solidFill>
                  <a:schemeClr val="accent6"/>
                </a:solidFill>
              </a:endParaRPr>
            </a:p>
          </p:txBody>
        </p:sp>
        <p:sp>
          <p:nvSpPr>
            <p:cNvPr id="285" name="TextBox 284"/>
            <p:cNvSpPr txBox="1"/>
            <p:nvPr/>
          </p:nvSpPr>
          <p:spPr>
            <a:xfrm>
              <a:off x="6287536" y="5693775"/>
              <a:ext cx="6413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accent6"/>
                  </a:solidFill>
                </a:rPr>
                <a:t>0.99</a:t>
              </a:r>
              <a:endParaRPr lang="en-US" sz="1600" dirty="0">
                <a:solidFill>
                  <a:schemeClr val="accent6"/>
                </a:solidFill>
              </a:endParaRPr>
            </a:p>
          </p:txBody>
        </p:sp>
        <p:sp>
          <p:nvSpPr>
            <p:cNvPr id="286" name="TextBox 285"/>
            <p:cNvSpPr txBox="1"/>
            <p:nvPr/>
          </p:nvSpPr>
          <p:spPr>
            <a:xfrm>
              <a:off x="5814739" y="5438308"/>
              <a:ext cx="6251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accent6"/>
                  </a:solidFill>
                </a:rPr>
                <a:t>4.85</a:t>
              </a:r>
              <a:endParaRPr lang="en-US" sz="160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368" name="Group 367"/>
          <p:cNvGrpSpPr/>
          <p:nvPr/>
        </p:nvGrpSpPr>
        <p:grpSpPr>
          <a:xfrm>
            <a:off x="5538694" y="3429000"/>
            <a:ext cx="2980669" cy="2612654"/>
            <a:chOff x="5471285" y="3614026"/>
            <a:chExt cx="2980669" cy="26126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7" name="TextBox 286"/>
                <p:cNvSpPr txBox="1"/>
                <p:nvPr/>
              </p:nvSpPr>
              <p:spPr>
                <a:xfrm>
                  <a:off x="5897123" y="3614026"/>
                  <a:ext cx="106565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da-DK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da-DK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𝑠𝑎</m:t>
                          </m:r>
                        </m:sub>
                      </m:sSub>
                    </m:oMath>
                  </a14:m>
                  <a:r>
                    <a:rPr lang="en-US" sz="1200" b="0" dirty="0" smtClean="0">
                      <a:solidFill>
                        <a:srgbClr val="C00000"/>
                      </a:solidFill>
                    </a:rPr>
                    <a:t> = 4.39</a:t>
                  </a:r>
                  <a:endParaRPr lang="en-US" sz="1200" b="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87" name="TextBox 2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7123" y="3614026"/>
                  <a:ext cx="1065652" cy="276999"/>
                </a:xfrm>
                <a:prstGeom prst="rect">
                  <a:avLst/>
                </a:prstGeom>
                <a:blipFill>
                  <a:blip r:embed="rId28"/>
                  <a:stretch>
                    <a:fillRect t="-4444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8" name="TextBox 287"/>
            <p:cNvSpPr txBox="1"/>
            <p:nvPr/>
          </p:nvSpPr>
          <p:spPr>
            <a:xfrm>
              <a:off x="7486890" y="4338725"/>
              <a:ext cx="581821" cy="287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0" dirty="0">
                  <a:solidFill>
                    <a:srgbClr val="C00000"/>
                  </a:solidFill>
                </a:rPr>
                <a:t>7</a:t>
              </a:r>
              <a:r>
                <a:rPr lang="en-US" sz="1200" b="0" dirty="0" smtClean="0">
                  <a:solidFill>
                    <a:srgbClr val="C00000"/>
                  </a:solidFill>
                </a:rPr>
                <a:t>.16</a:t>
              </a:r>
              <a:endParaRPr lang="en-US" sz="1200" b="0" dirty="0">
                <a:solidFill>
                  <a:srgbClr val="C00000"/>
                </a:solidFill>
              </a:endParaRPr>
            </a:p>
          </p:txBody>
        </p:sp>
        <p:sp>
          <p:nvSpPr>
            <p:cNvPr id="289" name="TextBox 288"/>
            <p:cNvSpPr txBox="1"/>
            <p:nvPr/>
          </p:nvSpPr>
          <p:spPr>
            <a:xfrm>
              <a:off x="6028258" y="4865109"/>
              <a:ext cx="6021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0" dirty="0">
                  <a:solidFill>
                    <a:srgbClr val="C00000"/>
                  </a:solidFill>
                </a:rPr>
                <a:t>1</a:t>
              </a:r>
              <a:r>
                <a:rPr lang="en-US" sz="1200" b="0" dirty="0" smtClean="0">
                  <a:solidFill>
                    <a:srgbClr val="C00000"/>
                  </a:solidFill>
                </a:rPr>
                <a:t>.16</a:t>
              </a:r>
              <a:endParaRPr lang="en-US" sz="1200" b="0" dirty="0">
                <a:solidFill>
                  <a:srgbClr val="C00000"/>
                </a:solidFill>
              </a:endParaRPr>
            </a:p>
          </p:txBody>
        </p:sp>
        <p:sp>
          <p:nvSpPr>
            <p:cNvPr id="290" name="TextBox 289"/>
            <p:cNvSpPr txBox="1"/>
            <p:nvPr/>
          </p:nvSpPr>
          <p:spPr>
            <a:xfrm>
              <a:off x="6610044" y="4872378"/>
              <a:ext cx="5442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0" dirty="0" smtClean="0">
                  <a:solidFill>
                    <a:srgbClr val="C00000"/>
                  </a:solidFill>
                </a:rPr>
                <a:t>1.41</a:t>
              </a:r>
              <a:endParaRPr lang="en-US" sz="1200" b="0" dirty="0">
                <a:solidFill>
                  <a:srgbClr val="C00000"/>
                </a:solidFill>
              </a:endParaRPr>
            </a:p>
          </p:txBody>
        </p:sp>
        <p:sp>
          <p:nvSpPr>
            <p:cNvPr id="291" name="TextBox 290"/>
            <p:cNvSpPr txBox="1"/>
            <p:nvPr/>
          </p:nvSpPr>
          <p:spPr>
            <a:xfrm>
              <a:off x="5471285" y="5949681"/>
              <a:ext cx="67570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0" dirty="0">
                  <a:solidFill>
                    <a:srgbClr val="C00000"/>
                  </a:solidFill>
                </a:rPr>
                <a:t>4</a:t>
              </a:r>
              <a:r>
                <a:rPr lang="en-US" sz="1200" b="0" dirty="0" smtClean="0">
                  <a:solidFill>
                    <a:srgbClr val="C00000"/>
                  </a:solidFill>
                </a:rPr>
                <a:t>.01</a:t>
              </a:r>
              <a:endParaRPr lang="en-US" sz="1400" b="0" dirty="0">
                <a:solidFill>
                  <a:srgbClr val="C00000"/>
                </a:solidFill>
              </a:endParaRPr>
            </a:p>
          </p:txBody>
        </p:sp>
        <p:sp>
          <p:nvSpPr>
            <p:cNvPr id="292" name="TextBox 291"/>
            <p:cNvSpPr txBox="1"/>
            <p:nvPr/>
          </p:nvSpPr>
          <p:spPr>
            <a:xfrm>
              <a:off x="5477911" y="4273287"/>
              <a:ext cx="5662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0" dirty="0">
                  <a:solidFill>
                    <a:srgbClr val="C00000"/>
                  </a:solidFill>
                </a:rPr>
                <a:t>0</a:t>
              </a:r>
              <a:r>
                <a:rPr lang="en-US" sz="1200" b="0" dirty="0" smtClean="0">
                  <a:solidFill>
                    <a:srgbClr val="C00000"/>
                  </a:solidFill>
                </a:rPr>
                <a:t>.00</a:t>
              </a:r>
              <a:endParaRPr lang="en-US" sz="1200" b="0" dirty="0">
                <a:solidFill>
                  <a:srgbClr val="C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3" name="TextBox 292"/>
                <p:cNvSpPr txBox="1"/>
                <p:nvPr/>
              </p:nvSpPr>
              <p:spPr>
                <a:xfrm>
                  <a:off x="7232195" y="5401549"/>
                  <a:ext cx="121975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0" dirty="0" smtClean="0">
                      <a:solidFill>
                        <a:srgbClr val="C00000"/>
                      </a:solidFill>
                    </a:rPr>
                    <a:t>2.00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a:rPr lang="da-DK" sz="12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da-DK" sz="12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da-DK" sz="12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da-DK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a14:m>
                  <a:endParaRPr lang="en-US" sz="1200" b="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93" name="TextBox 2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2195" y="5401549"/>
                  <a:ext cx="1219759" cy="276999"/>
                </a:xfrm>
                <a:prstGeom prst="rect">
                  <a:avLst/>
                </a:prstGeom>
                <a:blipFill>
                  <a:blip r:embed="rId29"/>
                  <a:stretch>
                    <a:fillRect t="-4444" b="-1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55" name="Right Arrow 354"/>
          <p:cNvSpPr/>
          <p:nvPr/>
        </p:nvSpPr>
        <p:spPr bwMode="auto">
          <a:xfrm>
            <a:off x="3969277" y="4226664"/>
            <a:ext cx="993145" cy="392074"/>
          </a:xfrm>
          <a:prstGeom prst="rightArrow">
            <a:avLst>
              <a:gd name="adj1" fmla="val 45394"/>
              <a:gd name="adj2" fmla="val 68425"/>
            </a:avLst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6" name="TextBox 355"/>
          <p:cNvSpPr txBox="1"/>
          <p:nvPr/>
        </p:nvSpPr>
        <p:spPr>
          <a:xfrm>
            <a:off x="3244429" y="4580492"/>
            <a:ext cx="2297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’(</a:t>
            </a:r>
            <a:r>
              <a:rPr lang="en-US" sz="1600" b="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16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b="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br>
              <a:rPr lang="en-US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16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16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b="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en-US" sz="1600" b="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600" b="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1600" b="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600" b="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600" b="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600" b="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600" b="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7" name="Freeform 5"/>
          <p:cNvSpPr>
            <a:spLocks/>
          </p:cNvSpPr>
          <p:nvPr/>
        </p:nvSpPr>
        <p:spPr bwMode="auto">
          <a:xfrm>
            <a:off x="7569887" y="708722"/>
            <a:ext cx="896937" cy="342900"/>
          </a:xfrm>
          <a:custGeom>
            <a:avLst/>
            <a:gdLst>
              <a:gd name="T0" fmla="*/ 0 w 5449454"/>
              <a:gd name="T1" fmla="*/ 0 h 3091735"/>
              <a:gd name="T2" fmla="*/ 4 w 5449454"/>
              <a:gd name="T3" fmla="*/ 1 h 3091735"/>
              <a:gd name="T4" fmla="*/ 6 w 5449454"/>
              <a:gd name="T5" fmla="*/ 0 h 3091735"/>
              <a:gd name="T6" fmla="*/ 10 w 5449454"/>
              <a:gd name="T7" fmla="*/ 0 h 3091735"/>
              <a:gd name="T8" fmla="*/ 12 w 5449454"/>
              <a:gd name="T9" fmla="*/ 0 h 3091735"/>
              <a:gd name="T10" fmla="*/ 15 w 5449454"/>
              <a:gd name="T11" fmla="*/ 0 h 3091735"/>
              <a:gd name="T12" fmla="*/ 18 w 5449454"/>
              <a:gd name="T13" fmla="*/ 0 h 30917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49454"/>
              <a:gd name="T22" fmla="*/ 0 h 3091735"/>
              <a:gd name="T23" fmla="*/ 5449454 w 5449454"/>
              <a:gd name="T24" fmla="*/ 3091735 h 309173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49454" h="3091735">
                <a:moveTo>
                  <a:pt x="0" y="1488609"/>
                </a:moveTo>
                <a:cubicBezTo>
                  <a:pt x="869" y="1483746"/>
                  <a:pt x="856762" y="3091733"/>
                  <a:pt x="1147253" y="2862717"/>
                </a:cubicBezTo>
                <a:cubicBezTo>
                  <a:pt x="1437744" y="2633701"/>
                  <a:pt x="1445100" y="229017"/>
                  <a:pt x="1742945" y="114509"/>
                </a:cubicBezTo>
                <a:cubicBezTo>
                  <a:pt x="2040790" y="1"/>
                  <a:pt x="2596029" y="2061163"/>
                  <a:pt x="2934321" y="2175672"/>
                </a:cubicBezTo>
                <a:cubicBezTo>
                  <a:pt x="3272613" y="2290181"/>
                  <a:pt x="3493240" y="935157"/>
                  <a:pt x="3772699" y="801563"/>
                </a:cubicBezTo>
                <a:cubicBezTo>
                  <a:pt x="4052158" y="667969"/>
                  <a:pt x="4331617" y="1278684"/>
                  <a:pt x="4611076" y="1374108"/>
                </a:cubicBezTo>
                <a:cubicBezTo>
                  <a:pt x="4890535" y="1469532"/>
                  <a:pt x="5317836" y="1556988"/>
                  <a:pt x="5449454" y="1374108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/>
        </p:spPr>
        <p:txBody>
          <a:bodyPr/>
          <a:lstStyle/>
          <a:p>
            <a:pPr algn="ctr"/>
            <a:endParaRPr lang="da-DK" dirty="0"/>
          </a:p>
        </p:txBody>
      </p:sp>
      <p:sp>
        <p:nvSpPr>
          <p:cNvPr id="361" name="TextBox 360"/>
          <p:cNvSpPr txBox="1"/>
          <p:nvPr/>
        </p:nvSpPr>
        <p:spPr>
          <a:xfrm rot="16934205">
            <a:off x="523917" y="4188978"/>
            <a:ext cx="7768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FFC000"/>
                </a:solidFill>
              </a:rPr>
              <a:t>Dijkstra</a:t>
            </a:r>
            <a:endParaRPr lang="en-US" sz="1200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2" name="TextBox 361"/>
              <p:cNvSpPr txBox="1"/>
              <p:nvPr/>
            </p:nvSpPr>
            <p:spPr>
              <a:xfrm>
                <a:off x="1981200" y="1142664"/>
                <a:ext cx="7344901" cy="1210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 smtClean="0"/>
                  <a:t>                               og </a:t>
                </a:r>
                <a14:m>
                  <m:oMath xmlns:m="http://schemas.openxmlformats.org/officeDocument/2006/math">
                    <m:r>
                      <a:rPr lang="da-DK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𝑤</m:t>
                    </m:r>
                    <m:d>
                      <m:dPr>
                        <m:ctrlPr>
                          <a:rPr lang="da-DK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a-DK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da-DK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da-DK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  <m:r>
                      <a:rPr lang="da-DK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da-DK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𝛿</m:t>
                    </m:r>
                    <m:d>
                      <m:dPr>
                        <m:ctrlPr>
                          <a:rPr lang="da-DK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a-DK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da-DK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da-DK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  <m:r>
                      <a:rPr lang="da-D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da-D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da-DK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a-DK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a-DK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a-DK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da-DK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da-DK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da-DK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a-DK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da-DK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da-DK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da-D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da-DK" b="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a-DK" b="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a-DK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a-DK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da-DK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da-DK" b="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da-DK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a-DK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da-DK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da-DK" b="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b="0" dirty="0" smtClean="0">
                  <a:latin typeface="+mj-lt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⇒ </m:t>
                      </m:r>
                      <m:sSup>
                        <m:sSupPr>
                          <m:ctrlPr>
                            <a:rPr lang="da-DK" b="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a-DK" b="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da-DK" b="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da-DK" b="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a-DK" b="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  <m:r>
                            <a:rPr lang="da-DK" b="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da-DK" b="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d>
                      <m:r>
                        <a:rPr lang="da-DK" b="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da-DK" b="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𝑤</m:t>
                      </m:r>
                      <m:d>
                        <m:dPr>
                          <m:ctrlPr>
                            <a:rPr lang="da-DK" b="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a-DK" b="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  <m:r>
                            <a:rPr lang="da-DK" b="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da-DK" b="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d>
                      <m:r>
                        <a:rPr lang="da-DK" b="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da-DK" b="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h</m:t>
                      </m:r>
                      <m:d>
                        <m:dPr>
                          <m:ctrlPr>
                            <a:rPr lang="da-DK" b="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a-DK" b="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</m:d>
                      <m:r>
                        <a:rPr lang="da-DK" b="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da-DK" b="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h</m:t>
                      </m:r>
                      <m:d>
                        <m:dPr>
                          <m:ctrlPr>
                            <a:rPr lang="da-DK" b="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a-DK" b="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d>
                      <m:r>
                        <a:rPr lang="da-DK" b="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da-DK" b="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𝛿</m:t>
                      </m:r>
                      <m:d>
                        <m:dPr>
                          <m:ctrlPr>
                            <a:rPr lang="da-DK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a-DK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  <m:r>
                            <a:rPr lang="da-DK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da-DK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d>
                      <m:r>
                        <a:rPr lang="da-D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da-DK" b="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𝛿</m:t>
                      </m:r>
                      <m:d>
                        <m:dPr>
                          <m:ctrlPr>
                            <a:rPr lang="da-DK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a-DK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  <m:r>
                            <a:rPr lang="da-DK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da-DK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da-D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da-DK" b="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𝛿</m:t>
                      </m:r>
                      <m:d>
                        <m:dPr>
                          <m:ctrlPr>
                            <a:rPr lang="da-DK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a-D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  <m:r>
                            <a:rPr lang="da-DK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da-DK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da-DK" b="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da-DK" b="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b="0" dirty="0" smtClean="0">
                  <a:latin typeface="+mj-lt"/>
                  <a:cs typeface="Times New Roman" panose="02020603050405020304" pitchFamily="18" charset="0"/>
                </a:endParaRPr>
              </a:p>
              <a:p>
                <a:endParaRPr lang="en-US" b="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2" name="TextBox 3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1142664"/>
                <a:ext cx="7344901" cy="1210011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6" name="Rounded Rectangle 375"/>
          <p:cNvSpPr/>
          <p:nvPr/>
        </p:nvSpPr>
        <p:spPr bwMode="auto">
          <a:xfrm>
            <a:off x="159095" y="5910271"/>
            <a:ext cx="4413912" cy="828197"/>
          </a:xfrm>
          <a:prstGeom prst="round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A* </a:t>
            </a:r>
            <a:r>
              <a:rPr lang="en-US" dirty="0" err="1" smtClean="0"/>
              <a:t>reducerer</a:t>
            </a:r>
            <a:r>
              <a:rPr lang="en-US" dirty="0" smtClean="0"/>
              <a:t> </a:t>
            </a:r>
            <a:r>
              <a:rPr lang="en-US" dirty="0"/>
              <a:t>i </a:t>
            </a:r>
            <a:r>
              <a:rPr lang="en-US" dirty="0" err="1"/>
              <a:t>praksis</a:t>
            </a:r>
            <a:r>
              <a:rPr lang="en-US" dirty="0"/>
              <a:t> </a:t>
            </a:r>
            <a:r>
              <a:rPr lang="en-US" dirty="0" err="1"/>
              <a:t>antallet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knuder</a:t>
            </a:r>
            <a:r>
              <a:rPr lang="en-US" dirty="0"/>
              <a:t> </a:t>
            </a:r>
            <a:r>
              <a:rPr lang="en-US" dirty="0" err="1"/>
              <a:t>Dijkstra’s</a:t>
            </a:r>
            <a:r>
              <a:rPr lang="en-US" dirty="0"/>
              <a:t> </a:t>
            </a:r>
            <a:r>
              <a:rPr lang="en-US" dirty="0" err="1" smtClean="0"/>
              <a:t>algoritme</a:t>
            </a:r>
            <a:r>
              <a:rPr lang="en-US" dirty="0" smtClean="0"/>
              <a:t> </a:t>
            </a:r>
            <a:r>
              <a:rPr lang="en-US" dirty="0" err="1"/>
              <a:t>besøger</a:t>
            </a:r>
            <a:endParaRPr lang="en-US" dirty="0"/>
          </a:p>
        </p:txBody>
      </p:sp>
      <p:sp>
        <p:nvSpPr>
          <p:cNvPr id="377" name="Rectangle 376"/>
          <p:cNvSpPr/>
          <p:nvPr/>
        </p:nvSpPr>
        <p:spPr bwMode="auto">
          <a:xfrm>
            <a:off x="474563" y="1728620"/>
            <a:ext cx="1712242" cy="306408"/>
          </a:xfrm>
          <a:prstGeom prst="rect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50413" y="3041275"/>
            <a:ext cx="1562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err="1" smtClean="0"/>
              <a:t>Trekantsuligheden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78646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" grpId="0" animBg="1"/>
      <p:bldP spid="372" grpId="0"/>
      <p:bldP spid="360" grpId="0" animBg="1"/>
      <p:bldP spid="338" grpId="0"/>
      <p:bldP spid="355" grpId="0" animBg="1"/>
      <p:bldP spid="356" grpId="0"/>
      <p:bldP spid="361" grpId="0"/>
      <p:bldP spid="376" grpId="0" animBg="1"/>
      <p:bldP spid="377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729288" y="152400"/>
            <a:ext cx="2500312" cy="3733800"/>
          </a:xfrm>
        </p:spPr>
        <p:txBody>
          <a:bodyPr tIns="45719" bIns="45719"/>
          <a:lstStyle/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1</a:t>
            </a: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2</a:t>
            </a: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3</a:t>
            </a: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4</a:t>
            </a: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5</a:t>
            </a: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Ved ikke</a:t>
            </a: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5123" name="TPQuestion"/>
          <p:cNvSpPr>
            <a:spLocks noGrp="1"/>
          </p:cNvSpPr>
          <p:nvPr>
            <p:ph type="title"/>
          </p:nvPr>
        </p:nvSpPr>
        <p:spPr>
          <a:xfrm>
            <a:off x="609600" y="1143000"/>
            <a:ext cx="2743200" cy="1295400"/>
          </a:xfrm>
        </p:spPr>
        <p:txBody>
          <a:bodyPr/>
          <a:lstStyle/>
          <a:p>
            <a:r>
              <a:rPr lang="da-DK" sz="5400" b="1" i="1" smtClean="0">
                <a:solidFill>
                  <a:schemeClr val="bg1"/>
                </a:solidFill>
              </a:rPr>
              <a:t> </a:t>
            </a:r>
            <a:r>
              <a:rPr lang="el-GR" sz="5400" b="1" i="1" smtClean="0">
                <a:solidFill>
                  <a:schemeClr val="bg1"/>
                </a:solidFill>
              </a:rPr>
              <a:t>π</a:t>
            </a:r>
            <a:r>
              <a:rPr lang="da-DK" sz="5400" b="1" baseline="-25000" smtClean="0">
                <a:solidFill>
                  <a:schemeClr val="bg1"/>
                </a:solidFill>
              </a:rPr>
              <a:t>4,2 </a:t>
            </a:r>
            <a:r>
              <a:rPr lang="da-DK" sz="5400" b="1" smtClean="0">
                <a:solidFill>
                  <a:schemeClr val="bg1"/>
                </a:solidFill>
              </a:rPr>
              <a:t>?</a:t>
            </a:r>
            <a:endParaRPr lang="en-US" sz="5400" b="1" baseline="-25000" smtClean="0">
              <a:solidFill>
                <a:schemeClr val="bg1"/>
              </a:solidFill>
            </a:endParaRPr>
          </a:p>
        </p:txBody>
      </p:sp>
      <p:grpSp>
        <p:nvGrpSpPr>
          <p:cNvPr id="5126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0" y="6559550"/>
            <a:ext cx="9774238" cy="298450"/>
            <a:chOff x="190500" y="6369328"/>
            <a:chExt cx="3809784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60"/>
              <a:ext cx="1770745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8"/>
              <a:ext cx="3809784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 b="0" smtClean="0">
                  <a:solidFill>
                    <a:srgbClr val="FFFFFF"/>
                  </a:solidFill>
                  <a:latin typeface="Tahoma"/>
                </a:rPr>
                <a:t>66 of 142</a:t>
              </a:r>
              <a:endParaRPr lang="en-US" sz="1400" b="0" dirty="0">
                <a:solidFill>
                  <a:srgbClr val="FFFFFF"/>
                </a:solidFill>
                <a:latin typeface="Tahoma"/>
              </a:endParaRPr>
            </a:p>
          </p:txBody>
        </p:sp>
      </p:grpSp>
      <p:sp>
        <p:nvSpPr>
          <p:cNvPr id="5127" name="Rectangle 72"/>
          <p:cNvSpPr>
            <a:spLocks noChangeArrowheads="1"/>
          </p:cNvSpPr>
          <p:nvPr/>
        </p:nvSpPr>
        <p:spPr bwMode="auto">
          <a:xfrm>
            <a:off x="0" y="3886200"/>
            <a:ext cx="9144000" cy="297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8" name="Oval 47"/>
          <p:cNvSpPr/>
          <p:nvPr/>
        </p:nvSpPr>
        <p:spPr bwMode="auto">
          <a:xfrm>
            <a:off x="1066800" y="3962400"/>
            <a:ext cx="539750" cy="53975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da-DK" sz="1600" i="1" dirty="0">
                <a:solidFill>
                  <a:schemeClr val="tx1"/>
                </a:solidFill>
              </a:rPr>
              <a:t>v</a:t>
            </a:r>
            <a:r>
              <a:rPr lang="da-DK" sz="1600" baseline="-25000" dirty="0">
                <a:solidFill>
                  <a:schemeClr val="tx1"/>
                </a:solidFill>
              </a:rPr>
              <a:t>2</a:t>
            </a:r>
            <a:endParaRPr lang="en-US" sz="1600" baseline="-25000" dirty="0">
              <a:solidFill>
                <a:schemeClr val="tx1"/>
              </a:solidFill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762000" y="6172200"/>
            <a:ext cx="539750" cy="53975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da-DK" sz="1600" i="1" dirty="0">
                <a:solidFill>
                  <a:schemeClr val="tx1"/>
                </a:solidFill>
              </a:rPr>
              <a:t>v</a:t>
            </a:r>
            <a:r>
              <a:rPr lang="da-DK" sz="1600" baseline="-25000" dirty="0">
                <a:solidFill>
                  <a:schemeClr val="tx1"/>
                </a:solidFill>
              </a:rPr>
              <a:t>4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1905000" y="4953000"/>
            <a:ext cx="539750" cy="53975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da-DK" sz="1600" i="1" dirty="0">
                <a:solidFill>
                  <a:schemeClr val="tx1"/>
                </a:solidFill>
              </a:rPr>
              <a:t>v</a:t>
            </a:r>
            <a:r>
              <a:rPr lang="da-DK" sz="1600" baseline="-25000" dirty="0">
                <a:solidFill>
                  <a:schemeClr val="tx1"/>
                </a:solidFill>
              </a:rPr>
              <a:t>3 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2133600" y="6172200"/>
            <a:ext cx="539750" cy="53975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da-DK" sz="1600" i="1" dirty="0">
                <a:solidFill>
                  <a:schemeClr val="tx1"/>
                </a:solidFill>
              </a:rPr>
              <a:t>v</a:t>
            </a:r>
            <a:r>
              <a:rPr lang="da-DK" sz="1600" baseline="-25000" dirty="0">
                <a:solidFill>
                  <a:schemeClr val="tx1"/>
                </a:solidFill>
              </a:rPr>
              <a:t>5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152400" y="5105400"/>
            <a:ext cx="539750" cy="53975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da-DK" sz="1600" i="1" dirty="0">
                <a:solidFill>
                  <a:schemeClr val="tx1"/>
                </a:solidFill>
              </a:rPr>
              <a:t>v</a:t>
            </a:r>
            <a:r>
              <a:rPr lang="da-DK" sz="1600" baseline="-25000" dirty="0">
                <a:solidFill>
                  <a:schemeClr val="tx1"/>
                </a:solidFill>
              </a:rPr>
              <a:t>1</a:t>
            </a:r>
            <a:endParaRPr lang="en-US" sz="1600" baseline="-25000" dirty="0">
              <a:solidFill>
                <a:schemeClr val="tx1"/>
              </a:solidFill>
            </a:endParaRPr>
          </a:p>
        </p:txBody>
      </p:sp>
      <p:cxnSp>
        <p:nvCxnSpPr>
          <p:cNvPr id="5133" name="Straight Arrow Connector 17"/>
          <p:cNvCxnSpPr>
            <a:cxnSpLocks noChangeShapeType="1"/>
          </p:cNvCxnSpPr>
          <p:nvPr/>
        </p:nvCxnSpPr>
        <p:spPr bwMode="auto">
          <a:xfrm rot="16200000" flipV="1">
            <a:off x="1450975" y="4498975"/>
            <a:ext cx="609600" cy="4572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134" name="Group 41"/>
          <p:cNvGrpSpPr>
            <a:grpSpLocks/>
          </p:cNvGrpSpPr>
          <p:nvPr/>
        </p:nvGrpSpPr>
        <p:grpSpPr bwMode="auto">
          <a:xfrm>
            <a:off x="612775" y="4422775"/>
            <a:ext cx="1520825" cy="2020888"/>
            <a:chOff x="5032919" y="4423319"/>
            <a:chExt cx="1520281" cy="2020469"/>
          </a:xfrm>
        </p:grpSpPr>
        <p:cxnSp>
          <p:nvCxnSpPr>
            <p:cNvPr id="5261" name="Straight Arrow Connector 13"/>
            <p:cNvCxnSpPr>
              <a:cxnSpLocks noChangeShapeType="1"/>
            </p:cNvCxnSpPr>
            <p:nvPr/>
          </p:nvCxnSpPr>
          <p:spPr bwMode="auto">
            <a:xfrm rot="5400000" flipH="1" flipV="1">
              <a:off x="4918619" y="4537619"/>
              <a:ext cx="761162" cy="532562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62" name="Straight Arrow Connector 56"/>
            <p:cNvCxnSpPr>
              <a:cxnSpLocks noChangeShapeType="1"/>
            </p:cNvCxnSpPr>
            <p:nvPr/>
          </p:nvCxnSpPr>
          <p:spPr bwMode="auto">
            <a:xfrm rot="16200000" flipH="1">
              <a:off x="4804319" y="5794919"/>
              <a:ext cx="684962" cy="227762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63" name="Straight Arrow Connector 18"/>
            <p:cNvCxnSpPr>
              <a:cxnSpLocks noChangeShapeType="1"/>
            </p:cNvCxnSpPr>
            <p:nvPr/>
          </p:nvCxnSpPr>
          <p:spPr bwMode="auto">
            <a:xfrm rot="16200000" flipH="1">
              <a:off x="5680200" y="4578600"/>
              <a:ext cx="720600" cy="56820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64" name="Straight Arrow Connector 19"/>
            <p:cNvCxnSpPr>
              <a:cxnSpLocks noChangeShapeType="1"/>
            </p:cNvCxnSpPr>
            <p:nvPr/>
          </p:nvCxnSpPr>
          <p:spPr bwMode="auto">
            <a:xfrm>
              <a:off x="5721600" y="6442200"/>
              <a:ext cx="831600" cy="1588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5135" name="Straight Arrow Connector 21"/>
          <p:cNvCxnSpPr>
            <a:cxnSpLocks noChangeShapeType="1"/>
          </p:cNvCxnSpPr>
          <p:nvPr/>
        </p:nvCxnSpPr>
        <p:spPr bwMode="auto">
          <a:xfrm>
            <a:off x="692150" y="5375275"/>
            <a:ext cx="1292225" cy="381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6" name="Straight Arrow Connector 26"/>
          <p:cNvCxnSpPr>
            <a:cxnSpLocks noChangeShapeType="1"/>
          </p:cNvCxnSpPr>
          <p:nvPr/>
        </p:nvCxnSpPr>
        <p:spPr bwMode="auto">
          <a:xfrm rot="16200000" flipV="1">
            <a:off x="1949450" y="5718175"/>
            <a:ext cx="679450" cy="2286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37" name="TextBox 28"/>
          <p:cNvSpPr txBox="1">
            <a:spLocks noChangeArrowheads="1"/>
          </p:cNvSpPr>
          <p:nvPr/>
        </p:nvSpPr>
        <p:spPr bwMode="auto">
          <a:xfrm>
            <a:off x="381000" y="5715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/>
              <a:t>2</a:t>
            </a:r>
            <a:endParaRPr lang="en-US"/>
          </a:p>
        </p:txBody>
      </p:sp>
      <p:sp>
        <p:nvSpPr>
          <p:cNvPr id="5138" name="TextBox 30"/>
          <p:cNvSpPr txBox="1">
            <a:spLocks noChangeArrowheads="1"/>
          </p:cNvSpPr>
          <p:nvPr/>
        </p:nvSpPr>
        <p:spPr bwMode="auto">
          <a:xfrm>
            <a:off x="609600" y="4583113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/>
              <a:t>2</a:t>
            </a:r>
            <a:endParaRPr lang="en-US"/>
          </a:p>
        </p:txBody>
      </p:sp>
      <p:sp>
        <p:nvSpPr>
          <p:cNvPr id="5139" name="TextBox 31"/>
          <p:cNvSpPr txBox="1">
            <a:spLocks noChangeArrowheads="1"/>
          </p:cNvSpPr>
          <p:nvPr/>
        </p:nvSpPr>
        <p:spPr bwMode="auto">
          <a:xfrm>
            <a:off x="1143000" y="5345113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/>
              <a:t>5</a:t>
            </a:r>
            <a:endParaRPr lang="en-US"/>
          </a:p>
        </p:txBody>
      </p:sp>
      <p:sp>
        <p:nvSpPr>
          <p:cNvPr id="5140" name="TextBox 32"/>
          <p:cNvSpPr txBox="1">
            <a:spLocks noChangeArrowheads="1"/>
          </p:cNvSpPr>
          <p:nvPr/>
        </p:nvSpPr>
        <p:spPr bwMode="auto">
          <a:xfrm>
            <a:off x="1524000" y="6411913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/>
              <a:t>3</a:t>
            </a:r>
          </a:p>
        </p:txBody>
      </p:sp>
      <p:sp>
        <p:nvSpPr>
          <p:cNvPr id="5141" name="TextBox 34"/>
          <p:cNvSpPr txBox="1">
            <a:spLocks noChangeArrowheads="1"/>
          </p:cNvSpPr>
          <p:nvPr/>
        </p:nvSpPr>
        <p:spPr bwMode="auto">
          <a:xfrm>
            <a:off x="1676400" y="5726113"/>
            <a:ext cx="60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/>
              <a:t>1</a:t>
            </a:r>
            <a:endParaRPr lang="en-US"/>
          </a:p>
        </p:txBody>
      </p:sp>
      <p:sp>
        <p:nvSpPr>
          <p:cNvPr id="5142" name="TextBox 37"/>
          <p:cNvSpPr txBox="1">
            <a:spLocks noChangeArrowheads="1"/>
          </p:cNvSpPr>
          <p:nvPr/>
        </p:nvSpPr>
        <p:spPr bwMode="auto">
          <a:xfrm>
            <a:off x="1676400" y="44196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/>
              <a:t>3</a:t>
            </a:r>
            <a:endParaRPr lang="en-US"/>
          </a:p>
        </p:txBody>
      </p:sp>
      <p:sp>
        <p:nvSpPr>
          <p:cNvPr id="5143" name="TextBox 38"/>
          <p:cNvSpPr txBox="1">
            <a:spLocks noChangeArrowheads="1"/>
          </p:cNvSpPr>
          <p:nvPr/>
        </p:nvSpPr>
        <p:spPr bwMode="auto">
          <a:xfrm>
            <a:off x="1066800" y="4735513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/>
              <a:t>1</a:t>
            </a:r>
            <a:endParaRPr lang="en-US"/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3124200" y="4876800"/>
          <a:ext cx="2743200" cy="1828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701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010">
                <a:tc>
                  <a:txBody>
                    <a:bodyPr/>
                    <a:lstStyle/>
                    <a:p>
                      <a:pPr algn="r"/>
                      <a:r>
                        <a:rPr lang="da-DK" sz="1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pPr algn="r"/>
                      <a:r>
                        <a:rPr lang="da-DK" sz="1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+∞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+∞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+∞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pPr algn="r"/>
                      <a:r>
                        <a:rPr lang="da-DK" sz="1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+∞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+∞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+∞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pPr algn="r"/>
                      <a:r>
                        <a:rPr lang="da-DK" sz="1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+∞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pPr algn="r"/>
                      <a:r>
                        <a:rPr lang="da-DK" sz="1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+∞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+∞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9" name="Table 68"/>
          <p:cNvGraphicFramePr>
            <a:graphicFrameLocks noGrp="1"/>
          </p:cNvGraphicFramePr>
          <p:nvPr/>
        </p:nvGraphicFramePr>
        <p:xfrm>
          <a:off x="6248400" y="4876800"/>
          <a:ext cx="2743200" cy="1828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701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010">
                <a:tc>
                  <a:txBody>
                    <a:bodyPr/>
                    <a:lstStyle/>
                    <a:p>
                      <a:pPr algn="r"/>
                      <a:r>
                        <a:rPr lang="da-DK" sz="1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pPr algn="r"/>
                      <a:r>
                        <a:rPr lang="da-DK" sz="1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pPr algn="r"/>
                      <a:r>
                        <a:rPr lang="da-DK" sz="1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pPr algn="r"/>
                      <a:r>
                        <a:rPr lang="da-DK" sz="1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pPr algn="r"/>
                      <a:r>
                        <a:rPr lang="da-DK" sz="1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258" name="TextBox 70"/>
          <p:cNvSpPr txBox="1">
            <a:spLocks noChangeArrowheads="1"/>
          </p:cNvSpPr>
          <p:nvPr/>
        </p:nvSpPr>
        <p:spPr bwMode="auto">
          <a:xfrm>
            <a:off x="4038600" y="4216400"/>
            <a:ext cx="129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3200" b="0" i="1"/>
              <a:t>d</a:t>
            </a:r>
            <a:r>
              <a:rPr lang="da-DK" sz="3200" b="0" i="1" baseline="-25000"/>
              <a:t>ij</a:t>
            </a:r>
            <a:endParaRPr lang="en-US" sz="3200" b="0" i="1" baseline="-25000"/>
          </a:p>
        </p:txBody>
      </p:sp>
      <p:sp>
        <p:nvSpPr>
          <p:cNvPr id="5259" name="TextBox 71"/>
          <p:cNvSpPr txBox="1">
            <a:spLocks noChangeArrowheads="1"/>
          </p:cNvSpPr>
          <p:nvPr/>
        </p:nvSpPr>
        <p:spPr bwMode="auto">
          <a:xfrm>
            <a:off x="7162800" y="4191000"/>
            <a:ext cx="129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l-GR" sz="3200" b="0" i="1"/>
              <a:t>π</a:t>
            </a:r>
            <a:r>
              <a:rPr lang="da-DK" sz="3200" b="0" i="1" baseline="-25000"/>
              <a:t>ij</a:t>
            </a:r>
            <a:endParaRPr lang="en-US" sz="3200" b="0" i="1" baseline="-250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746125" y="692150"/>
            <a:ext cx="7610475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Oval 27"/>
          <p:cNvSpPr/>
          <p:nvPr/>
        </p:nvSpPr>
        <p:spPr bwMode="auto">
          <a:xfrm>
            <a:off x="1066800" y="3962400"/>
            <a:ext cx="539750" cy="53975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da-DK" sz="1600" i="1" dirty="0">
                <a:solidFill>
                  <a:schemeClr val="tx1"/>
                </a:solidFill>
              </a:rPr>
              <a:t>v</a:t>
            </a:r>
            <a:r>
              <a:rPr lang="da-DK" sz="1600" baseline="-25000" dirty="0">
                <a:solidFill>
                  <a:schemeClr val="tx1"/>
                </a:solidFill>
              </a:rPr>
              <a:t>2</a:t>
            </a:r>
            <a:endParaRPr lang="en-US" sz="1600" baseline="-25000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762000" y="6172200"/>
            <a:ext cx="539750" cy="53975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da-DK" sz="1600" i="1" dirty="0">
                <a:solidFill>
                  <a:schemeClr val="tx1"/>
                </a:solidFill>
              </a:rPr>
              <a:t>v</a:t>
            </a:r>
            <a:r>
              <a:rPr lang="da-DK" sz="1600" baseline="-25000" dirty="0">
                <a:solidFill>
                  <a:schemeClr val="tx1"/>
                </a:solidFill>
              </a:rPr>
              <a:t>4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1905000" y="4953000"/>
            <a:ext cx="539750" cy="53975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da-DK" sz="1600" i="1" dirty="0">
                <a:solidFill>
                  <a:schemeClr val="tx1"/>
                </a:solidFill>
              </a:rPr>
              <a:t>v</a:t>
            </a:r>
            <a:r>
              <a:rPr lang="da-DK" sz="1600" baseline="-25000" dirty="0">
                <a:solidFill>
                  <a:schemeClr val="tx1"/>
                </a:solidFill>
              </a:rPr>
              <a:t>3 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133600" y="6172200"/>
            <a:ext cx="539750" cy="53975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da-DK" sz="1600" i="1" dirty="0">
                <a:solidFill>
                  <a:schemeClr val="tx1"/>
                </a:solidFill>
              </a:rPr>
              <a:t>v</a:t>
            </a:r>
            <a:r>
              <a:rPr lang="da-DK" sz="1600" baseline="-25000" dirty="0">
                <a:solidFill>
                  <a:schemeClr val="tx1"/>
                </a:solidFill>
              </a:rPr>
              <a:t>5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152400" y="5105400"/>
            <a:ext cx="539750" cy="53975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da-DK" sz="1600" i="1" dirty="0">
                <a:solidFill>
                  <a:schemeClr val="tx1"/>
                </a:solidFill>
              </a:rPr>
              <a:t>v</a:t>
            </a:r>
            <a:r>
              <a:rPr lang="da-DK" sz="1600" baseline="-25000" dirty="0">
                <a:solidFill>
                  <a:schemeClr val="tx1"/>
                </a:solidFill>
              </a:rPr>
              <a:t>1</a:t>
            </a:r>
            <a:endParaRPr lang="en-US" sz="1600" baseline="-25000" dirty="0">
              <a:solidFill>
                <a:schemeClr val="tx1"/>
              </a:solidFill>
            </a:endParaRPr>
          </a:p>
        </p:txBody>
      </p:sp>
      <p:cxnSp>
        <p:nvCxnSpPr>
          <p:cNvPr id="6152" name="Straight Arrow Connector 17"/>
          <p:cNvCxnSpPr>
            <a:cxnSpLocks noChangeShapeType="1"/>
          </p:cNvCxnSpPr>
          <p:nvPr/>
        </p:nvCxnSpPr>
        <p:spPr bwMode="auto">
          <a:xfrm rot="16200000" flipV="1">
            <a:off x="1450975" y="4498975"/>
            <a:ext cx="609600" cy="4572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153" name="Group 41"/>
          <p:cNvGrpSpPr>
            <a:grpSpLocks/>
          </p:cNvGrpSpPr>
          <p:nvPr/>
        </p:nvGrpSpPr>
        <p:grpSpPr bwMode="auto">
          <a:xfrm>
            <a:off x="612775" y="4422775"/>
            <a:ext cx="1520825" cy="2020888"/>
            <a:chOff x="5032919" y="4423319"/>
            <a:chExt cx="1520281" cy="2020469"/>
          </a:xfrm>
        </p:grpSpPr>
        <p:cxnSp>
          <p:nvCxnSpPr>
            <p:cNvPr id="6280" name="Straight Arrow Connector 13"/>
            <p:cNvCxnSpPr>
              <a:cxnSpLocks noChangeShapeType="1"/>
            </p:cNvCxnSpPr>
            <p:nvPr/>
          </p:nvCxnSpPr>
          <p:spPr bwMode="auto">
            <a:xfrm rot="5400000" flipH="1" flipV="1">
              <a:off x="4918619" y="4537619"/>
              <a:ext cx="761162" cy="532562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81" name="Straight Arrow Connector 40"/>
            <p:cNvCxnSpPr>
              <a:cxnSpLocks noChangeShapeType="1"/>
            </p:cNvCxnSpPr>
            <p:nvPr/>
          </p:nvCxnSpPr>
          <p:spPr bwMode="auto">
            <a:xfrm rot="16200000" flipH="1">
              <a:off x="4804319" y="5794919"/>
              <a:ext cx="684962" cy="227762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82" name="Straight Arrow Connector 18"/>
            <p:cNvCxnSpPr>
              <a:cxnSpLocks noChangeShapeType="1"/>
            </p:cNvCxnSpPr>
            <p:nvPr/>
          </p:nvCxnSpPr>
          <p:spPr bwMode="auto">
            <a:xfrm rot="16200000" flipH="1">
              <a:off x="5680200" y="4578600"/>
              <a:ext cx="720600" cy="56820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83" name="Straight Arrow Connector 19"/>
            <p:cNvCxnSpPr>
              <a:cxnSpLocks noChangeShapeType="1"/>
            </p:cNvCxnSpPr>
            <p:nvPr/>
          </p:nvCxnSpPr>
          <p:spPr bwMode="auto">
            <a:xfrm>
              <a:off x="5721600" y="6442200"/>
              <a:ext cx="831600" cy="1588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6154" name="Straight Arrow Connector 21"/>
          <p:cNvCxnSpPr>
            <a:cxnSpLocks noChangeShapeType="1"/>
          </p:cNvCxnSpPr>
          <p:nvPr/>
        </p:nvCxnSpPr>
        <p:spPr bwMode="auto">
          <a:xfrm>
            <a:off x="692150" y="5375275"/>
            <a:ext cx="1292225" cy="381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5" name="Straight Arrow Connector 26"/>
          <p:cNvCxnSpPr>
            <a:cxnSpLocks noChangeShapeType="1"/>
          </p:cNvCxnSpPr>
          <p:nvPr/>
        </p:nvCxnSpPr>
        <p:spPr bwMode="auto">
          <a:xfrm rot="16200000" flipV="1">
            <a:off x="1949450" y="5718175"/>
            <a:ext cx="679450" cy="2286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56" name="TextBox 28"/>
          <p:cNvSpPr txBox="1">
            <a:spLocks noChangeArrowheads="1"/>
          </p:cNvSpPr>
          <p:nvPr/>
        </p:nvSpPr>
        <p:spPr bwMode="auto">
          <a:xfrm>
            <a:off x="381000" y="5715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/>
              <a:t>2</a:t>
            </a:r>
            <a:endParaRPr lang="en-US"/>
          </a:p>
        </p:txBody>
      </p:sp>
      <p:sp>
        <p:nvSpPr>
          <p:cNvPr id="6157" name="TextBox 30"/>
          <p:cNvSpPr txBox="1">
            <a:spLocks noChangeArrowheads="1"/>
          </p:cNvSpPr>
          <p:nvPr/>
        </p:nvSpPr>
        <p:spPr bwMode="auto">
          <a:xfrm>
            <a:off x="609600" y="4583113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/>
              <a:t>2</a:t>
            </a:r>
            <a:endParaRPr lang="en-US"/>
          </a:p>
        </p:txBody>
      </p:sp>
      <p:sp>
        <p:nvSpPr>
          <p:cNvPr id="6158" name="TextBox 31"/>
          <p:cNvSpPr txBox="1">
            <a:spLocks noChangeArrowheads="1"/>
          </p:cNvSpPr>
          <p:nvPr/>
        </p:nvSpPr>
        <p:spPr bwMode="auto">
          <a:xfrm>
            <a:off x="1143000" y="5345113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/>
              <a:t>5</a:t>
            </a:r>
            <a:endParaRPr lang="en-US"/>
          </a:p>
        </p:txBody>
      </p:sp>
      <p:sp>
        <p:nvSpPr>
          <p:cNvPr id="6159" name="TextBox 32"/>
          <p:cNvSpPr txBox="1">
            <a:spLocks noChangeArrowheads="1"/>
          </p:cNvSpPr>
          <p:nvPr/>
        </p:nvSpPr>
        <p:spPr bwMode="auto">
          <a:xfrm>
            <a:off x="1524000" y="6411913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/>
              <a:t>3</a:t>
            </a:r>
          </a:p>
        </p:txBody>
      </p:sp>
      <p:sp>
        <p:nvSpPr>
          <p:cNvPr id="6160" name="TextBox 34"/>
          <p:cNvSpPr txBox="1">
            <a:spLocks noChangeArrowheads="1"/>
          </p:cNvSpPr>
          <p:nvPr/>
        </p:nvSpPr>
        <p:spPr bwMode="auto">
          <a:xfrm>
            <a:off x="1676400" y="5726113"/>
            <a:ext cx="60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/>
              <a:t>1</a:t>
            </a:r>
            <a:endParaRPr lang="en-US"/>
          </a:p>
        </p:txBody>
      </p:sp>
      <p:sp>
        <p:nvSpPr>
          <p:cNvPr id="6161" name="TextBox 37"/>
          <p:cNvSpPr txBox="1">
            <a:spLocks noChangeArrowheads="1"/>
          </p:cNvSpPr>
          <p:nvPr/>
        </p:nvSpPr>
        <p:spPr bwMode="auto">
          <a:xfrm>
            <a:off x="1676400" y="44196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/>
              <a:t>3</a:t>
            </a:r>
            <a:endParaRPr lang="en-US"/>
          </a:p>
        </p:txBody>
      </p:sp>
      <p:sp>
        <p:nvSpPr>
          <p:cNvPr id="6162" name="TextBox 38"/>
          <p:cNvSpPr txBox="1">
            <a:spLocks noChangeArrowheads="1"/>
          </p:cNvSpPr>
          <p:nvPr/>
        </p:nvSpPr>
        <p:spPr bwMode="auto">
          <a:xfrm>
            <a:off x="1066800" y="4735513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/>
              <a:t>1</a:t>
            </a:r>
            <a:endParaRPr lang="en-US"/>
          </a:p>
        </p:txBody>
      </p:sp>
      <p:graphicFrame>
        <p:nvGraphicFramePr>
          <p:cNvPr id="53" name="Table 52"/>
          <p:cNvGraphicFramePr>
            <a:graphicFrameLocks noGrp="1"/>
          </p:cNvGraphicFramePr>
          <p:nvPr/>
        </p:nvGraphicFramePr>
        <p:xfrm>
          <a:off x="3124200" y="4876800"/>
          <a:ext cx="2743200" cy="1828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701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010">
                <a:tc>
                  <a:txBody>
                    <a:bodyPr/>
                    <a:lstStyle/>
                    <a:p>
                      <a:pPr algn="r"/>
                      <a:r>
                        <a:rPr lang="da-DK" sz="1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pPr algn="r"/>
                      <a:r>
                        <a:rPr lang="da-DK" sz="1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+∞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+∞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+∞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pPr algn="r"/>
                      <a:r>
                        <a:rPr lang="da-DK" sz="1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+∞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+∞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+∞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pPr algn="r"/>
                      <a:r>
                        <a:rPr lang="da-DK" sz="1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+∞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pPr algn="r"/>
                      <a:r>
                        <a:rPr lang="da-DK" sz="1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+∞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+∞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4" name="Table 53"/>
          <p:cNvGraphicFramePr>
            <a:graphicFrameLocks noGrp="1"/>
          </p:cNvGraphicFramePr>
          <p:nvPr/>
        </p:nvGraphicFramePr>
        <p:xfrm>
          <a:off x="6248400" y="4876800"/>
          <a:ext cx="2743200" cy="1828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701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010">
                <a:tc>
                  <a:txBody>
                    <a:bodyPr/>
                    <a:lstStyle/>
                    <a:p>
                      <a:pPr algn="r"/>
                      <a:r>
                        <a:rPr lang="da-DK" sz="1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pPr algn="r"/>
                      <a:r>
                        <a:rPr lang="da-DK" sz="1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pPr algn="r"/>
                      <a:r>
                        <a:rPr lang="da-DK" sz="1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pPr algn="r"/>
                      <a:r>
                        <a:rPr lang="da-DK" sz="1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pPr algn="r"/>
                      <a:r>
                        <a:rPr lang="da-DK" sz="1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4038600" y="4216400"/>
            <a:ext cx="129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3200" b="0" i="1"/>
              <a:t>d</a:t>
            </a:r>
            <a:r>
              <a:rPr lang="da-DK" sz="3200" b="0" i="1" baseline="-25000"/>
              <a:t>ij</a:t>
            </a:r>
            <a:endParaRPr lang="en-US" sz="3200" b="0" i="1" baseline="-25000"/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7162800" y="4191000"/>
            <a:ext cx="129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l-GR" sz="3200" b="0" i="1"/>
              <a:t>π</a:t>
            </a:r>
            <a:r>
              <a:rPr lang="da-DK" sz="3200" b="0" i="1" baseline="-25000"/>
              <a:t>ij</a:t>
            </a:r>
            <a:endParaRPr lang="en-US" sz="3200" b="0" i="1" baseline="-25000"/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5943600" y="34290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a-DK" sz="2400">
                <a:solidFill>
                  <a:schemeClr val="accent2"/>
                </a:solidFill>
              </a:rPr>
              <a:t>Tid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5943600" y="63246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a-DK" sz="2400">
                <a:solidFill>
                  <a:schemeClr val="accent2"/>
                </a:solidFill>
              </a:rPr>
              <a:t>Tid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b="0" baseline="30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5776913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900113" y="5149850"/>
            <a:ext cx="7391400" cy="120015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2400" b="0" i="1" dirty="0" err="1"/>
              <a:t>L</a:t>
            </a:r>
            <a:r>
              <a:rPr lang="da-DK" sz="2400" b="0" i="1" baseline="-25000" dirty="0" err="1"/>
              <a:t>ij</a:t>
            </a:r>
            <a:r>
              <a:rPr lang="da-DK" sz="2400" b="0" i="1" dirty="0"/>
              <a:t> = </a:t>
            </a:r>
            <a:r>
              <a:rPr lang="da-DK" sz="2400" b="0" dirty="0"/>
              <a:t>korteste afstand fra </a:t>
            </a:r>
            <a:r>
              <a:rPr lang="da-DK" sz="2400" b="0" i="1" dirty="0"/>
              <a:t>i</a:t>
            </a:r>
            <a:r>
              <a:rPr lang="da-DK" sz="2400" b="0" dirty="0"/>
              <a:t> til </a:t>
            </a:r>
            <a:r>
              <a:rPr lang="da-DK" sz="2400" b="0" i="1" dirty="0"/>
              <a:t>j</a:t>
            </a:r>
            <a:r>
              <a:rPr lang="da-DK" sz="2400" b="0" dirty="0"/>
              <a:t> for stier med </a:t>
            </a:r>
            <a:r>
              <a:rPr lang="el-GR" sz="2400" b="0" dirty="0">
                <a:solidFill>
                  <a:schemeClr val="accent2"/>
                </a:solidFill>
              </a:rPr>
              <a:t>Δ</a:t>
            </a:r>
            <a:r>
              <a:rPr lang="da-DK" sz="2400" b="0" dirty="0">
                <a:solidFill>
                  <a:schemeClr val="accent2"/>
                </a:solidFill>
              </a:rPr>
              <a:t> </a:t>
            </a:r>
            <a:r>
              <a:rPr lang="da-DK" sz="2400" b="0" dirty="0"/>
              <a:t>kanter</a:t>
            </a:r>
            <a:endParaRPr lang="da-DK" sz="2400" b="0" dirty="0">
              <a:solidFill>
                <a:schemeClr val="accent2"/>
              </a:solidFill>
            </a:endParaRPr>
          </a:p>
          <a:p>
            <a:pPr eaLnBrk="1" hangingPunct="1"/>
            <a:r>
              <a:rPr lang="da-DK" sz="2400" b="0" i="1" dirty="0"/>
              <a:t>W = </a:t>
            </a:r>
            <a:r>
              <a:rPr lang="da-DK" sz="2400" b="0" dirty="0" smtClean="0"/>
              <a:t>vægtmatricen</a:t>
            </a:r>
            <a:endParaRPr lang="da-DK" sz="2400" b="0" dirty="0"/>
          </a:p>
          <a:p>
            <a:pPr eaLnBrk="1" hangingPunct="1"/>
            <a:r>
              <a:rPr lang="da-DK" sz="2400" b="0" i="1" dirty="0" err="1"/>
              <a:t>L’</a:t>
            </a:r>
            <a:r>
              <a:rPr lang="da-DK" sz="2400" b="0" i="1" baseline="-25000" dirty="0" err="1"/>
              <a:t>ij</a:t>
            </a:r>
            <a:r>
              <a:rPr lang="da-DK" sz="2400" b="0" i="1" dirty="0"/>
              <a:t> = </a:t>
            </a:r>
            <a:r>
              <a:rPr lang="da-DK" sz="2400" b="0" dirty="0"/>
              <a:t>korteste afstand fra </a:t>
            </a:r>
            <a:r>
              <a:rPr lang="da-DK" sz="2400" b="0" i="1" dirty="0"/>
              <a:t>i</a:t>
            </a:r>
            <a:r>
              <a:rPr lang="da-DK" sz="2400" b="0" dirty="0"/>
              <a:t> til </a:t>
            </a:r>
            <a:r>
              <a:rPr lang="da-DK" sz="2400" b="0" i="1" dirty="0"/>
              <a:t>j</a:t>
            </a:r>
            <a:r>
              <a:rPr lang="da-DK" sz="2400" b="0" dirty="0"/>
              <a:t> for stier med </a:t>
            </a:r>
            <a:r>
              <a:rPr lang="el-GR" sz="2400" b="0" dirty="0">
                <a:solidFill>
                  <a:schemeClr val="accent2"/>
                </a:solidFill>
              </a:rPr>
              <a:t>Δ</a:t>
            </a:r>
            <a:r>
              <a:rPr lang="en-US" sz="2400" b="0" dirty="0">
                <a:solidFill>
                  <a:schemeClr val="accent2"/>
                </a:solidFill>
              </a:rPr>
              <a:t>+1</a:t>
            </a:r>
            <a:r>
              <a:rPr lang="da-DK" sz="2400" b="0" dirty="0"/>
              <a:t> kanter</a:t>
            </a:r>
            <a:endParaRPr lang="da-DK" sz="2400" b="0" dirty="0">
              <a:solidFill>
                <a:schemeClr val="accent2"/>
              </a:solidFill>
            </a:endParaRPr>
          </a:p>
        </p:txBody>
      </p:sp>
      <p:sp>
        <p:nvSpPr>
          <p:cNvPr id="7173" name="Rounded Rectangle 4"/>
          <p:cNvSpPr>
            <a:spLocks noChangeArrowheads="1"/>
          </p:cNvSpPr>
          <p:nvPr/>
        </p:nvSpPr>
        <p:spPr bwMode="auto">
          <a:xfrm>
            <a:off x="5608638" y="2590800"/>
            <a:ext cx="3306762" cy="1371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7174" name="TextBox 7"/>
          <p:cNvSpPr txBox="1">
            <a:spLocks noChangeArrowheads="1"/>
          </p:cNvSpPr>
          <p:nvPr/>
        </p:nvSpPr>
        <p:spPr bwMode="auto">
          <a:xfrm>
            <a:off x="6400800" y="2133600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2400" b="0" i="1"/>
              <a:t>v</a:t>
            </a:r>
            <a:r>
              <a:rPr lang="da-DK" sz="2400" b="0" baseline="-25000"/>
              <a:t>1</a:t>
            </a:r>
            <a:r>
              <a:rPr lang="da-DK" sz="2400" b="0"/>
              <a:t>, ... ,</a:t>
            </a:r>
            <a:r>
              <a:rPr lang="da-DK" sz="2400" b="0" i="1"/>
              <a:t>v</a:t>
            </a:r>
            <a:r>
              <a:rPr lang="da-DK" sz="2400" b="0" i="1" baseline="-25000"/>
              <a:t>n</a:t>
            </a:r>
            <a:endParaRPr lang="da-DK" sz="2400" b="0" baseline="-25000"/>
          </a:p>
        </p:txBody>
      </p:sp>
      <p:sp>
        <p:nvSpPr>
          <p:cNvPr id="7175" name="TextBox 11"/>
          <p:cNvSpPr txBox="1">
            <a:spLocks noChangeArrowheads="1"/>
          </p:cNvSpPr>
          <p:nvPr/>
        </p:nvSpPr>
        <p:spPr bwMode="auto">
          <a:xfrm>
            <a:off x="8458200" y="25860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2400" b="0" i="1"/>
              <a:t>v</a:t>
            </a:r>
            <a:r>
              <a:rPr lang="da-DK" sz="2400" b="0" i="1" baseline="-25000"/>
              <a:t>j</a:t>
            </a:r>
            <a:endParaRPr lang="da-DK" sz="2400" b="0" baseline="-25000"/>
          </a:p>
        </p:txBody>
      </p:sp>
      <p:sp>
        <p:nvSpPr>
          <p:cNvPr id="7176" name="TextBox 13"/>
          <p:cNvSpPr txBox="1">
            <a:spLocks noChangeArrowheads="1"/>
          </p:cNvSpPr>
          <p:nvPr/>
        </p:nvSpPr>
        <p:spPr bwMode="auto">
          <a:xfrm>
            <a:off x="5791200" y="304800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2400" b="0" i="1"/>
              <a:t>v</a:t>
            </a:r>
            <a:r>
              <a:rPr lang="da-DK" sz="2400" b="0" i="1" baseline="-25000"/>
              <a:t>i</a:t>
            </a:r>
            <a:endParaRPr lang="da-DK" sz="2400" b="0" baseline="-25000"/>
          </a:p>
        </p:txBody>
      </p:sp>
      <p:sp>
        <p:nvSpPr>
          <p:cNvPr id="7177" name="Freeform 14"/>
          <p:cNvSpPr>
            <a:spLocks/>
          </p:cNvSpPr>
          <p:nvPr/>
        </p:nvSpPr>
        <p:spPr bwMode="auto">
          <a:xfrm>
            <a:off x="6248400" y="3330575"/>
            <a:ext cx="1524000" cy="576263"/>
          </a:xfrm>
          <a:custGeom>
            <a:avLst/>
            <a:gdLst>
              <a:gd name="T0" fmla="*/ 0 w 1543050"/>
              <a:gd name="T1" fmla="*/ 0 h 312177"/>
              <a:gd name="T2" fmla="*/ 110119 w 1543050"/>
              <a:gd name="T3" fmla="*/ 1157150 h 312177"/>
              <a:gd name="T4" fmla="*/ 391534 w 1543050"/>
              <a:gd name="T5" fmla="*/ 718229 h 312177"/>
              <a:gd name="T6" fmla="*/ 587300 w 1543050"/>
              <a:gd name="T7" fmla="*/ 1556167 h 312177"/>
              <a:gd name="T8" fmla="*/ 850361 w 1543050"/>
              <a:gd name="T9" fmla="*/ 997540 h 312177"/>
              <a:gd name="T10" fmla="*/ 942126 w 1543050"/>
              <a:gd name="T11" fmla="*/ 1955182 h 312177"/>
              <a:gd name="T12" fmla="*/ 1144011 w 1543050"/>
              <a:gd name="T13" fmla="*/ 1436461 h 312177"/>
              <a:gd name="T14" fmla="*/ 1284718 w 1543050"/>
              <a:gd name="T15" fmla="*/ 1835479 h 312177"/>
              <a:gd name="T16" fmla="*/ 1486602 w 1543050"/>
              <a:gd name="T17" fmla="*/ 1637485 h 312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43050" h="312177">
                <a:moveTo>
                  <a:pt x="0" y="0"/>
                </a:moveTo>
                <a:cubicBezTo>
                  <a:pt x="23283" y="82550"/>
                  <a:pt x="46567" y="165100"/>
                  <a:pt x="114300" y="184150"/>
                </a:cubicBezTo>
                <a:cubicBezTo>
                  <a:pt x="182033" y="203200"/>
                  <a:pt x="323850" y="103717"/>
                  <a:pt x="406400" y="114300"/>
                </a:cubicBezTo>
                <a:cubicBezTo>
                  <a:pt x="488950" y="124883"/>
                  <a:pt x="530225" y="240242"/>
                  <a:pt x="609600" y="247650"/>
                </a:cubicBezTo>
                <a:cubicBezTo>
                  <a:pt x="688975" y="255058"/>
                  <a:pt x="821267" y="148167"/>
                  <a:pt x="882650" y="158750"/>
                </a:cubicBezTo>
                <a:cubicBezTo>
                  <a:pt x="944033" y="169333"/>
                  <a:pt x="927100" y="299508"/>
                  <a:pt x="977900" y="311150"/>
                </a:cubicBezTo>
                <a:cubicBezTo>
                  <a:pt x="1028700" y="322792"/>
                  <a:pt x="1128183" y="231775"/>
                  <a:pt x="1187450" y="228600"/>
                </a:cubicBezTo>
                <a:cubicBezTo>
                  <a:pt x="1246717" y="225425"/>
                  <a:pt x="1274233" y="286768"/>
                  <a:pt x="1333500" y="292100"/>
                </a:cubicBezTo>
                <a:cubicBezTo>
                  <a:pt x="1392767" y="297432"/>
                  <a:pt x="1467908" y="292341"/>
                  <a:pt x="1543050" y="260591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cxnSp>
        <p:nvCxnSpPr>
          <p:cNvPr id="7178" name="Straight Connector 20"/>
          <p:cNvCxnSpPr>
            <a:cxnSpLocks noChangeShapeType="1"/>
          </p:cNvCxnSpPr>
          <p:nvPr/>
        </p:nvCxnSpPr>
        <p:spPr bwMode="auto">
          <a:xfrm flipV="1">
            <a:off x="7845425" y="3127375"/>
            <a:ext cx="738188" cy="663575"/>
          </a:xfrm>
          <a:prstGeom prst="line">
            <a:avLst/>
          </a:prstGeom>
          <a:noFill/>
          <a:ln w="9525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9" name="Oval 22"/>
          <p:cNvSpPr>
            <a:spLocks noChangeArrowheads="1"/>
          </p:cNvSpPr>
          <p:nvPr/>
        </p:nvSpPr>
        <p:spPr bwMode="auto">
          <a:xfrm>
            <a:off x="6172200" y="3276600"/>
            <a:ext cx="107950" cy="1079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7180" name="Oval 25"/>
          <p:cNvSpPr>
            <a:spLocks noChangeArrowheads="1"/>
          </p:cNvSpPr>
          <p:nvPr/>
        </p:nvSpPr>
        <p:spPr bwMode="auto">
          <a:xfrm>
            <a:off x="7772400" y="3733800"/>
            <a:ext cx="107950" cy="1079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7181" name="Oval 26"/>
          <p:cNvSpPr>
            <a:spLocks noChangeArrowheads="1"/>
          </p:cNvSpPr>
          <p:nvPr/>
        </p:nvSpPr>
        <p:spPr bwMode="auto">
          <a:xfrm>
            <a:off x="8578850" y="3016250"/>
            <a:ext cx="107950" cy="1079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7182" name="TextBox 29"/>
          <p:cNvSpPr txBox="1">
            <a:spLocks noChangeArrowheads="1"/>
          </p:cNvSpPr>
          <p:nvPr/>
        </p:nvSpPr>
        <p:spPr bwMode="auto">
          <a:xfrm>
            <a:off x="7467600" y="32718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2400" b="0" i="1"/>
              <a:t>v</a:t>
            </a:r>
            <a:r>
              <a:rPr lang="da-DK" sz="2400" b="0" i="1" baseline="-25000"/>
              <a:t>k</a:t>
            </a:r>
            <a:endParaRPr lang="da-DK" sz="2400" b="0" baseline="-25000"/>
          </a:p>
        </p:txBody>
      </p:sp>
      <p:cxnSp>
        <p:nvCxnSpPr>
          <p:cNvPr id="7183" name="Straight Connector 31"/>
          <p:cNvCxnSpPr>
            <a:cxnSpLocks noChangeShapeType="1"/>
          </p:cNvCxnSpPr>
          <p:nvPr/>
        </p:nvCxnSpPr>
        <p:spPr bwMode="auto">
          <a:xfrm>
            <a:off x="4633913" y="4648200"/>
            <a:ext cx="395287" cy="0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4" name="Straight Connector 32"/>
          <p:cNvCxnSpPr>
            <a:cxnSpLocks noChangeShapeType="1"/>
          </p:cNvCxnSpPr>
          <p:nvPr/>
        </p:nvCxnSpPr>
        <p:spPr bwMode="auto">
          <a:xfrm>
            <a:off x="5486400" y="4648200"/>
            <a:ext cx="468313" cy="0"/>
          </a:xfrm>
          <a:prstGeom prst="line">
            <a:avLst/>
          </a:prstGeom>
          <a:noFill/>
          <a:ln w="76200" algn="ctr">
            <a:solidFill>
              <a:srgbClr val="00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85" name="TextBox 33"/>
          <p:cNvSpPr txBox="1">
            <a:spLocks noChangeArrowheads="1"/>
          </p:cNvSpPr>
          <p:nvPr/>
        </p:nvSpPr>
        <p:spPr bwMode="auto">
          <a:xfrm>
            <a:off x="8001000" y="3348038"/>
            <a:ext cx="838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2400" b="0" i="1">
                <a:solidFill>
                  <a:srgbClr val="00CC00"/>
                </a:solidFill>
              </a:rPr>
              <a:t>w</a:t>
            </a:r>
            <a:r>
              <a:rPr lang="da-DK" sz="2400" b="0" i="1" baseline="-25000">
                <a:solidFill>
                  <a:srgbClr val="00CC00"/>
                </a:solidFill>
              </a:rPr>
              <a:t>kj</a:t>
            </a:r>
            <a:endParaRPr lang="da-DK" sz="2400" b="0" baseline="-25000">
              <a:solidFill>
                <a:srgbClr val="00CC00"/>
              </a:solidFill>
            </a:endParaRPr>
          </a:p>
        </p:txBody>
      </p:sp>
      <p:sp>
        <p:nvSpPr>
          <p:cNvPr id="7186" name="TextBox 34"/>
          <p:cNvSpPr txBox="1">
            <a:spLocks noChangeArrowheads="1"/>
          </p:cNvSpPr>
          <p:nvPr/>
        </p:nvSpPr>
        <p:spPr bwMode="auto">
          <a:xfrm>
            <a:off x="5562600" y="3124200"/>
            <a:ext cx="1447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 sz="2400" b="0" i="1">
                <a:solidFill>
                  <a:srgbClr val="FF0000"/>
                </a:solidFill>
              </a:rPr>
              <a:t>l</a:t>
            </a:r>
            <a:r>
              <a:rPr lang="da-DK" sz="2400" b="0" i="1" baseline="-25000">
                <a:solidFill>
                  <a:srgbClr val="FF0000"/>
                </a:solidFill>
              </a:rPr>
              <a:t>ik </a:t>
            </a:r>
            <a:r>
              <a:rPr lang="da-DK" sz="1200" b="0" i="1" baseline="-25000">
                <a:solidFill>
                  <a:srgbClr val="FF0000"/>
                </a:solidFill>
              </a:rPr>
              <a:t> </a:t>
            </a:r>
          </a:p>
          <a:p>
            <a:pPr algn="ctr" eaLnBrk="1" hangingPunct="1"/>
            <a:endParaRPr lang="da-DK" sz="1200" b="0" i="1" baseline="-25000">
              <a:solidFill>
                <a:srgbClr val="FF0000"/>
              </a:solidFill>
            </a:endParaRPr>
          </a:p>
          <a:p>
            <a:pPr algn="ctr" eaLnBrk="1" hangingPunct="1"/>
            <a:r>
              <a:rPr lang="el-GR" sz="1600" b="0">
                <a:solidFill>
                  <a:srgbClr val="FF0000"/>
                </a:solidFill>
              </a:rPr>
              <a:t>Δ</a:t>
            </a:r>
            <a:r>
              <a:rPr lang="da-DK" sz="1600" b="0">
                <a:solidFill>
                  <a:srgbClr val="FF0000"/>
                </a:solidFill>
              </a:rPr>
              <a:t> kanter</a:t>
            </a:r>
            <a:endParaRPr lang="da-DK" sz="1600" b="0" baseline="-25000">
              <a:solidFill>
                <a:srgbClr val="FF0000"/>
              </a:solidFill>
            </a:endParaRPr>
          </a:p>
        </p:txBody>
      </p:sp>
      <p:sp>
        <p:nvSpPr>
          <p:cNvPr id="7187" name="TextBox 35"/>
          <p:cNvSpPr txBox="1">
            <a:spLocks noChangeArrowheads="1"/>
          </p:cNvSpPr>
          <p:nvPr/>
        </p:nvSpPr>
        <p:spPr bwMode="auto">
          <a:xfrm rot="3351899">
            <a:off x="7185819" y="2951956"/>
            <a:ext cx="708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2400" b="0"/>
              <a:t>...</a:t>
            </a:r>
            <a:endParaRPr lang="da-DK" sz="2400" b="0" baseline="-250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293688" y="1189038"/>
            <a:ext cx="5224462" cy="368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5943600" y="63246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a-DK" sz="2400">
                <a:solidFill>
                  <a:schemeClr val="accent2"/>
                </a:solidFill>
              </a:rPr>
              <a:t>Tid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b="0" baseline="30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5791200" y="63246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a-DK" sz="2400">
                <a:solidFill>
                  <a:schemeClr val="accent2"/>
                </a:solidFill>
              </a:rPr>
              <a:t>Tid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b="0" baseline="30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1951038"/>
            <a:ext cx="8453437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838200" y="5418138"/>
            <a:ext cx="7543800" cy="830262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2400" b="0" i="1" dirty="0"/>
              <a:t>L</a:t>
            </a:r>
            <a:r>
              <a:rPr lang="da-DK" sz="2400" b="0" baseline="30000" dirty="0"/>
              <a:t>(</a:t>
            </a:r>
            <a:r>
              <a:rPr lang="da-DK" sz="2400" b="0" i="1" baseline="30000" dirty="0"/>
              <a:t>m</a:t>
            </a:r>
            <a:r>
              <a:rPr lang="da-DK" sz="2400" b="0" baseline="30000" dirty="0"/>
              <a:t>)</a:t>
            </a:r>
            <a:r>
              <a:rPr lang="da-DK" sz="2400" b="0" i="1" baseline="-25000" dirty="0"/>
              <a:t>ij</a:t>
            </a:r>
            <a:r>
              <a:rPr lang="da-DK" sz="2400" b="0" i="1" dirty="0"/>
              <a:t> = </a:t>
            </a:r>
            <a:r>
              <a:rPr lang="da-DK" sz="2400" b="0" dirty="0"/>
              <a:t>korteste afstand fra </a:t>
            </a:r>
            <a:r>
              <a:rPr lang="da-DK" sz="2400" b="0" i="1" dirty="0"/>
              <a:t>i</a:t>
            </a:r>
            <a:r>
              <a:rPr lang="da-DK" sz="2400" b="0" dirty="0"/>
              <a:t> til </a:t>
            </a:r>
            <a:r>
              <a:rPr lang="da-DK" sz="2400" b="0" i="1" dirty="0"/>
              <a:t>j</a:t>
            </a:r>
            <a:r>
              <a:rPr lang="da-DK" sz="2400" b="0" dirty="0"/>
              <a:t> for stier med </a:t>
            </a:r>
            <a:r>
              <a:rPr lang="da-DK" sz="2400" b="0" i="1" dirty="0">
                <a:solidFill>
                  <a:schemeClr val="accent2"/>
                </a:solidFill>
              </a:rPr>
              <a:t>m</a:t>
            </a:r>
            <a:r>
              <a:rPr lang="da-DK" sz="2400" b="0" dirty="0">
                <a:solidFill>
                  <a:schemeClr val="accent2"/>
                </a:solidFill>
              </a:rPr>
              <a:t> </a:t>
            </a:r>
            <a:r>
              <a:rPr lang="da-DK" sz="2400" b="0" dirty="0"/>
              <a:t>kanter</a:t>
            </a:r>
          </a:p>
          <a:p>
            <a:pPr eaLnBrk="1" hangingPunct="1"/>
            <a:r>
              <a:rPr lang="da-DK" sz="2400" b="0" i="1" dirty="0"/>
              <a:t>W = </a:t>
            </a:r>
            <a:r>
              <a:rPr lang="da-DK" sz="2400" b="0" dirty="0" smtClean="0"/>
              <a:t>vægtmatricen</a:t>
            </a:r>
            <a:endParaRPr lang="da-DK" sz="2400" b="0" dirty="0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267200" y="2438400"/>
            <a:ext cx="2971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 sz="2400" b="0">
                <a:solidFill>
                  <a:srgbClr val="C00000"/>
                </a:solidFill>
              </a:rPr>
              <a:t>diagonalen = 0 </a:t>
            </a:r>
            <a:endParaRPr lang="en-US" sz="2400" b="0">
              <a:solidFill>
                <a:srgbClr val="C00000"/>
              </a:solidFill>
            </a:endParaRPr>
          </a:p>
        </p:txBody>
      </p: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 rot="10800000" flipV="1">
            <a:off x="2743200" y="2743200"/>
            <a:ext cx="1447800" cy="304800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Rounded Rectangle 7"/>
          <p:cNvSpPr>
            <a:spLocks noChangeArrowheads="1"/>
          </p:cNvSpPr>
          <p:nvPr/>
        </p:nvSpPr>
        <p:spPr bwMode="auto">
          <a:xfrm>
            <a:off x="5608638" y="304800"/>
            <a:ext cx="3306762" cy="1371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9224" name="TextBox 8"/>
          <p:cNvSpPr txBox="1">
            <a:spLocks noChangeArrowheads="1"/>
          </p:cNvSpPr>
          <p:nvPr/>
        </p:nvSpPr>
        <p:spPr bwMode="auto">
          <a:xfrm>
            <a:off x="6400800" y="-152400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2400" b="0" i="1"/>
              <a:t>v</a:t>
            </a:r>
            <a:r>
              <a:rPr lang="da-DK" sz="2400" b="0" baseline="-25000"/>
              <a:t>1</a:t>
            </a:r>
            <a:r>
              <a:rPr lang="da-DK" sz="2400" b="0"/>
              <a:t>, ... ,</a:t>
            </a:r>
            <a:r>
              <a:rPr lang="da-DK" sz="2400" b="0" i="1"/>
              <a:t>v</a:t>
            </a:r>
            <a:r>
              <a:rPr lang="da-DK" sz="2400" b="0" i="1" baseline="-25000"/>
              <a:t>n</a:t>
            </a:r>
            <a:endParaRPr lang="da-DK" sz="2400" b="0" baseline="-25000"/>
          </a:p>
        </p:txBody>
      </p:sp>
      <p:sp>
        <p:nvSpPr>
          <p:cNvPr id="9225" name="TextBox 9"/>
          <p:cNvSpPr txBox="1">
            <a:spLocks noChangeArrowheads="1"/>
          </p:cNvSpPr>
          <p:nvPr/>
        </p:nvSpPr>
        <p:spPr bwMode="auto">
          <a:xfrm>
            <a:off x="8458200" y="3000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2400" b="0" i="1"/>
              <a:t>v</a:t>
            </a:r>
            <a:r>
              <a:rPr lang="da-DK" sz="2400" b="0" i="1" baseline="-25000"/>
              <a:t>j</a:t>
            </a:r>
            <a:endParaRPr lang="da-DK" sz="2400" b="0" baseline="-25000"/>
          </a:p>
        </p:txBody>
      </p:sp>
      <p:sp>
        <p:nvSpPr>
          <p:cNvPr id="9226" name="TextBox 10"/>
          <p:cNvSpPr txBox="1">
            <a:spLocks noChangeArrowheads="1"/>
          </p:cNvSpPr>
          <p:nvPr/>
        </p:nvSpPr>
        <p:spPr bwMode="auto">
          <a:xfrm>
            <a:off x="5791200" y="76200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2400" b="0" i="1"/>
              <a:t>v</a:t>
            </a:r>
            <a:r>
              <a:rPr lang="da-DK" sz="2400" b="0" i="1" baseline="-25000"/>
              <a:t>i</a:t>
            </a:r>
            <a:endParaRPr lang="da-DK" sz="2400" b="0" baseline="-25000"/>
          </a:p>
        </p:txBody>
      </p:sp>
      <p:sp>
        <p:nvSpPr>
          <p:cNvPr id="9227" name="Freeform 11"/>
          <p:cNvSpPr>
            <a:spLocks/>
          </p:cNvSpPr>
          <p:nvPr/>
        </p:nvSpPr>
        <p:spPr bwMode="auto">
          <a:xfrm>
            <a:off x="6248400" y="1044575"/>
            <a:ext cx="1524000" cy="576263"/>
          </a:xfrm>
          <a:custGeom>
            <a:avLst/>
            <a:gdLst>
              <a:gd name="T0" fmla="*/ 0 w 1543050"/>
              <a:gd name="T1" fmla="*/ 0 h 312177"/>
              <a:gd name="T2" fmla="*/ 110119 w 1543050"/>
              <a:gd name="T3" fmla="*/ 1157150 h 312177"/>
              <a:gd name="T4" fmla="*/ 391534 w 1543050"/>
              <a:gd name="T5" fmla="*/ 718229 h 312177"/>
              <a:gd name="T6" fmla="*/ 587300 w 1543050"/>
              <a:gd name="T7" fmla="*/ 1556167 h 312177"/>
              <a:gd name="T8" fmla="*/ 850361 w 1543050"/>
              <a:gd name="T9" fmla="*/ 997540 h 312177"/>
              <a:gd name="T10" fmla="*/ 942126 w 1543050"/>
              <a:gd name="T11" fmla="*/ 1955182 h 312177"/>
              <a:gd name="T12" fmla="*/ 1144011 w 1543050"/>
              <a:gd name="T13" fmla="*/ 1436461 h 312177"/>
              <a:gd name="T14" fmla="*/ 1284718 w 1543050"/>
              <a:gd name="T15" fmla="*/ 1835479 h 312177"/>
              <a:gd name="T16" fmla="*/ 1486602 w 1543050"/>
              <a:gd name="T17" fmla="*/ 1637485 h 312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43050" h="312177">
                <a:moveTo>
                  <a:pt x="0" y="0"/>
                </a:moveTo>
                <a:cubicBezTo>
                  <a:pt x="23283" y="82550"/>
                  <a:pt x="46567" y="165100"/>
                  <a:pt x="114300" y="184150"/>
                </a:cubicBezTo>
                <a:cubicBezTo>
                  <a:pt x="182033" y="203200"/>
                  <a:pt x="323850" y="103717"/>
                  <a:pt x="406400" y="114300"/>
                </a:cubicBezTo>
                <a:cubicBezTo>
                  <a:pt x="488950" y="124883"/>
                  <a:pt x="530225" y="240242"/>
                  <a:pt x="609600" y="247650"/>
                </a:cubicBezTo>
                <a:cubicBezTo>
                  <a:pt x="688975" y="255058"/>
                  <a:pt x="821267" y="148167"/>
                  <a:pt x="882650" y="158750"/>
                </a:cubicBezTo>
                <a:cubicBezTo>
                  <a:pt x="944033" y="169333"/>
                  <a:pt x="927100" y="299508"/>
                  <a:pt x="977900" y="311150"/>
                </a:cubicBezTo>
                <a:cubicBezTo>
                  <a:pt x="1028700" y="322792"/>
                  <a:pt x="1128183" y="231775"/>
                  <a:pt x="1187450" y="228600"/>
                </a:cubicBezTo>
                <a:cubicBezTo>
                  <a:pt x="1246717" y="225425"/>
                  <a:pt x="1274233" y="286768"/>
                  <a:pt x="1333500" y="292100"/>
                </a:cubicBezTo>
                <a:cubicBezTo>
                  <a:pt x="1392767" y="297432"/>
                  <a:pt x="1467908" y="292341"/>
                  <a:pt x="1543050" y="260591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cxnSp>
        <p:nvCxnSpPr>
          <p:cNvPr id="9228" name="Straight Connector 12"/>
          <p:cNvCxnSpPr>
            <a:cxnSpLocks noChangeShapeType="1"/>
          </p:cNvCxnSpPr>
          <p:nvPr/>
        </p:nvCxnSpPr>
        <p:spPr bwMode="auto">
          <a:xfrm flipV="1">
            <a:off x="7845425" y="841375"/>
            <a:ext cx="738188" cy="663575"/>
          </a:xfrm>
          <a:prstGeom prst="line">
            <a:avLst/>
          </a:prstGeom>
          <a:noFill/>
          <a:ln w="9525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9" name="Oval 13"/>
          <p:cNvSpPr>
            <a:spLocks noChangeArrowheads="1"/>
          </p:cNvSpPr>
          <p:nvPr/>
        </p:nvSpPr>
        <p:spPr bwMode="auto">
          <a:xfrm>
            <a:off x="6172200" y="990600"/>
            <a:ext cx="107950" cy="1079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9230" name="Oval 14"/>
          <p:cNvSpPr>
            <a:spLocks noChangeArrowheads="1"/>
          </p:cNvSpPr>
          <p:nvPr/>
        </p:nvSpPr>
        <p:spPr bwMode="auto">
          <a:xfrm>
            <a:off x="7772400" y="1462088"/>
            <a:ext cx="107950" cy="1079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9231" name="Oval 15"/>
          <p:cNvSpPr>
            <a:spLocks noChangeArrowheads="1"/>
          </p:cNvSpPr>
          <p:nvPr/>
        </p:nvSpPr>
        <p:spPr bwMode="auto">
          <a:xfrm>
            <a:off x="8578850" y="730250"/>
            <a:ext cx="107950" cy="1079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9232" name="TextBox 16"/>
          <p:cNvSpPr txBox="1">
            <a:spLocks noChangeArrowheads="1"/>
          </p:cNvSpPr>
          <p:nvPr/>
        </p:nvSpPr>
        <p:spPr bwMode="auto">
          <a:xfrm>
            <a:off x="7467600" y="9858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2400" b="0" i="1"/>
              <a:t>v</a:t>
            </a:r>
            <a:r>
              <a:rPr lang="da-DK" sz="2400" b="0" i="1" baseline="-25000"/>
              <a:t>k</a:t>
            </a:r>
            <a:endParaRPr lang="da-DK" sz="2400" b="0" baseline="-25000"/>
          </a:p>
        </p:txBody>
      </p:sp>
      <p:cxnSp>
        <p:nvCxnSpPr>
          <p:cNvPr id="9233" name="Straight Connector 17"/>
          <p:cNvCxnSpPr>
            <a:cxnSpLocks noChangeShapeType="1"/>
          </p:cNvCxnSpPr>
          <p:nvPr/>
        </p:nvCxnSpPr>
        <p:spPr bwMode="auto">
          <a:xfrm>
            <a:off x="7231063" y="4648200"/>
            <a:ext cx="900112" cy="0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4" name="Straight Connector 18"/>
          <p:cNvCxnSpPr>
            <a:cxnSpLocks noChangeShapeType="1"/>
          </p:cNvCxnSpPr>
          <p:nvPr/>
        </p:nvCxnSpPr>
        <p:spPr bwMode="auto">
          <a:xfrm>
            <a:off x="8342313" y="4648200"/>
            <a:ext cx="358775" cy="0"/>
          </a:xfrm>
          <a:prstGeom prst="line">
            <a:avLst/>
          </a:prstGeom>
          <a:noFill/>
          <a:ln w="76200" algn="ctr">
            <a:solidFill>
              <a:srgbClr val="00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5" name="TextBox 19"/>
          <p:cNvSpPr txBox="1">
            <a:spLocks noChangeArrowheads="1"/>
          </p:cNvSpPr>
          <p:nvPr/>
        </p:nvSpPr>
        <p:spPr bwMode="auto">
          <a:xfrm>
            <a:off x="8001000" y="1062038"/>
            <a:ext cx="838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2400" b="0" i="1">
                <a:solidFill>
                  <a:srgbClr val="00CC00"/>
                </a:solidFill>
              </a:rPr>
              <a:t>w</a:t>
            </a:r>
            <a:r>
              <a:rPr lang="da-DK" sz="2400" b="0" i="1" baseline="-25000">
                <a:solidFill>
                  <a:srgbClr val="00CC00"/>
                </a:solidFill>
              </a:rPr>
              <a:t>kj</a:t>
            </a:r>
            <a:endParaRPr lang="da-DK" sz="2400" b="0" baseline="-25000">
              <a:solidFill>
                <a:srgbClr val="00CC00"/>
              </a:solidFill>
            </a:endParaRPr>
          </a:p>
        </p:txBody>
      </p:sp>
      <p:sp>
        <p:nvSpPr>
          <p:cNvPr id="9236" name="TextBox 20"/>
          <p:cNvSpPr txBox="1">
            <a:spLocks noChangeArrowheads="1"/>
          </p:cNvSpPr>
          <p:nvPr/>
        </p:nvSpPr>
        <p:spPr bwMode="auto">
          <a:xfrm>
            <a:off x="5486400" y="838200"/>
            <a:ext cx="152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 sz="2400" b="0" i="1" dirty="0" err="1">
                <a:solidFill>
                  <a:srgbClr val="FF0000"/>
                </a:solidFill>
              </a:rPr>
              <a:t>l</a:t>
            </a:r>
            <a:r>
              <a:rPr lang="da-DK" sz="2400" b="0" i="1" baseline="-25000" dirty="0" err="1">
                <a:solidFill>
                  <a:srgbClr val="FF0000"/>
                </a:solidFill>
              </a:rPr>
              <a:t>ik</a:t>
            </a:r>
            <a:r>
              <a:rPr lang="da-DK" sz="2400" b="0" i="1" baseline="-25000" dirty="0">
                <a:solidFill>
                  <a:srgbClr val="FF0000"/>
                </a:solidFill>
              </a:rPr>
              <a:t> </a:t>
            </a:r>
            <a:r>
              <a:rPr lang="da-DK" sz="1200" b="0" i="1" baseline="-25000" dirty="0">
                <a:solidFill>
                  <a:srgbClr val="FF0000"/>
                </a:solidFill>
              </a:rPr>
              <a:t> </a:t>
            </a:r>
          </a:p>
          <a:p>
            <a:pPr algn="ctr" eaLnBrk="1" hangingPunct="1"/>
            <a:endParaRPr lang="da-DK" sz="1200" b="0" i="1" baseline="-25000" dirty="0">
              <a:solidFill>
                <a:srgbClr val="FF0000"/>
              </a:solidFill>
            </a:endParaRPr>
          </a:p>
          <a:p>
            <a:pPr algn="ctr" eaLnBrk="1" hangingPunct="1"/>
            <a:r>
              <a:rPr lang="da-DK" sz="1600" b="0" i="1" dirty="0" smtClean="0">
                <a:solidFill>
                  <a:srgbClr val="FF0000"/>
                </a:solidFill>
              </a:rPr>
              <a:t>m</a:t>
            </a:r>
            <a:r>
              <a:rPr lang="da-DK" sz="1600" b="0" dirty="0" smtClean="0">
                <a:solidFill>
                  <a:srgbClr val="FF0000"/>
                </a:solidFill>
              </a:rPr>
              <a:t>-1 kanter </a:t>
            </a:r>
            <a:endParaRPr lang="da-DK" sz="1600" b="0" baseline="-25000" dirty="0">
              <a:solidFill>
                <a:srgbClr val="FF0000"/>
              </a:solidFill>
            </a:endParaRPr>
          </a:p>
        </p:txBody>
      </p:sp>
      <p:sp>
        <p:nvSpPr>
          <p:cNvPr id="9237" name="TextBox 21"/>
          <p:cNvSpPr txBox="1">
            <a:spLocks noChangeArrowheads="1"/>
          </p:cNvSpPr>
          <p:nvPr/>
        </p:nvSpPr>
        <p:spPr bwMode="auto">
          <a:xfrm rot="3351899">
            <a:off x="7197726" y="649287"/>
            <a:ext cx="709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2400" b="0"/>
              <a:t>...</a:t>
            </a:r>
            <a:endParaRPr lang="da-DK" sz="2400" b="0" baseline="-250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057400" y="1970088"/>
            <a:ext cx="2500313" cy="3581400"/>
          </a:xfrm>
        </p:spPr>
        <p:txBody>
          <a:bodyPr tIns="45719" bIns="45719"/>
          <a:lstStyle/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0</a:t>
            </a: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3</a:t>
            </a: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5</a:t>
            </a: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6</a:t>
            </a: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9</a:t>
            </a:r>
          </a:p>
          <a:p>
            <a:pPr marL="514350" indent="-514350">
              <a:buFontTx/>
              <a:buAutoNum type="alphaLcParenR"/>
            </a:pPr>
            <a:r>
              <a:rPr lang="en-US" smtClean="0">
                <a:solidFill>
                  <a:schemeClr val="bg1"/>
                </a:solidFill>
              </a:rPr>
              <a:t>+∞</a:t>
            </a:r>
            <a:endParaRPr lang="da-DK" smtClean="0">
              <a:solidFill>
                <a:schemeClr val="bg1"/>
              </a:solidFill>
            </a:endParaRP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Ved ikke</a:t>
            </a:r>
          </a:p>
        </p:txBody>
      </p:sp>
      <p:sp>
        <p:nvSpPr>
          <p:cNvPr id="10243" name="TPQuestion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295400"/>
          </a:xfrm>
        </p:spPr>
        <p:txBody>
          <a:bodyPr/>
          <a:lstStyle/>
          <a:p>
            <a:r>
              <a:rPr lang="da-DK" sz="5400" b="1" i="1" smtClean="0">
                <a:solidFill>
                  <a:schemeClr val="bg1"/>
                </a:solidFill>
              </a:rPr>
              <a:t>L</a:t>
            </a:r>
            <a:r>
              <a:rPr lang="da-DK" sz="5400" b="1" baseline="30000" smtClean="0">
                <a:solidFill>
                  <a:schemeClr val="bg1"/>
                </a:solidFill>
              </a:rPr>
              <a:t>(3)</a:t>
            </a:r>
            <a:r>
              <a:rPr lang="da-DK" sz="5400" b="1" baseline="-25000" smtClean="0">
                <a:solidFill>
                  <a:schemeClr val="bg1"/>
                </a:solidFill>
              </a:rPr>
              <a:t>1,3 </a:t>
            </a:r>
            <a:r>
              <a:rPr lang="da-DK" sz="5400" b="1" smtClean="0">
                <a:solidFill>
                  <a:schemeClr val="bg1"/>
                </a:solidFill>
              </a:rPr>
              <a:t> ?</a:t>
            </a:r>
            <a:endParaRPr lang="en-US" sz="5400" b="1" baseline="-25000" smtClean="0">
              <a:solidFill>
                <a:schemeClr val="bg1"/>
              </a:solidFill>
            </a:endParaRPr>
          </a:p>
        </p:txBody>
      </p:sp>
      <p:sp>
        <p:nvSpPr>
          <p:cNvPr id="10246" name="Rectangle 72"/>
          <p:cNvSpPr>
            <a:spLocks noChangeArrowheads="1"/>
          </p:cNvSpPr>
          <p:nvPr/>
        </p:nvSpPr>
        <p:spPr bwMode="auto">
          <a:xfrm>
            <a:off x="5105400" y="2514600"/>
            <a:ext cx="3276600" cy="297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8" name="Oval 47"/>
          <p:cNvSpPr/>
          <p:nvPr/>
        </p:nvSpPr>
        <p:spPr bwMode="auto">
          <a:xfrm>
            <a:off x="6400800" y="2590800"/>
            <a:ext cx="539750" cy="53975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da-DK" sz="1600" i="1" dirty="0">
                <a:solidFill>
                  <a:schemeClr val="tx1"/>
                </a:solidFill>
              </a:rPr>
              <a:t>v</a:t>
            </a:r>
            <a:r>
              <a:rPr lang="da-DK" sz="1600" baseline="-25000" dirty="0">
                <a:solidFill>
                  <a:schemeClr val="tx1"/>
                </a:solidFill>
              </a:rPr>
              <a:t>2</a:t>
            </a:r>
            <a:endParaRPr lang="en-US" sz="1600" baseline="-25000" dirty="0">
              <a:solidFill>
                <a:schemeClr val="tx1"/>
              </a:solidFill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6096000" y="4800600"/>
            <a:ext cx="539750" cy="53975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da-DK" sz="1600" i="1" dirty="0">
                <a:solidFill>
                  <a:schemeClr val="tx1"/>
                </a:solidFill>
              </a:rPr>
              <a:t>v</a:t>
            </a:r>
            <a:r>
              <a:rPr lang="da-DK" sz="1600" baseline="-25000" dirty="0">
                <a:solidFill>
                  <a:schemeClr val="tx1"/>
                </a:solidFill>
              </a:rPr>
              <a:t>4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7239000" y="3581400"/>
            <a:ext cx="539750" cy="53975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da-DK" sz="1600" i="1" dirty="0">
                <a:solidFill>
                  <a:schemeClr val="tx1"/>
                </a:solidFill>
              </a:rPr>
              <a:t>v</a:t>
            </a:r>
            <a:r>
              <a:rPr lang="da-DK" sz="1600" baseline="-25000" dirty="0">
                <a:solidFill>
                  <a:schemeClr val="tx1"/>
                </a:solidFill>
              </a:rPr>
              <a:t>3 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7467600" y="4800600"/>
            <a:ext cx="539750" cy="53975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da-DK" sz="1600" i="1" dirty="0">
                <a:solidFill>
                  <a:schemeClr val="tx1"/>
                </a:solidFill>
              </a:rPr>
              <a:t>v</a:t>
            </a:r>
            <a:r>
              <a:rPr lang="da-DK" sz="1600" baseline="-25000" dirty="0">
                <a:solidFill>
                  <a:schemeClr val="tx1"/>
                </a:solidFill>
              </a:rPr>
              <a:t>5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5486400" y="3733800"/>
            <a:ext cx="539750" cy="53975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da-DK" sz="1600" i="1" dirty="0">
                <a:solidFill>
                  <a:schemeClr val="tx1"/>
                </a:solidFill>
              </a:rPr>
              <a:t>v</a:t>
            </a:r>
            <a:r>
              <a:rPr lang="da-DK" sz="1600" baseline="-25000" dirty="0">
                <a:solidFill>
                  <a:schemeClr val="tx1"/>
                </a:solidFill>
              </a:rPr>
              <a:t>1</a:t>
            </a:r>
            <a:endParaRPr lang="en-US" sz="1600" baseline="-25000" dirty="0">
              <a:solidFill>
                <a:schemeClr val="tx1"/>
              </a:solidFill>
            </a:endParaRPr>
          </a:p>
        </p:txBody>
      </p:sp>
      <p:cxnSp>
        <p:nvCxnSpPr>
          <p:cNvPr id="10252" name="Straight Arrow Connector 17"/>
          <p:cNvCxnSpPr>
            <a:cxnSpLocks noChangeShapeType="1"/>
          </p:cNvCxnSpPr>
          <p:nvPr/>
        </p:nvCxnSpPr>
        <p:spPr bwMode="auto">
          <a:xfrm rot="16200000" flipV="1">
            <a:off x="6784975" y="3127375"/>
            <a:ext cx="609600" cy="4572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0253" name="Group 41"/>
          <p:cNvGrpSpPr>
            <a:grpSpLocks/>
          </p:cNvGrpSpPr>
          <p:nvPr/>
        </p:nvGrpSpPr>
        <p:grpSpPr bwMode="auto">
          <a:xfrm>
            <a:off x="5946775" y="3051175"/>
            <a:ext cx="1520825" cy="2020888"/>
            <a:chOff x="5032919" y="4423319"/>
            <a:chExt cx="1520281" cy="2020469"/>
          </a:xfrm>
        </p:grpSpPr>
        <p:cxnSp>
          <p:nvCxnSpPr>
            <p:cNvPr id="10266" name="Straight Arrow Connector 13"/>
            <p:cNvCxnSpPr>
              <a:cxnSpLocks noChangeShapeType="1"/>
            </p:cNvCxnSpPr>
            <p:nvPr/>
          </p:nvCxnSpPr>
          <p:spPr bwMode="auto">
            <a:xfrm rot="5400000" flipH="1" flipV="1">
              <a:off x="4918619" y="4537619"/>
              <a:ext cx="761162" cy="532562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67" name="Straight Arrow Connector 56"/>
            <p:cNvCxnSpPr>
              <a:cxnSpLocks noChangeShapeType="1"/>
            </p:cNvCxnSpPr>
            <p:nvPr/>
          </p:nvCxnSpPr>
          <p:spPr bwMode="auto">
            <a:xfrm rot="16200000" flipH="1">
              <a:off x="4804319" y="5794919"/>
              <a:ext cx="684962" cy="227762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68" name="Straight Arrow Connector 18"/>
            <p:cNvCxnSpPr>
              <a:cxnSpLocks noChangeShapeType="1"/>
            </p:cNvCxnSpPr>
            <p:nvPr/>
          </p:nvCxnSpPr>
          <p:spPr bwMode="auto">
            <a:xfrm rot="16200000" flipH="1">
              <a:off x="5680200" y="4578600"/>
              <a:ext cx="720600" cy="56820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69" name="Straight Arrow Connector 19"/>
            <p:cNvCxnSpPr>
              <a:cxnSpLocks noChangeShapeType="1"/>
            </p:cNvCxnSpPr>
            <p:nvPr/>
          </p:nvCxnSpPr>
          <p:spPr bwMode="auto">
            <a:xfrm>
              <a:off x="5721600" y="6442200"/>
              <a:ext cx="831600" cy="1588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0254" name="Straight Arrow Connector 21"/>
          <p:cNvCxnSpPr>
            <a:cxnSpLocks noChangeShapeType="1"/>
          </p:cNvCxnSpPr>
          <p:nvPr/>
        </p:nvCxnSpPr>
        <p:spPr bwMode="auto">
          <a:xfrm>
            <a:off x="6026150" y="4003675"/>
            <a:ext cx="1292225" cy="381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5" name="Straight Arrow Connector 26"/>
          <p:cNvCxnSpPr>
            <a:cxnSpLocks noChangeShapeType="1"/>
          </p:cNvCxnSpPr>
          <p:nvPr/>
        </p:nvCxnSpPr>
        <p:spPr bwMode="auto">
          <a:xfrm rot="16200000" flipV="1">
            <a:off x="7283450" y="4346575"/>
            <a:ext cx="679450" cy="2286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56" name="TextBox 28"/>
          <p:cNvSpPr txBox="1">
            <a:spLocks noChangeArrowheads="1"/>
          </p:cNvSpPr>
          <p:nvPr/>
        </p:nvSpPr>
        <p:spPr bwMode="auto">
          <a:xfrm>
            <a:off x="5715000" y="43434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/>
              <a:t>2</a:t>
            </a:r>
            <a:endParaRPr lang="en-US"/>
          </a:p>
        </p:txBody>
      </p:sp>
      <p:sp>
        <p:nvSpPr>
          <p:cNvPr id="10257" name="TextBox 30"/>
          <p:cNvSpPr txBox="1">
            <a:spLocks noChangeArrowheads="1"/>
          </p:cNvSpPr>
          <p:nvPr/>
        </p:nvSpPr>
        <p:spPr bwMode="auto">
          <a:xfrm>
            <a:off x="5943600" y="3211513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/>
              <a:t>2</a:t>
            </a:r>
            <a:endParaRPr lang="en-US"/>
          </a:p>
        </p:txBody>
      </p:sp>
      <p:sp>
        <p:nvSpPr>
          <p:cNvPr id="10258" name="TextBox 31"/>
          <p:cNvSpPr txBox="1">
            <a:spLocks noChangeArrowheads="1"/>
          </p:cNvSpPr>
          <p:nvPr/>
        </p:nvSpPr>
        <p:spPr bwMode="auto">
          <a:xfrm>
            <a:off x="6477000" y="3973513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/>
              <a:t>5</a:t>
            </a:r>
            <a:endParaRPr lang="en-US"/>
          </a:p>
        </p:txBody>
      </p:sp>
      <p:sp>
        <p:nvSpPr>
          <p:cNvPr id="10259" name="TextBox 32"/>
          <p:cNvSpPr txBox="1">
            <a:spLocks noChangeArrowheads="1"/>
          </p:cNvSpPr>
          <p:nvPr/>
        </p:nvSpPr>
        <p:spPr bwMode="auto">
          <a:xfrm>
            <a:off x="6858000" y="5040313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/>
              <a:t>3</a:t>
            </a:r>
          </a:p>
        </p:txBody>
      </p:sp>
      <p:sp>
        <p:nvSpPr>
          <p:cNvPr id="10260" name="TextBox 34"/>
          <p:cNvSpPr txBox="1">
            <a:spLocks noChangeArrowheads="1"/>
          </p:cNvSpPr>
          <p:nvPr/>
        </p:nvSpPr>
        <p:spPr bwMode="auto">
          <a:xfrm>
            <a:off x="7010400" y="4354513"/>
            <a:ext cx="60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/>
              <a:t>1</a:t>
            </a:r>
            <a:endParaRPr lang="en-US"/>
          </a:p>
        </p:txBody>
      </p:sp>
      <p:sp>
        <p:nvSpPr>
          <p:cNvPr id="10261" name="TextBox 37"/>
          <p:cNvSpPr txBox="1">
            <a:spLocks noChangeArrowheads="1"/>
          </p:cNvSpPr>
          <p:nvPr/>
        </p:nvSpPr>
        <p:spPr bwMode="auto">
          <a:xfrm>
            <a:off x="7010400" y="3048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/>
              <a:t>3</a:t>
            </a:r>
            <a:endParaRPr lang="en-US"/>
          </a:p>
        </p:txBody>
      </p:sp>
      <p:sp>
        <p:nvSpPr>
          <p:cNvPr id="10262" name="TextBox 38"/>
          <p:cNvSpPr txBox="1">
            <a:spLocks noChangeArrowheads="1"/>
          </p:cNvSpPr>
          <p:nvPr/>
        </p:nvSpPr>
        <p:spPr bwMode="auto">
          <a:xfrm>
            <a:off x="6400800" y="3363913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/>
              <a:t>1</a:t>
            </a:r>
            <a:endParaRPr lang="en-US"/>
          </a:p>
        </p:txBody>
      </p:sp>
      <p:grpSp>
        <p:nvGrpSpPr>
          <p:cNvPr id="10263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0" y="6559550"/>
            <a:ext cx="9774238" cy="298450"/>
            <a:chOff x="190500" y="6369328"/>
            <a:chExt cx="3809784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60"/>
              <a:ext cx="1797574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8"/>
              <a:ext cx="3809784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 b="0" smtClean="0">
                  <a:solidFill>
                    <a:srgbClr val="FFFFFF"/>
                  </a:solidFill>
                  <a:latin typeface="Tahoma"/>
                </a:rPr>
                <a:t>67 of 142</a:t>
              </a:r>
              <a:endParaRPr lang="en-US" sz="1400" b="0" dirty="0">
                <a:solidFill>
                  <a:srgbClr val="FFFFFF"/>
                </a:solidFill>
                <a:latin typeface="Tahoma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" r="54817" b="56868"/>
          <a:stretch>
            <a:fillRect/>
          </a:stretch>
        </p:blipFill>
        <p:spPr bwMode="auto">
          <a:xfrm rot="-120000">
            <a:off x="3244850" y="369888"/>
            <a:ext cx="2957513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48"/>
          <a:stretch>
            <a:fillRect/>
          </a:stretch>
        </p:blipFill>
        <p:spPr bwMode="auto">
          <a:xfrm rot="-120000">
            <a:off x="1046163" y="3168650"/>
            <a:ext cx="7010400" cy="331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Fals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ASKPANEKEY" val="7b2ad6e3-ea93-45ba-9e52-7849bdcc27e6"/>
  <p:tag name="TPFULLVERSION" val="4.5.1.2243"/>
  <p:tag name="EXPANDSHOWBAR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18"/>
  <p:tag name="SLIDEGUID" val="A680100C08AD41939CBDD84A482926ED"/>
  <p:tag name="QUESTIONALIAS" val="L(3)1,3  ?"/>
  <p:tag name="ANSWERSALIAS" val="0|smicln|3|smicln|5|smicln|6|smicln|9|smicln|+∞|smicln|Ved ikke"/>
  <p:tag name="VALUES" val="No Value|smicln|No Value|smicln|No Value|smicln|No Value|smicln|No Value|smicln|No Value|smicln|No Value"/>
  <p:tag name="RESPONSESGATHERED" val="True"/>
  <p:tag name="TOTALRESPONSES" val="68"/>
  <p:tag name="RESPONSECOUNT" val="680"/>
  <p:tag name="SLICED" val="False"/>
  <p:tag name="RESPONSES" val="3;3;2;2;2;2;3;-;2;2;3;2;2;2;2;2;2;2;2;2;4;2;2;2;2;6;3;2;2;2;2;2;4;2;2;4;7;2;-;2;2;2;4;2;4;4;3;7;7;2;3;3;2;4;2;3;2;2;-;2;2;2;6;2;2;2;-;2;2;2;2;2;"/>
  <p:tag name="CHARTSTRINGSTD" val="0 470 90 70 0 20 30"/>
  <p:tag name="CHARTSTRINGREV" val="30 20 0 70 90 470 0"/>
  <p:tag name="CHARTSTRINGSTDPER" val="0 0.691176470588235 0.132352941176471 0.102941176470588 0 0.0294117647058824 0.0441176470588235"/>
  <p:tag name="CHARTSTRINGREVPER" val="0.0441176470588235 0.0294117647058824 0 0.102941176470588 0.132352941176471 0.691176470588235 0"/>
  <p:tag name="ANONYMOUSTEMP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OLDNUMANSWERS" val="7"/>
  <p:tag name="TEXTLENGTH" val="21"/>
  <p:tag name="FONTSIZE" val="32"/>
  <p:tag name="BULLETTYPE" val="ppBulletAlphaLCParenRight"/>
  <p:tag name="ANSWERTEXT" val="0&#10;3&#10;5&#10;6&#10;9&#10;+∞&#10;Ved ikk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18"/>
  <p:tag name="SLIDEGUID" val="5A9AAE58B1ED4D588F3F72078960E265"/>
  <p:tag name="QUESTIONALIAS" val="d (3)1,2  ?"/>
  <p:tag name="ANSWERSALIAS" val="3|smicln|4|smicln|6|smicln|7|smicln|+∞|smicln|Ved ikke"/>
  <p:tag name="VALUES" val="No Value|smicln|No Value|smicln|No Value|smicln|No Value|smicln|No Value|smicln|No Value"/>
  <p:tag name="RESPONSESGATHERED" val="True"/>
  <p:tag name="TOTALRESPONSES" val="69"/>
  <p:tag name="RESPONSECOUNT" val="690"/>
  <p:tag name="SLICED" val="False"/>
  <p:tag name="RESPONSES" val="3;3;3;3;3;1;3;2;3;1;3;1;3;3;3;2;1;1;3;4;3;3;1;3;3;1;3;3;1;1;3;3;6;2;3;1;2;3;-;3;3;4;-;1;1;6;2;-;-;3;3;3;1;3;6;3;3;3;3;1;3;3;1;1;3;2;3;1;3;3;3;-;1;2;"/>
  <p:tag name="CHARTSTRINGSTD" val="180 70 390 20 0 30"/>
  <p:tag name="CHARTSTRINGREV" val="30 0 20 390 70 180"/>
  <p:tag name="CHARTSTRINGSTDPER" val="0.260869565217391 0.101449275362319 0.565217391304348 0.0289855072463768 0 0.0434782608695652"/>
  <p:tag name="CHARTSTRINGREVPER" val="0.0434782608695652 0 0.0289855072463768 0.565217391304348 0.101449275362319 0.260869565217391"/>
  <p:tag name="ANONYMOUSTEMP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OLDNUMANSWERS" val="6"/>
  <p:tag name="TEXTLENGTH" val="19"/>
  <p:tag name="FONTSIZE" val="32"/>
  <p:tag name="BULLETTYPE" val="ppBulletAlphaLCParenRight"/>
  <p:tag name="ANSWERTEXT" val="3&#10;4&#10;6&#10;7&#10;+∞&#10;Ved ikk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18"/>
  <p:tag name="SLIDEGUID" val="4E60E527DFB544538FC44726EF16358A"/>
  <p:tag name="QUESTIONALIAS" val=" π4,2 ?"/>
  <p:tag name="ANSWERSALIAS" val="1|smicln|2|smicln|3|smicln|4|smicln|5|smicln|Ved ikke"/>
  <p:tag name="VALUES" val="No Value|smicln|No Value|smicln|No Value|smicln|No Value|smicln|No Value|smicln|No Value"/>
  <p:tag name="RESPONSESGATHERED" val="True"/>
  <p:tag name="TOTALRESPONSES" val="66"/>
  <p:tag name="RESPONSECOUNT" val="660"/>
  <p:tag name="SLICED" val="False"/>
  <p:tag name="RESPONSES" val="3;3;3;3;3;3;3;2;3;1;3;3;5;3;3;3;3;6;3;3;3;3;3;3;3;3;3;3;3;3;3;3;3;-;3;3;3;3;3;3;3;3;3;3;3;3;3;3;3;3;3;3;3;3;3;3;6;3;3;5;3;3;3;6;3;2;4;"/>
  <p:tag name="CHARTSTRINGSTD" val="10 20 570 10 20 30"/>
  <p:tag name="CHARTSTRINGREV" val="30 20 10 570 20 10"/>
  <p:tag name="CHARTSTRINGSTDPER" val="0.0151515151515152 0.0303030303030303 0.863636363636364 0.0151515151515152 0.0303030303030303 0.0454545454545455"/>
  <p:tag name="CHARTSTRINGREVPER" val="0.0454545454545455 0.0303030303030303 0.0151515151515152 0.863636363636364 0.0303030303030303 0.0151515151515152"/>
  <p:tag name="ANONYMOUSTEMP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OLDNUMANSWERS" val="6"/>
  <p:tag name="TEXTLENGTH" val="18"/>
  <p:tag name="FONTSIZE" val="32"/>
  <p:tag name="BULLETTYPE" val="ppBulletAlphaLCParenRight"/>
  <p:tag name="ANSWERTEXT" val="1&#10;2&#10;3&#10;4&#10;5&#10;Ved ikk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10673</TotalTime>
  <Words>1246</Words>
  <Application>Microsoft Office PowerPoint</Application>
  <PresentationFormat>On-screen Show (4:3)</PresentationFormat>
  <Paragraphs>657</Paragraphs>
  <Slides>21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Cambria Math</vt:lpstr>
      <vt:lpstr>Tahoma</vt:lpstr>
      <vt:lpstr>Times New Roman</vt:lpstr>
      <vt:lpstr>Default Design</vt:lpstr>
      <vt:lpstr>PowerPoint Presentation</vt:lpstr>
      <vt:lpstr>Korteste Veje mellem alle  Par af Knude</vt:lpstr>
      <vt:lpstr> π4,2 ?</vt:lpstr>
      <vt:lpstr>PowerPoint Presentation</vt:lpstr>
      <vt:lpstr>PowerPoint Presentation</vt:lpstr>
      <vt:lpstr>PowerPoint Presentation</vt:lpstr>
      <vt:lpstr>PowerPoint Presentation</vt:lpstr>
      <vt:lpstr>L(3)1,3  ?</vt:lpstr>
      <vt:lpstr>PowerPoint Presentation</vt:lpstr>
      <vt:lpstr>PowerPoint Presentation</vt:lpstr>
      <vt:lpstr>Floyd-Warshall</vt:lpstr>
      <vt:lpstr>d (3)1,2  ?</vt:lpstr>
      <vt:lpstr>Transitive Lukning (= Floyd-Warshall simplificeret)</vt:lpstr>
      <vt:lpstr>PowerPoint Presentation</vt:lpstr>
      <vt:lpstr>Johnson’s Algoritme Korteste veje mellem alle par af knuder (APSP)</vt:lpstr>
      <vt:lpstr>Højde transformation</vt:lpstr>
      <vt:lpstr>Johnson’s Algoritme</vt:lpstr>
      <vt:lpstr>      </vt:lpstr>
      <vt:lpstr>PowerPoint Presentation</vt:lpstr>
      <vt:lpstr>Korteste Veje</vt:lpstr>
      <vt:lpstr>A*-algoritmen : korteste vej s      t</vt:lpstr>
    </vt:vector>
  </TitlesOfParts>
  <Company>University of Aarhus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Gerth S. Brodal</dc:creator>
  <cp:lastModifiedBy>Gerth Stølting Brodal</cp:lastModifiedBy>
  <cp:revision>219</cp:revision>
  <dcterms:created xsi:type="dcterms:W3CDTF">2007-02-01T13:58:12Z</dcterms:created>
  <dcterms:modified xsi:type="dcterms:W3CDTF">2018-11-27T12:33:49Z</dcterms:modified>
</cp:coreProperties>
</file>