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3" r:id="rId2"/>
    <p:sldId id="284" r:id="rId3"/>
    <p:sldId id="265" r:id="rId4"/>
    <p:sldId id="264" r:id="rId5"/>
    <p:sldId id="262" r:id="rId6"/>
    <p:sldId id="261" r:id="rId7"/>
    <p:sldId id="267" r:id="rId8"/>
    <p:sldId id="268" r:id="rId9"/>
    <p:sldId id="269" r:id="rId10"/>
    <p:sldId id="270" r:id="rId11"/>
    <p:sldId id="282" r:id="rId12"/>
    <p:sldId id="271" r:id="rId13"/>
    <p:sldId id="272" r:id="rId14"/>
    <p:sldId id="281" r:id="rId15"/>
    <p:sldId id="273" r:id="rId16"/>
    <p:sldId id="275" r:id="rId17"/>
  </p:sldIdLst>
  <p:sldSz cx="9144000" cy="6858000" type="screen4x3"/>
  <p:notesSz cx="7099300" cy="10234613"/>
  <p:custDataLst>
    <p:tags r:id="rId19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000000"/>
    <a:srgbClr val="0000FF"/>
    <a:srgbClr val="33CC33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9" autoAdjust="0"/>
    <p:restoredTop sz="91528" autoAdjust="0"/>
  </p:normalViewPr>
  <p:slideViewPr>
    <p:cSldViewPr>
      <p:cViewPr varScale="1">
        <p:scale>
          <a:sx n="167" d="100"/>
          <a:sy n="167" d="100"/>
        </p:scale>
        <p:origin x="149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/>
            </a:lvl1pPr>
          </a:lstStyle>
          <a:p>
            <a:pPr>
              <a:defRPr/>
            </a:pPr>
            <a:fld id="{2C6DA469-846B-4237-A746-FB31CC5DC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85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FDD976-8243-479B-BD8D-19214D6658FC}" type="slidenum">
              <a:rPr lang="en-US" b="0" smtClean="0"/>
              <a:pPr eaLnBrk="1" hangingPunct="1"/>
              <a:t>5</a:t>
            </a:fld>
            <a:endParaRPr lang="en-US" b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To muligheder – </a:t>
            </a:r>
            <a:r>
              <a:rPr lang="da-DK" b="1" smtClean="0"/>
              <a:t>tilladt</a:t>
            </a:r>
            <a:r>
              <a:rPr lang="da-DK" smtClean="0"/>
              <a:t> og </a:t>
            </a:r>
            <a:r>
              <a:rPr lang="da-DK" b="1" smtClean="0"/>
              <a:t>forbudt</a:t>
            </a:r>
          </a:p>
          <a:p>
            <a:pPr eaLnBrk="1" hangingPunct="1"/>
            <a:r>
              <a:rPr lang="da-DK" smtClean="0"/>
              <a:t>Array fordobling garanterer at vi altid har plads nok – men gør en enkelt operation meget dyr.</a:t>
            </a: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BA2D13-9797-47DC-8E86-DE402529CAD9}" type="slidenum">
              <a:rPr lang="en-US" b="0" smtClean="0"/>
              <a:pPr eaLnBrk="1" hangingPunct="1"/>
              <a:t>6</a:t>
            </a:fld>
            <a:endParaRPr lang="en-US" b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Betragt tiden for en </a:t>
            </a:r>
            <a:r>
              <a:rPr lang="da-DK" b="1" smtClean="0"/>
              <a:t>sekvens af operationer.</a:t>
            </a:r>
          </a:p>
          <a:p>
            <a:pPr eaLnBrk="1" hangingPunct="1"/>
            <a:r>
              <a:rPr lang="da-DK" smtClean="0"/>
              <a:t>Halvering: Før hver </a:t>
            </a:r>
            <a:r>
              <a:rPr lang="da-DK" b="1" smtClean="0"/>
              <a:t>fordobling</a:t>
            </a:r>
            <a:r>
              <a:rPr lang="da-DK" smtClean="0"/>
              <a:t> er </a:t>
            </a:r>
            <a:r>
              <a:rPr lang="da-DK" b="1" smtClean="0"/>
              <a:t>halvdelen blevet malet gult</a:t>
            </a:r>
            <a:r>
              <a:rPr lang="da-DK" smtClean="0"/>
              <a:t> (udvidelser)</a:t>
            </a:r>
          </a:p>
          <a:p>
            <a:pPr eaLnBrk="1" hangingPunct="1"/>
            <a:r>
              <a:rPr lang="da-DK" smtClean="0"/>
              <a:t>Før hver </a:t>
            </a:r>
            <a:r>
              <a:rPr lang="da-DK" b="1" smtClean="0"/>
              <a:t>halvering</a:t>
            </a:r>
            <a:r>
              <a:rPr lang="da-DK" smtClean="0"/>
              <a:t> er </a:t>
            </a:r>
            <a:r>
              <a:rPr lang="da-DK" b="1" smtClean="0"/>
              <a:t>en fjerdedel blevet malet grå</a:t>
            </a:r>
            <a:r>
              <a:rPr lang="da-DK" b="1" i="1" smtClean="0"/>
              <a:t> </a:t>
            </a:r>
            <a:r>
              <a:rPr lang="da-DK" smtClean="0"/>
              <a:t>(reduktioner)</a:t>
            </a:r>
          </a:p>
          <a:p>
            <a:pPr eaLnBrk="1" hangingPunct="1"/>
            <a:r>
              <a:rPr lang="da-DK" smtClean="0"/>
              <a:t>Hver </a:t>
            </a:r>
            <a:r>
              <a:rPr lang="da-DK" b="1" smtClean="0"/>
              <a:t>gul</a:t>
            </a:r>
            <a:r>
              <a:rPr lang="da-DK" smtClean="0"/>
              <a:t> farvning skal betale for </a:t>
            </a:r>
            <a:r>
              <a:rPr lang="da-DK" b="1" smtClean="0"/>
              <a:t>fire</a:t>
            </a:r>
            <a:r>
              <a:rPr lang="da-DK" smtClean="0"/>
              <a:t> nye indgange i det næste array</a:t>
            </a:r>
          </a:p>
          <a:p>
            <a:pPr eaLnBrk="1" hangingPunct="1"/>
            <a:r>
              <a:rPr lang="da-DK" smtClean="0"/>
              <a:t>Hver </a:t>
            </a:r>
            <a:r>
              <a:rPr lang="da-DK" b="1" smtClean="0"/>
              <a:t>grå</a:t>
            </a:r>
            <a:r>
              <a:rPr lang="da-DK" smtClean="0"/>
              <a:t> farvning  skal betale for </a:t>
            </a:r>
            <a:r>
              <a:rPr lang="da-DK" b="1" smtClean="0"/>
              <a:t>to</a:t>
            </a:r>
            <a:r>
              <a:rPr lang="da-DK" smtClean="0"/>
              <a:t> nye indange i det næste array</a:t>
            </a: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AA01C-57AB-48D1-9583-9415560A1686}" type="slidenum">
              <a:rPr lang="en-US" b="0" smtClean="0"/>
              <a:pPr eaLnBrk="1" hangingPunct="1"/>
              <a:t>7</a:t>
            </a:fld>
            <a:endParaRPr lang="en-US" b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Stakke kan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87963-7646-4E58-9C48-6F25ACD16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4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8010-DC61-42A5-B949-A95AADDE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2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F9867-82AB-4D8B-9B9E-3CFFC52B4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00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FF026-EFCC-4F9E-BC6B-F7A9CC063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9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00F8D-47B4-4336-B31E-A28156095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0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B83B6-8042-4E8C-A62A-9E9F52286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A6753-C29A-43D3-9D16-A1B38B4FC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7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52EC3-80D2-4082-8087-EAC458B04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CE9D0-BAA8-44C4-BD78-2ED71F34D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7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3F42F-791D-4D44-B4F4-494B6537A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8A18C-2CBF-4249-A886-6AA6BC377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3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386F-0578-469F-B0B8-28D0B885F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5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5B2C6A9B-5D8C-43F2-A538-1BB6B6898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4384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da-DK" sz="4000" kern="0" dirty="0" smtClean="0">
                <a:latin typeface="+mj-lt"/>
                <a:ea typeface="+mj-ea"/>
                <a:cs typeface="+mj-cs"/>
              </a:rPr>
              <a:t>Grundlæggende</a:t>
            </a:r>
            <a:br>
              <a:rPr lang="da-DK" sz="4000" kern="0" dirty="0" smtClean="0">
                <a:latin typeface="+mj-lt"/>
                <a:ea typeface="+mj-ea"/>
                <a:cs typeface="+mj-cs"/>
              </a:rPr>
            </a:br>
            <a:r>
              <a:rPr lang="da-DK" sz="4000" kern="0" dirty="0" smtClean="0">
                <a:latin typeface="+mj-lt"/>
                <a:ea typeface="+mj-ea"/>
                <a:cs typeface="+mj-cs"/>
              </a:rPr>
              <a:t>Algoritmer </a:t>
            </a:r>
            <a:r>
              <a:rPr lang="da-DK" sz="4000" kern="0" dirty="0">
                <a:latin typeface="+mj-lt"/>
                <a:ea typeface="+mj-ea"/>
                <a:cs typeface="+mj-cs"/>
              </a:rPr>
              <a:t>og </a:t>
            </a:r>
            <a:r>
              <a:rPr lang="da-DK" sz="4000" kern="0" dirty="0" smtClean="0">
                <a:latin typeface="+mj-lt"/>
                <a:ea typeface="+mj-ea"/>
                <a:cs typeface="+mj-cs"/>
              </a:rPr>
              <a:t>Datastrukturer</a:t>
            </a:r>
            <a:endParaRPr lang="da-DK" sz="4000" kern="0" dirty="0">
              <a:latin typeface="+mj-lt"/>
              <a:ea typeface="+mj-ea"/>
              <a:cs typeface="+mj-cs"/>
            </a:endParaRPr>
          </a:p>
          <a:p>
            <a:pPr>
              <a:defRPr/>
            </a:pPr>
            <a:endParaRPr lang="da-DK" sz="2400" kern="0" dirty="0"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da-DK" dirty="0" smtClean="0"/>
              <a:t>Amortiseret </a:t>
            </a:r>
            <a:r>
              <a:rPr lang="da-DK" dirty="0"/>
              <a:t>Analyse [CLRS, kapitel 17]</a:t>
            </a:r>
            <a:endParaRPr lang="en-US" kern="0" dirty="0"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21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smtClean="0"/>
              <a:t>Amortiseret Analyse</a:t>
            </a:r>
            <a:endParaRPr lang="en-US" b="1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800" b="1" smtClean="0">
                <a:solidFill>
                  <a:schemeClr val="accent2"/>
                </a:solidFill>
              </a:rPr>
              <a:t> €</a:t>
            </a:r>
            <a:r>
              <a:rPr lang="da-DK" sz="2800" smtClean="0"/>
              <a:t> kan betale for </a:t>
            </a:r>
            <a:r>
              <a:rPr lang="da-DK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da-DK" sz="2800" b="1" smtClean="0">
                <a:solidFill>
                  <a:schemeClr val="accent2"/>
                </a:solidFill>
              </a:rPr>
              <a:t> arbejde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 smtClean="0"/>
              <a:t>En operation der tager tid </a:t>
            </a:r>
            <a:r>
              <a:rPr lang="da-DK" sz="2800" smtClean="0"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2800" i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8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sz="2800" smtClean="0"/>
              <a:t> koster </a:t>
            </a:r>
            <a:r>
              <a:rPr lang="da-DK" sz="2800" i="1" smtClean="0"/>
              <a:t>t </a:t>
            </a:r>
            <a:r>
              <a:rPr lang="da-DK" sz="2800" smtClean="0"/>
              <a:t>€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 smtClean="0">
                <a:solidFill>
                  <a:schemeClr val="accent2"/>
                </a:solidFill>
              </a:rPr>
              <a:t>Hvornår vi betaler/sparer op er ligegyldigt – bare pengene er der når vi skal bruge dem!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 smtClean="0">
                <a:solidFill>
                  <a:srgbClr val="33CC33"/>
                </a:solidFill>
              </a:rPr>
              <a:t>Opsparing </a:t>
            </a:r>
            <a:r>
              <a:rPr lang="da-DK" sz="2800" smtClean="0"/>
              <a:t>=</a:t>
            </a:r>
            <a:r>
              <a:rPr lang="da-DK" sz="2800" smtClean="0">
                <a:solidFill>
                  <a:srgbClr val="33CC33"/>
                </a:solidFill>
              </a:rPr>
              <a:t> Potentiale </a:t>
            </a:r>
            <a:r>
              <a:rPr lang="da-DK" sz="2800" smtClean="0"/>
              <a:t>=</a:t>
            </a:r>
            <a:r>
              <a:rPr lang="da-DK" sz="2800" smtClean="0">
                <a:solidFill>
                  <a:srgbClr val="33CC33"/>
                </a:solidFill>
              </a:rPr>
              <a:t> </a:t>
            </a:r>
            <a:r>
              <a:rPr lang="el-GR" sz="280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endParaRPr lang="da-DK" sz="2800" smtClean="0">
              <a:solidFill>
                <a:srgbClr val="33CC33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 smtClean="0">
                <a:cs typeface="Arial" charset="0"/>
              </a:rPr>
              <a:t>Vi kan ikke låne penge, dvs. vi skal spare op før vi bruger pengene,</a:t>
            </a:r>
            <a:r>
              <a:rPr lang="da-DK" sz="280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l-GR" sz="280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280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da-DK" sz="280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0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 smtClean="0">
                <a:solidFill>
                  <a:srgbClr val="33CC33"/>
                </a:solidFill>
                <a:cs typeface="Arial" charset="0"/>
              </a:rPr>
              <a:t>Amortiseret tid </a:t>
            </a:r>
            <a:r>
              <a:rPr lang="da-DK" sz="2800" smtClean="0">
                <a:cs typeface="Arial" charset="0"/>
              </a:rPr>
              <a:t>for en operation = hvad vi er </a:t>
            </a:r>
            <a:r>
              <a:rPr lang="da-DK" sz="2800" b="1" smtClean="0">
                <a:solidFill>
                  <a:srgbClr val="FF0000"/>
                </a:solidFill>
                <a:cs typeface="Arial" charset="0"/>
              </a:rPr>
              <a:t>villige</a:t>
            </a:r>
            <a:r>
              <a:rPr lang="da-DK" sz="2800" smtClean="0">
                <a:cs typeface="Arial" charset="0"/>
              </a:rPr>
              <a:t> til at betale – men vi skal have råd til operationen!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da-DK" sz="2800" smtClean="0">
                <a:cs typeface="Arial" charset="0"/>
              </a:rPr>
              <a:t>Brug </a:t>
            </a:r>
            <a:r>
              <a:rPr lang="da-DK" sz="2800" b="1" smtClean="0">
                <a:solidFill>
                  <a:srgbClr val="FF0000"/>
                </a:solidFill>
                <a:cs typeface="Arial" charset="0"/>
              </a:rPr>
              <a:t>invarianter</a:t>
            </a:r>
            <a:r>
              <a:rPr lang="da-DK" sz="2800" smtClean="0">
                <a:cs typeface="Arial" charset="0"/>
              </a:rPr>
              <a:t> til at beskrive sammenhængen mellem </a:t>
            </a:r>
            <a:r>
              <a:rPr lang="da-DK" sz="2800" b="1" smtClean="0">
                <a:solidFill>
                  <a:srgbClr val="FF0000"/>
                </a:solidFill>
                <a:cs typeface="Arial" charset="0"/>
              </a:rPr>
              <a:t>opsparingen</a:t>
            </a:r>
            <a:r>
              <a:rPr lang="da-DK" sz="2800" smtClean="0">
                <a:cs typeface="Arial" charset="0"/>
              </a:rPr>
              <a:t> og </a:t>
            </a:r>
            <a:r>
              <a:rPr lang="da-DK" sz="2800" b="1" smtClean="0">
                <a:solidFill>
                  <a:srgbClr val="FF0000"/>
                </a:solidFill>
                <a:cs typeface="Arial" charset="0"/>
              </a:rPr>
              <a:t>datastrukturens tilstand</a:t>
            </a:r>
            <a:endParaRPr lang="el-GR" sz="2800" b="1" smtClean="0">
              <a:solidFill>
                <a:srgbClr val="FF0000"/>
              </a:solidFill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da-DK" smtClean="0">
                <a:solidFill>
                  <a:schemeClr val="bg1"/>
                </a:solidFill>
              </a:rPr>
              <a:t>Sammenhæng Mellem </a:t>
            </a:r>
            <a:br>
              <a:rPr lang="da-DK" smtClean="0">
                <a:solidFill>
                  <a:schemeClr val="bg1"/>
                </a:solidFill>
              </a:rPr>
            </a:br>
            <a:r>
              <a:rPr lang="da-DK" smtClean="0">
                <a:solidFill>
                  <a:schemeClr val="bg1"/>
                </a:solidFill>
              </a:rPr>
              <a:t>Worst-case Tid og Opsparingen </a:t>
            </a:r>
            <a:r>
              <a:rPr lang="el-GR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mtClean="0">
                <a:solidFill>
                  <a:schemeClr val="bg1"/>
                </a:solidFill>
              </a:rPr>
              <a:t> </a:t>
            </a:r>
            <a:endParaRPr lang="en-US" smtClean="0">
              <a:solidFill>
                <a:schemeClr val="bg1"/>
              </a:solidFill>
            </a:endParaRPr>
          </a:p>
        </p:txBody>
      </p:sp>
      <p:grpSp>
        <p:nvGrpSpPr>
          <p:cNvPr id="2055" name="Group 8"/>
          <p:cNvGrpSpPr>
            <a:grpSpLocks/>
          </p:cNvGrpSpPr>
          <p:nvPr/>
        </p:nvGrpSpPr>
        <p:grpSpPr bwMode="auto">
          <a:xfrm>
            <a:off x="3839496" y="1524000"/>
            <a:ext cx="3657600" cy="4724400"/>
            <a:chOff x="3048000" y="1676400"/>
            <a:chExt cx="3657600" cy="4724400"/>
          </a:xfrm>
        </p:grpSpPr>
        <p:grpSp>
          <p:nvGrpSpPr>
            <p:cNvPr id="5" name="Group 91"/>
            <p:cNvGrpSpPr/>
            <p:nvPr/>
          </p:nvGrpSpPr>
          <p:grpSpPr>
            <a:xfrm>
              <a:off x="3428196" y="2211424"/>
              <a:ext cx="1929051" cy="901157"/>
              <a:chOff x="5867400" y="2256784"/>
              <a:chExt cx="1929051" cy="901157"/>
            </a:xfrm>
            <a:solidFill>
              <a:schemeClr val="bg2"/>
            </a:solidFill>
          </p:grpSpPr>
          <p:sp>
            <p:nvSpPr>
              <p:cNvPr id="93" name="Rectangle 92"/>
              <p:cNvSpPr/>
              <p:nvPr/>
            </p:nvSpPr>
            <p:spPr bwMode="auto">
              <a:xfrm>
                <a:off x="5867400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6019154" y="2941941"/>
                <a:ext cx="108000" cy="216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6170908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6322662" y="3048784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6474416" y="2724784"/>
                <a:ext cx="108000" cy="43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6626170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6777924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 bwMode="auto">
              <a:xfrm>
                <a:off x="6929678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7081432" y="2256784"/>
                <a:ext cx="108000" cy="900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7233186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7384940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7536694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7688451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3048000" y="3200400"/>
              <a:ext cx="3657600" cy="16002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l">
                <a:defRPr/>
              </a:pPr>
              <a:r>
                <a:rPr lang="da-DK" sz="1400" dirty="0" err="1">
                  <a:solidFill>
                    <a:srgbClr val="FFFF00"/>
                  </a:solidFill>
                </a:rPr>
                <a:t>worst-case</a:t>
              </a:r>
              <a:r>
                <a:rPr lang="da-DK" sz="1400" dirty="0">
                  <a:solidFill>
                    <a:srgbClr val="FFFF00"/>
                  </a:solidFill>
                </a:rPr>
                <a:t> tid</a:t>
              </a:r>
              <a:r>
                <a:rPr lang="da-DK" sz="1400" dirty="0"/>
                <a:t> </a:t>
              </a:r>
              <a:r>
                <a:rPr lang="da-DK" sz="1400" dirty="0">
                  <a:solidFill>
                    <a:schemeClr val="bg1"/>
                  </a:solidFill>
                </a:rPr>
                <a:t>/</a:t>
              </a:r>
              <a:r>
                <a:rPr lang="da-DK" sz="1400" dirty="0"/>
                <a:t> </a:t>
              </a:r>
              <a:r>
                <a:rPr lang="da-DK" sz="1400" dirty="0">
                  <a:solidFill>
                    <a:schemeClr val="bg2">
                      <a:lumMod val="75000"/>
                    </a:schemeClr>
                  </a:solidFill>
                </a:rPr>
                <a:t>opsparing</a:t>
              </a:r>
              <a:endParaRPr lang="en-US" sz="1400" dirty="0">
                <a:solidFill>
                  <a:schemeClr val="bg2">
                    <a:lumMod val="75000"/>
                  </a:schemeClr>
                </a:solidFill>
              </a:endParaRPr>
            </a:p>
            <a:p>
              <a:pPr>
                <a:defRPr/>
              </a:pPr>
              <a:endParaRPr lang="da-DK" sz="1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da-DK" sz="1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da-DK" sz="1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 algn="r">
                <a:defRPr/>
              </a:pPr>
              <a:r>
                <a:rPr lang="da-DK" sz="1400" dirty="0">
                  <a:solidFill>
                    <a:schemeClr val="bg2">
                      <a:lumMod val="50000"/>
                    </a:schemeClr>
                  </a:solidFill>
                </a:rPr>
                <a:t>		            </a:t>
              </a:r>
              <a:r>
                <a:rPr lang="da-DK" sz="1400" dirty="0">
                  <a:solidFill>
                    <a:schemeClr val="bg1"/>
                  </a:solidFill>
                </a:rPr>
                <a:t>operationer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800600" y="4440238"/>
              <a:ext cx="107950" cy="17938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953000" y="4179888"/>
              <a:ext cx="107950" cy="46831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103813" y="3865563"/>
              <a:ext cx="107950" cy="75565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256213" y="3725863"/>
              <a:ext cx="107950" cy="90011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38"/>
            <p:cNvGrpSpPr/>
            <p:nvPr/>
          </p:nvGrpSpPr>
          <p:grpSpPr>
            <a:xfrm>
              <a:off x="3429000" y="3733562"/>
              <a:ext cx="1322032" cy="936996"/>
              <a:chOff x="5867400" y="2256784"/>
              <a:chExt cx="1322032" cy="936996"/>
            </a:xfrm>
            <a:solidFill>
              <a:schemeClr val="accent3">
                <a:lumMod val="50000"/>
              </a:schemeClr>
            </a:solidFill>
          </p:grpSpPr>
          <p:sp>
            <p:nvSpPr>
              <p:cNvPr id="84" name="Rectangle 83"/>
              <p:cNvSpPr/>
              <p:nvPr/>
            </p:nvSpPr>
            <p:spPr bwMode="auto">
              <a:xfrm>
                <a:off x="5867400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 bwMode="auto">
              <a:xfrm>
                <a:off x="6019154" y="2927086"/>
                <a:ext cx="108000" cy="216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6170908" y="3049780"/>
                <a:ext cx="108000" cy="144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6322662" y="2916423"/>
                <a:ext cx="108000" cy="25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6474416" y="2724784"/>
                <a:ext cx="108000" cy="43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 bwMode="auto">
              <a:xfrm>
                <a:off x="6626170" y="2970510"/>
                <a:ext cx="108000" cy="180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6777924" y="2710933"/>
                <a:ext cx="108000" cy="46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 bwMode="auto">
              <a:xfrm>
                <a:off x="6929678" y="2395941"/>
                <a:ext cx="108000" cy="756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7081432" y="2256784"/>
                <a:ext cx="108000" cy="900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  <p:cxnSp>
          <p:nvCxnSpPr>
            <p:cNvPr id="2064" name="Straight Arrow Connector 7"/>
            <p:cNvCxnSpPr>
              <a:cxnSpLocks noChangeShapeType="1"/>
            </p:cNvCxnSpPr>
            <p:nvPr/>
          </p:nvCxnSpPr>
          <p:spPr bwMode="auto">
            <a:xfrm rot="5400000" flipH="1" flipV="1">
              <a:off x="2743201" y="4052887"/>
              <a:ext cx="1219200" cy="3175"/>
            </a:xfrm>
            <a:prstGeom prst="straightConnector1">
              <a:avLst/>
            </a:prstGeom>
            <a:noFill/>
            <a:ln w="38100" algn="ctr">
              <a:solidFill>
                <a:schemeClr val="bg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065" name="Group 36"/>
            <p:cNvGrpSpPr>
              <a:grpSpLocks/>
            </p:cNvGrpSpPr>
            <p:nvPr/>
          </p:nvGrpSpPr>
          <p:grpSpPr bwMode="auto">
            <a:xfrm>
              <a:off x="3429000" y="3784600"/>
              <a:ext cx="1928813" cy="900113"/>
              <a:chOff x="5867400" y="2256784"/>
              <a:chExt cx="1929051" cy="901157"/>
            </a:xfrm>
          </p:grpSpPr>
          <p:sp>
            <p:nvSpPr>
              <p:cNvPr id="2107" name="Rectangle 20"/>
              <p:cNvSpPr>
                <a:spLocks noChangeArrowheads="1"/>
              </p:cNvSpPr>
              <p:nvPr/>
            </p:nvSpPr>
            <p:spPr bwMode="auto">
              <a:xfrm>
                <a:off x="5867400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08" name="Rectangle 21"/>
              <p:cNvSpPr>
                <a:spLocks noChangeArrowheads="1"/>
              </p:cNvSpPr>
              <p:nvPr/>
            </p:nvSpPr>
            <p:spPr bwMode="auto">
              <a:xfrm>
                <a:off x="6019154" y="2941941"/>
                <a:ext cx="108000" cy="216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09" name="Rectangle 22"/>
              <p:cNvSpPr>
                <a:spLocks noChangeArrowheads="1"/>
              </p:cNvSpPr>
              <p:nvPr/>
            </p:nvSpPr>
            <p:spPr bwMode="auto">
              <a:xfrm>
                <a:off x="6170908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0" name="Rectangle 23"/>
              <p:cNvSpPr>
                <a:spLocks noChangeArrowheads="1"/>
              </p:cNvSpPr>
              <p:nvPr/>
            </p:nvSpPr>
            <p:spPr bwMode="auto">
              <a:xfrm>
                <a:off x="6322662" y="3048784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1" name="Rectangle 24"/>
              <p:cNvSpPr>
                <a:spLocks noChangeArrowheads="1"/>
              </p:cNvSpPr>
              <p:nvPr/>
            </p:nvSpPr>
            <p:spPr bwMode="auto">
              <a:xfrm>
                <a:off x="6474416" y="2724784"/>
                <a:ext cx="108000" cy="432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2" name="Rectangle 25"/>
              <p:cNvSpPr>
                <a:spLocks noChangeArrowheads="1"/>
              </p:cNvSpPr>
              <p:nvPr/>
            </p:nvSpPr>
            <p:spPr bwMode="auto">
              <a:xfrm>
                <a:off x="6626170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3" name="Rectangle 26"/>
              <p:cNvSpPr>
                <a:spLocks noChangeArrowheads="1"/>
              </p:cNvSpPr>
              <p:nvPr/>
            </p:nvSpPr>
            <p:spPr bwMode="auto">
              <a:xfrm>
                <a:off x="6777924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4" name="Rectangle 27"/>
              <p:cNvSpPr>
                <a:spLocks noChangeArrowheads="1"/>
              </p:cNvSpPr>
              <p:nvPr/>
            </p:nvSpPr>
            <p:spPr bwMode="auto">
              <a:xfrm>
                <a:off x="6929678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5" name="Rectangle 28"/>
              <p:cNvSpPr>
                <a:spLocks noChangeArrowheads="1"/>
              </p:cNvSpPr>
              <p:nvPr/>
            </p:nvSpPr>
            <p:spPr bwMode="auto">
              <a:xfrm>
                <a:off x="7081432" y="2256784"/>
                <a:ext cx="108000" cy="90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6" name="Rectangle 29"/>
              <p:cNvSpPr>
                <a:spLocks noChangeArrowheads="1"/>
              </p:cNvSpPr>
              <p:nvPr/>
            </p:nvSpPr>
            <p:spPr bwMode="auto">
              <a:xfrm>
                <a:off x="7233186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7" name="Rectangle 30"/>
              <p:cNvSpPr>
                <a:spLocks noChangeArrowheads="1"/>
              </p:cNvSpPr>
              <p:nvPr/>
            </p:nvSpPr>
            <p:spPr bwMode="auto">
              <a:xfrm>
                <a:off x="7384940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8" name="Rectangle 31"/>
              <p:cNvSpPr>
                <a:spLocks noChangeArrowheads="1"/>
              </p:cNvSpPr>
              <p:nvPr/>
            </p:nvSpPr>
            <p:spPr bwMode="auto">
              <a:xfrm>
                <a:off x="7536694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19" name="Rectangle 32"/>
              <p:cNvSpPr>
                <a:spLocks noChangeArrowheads="1"/>
              </p:cNvSpPr>
              <p:nvPr/>
            </p:nvSpPr>
            <p:spPr bwMode="auto">
              <a:xfrm>
                <a:off x="7688451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</p:grpSp>
        <p:cxnSp>
          <p:nvCxnSpPr>
            <p:cNvPr id="2066" name="Straight Arrow Connector 4"/>
            <p:cNvCxnSpPr>
              <a:cxnSpLocks noChangeShapeType="1"/>
            </p:cNvCxnSpPr>
            <p:nvPr/>
          </p:nvCxnSpPr>
          <p:spPr bwMode="auto">
            <a:xfrm>
              <a:off x="3352800" y="4678363"/>
              <a:ext cx="2209800" cy="1587"/>
            </a:xfrm>
            <a:prstGeom prst="straightConnector1">
              <a:avLst/>
            </a:prstGeom>
            <a:noFill/>
            <a:ln w="38100" algn="ctr">
              <a:solidFill>
                <a:schemeClr val="bg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3429000" y="3886200"/>
              <a:ext cx="914400" cy="914400"/>
            </a:xfrm>
            <a:prstGeom prst="line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sy="50000" kx="2115830" algn="bl" rotWithShape="0">
                <a:srgbClr val="C0C0C0">
                  <a:alpha val="80000"/>
                </a:srgbClr>
              </a:outerShdw>
            </a:effectLst>
          </p:spPr>
        </p:cxnSp>
        <p:sp>
          <p:nvSpPr>
            <p:cNvPr id="23" name="TextBox 22"/>
            <p:cNvSpPr txBox="1"/>
            <p:nvPr/>
          </p:nvSpPr>
          <p:spPr>
            <a:xfrm>
              <a:off x="3048000" y="1676400"/>
              <a:ext cx="3657600" cy="16002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l">
                <a:defRPr/>
              </a:pPr>
              <a:r>
                <a:rPr lang="da-DK" sz="1400" dirty="0" err="1">
                  <a:solidFill>
                    <a:srgbClr val="FFFF00"/>
                  </a:solidFill>
                </a:rPr>
                <a:t>worst-case</a:t>
              </a:r>
              <a:r>
                <a:rPr lang="da-DK" sz="1400" dirty="0">
                  <a:solidFill>
                    <a:srgbClr val="FFFF00"/>
                  </a:solidFill>
                </a:rPr>
                <a:t> tid</a:t>
              </a:r>
              <a:r>
                <a:rPr lang="da-DK" sz="1400" dirty="0"/>
                <a:t> </a:t>
              </a:r>
              <a:r>
                <a:rPr lang="da-DK" sz="1400" dirty="0">
                  <a:solidFill>
                    <a:schemeClr val="bg1"/>
                  </a:solidFill>
                </a:rPr>
                <a:t>/</a:t>
              </a:r>
              <a:r>
                <a:rPr lang="da-DK" sz="1400" dirty="0"/>
                <a:t> </a:t>
              </a:r>
              <a:r>
                <a:rPr lang="da-DK" sz="1400" dirty="0">
                  <a:solidFill>
                    <a:schemeClr val="bg2">
                      <a:lumMod val="75000"/>
                    </a:schemeClr>
                  </a:solidFill>
                </a:rPr>
                <a:t>opsparing</a:t>
              </a:r>
              <a:endParaRPr lang="en-US" sz="1400" dirty="0">
                <a:solidFill>
                  <a:schemeClr val="bg2">
                    <a:lumMod val="75000"/>
                  </a:schemeClr>
                </a:solidFill>
              </a:endParaRPr>
            </a:p>
            <a:p>
              <a:pPr>
                <a:defRPr/>
              </a:pPr>
              <a:endParaRPr lang="da-DK" sz="1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da-DK" sz="1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da-DK" sz="1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 algn="r">
                <a:defRPr/>
              </a:pPr>
              <a:r>
                <a:rPr lang="da-DK" sz="1400" dirty="0">
                  <a:solidFill>
                    <a:schemeClr val="bg2">
                      <a:lumMod val="50000"/>
                    </a:schemeClr>
                  </a:solidFill>
                </a:rPr>
                <a:t>		            </a:t>
              </a:r>
              <a:r>
                <a:rPr lang="da-DK" sz="1400" dirty="0">
                  <a:solidFill>
                    <a:schemeClr val="bg1"/>
                  </a:solidFill>
                </a:rPr>
                <a:t>operationer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cxnSp>
          <p:nvCxnSpPr>
            <p:cNvPr id="2069" name="Straight Arrow Connector 73"/>
            <p:cNvCxnSpPr>
              <a:cxnSpLocks noChangeShapeType="1"/>
            </p:cNvCxnSpPr>
            <p:nvPr/>
          </p:nvCxnSpPr>
          <p:spPr bwMode="auto">
            <a:xfrm rot="5400000" flipH="1" flipV="1">
              <a:off x="2743201" y="2528887"/>
              <a:ext cx="1219200" cy="3175"/>
            </a:xfrm>
            <a:prstGeom prst="straightConnector1">
              <a:avLst/>
            </a:prstGeom>
            <a:noFill/>
            <a:ln w="38100" algn="ctr">
              <a:solidFill>
                <a:schemeClr val="bg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070" name="Group 74"/>
            <p:cNvGrpSpPr>
              <a:grpSpLocks/>
            </p:cNvGrpSpPr>
            <p:nvPr/>
          </p:nvGrpSpPr>
          <p:grpSpPr bwMode="auto">
            <a:xfrm>
              <a:off x="3429000" y="2260600"/>
              <a:ext cx="1928813" cy="901700"/>
              <a:chOff x="5867400" y="2256784"/>
              <a:chExt cx="1929051" cy="901157"/>
            </a:xfrm>
          </p:grpSpPr>
          <p:sp>
            <p:nvSpPr>
              <p:cNvPr id="2094" name="Rectangle 75"/>
              <p:cNvSpPr>
                <a:spLocks noChangeArrowheads="1"/>
              </p:cNvSpPr>
              <p:nvPr/>
            </p:nvSpPr>
            <p:spPr bwMode="auto">
              <a:xfrm>
                <a:off x="5867400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95" name="Rectangle 76"/>
              <p:cNvSpPr>
                <a:spLocks noChangeArrowheads="1"/>
              </p:cNvSpPr>
              <p:nvPr/>
            </p:nvSpPr>
            <p:spPr bwMode="auto">
              <a:xfrm>
                <a:off x="6019154" y="2941941"/>
                <a:ext cx="108000" cy="216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96" name="Rectangle 77"/>
              <p:cNvSpPr>
                <a:spLocks noChangeArrowheads="1"/>
              </p:cNvSpPr>
              <p:nvPr/>
            </p:nvSpPr>
            <p:spPr bwMode="auto">
              <a:xfrm>
                <a:off x="6170908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97" name="Rectangle 78"/>
              <p:cNvSpPr>
                <a:spLocks noChangeArrowheads="1"/>
              </p:cNvSpPr>
              <p:nvPr/>
            </p:nvSpPr>
            <p:spPr bwMode="auto">
              <a:xfrm>
                <a:off x="6322662" y="3048784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98" name="Rectangle 79"/>
              <p:cNvSpPr>
                <a:spLocks noChangeArrowheads="1"/>
              </p:cNvSpPr>
              <p:nvPr/>
            </p:nvSpPr>
            <p:spPr bwMode="auto">
              <a:xfrm>
                <a:off x="6474416" y="2724784"/>
                <a:ext cx="108000" cy="432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99" name="Rectangle 80"/>
              <p:cNvSpPr>
                <a:spLocks noChangeArrowheads="1"/>
              </p:cNvSpPr>
              <p:nvPr/>
            </p:nvSpPr>
            <p:spPr bwMode="auto">
              <a:xfrm>
                <a:off x="6626170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00" name="Rectangle 81"/>
              <p:cNvSpPr>
                <a:spLocks noChangeArrowheads="1"/>
              </p:cNvSpPr>
              <p:nvPr/>
            </p:nvSpPr>
            <p:spPr bwMode="auto">
              <a:xfrm>
                <a:off x="6777924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01" name="Rectangle 82"/>
              <p:cNvSpPr>
                <a:spLocks noChangeArrowheads="1"/>
              </p:cNvSpPr>
              <p:nvPr/>
            </p:nvSpPr>
            <p:spPr bwMode="auto">
              <a:xfrm>
                <a:off x="6929678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02" name="Rectangle 83"/>
              <p:cNvSpPr>
                <a:spLocks noChangeArrowheads="1"/>
              </p:cNvSpPr>
              <p:nvPr/>
            </p:nvSpPr>
            <p:spPr bwMode="auto">
              <a:xfrm>
                <a:off x="7081432" y="2256784"/>
                <a:ext cx="108000" cy="90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03" name="Rectangle 84"/>
              <p:cNvSpPr>
                <a:spLocks noChangeArrowheads="1"/>
              </p:cNvSpPr>
              <p:nvPr/>
            </p:nvSpPr>
            <p:spPr bwMode="auto">
              <a:xfrm>
                <a:off x="7233186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04" name="Rectangle 85"/>
              <p:cNvSpPr>
                <a:spLocks noChangeArrowheads="1"/>
              </p:cNvSpPr>
              <p:nvPr/>
            </p:nvSpPr>
            <p:spPr bwMode="auto">
              <a:xfrm>
                <a:off x="7384940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05" name="Rectangle 86"/>
              <p:cNvSpPr>
                <a:spLocks noChangeArrowheads="1"/>
              </p:cNvSpPr>
              <p:nvPr/>
            </p:nvSpPr>
            <p:spPr bwMode="auto">
              <a:xfrm>
                <a:off x="7536694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106" name="Rectangle 87"/>
              <p:cNvSpPr>
                <a:spLocks noChangeArrowheads="1"/>
              </p:cNvSpPr>
              <p:nvPr/>
            </p:nvSpPr>
            <p:spPr bwMode="auto">
              <a:xfrm>
                <a:off x="7688451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</p:grpSp>
        <p:cxnSp>
          <p:nvCxnSpPr>
            <p:cNvPr id="2071" name="Straight Arrow Connector 88"/>
            <p:cNvCxnSpPr>
              <a:cxnSpLocks noChangeShapeType="1"/>
            </p:cNvCxnSpPr>
            <p:nvPr/>
          </p:nvCxnSpPr>
          <p:spPr bwMode="auto">
            <a:xfrm>
              <a:off x="3352800" y="3155950"/>
              <a:ext cx="2209800" cy="1588"/>
            </a:xfrm>
            <a:prstGeom prst="straightConnector1">
              <a:avLst/>
            </a:prstGeom>
            <a:noFill/>
            <a:ln w="38100" algn="ctr">
              <a:solidFill>
                <a:schemeClr val="bg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" name="TextBox 26"/>
            <p:cNvSpPr txBox="1"/>
            <p:nvPr/>
          </p:nvSpPr>
          <p:spPr>
            <a:xfrm>
              <a:off x="3048000" y="4800600"/>
              <a:ext cx="3657600" cy="16002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l">
                <a:defRPr/>
              </a:pPr>
              <a:r>
                <a:rPr lang="da-DK" sz="1400" dirty="0" err="1">
                  <a:solidFill>
                    <a:srgbClr val="FFFF00"/>
                  </a:solidFill>
                </a:rPr>
                <a:t>worst-case</a:t>
              </a:r>
              <a:r>
                <a:rPr lang="da-DK" sz="1400" dirty="0">
                  <a:solidFill>
                    <a:srgbClr val="FFFF00"/>
                  </a:solidFill>
                </a:rPr>
                <a:t> tid</a:t>
              </a:r>
              <a:r>
                <a:rPr lang="da-DK" sz="1400" dirty="0"/>
                <a:t> </a:t>
              </a:r>
              <a:r>
                <a:rPr lang="da-DK" sz="1400" dirty="0">
                  <a:solidFill>
                    <a:schemeClr val="bg1"/>
                  </a:solidFill>
                </a:rPr>
                <a:t>/</a:t>
              </a:r>
              <a:r>
                <a:rPr lang="da-DK" sz="1400" dirty="0"/>
                <a:t> </a:t>
              </a:r>
              <a:r>
                <a:rPr lang="da-DK" sz="1400" dirty="0">
                  <a:solidFill>
                    <a:schemeClr val="bg2">
                      <a:lumMod val="75000"/>
                    </a:schemeClr>
                  </a:solidFill>
                </a:rPr>
                <a:t>opsparing</a:t>
              </a:r>
              <a:endParaRPr lang="en-US" sz="1400" dirty="0">
                <a:solidFill>
                  <a:schemeClr val="bg2">
                    <a:lumMod val="75000"/>
                  </a:schemeClr>
                </a:solidFill>
              </a:endParaRPr>
            </a:p>
            <a:p>
              <a:pPr>
                <a:defRPr/>
              </a:pPr>
              <a:endParaRPr lang="da-DK" sz="1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da-DK" sz="1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da-DK" sz="1400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 algn="r">
                <a:defRPr/>
              </a:pPr>
              <a:r>
                <a:rPr lang="da-DK" sz="1400" dirty="0">
                  <a:solidFill>
                    <a:schemeClr val="bg2">
                      <a:lumMod val="50000"/>
                    </a:schemeClr>
                  </a:solidFill>
                </a:rPr>
                <a:t>		            </a:t>
              </a:r>
              <a:r>
                <a:rPr lang="da-DK" sz="1400" dirty="0">
                  <a:solidFill>
                    <a:schemeClr val="bg1"/>
                  </a:solidFill>
                </a:rPr>
                <a:t>operationer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249863" y="5875338"/>
              <a:ext cx="107950" cy="36036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095875" y="5702300"/>
              <a:ext cx="107950" cy="468313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800600" y="5432425"/>
              <a:ext cx="107950" cy="75723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951413" y="5535613"/>
              <a:ext cx="109537" cy="720725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110"/>
            <p:cNvGrpSpPr/>
            <p:nvPr/>
          </p:nvGrpSpPr>
          <p:grpSpPr>
            <a:xfrm>
              <a:off x="3429000" y="5333762"/>
              <a:ext cx="1322032" cy="914400"/>
              <a:chOff x="5867400" y="2256784"/>
              <a:chExt cx="1322032" cy="914400"/>
            </a:xfrm>
            <a:solidFill>
              <a:schemeClr val="accent3">
                <a:lumMod val="50000"/>
              </a:schemeClr>
            </a:solidFill>
          </p:grpSpPr>
          <p:sp>
            <p:nvSpPr>
              <p:cNvPr id="49" name="Rectangle 48"/>
              <p:cNvSpPr/>
              <p:nvPr/>
            </p:nvSpPr>
            <p:spPr bwMode="auto">
              <a:xfrm>
                <a:off x="5867400" y="3048000"/>
                <a:ext cx="108000" cy="10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6019154" y="2927086"/>
                <a:ext cx="108000" cy="216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6170908" y="2987788"/>
                <a:ext cx="108000" cy="144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6322662" y="3049780"/>
                <a:ext cx="108000" cy="7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6474416" y="2724784"/>
                <a:ext cx="108000" cy="432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6626170" y="2815530"/>
                <a:ext cx="108000" cy="288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6777924" y="2900941"/>
                <a:ext cx="108000" cy="216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6929678" y="3027184"/>
                <a:ext cx="108000" cy="144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7081432" y="2256784"/>
                <a:ext cx="108000" cy="900000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  <p:cxnSp>
          <p:nvCxnSpPr>
            <p:cNvPr id="2078" name="Straight Arrow Connector 120"/>
            <p:cNvCxnSpPr>
              <a:cxnSpLocks noChangeShapeType="1"/>
            </p:cNvCxnSpPr>
            <p:nvPr/>
          </p:nvCxnSpPr>
          <p:spPr bwMode="auto">
            <a:xfrm rot="5400000" flipH="1" flipV="1">
              <a:off x="2743201" y="5653087"/>
              <a:ext cx="1219200" cy="3175"/>
            </a:xfrm>
            <a:prstGeom prst="straightConnector1">
              <a:avLst/>
            </a:prstGeom>
            <a:noFill/>
            <a:ln w="38100" algn="ctr">
              <a:solidFill>
                <a:schemeClr val="bg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079" name="Group 121"/>
            <p:cNvGrpSpPr>
              <a:grpSpLocks/>
            </p:cNvGrpSpPr>
            <p:nvPr/>
          </p:nvGrpSpPr>
          <p:grpSpPr bwMode="auto">
            <a:xfrm>
              <a:off x="3429000" y="5384800"/>
              <a:ext cx="1928813" cy="900113"/>
              <a:chOff x="5867400" y="2256784"/>
              <a:chExt cx="1929051" cy="901157"/>
            </a:xfrm>
          </p:grpSpPr>
          <p:sp>
            <p:nvSpPr>
              <p:cNvPr id="2081" name="Rectangle 122"/>
              <p:cNvSpPr>
                <a:spLocks noChangeArrowheads="1"/>
              </p:cNvSpPr>
              <p:nvPr/>
            </p:nvSpPr>
            <p:spPr bwMode="auto">
              <a:xfrm>
                <a:off x="5867400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82" name="Rectangle 123"/>
              <p:cNvSpPr>
                <a:spLocks noChangeArrowheads="1"/>
              </p:cNvSpPr>
              <p:nvPr/>
            </p:nvSpPr>
            <p:spPr bwMode="auto">
              <a:xfrm>
                <a:off x="6019154" y="2941941"/>
                <a:ext cx="108000" cy="216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83" name="Rectangle 124"/>
              <p:cNvSpPr>
                <a:spLocks noChangeArrowheads="1"/>
              </p:cNvSpPr>
              <p:nvPr/>
            </p:nvSpPr>
            <p:spPr bwMode="auto">
              <a:xfrm>
                <a:off x="6170908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84" name="Rectangle 125"/>
              <p:cNvSpPr>
                <a:spLocks noChangeArrowheads="1"/>
              </p:cNvSpPr>
              <p:nvPr/>
            </p:nvSpPr>
            <p:spPr bwMode="auto">
              <a:xfrm>
                <a:off x="6322662" y="3048784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85" name="Rectangle 126"/>
              <p:cNvSpPr>
                <a:spLocks noChangeArrowheads="1"/>
              </p:cNvSpPr>
              <p:nvPr/>
            </p:nvSpPr>
            <p:spPr bwMode="auto">
              <a:xfrm>
                <a:off x="6474416" y="2724784"/>
                <a:ext cx="108000" cy="432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86" name="Rectangle 127"/>
              <p:cNvSpPr>
                <a:spLocks noChangeArrowheads="1"/>
              </p:cNvSpPr>
              <p:nvPr/>
            </p:nvSpPr>
            <p:spPr bwMode="auto">
              <a:xfrm>
                <a:off x="6626170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87" name="Rectangle 128"/>
              <p:cNvSpPr>
                <a:spLocks noChangeArrowheads="1"/>
              </p:cNvSpPr>
              <p:nvPr/>
            </p:nvSpPr>
            <p:spPr bwMode="auto">
              <a:xfrm>
                <a:off x="6777924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88" name="Rectangle 129"/>
              <p:cNvSpPr>
                <a:spLocks noChangeArrowheads="1"/>
              </p:cNvSpPr>
              <p:nvPr/>
            </p:nvSpPr>
            <p:spPr bwMode="auto">
              <a:xfrm>
                <a:off x="6929678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89" name="Rectangle 130"/>
              <p:cNvSpPr>
                <a:spLocks noChangeArrowheads="1"/>
              </p:cNvSpPr>
              <p:nvPr/>
            </p:nvSpPr>
            <p:spPr bwMode="auto">
              <a:xfrm>
                <a:off x="7081432" y="2256784"/>
                <a:ext cx="108000" cy="900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90" name="Rectangle 131"/>
              <p:cNvSpPr>
                <a:spLocks noChangeArrowheads="1"/>
              </p:cNvSpPr>
              <p:nvPr/>
            </p:nvSpPr>
            <p:spPr bwMode="auto">
              <a:xfrm>
                <a:off x="7233186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91" name="Rectangle 132"/>
              <p:cNvSpPr>
                <a:spLocks noChangeArrowheads="1"/>
              </p:cNvSpPr>
              <p:nvPr/>
            </p:nvSpPr>
            <p:spPr bwMode="auto">
              <a:xfrm>
                <a:off x="7384940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92" name="Rectangle 133"/>
              <p:cNvSpPr>
                <a:spLocks noChangeArrowheads="1"/>
              </p:cNvSpPr>
              <p:nvPr/>
            </p:nvSpPr>
            <p:spPr bwMode="auto">
              <a:xfrm>
                <a:off x="7536694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  <p:sp>
            <p:nvSpPr>
              <p:cNvPr id="2093" name="Rectangle 134"/>
              <p:cNvSpPr>
                <a:spLocks noChangeArrowheads="1"/>
              </p:cNvSpPr>
              <p:nvPr/>
            </p:nvSpPr>
            <p:spPr bwMode="auto">
              <a:xfrm>
                <a:off x="7688451" y="3048000"/>
                <a:ext cx="108000" cy="1080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>
                <a:spAutoFit/>
              </a:bodyPr>
              <a:lstStyle/>
              <a:p>
                <a:endParaRPr lang="da-DK"/>
              </a:p>
            </p:txBody>
          </p:sp>
        </p:grpSp>
        <p:cxnSp>
          <p:nvCxnSpPr>
            <p:cNvPr id="2080" name="Straight Arrow Connector 135"/>
            <p:cNvCxnSpPr>
              <a:cxnSpLocks noChangeShapeType="1"/>
            </p:cNvCxnSpPr>
            <p:nvPr/>
          </p:nvCxnSpPr>
          <p:spPr bwMode="auto">
            <a:xfrm>
              <a:off x="3352800" y="6278563"/>
              <a:ext cx="2209800" cy="1587"/>
            </a:xfrm>
            <a:prstGeom prst="straightConnector1">
              <a:avLst/>
            </a:prstGeom>
            <a:noFill/>
            <a:ln w="38100" algn="ctr">
              <a:solidFill>
                <a:schemeClr val="bg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56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200400" y="2209800"/>
            <a:ext cx="2514600" cy="3276600"/>
          </a:xfrm>
        </p:spPr>
        <p:txBody>
          <a:bodyPr tIns="45719" bIns="45719"/>
          <a:lstStyle/>
          <a:p>
            <a:pPr marL="514350" indent="-514350">
              <a:spcAft>
                <a:spcPts val="60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>
                <a:solidFill>
                  <a:srgbClr val="00642D"/>
                </a:solidFill>
              </a:rPr>
              <a:t> </a:t>
            </a:r>
            <a:endParaRPr lang="da-DK" dirty="0" smtClean="0">
              <a:solidFill>
                <a:srgbClr val="00642D"/>
              </a:solidFill>
            </a:endParaRPr>
          </a:p>
          <a:p>
            <a:pPr marL="514350" indent="-514350">
              <a:spcAft>
                <a:spcPts val="60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  </a:t>
            </a:r>
            <a:endParaRPr lang="da-DK" dirty="0" smtClean="0">
              <a:solidFill>
                <a:srgbClr val="00642D"/>
              </a:solidFill>
            </a:endParaRPr>
          </a:p>
          <a:p>
            <a:pPr marL="514350" indent="-514350">
              <a:spcAft>
                <a:spcPts val="60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>
                <a:solidFill>
                  <a:srgbClr val="00642D"/>
                </a:solidFill>
              </a:rPr>
              <a:t> </a:t>
            </a:r>
            <a:endParaRPr lang="da-DK" dirty="0" smtClean="0">
              <a:solidFill>
                <a:srgbClr val="00642D"/>
              </a:solidFill>
            </a:endParaRPr>
          </a:p>
          <a:p>
            <a:pPr marL="514350" indent="-514350">
              <a:spcAft>
                <a:spcPts val="60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Ved ikke</a:t>
            </a:r>
          </a:p>
        </p:txBody>
      </p:sp>
      <p:grpSp>
        <p:nvGrpSpPr>
          <p:cNvPr id="2054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829800" cy="298450"/>
            <a:chOff x="190500" y="6369328"/>
            <a:chExt cx="3831291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1996588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31291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74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Eksempel: Stak</a:t>
            </a:r>
            <a:endParaRPr lang="en-US" b="1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9144000" cy="4525963"/>
          </a:xfrm>
        </p:spPr>
        <p:txBody>
          <a:bodyPr/>
          <a:lstStyle/>
          <a:p>
            <a:pPr eaLnBrk="1" hangingPunct="1"/>
            <a:r>
              <a:rPr lang="da-DK" dirty="0" smtClean="0"/>
              <a:t>En </a:t>
            </a:r>
            <a:r>
              <a:rPr lang="da-DK" b="1" dirty="0" smtClean="0">
                <a:solidFill>
                  <a:srgbClr val="33CC33"/>
                </a:solidFill>
              </a:rPr>
              <a:t>god</a:t>
            </a:r>
            <a:r>
              <a:rPr lang="da-DK" dirty="0" smtClean="0"/>
              <a:t> stak er halv fuld – kræver ingen opsparing</a:t>
            </a:r>
          </a:p>
          <a:p>
            <a:pPr eaLnBrk="1" hangingPunct="1"/>
            <a:r>
              <a:rPr lang="da-DK" dirty="0" smtClean="0"/>
              <a:t>Invariant : </a:t>
            </a:r>
            <a:r>
              <a:rPr lang="el-GR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da-DK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S.top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-|S|/2 |</a:t>
            </a:r>
          </a:p>
          <a:p>
            <a:pPr eaLnBrk="1" hangingPunct="1"/>
            <a:r>
              <a:rPr lang="da-DK" dirty="0" smtClean="0">
                <a:cs typeface="Arial" charset="0"/>
              </a:rPr>
              <a:t>Antag: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dirty="0" smtClean="0">
                <a:cs typeface="Arial" charset="0"/>
              </a:rPr>
              <a:t> € per element indsættelse/kopiering</a:t>
            </a:r>
          </a:p>
          <a:p>
            <a:pPr eaLnBrk="1" hangingPunct="1"/>
            <a:r>
              <a:rPr lang="da-DK" dirty="0" smtClean="0">
                <a:cs typeface="Arial" charset="0"/>
              </a:rPr>
              <a:t>Amortiseret tid per push: </a:t>
            </a:r>
            <a:r>
              <a:rPr lang="da-DK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b="1" dirty="0" smtClean="0">
                <a:solidFill>
                  <a:schemeClr val="accent2"/>
                </a:solidFill>
                <a:cs typeface="Arial" charset="0"/>
              </a:rPr>
              <a:t> € </a:t>
            </a:r>
            <a:r>
              <a:rPr lang="da-DK" b="1" dirty="0" smtClean="0">
                <a:solidFill>
                  <a:srgbClr val="FF0000"/>
                </a:solidFill>
                <a:cs typeface="Arial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da-DK" b="1" dirty="0" smtClean="0">
                <a:solidFill>
                  <a:srgbClr val="FF0000"/>
                </a:solidFill>
              </a:rPr>
              <a:t>	</a:t>
            </a:r>
            <a:r>
              <a:rPr lang="da-DK" dirty="0" smtClean="0">
                <a:solidFill>
                  <a:srgbClr val="FF0000"/>
                </a:solidFill>
              </a:rPr>
              <a:t>(har vi altid penge til at udføre operationen?)</a:t>
            </a:r>
          </a:p>
          <a:p>
            <a:pPr eaLnBrk="1" hangingPunct="1"/>
            <a:r>
              <a:rPr lang="da-DK" dirty="0" smtClean="0"/>
              <a:t>Hvis ja: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/>
              <a:t> push operationer koster ≤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dirty="0" smtClean="0"/>
              <a:t> €</a:t>
            </a:r>
            <a:endParaRPr lang="en-US" dirty="0" smtClean="0"/>
          </a:p>
        </p:txBody>
      </p:sp>
      <p:grpSp>
        <p:nvGrpSpPr>
          <p:cNvPr id="14340" name="Group 7"/>
          <p:cNvGrpSpPr>
            <a:grpSpLocks noChangeAspect="1"/>
          </p:cNvGrpSpPr>
          <p:nvPr/>
        </p:nvGrpSpPr>
        <p:grpSpPr bwMode="auto">
          <a:xfrm>
            <a:off x="2895600" y="5534025"/>
            <a:ext cx="3276600" cy="1322388"/>
            <a:chOff x="1824" y="3515"/>
            <a:chExt cx="2064" cy="833"/>
          </a:xfrm>
        </p:grpSpPr>
        <p:sp>
          <p:nvSpPr>
            <p:cNvPr id="14343" name="AutoShape 6"/>
            <p:cNvSpPr>
              <a:spLocks noChangeAspect="1" noChangeArrowheads="1" noTextEdit="1"/>
            </p:cNvSpPr>
            <p:nvPr/>
          </p:nvSpPr>
          <p:spPr bwMode="auto">
            <a:xfrm>
              <a:off x="1824" y="3533"/>
              <a:ext cx="2064" cy="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1836" y="3673"/>
              <a:ext cx="2040" cy="255"/>
            </a:xfrm>
            <a:prstGeom prst="rect">
              <a:avLst/>
            </a:prstGeom>
            <a:solidFill>
              <a:srgbClr val="FFFF0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V="1">
              <a:off x="3238" y="3996"/>
              <a:ext cx="1" cy="166"/>
            </a:xfrm>
            <a:prstGeom prst="line">
              <a:avLst/>
            </a:prstGeom>
            <a:noFill/>
            <a:ln w="17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46" name="Freeform 10"/>
            <p:cNvSpPr>
              <a:spLocks/>
            </p:cNvSpPr>
            <p:nvPr/>
          </p:nvSpPr>
          <p:spPr bwMode="auto">
            <a:xfrm>
              <a:off x="3213" y="3951"/>
              <a:ext cx="51" cy="68"/>
            </a:xfrm>
            <a:custGeom>
              <a:avLst/>
              <a:gdLst>
                <a:gd name="T0" fmla="*/ 0 w 408"/>
                <a:gd name="T1" fmla="*/ 0 h 543"/>
                <a:gd name="T2" fmla="*/ 0 w 408"/>
                <a:gd name="T3" fmla="*/ 0 h 543"/>
                <a:gd name="T4" fmla="*/ 0 w 408"/>
                <a:gd name="T5" fmla="*/ 0 h 543"/>
                <a:gd name="T6" fmla="*/ 0 w 408"/>
                <a:gd name="T7" fmla="*/ 0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8"/>
                <a:gd name="T13" fmla="*/ 0 h 543"/>
                <a:gd name="T14" fmla="*/ 408 w 408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8" h="543">
                  <a:moveTo>
                    <a:pt x="0" y="543"/>
                  </a:moveTo>
                  <a:lnTo>
                    <a:pt x="203" y="0"/>
                  </a:lnTo>
                  <a:lnTo>
                    <a:pt x="408" y="543"/>
                  </a:lnTo>
                  <a:lnTo>
                    <a:pt x="0" y="543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3366" y="3673"/>
              <a:ext cx="510" cy="255"/>
            </a:xfrm>
            <a:prstGeom prst="rect">
              <a:avLst/>
            </a:prstGeom>
            <a:solidFill>
              <a:srgbClr val="80808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916" y="4164"/>
              <a:ext cx="6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FF"/>
                  </a:solidFill>
                </a:rPr>
                <a:t>S.top = 6</a:t>
              </a:r>
              <a:endParaRPr lang="da-DK"/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3695" y="3515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3440" y="3515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3206" y="3515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2952" y="3515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2675" y="3515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2442" y="3515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2166" y="3515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1911" y="3515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 flipV="1">
              <a:off x="2091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 flipV="1">
              <a:off x="2346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 flipV="1">
              <a:off x="2601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0" name="Line 24"/>
            <p:cNvSpPr>
              <a:spLocks noChangeShapeType="1"/>
            </p:cNvSpPr>
            <p:nvPr/>
          </p:nvSpPr>
          <p:spPr bwMode="auto">
            <a:xfrm flipV="1">
              <a:off x="2856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 flipV="1">
              <a:off x="3111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 flipV="1">
              <a:off x="3366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3" name="Line 27"/>
            <p:cNvSpPr>
              <a:spLocks noChangeShapeType="1"/>
            </p:cNvSpPr>
            <p:nvPr/>
          </p:nvSpPr>
          <p:spPr bwMode="auto">
            <a:xfrm flipV="1">
              <a:off x="3621" y="3673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364" name="Rectangle 28"/>
            <p:cNvSpPr>
              <a:spLocks noChangeArrowheads="1"/>
            </p:cNvSpPr>
            <p:nvPr/>
          </p:nvSpPr>
          <p:spPr bwMode="auto">
            <a:xfrm>
              <a:off x="3144" y="3718"/>
              <a:ext cx="1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14365" name="Rectangle 29"/>
            <p:cNvSpPr>
              <a:spLocks noChangeArrowheads="1"/>
            </p:cNvSpPr>
            <p:nvPr/>
          </p:nvSpPr>
          <p:spPr bwMode="auto">
            <a:xfrm>
              <a:off x="2912" y="3718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14366" name="Rectangle 30"/>
            <p:cNvSpPr>
              <a:spLocks noChangeArrowheads="1"/>
            </p:cNvSpPr>
            <p:nvPr/>
          </p:nvSpPr>
          <p:spPr bwMode="auto">
            <a:xfrm>
              <a:off x="2657" y="3718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14367" name="Rectangle 31"/>
            <p:cNvSpPr>
              <a:spLocks noChangeArrowheads="1"/>
            </p:cNvSpPr>
            <p:nvPr/>
          </p:nvSpPr>
          <p:spPr bwMode="auto">
            <a:xfrm>
              <a:off x="2403" y="3718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14368" name="Rectangle 32"/>
            <p:cNvSpPr>
              <a:spLocks noChangeArrowheads="1"/>
            </p:cNvSpPr>
            <p:nvPr/>
          </p:nvSpPr>
          <p:spPr bwMode="auto">
            <a:xfrm>
              <a:off x="2148" y="3718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14369" name="Rectangle 33"/>
            <p:cNvSpPr>
              <a:spLocks noChangeArrowheads="1"/>
            </p:cNvSpPr>
            <p:nvPr/>
          </p:nvSpPr>
          <p:spPr bwMode="auto">
            <a:xfrm>
              <a:off x="1893" y="3718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</p:grpSp>
      <p:sp>
        <p:nvSpPr>
          <p:cNvPr id="14341" name="Left Brace 31"/>
          <p:cNvSpPr>
            <a:spLocks/>
          </p:cNvSpPr>
          <p:nvPr/>
        </p:nvSpPr>
        <p:spPr bwMode="auto">
          <a:xfrm rot="-5400000">
            <a:off x="3642519" y="5512594"/>
            <a:ext cx="180975" cy="1611313"/>
          </a:xfrm>
          <a:prstGeom prst="leftBrace">
            <a:avLst>
              <a:gd name="adj1" fmla="val 8285"/>
              <a:gd name="adj2" fmla="val 50000"/>
            </a:avLst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14342" name="Rectangle 12"/>
          <p:cNvSpPr>
            <a:spLocks noChangeArrowheads="1"/>
          </p:cNvSpPr>
          <p:nvPr/>
        </p:nvSpPr>
        <p:spPr bwMode="auto">
          <a:xfrm>
            <a:off x="3482975" y="6477000"/>
            <a:ext cx="5032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a-DK" sz="1900">
                <a:solidFill>
                  <a:srgbClr val="0000FF"/>
                </a:solidFill>
              </a:rPr>
              <a:t>|S|/2</a:t>
            </a:r>
            <a:endParaRPr lang="da-DK"/>
          </a:p>
        </p:txBody>
      </p:sp>
      <p:grpSp>
        <p:nvGrpSpPr>
          <p:cNvPr id="3" name="Group 2"/>
          <p:cNvGrpSpPr/>
          <p:nvPr/>
        </p:nvGrpSpPr>
        <p:grpSpPr>
          <a:xfrm>
            <a:off x="4583248" y="5570816"/>
            <a:ext cx="751888" cy="328200"/>
            <a:chOff x="4583248" y="5570816"/>
            <a:chExt cx="751888" cy="328200"/>
          </a:xfrm>
        </p:grpSpPr>
        <p:sp>
          <p:nvSpPr>
            <p:cNvPr id="2" name="Oval 1"/>
            <p:cNvSpPr/>
            <p:nvPr/>
          </p:nvSpPr>
          <p:spPr bwMode="auto">
            <a:xfrm rot="15967826">
              <a:off x="4583248" y="5624141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kumimoji="0" lang="da-DK" sz="1000" b="0" i="0" u="none" strike="noStrike" cap="none" normalizeH="0" baseline="0" dirty="0" smtClean="0">
                  <a:ln>
                    <a:noFill/>
                  </a:ln>
                  <a:effectLst/>
                </a:rPr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kumimoji="0" lang="da-DK" sz="1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 rot="15967826">
              <a:off x="4692784" y="55708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kumimoji="0" lang="da-DK" sz="1000" b="0" i="0" u="none" strike="noStrike" cap="none" normalizeH="0" baseline="0" dirty="0" smtClean="0">
                  <a:ln>
                    <a:noFill/>
                  </a:ln>
                  <a:effectLst/>
                </a:rPr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kumimoji="0" lang="da-DK" sz="1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 rot="15967826">
              <a:off x="4997584" y="56470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kumimoji="0" lang="da-DK" sz="1000" b="0" i="0" u="none" strike="noStrike" cap="none" normalizeH="0" baseline="0" dirty="0" smtClean="0">
                  <a:ln>
                    <a:noFill/>
                  </a:ln>
                  <a:effectLst/>
                </a:rPr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kumimoji="0" lang="da-DK" sz="1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 rot="15967826">
              <a:off x="5083136" y="55708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kumimoji="0" lang="da-DK" sz="1000" b="0" i="0" u="none" strike="noStrike" cap="none" normalizeH="0" baseline="0" dirty="0" smtClean="0">
                  <a:ln>
                    <a:noFill/>
                  </a:ln>
                  <a:effectLst/>
                </a:rPr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kumimoji="0" lang="da-DK" sz="1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sz="4000" b="1" smtClean="0"/>
              <a:t>Eksempel: Stak</a:t>
            </a:r>
            <a:br>
              <a:rPr lang="da-DK" sz="4000" b="1" smtClean="0"/>
            </a:br>
            <a:r>
              <a:rPr lang="da-DK" sz="4000" b="1" smtClean="0"/>
              <a:t>Push = Amortiseret 3€</a:t>
            </a:r>
            <a:endParaRPr lang="en-US" sz="4000" b="1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224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a-DK" sz="2800" dirty="0" smtClean="0"/>
              <a:t>Push uden kopiering: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 smtClean="0"/>
              <a:t>Et nyt element : </a:t>
            </a:r>
            <a:r>
              <a:rPr lang="da-DK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b="1" dirty="0" smtClean="0">
                <a:solidFill>
                  <a:schemeClr val="accent2"/>
                </a:solidFill>
              </a:rPr>
              <a:t> €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||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|/2-top[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]| </a:t>
            </a:r>
            <a:r>
              <a:rPr lang="da-DK" sz="2400" dirty="0" smtClean="0"/>
              <a:t>vokser med højst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dirty="0" smtClean="0"/>
              <a:t>,</a:t>
            </a:r>
            <a:endParaRPr lang="da-DK" sz="24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a-DK" sz="2400" b="1" dirty="0" smtClean="0"/>
              <a:t>	</a:t>
            </a:r>
            <a:r>
              <a:rPr lang="da-DK" sz="2400" dirty="0" smtClean="0"/>
              <a:t>så invarianten holder hvis vi sparer </a:t>
            </a:r>
            <a:r>
              <a:rPr lang="da-DK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400" b="1" dirty="0" smtClean="0">
                <a:solidFill>
                  <a:schemeClr val="accent2"/>
                </a:solidFill>
              </a:rPr>
              <a:t> €</a:t>
            </a:r>
            <a:r>
              <a:rPr lang="da-DK" sz="2400" dirty="0" smtClean="0"/>
              <a:t> op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 smtClean="0"/>
              <a:t>Amortiseret tid: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1+2 = </a:t>
            </a:r>
            <a:r>
              <a:rPr lang="da-DK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400" b="1" dirty="0" smtClean="0">
                <a:solidFill>
                  <a:schemeClr val="accent2"/>
                </a:solidFill>
              </a:rPr>
              <a:t> €</a:t>
            </a:r>
            <a:endParaRPr lang="da-DK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a-DK" sz="2800" dirty="0" smtClean="0"/>
              <a:t>Push med kopiering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 smtClean="0"/>
              <a:t>Kopier 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 smtClean="0"/>
              <a:t>: </a:t>
            </a:r>
            <a:r>
              <a:rPr lang="da-DK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b="1" dirty="0" smtClean="0">
                <a:solidFill>
                  <a:schemeClr val="accent2"/>
                </a:solidFill>
              </a:rPr>
              <a:t> €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 smtClean="0"/>
              <a:t>Indsæt nye element:</a:t>
            </a:r>
            <a:r>
              <a:rPr lang="da-DK" sz="2400" b="1" dirty="0" smtClean="0">
                <a:solidFill>
                  <a:schemeClr val="accent2"/>
                </a:solidFill>
              </a:rPr>
              <a:t> </a:t>
            </a:r>
            <a:r>
              <a:rPr lang="da-DK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400" b="1" dirty="0" smtClean="0">
                <a:solidFill>
                  <a:schemeClr val="accent2"/>
                </a:solidFill>
              </a:rPr>
              <a:t> €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2400" dirty="0" smtClean="0"/>
              <a:t> før =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dirty="0" smtClean="0"/>
              <a:t>, </a:t>
            </a:r>
            <a:r>
              <a:rPr lang="el-GR" sz="2400" dirty="0" smtClean="0"/>
              <a:t>Φ</a:t>
            </a:r>
            <a:r>
              <a:rPr lang="da-DK" sz="2400" dirty="0" smtClean="0"/>
              <a:t> efter = 2, </a:t>
            </a:r>
            <a:r>
              <a:rPr lang="da-DK" sz="2400" dirty="0" err="1" smtClean="0"/>
              <a:t>dvs</a:t>
            </a:r>
            <a:r>
              <a:rPr lang="da-DK" sz="2400" dirty="0" smtClean="0">
                <a:solidFill>
                  <a:schemeClr val="accent2"/>
                </a:solidFill>
              </a:rPr>
              <a:t> </a:t>
            </a:r>
            <a:r>
              <a:rPr lang="da-DK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b="1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|-2 </a:t>
            </a:r>
            <a:r>
              <a:rPr lang="da-DK" sz="2400" b="1" dirty="0" smtClean="0">
                <a:solidFill>
                  <a:schemeClr val="accent2"/>
                </a:solidFill>
              </a:rPr>
              <a:t>€ frigives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sz="2400" dirty="0" smtClean="0"/>
              <a:t>Amortiseret tid: 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da-DK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2400" dirty="0" smtClean="0">
                <a:latin typeface="Times New Roman" pitchFamily="18" charset="0"/>
                <a:cs typeface="Times New Roman" pitchFamily="18" charset="0"/>
              </a:rPr>
              <a:t>|+1-(|S|-2) = </a:t>
            </a:r>
            <a:r>
              <a:rPr lang="da-DK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400" b="1" dirty="0" smtClean="0">
                <a:solidFill>
                  <a:schemeClr val="accent2"/>
                </a:solidFill>
              </a:rPr>
              <a:t> €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1905000" y="6121400"/>
            <a:ext cx="5562600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da-DK" sz="3200" b="0" dirty="0"/>
              <a:t>Invariant: </a:t>
            </a:r>
            <a:r>
              <a:rPr lang="el-GR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n-US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da-DK" sz="32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.top-|</a:t>
            </a:r>
            <a:r>
              <a:rPr lang="da-DK" sz="32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32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|/2 |</a:t>
            </a:r>
          </a:p>
        </p:txBody>
      </p:sp>
      <p:grpSp>
        <p:nvGrpSpPr>
          <p:cNvPr id="15365" name="Group 8"/>
          <p:cNvGrpSpPr>
            <a:grpSpLocks noChangeAspect="1"/>
          </p:cNvGrpSpPr>
          <p:nvPr/>
        </p:nvGrpSpPr>
        <p:grpSpPr bwMode="auto">
          <a:xfrm>
            <a:off x="5334000" y="1419225"/>
            <a:ext cx="3276600" cy="1322388"/>
            <a:chOff x="3360" y="894"/>
            <a:chExt cx="2064" cy="833"/>
          </a:xfrm>
        </p:grpSpPr>
        <p:sp>
          <p:nvSpPr>
            <p:cNvPr id="15368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60" y="912"/>
              <a:ext cx="2064" cy="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3372" y="1052"/>
              <a:ext cx="2040" cy="255"/>
            </a:xfrm>
            <a:prstGeom prst="rect">
              <a:avLst/>
            </a:prstGeom>
            <a:solidFill>
              <a:srgbClr val="FFFF0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5370" name="Line 10"/>
            <p:cNvSpPr>
              <a:spLocks noChangeShapeType="1"/>
            </p:cNvSpPr>
            <p:nvPr/>
          </p:nvSpPr>
          <p:spPr bwMode="auto">
            <a:xfrm flipV="1">
              <a:off x="4774" y="1375"/>
              <a:ext cx="1" cy="166"/>
            </a:xfrm>
            <a:prstGeom prst="line">
              <a:avLst/>
            </a:prstGeom>
            <a:noFill/>
            <a:ln w="17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71" name="Freeform 11"/>
            <p:cNvSpPr>
              <a:spLocks/>
            </p:cNvSpPr>
            <p:nvPr/>
          </p:nvSpPr>
          <p:spPr bwMode="auto">
            <a:xfrm>
              <a:off x="4749" y="1330"/>
              <a:ext cx="51" cy="68"/>
            </a:xfrm>
            <a:custGeom>
              <a:avLst/>
              <a:gdLst>
                <a:gd name="T0" fmla="*/ 0 w 408"/>
                <a:gd name="T1" fmla="*/ 0 h 543"/>
                <a:gd name="T2" fmla="*/ 0 w 408"/>
                <a:gd name="T3" fmla="*/ 0 h 543"/>
                <a:gd name="T4" fmla="*/ 0 w 408"/>
                <a:gd name="T5" fmla="*/ 0 h 543"/>
                <a:gd name="T6" fmla="*/ 0 w 408"/>
                <a:gd name="T7" fmla="*/ 0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8"/>
                <a:gd name="T13" fmla="*/ 0 h 543"/>
                <a:gd name="T14" fmla="*/ 408 w 408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8" h="543">
                  <a:moveTo>
                    <a:pt x="0" y="543"/>
                  </a:moveTo>
                  <a:lnTo>
                    <a:pt x="203" y="0"/>
                  </a:lnTo>
                  <a:lnTo>
                    <a:pt x="408" y="543"/>
                  </a:lnTo>
                  <a:lnTo>
                    <a:pt x="0" y="543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4902" y="1052"/>
              <a:ext cx="510" cy="255"/>
            </a:xfrm>
            <a:prstGeom prst="rect">
              <a:avLst/>
            </a:prstGeom>
            <a:solidFill>
              <a:srgbClr val="80808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4452" y="1543"/>
              <a:ext cx="6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 i="1">
                  <a:solidFill>
                    <a:srgbClr val="0000FF"/>
                  </a:solidFill>
                </a:rPr>
                <a:t>S</a:t>
              </a:r>
              <a:r>
                <a:rPr lang="da-DK" sz="1900">
                  <a:solidFill>
                    <a:srgbClr val="0000FF"/>
                  </a:solidFill>
                </a:rPr>
                <a:t>.top = 6</a:t>
              </a:r>
              <a:endParaRPr lang="da-DK"/>
            </a:p>
          </p:txBody>
        </p:sp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5231" y="894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4976" y="894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15376" name="Rectangle 16"/>
            <p:cNvSpPr>
              <a:spLocks noChangeArrowheads="1"/>
            </p:cNvSpPr>
            <p:nvPr/>
          </p:nvSpPr>
          <p:spPr bwMode="auto">
            <a:xfrm>
              <a:off x="4742" y="894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4488" y="894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4211" y="894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15379" name="Rectangle 19"/>
            <p:cNvSpPr>
              <a:spLocks noChangeArrowheads="1"/>
            </p:cNvSpPr>
            <p:nvPr/>
          </p:nvSpPr>
          <p:spPr bwMode="auto">
            <a:xfrm>
              <a:off x="3978" y="894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>
              <a:off x="3702" y="894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>
              <a:off x="3447" y="894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 flipV="1">
              <a:off x="3627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 flipV="1">
              <a:off x="3882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 flipV="1">
              <a:off x="4137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 flipV="1">
              <a:off x="4392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 flipV="1">
              <a:off x="4647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 flipV="1">
              <a:off x="4902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 flipV="1">
              <a:off x="5157" y="1052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389" name="Rectangle 29"/>
            <p:cNvSpPr>
              <a:spLocks noChangeArrowheads="1"/>
            </p:cNvSpPr>
            <p:nvPr/>
          </p:nvSpPr>
          <p:spPr bwMode="auto">
            <a:xfrm>
              <a:off x="4680" y="1097"/>
              <a:ext cx="1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4448" y="1097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4193" y="1097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3939" y="1097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684" y="1097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3429" y="1097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</p:grpSp>
      <p:sp>
        <p:nvSpPr>
          <p:cNvPr id="15366" name="Left Brace 32"/>
          <p:cNvSpPr>
            <a:spLocks/>
          </p:cNvSpPr>
          <p:nvPr/>
        </p:nvSpPr>
        <p:spPr bwMode="auto">
          <a:xfrm rot="-5400000">
            <a:off x="6076950" y="1411288"/>
            <a:ext cx="179388" cy="1611312"/>
          </a:xfrm>
          <a:prstGeom prst="leftBrace">
            <a:avLst>
              <a:gd name="adj1" fmla="val 8359"/>
              <a:gd name="adj2" fmla="val 50000"/>
            </a:avLst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918200" y="2374900"/>
            <a:ext cx="50323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a-DK" sz="1900">
                <a:solidFill>
                  <a:srgbClr val="0000FF"/>
                </a:solidFill>
              </a:rPr>
              <a:t>|S|/2</a:t>
            </a:r>
            <a:endParaRPr lang="da-DK"/>
          </a:p>
        </p:txBody>
      </p:sp>
      <p:grpSp>
        <p:nvGrpSpPr>
          <p:cNvPr id="35" name="Group 34"/>
          <p:cNvGrpSpPr/>
          <p:nvPr/>
        </p:nvGrpSpPr>
        <p:grpSpPr>
          <a:xfrm>
            <a:off x="7053556" y="1419225"/>
            <a:ext cx="751888" cy="328200"/>
            <a:chOff x="4583248" y="5570816"/>
            <a:chExt cx="751888" cy="328200"/>
          </a:xfrm>
        </p:grpSpPr>
        <p:sp>
          <p:nvSpPr>
            <p:cNvPr id="36" name="Oval 35"/>
            <p:cNvSpPr/>
            <p:nvPr/>
          </p:nvSpPr>
          <p:spPr bwMode="auto">
            <a:xfrm rot="15967826">
              <a:off x="4583248" y="5624141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kumimoji="0" lang="da-DK" sz="1000" b="0" i="0" u="none" strike="noStrike" cap="none" normalizeH="0" baseline="0" dirty="0" smtClean="0">
                  <a:ln>
                    <a:noFill/>
                  </a:ln>
                  <a:effectLst/>
                </a:rPr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kumimoji="0" lang="da-DK" sz="1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 rot="15967826">
              <a:off x="4692784" y="55708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kumimoji="0" lang="da-DK" sz="1000" b="0" i="0" u="none" strike="noStrike" cap="none" normalizeH="0" baseline="0" dirty="0" smtClean="0">
                  <a:ln>
                    <a:noFill/>
                  </a:ln>
                  <a:effectLst/>
                </a:rPr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kumimoji="0" lang="da-DK" sz="1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 rot="15967826">
              <a:off x="4997584" y="56470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kumimoji="0" lang="da-DK" sz="1000" b="0" i="0" u="none" strike="noStrike" cap="none" normalizeH="0" baseline="0" dirty="0" smtClean="0">
                  <a:ln>
                    <a:noFill/>
                  </a:ln>
                  <a:effectLst/>
                </a:rPr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kumimoji="0" lang="da-DK" sz="1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 rot="15967826">
              <a:off x="5083136" y="5570816"/>
              <a:ext cx="252000" cy="252000"/>
            </a:xfrm>
            <a:prstGeom prst="ellipse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eaVert" wrap="squar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kumimoji="0" lang="da-DK" sz="1000" b="0" i="0" u="none" strike="noStrike" cap="none" normalizeH="0" baseline="0" dirty="0" smtClean="0">
                  <a:ln>
                    <a:noFill/>
                  </a:ln>
                  <a:effectLst/>
                </a:rPr>
                <a:t>1</a:t>
              </a:r>
              <a:r>
                <a:rPr lang="da-DK" sz="1000" b="0" dirty="0">
                  <a:cs typeface="Arial" charset="0"/>
                </a:rPr>
                <a:t> €</a:t>
              </a:r>
              <a:endParaRPr kumimoji="0" lang="da-DK" sz="1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81000" y="1752600"/>
            <a:ext cx="3352800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0000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0001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0010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0011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0100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0101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0110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0111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1000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...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10101110111111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r>
              <a:rPr lang="da-DK" sz="3200" b="0" kern="0" dirty="0">
                <a:solidFill>
                  <a:schemeClr val="bg1"/>
                </a:solidFill>
                <a:latin typeface="+mn-lt"/>
              </a:rPr>
              <a:t>10101111000000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ct val="0"/>
              </a:spcBef>
              <a:defRPr/>
            </a:pPr>
            <a:endParaRPr lang="da-DK" sz="3200" b="0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676400" y="1882775"/>
            <a:ext cx="2514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1 bit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2 bit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3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2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1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4</a:t>
            </a: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endParaRPr lang="da-DK" sz="1600" b="0" kern="0" dirty="0">
              <a:solidFill>
                <a:schemeClr val="bg1"/>
              </a:solidFill>
              <a:latin typeface="+mn-lt"/>
            </a:endParaRP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endParaRPr lang="da-DK" sz="1600" b="0" kern="0" dirty="0">
              <a:solidFill>
                <a:schemeClr val="bg1"/>
              </a:solidFill>
              <a:latin typeface="+mn-lt"/>
            </a:endParaRPr>
          </a:p>
          <a:p>
            <a:pPr marL="342900" indent="-342900" algn="l" eaLnBrk="0" hangingPunct="0">
              <a:lnSpc>
                <a:spcPts val="3000"/>
              </a:lnSpc>
              <a:spcBef>
                <a:spcPts val="0"/>
              </a:spcBef>
              <a:defRPr/>
            </a:pPr>
            <a:r>
              <a:rPr lang="da-DK" sz="1600" b="0" kern="0" dirty="0">
                <a:solidFill>
                  <a:schemeClr val="bg1"/>
                </a:solidFill>
                <a:latin typeface="+mn-lt"/>
              </a:rPr>
              <a:t>			      7</a:t>
            </a:r>
          </a:p>
        </p:txBody>
      </p:sp>
      <p:sp>
        <p:nvSpPr>
          <p:cNvPr id="3078" name="TPQuestion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da-DK" b="1" smtClean="0">
                <a:solidFill>
                  <a:schemeClr val="bg1"/>
                </a:solidFill>
              </a:rPr>
              <a:t>Binær Tæller</a:t>
            </a:r>
            <a:endParaRPr lang="en-US" smtClean="0">
              <a:solidFill>
                <a:schemeClr val="bg1"/>
              </a:solidFill>
            </a:endParaRPr>
          </a:p>
        </p:txBody>
      </p:sp>
      <p:grpSp>
        <p:nvGrpSpPr>
          <p:cNvPr id="3080" name="Group 17"/>
          <p:cNvGrpSpPr>
            <a:grpSpLocks/>
          </p:cNvGrpSpPr>
          <p:nvPr/>
        </p:nvGrpSpPr>
        <p:grpSpPr bwMode="auto">
          <a:xfrm>
            <a:off x="1362075" y="1860550"/>
            <a:ext cx="328613" cy="3124200"/>
            <a:chOff x="1362561" y="2149097"/>
            <a:chExt cx="328047" cy="3124200"/>
          </a:xfrm>
        </p:grpSpPr>
        <p:sp>
          <p:nvSpPr>
            <p:cNvPr id="13" name="Arc 12"/>
            <p:cNvSpPr/>
            <p:nvPr/>
          </p:nvSpPr>
          <p:spPr bwMode="auto">
            <a:xfrm>
              <a:off x="1364146" y="2149097"/>
              <a:ext cx="288427" cy="360363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Arc 15"/>
            <p:cNvSpPr/>
            <p:nvPr/>
          </p:nvSpPr>
          <p:spPr bwMode="auto">
            <a:xfrm>
              <a:off x="1372070" y="2553910"/>
              <a:ext cx="286843" cy="358775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Arc 16"/>
            <p:cNvSpPr/>
            <p:nvPr/>
          </p:nvSpPr>
          <p:spPr bwMode="auto">
            <a:xfrm>
              <a:off x="1364146" y="2977772"/>
              <a:ext cx="288427" cy="358775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Arc 17"/>
            <p:cNvSpPr/>
            <p:nvPr/>
          </p:nvSpPr>
          <p:spPr bwMode="auto">
            <a:xfrm>
              <a:off x="1370485" y="3384172"/>
              <a:ext cx="288427" cy="360363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Arc 18"/>
            <p:cNvSpPr/>
            <p:nvPr/>
          </p:nvSpPr>
          <p:spPr bwMode="auto">
            <a:xfrm>
              <a:off x="1402181" y="3769935"/>
              <a:ext cx="288427" cy="360362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Arc 19"/>
            <p:cNvSpPr/>
            <p:nvPr/>
          </p:nvSpPr>
          <p:spPr bwMode="auto">
            <a:xfrm>
              <a:off x="1386333" y="4150935"/>
              <a:ext cx="286842" cy="360362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Arc 20"/>
            <p:cNvSpPr/>
            <p:nvPr/>
          </p:nvSpPr>
          <p:spPr bwMode="auto">
            <a:xfrm>
              <a:off x="1370485" y="4531935"/>
              <a:ext cx="288427" cy="360362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rc 21"/>
            <p:cNvSpPr/>
            <p:nvPr/>
          </p:nvSpPr>
          <p:spPr bwMode="auto">
            <a:xfrm>
              <a:off x="1362561" y="4912935"/>
              <a:ext cx="288427" cy="360362"/>
            </a:xfrm>
            <a:prstGeom prst="arc">
              <a:avLst>
                <a:gd name="adj1" fmla="val 16200000"/>
                <a:gd name="adj2" fmla="val 6496932"/>
              </a:avLst>
            </a:prstGeom>
            <a:noFill/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eaVert">
              <a:spAutoFit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" name="Arc 23"/>
          <p:cNvSpPr/>
          <p:nvPr/>
        </p:nvSpPr>
        <p:spPr bwMode="auto">
          <a:xfrm>
            <a:off x="3581400" y="5807075"/>
            <a:ext cx="287338" cy="360363"/>
          </a:xfrm>
          <a:prstGeom prst="arc">
            <a:avLst>
              <a:gd name="adj1" fmla="val 16200000"/>
              <a:gd name="adj2" fmla="val 6496932"/>
            </a:avLst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82" name="TextBox 24"/>
          <p:cNvSpPr txBox="1">
            <a:spLocks noChangeArrowheads="1"/>
          </p:cNvSpPr>
          <p:nvPr/>
        </p:nvSpPr>
        <p:spPr bwMode="auto">
          <a:xfrm>
            <a:off x="3657600" y="1793875"/>
            <a:ext cx="5334000" cy="354012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2800">
                <a:solidFill>
                  <a:schemeClr val="bg1"/>
                </a:solidFill>
              </a:rPr>
              <a:t>Hvad er en god opsparing- / potentiale- / </a:t>
            </a:r>
            <a:r>
              <a:rPr lang="el-GR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2800">
                <a:solidFill>
                  <a:schemeClr val="bg1"/>
                </a:solidFill>
              </a:rPr>
              <a:t>-funktion ?</a:t>
            </a:r>
          </a:p>
          <a:p>
            <a:pPr eaLnBrk="1" hangingPunct="1"/>
            <a:endParaRPr lang="da-DK" sz="2800">
              <a:solidFill>
                <a:schemeClr val="bg1"/>
              </a:solidFill>
            </a:endParaRPr>
          </a:p>
          <a:p>
            <a:pPr eaLnBrk="1" hangingPunct="1"/>
            <a:endParaRPr lang="da-DK" sz="2800">
              <a:solidFill>
                <a:schemeClr val="bg1"/>
              </a:solidFill>
            </a:endParaRPr>
          </a:p>
          <a:p>
            <a:pPr eaLnBrk="1" hangingPunct="1"/>
            <a:endParaRPr lang="da-DK" sz="2800">
              <a:solidFill>
                <a:schemeClr val="bg1"/>
              </a:solidFill>
            </a:endParaRPr>
          </a:p>
          <a:p>
            <a:pPr eaLnBrk="1" hangingPunct="1"/>
            <a:endParaRPr lang="da-DK" sz="2800">
              <a:solidFill>
                <a:schemeClr val="bg1"/>
              </a:solidFill>
            </a:endParaRPr>
          </a:p>
        </p:txBody>
      </p:sp>
      <p:sp>
        <p:nvSpPr>
          <p:cNvPr id="308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33800" y="2860675"/>
            <a:ext cx="5410200" cy="2286000"/>
          </a:xfrm>
        </p:spPr>
        <p:txBody>
          <a:bodyPr tIns="45719" bIns="45719"/>
          <a:lstStyle/>
          <a:p>
            <a:pPr>
              <a:buFontTx/>
              <a:buAutoNum type="alphaLcParenR"/>
            </a:pPr>
            <a:r>
              <a:rPr lang="da-DK" sz="2400" dirty="0" smtClean="0">
                <a:solidFill>
                  <a:schemeClr val="bg1"/>
                </a:solidFill>
              </a:rPr>
              <a:t>Positionen af mest betydende 1-tal</a:t>
            </a:r>
          </a:p>
          <a:p>
            <a:pPr>
              <a:buFontTx/>
              <a:buAutoNum type="alphaLcParenR"/>
            </a:pPr>
            <a:r>
              <a:rPr lang="da-DK" sz="2400" dirty="0" smtClean="0">
                <a:solidFill>
                  <a:schemeClr val="bg1"/>
                </a:solidFill>
              </a:rPr>
              <a:t>Positionen af det </a:t>
            </a:r>
            <a:r>
              <a:rPr lang="da-DK" sz="2400" dirty="0" err="1" smtClean="0">
                <a:solidFill>
                  <a:schemeClr val="bg1"/>
                </a:solidFill>
              </a:rPr>
              <a:t>højreste</a:t>
            </a:r>
            <a:r>
              <a:rPr lang="da-DK" sz="2400" dirty="0" smtClean="0">
                <a:solidFill>
                  <a:schemeClr val="bg1"/>
                </a:solidFill>
              </a:rPr>
              <a:t> 0</a:t>
            </a:r>
          </a:p>
          <a:p>
            <a:pPr>
              <a:buFontTx/>
              <a:buAutoNum type="alphaLcParenR"/>
            </a:pPr>
            <a:r>
              <a:rPr lang="da-DK" sz="2400" dirty="0" smtClean="0">
                <a:solidFill>
                  <a:schemeClr val="bg1"/>
                </a:solidFill>
              </a:rPr>
              <a:t>Antal 1’er i det binære tal</a:t>
            </a:r>
          </a:p>
          <a:p>
            <a:pPr>
              <a:buFontTx/>
              <a:buAutoNum type="alphaLcParenR"/>
            </a:pPr>
            <a:r>
              <a:rPr lang="da-DK" sz="2400" dirty="0" smtClean="0">
                <a:solidFill>
                  <a:schemeClr val="bg1"/>
                </a:solidFill>
              </a:rPr>
              <a:t>Antal 0’er i det binære tal</a:t>
            </a:r>
          </a:p>
          <a:p>
            <a:pPr>
              <a:buFontTx/>
              <a:buAutoNum type="alphaLcParenR"/>
            </a:pPr>
            <a:r>
              <a:rPr lang="da-DK" sz="2400" dirty="0" smtClean="0">
                <a:solidFill>
                  <a:schemeClr val="bg1"/>
                </a:solidFill>
              </a:rPr>
              <a:t>Ved ikke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grpSp>
        <p:nvGrpSpPr>
          <p:cNvPr id="3084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0" y="6559550"/>
            <a:ext cx="9829800" cy="298450"/>
            <a:chOff x="190500" y="6369327"/>
            <a:chExt cx="3831291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9"/>
              <a:ext cx="1861684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7"/>
              <a:ext cx="3831291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smtClean="0">
                  <a:solidFill>
                    <a:schemeClr val="bg1"/>
                  </a:solidFill>
                  <a:latin typeface="Tahoma"/>
                </a:rPr>
                <a:t>69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58200" cy="3962400"/>
          </a:xfrm>
        </p:spPr>
        <p:txBody>
          <a:bodyPr/>
          <a:lstStyle/>
          <a:p>
            <a:pPr eaLnBrk="1" hangingPunct="1"/>
            <a:r>
              <a:rPr lang="da-DK" smtClean="0"/>
              <a:t>Teknik til at argumenter om </a:t>
            </a:r>
            <a:r>
              <a:rPr lang="da-DK" b="1" smtClean="0">
                <a:solidFill>
                  <a:schemeClr val="accent2"/>
                </a:solidFill>
              </a:rPr>
              <a:t>worst-case </a:t>
            </a:r>
            <a:r>
              <a:rPr lang="da-DK" smtClean="0"/>
              <a:t>tiden for en sekvens af operationer</a:t>
            </a:r>
          </a:p>
          <a:p>
            <a:pPr eaLnBrk="1" hangingPunct="1"/>
            <a:endParaRPr lang="da-DK" smtClean="0"/>
          </a:p>
          <a:p>
            <a:pPr eaLnBrk="1" hangingPunct="1"/>
            <a:r>
              <a:rPr lang="da-DK" smtClean="0"/>
              <a:t>Behøver kun at analysere operationerne enkeltvis</a:t>
            </a:r>
          </a:p>
          <a:p>
            <a:pPr eaLnBrk="1" hangingPunct="1"/>
            <a:r>
              <a:rPr lang="da-DK" b="1" smtClean="0">
                <a:solidFill>
                  <a:schemeClr val="accent2"/>
                </a:solidFill>
              </a:rPr>
              <a:t>Kunsten</a:t>
            </a:r>
            <a:r>
              <a:rPr lang="da-DK" smtClean="0"/>
              <a:t>: Find den rigtige invariant for  </a:t>
            </a:r>
            <a:r>
              <a:rPr lang="el-GR" sz="66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Φ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Amortiseret Analyse</a:t>
            </a:r>
            <a:endParaRPr lang="en-US" b="1" smtClean="0"/>
          </a:p>
        </p:txBody>
      </p:sp>
      <p:sp>
        <p:nvSpPr>
          <p:cNvPr id="4" name="Oval 3"/>
          <p:cNvSpPr/>
          <p:nvPr/>
        </p:nvSpPr>
        <p:spPr bwMode="auto">
          <a:xfrm>
            <a:off x="5943600" y="4419600"/>
            <a:ext cx="1295400" cy="1066800"/>
          </a:xfrm>
          <a:prstGeom prst="ellipse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</p:spPr>
        <p:txBody>
          <a:bodyPr vert="eaVert">
            <a:spAutoFit/>
          </a:bodyPr>
          <a:lstStyle/>
          <a:p>
            <a:pPr>
              <a:defRPr/>
            </a:pPr>
            <a:endParaRPr lang="da-DK"/>
          </a:p>
        </p:txBody>
      </p:sp>
      <p:sp>
        <p:nvSpPr>
          <p:cNvPr id="5" name="Oval 4"/>
          <p:cNvSpPr/>
          <p:nvPr/>
        </p:nvSpPr>
        <p:spPr bwMode="auto">
          <a:xfrm>
            <a:off x="6781800" y="4724400"/>
            <a:ext cx="914400" cy="914400"/>
          </a:xfrm>
          <a:prstGeom prst="ellipse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</p:spPr>
        <p:txBody>
          <a:bodyPr vert="eaVert">
            <a:spAutoFit/>
          </a:bodyPr>
          <a:lstStyle/>
          <a:p>
            <a:pPr>
              <a:defRPr/>
            </a:pPr>
            <a:endParaRPr lang="da-DK"/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7832725" y="4824413"/>
            <a:ext cx="936625" cy="936625"/>
          </a:xfrm>
          <a:prstGeom prst="ellips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/>
          <a:p>
            <a:endParaRPr lang="da-DK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-76200" y="-533400"/>
            <a:ext cx="4724400" cy="2468563"/>
          </a:xfrm>
        </p:spPr>
        <p:txBody>
          <a:bodyPr/>
          <a:lstStyle/>
          <a:p>
            <a:r>
              <a:rPr lang="da-DK" b="1" smtClean="0"/>
              <a:t>Eksempel: </a:t>
            </a:r>
            <a:br>
              <a:rPr lang="da-DK" b="1" smtClean="0"/>
            </a:br>
            <a:r>
              <a:rPr lang="da-DK" b="1" smtClean="0"/>
              <a:t>Rød-Sorte Træer</a:t>
            </a:r>
          </a:p>
        </p:txBody>
      </p:sp>
      <p:pic>
        <p:nvPicPr>
          <p:cNvPr id="1741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" t="9000" r="4375" b="6000"/>
          <a:stretch>
            <a:fillRect/>
          </a:stretch>
        </p:blipFill>
        <p:spPr bwMode="auto">
          <a:xfrm>
            <a:off x="5062538" y="4495800"/>
            <a:ext cx="4005262" cy="233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9" t="21001" r="49374" b="58000"/>
          <a:stretch>
            <a:fillRect/>
          </a:stretch>
        </p:blipFill>
        <p:spPr bwMode="auto">
          <a:xfrm>
            <a:off x="6276975" y="490538"/>
            <a:ext cx="156368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9" t="55000" r="34375" b="14000"/>
          <a:stretch>
            <a:fillRect/>
          </a:stretch>
        </p:blipFill>
        <p:spPr bwMode="auto">
          <a:xfrm>
            <a:off x="5892800" y="1206500"/>
            <a:ext cx="22225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" t="8000" r="5000" b="6000"/>
          <a:stretch>
            <a:fillRect/>
          </a:stretch>
        </p:blipFill>
        <p:spPr bwMode="auto">
          <a:xfrm>
            <a:off x="5029200" y="2136775"/>
            <a:ext cx="3943350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Box 12"/>
          <p:cNvSpPr txBox="1">
            <a:spLocks noChangeArrowheads="1"/>
          </p:cNvSpPr>
          <p:nvPr/>
        </p:nvSpPr>
        <p:spPr bwMode="auto">
          <a:xfrm>
            <a:off x="-381000" y="1600200"/>
            <a:ext cx="3657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a-DK" sz="2400" dirty="0" err="1"/>
              <a:t>Insert</a:t>
            </a:r>
            <a:r>
              <a:rPr lang="da-DK" sz="2400" dirty="0"/>
              <a:t>(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sz="2400" dirty="0"/>
              <a:t>)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=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Søgning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+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Opret nyt </a:t>
            </a:r>
            <a:r>
              <a:rPr lang="da-DK" sz="2400" dirty="0">
                <a:solidFill>
                  <a:srgbClr val="FF0000"/>
                </a:solidFill>
              </a:rPr>
              <a:t>rødt</a:t>
            </a:r>
            <a:r>
              <a:rPr lang="da-DK" sz="2400" dirty="0"/>
              <a:t> blad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/>
              <a:t>+</a:t>
            </a:r>
          </a:p>
          <a:p>
            <a:pPr eaLnBrk="1" hangingPunct="1">
              <a:spcBef>
                <a:spcPct val="0"/>
              </a:spcBef>
            </a:pPr>
            <a:r>
              <a:rPr lang="da-DK" sz="2400" dirty="0" err="1"/>
              <a:t>Rebalancering</a:t>
            </a:r>
            <a:endParaRPr lang="da-DK" sz="2400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14600" y="23622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a-DK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← O(log </a:t>
            </a:r>
            <a:r>
              <a:rPr lang="da-DK" sz="2000" b="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19400" y="31242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a-DK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← O(1)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14600" y="3856038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a-DK" sz="2000" b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← </a:t>
            </a:r>
            <a:r>
              <a:rPr lang="da-DK" sz="2000" b="0">
                <a:solidFill>
                  <a:srgbClr val="FF0000"/>
                </a:solidFill>
              </a:rPr>
              <a:t># transitioner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" y="4843463"/>
            <a:ext cx="4419600" cy="19383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da-DK" sz="2000" b="0" dirty="0"/>
              <a:t># transitioner = amortiseret O(1)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l-GR" sz="20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da-DK" sz="20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#</a:t>
            </a:r>
            <a:r>
              <a:rPr lang="da-DK" sz="2000" b="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røde knuder</a:t>
            </a:r>
          </a:p>
          <a:p>
            <a:pPr algn="l">
              <a:spcBef>
                <a:spcPts val="0"/>
              </a:spcBef>
              <a:defRPr/>
            </a:pPr>
            <a:r>
              <a:rPr lang="da-DK" sz="2000" dirty="0" err="1">
                <a:latin typeface="+mj-lt"/>
                <a:cs typeface="Times New Roman" pitchFamily="18" charset="0"/>
              </a:rPr>
              <a:t>Korollar</a:t>
            </a:r>
            <a:r>
              <a:rPr lang="da-DK" sz="2000" b="0" dirty="0">
                <a:latin typeface="+mj-lt"/>
                <a:cs typeface="Times New Roman" pitchFamily="18" charset="0"/>
              </a:rPr>
              <a:t>: Indsættelse i </a:t>
            </a:r>
            <a:r>
              <a:rPr lang="da-DK" sz="2000" b="0" dirty="0" err="1">
                <a:latin typeface="+mj-lt"/>
                <a:cs typeface="Times New Roman" pitchFamily="18" charset="0"/>
              </a:rPr>
              <a:t>rød-sorte</a:t>
            </a:r>
            <a:r>
              <a:rPr lang="da-DK" sz="2000" b="0" dirty="0">
                <a:latin typeface="+mj-lt"/>
                <a:cs typeface="Times New Roman" pitchFamily="18" charset="0"/>
              </a:rPr>
              <a:t> træer tager amortiseret O(1) tid, hvis indsættelsespositionen er kendt</a:t>
            </a:r>
            <a:endParaRPr lang="da-DK" sz="2000" b="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" y="76200"/>
            <a:ext cx="9039225" cy="66579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6" name="Rectangle 5"/>
          <p:cNvSpPr/>
          <p:nvPr/>
        </p:nvSpPr>
        <p:spPr bwMode="auto">
          <a:xfrm>
            <a:off x="6477225" y="6126163"/>
            <a:ext cx="1800000" cy="182562"/>
          </a:xfrm>
          <a:prstGeom prst="rect">
            <a:avLst/>
          </a:prstGeom>
          <a:solidFill>
            <a:srgbClr val="FFFF00">
              <a:alpha val="27843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17170" y="6308408"/>
            <a:ext cx="1692000" cy="182562"/>
          </a:xfrm>
          <a:prstGeom prst="rect">
            <a:avLst/>
          </a:prstGeom>
          <a:solidFill>
            <a:srgbClr val="FFFF00">
              <a:alpha val="27843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6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19600"/>
            <a:ext cx="8229600" cy="1143000"/>
          </a:xfrm>
        </p:spPr>
        <p:txBody>
          <a:bodyPr/>
          <a:lstStyle/>
          <a:p>
            <a:pPr eaLnBrk="1" hangingPunct="1"/>
            <a:r>
              <a:rPr lang="da-DK" sz="6600" b="1" smtClean="0"/>
              <a:t>Stak</a:t>
            </a:r>
            <a:endParaRPr lang="en-US" sz="6600" b="1" smtClean="0"/>
          </a:p>
        </p:txBody>
      </p:sp>
      <p:pic>
        <p:nvPicPr>
          <p:cNvPr id="6147" name="Picture 5" descr="bxp1583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371600"/>
            <a:ext cx="2971800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smtClean="0"/>
              <a:t>Stak : Array Implementation</a:t>
            </a:r>
            <a:endParaRPr lang="en-US" b="1" smtClean="0"/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6019800"/>
            <a:ext cx="746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3200">
                <a:solidFill>
                  <a:schemeClr val="accent2"/>
                </a:solidFill>
              </a:rPr>
              <a:t>Stack-Empty, Push, Pop : 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da-DK" sz="3200">
                <a:solidFill>
                  <a:schemeClr val="accent2"/>
                </a:solidFill>
              </a:rPr>
              <a:t> tid </a:t>
            </a:r>
            <a:endParaRPr lang="en-US" sz="3200">
              <a:solidFill>
                <a:schemeClr val="accent2"/>
              </a:solidFill>
            </a:endParaRPr>
          </a:p>
        </p:txBody>
      </p:sp>
      <p:pic>
        <p:nvPicPr>
          <p:cNvPr id="717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8" t="11008" r="57680" b="16348"/>
          <a:stretch>
            <a:fillRect/>
          </a:stretch>
        </p:blipFill>
        <p:spPr bwMode="auto">
          <a:xfrm>
            <a:off x="5638800" y="1143000"/>
            <a:ext cx="30480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" name="Group 38"/>
          <p:cNvGrpSpPr>
            <a:grpSpLocks noChangeAspect="1"/>
          </p:cNvGrpSpPr>
          <p:nvPr/>
        </p:nvGrpSpPr>
        <p:grpSpPr bwMode="auto">
          <a:xfrm>
            <a:off x="0" y="1905000"/>
            <a:ext cx="4648200" cy="3128963"/>
            <a:chOff x="0" y="1200"/>
            <a:chExt cx="2928" cy="1971"/>
          </a:xfrm>
        </p:grpSpPr>
        <p:sp>
          <p:nvSpPr>
            <p:cNvPr id="7202" name="AutoShape 37"/>
            <p:cNvSpPr>
              <a:spLocks noChangeAspect="1" noChangeArrowheads="1" noTextEdit="1"/>
            </p:cNvSpPr>
            <p:nvPr/>
          </p:nvSpPr>
          <p:spPr bwMode="auto">
            <a:xfrm>
              <a:off x="0" y="1200"/>
              <a:ext cx="2928" cy="1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03" name="Rectangle 39"/>
            <p:cNvSpPr>
              <a:spLocks noChangeArrowheads="1"/>
            </p:cNvSpPr>
            <p:nvPr/>
          </p:nvSpPr>
          <p:spPr bwMode="auto">
            <a:xfrm>
              <a:off x="439" y="2493"/>
              <a:ext cx="2050" cy="256"/>
            </a:xfrm>
            <a:prstGeom prst="rect">
              <a:avLst/>
            </a:prstGeom>
            <a:solidFill>
              <a:srgbClr val="FFFF0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04" name="Line 40"/>
            <p:cNvSpPr>
              <a:spLocks noChangeShapeType="1"/>
            </p:cNvSpPr>
            <p:nvPr/>
          </p:nvSpPr>
          <p:spPr bwMode="auto">
            <a:xfrm flipV="1">
              <a:off x="2104" y="2818"/>
              <a:ext cx="1" cy="166"/>
            </a:xfrm>
            <a:prstGeom prst="line">
              <a:avLst/>
            </a:prstGeom>
            <a:noFill/>
            <a:ln w="17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05" name="Freeform 41"/>
            <p:cNvSpPr>
              <a:spLocks/>
            </p:cNvSpPr>
            <p:nvPr/>
          </p:nvSpPr>
          <p:spPr bwMode="auto">
            <a:xfrm>
              <a:off x="2079" y="2772"/>
              <a:ext cx="51" cy="68"/>
            </a:xfrm>
            <a:custGeom>
              <a:avLst/>
              <a:gdLst>
                <a:gd name="T0" fmla="*/ 0 w 308"/>
                <a:gd name="T1" fmla="*/ 0 h 410"/>
                <a:gd name="T2" fmla="*/ 0 w 308"/>
                <a:gd name="T3" fmla="*/ 0 h 410"/>
                <a:gd name="T4" fmla="*/ 0 w 308"/>
                <a:gd name="T5" fmla="*/ 0 h 410"/>
                <a:gd name="T6" fmla="*/ 0 w 308"/>
                <a:gd name="T7" fmla="*/ 0 h 4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8"/>
                <a:gd name="T13" fmla="*/ 0 h 410"/>
                <a:gd name="T14" fmla="*/ 308 w 308"/>
                <a:gd name="T15" fmla="*/ 410 h 4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8" h="410">
                  <a:moveTo>
                    <a:pt x="0" y="410"/>
                  </a:moveTo>
                  <a:lnTo>
                    <a:pt x="154" y="0"/>
                  </a:lnTo>
                  <a:lnTo>
                    <a:pt x="308" y="410"/>
                  </a:lnTo>
                  <a:lnTo>
                    <a:pt x="0" y="410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06" name="Rectangle 42"/>
            <p:cNvSpPr>
              <a:spLocks noChangeArrowheads="1"/>
            </p:cNvSpPr>
            <p:nvPr/>
          </p:nvSpPr>
          <p:spPr bwMode="auto">
            <a:xfrm>
              <a:off x="2232" y="2493"/>
              <a:ext cx="257" cy="256"/>
            </a:xfrm>
            <a:prstGeom prst="rect">
              <a:avLst/>
            </a:prstGeom>
            <a:solidFill>
              <a:srgbClr val="80808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07" name="Freeform 43"/>
            <p:cNvSpPr>
              <a:spLocks/>
            </p:cNvSpPr>
            <p:nvPr/>
          </p:nvSpPr>
          <p:spPr bwMode="auto">
            <a:xfrm>
              <a:off x="13" y="1213"/>
              <a:ext cx="256" cy="1366"/>
            </a:xfrm>
            <a:custGeom>
              <a:avLst/>
              <a:gdLst>
                <a:gd name="T0" fmla="*/ 0 w 1537"/>
                <a:gd name="T1" fmla="*/ 0 h 8197"/>
                <a:gd name="T2" fmla="*/ 0 w 1537"/>
                <a:gd name="T3" fmla="*/ 0 h 8197"/>
                <a:gd name="T4" fmla="*/ 0 w 1537"/>
                <a:gd name="T5" fmla="*/ 0 h 8197"/>
                <a:gd name="T6" fmla="*/ 0 w 1537"/>
                <a:gd name="T7" fmla="*/ 0 h 8197"/>
                <a:gd name="T8" fmla="*/ 0 w 1537"/>
                <a:gd name="T9" fmla="*/ 0 h 8197"/>
                <a:gd name="T10" fmla="*/ 0 w 1537"/>
                <a:gd name="T11" fmla="*/ 0 h 8197"/>
                <a:gd name="T12" fmla="*/ 0 w 1537"/>
                <a:gd name="T13" fmla="*/ 0 h 8197"/>
                <a:gd name="T14" fmla="*/ 0 w 1537"/>
                <a:gd name="T15" fmla="*/ 0 h 8197"/>
                <a:gd name="T16" fmla="*/ 0 w 1537"/>
                <a:gd name="T17" fmla="*/ 0 h 8197"/>
                <a:gd name="T18" fmla="*/ 0 w 1537"/>
                <a:gd name="T19" fmla="*/ 0 h 8197"/>
                <a:gd name="T20" fmla="*/ 0 w 1537"/>
                <a:gd name="T21" fmla="*/ 0 h 8197"/>
                <a:gd name="T22" fmla="*/ 0 w 1537"/>
                <a:gd name="T23" fmla="*/ 0 h 8197"/>
                <a:gd name="T24" fmla="*/ 0 w 1537"/>
                <a:gd name="T25" fmla="*/ 0 h 8197"/>
                <a:gd name="T26" fmla="*/ 0 w 1537"/>
                <a:gd name="T27" fmla="*/ 0 h 8197"/>
                <a:gd name="T28" fmla="*/ 0 w 1537"/>
                <a:gd name="T29" fmla="*/ 0 h 8197"/>
                <a:gd name="T30" fmla="*/ 0 w 1537"/>
                <a:gd name="T31" fmla="*/ 0 h 8197"/>
                <a:gd name="T32" fmla="*/ 0 w 1537"/>
                <a:gd name="T33" fmla="*/ 0 h 8197"/>
                <a:gd name="T34" fmla="*/ 0 w 1537"/>
                <a:gd name="T35" fmla="*/ 0 h 8197"/>
                <a:gd name="T36" fmla="*/ 0 w 1537"/>
                <a:gd name="T37" fmla="*/ 0 h 8197"/>
                <a:gd name="T38" fmla="*/ 0 w 1537"/>
                <a:gd name="T39" fmla="*/ 0 h 8197"/>
                <a:gd name="T40" fmla="*/ 0 w 1537"/>
                <a:gd name="T41" fmla="*/ 0 h 8197"/>
                <a:gd name="T42" fmla="*/ 0 w 1537"/>
                <a:gd name="T43" fmla="*/ 0 h 8197"/>
                <a:gd name="T44" fmla="*/ 0 w 1537"/>
                <a:gd name="T45" fmla="*/ 0 h 8197"/>
                <a:gd name="T46" fmla="*/ 0 w 1537"/>
                <a:gd name="T47" fmla="*/ 0 h 8197"/>
                <a:gd name="T48" fmla="*/ 0 w 1537"/>
                <a:gd name="T49" fmla="*/ 0 h 8197"/>
                <a:gd name="T50" fmla="*/ 0 w 1537"/>
                <a:gd name="T51" fmla="*/ 0 h 8197"/>
                <a:gd name="T52" fmla="*/ 0 w 1537"/>
                <a:gd name="T53" fmla="*/ 0 h 8197"/>
                <a:gd name="T54" fmla="*/ 0 w 1537"/>
                <a:gd name="T55" fmla="*/ 0 h 8197"/>
                <a:gd name="T56" fmla="*/ 0 w 1537"/>
                <a:gd name="T57" fmla="*/ 0 h 8197"/>
                <a:gd name="T58" fmla="*/ 0 w 1537"/>
                <a:gd name="T59" fmla="*/ 0 h 8197"/>
                <a:gd name="T60" fmla="*/ 0 w 1537"/>
                <a:gd name="T61" fmla="*/ 0 h 8197"/>
                <a:gd name="T62" fmla="*/ 0 w 1537"/>
                <a:gd name="T63" fmla="*/ 0 h 8197"/>
                <a:gd name="T64" fmla="*/ 0 w 1537"/>
                <a:gd name="T65" fmla="*/ 0 h 8197"/>
                <a:gd name="T66" fmla="*/ 0 w 1537"/>
                <a:gd name="T67" fmla="*/ 0 h 8197"/>
                <a:gd name="T68" fmla="*/ 0 w 1537"/>
                <a:gd name="T69" fmla="*/ 0 h 8197"/>
                <a:gd name="T70" fmla="*/ 0 w 1537"/>
                <a:gd name="T71" fmla="*/ 0 h 8197"/>
                <a:gd name="T72" fmla="*/ 0 w 1537"/>
                <a:gd name="T73" fmla="*/ 0 h 8197"/>
                <a:gd name="T74" fmla="*/ 0 w 1537"/>
                <a:gd name="T75" fmla="*/ 0 h 8197"/>
                <a:gd name="T76" fmla="*/ 0 w 1537"/>
                <a:gd name="T77" fmla="*/ 0 h 8197"/>
                <a:gd name="T78" fmla="*/ 0 w 1537"/>
                <a:gd name="T79" fmla="*/ 0 h 8197"/>
                <a:gd name="T80" fmla="*/ 0 w 1537"/>
                <a:gd name="T81" fmla="*/ 0 h 8197"/>
                <a:gd name="T82" fmla="*/ 0 w 1537"/>
                <a:gd name="T83" fmla="*/ 0 h 8197"/>
                <a:gd name="T84" fmla="*/ 0 w 1537"/>
                <a:gd name="T85" fmla="*/ 0 h 8197"/>
                <a:gd name="T86" fmla="*/ 0 w 1537"/>
                <a:gd name="T87" fmla="*/ 0 h 8197"/>
                <a:gd name="T88" fmla="*/ 0 w 1537"/>
                <a:gd name="T89" fmla="*/ 0 h 8197"/>
                <a:gd name="T90" fmla="*/ 0 w 1537"/>
                <a:gd name="T91" fmla="*/ 0 h 8197"/>
                <a:gd name="T92" fmla="*/ 0 w 1537"/>
                <a:gd name="T93" fmla="*/ 0 h 8197"/>
                <a:gd name="T94" fmla="*/ 0 w 1537"/>
                <a:gd name="T95" fmla="*/ 0 h 819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537"/>
                <a:gd name="T145" fmla="*/ 0 h 8197"/>
                <a:gd name="T146" fmla="*/ 1537 w 1537"/>
                <a:gd name="T147" fmla="*/ 8197 h 819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537" h="8197">
                  <a:moveTo>
                    <a:pt x="1537" y="8197"/>
                  </a:moveTo>
                  <a:lnTo>
                    <a:pt x="1537" y="8196"/>
                  </a:lnTo>
                  <a:lnTo>
                    <a:pt x="1536" y="8193"/>
                  </a:lnTo>
                  <a:lnTo>
                    <a:pt x="1531" y="8190"/>
                  </a:lnTo>
                  <a:lnTo>
                    <a:pt x="1527" y="8182"/>
                  </a:lnTo>
                  <a:lnTo>
                    <a:pt x="1518" y="8173"/>
                  </a:lnTo>
                  <a:lnTo>
                    <a:pt x="1510" y="8159"/>
                  </a:lnTo>
                  <a:lnTo>
                    <a:pt x="1496" y="8141"/>
                  </a:lnTo>
                  <a:lnTo>
                    <a:pt x="1481" y="8118"/>
                  </a:lnTo>
                  <a:lnTo>
                    <a:pt x="1462" y="8093"/>
                  </a:lnTo>
                  <a:lnTo>
                    <a:pt x="1439" y="8062"/>
                  </a:lnTo>
                  <a:lnTo>
                    <a:pt x="1414" y="8026"/>
                  </a:lnTo>
                  <a:lnTo>
                    <a:pt x="1386" y="7985"/>
                  </a:lnTo>
                  <a:lnTo>
                    <a:pt x="1354" y="7939"/>
                  </a:lnTo>
                  <a:lnTo>
                    <a:pt x="1320" y="7890"/>
                  </a:lnTo>
                  <a:lnTo>
                    <a:pt x="1283" y="7835"/>
                  </a:lnTo>
                  <a:lnTo>
                    <a:pt x="1242" y="7775"/>
                  </a:lnTo>
                  <a:lnTo>
                    <a:pt x="1201" y="7712"/>
                  </a:lnTo>
                  <a:lnTo>
                    <a:pt x="1156" y="7646"/>
                  </a:lnTo>
                  <a:lnTo>
                    <a:pt x="1110" y="7574"/>
                  </a:lnTo>
                  <a:lnTo>
                    <a:pt x="1063" y="7500"/>
                  </a:lnTo>
                  <a:lnTo>
                    <a:pt x="1014" y="7421"/>
                  </a:lnTo>
                  <a:lnTo>
                    <a:pt x="965" y="7341"/>
                  </a:lnTo>
                  <a:lnTo>
                    <a:pt x="916" y="7257"/>
                  </a:lnTo>
                  <a:lnTo>
                    <a:pt x="864" y="7173"/>
                  </a:lnTo>
                  <a:lnTo>
                    <a:pt x="815" y="7084"/>
                  </a:lnTo>
                  <a:lnTo>
                    <a:pt x="764" y="6994"/>
                  </a:lnTo>
                  <a:lnTo>
                    <a:pt x="714" y="6901"/>
                  </a:lnTo>
                  <a:lnTo>
                    <a:pt x="665" y="6805"/>
                  </a:lnTo>
                  <a:lnTo>
                    <a:pt x="615" y="6708"/>
                  </a:lnTo>
                  <a:lnTo>
                    <a:pt x="567" y="6609"/>
                  </a:lnTo>
                  <a:lnTo>
                    <a:pt x="521" y="6508"/>
                  </a:lnTo>
                  <a:lnTo>
                    <a:pt x="475" y="6404"/>
                  </a:lnTo>
                  <a:lnTo>
                    <a:pt x="430" y="6297"/>
                  </a:lnTo>
                  <a:lnTo>
                    <a:pt x="386" y="6187"/>
                  </a:lnTo>
                  <a:lnTo>
                    <a:pt x="345" y="6075"/>
                  </a:lnTo>
                  <a:lnTo>
                    <a:pt x="305" y="5960"/>
                  </a:lnTo>
                  <a:lnTo>
                    <a:pt x="265" y="5841"/>
                  </a:lnTo>
                  <a:lnTo>
                    <a:pt x="228" y="5718"/>
                  </a:lnTo>
                  <a:lnTo>
                    <a:pt x="193" y="5591"/>
                  </a:lnTo>
                  <a:lnTo>
                    <a:pt x="161" y="5460"/>
                  </a:lnTo>
                  <a:lnTo>
                    <a:pt x="130" y="5325"/>
                  </a:lnTo>
                  <a:lnTo>
                    <a:pt x="103" y="5187"/>
                  </a:lnTo>
                  <a:lnTo>
                    <a:pt x="77" y="5041"/>
                  </a:lnTo>
                  <a:lnTo>
                    <a:pt x="55" y="4894"/>
                  </a:lnTo>
                  <a:lnTo>
                    <a:pt x="37" y="4741"/>
                  </a:lnTo>
                  <a:lnTo>
                    <a:pt x="20" y="4584"/>
                  </a:lnTo>
                  <a:lnTo>
                    <a:pt x="11" y="4425"/>
                  </a:lnTo>
                  <a:lnTo>
                    <a:pt x="2" y="4262"/>
                  </a:lnTo>
                  <a:lnTo>
                    <a:pt x="0" y="4098"/>
                  </a:lnTo>
                  <a:lnTo>
                    <a:pt x="2" y="3934"/>
                  </a:lnTo>
                  <a:lnTo>
                    <a:pt x="11" y="3772"/>
                  </a:lnTo>
                  <a:lnTo>
                    <a:pt x="20" y="3614"/>
                  </a:lnTo>
                  <a:lnTo>
                    <a:pt x="37" y="3457"/>
                  </a:lnTo>
                  <a:lnTo>
                    <a:pt x="55" y="3303"/>
                  </a:lnTo>
                  <a:lnTo>
                    <a:pt x="77" y="3156"/>
                  </a:lnTo>
                  <a:lnTo>
                    <a:pt x="103" y="3011"/>
                  </a:lnTo>
                  <a:lnTo>
                    <a:pt x="130" y="2873"/>
                  </a:lnTo>
                  <a:lnTo>
                    <a:pt x="161" y="2738"/>
                  </a:lnTo>
                  <a:lnTo>
                    <a:pt x="193" y="2607"/>
                  </a:lnTo>
                  <a:lnTo>
                    <a:pt x="228" y="2480"/>
                  </a:lnTo>
                  <a:lnTo>
                    <a:pt x="265" y="2357"/>
                  </a:lnTo>
                  <a:lnTo>
                    <a:pt x="305" y="2238"/>
                  </a:lnTo>
                  <a:lnTo>
                    <a:pt x="345" y="2123"/>
                  </a:lnTo>
                  <a:lnTo>
                    <a:pt x="386" y="2011"/>
                  </a:lnTo>
                  <a:lnTo>
                    <a:pt x="430" y="1901"/>
                  </a:lnTo>
                  <a:lnTo>
                    <a:pt x="475" y="1794"/>
                  </a:lnTo>
                  <a:lnTo>
                    <a:pt x="521" y="1689"/>
                  </a:lnTo>
                  <a:lnTo>
                    <a:pt x="567" y="1588"/>
                  </a:lnTo>
                  <a:lnTo>
                    <a:pt x="615" y="1489"/>
                  </a:lnTo>
                  <a:lnTo>
                    <a:pt x="665" y="1392"/>
                  </a:lnTo>
                  <a:lnTo>
                    <a:pt x="714" y="1296"/>
                  </a:lnTo>
                  <a:lnTo>
                    <a:pt x="764" y="1204"/>
                  </a:lnTo>
                  <a:lnTo>
                    <a:pt x="815" y="1114"/>
                  </a:lnTo>
                  <a:lnTo>
                    <a:pt x="864" y="1025"/>
                  </a:lnTo>
                  <a:lnTo>
                    <a:pt x="916" y="939"/>
                  </a:lnTo>
                  <a:lnTo>
                    <a:pt x="965" y="856"/>
                  </a:lnTo>
                  <a:lnTo>
                    <a:pt x="1014" y="775"/>
                  </a:lnTo>
                  <a:lnTo>
                    <a:pt x="1063" y="697"/>
                  </a:lnTo>
                  <a:lnTo>
                    <a:pt x="1110" y="624"/>
                  </a:lnTo>
                  <a:lnTo>
                    <a:pt x="1156" y="552"/>
                  </a:lnTo>
                  <a:lnTo>
                    <a:pt x="1201" y="486"/>
                  </a:lnTo>
                  <a:lnTo>
                    <a:pt x="1242" y="423"/>
                  </a:lnTo>
                  <a:lnTo>
                    <a:pt x="1283" y="362"/>
                  </a:lnTo>
                  <a:lnTo>
                    <a:pt x="1320" y="308"/>
                  </a:lnTo>
                  <a:lnTo>
                    <a:pt x="1354" y="258"/>
                  </a:lnTo>
                  <a:lnTo>
                    <a:pt x="1386" y="212"/>
                  </a:lnTo>
                  <a:lnTo>
                    <a:pt x="1414" y="172"/>
                  </a:lnTo>
                  <a:lnTo>
                    <a:pt x="1439" y="135"/>
                  </a:lnTo>
                  <a:lnTo>
                    <a:pt x="1462" y="105"/>
                  </a:lnTo>
                  <a:lnTo>
                    <a:pt x="1481" y="79"/>
                  </a:lnTo>
                  <a:lnTo>
                    <a:pt x="1496" y="57"/>
                  </a:lnTo>
                  <a:lnTo>
                    <a:pt x="1510" y="39"/>
                  </a:lnTo>
                  <a:lnTo>
                    <a:pt x="1518" y="25"/>
                  </a:lnTo>
                  <a:lnTo>
                    <a:pt x="1527" y="16"/>
                  </a:lnTo>
                  <a:lnTo>
                    <a:pt x="1537" y="0"/>
                  </a:lnTo>
                </a:path>
              </a:pathLst>
            </a:custGeom>
            <a:noFill/>
            <a:ln w="17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08" name="Line 44"/>
            <p:cNvSpPr>
              <a:spLocks noChangeShapeType="1"/>
            </p:cNvSpPr>
            <p:nvPr/>
          </p:nvSpPr>
          <p:spPr bwMode="auto">
            <a:xfrm flipV="1">
              <a:off x="231" y="1206"/>
              <a:ext cx="42" cy="64"/>
            </a:xfrm>
            <a:prstGeom prst="line">
              <a:avLst/>
            </a:prstGeom>
            <a:noFill/>
            <a:ln w="26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09" name="Freeform 45"/>
            <p:cNvSpPr>
              <a:spLocks/>
            </p:cNvSpPr>
            <p:nvPr/>
          </p:nvSpPr>
          <p:spPr bwMode="auto">
            <a:xfrm>
              <a:off x="197" y="1232"/>
              <a:ext cx="59" cy="71"/>
            </a:xfrm>
            <a:custGeom>
              <a:avLst/>
              <a:gdLst>
                <a:gd name="T0" fmla="*/ 0 w 355"/>
                <a:gd name="T1" fmla="*/ 0 h 427"/>
                <a:gd name="T2" fmla="*/ 0 w 355"/>
                <a:gd name="T3" fmla="*/ 0 h 427"/>
                <a:gd name="T4" fmla="*/ 0 w 355"/>
                <a:gd name="T5" fmla="*/ 0 h 427"/>
                <a:gd name="T6" fmla="*/ 0 w 355"/>
                <a:gd name="T7" fmla="*/ 0 h 4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5"/>
                <a:gd name="T13" fmla="*/ 0 h 427"/>
                <a:gd name="T14" fmla="*/ 355 w 355"/>
                <a:gd name="T15" fmla="*/ 427 h 4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5" h="427">
                  <a:moveTo>
                    <a:pt x="0" y="256"/>
                  </a:moveTo>
                  <a:lnTo>
                    <a:pt x="355" y="0"/>
                  </a:lnTo>
                  <a:lnTo>
                    <a:pt x="256" y="427"/>
                  </a:lnTo>
                  <a:lnTo>
                    <a:pt x="0" y="256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10" name="Freeform 46"/>
            <p:cNvSpPr>
              <a:spLocks/>
            </p:cNvSpPr>
            <p:nvPr/>
          </p:nvSpPr>
          <p:spPr bwMode="auto">
            <a:xfrm>
              <a:off x="2659" y="1213"/>
              <a:ext cx="256" cy="1366"/>
            </a:xfrm>
            <a:custGeom>
              <a:avLst/>
              <a:gdLst>
                <a:gd name="T0" fmla="*/ 0 w 1537"/>
                <a:gd name="T1" fmla="*/ 0 h 8197"/>
                <a:gd name="T2" fmla="*/ 0 w 1537"/>
                <a:gd name="T3" fmla="*/ 0 h 8197"/>
                <a:gd name="T4" fmla="*/ 0 w 1537"/>
                <a:gd name="T5" fmla="*/ 0 h 8197"/>
                <a:gd name="T6" fmla="*/ 0 w 1537"/>
                <a:gd name="T7" fmla="*/ 0 h 8197"/>
                <a:gd name="T8" fmla="*/ 0 w 1537"/>
                <a:gd name="T9" fmla="*/ 0 h 8197"/>
                <a:gd name="T10" fmla="*/ 0 w 1537"/>
                <a:gd name="T11" fmla="*/ 0 h 8197"/>
                <a:gd name="T12" fmla="*/ 0 w 1537"/>
                <a:gd name="T13" fmla="*/ 0 h 8197"/>
                <a:gd name="T14" fmla="*/ 0 w 1537"/>
                <a:gd name="T15" fmla="*/ 0 h 8197"/>
                <a:gd name="T16" fmla="*/ 0 w 1537"/>
                <a:gd name="T17" fmla="*/ 0 h 8197"/>
                <a:gd name="T18" fmla="*/ 0 w 1537"/>
                <a:gd name="T19" fmla="*/ 0 h 8197"/>
                <a:gd name="T20" fmla="*/ 0 w 1537"/>
                <a:gd name="T21" fmla="*/ 0 h 8197"/>
                <a:gd name="T22" fmla="*/ 0 w 1537"/>
                <a:gd name="T23" fmla="*/ 0 h 8197"/>
                <a:gd name="T24" fmla="*/ 0 w 1537"/>
                <a:gd name="T25" fmla="*/ 0 h 8197"/>
                <a:gd name="T26" fmla="*/ 0 w 1537"/>
                <a:gd name="T27" fmla="*/ 0 h 8197"/>
                <a:gd name="T28" fmla="*/ 0 w 1537"/>
                <a:gd name="T29" fmla="*/ 0 h 8197"/>
                <a:gd name="T30" fmla="*/ 0 w 1537"/>
                <a:gd name="T31" fmla="*/ 0 h 8197"/>
                <a:gd name="T32" fmla="*/ 0 w 1537"/>
                <a:gd name="T33" fmla="*/ 0 h 8197"/>
                <a:gd name="T34" fmla="*/ 0 w 1537"/>
                <a:gd name="T35" fmla="*/ 0 h 8197"/>
                <a:gd name="T36" fmla="*/ 0 w 1537"/>
                <a:gd name="T37" fmla="*/ 0 h 8197"/>
                <a:gd name="T38" fmla="*/ 0 w 1537"/>
                <a:gd name="T39" fmla="*/ 0 h 8197"/>
                <a:gd name="T40" fmla="*/ 0 w 1537"/>
                <a:gd name="T41" fmla="*/ 0 h 8197"/>
                <a:gd name="T42" fmla="*/ 0 w 1537"/>
                <a:gd name="T43" fmla="*/ 0 h 8197"/>
                <a:gd name="T44" fmla="*/ 0 w 1537"/>
                <a:gd name="T45" fmla="*/ 0 h 8197"/>
                <a:gd name="T46" fmla="*/ 0 w 1537"/>
                <a:gd name="T47" fmla="*/ 0 h 8197"/>
                <a:gd name="T48" fmla="*/ 0 w 1537"/>
                <a:gd name="T49" fmla="*/ 0 h 8197"/>
                <a:gd name="T50" fmla="*/ 0 w 1537"/>
                <a:gd name="T51" fmla="*/ 0 h 8197"/>
                <a:gd name="T52" fmla="*/ 0 w 1537"/>
                <a:gd name="T53" fmla="*/ 0 h 8197"/>
                <a:gd name="T54" fmla="*/ 0 w 1537"/>
                <a:gd name="T55" fmla="*/ 0 h 8197"/>
                <a:gd name="T56" fmla="*/ 0 w 1537"/>
                <a:gd name="T57" fmla="*/ 0 h 8197"/>
                <a:gd name="T58" fmla="*/ 0 w 1537"/>
                <a:gd name="T59" fmla="*/ 0 h 8197"/>
                <a:gd name="T60" fmla="*/ 0 w 1537"/>
                <a:gd name="T61" fmla="*/ 0 h 8197"/>
                <a:gd name="T62" fmla="*/ 0 w 1537"/>
                <a:gd name="T63" fmla="*/ 0 h 8197"/>
                <a:gd name="T64" fmla="*/ 0 w 1537"/>
                <a:gd name="T65" fmla="*/ 0 h 8197"/>
                <a:gd name="T66" fmla="*/ 0 w 1537"/>
                <a:gd name="T67" fmla="*/ 0 h 8197"/>
                <a:gd name="T68" fmla="*/ 0 w 1537"/>
                <a:gd name="T69" fmla="*/ 0 h 8197"/>
                <a:gd name="T70" fmla="*/ 0 w 1537"/>
                <a:gd name="T71" fmla="*/ 0 h 8197"/>
                <a:gd name="T72" fmla="*/ 0 w 1537"/>
                <a:gd name="T73" fmla="*/ 0 h 8197"/>
                <a:gd name="T74" fmla="*/ 0 w 1537"/>
                <a:gd name="T75" fmla="*/ 0 h 8197"/>
                <a:gd name="T76" fmla="*/ 0 w 1537"/>
                <a:gd name="T77" fmla="*/ 0 h 8197"/>
                <a:gd name="T78" fmla="*/ 0 w 1537"/>
                <a:gd name="T79" fmla="*/ 0 h 8197"/>
                <a:gd name="T80" fmla="*/ 0 w 1537"/>
                <a:gd name="T81" fmla="*/ 0 h 8197"/>
                <a:gd name="T82" fmla="*/ 0 w 1537"/>
                <a:gd name="T83" fmla="*/ 0 h 8197"/>
                <a:gd name="T84" fmla="*/ 0 w 1537"/>
                <a:gd name="T85" fmla="*/ 0 h 8197"/>
                <a:gd name="T86" fmla="*/ 0 w 1537"/>
                <a:gd name="T87" fmla="*/ 0 h 8197"/>
                <a:gd name="T88" fmla="*/ 0 w 1537"/>
                <a:gd name="T89" fmla="*/ 0 h 8197"/>
                <a:gd name="T90" fmla="*/ 0 w 1537"/>
                <a:gd name="T91" fmla="*/ 0 h 8197"/>
                <a:gd name="T92" fmla="*/ 0 w 1537"/>
                <a:gd name="T93" fmla="*/ 0 h 8197"/>
                <a:gd name="T94" fmla="*/ 0 w 1537"/>
                <a:gd name="T95" fmla="*/ 0 h 819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537"/>
                <a:gd name="T145" fmla="*/ 0 h 8197"/>
                <a:gd name="T146" fmla="*/ 1537 w 1537"/>
                <a:gd name="T147" fmla="*/ 8197 h 819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537" h="8197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6" y="8"/>
                  </a:lnTo>
                  <a:lnTo>
                    <a:pt x="10" y="16"/>
                  </a:lnTo>
                  <a:lnTo>
                    <a:pt x="19" y="25"/>
                  </a:lnTo>
                  <a:lnTo>
                    <a:pt x="27" y="39"/>
                  </a:lnTo>
                  <a:lnTo>
                    <a:pt x="41" y="57"/>
                  </a:lnTo>
                  <a:lnTo>
                    <a:pt x="56" y="79"/>
                  </a:lnTo>
                  <a:lnTo>
                    <a:pt x="75" y="105"/>
                  </a:lnTo>
                  <a:lnTo>
                    <a:pt x="98" y="135"/>
                  </a:lnTo>
                  <a:lnTo>
                    <a:pt x="123" y="172"/>
                  </a:lnTo>
                  <a:lnTo>
                    <a:pt x="151" y="212"/>
                  </a:lnTo>
                  <a:lnTo>
                    <a:pt x="183" y="258"/>
                  </a:lnTo>
                  <a:lnTo>
                    <a:pt x="217" y="308"/>
                  </a:lnTo>
                  <a:lnTo>
                    <a:pt x="254" y="362"/>
                  </a:lnTo>
                  <a:lnTo>
                    <a:pt x="295" y="423"/>
                  </a:lnTo>
                  <a:lnTo>
                    <a:pt x="336" y="486"/>
                  </a:lnTo>
                  <a:lnTo>
                    <a:pt x="381" y="552"/>
                  </a:lnTo>
                  <a:lnTo>
                    <a:pt x="427" y="624"/>
                  </a:lnTo>
                  <a:lnTo>
                    <a:pt x="474" y="697"/>
                  </a:lnTo>
                  <a:lnTo>
                    <a:pt x="523" y="775"/>
                  </a:lnTo>
                  <a:lnTo>
                    <a:pt x="572" y="856"/>
                  </a:lnTo>
                  <a:lnTo>
                    <a:pt x="621" y="939"/>
                  </a:lnTo>
                  <a:lnTo>
                    <a:pt x="673" y="1025"/>
                  </a:lnTo>
                  <a:lnTo>
                    <a:pt x="722" y="1114"/>
                  </a:lnTo>
                  <a:lnTo>
                    <a:pt x="773" y="1204"/>
                  </a:lnTo>
                  <a:lnTo>
                    <a:pt x="823" y="1296"/>
                  </a:lnTo>
                  <a:lnTo>
                    <a:pt x="872" y="1392"/>
                  </a:lnTo>
                  <a:lnTo>
                    <a:pt x="922" y="1489"/>
                  </a:lnTo>
                  <a:lnTo>
                    <a:pt x="970" y="1588"/>
                  </a:lnTo>
                  <a:lnTo>
                    <a:pt x="1016" y="1689"/>
                  </a:lnTo>
                  <a:lnTo>
                    <a:pt x="1062" y="1794"/>
                  </a:lnTo>
                  <a:lnTo>
                    <a:pt x="1107" y="1901"/>
                  </a:lnTo>
                  <a:lnTo>
                    <a:pt x="1151" y="2011"/>
                  </a:lnTo>
                  <a:lnTo>
                    <a:pt x="1192" y="2123"/>
                  </a:lnTo>
                  <a:lnTo>
                    <a:pt x="1232" y="2238"/>
                  </a:lnTo>
                  <a:lnTo>
                    <a:pt x="1272" y="2357"/>
                  </a:lnTo>
                  <a:lnTo>
                    <a:pt x="1309" y="2480"/>
                  </a:lnTo>
                  <a:lnTo>
                    <a:pt x="1344" y="2607"/>
                  </a:lnTo>
                  <a:lnTo>
                    <a:pt x="1376" y="2738"/>
                  </a:lnTo>
                  <a:lnTo>
                    <a:pt x="1407" y="2873"/>
                  </a:lnTo>
                  <a:lnTo>
                    <a:pt x="1434" y="3011"/>
                  </a:lnTo>
                  <a:lnTo>
                    <a:pt x="1460" y="3156"/>
                  </a:lnTo>
                  <a:lnTo>
                    <a:pt x="1482" y="3303"/>
                  </a:lnTo>
                  <a:lnTo>
                    <a:pt x="1500" y="3457"/>
                  </a:lnTo>
                  <a:lnTo>
                    <a:pt x="1517" y="3614"/>
                  </a:lnTo>
                  <a:lnTo>
                    <a:pt x="1526" y="3772"/>
                  </a:lnTo>
                  <a:lnTo>
                    <a:pt x="1535" y="3934"/>
                  </a:lnTo>
                  <a:lnTo>
                    <a:pt x="1537" y="4098"/>
                  </a:lnTo>
                  <a:lnTo>
                    <a:pt x="1535" y="4262"/>
                  </a:lnTo>
                  <a:lnTo>
                    <a:pt x="1526" y="4425"/>
                  </a:lnTo>
                  <a:lnTo>
                    <a:pt x="1517" y="4584"/>
                  </a:lnTo>
                  <a:lnTo>
                    <a:pt x="1500" y="4741"/>
                  </a:lnTo>
                  <a:lnTo>
                    <a:pt x="1482" y="4894"/>
                  </a:lnTo>
                  <a:lnTo>
                    <a:pt x="1460" y="5041"/>
                  </a:lnTo>
                  <a:lnTo>
                    <a:pt x="1434" y="5187"/>
                  </a:lnTo>
                  <a:lnTo>
                    <a:pt x="1407" y="5325"/>
                  </a:lnTo>
                  <a:lnTo>
                    <a:pt x="1376" y="5460"/>
                  </a:lnTo>
                  <a:lnTo>
                    <a:pt x="1344" y="5591"/>
                  </a:lnTo>
                  <a:lnTo>
                    <a:pt x="1309" y="5718"/>
                  </a:lnTo>
                  <a:lnTo>
                    <a:pt x="1272" y="5841"/>
                  </a:lnTo>
                  <a:lnTo>
                    <a:pt x="1232" y="5960"/>
                  </a:lnTo>
                  <a:lnTo>
                    <a:pt x="1192" y="6075"/>
                  </a:lnTo>
                  <a:lnTo>
                    <a:pt x="1151" y="6187"/>
                  </a:lnTo>
                  <a:lnTo>
                    <a:pt x="1107" y="6297"/>
                  </a:lnTo>
                  <a:lnTo>
                    <a:pt x="1062" y="6404"/>
                  </a:lnTo>
                  <a:lnTo>
                    <a:pt x="1016" y="6508"/>
                  </a:lnTo>
                  <a:lnTo>
                    <a:pt x="970" y="6609"/>
                  </a:lnTo>
                  <a:lnTo>
                    <a:pt x="922" y="6708"/>
                  </a:lnTo>
                  <a:lnTo>
                    <a:pt x="872" y="6805"/>
                  </a:lnTo>
                  <a:lnTo>
                    <a:pt x="823" y="6901"/>
                  </a:lnTo>
                  <a:lnTo>
                    <a:pt x="773" y="6994"/>
                  </a:lnTo>
                  <a:lnTo>
                    <a:pt x="722" y="7084"/>
                  </a:lnTo>
                  <a:lnTo>
                    <a:pt x="673" y="7173"/>
                  </a:lnTo>
                  <a:lnTo>
                    <a:pt x="621" y="7257"/>
                  </a:lnTo>
                  <a:lnTo>
                    <a:pt x="572" y="7341"/>
                  </a:lnTo>
                  <a:lnTo>
                    <a:pt x="523" y="7421"/>
                  </a:lnTo>
                  <a:lnTo>
                    <a:pt x="474" y="7500"/>
                  </a:lnTo>
                  <a:lnTo>
                    <a:pt x="427" y="7574"/>
                  </a:lnTo>
                  <a:lnTo>
                    <a:pt x="381" y="7646"/>
                  </a:lnTo>
                  <a:lnTo>
                    <a:pt x="336" y="7712"/>
                  </a:lnTo>
                  <a:lnTo>
                    <a:pt x="295" y="7775"/>
                  </a:lnTo>
                  <a:lnTo>
                    <a:pt x="254" y="7835"/>
                  </a:lnTo>
                  <a:lnTo>
                    <a:pt x="217" y="7890"/>
                  </a:lnTo>
                  <a:lnTo>
                    <a:pt x="183" y="7939"/>
                  </a:lnTo>
                  <a:lnTo>
                    <a:pt x="151" y="7985"/>
                  </a:lnTo>
                  <a:lnTo>
                    <a:pt x="123" y="8026"/>
                  </a:lnTo>
                  <a:lnTo>
                    <a:pt x="98" y="8062"/>
                  </a:lnTo>
                  <a:lnTo>
                    <a:pt x="75" y="8093"/>
                  </a:lnTo>
                  <a:lnTo>
                    <a:pt x="56" y="8118"/>
                  </a:lnTo>
                  <a:lnTo>
                    <a:pt x="41" y="8141"/>
                  </a:lnTo>
                  <a:lnTo>
                    <a:pt x="27" y="8159"/>
                  </a:lnTo>
                  <a:lnTo>
                    <a:pt x="19" y="8173"/>
                  </a:lnTo>
                  <a:lnTo>
                    <a:pt x="10" y="8182"/>
                  </a:lnTo>
                  <a:lnTo>
                    <a:pt x="0" y="8197"/>
                  </a:lnTo>
                </a:path>
              </a:pathLst>
            </a:custGeom>
            <a:noFill/>
            <a:ln w="17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11" name="Line 47"/>
            <p:cNvSpPr>
              <a:spLocks noChangeShapeType="1"/>
            </p:cNvSpPr>
            <p:nvPr/>
          </p:nvSpPr>
          <p:spPr bwMode="auto">
            <a:xfrm flipH="1">
              <a:off x="2655" y="2522"/>
              <a:ext cx="42" cy="64"/>
            </a:xfrm>
            <a:prstGeom prst="line">
              <a:avLst/>
            </a:prstGeom>
            <a:noFill/>
            <a:ln w="26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12" name="Freeform 48"/>
            <p:cNvSpPr>
              <a:spLocks/>
            </p:cNvSpPr>
            <p:nvPr/>
          </p:nvSpPr>
          <p:spPr bwMode="auto">
            <a:xfrm>
              <a:off x="2672" y="2488"/>
              <a:ext cx="59" cy="72"/>
            </a:xfrm>
            <a:custGeom>
              <a:avLst/>
              <a:gdLst>
                <a:gd name="T0" fmla="*/ 0 w 355"/>
                <a:gd name="T1" fmla="*/ 0 h 428"/>
                <a:gd name="T2" fmla="*/ 0 w 355"/>
                <a:gd name="T3" fmla="*/ 0 h 428"/>
                <a:gd name="T4" fmla="*/ 0 w 355"/>
                <a:gd name="T5" fmla="*/ 0 h 428"/>
                <a:gd name="T6" fmla="*/ 0 w 355"/>
                <a:gd name="T7" fmla="*/ 0 h 4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5"/>
                <a:gd name="T13" fmla="*/ 0 h 428"/>
                <a:gd name="T14" fmla="*/ 355 w 355"/>
                <a:gd name="T15" fmla="*/ 428 h 4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5" h="428">
                  <a:moveTo>
                    <a:pt x="355" y="172"/>
                  </a:moveTo>
                  <a:lnTo>
                    <a:pt x="0" y="428"/>
                  </a:lnTo>
                  <a:lnTo>
                    <a:pt x="99" y="0"/>
                  </a:lnTo>
                  <a:lnTo>
                    <a:pt x="355" y="172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213" name="Rectangle 49"/>
            <p:cNvSpPr>
              <a:spLocks noChangeArrowheads="1"/>
            </p:cNvSpPr>
            <p:nvPr/>
          </p:nvSpPr>
          <p:spPr bwMode="auto">
            <a:xfrm>
              <a:off x="2307" y="2335"/>
              <a:ext cx="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7214" name="Rectangle 50"/>
            <p:cNvSpPr>
              <a:spLocks noChangeArrowheads="1"/>
            </p:cNvSpPr>
            <p:nvPr/>
          </p:nvSpPr>
          <p:spPr bwMode="auto">
            <a:xfrm>
              <a:off x="2051" y="2335"/>
              <a:ext cx="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7215" name="Rectangle 51"/>
            <p:cNvSpPr>
              <a:spLocks noChangeArrowheads="1"/>
            </p:cNvSpPr>
            <p:nvPr/>
          </p:nvSpPr>
          <p:spPr bwMode="auto">
            <a:xfrm>
              <a:off x="1816" y="2335"/>
              <a:ext cx="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7216" name="Rectangle 52"/>
            <p:cNvSpPr>
              <a:spLocks noChangeArrowheads="1"/>
            </p:cNvSpPr>
            <p:nvPr/>
          </p:nvSpPr>
          <p:spPr bwMode="auto">
            <a:xfrm>
              <a:off x="1560" y="2335"/>
              <a:ext cx="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7217" name="Rectangle 53"/>
            <p:cNvSpPr>
              <a:spLocks noChangeArrowheads="1"/>
            </p:cNvSpPr>
            <p:nvPr/>
          </p:nvSpPr>
          <p:spPr bwMode="auto">
            <a:xfrm>
              <a:off x="1283" y="2335"/>
              <a:ext cx="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7218" name="Rectangle 54"/>
            <p:cNvSpPr>
              <a:spLocks noChangeArrowheads="1"/>
            </p:cNvSpPr>
            <p:nvPr/>
          </p:nvSpPr>
          <p:spPr bwMode="auto">
            <a:xfrm>
              <a:off x="1048" y="2335"/>
              <a:ext cx="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7219" name="Rectangle 55"/>
            <p:cNvSpPr>
              <a:spLocks noChangeArrowheads="1"/>
            </p:cNvSpPr>
            <p:nvPr/>
          </p:nvSpPr>
          <p:spPr bwMode="auto">
            <a:xfrm>
              <a:off x="771" y="2335"/>
              <a:ext cx="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7220" name="Rectangle 56"/>
            <p:cNvSpPr>
              <a:spLocks noChangeArrowheads="1"/>
            </p:cNvSpPr>
            <p:nvPr/>
          </p:nvSpPr>
          <p:spPr bwMode="auto">
            <a:xfrm>
              <a:off x="514" y="2335"/>
              <a:ext cx="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7221" name="Rectangle 57"/>
            <p:cNvSpPr>
              <a:spLocks noChangeArrowheads="1"/>
            </p:cNvSpPr>
            <p:nvPr/>
          </p:nvSpPr>
          <p:spPr bwMode="auto">
            <a:xfrm>
              <a:off x="1782" y="2987"/>
              <a:ext cx="6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 i="1">
                  <a:solidFill>
                    <a:srgbClr val="0000FF"/>
                  </a:solidFill>
                </a:rPr>
                <a:t>S</a:t>
              </a:r>
              <a:r>
                <a:rPr lang="da-DK" sz="1900">
                  <a:solidFill>
                    <a:srgbClr val="0000FF"/>
                  </a:solidFill>
                </a:rPr>
                <a:t>.top = 7</a:t>
              </a:r>
              <a:endParaRPr lang="da-DK"/>
            </a:p>
          </p:txBody>
        </p:sp>
        <p:sp>
          <p:nvSpPr>
            <p:cNvPr id="7222" name="Rectangle 58"/>
            <p:cNvSpPr>
              <a:spLocks noChangeArrowheads="1"/>
            </p:cNvSpPr>
            <p:nvPr/>
          </p:nvSpPr>
          <p:spPr bwMode="auto">
            <a:xfrm>
              <a:off x="208" y="1813"/>
              <a:ext cx="54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FF"/>
                  </a:solidFill>
                </a:rPr>
                <a:t>pop = 4</a:t>
              </a:r>
              <a:endParaRPr lang="da-DK"/>
            </a:p>
          </p:txBody>
        </p:sp>
        <p:sp>
          <p:nvSpPr>
            <p:cNvPr id="7223" name="Rectangle 59"/>
            <p:cNvSpPr>
              <a:spLocks noChangeArrowheads="1"/>
            </p:cNvSpPr>
            <p:nvPr/>
          </p:nvSpPr>
          <p:spPr bwMode="auto">
            <a:xfrm>
              <a:off x="2180" y="1813"/>
              <a:ext cx="56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FF"/>
                  </a:solidFill>
                </a:rPr>
                <a:t>push(4)</a:t>
              </a:r>
              <a:endParaRPr lang="da-DK"/>
            </a:p>
          </p:txBody>
        </p:sp>
        <p:sp>
          <p:nvSpPr>
            <p:cNvPr id="7224" name="Line 60"/>
            <p:cNvSpPr>
              <a:spLocks noChangeShapeType="1"/>
            </p:cNvSpPr>
            <p:nvPr/>
          </p:nvSpPr>
          <p:spPr bwMode="auto">
            <a:xfrm flipV="1">
              <a:off x="696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5" name="Line 61"/>
            <p:cNvSpPr>
              <a:spLocks noChangeShapeType="1"/>
            </p:cNvSpPr>
            <p:nvPr/>
          </p:nvSpPr>
          <p:spPr bwMode="auto">
            <a:xfrm flipV="1">
              <a:off x="952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6" name="Line 62"/>
            <p:cNvSpPr>
              <a:spLocks noChangeShapeType="1"/>
            </p:cNvSpPr>
            <p:nvPr/>
          </p:nvSpPr>
          <p:spPr bwMode="auto">
            <a:xfrm flipV="1">
              <a:off x="1208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7" name="Line 63"/>
            <p:cNvSpPr>
              <a:spLocks noChangeShapeType="1"/>
            </p:cNvSpPr>
            <p:nvPr/>
          </p:nvSpPr>
          <p:spPr bwMode="auto">
            <a:xfrm flipV="1">
              <a:off x="1464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8" name="Line 64"/>
            <p:cNvSpPr>
              <a:spLocks noChangeShapeType="1"/>
            </p:cNvSpPr>
            <p:nvPr/>
          </p:nvSpPr>
          <p:spPr bwMode="auto">
            <a:xfrm flipV="1">
              <a:off x="1720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29" name="Line 65"/>
            <p:cNvSpPr>
              <a:spLocks noChangeShapeType="1"/>
            </p:cNvSpPr>
            <p:nvPr/>
          </p:nvSpPr>
          <p:spPr bwMode="auto">
            <a:xfrm flipV="1">
              <a:off x="1976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30" name="Line 66"/>
            <p:cNvSpPr>
              <a:spLocks noChangeShapeType="1"/>
            </p:cNvSpPr>
            <p:nvPr/>
          </p:nvSpPr>
          <p:spPr bwMode="auto">
            <a:xfrm flipV="1">
              <a:off x="2232" y="2493"/>
              <a:ext cx="1" cy="256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231" name="Rectangle 67"/>
            <p:cNvSpPr>
              <a:spLocks noChangeArrowheads="1"/>
            </p:cNvSpPr>
            <p:nvPr/>
          </p:nvSpPr>
          <p:spPr bwMode="auto">
            <a:xfrm>
              <a:off x="1754" y="2539"/>
              <a:ext cx="1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7232" name="Rectangle 68"/>
            <p:cNvSpPr>
              <a:spLocks noChangeArrowheads="1"/>
            </p:cNvSpPr>
            <p:nvPr/>
          </p:nvSpPr>
          <p:spPr bwMode="auto">
            <a:xfrm>
              <a:off x="1521" y="2539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7233" name="Rectangle 69"/>
            <p:cNvSpPr>
              <a:spLocks noChangeArrowheads="1"/>
            </p:cNvSpPr>
            <p:nvPr/>
          </p:nvSpPr>
          <p:spPr bwMode="auto">
            <a:xfrm>
              <a:off x="1265" y="2539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7234" name="Rectangle 70"/>
            <p:cNvSpPr>
              <a:spLocks noChangeArrowheads="1"/>
            </p:cNvSpPr>
            <p:nvPr/>
          </p:nvSpPr>
          <p:spPr bwMode="auto">
            <a:xfrm>
              <a:off x="1009" y="2539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7235" name="Rectangle 71"/>
            <p:cNvSpPr>
              <a:spLocks noChangeArrowheads="1"/>
            </p:cNvSpPr>
            <p:nvPr/>
          </p:nvSpPr>
          <p:spPr bwMode="auto">
            <a:xfrm>
              <a:off x="753" y="2539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7236" name="Rectangle 72"/>
            <p:cNvSpPr>
              <a:spLocks noChangeArrowheads="1"/>
            </p:cNvSpPr>
            <p:nvPr/>
          </p:nvSpPr>
          <p:spPr bwMode="auto">
            <a:xfrm>
              <a:off x="496" y="2539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7237" name="Rectangle 73"/>
            <p:cNvSpPr>
              <a:spLocks noChangeArrowheads="1"/>
            </p:cNvSpPr>
            <p:nvPr/>
          </p:nvSpPr>
          <p:spPr bwMode="auto">
            <a:xfrm>
              <a:off x="2033" y="2539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</p:grpSp>
      <p:grpSp>
        <p:nvGrpSpPr>
          <p:cNvPr id="7174" name="Group 9"/>
          <p:cNvGrpSpPr>
            <a:grpSpLocks noChangeAspect="1"/>
          </p:cNvGrpSpPr>
          <p:nvPr/>
        </p:nvGrpSpPr>
        <p:grpSpPr bwMode="auto">
          <a:xfrm>
            <a:off x="685800" y="1495425"/>
            <a:ext cx="3276600" cy="1322388"/>
            <a:chOff x="432" y="942"/>
            <a:chExt cx="2064" cy="833"/>
          </a:xfrm>
        </p:grpSpPr>
        <p:sp>
          <p:nvSpPr>
            <p:cNvPr id="7175" name="AutoShape 8"/>
            <p:cNvSpPr>
              <a:spLocks noChangeAspect="1" noChangeArrowheads="1" noTextEdit="1"/>
            </p:cNvSpPr>
            <p:nvPr/>
          </p:nvSpPr>
          <p:spPr bwMode="auto">
            <a:xfrm>
              <a:off x="432" y="960"/>
              <a:ext cx="2064" cy="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76" name="Rectangle 10"/>
            <p:cNvSpPr>
              <a:spLocks noChangeArrowheads="1"/>
            </p:cNvSpPr>
            <p:nvPr/>
          </p:nvSpPr>
          <p:spPr bwMode="auto">
            <a:xfrm>
              <a:off x="444" y="1100"/>
              <a:ext cx="2040" cy="255"/>
            </a:xfrm>
            <a:prstGeom prst="rect">
              <a:avLst/>
            </a:prstGeom>
            <a:solidFill>
              <a:srgbClr val="FFFF0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177" name="Line 11"/>
            <p:cNvSpPr>
              <a:spLocks noChangeShapeType="1"/>
            </p:cNvSpPr>
            <p:nvPr/>
          </p:nvSpPr>
          <p:spPr bwMode="auto">
            <a:xfrm flipV="1">
              <a:off x="1846" y="1423"/>
              <a:ext cx="1" cy="166"/>
            </a:xfrm>
            <a:prstGeom prst="line">
              <a:avLst/>
            </a:prstGeom>
            <a:noFill/>
            <a:ln w="17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78" name="Freeform 12"/>
            <p:cNvSpPr>
              <a:spLocks/>
            </p:cNvSpPr>
            <p:nvPr/>
          </p:nvSpPr>
          <p:spPr bwMode="auto">
            <a:xfrm>
              <a:off x="1821" y="1378"/>
              <a:ext cx="51" cy="68"/>
            </a:xfrm>
            <a:custGeom>
              <a:avLst/>
              <a:gdLst>
                <a:gd name="T0" fmla="*/ 0 w 408"/>
                <a:gd name="T1" fmla="*/ 0 h 543"/>
                <a:gd name="T2" fmla="*/ 0 w 408"/>
                <a:gd name="T3" fmla="*/ 0 h 543"/>
                <a:gd name="T4" fmla="*/ 0 w 408"/>
                <a:gd name="T5" fmla="*/ 0 h 543"/>
                <a:gd name="T6" fmla="*/ 0 w 408"/>
                <a:gd name="T7" fmla="*/ 0 h 5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8"/>
                <a:gd name="T13" fmla="*/ 0 h 543"/>
                <a:gd name="T14" fmla="*/ 408 w 408"/>
                <a:gd name="T15" fmla="*/ 543 h 5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8" h="543">
                  <a:moveTo>
                    <a:pt x="0" y="543"/>
                  </a:moveTo>
                  <a:lnTo>
                    <a:pt x="203" y="0"/>
                  </a:lnTo>
                  <a:lnTo>
                    <a:pt x="408" y="543"/>
                  </a:lnTo>
                  <a:lnTo>
                    <a:pt x="0" y="543"/>
                  </a:lnTo>
                  <a:close/>
                </a:path>
              </a:pathLst>
            </a:custGeom>
            <a:solidFill>
              <a:srgbClr val="0000FF"/>
            </a:solidFill>
            <a:ln w="17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179" name="Rectangle 13"/>
            <p:cNvSpPr>
              <a:spLocks noChangeArrowheads="1"/>
            </p:cNvSpPr>
            <p:nvPr/>
          </p:nvSpPr>
          <p:spPr bwMode="auto">
            <a:xfrm>
              <a:off x="1974" y="1100"/>
              <a:ext cx="510" cy="255"/>
            </a:xfrm>
            <a:prstGeom prst="rect">
              <a:avLst/>
            </a:prstGeom>
            <a:solidFill>
              <a:srgbClr val="808080"/>
            </a:solidFill>
            <a:ln w="17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7180" name="Rectangle 14"/>
            <p:cNvSpPr>
              <a:spLocks noChangeArrowheads="1"/>
            </p:cNvSpPr>
            <p:nvPr/>
          </p:nvSpPr>
          <p:spPr bwMode="auto">
            <a:xfrm>
              <a:off x="1523" y="1591"/>
              <a:ext cx="6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 i="1">
                  <a:solidFill>
                    <a:srgbClr val="0000FF"/>
                  </a:solidFill>
                </a:rPr>
                <a:t>S</a:t>
              </a:r>
              <a:r>
                <a:rPr lang="da-DK" sz="1900">
                  <a:solidFill>
                    <a:srgbClr val="0000FF"/>
                  </a:solidFill>
                </a:rPr>
                <a:t>.top = 6</a:t>
              </a:r>
              <a:endParaRPr lang="da-DK"/>
            </a:p>
          </p:txBody>
        </p:sp>
        <p:sp>
          <p:nvSpPr>
            <p:cNvPr id="7181" name="Rectangle 15"/>
            <p:cNvSpPr>
              <a:spLocks noChangeArrowheads="1"/>
            </p:cNvSpPr>
            <p:nvPr/>
          </p:nvSpPr>
          <p:spPr bwMode="auto">
            <a:xfrm>
              <a:off x="2303" y="942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7182" name="Rectangle 16"/>
            <p:cNvSpPr>
              <a:spLocks noChangeArrowheads="1"/>
            </p:cNvSpPr>
            <p:nvPr/>
          </p:nvSpPr>
          <p:spPr bwMode="auto">
            <a:xfrm>
              <a:off x="2048" y="942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7183" name="Rectangle 17"/>
            <p:cNvSpPr>
              <a:spLocks noChangeArrowheads="1"/>
            </p:cNvSpPr>
            <p:nvPr/>
          </p:nvSpPr>
          <p:spPr bwMode="auto">
            <a:xfrm>
              <a:off x="1814" y="942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7184" name="Rectangle 18"/>
            <p:cNvSpPr>
              <a:spLocks noChangeArrowheads="1"/>
            </p:cNvSpPr>
            <p:nvPr/>
          </p:nvSpPr>
          <p:spPr bwMode="auto">
            <a:xfrm>
              <a:off x="1560" y="942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7185" name="Rectangle 19"/>
            <p:cNvSpPr>
              <a:spLocks noChangeArrowheads="1"/>
            </p:cNvSpPr>
            <p:nvPr/>
          </p:nvSpPr>
          <p:spPr bwMode="auto">
            <a:xfrm>
              <a:off x="1283" y="942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7186" name="Rectangle 20"/>
            <p:cNvSpPr>
              <a:spLocks noChangeArrowheads="1"/>
            </p:cNvSpPr>
            <p:nvPr/>
          </p:nvSpPr>
          <p:spPr bwMode="auto">
            <a:xfrm>
              <a:off x="1050" y="942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7187" name="Rectangle 21"/>
            <p:cNvSpPr>
              <a:spLocks noChangeArrowheads="1"/>
            </p:cNvSpPr>
            <p:nvPr/>
          </p:nvSpPr>
          <p:spPr bwMode="auto">
            <a:xfrm>
              <a:off x="774" y="942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7188" name="Rectangle 22"/>
            <p:cNvSpPr>
              <a:spLocks noChangeArrowheads="1"/>
            </p:cNvSpPr>
            <p:nvPr/>
          </p:nvSpPr>
          <p:spPr bwMode="auto">
            <a:xfrm>
              <a:off x="519" y="942"/>
              <a:ext cx="106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4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7189" name="Line 23"/>
            <p:cNvSpPr>
              <a:spLocks noChangeShapeType="1"/>
            </p:cNvSpPr>
            <p:nvPr/>
          </p:nvSpPr>
          <p:spPr bwMode="auto">
            <a:xfrm flipV="1">
              <a:off x="699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0" name="Line 24"/>
            <p:cNvSpPr>
              <a:spLocks noChangeShapeType="1"/>
            </p:cNvSpPr>
            <p:nvPr/>
          </p:nvSpPr>
          <p:spPr bwMode="auto">
            <a:xfrm flipV="1">
              <a:off x="954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1" name="Line 25"/>
            <p:cNvSpPr>
              <a:spLocks noChangeShapeType="1"/>
            </p:cNvSpPr>
            <p:nvPr/>
          </p:nvSpPr>
          <p:spPr bwMode="auto">
            <a:xfrm flipV="1">
              <a:off x="1209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2" name="Line 26"/>
            <p:cNvSpPr>
              <a:spLocks noChangeShapeType="1"/>
            </p:cNvSpPr>
            <p:nvPr/>
          </p:nvSpPr>
          <p:spPr bwMode="auto">
            <a:xfrm flipV="1">
              <a:off x="1464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3" name="Line 27"/>
            <p:cNvSpPr>
              <a:spLocks noChangeShapeType="1"/>
            </p:cNvSpPr>
            <p:nvPr/>
          </p:nvSpPr>
          <p:spPr bwMode="auto">
            <a:xfrm flipV="1">
              <a:off x="1719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4" name="Line 28"/>
            <p:cNvSpPr>
              <a:spLocks noChangeShapeType="1"/>
            </p:cNvSpPr>
            <p:nvPr/>
          </p:nvSpPr>
          <p:spPr bwMode="auto">
            <a:xfrm flipV="1">
              <a:off x="1974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5" name="Line 29"/>
            <p:cNvSpPr>
              <a:spLocks noChangeShapeType="1"/>
            </p:cNvSpPr>
            <p:nvPr/>
          </p:nvSpPr>
          <p:spPr bwMode="auto">
            <a:xfrm flipV="1">
              <a:off x="2229" y="1100"/>
              <a:ext cx="1" cy="255"/>
            </a:xfrm>
            <a:prstGeom prst="line">
              <a:avLst/>
            </a:prstGeom>
            <a:noFill/>
            <a:ln w="1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196" name="Rectangle 30"/>
            <p:cNvSpPr>
              <a:spLocks noChangeArrowheads="1"/>
            </p:cNvSpPr>
            <p:nvPr/>
          </p:nvSpPr>
          <p:spPr bwMode="auto">
            <a:xfrm>
              <a:off x="1752" y="1145"/>
              <a:ext cx="18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7197" name="Rectangle 31"/>
            <p:cNvSpPr>
              <a:spLocks noChangeArrowheads="1"/>
            </p:cNvSpPr>
            <p:nvPr/>
          </p:nvSpPr>
          <p:spPr bwMode="auto">
            <a:xfrm>
              <a:off x="1520" y="1145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7198" name="Rectangle 32"/>
            <p:cNvSpPr>
              <a:spLocks noChangeArrowheads="1"/>
            </p:cNvSpPr>
            <p:nvPr/>
          </p:nvSpPr>
          <p:spPr bwMode="auto">
            <a:xfrm>
              <a:off x="1265" y="1145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7199" name="Rectangle 33"/>
            <p:cNvSpPr>
              <a:spLocks noChangeArrowheads="1"/>
            </p:cNvSpPr>
            <p:nvPr/>
          </p:nvSpPr>
          <p:spPr bwMode="auto">
            <a:xfrm>
              <a:off x="1011" y="1145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7200" name="Rectangle 34"/>
            <p:cNvSpPr>
              <a:spLocks noChangeArrowheads="1"/>
            </p:cNvSpPr>
            <p:nvPr/>
          </p:nvSpPr>
          <p:spPr bwMode="auto">
            <a:xfrm>
              <a:off x="756" y="1145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7201" name="Rectangle 35"/>
            <p:cNvSpPr>
              <a:spLocks noChangeArrowheads="1"/>
            </p:cNvSpPr>
            <p:nvPr/>
          </p:nvSpPr>
          <p:spPr bwMode="auto">
            <a:xfrm>
              <a:off x="501" y="1145"/>
              <a:ext cx="14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9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4"/>
          <p:cNvGrpSpPr>
            <a:grpSpLocks noChangeAspect="1"/>
          </p:cNvGrpSpPr>
          <p:nvPr/>
        </p:nvGrpSpPr>
        <p:grpSpPr bwMode="auto">
          <a:xfrm>
            <a:off x="1143000" y="4235450"/>
            <a:ext cx="7315200" cy="1411288"/>
            <a:chOff x="720" y="2668"/>
            <a:chExt cx="4608" cy="889"/>
          </a:xfrm>
        </p:grpSpPr>
        <p:sp>
          <p:nvSpPr>
            <p:cNvPr id="8230" name="AutoShape 43"/>
            <p:cNvSpPr>
              <a:spLocks noChangeAspect="1" noChangeArrowheads="1" noTextEdit="1"/>
            </p:cNvSpPr>
            <p:nvPr/>
          </p:nvSpPr>
          <p:spPr bwMode="auto">
            <a:xfrm>
              <a:off x="720" y="2688"/>
              <a:ext cx="4608" cy="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31" name="Rectangle 45"/>
            <p:cNvSpPr>
              <a:spLocks noChangeArrowheads="1"/>
            </p:cNvSpPr>
            <p:nvPr/>
          </p:nvSpPr>
          <p:spPr bwMode="auto">
            <a:xfrm>
              <a:off x="734" y="2846"/>
              <a:ext cx="4580" cy="288"/>
            </a:xfrm>
            <a:prstGeom prst="rect">
              <a:avLst/>
            </a:prstGeom>
            <a:solidFill>
              <a:srgbClr val="FFFF00"/>
            </a:solidFill>
            <a:ln w="19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32" name="Line 46"/>
            <p:cNvSpPr>
              <a:spLocks noChangeShapeType="1"/>
            </p:cNvSpPr>
            <p:nvPr/>
          </p:nvSpPr>
          <p:spPr bwMode="auto">
            <a:xfrm flipV="1">
              <a:off x="3180" y="3211"/>
              <a:ext cx="1" cy="140"/>
            </a:xfrm>
            <a:prstGeom prst="line">
              <a:avLst/>
            </a:prstGeom>
            <a:noFill/>
            <a:ln w="19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33" name="Freeform 47"/>
            <p:cNvSpPr>
              <a:spLocks/>
            </p:cNvSpPr>
            <p:nvPr/>
          </p:nvSpPr>
          <p:spPr bwMode="auto">
            <a:xfrm>
              <a:off x="3151" y="3160"/>
              <a:ext cx="58" cy="77"/>
            </a:xfrm>
            <a:custGeom>
              <a:avLst/>
              <a:gdLst>
                <a:gd name="T0" fmla="*/ 0 w 231"/>
                <a:gd name="T1" fmla="*/ 0 h 307"/>
                <a:gd name="T2" fmla="*/ 0 w 231"/>
                <a:gd name="T3" fmla="*/ 0 h 307"/>
                <a:gd name="T4" fmla="*/ 0 w 231"/>
                <a:gd name="T5" fmla="*/ 0 h 307"/>
                <a:gd name="T6" fmla="*/ 0 w 231"/>
                <a:gd name="T7" fmla="*/ 0 h 3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1"/>
                <a:gd name="T13" fmla="*/ 0 h 307"/>
                <a:gd name="T14" fmla="*/ 231 w 231"/>
                <a:gd name="T15" fmla="*/ 307 h 3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1" h="307">
                  <a:moveTo>
                    <a:pt x="0" y="307"/>
                  </a:moveTo>
                  <a:lnTo>
                    <a:pt x="116" y="0"/>
                  </a:lnTo>
                  <a:lnTo>
                    <a:pt x="231" y="307"/>
                  </a:lnTo>
                  <a:lnTo>
                    <a:pt x="0" y="307"/>
                  </a:lnTo>
                  <a:close/>
                </a:path>
              </a:pathLst>
            </a:custGeom>
            <a:solidFill>
              <a:srgbClr val="0000FF"/>
            </a:solidFill>
            <a:ln w="19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34" name="Rectangle 48"/>
            <p:cNvSpPr>
              <a:spLocks noChangeArrowheads="1"/>
            </p:cNvSpPr>
            <p:nvPr/>
          </p:nvSpPr>
          <p:spPr bwMode="auto">
            <a:xfrm>
              <a:off x="3324" y="2846"/>
              <a:ext cx="1990" cy="288"/>
            </a:xfrm>
            <a:prstGeom prst="rect">
              <a:avLst/>
            </a:prstGeom>
            <a:solidFill>
              <a:srgbClr val="808080"/>
            </a:solidFill>
            <a:ln w="19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35" name="Rectangle 49"/>
            <p:cNvSpPr>
              <a:spLocks noChangeArrowheads="1"/>
            </p:cNvSpPr>
            <p:nvPr/>
          </p:nvSpPr>
          <p:spPr bwMode="auto">
            <a:xfrm>
              <a:off x="2832" y="2668"/>
              <a:ext cx="12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8236" name="Rectangle 50"/>
            <p:cNvSpPr>
              <a:spLocks noChangeArrowheads="1"/>
            </p:cNvSpPr>
            <p:nvPr/>
          </p:nvSpPr>
          <p:spPr bwMode="auto">
            <a:xfrm>
              <a:off x="2544" y="2668"/>
              <a:ext cx="12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8237" name="Rectangle 51"/>
            <p:cNvSpPr>
              <a:spLocks noChangeArrowheads="1"/>
            </p:cNvSpPr>
            <p:nvPr/>
          </p:nvSpPr>
          <p:spPr bwMode="auto">
            <a:xfrm>
              <a:off x="2280" y="2668"/>
              <a:ext cx="12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8238" name="Rectangle 52"/>
            <p:cNvSpPr>
              <a:spLocks noChangeArrowheads="1"/>
            </p:cNvSpPr>
            <p:nvPr/>
          </p:nvSpPr>
          <p:spPr bwMode="auto">
            <a:xfrm>
              <a:off x="1993" y="2668"/>
              <a:ext cx="12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8239" name="Rectangle 53"/>
            <p:cNvSpPr>
              <a:spLocks noChangeArrowheads="1"/>
            </p:cNvSpPr>
            <p:nvPr/>
          </p:nvSpPr>
          <p:spPr bwMode="auto">
            <a:xfrm>
              <a:off x="1681" y="2668"/>
              <a:ext cx="12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8240" name="Rectangle 54"/>
            <p:cNvSpPr>
              <a:spLocks noChangeArrowheads="1"/>
            </p:cNvSpPr>
            <p:nvPr/>
          </p:nvSpPr>
          <p:spPr bwMode="auto">
            <a:xfrm>
              <a:off x="1417" y="2668"/>
              <a:ext cx="12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8241" name="Rectangle 55"/>
            <p:cNvSpPr>
              <a:spLocks noChangeArrowheads="1"/>
            </p:cNvSpPr>
            <p:nvPr/>
          </p:nvSpPr>
          <p:spPr bwMode="auto">
            <a:xfrm>
              <a:off x="1106" y="2668"/>
              <a:ext cx="12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8242" name="Rectangle 56"/>
            <p:cNvSpPr>
              <a:spLocks noChangeArrowheads="1"/>
            </p:cNvSpPr>
            <p:nvPr/>
          </p:nvSpPr>
          <p:spPr bwMode="auto">
            <a:xfrm>
              <a:off x="818" y="2668"/>
              <a:ext cx="12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8243" name="Rectangle 57"/>
            <p:cNvSpPr>
              <a:spLocks noChangeArrowheads="1"/>
            </p:cNvSpPr>
            <p:nvPr/>
          </p:nvSpPr>
          <p:spPr bwMode="auto">
            <a:xfrm>
              <a:off x="3120" y="2668"/>
              <a:ext cx="12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9</a:t>
              </a:r>
              <a:endParaRPr lang="da-DK"/>
            </a:p>
          </p:txBody>
        </p:sp>
        <p:sp>
          <p:nvSpPr>
            <p:cNvPr id="8244" name="Rectangle 58"/>
            <p:cNvSpPr>
              <a:spLocks noChangeArrowheads="1"/>
            </p:cNvSpPr>
            <p:nvPr/>
          </p:nvSpPr>
          <p:spPr bwMode="auto">
            <a:xfrm>
              <a:off x="3375" y="2668"/>
              <a:ext cx="184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10</a:t>
              </a:r>
              <a:endParaRPr lang="da-DK"/>
            </a:p>
          </p:txBody>
        </p:sp>
        <p:sp>
          <p:nvSpPr>
            <p:cNvPr id="8245" name="Rectangle 59"/>
            <p:cNvSpPr>
              <a:spLocks noChangeArrowheads="1"/>
            </p:cNvSpPr>
            <p:nvPr/>
          </p:nvSpPr>
          <p:spPr bwMode="auto">
            <a:xfrm>
              <a:off x="3687" y="2668"/>
              <a:ext cx="184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11</a:t>
              </a:r>
              <a:endParaRPr lang="da-DK"/>
            </a:p>
          </p:txBody>
        </p:sp>
        <p:sp>
          <p:nvSpPr>
            <p:cNvPr id="8246" name="Rectangle 60"/>
            <p:cNvSpPr>
              <a:spLocks noChangeArrowheads="1"/>
            </p:cNvSpPr>
            <p:nvPr/>
          </p:nvSpPr>
          <p:spPr bwMode="auto">
            <a:xfrm>
              <a:off x="3951" y="2668"/>
              <a:ext cx="184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12</a:t>
              </a:r>
              <a:endParaRPr lang="da-DK"/>
            </a:p>
          </p:txBody>
        </p:sp>
        <p:sp>
          <p:nvSpPr>
            <p:cNvPr id="8247" name="Rectangle 61"/>
            <p:cNvSpPr>
              <a:spLocks noChangeArrowheads="1"/>
            </p:cNvSpPr>
            <p:nvPr/>
          </p:nvSpPr>
          <p:spPr bwMode="auto">
            <a:xfrm>
              <a:off x="4263" y="2668"/>
              <a:ext cx="184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13</a:t>
              </a:r>
              <a:endParaRPr lang="da-DK"/>
            </a:p>
          </p:txBody>
        </p:sp>
        <p:sp>
          <p:nvSpPr>
            <p:cNvPr id="8248" name="Rectangle 62"/>
            <p:cNvSpPr>
              <a:spLocks noChangeArrowheads="1"/>
            </p:cNvSpPr>
            <p:nvPr/>
          </p:nvSpPr>
          <p:spPr bwMode="auto">
            <a:xfrm>
              <a:off x="4550" y="2668"/>
              <a:ext cx="184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14</a:t>
              </a:r>
              <a:endParaRPr lang="da-DK"/>
            </a:p>
          </p:txBody>
        </p:sp>
        <p:sp>
          <p:nvSpPr>
            <p:cNvPr id="8249" name="Rectangle 63"/>
            <p:cNvSpPr>
              <a:spLocks noChangeArrowheads="1"/>
            </p:cNvSpPr>
            <p:nvPr/>
          </p:nvSpPr>
          <p:spPr bwMode="auto">
            <a:xfrm>
              <a:off x="4814" y="2668"/>
              <a:ext cx="184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15</a:t>
              </a:r>
              <a:endParaRPr lang="da-DK"/>
            </a:p>
          </p:txBody>
        </p:sp>
        <p:sp>
          <p:nvSpPr>
            <p:cNvPr id="8250" name="Rectangle 64"/>
            <p:cNvSpPr>
              <a:spLocks noChangeArrowheads="1"/>
            </p:cNvSpPr>
            <p:nvPr/>
          </p:nvSpPr>
          <p:spPr bwMode="auto">
            <a:xfrm>
              <a:off x="5102" y="2668"/>
              <a:ext cx="184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16</a:t>
              </a:r>
              <a:endParaRPr lang="da-DK"/>
            </a:p>
          </p:txBody>
        </p:sp>
        <p:sp>
          <p:nvSpPr>
            <p:cNvPr id="8251" name="Rectangle 65"/>
            <p:cNvSpPr>
              <a:spLocks noChangeArrowheads="1"/>
            </p:cNvSpPr>
            <p:nvPr/>
          </p:nvSpPr>
          <p:spPr bwMode="auto">
            <a:xfrm>
              <a:off x="2824" y="3353"/>
              <a:ext cx="7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 i="1">
                  <a:solidFill>
                    <a:srgbClr val="0000FF"/>
                  </a:solidFill>
                </a:rPr>
                <a:t>S</a:t>
              </a:r>
              <a:r>
                <a:rPr lang="da-DK" sz="2100">
                  <a:solidFill>
                    <a:srgbClr val="0000FF"/>
                  </a:solidFill>
                </a:rPr>
                <a:t>.top = 9</a:t>
              </a:r>
              <a:endParaRPr lang="da-DK"/>
            </a:p>
          </p:txBody>
        </p:sp>
        <p:sp>
          <p:nvSpPr>
            <p:cNvPr id="8252" name="Line 66"/>
            <p:cNvSpPr>
              <a:spLocks noChangeShapeType="1"/>
            </p:cNvSpPr>
            <p:nvPr/>
          </p:nvSpPr>
          <p:spPr bwMode="auto">
            <a:xfrm flipV="1">
              <a:off x="3324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3" name="Line 67"/>
            <p:cNvSpPr>
              <a:spLocks noChangeShapeType="1"/>
            </p:cNvSpPr>
            <p:nvPr/>
          </p:nvSpPr>
          <p:spPr bwMode="auto">
            <a:xfrm flipV="1">
              <a:off x="3611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4" name="Line 68"/>
            <p:cNvSpPr>
              <a:spLocks noChangeShapeType="1"/>
            </p:cNvSpPr>
            <p:nvPr/>
          </p:nvSpPr>
          <p:spPr bwMode="auto">
            <a:xfrm flipV="1">
              <a:off x="3899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5" name="Line 69"/>
            <p:cNvSpPr>
              <a:spLocks noChangeShapeType="1"/>
            </p:cNvSpPr>
            <p:nvPr/>
          </p:nvSpPr>
          <p:spPr bwMode="auto">
            <a:xfrm flipV="1">
              <a:off x="4187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6" name="Line 70"/>
            <p:cNvSpPr>
              <a:spLocks noChangeShapeType="1"/>
            </p:cNvSpPr>
            <p:nvPr/>
          </p:nvSpPr>
          <p:spPr bwMode="auto">
            <a:xfrm flipV="1">
              <a:off x="4475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7" name="Line 71"/>
            <p:cNvSpPr>
              <a:spLocks noChangeShapeType="1"/>
            </p:cNvSpPr>
            <p:nvPr/>
          </p:nvSpPr>
          <p:spPr bwMode="auto">
            <a:xfrm flipV="1">
              <a:off x="4762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8" name="Line 72"/>
            <p:cNvSpPr>
              <a:spLocks noChangeShapeType="1"/>
            </p:cNvSpPr>
            <p:nvPr/>
          </p:nvSpPr>
          <p:spPr bwMode="auto">
            <a:xfrm flipV="1">
              <a:off x="5050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59" name="Line 73"/>
            <p:cNvSpPr>
              <a:spLocks noChangeShapeType="1"/>
            </p:cNvSpPr>
            <p:nvPr/>
          </p:nvSpPr>
          <p:spPr bwMode="auto">
            <a:xfrm flipV="1">
              <a:off x="1022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0" name="Line 74"/>
            <p:cNvSpPr>
              <a:spLocks noChangeShapeType="1"/>
            </p:cNvSpPr>
            <p:nvPr/>
          </p:nvSpPr>
          <p:spPr bwMode="auto">
            <a:xfrm flipV="1">
              <a:off x="1310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1" name="Line 75"/>
            <p:cNvSpPr>
              <a:spLocks noChangeShapeType="1"/>
            </p:cNvSpPr>
            <p:nvPr/>
          </p:nvSpPr>
          <p:spPr bwMode="auto">
            <a:xfrm flipV="1">
              <a:off x="1597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2" name="Line 76"/>
            <p:cNvSpPr>
              <a:spLocks noChangeShapeType="1"/>
            </p:cNvSpPr>
            <p:nvPr/>
          </p:nvSpPr>
          <p:spPr bwMode="auto">
            <a:xfrm flipV="1">
              <a:off x="1885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3" name="Line 77"/>
            <p:cNvSpPr>
              <a:spLocks noChangeShapeType="1"/>
            </p:cNvSpPr>
            <p:nvPr/>
          </p:nvSpPr>
          <p:spPr bwMode="auto">
            <a:xfrm flipV="1">
              <a:off x="2173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4" name="Line 78"/>
            <p:cNvSpPr>
              <a:spLocks noChangeShapeType="1"/>
            </p:cNvSpPr>
            <p:nvPr/>
          </p:nvSpPr>
          <p:spPr bwMode="auto">
            <a:xfrm flipV="1">
              <a:off x="2460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5" name="Line 79"/>
            <p:cNvSpPr>
              <a:spLocks noChangeShapeType="1"/>
            </p:cNvSpPr>
            <p:nvPr/>
          </p:nvSpPr>
          <p:spPr bwMode="auto">
            <a:xfrm flipV="1">
              <a:off x="2748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6" name="Line 80"/>
            <p:cNvSpPr>
              <a:spLocks noChangeShapeType="1"/>
            </p:cNvSpPr>
            <p:nvPr/>
          </p:nvSpPr>
          <p:spPr bwMode="auto">
            <a:xfrm flipV="1">
              <a:off x="3036" y="2846"/>
              <a:ext cx="1" cy="288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67" name="Rectangle 81"/>
            <p:cNvSpPr>
              <a:spLocks noChangeArrowheads="1"/>
            </p:cNvSpPr>
            <p:nvPr/>
          </p:nvSpPr>
          <p:spPr bwMode="auto">
            <a:xfrm>
              <a:off x="2210" y="2897"/>
              <a:ext cx="212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8268" name="Rectangle 82"/>
            <p:cNvSpPr>
              <a:spLocks noChangeArrowheads="1"/>
            </p:cNvSpPr>
            <p:nvPr/>
          </p:nvSpPr>
          <p:spPr bwMode="auto">
            <a:xfrm>
              <a:off x="1949" y="2897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8269" name="Rectangle 83"/>
            <p:cNvSpPr>
              <a:spLocks noChangeArrowheads="1"/>
            </p:cNvSpPr>
            <p:nvPr/>
          </p:nvSpPr>
          <p:spPr bwMode="auto">
            <a:xfrm>
              <a:off x="1661" y="2897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8270" name="Rectangle 84"/>
            <p:cNvSpPr>
              <a:spLocks noChangeArrowheads="1"/>
            </p:cNvSpPr>
            <p:nvPr/>
          </p:nvSpPr>
          <p:spPr bwMode="auto">
            <a:xfrm>
              <a:off x="1373" y="2897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8271" name="Rectangle 85"/>
            <p:cNvSpPr>
              <a:spLocks noChangeArrowheads="1"/>
            </p:cNvSpPr>
            <p:nvPr/>
          </p:nvSpPr>
          <p:spPr bwMode="auto">
            <a:xfrm>
              <a:off x="1086" y="2897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8272" name="Rectangle 86"/>
            <p:cNvSpPr>
              <a:spLocks noChangeArrowheads="1"/>
            </p:cNvSpPr>
            <p:nvPr/>
          </p:nvSpPr>
          <p:spPr bwMode="auto">
            <a:xfrm>
              <a:off x="798" y="2897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8273" name="Rectangle 87"/>
            <p:cNvSpPr>
              <a:spLocks noChangeArrowheads="1"/>
            </p:cNvSpPr>
            <p:nvPr/>
          </p:nvSpPr>
          <p:spPr bwMode="auto">
            <a:xfrm>
              <a:off x="2524" y="2897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8274" name="Rectangle 88"/>
            <p:cNvSpPr>
              <a:spLocks noChangeArrowheads="1"/>
            </p:cNvSpPr>
            <p:nvPr/>
          </p:nvSpPr>
          <p:spPr bwMode="auto">
            <a:xfrm>
              <a:off x="2812" y="2897"/>
              <a:ext cx="160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9</a:t>
              </a:r>
              <a:endParaRPr lang="da-DK"/>
            </a:p>
          </p:txBody>
        </p:sp>
        <p:sp>
          <p:nvSpPr>
            <p:cNvPr id="8275" name="Rectangle 89"/>
            <p:cNvSpPr>
              <a:spLocks noChangeArrowheads="1"/>
            </p:cNvSpPr>
            <p:nvPr/>
          </p:nvSpPr>
          <p:spPr bwMode="auto">
            <a:xfrm>
              <a:off x="3057" y="2897"/>
              <a:ext cx="24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13</a:t>
              </a:r>
              <a:endParaRPr lang="da-DK"/>
            </a:p>
          </p:txBody>
        </p:sp>
      </p:grpSp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da-DK" b="1" smtClean="0"/>
              <a:t>Stak : </a:t>
            </a:r>
            <a:r>
              <a:rPr lang="da-DK" b="1" smtClean="0">
                <a:solidFill>
                  <a:srgbClr val="FF0000"/>
                </a:solidFill>
              </a:rPr>
              <a:t>Overløb</a:t>
            </a: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990600" y="6019800"/>
            <a:ext cx="746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3200">
                <a:solidFill>
                  <a:schemeClr val="accent2"/>
                </a:solidFill>
              </a:rPr>
              <a:t>Array fordobling : 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da-DK" sz="3200">
                <a:solidFill>
                  <a:schemeClr val="accent2"/>
                </a:solidFill>
              </a:rPr>
              <a:t>tid </a:t>
            </a:r>
            <a:endParaRPr lang="en-US" sz="3200">
              <a:solidFill>
                <a:schemeClr val="accent2"/>
              </a:solidFill>
            </a:endParaRPr>
          </a:p>
        </p:txBody>
      </p:sp>
      <p:grpSp>
        <p:nvGrpSpPr>
          <p:cNvPr id="8197" name="Group 10"/>
          <p:cNvGrpSpPr>
            <a:grpSpLocks noChangeAspect="1"/>
          </p:cNvGrpSpPr>
          <p:nvPr/>
        </p:nvGrpSpPr>
        <p:grpSpPr bwMode="auto">
          <a:xfrm>
            <a:off x="1143000" y="1570038"/>
            <a:ext cx="5638800" cy="2578100"/>
            <a:chOff x="720" y="989"/>
            <a:chExt cx="3552" cy="1624"/>
          </a:xfrm>
        </p:grpSpPr>
        <p:sp>
          <p:nvSpPr>
            <p:cNvPr id="8198" name="AutoShape 9"/>
            <p:cNvSpPr>
              <a:spLocks noChangeAspect="1" noChangeArrowheads="1" noTextEdit="1"/>
            </p:cNvSpPr>
            <p:nvPr/>
          </p:nvSpPr>
          <p:spPr bwMode="auto">
            <a:xfrm>
              <a:off x="720" y="1008"/>
              <a:ext cx="3552" cy="1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199" name="Rectangle 11"/>
            <p:cNvSpPr>
              <a:spLocks noChangeArrowheads="1"/>
            </p:cNvSpPr>
            <p:nvPr/>
          </p:nvSpPr>
          <p:spPr bwMode="auto">
            <a:xfrm>
              <a:off x="734" y="1166"/>
              <a:ext cx="2295" cy="286"/>
            </a:xfrm>
            <a:prstGeom prst="rect">
              <a:avLst/>
            </a:prstGeom>
            <a:solidFill>
              <a:srgbClr val="FFFF00"/>
            </a:solidFill>
            <a:ln w="19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00" name="Line 12"/>
            <p:cNvSpPr>
              <a:spLocks noChangeShapeType="1"/>
            </p:cNvSpPr>
            <p:nvPr/>
          </p:nvSpPr>
          <p:spPr bwMode="auto">
            <a:xfrm flipV="1">
              <a:off x="2885" y="1529"/>
              <a:ext cx="1" cy="186"/>
            </a:xfrm>
            <a:prstGeom prst="line">
              <a:avLst/>
            </a:prstGeom>
            <a:noFill/>
            <a:ln w="19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01" name="Freeform 13"/>
            <p:cNvSpPr>
              <a:spLocks/>
            </p:cNvSpPr>
            <p:nvPr/>
          </p:nvSpPr>
          <p:spPr bwMode="auto">
            <a:xfrm>
              <a:off x="2857" y="1478"/>
              <a:ext cx="57" cy="76"/>
            </a:xfrm>
            <a:custGeom>
              <a:avLst/>
              <a:gdLst>
                <a:gd name="T0" fmla="*/ 0 w 287"/>
                <a:gd name="T1" fmla="*/ 0 h 382"/>
                <a:gd name="T2" fmla="*/ 0 w 287"/>
                <a:gd name="T3" fmla="*/ 0 h 382"/>
                <a:gd name="T4" fmla="*/ 0 w 287"/>
                <a:gd name="T5" fmla="*/ 0 h 382"/>
                <a:gd name="T6" fmla="*/ 0 w 287"/>
                <a:gd name="T7" fmla="*/ 0 h 3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7"/>
                <a:gd name="T13" fmla="*/ 0 h 382"/>
                <a:gd name="T14" fmla="*/ 287 w 287"/>
                <a:gd name="T15" fmla="*/ 382 h 3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7" h="382">
                  <a:moveTo>
                    <a:pt x="0" y="382"/>
                  </a:moveTo>
                  <a:lnTo>
                    <a:pt x="143" y="0"/>
                  </a:lnTo>
                  <a:lnTo>
                    <a:pt x="287" y="382"/>
                  </a:lnTo>
                  <a:lnTo>
                    <a:pt x="0" y="382"/>
                  </a:lnTo>
                  <a:close/>
                </a:path>
              </a:pathLst>
            </a:custGeom>
            <a:solidFill>
              <a:srgbClr val="0000FF"/>
            </a:solidFill>
            <a:ln w="19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02" name="Freeform 14"/>
            <p:cNvSpPr>
              <a:spLocks/>
            </p:cNvSpPr>
            <p:nvPr/>
          </p:nvSpPr>
          <p:spPr bwMode="auto">
            <a:xfrm>
              <a:off x="3125" y="1357"/>
              <a:ext cx="286" cy="1242"/>
            </a:xfrm>
            <a:custGeom>
              <a:avLst/>
              <a:gdLst>
                <a:gd name="T0" fmla="*/ 0 w 1434"/>
                <a:gd name="T1" fmla="*/ 0 h 6211"/>
                <a:gd name="T2" fmla="*/ 0 w 1434"/>
                <a:gd name="T3" fmla="*/ 0 h 6211"/>
                <a:gd name="T4" fmla="*/ 0 w 1434"/>
                <a:gd name="T5" fmla="*/ 0 h 6211"/>
                <a:gd name="T6" fmla="*/ 0 w 1434"/>
                <a:gd name="T7" fmla="*/ 0 h 6211"/>
                <a:gd name="T8" fmla="*/ 0 w 1434"/>
                <a:gd name="T9" fmla="*/ 0 h 6211"/>
                <a:gd name="T10" fmla="*/ 0 w 1434"/>
                <a:gd name="T11" fmla="*/ 0 h 6211"/>
                <a:gd name="T12" fmla="*/ 0 w 1434"/>
                <a:gd name="T13" fmla="*/ 0 h 6211"/>
                <a:gd name="T14" fmla="*/ 0 w 1434"/>
                <a:gd name="T15" fmla="*/ 0 h 6211"/>
                <a:gd name="T16" fmla="*/ 0 w 1434"/>
                <a:gd name="T17" fmla="*/ 0 h 6211"/>
                <a:gd name="T18" fmla="*/ 0 w 1434"/>
                <a:gd name="T19" fmla="*/ 0 h 6211"/>
                <a:gd name="T20" fmla="*/ 0 w 1434"/>
                <a:gd name="T21" fmla="*/ 0 h 6211"/>
                <a:gd name="T22" fmla="*/ 0 w 1434"/>
                <a:gd name="T23" fmla="*/ 0 h 6211"/>
                <a:gd name="T24" fmla="*/ 0 w 1434"/>
                <a:gd name="T25" fmla="*/ 0 h 6211"/>
                <a:gd name="T26" fmla="*/ 0 w 1434"/>
                <a:gd name="T27" fmla="*/ 0 h 6211"/>
                <a:gd name="T28" fmla="*/ 0 w 1434"/>
                <a:gd name="T29" fmla="*/ 0 h 6211"/>
                <a:gd name="T30" fmla="*/ 0 w 1434"/>
                <a:gd name="T31" fmla="*/ 0 h 6211"/>
                <a:gd name="T32" fmla="*/ 0 w 1434"/>
                <a:gd name="T33" fmla="*/ 0 h 6211"/>
                <a:gd name="T34" fmla="*/ 0 w 1434"/>
                <a:gd name="T35" fmla="*/ 0 h 6211"/>
                <a:gd name="T36" fmla="*/ 0 w 1434"/>
                <a:gd name="T37" fmla="*/ 0 h 6211"/>
                <a:gd name="T38" fmla="*/ 0 w 1434"/>
                <a:gd name="T39" fmla="*/ 0 h 6211"/>
                <a:gd name="T40" fmla="*/ 0 w 1434"/>
                <a:gd name="T41" fmla="*/ 0 h 6211"/>
                <a:gd name="T42" fmla="*/ 0 w 1434"/>
                <a:gd name="T43" fmla="*/ 0 h 6211"/>
                <a:gd name="T44" fmla="*/ 0 w 1434"/>
                <a:gd name="T45" fmla="*/ 0 h 6211"/>
                <a:gd name="T46" fmla="*/ 0 w 1434"/>
                <a:gd name="T47" fmla="*/ 0 h 6211"/>
                <a:gd name="T48" fmla="*/ 0 w 1434"/>
                <a:gd name="T49" fmla="*/ 0 h 6211"/>
                <a:gd name="T50" fmla="*/ 0 w 1434"/>
                <a:gd name="T51" fmla="*/ 0 h 6211"/>
                <a:gd name="T52" fmla="*/ 0 w 1434"/>
                <a:gd name="T53" fmla="*/ 0 h 6211"/>
                <a:gd name="T54" fmla="*/ 0 w 1434"/>
                <a:gd name="T55" fmla="*/ 0 h 6211"/>
                <a:gd name="T56" fmla="*/ 0 w 1434"/>
                <a:gd name="T57" fmla="*/ 0 h 6211"/>
                <a:gd name="T58" fmla="*/ 0 w 1434"/>
                <a:gd name="T59" fmla="*/ 0 h 6211"/>
                <a:gd name="T60" fmla="*/ 0 w 1434"/>
                <a:gd name="T61" fmla="*/ 0 h 6211"/>
                <a:gd name="T62" fmla="*/ 0 w 1434"/>
                <a:gd name="T63" fmla="*/ 0 h 6211"/>
                <a:gd name="T64" fmla="*/ 0 w 1434"/>
                <a:gd name="T65" fmla="*/ 0 h 6211"/>
                <a:gd name="T66" fmla="*/ 0 w 1434"/>
                <a:gd name="T67" fmla="*/ 0 h 6211"/>
                <a:gd name="T68" fmla="*/ 0 w 1434"/>
                <a:gd name="T69" fmla="*/ 0 h 6211"/>
                <a:gd name="T70" fmla="*/ 0 w 1434"/>
                <a:gd name="T71" fmla="*/ 0 h 6211"/>
                <a:gd name="T72" fmla="*/ 0 w 1434"/>
                <a:gd name="T73" fmla="*/ 0 h 6211"/>
                <a:gd name="T74" fmla="*/ 0 w 1434"/>
                <a:gd name="T75" fmla="*/ 0 h 6211"/>
                <a:gd name="T76" fmla="*/ 0 w 1434"/>
                <a:gd name="T77" fmla="*/ 0 h 6211"/>
                <a:gd name="T78" fmla="*/ 0 w 1434"/>
                <a:gd name="T79" fmla="*/ 0 h 6211"/>
                <a:gd name="T80" fmla="*/ 0 w 1434"/>
                <a:gd name="T81" fmla="*/ 0 h 6211"/>
                <a:gd name="T82" fmla="*/ 0 w 1434"/>
                <a:gd name="T83" fmla="*/ 0 h 6211"/>
                <a:gd name="T84" fmla="*/ 0 w 1434"/>
                <a:gd name="T85" fmla="*/ 0 h 621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4"/>
                <a:gd name="T130" fmla="*/ 0 h 6211"/>
                <a:gd name="T131" fmla="*/ 1434 w 1434"/>
                <a:gd name="T132" fmla="*/ 6211 h 621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4" h="6211">
                  <a:moveTo>
                    <a:pt x="0" y="0"/>
                  </a:moveTo>
                  <a:lnTo>
                    <a:pt x="1" y="1"/>
                  </a:lnTo>
                  <a:lnTo>
                    <a:pt x="3" y="3"/>
                  </a:lnTo>
                  <a:lnTo>
                    <a:pt x="8" y="7"/>
                  </a:lnTo>
                  <a:lnTo>
                    <a:pt x="14" y="14"/>
                  </a:lnTo>
                  <a:lnTo>
                    <a:pt x="24" y="22"/>
                  </a:lnTo>
                  <a:lnTo>
                    <a:pt x="38" y="35"/>
                  </a:lnTo>
                  <a:lnTo>
                    <a:pt x="54" y="51"/>
                  </a:lnTo>
                  <a:lnTo>
                    <a:pt x="75" y="72"/>
                  </a:lnTo>
                  <a:lnTo>
                    <a:pt x="99" y="95"/>
                  </a:lnTo>
                  <a:lnTo>
                    <a:pt x="127" y="123"/>
                  </a:lnTo>
                  <a:lnTo>
                    <a:pt x="160" y="156"/>
                  </a:lnTo>
                  <a:lnTo>
                    <a:pt x="195" y="191"/>
                  </a:lnTo>
                  <a:lnTo>
                    <a:pt x="234" y="231"/>
                  </a:lnTo>
                  <a:lnTo>
                    <a:pt x="277" y="275"/>
                  </a:lnTo>
                  <a:lnTo>
                    <a:pt x="322" y="323"/>
                  </a:lnTo>
                  <a:lnTo>
                    <a:pt x="370" y="374"/>
                  </a:lnTo>
                  <a:lnTo>
                    <a:pt x="418" y="428"/>
                  </a:lnTo>
                  <a:lnTo>
                    <a:pt x="469" y="484"/>
                  </a:lnTo>
                  <a:lnTo>
                    <a:pt x="521" y="545"/>
                  </a:lnTo>
                  <a:lnTo>
                    <a:pt x="574" y="607"/>
                  </a:lnTo>
                  <a:lnTo>
                    <a:pt x="628" y="672"/>
                  </a:lnTo>
                  <a:lnTo>
                    <a:pt x="680" y="739"/>
                  </a:lnTo>
                  <a:lnTo>
                    <a:pt x="734" y="809"/>
                  </a:lnTo>
                  <a:lnTo>
                    <a:pt x="787" y="881"/>
                  </a:lnTo>
                  <a:lnTo>
                    <a:pt x="839" y="953"/>
                  </a:lnTo>
                  <a:lnTo>
                    <a:pt x="890" y="1030"/>
                  </a:lnTo>
                  <a:lnTo>
                    <a:pt x="940" y="1110"/>
                  </a:lnTo>
                  <a:lnTo>
                    <a:pt x="990" y="1192"/>
                  </a:lnTo>
                  <a:lnTo>
                    <a:pt x="1038" y="1274"/>
                  </a:lnTo>
                  <a:lnTo>
                    <a:pt x="1083" y="1362"/>
                  </a:lnTo>
                  <a:lnTo>
                    <a:pt x="1127" y="1453"/>
                  </a:lnTo>
                  <a:lnTo>
                    <a:pt x="1170" y="1545"/>
                  </a:lnTo>
                  <a:lnTo>
                    <a:pt x="1209" y="1643"/>
                  </a:lnTo>
                  <a:lnTo>
                    <a:pt x="1246" y="1745"/>
                  </a:lnTo>
                  <a:lnTo>
                    <a:pt x="1282" y="1850"/>
                  </a:lnTo>
                  <a:lnTo>
                    <a:pt x="1314" y="1962"/>
                  </a:lnTo>
                  <a:lnTo>
                    <a:pt x="1343" y="2077"/>
                  </a:lnTo>
                  <a:lnTo>
                    <a:pt x="1368" y="2198"/>
                  </a:lnTo>
                  <a:lnTo>
                    <a:pt x="1391" y="2324"/>
                  </a:lnTo>
                  <a:lnTo>
                    <a:pt x="1408" y="2454"/>
                  </a:lnTo>
                  <a:lnTo>
                    <a:pt x="1422" y="2588"/>
                  </a:lnTo>
                  <a:lnTo>
                    <a:pt x="1431" y="2727"/>
                  </a:lnTo>
                  <a:lnTo>
                    <a:pt x="1434" y="2866"/>
                  </a:lnTo>
                  <a:lnTo>
                    <a:pt x="1431" y="3002"/>
                  </a:lnTo>
                  <a:lnTo>
                    <a:pt x="1425" y="3137"/>
                  </a:lnTo>
                  <a:lnTo>
                    <a:pt x="1412" y="3269"/>
                  </a:lnTo>
                  <a:lnTo>
                    <a:pt x="1394" y="3401"/>
                  </a:lnTo>
                  <a:lnTo>
                    <a:pt x="1375" y="3527"/>
                  </a:lnTo>
                  <a:lnTo>
                    <a:pt x="1350" y="3653"/>
                  </a:lnTo>
                  <a:lnTo>
                    <a:pt x="1323" y="3774"/>
                  </a:lnTo>
                  <a:lnTo>
                    <a:pt x="1293" y="3890"/>
                  </a:lnTo>
                  <a:lnTo>
                    <a:pt x="1260" y="4005"/>
                  </a:lnTo>
                  <a:lnTo>
                    <a:pt x="1225" y="4116"/>
                  </a:lnTo>
                  <a:lnTo>
                    <a:pt x="1188" y="4224"/>
                  </a:lnTo>
                  <a:lnTo>
                    <a:pt x="1149" y="4329"/>
                  </a:lnTo>
                  <a:lnTo>
                    <a:pt x="1107" y="4431"/>
                  </a:lnTo>
                  <a:lnTo>
                    <a:pt x="1065" y="4529"/>
                  </a:lnTo>
                  <a:lnTo>
                    <a:pt x="1021" y="4627"/>
                  </a:lnTo>
                  <a:lnTo>
                    <a:pt x="975" y="4720"/>
                  </a:lnTo>
                  <a:lnTo>
                    <a:pt x="927" y="4813"/>
                  </a:lnTo>
                  <a:lnTo>
                    <a:pt x="879" y="4903"/>
                  </a:lnTo>
                  <a:lnTo>
                    <a:pt x="831" y="4993"/>
                  </a:lnTo>
                  <a:lnTo>
                    <a:pt x="781" y="5081"/>
                  </a:lnTo>
                  <a:lnTo>
                    <a:pt x="730" y="5164"/>
                  </a:lnTo>
                  <a:lnTo>
                    <a:pt x="679" y="5249"/>
                  </a:lnTo>
                  <a:lnTo>
                    <a:pt x="628" y="5330"/>
                  </a:lnTo>
                  <a:lnTo>
                    <a:pt x="577" y="5410"/>
                  </a:lnTo>
                  <a:lnTo>
                    <a:pt x="526" y="5486"/>
                  </a:lnTo>
                  <a:lnTo>
                    <a:pt x="476" y="5560"/>
                  </a:lnTo>
                  <a:lnTo>
                    <a:pt x="427" y="5631"/>
                  </a:lnTo>
                  <a:lnTo>
                    <a:pt x="379" y="5699"/>
                  </a:lnTo>
                  <a:lnTo>
                    <a:pt x="333" y="5763"/>
                  </a:lnTo>
                  <a:lnTo>
                    <a:pt x="290" y="5826"/>
                  </a:lnTo>
                  <a:lnTo>
                    <a:pt x="248" y="5881"/>
                  </a:lnTo>
                  <a:lnTo>
                    <a:pt x="211" y="5934"/>
                  </a:lnTo>
                  <a:lnTo>
                    <a:pt x="175" y="5982"/>
                  </a:lnTo>
                  <a:lnTo>
                    <a:pt x="143" y="6024"/>
                  </a:lnTo>
                  <a:lnTo>
                    <a:pt x="113" y="6063"/>
                  </a:lnTo>
                  <a:lnTo>
                    <a:pt x="87" y="6096"/>
                  </a:lnTo>
                  <a:lnTo>
                    <a:pt x="66" y="6125"/>
                  </a:lnTo>
                  <a:lnTo>
                    <a:pt x="48" y="6149"/>
                  </a:lnTo>
                  <a:lnTo>
                    <a:pt x="33" y="6168"/>
                  </a:lnTo>
                  <a:lnTo>
                    <a:pt x="22" y="6184"/>
                  </a:lnTo>
                  <a:lnTo>
                    <a:pt x="12" y="6195"/>
                  </a:lnTo>
                  <a:lnTo>
                    <a:pt x="0" y="6211"/>
                  </a:lnTo>
                </a:path>
              </a:pathLst>
            </a:custGeom>
            <a:noFill/>
            <a:ln w="19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03" name="Line 15"/>
            <p:cNvSpPr>
              <a:spLocks noChangeShapeType="1"/>
            </p:cNvSpPr>
            <p:nvPr/>
          </p:nvSpPr>
          <p:spPr bwMode="auto">
            <a:xfrm flipH="1">
              <a:off x="3119" y="2539"/>
              <a:ext cx="53" cy="67"/>
            </a:xfrm>
            <a:prstGeom prst="line">
              <a:avLst/>
            </a:prstGeom>
            <a:noFill/>
            <a:ln w="29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04" name="Freeform 16"/>
            <p:cNvSpPr>
              <a:spLocks/>
            </p:cNvSpPr>
            <p:nvPr/>
          </p:nvSpPr>
          <p:spPr bwMode="auto">
            <a:xfrm>
              <a:off x="3140" y="2501"/>
              <a:ext cx="71" cy="78"/>
            </a:xfrm>
            <a:custGeom>
              <a:avLst/>
              <a:gdLst>
                <a:gd name="T0" fmla="*/ 0 w 352"/>
                <a:gd name="T1" fmla="*/ 0 h 389"/>
                <a:gd name="T2" fmla="*/ 0 w 352"/>
                <a:gd name="T3" fmla="*/ 0 h 389"/>
                <a:gd name="T4" fmla="*/ 0 w 352"/>
                <a:gd name="T5" fmla="*/ 0 h 389"/>
                <a:gd name="T6" fmla="*/ 0 w 352"/>
                <a:gd name="T7" fmla="*/ 0 h 3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2"/>
                <a:gd name="T13" fmla="*/ 0 h 389"/>
                <a:gd name="T14" fmla="*/ 352 w 352"/>
                <a:gd name="T15" fmla="*/ 389 h 3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2" h="389">
                  <a:moveTo>
                    <a:pt x="352" y="181"/>
                  </a:moveTo>
                  <a:lnTo>
                    <a:pt x="0" y="389"/>
                  </a:lnTo>
                  <a:lnTo>
                    <a:pt x="128" y="0"/>
                  </a:lnTo>
                  <a:lnTo>
                    <a:pt x="352" y="181"/>
                  </a:lnTo>
                  <a:close/>
                </a:path>
              </a:pathLst>
            </a:custGeom>
            <a:solidFill>
              <a:srgbClr val="0000FF"/>
            </a:solidFill>
            <a:ln w="19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a-DK"/>
            </a:p>
          </p:txBody>
        </p:sp>
        <p:sp>
          <p:nvSpPr>
            <p:cNvPr id="8205" name="Rectangle 17"/>
            <p:cNvSpPr>
              <a:spLocks noChangeArrowheads="1"/>
            </p:cNvSpPr>
            <p:nvPr/>
          </p:nvSpPr>
          <p:spPr bwMode="auto">
            <a:xfrm>
              <a:off x="2826" y="989"/>
              <a:ext cx="11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8</a:t>
              </a:r>
              <a:endParaRPr lang="da-DK"/>
            </a:p>
          </p:txBody>
        </p:sp>
        <p:sp>
          <p:nvSpPr>
            <p:cNvPr id="8206" name="Rectangle 18"/>
            <p:cNvSpPr>
              <a:spLocks noChangeArrowheads="1"/>
            </p:cNvSpPr>
            <p:nvPr/>
          </p:nvSpPr>
          <p:spPr bwMode="auto">
            <a:xfrm>
              <a:off x="2539" y="989"/>
              <a:ext cx="11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8207" name="Rectangle 19"/>
            <p:cNvSpPr>
              <a:spLocks noChangeArrowheads="1"/>
            </p:cNvSpPr>
            <p:nvPr/>
          </p:nvSpPr>
          <p:spPr bwMode="auto">
            <a:xfrm>
              <a:off x="2277" y="989"/>
              <a:ext cx="11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8208" name="Rectangle 20"/>
            <p:cNvSpPr>
              <a:spLocks noChangeArrowheads="1"/>
            </p:cNvSpPr>
            <p:nvPr/>
          </p:nvSpPr>
          <p:spPr bwMode="auto">
            <a:xfrm>
              <a:off x="1990" y="989"/>
              <a:ext cx="11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5</a:t>
              </a:r>
              <a:endParaRPr lang="da-DK"/>
            </a:p>
          </p:txBody>
        </p:sp>
        <p:sp>
          <p:nvSpPr>
            <p:cNvPr id="8209" name="Rectangle 21"/>
            <p:cNvSpPr>
              <a:spLocks noChangeArrowheads="1"/>
            </p:cNvSpPr>
            <p:nvPr/>
          </p:nvSpPr>
          <p:spPr bwMode="auto">
            <a:xfrm>
              <a:off x="1679" y="989"/>
              <a:ext cx="11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8210" name="Rectangle 22"/>
            <p:cNvSpPr>
              <a:spLocks noChangeArrowheads="1"/>
            </p:cNvSpPr>
            <p:nvPr/>
          </p:nvSpPr>
          <p:spPr bwMode="auto">
            <a:xfrm>
              <a:off x="1416" y="989"/>
              <a:ext cx="11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8211" name="Rectangle 23"/>
            <p:cNvSpPr>
              <a:spLocks noChangeArrowheads="1"/>
            </p:cNvSpPr>
            <p:nvPr/>
          </p:nvSpPr>
          <p:spPr bwMode="auto">
            <a:xfrm>
              <a:off x="1105" y="989"/>
              <a:ext cx="11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8212" name="Rectangle 24"/>
            <p:cNvSpPr>
              <a:spLocks noChangeArrowheads="1"/>
            </p:cNvSpPr>
            <p:nvPr/>
          </p:nvSpPr>
          <p:spPr bwMode="auto">
            <a:xfrm>
              <a:off x="818" y="989"/>
              <a:ext cx="118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16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8213" name="Rectangle 25"/>
            <p:cNvSpPr>
              <a:spLocks noChangeArrowheads="1"/>
            </p:cNvSpPr>
            <p:nvPr/>
          </p:nvSpPr>
          <p:spPr bwMode="auto">
            <a:xfrm>
              <a:off x="2529" y="1695"/>
              <a:ext cx="7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 i="1">
                  <a:solidFill>
                    <a:srgbClr val="0000FF"/>
                  </a:solidFill>
                </a:rPr>
                <a:t>S</a:t>
              </a:r>
              <a:r>
                <a:rPr lang="da-DK" sz="2100">
                  <a:solidFill>
                    <a:srgbClr val="0000FF"/>
                  </a:solidFill>
                </a:rPr>
                <a:t>.top = 8</a:t>
              </a:r>
              <a:endParaRPr lang="da-DK"/>
            </a:p>
          </p:txBody>
        </p:sp>
        <p:sp>
          <p:nvSpPr>
            <p:cNvPr id="8214" name="Rectangle 26"/>
            <p:cNvSpPr>
              <a:spLocks noChangeArrowheads="1"/>
            </p:cNvSpPr>
            <p:nvPr/>
          </p:nvSpPr>
          <p:spPr bwMode="auto">
            <a:xfrm>
              <a:off x="3546" y="1814"/>
              <a:ext cx="726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FF"/>
                  </a:solidFill>
                </a:rPr>
                <a:t>Push(13)</a:t>
              </a:r>
              <a:endParaRPr lang="da-DK"/>
            </a:p>
          </p:txBody>
        </p:sp>
        <p:sp>
          <p:nvSpPr>
            <p:cNvPr id="8215" name="Line 27"/>
            <p:cNvSpPr>
              <a:spLocks noChangeShapeType="1"/>
            </p:cNvSpPr>
            <p:nvPr/>
          </p:nvSpPr>
          <p:spPr bwMode="auto">
            <a:xfrm flipV="1">
              <a:off x="1021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6" name="Line 28"/>
            <p:cNvSpPr>
              <a:spLocks noChangeShapeType="1"/>
            </p:cNvSpPr>
            <p:nvPr/>
          </p:nvSpPr>
          <p:spPr bwMode="auto">
            <a:xfrm flipV="1">
              <a:off x="1308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7" name="Line 29"/>
            <p:cNvSpPr>
              <a:spLocks noChangeShapeType="1"/>
            </p:cNvSpPr>
            <p:nvPr/>
          </p:nvSpPr>
          <p:spPr bwMode="auto">
            <a:xfrm flipV="1">
              <a:off x="1595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8" name="Line 30"/>
            <p:cNvSpPr>
              <a:spLocks noChangeShapeType="1"/>
            </p:cNvSpPr>
            <p:nvPr/>
          </p:nvSpPr>
          <p:spPr bwMode="auto">
            <a:xfrm flipV="1">
              <a:off x="1881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19" name="Line 31"/>
            <p:cNvSpPr>
              <a:spLocks noChangeShapeType="1"/>
            </p:cNvSpPr>
            <p:nvPr/>
          </p:nvSpPr>
          <p:spPr bwMode="auto">
            <a:xfrm flipV="1">
              <a:off x="2168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20" name="Line 32"/>
            <p:cNvSpPr>
              <a:spLocks noChangeShapeType="1"/>
            </p:cNvSpPr>
            <p:nvPr/>
          </p:nvSpPr>
          <p:spPr bwMode="auto">
            <a:xfrm flipV="1">
              <a:off x="2455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21" name="Line 33"/>
            <p:cNvSpPr>
              <a:spLocks noChangeShapeType="1"/>
            </p:cNvSpPr>
            <p:nvPr/>
          </p:nvSpPr>
          <p:spPr bwMode="auto">
            <a:xfrm flipV="1">
              <a:off x="2742" y="1166"/>
              <a:ext cx="1" cy="286"/>
            </a:xfrm>
            <a:prstGeom prst="line">
              <a:avLst/>
            </a:prstGeom>
            <a:noFill/>
            <a:ln w="1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222" name="Rectangle 34"/>
            <p:cNvSpPr>
              <a:spLocks noChangeArrowheads="1"/>
            </p:cNvSpPr>
            <p:nvPr/>
          </p:nvSpPr>
          <p:spPr bwMode="auto">
            <a:xfrm>
              <a:off x="2207" y="1217"/>
              <a:ext cx="21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-3</a:t>
              </a:r>
              <a:endParaRPr lang="da-DK"/>
            </a:p>
          </p:txBody>
        </p:sp>
        <p:sp>
          <p:nvSpPr>
            <p:cNvPr id="8223" name="Rectangle 35"/>
            <p:cNvSpPr>
              <a:spLocks noChangeArrowheads="1"/>
            </p:cNvSpPr>
            <p:nvPr/>
          </p:nvSpPr>
          <p:spPr bwMode="auto">
            <a:xfrm>
              <a:off x="1945" y="1217"/>
              <a:ext cx="16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6</a:t>
              </a:r>
              <a:endParaRPr lang="da-DK"/>
            </a:p>
          </p:txBody>
        </p:sp>
        <p:sp>
          <p:nvSpPr>
            <p:cNvPr id="8224" name="Rectangle 36"/>
            <p:cNvSpPr>
              <a:spLocks noChangeArrowheads="1"/>
            </p:cNvSpPr>
            <p:nvPr/>
          </p:nvSpPr>
          <p:spPr bwMode="auto">
            <a:xfrm>
              <a:off x="1658" y="1217"/>
              <a:ext cx="16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3</a:t>
              </a:r>
              <a:endParaRPr lang="da-DK"/>
            </a:p>
          </p:txBody>
        </p:sp>
        <p:sp>
          <p:nvSpPr>
            <p:cNvPr id="8225" name="Rectangle 37"/>
            <p:cNvSpPr>
              <a:spLocks noChangeArrowheads="1"/>
            </p:cNvSpPr>
            <p:nvPr/>
          </p:nvSpPr>
          <p:spPr bwMode="auto">
            <a:xfrm>
              <a:off x="1371" y="1217"/>
              <a:ext cx="16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7</a:t>
              </a:r>
              <a:endParaRPr lang="da-DK"/>
            </a:p>
          </p:txBody>
        </p:sp>
        <p:sp>
          <p:nvSpPr>
            <p:cNvPr id="8226" name="Rectangle 38"/>
            <p:cNvSpPr>
              <a:spLocks noChangeArrowheads="1"/>
            </p:cNvSpPr>
            <p:nvPr/>
          </p:nvSpPr>
          <p:spPr bwMode="auto">
            <a:xfrm>
              <a:off x="1084" y="1217"/>
              <a:ext cx="16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1</a:t>
              </a:r>
              <a:endParaRPr lang="da-DK"/>
            </a:p>
          </p:txBody>
        </p:sp>
        <p:sp>
          <p:nvSpPr>
            <p:cNvPr id="8227" name="Rectangle 39"/>
            <p:cNvSpPr>
              <a:spLocks noChangeArrowheads="1"/>
            </p:cNvSpPr>
            <p:nvPr/>
          </p:nvSpPr>
          <p:spPr bwMode="auto">
            <a:xfrm>
              <a:off x="797" y="1217"/>
              <a:ext cx="16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2</a:t>
              </a:r>
              <a:endParaRPr lang="da-DK"/>
            </a:p>
          </p:txBody>
        </p:sp>
        <p:sp>
          <p:nvSpPr>
            <p:cNvPr id="8228" name="Rectangle 40"/>
            <p:cNvSpPr>
              <a:spLocks noChangeArrowheads="1"/>
            </p:cNvSpPr>
            <p:nvPr/>
          </p:nvSpPr>
          <p:spPr bwMode="auto">
            <a:xfrm>
              <a:off x="2518" y="1217"/>
              <a:ext cx="16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4</a:t>
              </a:r>
              <a:endParaRPr lang="da-DK"/>
            </a:p>
          </p:txBody>
        </p:sp>
        <p:sp>
          <p:nvSpPr>
            <p:cNvPr id="8229" name="Rectangle 41"/>
            <p:cNvSpPr>
              <a:spLocks noChangeArrowheads="1"/>
            </p:cNvSpPr>
            <p:nvPr/>
          </p:nvSpPr>
          <p:spPr bwMode="auto">
            <a:xfrm>
              <a:off x="2805" y="1217"/>
              <a:ext cx="160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a-DK" sz="2100">
                  <a:solidFill>
                    <a:srgbClr val="000000"/>
                  </a:solidFill>
                </a:rPr>
                <a:t>9</a:t>
              </a:r>
              <a:endParaRPr lang="da-DK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991600" cy="274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da-DK" b="1" smtClean="0">
                <a:solidFill>
                  <a:schemeClr val="accent2"/>
                </a:solidFill>
              </a:rPr>
              <a:t>Fordoble</a:t>
            </a:r>
            <a:r>
              <a:rPr lang="da-DK" smtClean="0"/>
              <a:t> arrayet når det er fuld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a-DK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da-DK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a-DK" smtClean="0"/>
              <a:t>		            </a:t>
            </a:r>
            <a:r>
              <a:rPr lang="da-DK" b="1" smtClean="0">
                <a:solidFill>
                  <a:schemeClr val="accent2"/>
                </a:solidFill>
              </a:rPr>
              <a:t>Tid</a:t>
            </a:r>
            <a:r>
              <a:rPr lang="da-DK" smtClean="0"/>
              <a:t> for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/>
              <a:t> udvidelser: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da-DK" smtClean="0"/>
              <a:t>					    </a:t>
            </a:r>
            <a:r>
              <a:rPr lang="da-DK" smtClean="0">
                <a:latin typeface="Times New Roman" pitchFamily="18" charset="0"/>
                <a:cs typeface="Times New Roman" pitchFamily="18" charset="0"/>
              </a:rPr>
              <a:t>1+2+4+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···+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/2+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smtClean="0">
                <a:solidFill>
                  <a:schemeClr val="accent2"/>
                </a:solidFill>
                <a:cs typeface="Arial" charset="0"/>
              </a:rPr>
              <a:t> 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457200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da-DK" sz="4400">
                <a:solidFill>
                  <a:schemeClr val="tx2"/>
                </a:solidFill>
              </a:rPr>
              <a:t>Array Fordobling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81000" y="3810000"/>
            <a:ext cx="914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95000"/>
              </a:lnSpc>
              <a:spcBef>
                <a:spcPct val="20000"/>
              </a:spcBef>
            </a:pPr>
            <a:r>
              <a:rPr lang="da-DK" sz="3200">
                <a:solidFill>
                  <a:schemeClr val="accent2"/>
                </a:solidFill>
              </a:rPr>
              <a:t>Halver</a:t>
            </a:r>
            <a:r>
              <a:rPr lang="da-DK" sz="3200" b="0"/>
              <a:t> arrayet når det er &lt;1/4 fyldt</a:t>
            </a:r>
          </a:p>
          <a:p>
            <a:pPr marL="342900" indent="-342900" algn="l">
              <a:lnSpc>
                <a:spcPct val="95000"/>
              </a:lnSpc>
              <a:spcBef>
                <a:spcPct val="20000"/>
              </a:spcBef>
            </a:pPr>
            <a:endParaRPr lang="da-DK" sz="3200" b="0"/>
          </a:p>
          <a:p>
            <a:pPr marL="342900" indent="-342900" algn="l">
              <a:lnSpc>
                <a:spcPct val="95000"/>
              </a:lnSpc>
              <a:spcBef>
                <a:spcPct val="20000"/>
              </a:spcBef>
            </a:pPr>
            <a:endParaRPr lang="da-DK" sz="3200" b="0"/>
          </a:p>
          <a:p>
            <a:pPr marL="342900" indent="-342900" algn="l">
              <a:lnSpc>
                <a:spcPct val="95000"/>
              </a:lnSpc>
              <a:spcBef>
                <a:spcPct val="20000"/>
              </a:spcBef>
            </a:pPr>
            <a:r>
              <a:rPr lang="da-DK" sz="3200" b="0"/>
              <a:t>			    </a:t>
            </a:r>
            <a:r>
              <a:rPr lang="da-DK" sz="3200">
                <a:solidFill>
                  <a:schemeClr val="accent2"/>
                </a:solidFill>
              </a:rPr>
              <a:t>Tid</a:t>
            </a:r>
            <a:r>
              <a:rPr lang="da-DK" sz="3200" b="0"/>
              <a:t>  for </a:t>
            </a:r>
            <a:r>
              <a:rPr lang="da-DK" sz="3200" b="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/>
              <a:t> udvidelser/reduktioner:</a:t>
            </a:r>
          </a:p>
          <a:p>
            <a:pPr marL="342900" indent="-342900" algn="l">
              <a:lnSpc>
                <a:spcPct val="95000"/>
              </a:lnSpc>
              <a:spcBef>
                <a:spcPct val="20000"/>
              </a:spcBef>
            </a:pPr>
            <a:r>
              <a:rPr lang="da-DK" sz="3200">
                <a:solidFill>
                  <a:schemeClr val="accent2"/>
                </a:solidFill>
              </a:rPr>
              <a:t>									  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1" name="Picture 8" descr="arraydoubl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47825"/>
            <a:ext cx="81534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0" descr="arrayhalfi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43400"/>
            <a:ext cx="81534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7924800" cy="1751013"/>
          </a:xfr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274320" tIns="320040" rIns="274320" bIns="320040">
            <a:spAutoFit/>
          </a:bodyPr>
          <a:lstStyle/>
          <a:p>
            <a:pPr eaLnBrk="1" hangingPunct="1">
              <a:buFontTx/>
              <a:buNone/>
            </a:pPr>
            <a:r>
              <a:rPr lang="da-DK" b="1" smtClean="0">
                <a:solidFill>
                  <a:schemeClr val="accent2"/>
                </a:solidFill>
              </a:rPr>
              <a:t>Tid</a:t>
            </a:r>
            <a:r>
              <a:rPr lang="da-DK" smtClean="0"/>
              <a:t> for </a:t>
            </a:r>
            <a:r>
              <a:rPr lang="da-DK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/>
              <a:t> udvidelser/reduktioner er 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da-DK" b="1" smtClean="0">
                <a:solidFill>
                  <a:schemeClr val="accent2"/>
                </a:solidFill>
              </a:rPr>
              <a:t>Plads  </a:t>
            </a:r>
            <a:r>
              <a:rPr lang="da-DK" smtClean="0">
                <a:cs typeface="Arial" charset="0"/>
              </a:rPr>
              <a:t>≤  4 </a:t>
            </a:r>
            <a:r>
              <a:rPr lang="en-US" smtClean="0">
                <a:cs typeface="Arial" charset="0"/>
              </a:rPr>
              <a:t>·</a:t>
            </a:r>
            <a:r>
              <a:rPr lang="da-DK" smtClean="0">
                <a:cs typeface="Arial" charset="0"/>
              </a:rPr>
              <a:t> aktuelle antal elementer</a:t>
            </a:r>
            <a:endParaRPr lang="da-DK" b="1" i="1" smtClean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3810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da-DK" sz="4400">
                <a:solidFill>
                  <a:schemeClr val="tx2"/>
                </a:solidFill>
              </a:rPr>
              <a:t>Array Fordobling + Halvering </a:t>
            </a:r>
            <a:br>
              <a:rPr lang="da-DK" sz="4400">
                <a:solidFill>
                  <a:schemeClr val="tx2"/>
                </a:solidFill>
              </a:rPr>
            </a:br>
            <a:r>
              <a:rPr lang="da-DK" sz="3200">
                <a:solidFill>
                  <a:schemeClr val="tx2"/>
                </a:solidFill>
              </a:rPr>
              <a:t>– en generel teknik</a:t>
            </a:r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0" y="5546725"/>
            <a:ext cx="9144000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35000"/>
              </a:spcBef>
            </a:pPr>
            <a:r>
              <a:rPr lang="da-DK" sz="3200">
                <a:solidFill>
                  <a:schemeClr val="accent2"/>
                </a:solidFill>
              </a:rPr>
              <a:t>Array implementation af Stak: </a:t>
            </a:r>
          </a:p>
          <a:p>
            <a:pPr eaLnBrk="1" hangingPunct="1">
              <a:lnSpc>
                <a:spcPct val="65000"/>
              </a:lnSpc>
              <a:spcBef>
                <a:spcPct val="35000"/>
              </a:spcBef>
            </a:pP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>
                <a:solidFill>
                  <a:schemeClr val="accent2"/>
                </a:solidFill>
              </a:rPr>
              <a:t> push og pop operationer tager 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sz="3200">
                <a:solidFill>
                  <a:schemeClr val="accent2"/>
                </a:solidFill>
              </a:rPr>
              <a:t> tid </a:t>
            </a:r>
            <a:endParaRPr lang="en-US" sz="3200">
              <a:solidFill>
                <a:schemeClr val="accent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Analyse teknik ønskes...</a:t>
            </a:r>
            <a:endParaRPr lang="en-US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b="1" smtClean="0"/>
              <a:t>Krav</a:t>
            </a:r>
          </a:p>
          <a:p>
            <a:pPr eaLnBrk="1" hangingPunct="1">
              <a:lnSpc>
                <a:spcPct val="90000"/>
              </a:lnSpc>
            </a:pPr>
            <a:r>
              <a:rPr lang="da-DK" sz="2800" smtClean="0"/>
              <a:t>Analysere </a:t>
            </a:r>
            <a:r>
              <a:rPr lang="da-DK" sz="2800" b="1" smtClean="0">
                <a:solidFill>
                  <a:schemeClr val="accent2"/>
                </a:solidFill>
              </a:rPr>
              <a:t>worst-case</a:t>
            </a:r>
            <a:r>
              <a:rPr lang="da-DK" sz="2800" smtClean="0"/>
              <a:t> tiden for en </a:t>
            </a:r>
            <a:r>
              <a:rPr lang="da-DK" sz="2800" b="1" smtClean="0">
                <a:solidFill>
                  <a:schemeClr val="accent2"/>
                </a:solidFill>
              </a:rPr>
              <a:t>sekvens</a:t>
            </a:r>
            <a:r>
              <a:rPr lang="da-DK" sz="2800" smtClean="0"/>
              <a:t> af operationer</a:t>
            </a:r>
          </a:p>
          <a:p>
            <a:pPr eaLnBrk="1" hangingPunct="1">
              <a:lnSpc>
                <a:spcPct val="90000"/>
              </a:lnSpc>
            </a:pPr>
            <a:r>
              <a:rPr lang="da-DK" sz="2800" smtClean="0"/>
              <a:t>Behøver kun at analysere den </a:t>
            </a:r>
            <a:r>
              <a:rPr lang="da-DK" sz="2800" b="1" smtClean="0">
                <a:solidFill>
                  <a:schemeClr val="accent2"/>
                </a:solidFill>
              </a:rPr>
              <a:t>enkelte operation </a:t>
            </a:r>
          </a:p>
          <a:p>
            <a:pPr eaLnBrk="1" hangingPunct="1">
              <a:lnSpc>
                <a:spcPct val="90000"/>
              </a:lnSpc>
            </a:pPr>
            <a:endParaRPr lang="da-DK" sz="28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a-DK" sz="2800" b="1" smtClean="0"/>
              <a:t>Fordel</a:t>
            </a:r>
          </a:p>
          <a:p>
            <a:pPr eaLnBrk="1" hangingPunct="1">
              <a:lnSpc>
                <a:spcPct val="90000"/>
              </a:lnSpc>
            </a:pPr>
            <a:r>
              <a:rPr lang="da-DK" sz="2800" smtClean="0"/>
              <a:t>Behøver </a:t>
            </a:r>
            <a:r>
              <a:rPr lang="da-DK" sz="2800" b="1" smtClean="0">
                <a:solidFill>
                  <a:schemeClr val="accent2"/>
                </a:solidFill>
              </a:rPr>
              <a:t>ikke</a:t>
            </a:r>
            <a:r>
              <a:rPr lang="da-DK" sz="2800" smtClean="0"/>
              <a:t> overveje andre operationer i sekvens og deres </a:t>
            </a:r>
            <a:r>
              <a:rPr lang="da-DK" sz="2800" b="1" smtClean="0">
                <a:solidFill>
                  <a:schemeClr val="accent2"/>
                </a:solidFill>
              </a:rPr>
              <a:t>indbyrdes påvirkninger</a:t>
            </a:r>
            <a:endParaRPr lang="da-DK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da-DK" sz="2800" smtClean="0"/>
              <a:t>Gælder for alle sekvenser med de givne operationer</a:t>
            </a:r>
            <a:endParaRPr lang="da-DK" sz="28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da-DK" sz="28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smtClean="0"/>
              <a:t>Intuition</a:t>
            </a:r>
            <a:endParaRPr lang="en-US" b="1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a-DK" smtClean="0"/>
              <a:t>Der findes ”</a:t>
            </a:r>
            <a:r>
              <a:rPr lang="da-DK" b="1" smtClean="0">
                <a:solidFill>
                  <a:srgbClr val="33CC33"/>
                </a:solidFill>
              </a:rPr>
              <a:t>gode</a:t>
            </a:r>
            <a:r>
              <a:rPr lang="da-DK" smtClean="0"/>
              <a:t>”/”</a:t>
            </a:r>
            <a:r>
              <a:rPr lang="da-DK" b="1" smtClean="0">
                <a:solidFill>
                  <a:srgbClr val="33CC33"/>
                </a:solidFill>
              </a:rPr>
              <a:t>balancerede</a:t>
            </a:r>
            <a:r>
              <a:rPr lang="da-DK" smtClean="0"/>
              <a:t>” tilstande og ”</a:t>
            </a:r>
            <a:r>
              <a:rPr lang="da-DK" b="1" smtClean="0">
                <a:solidFill>
                  <a:srgbClr val="FF0000"/>
                </a:solidFill>
              </a:rPr>
              <a:t>dårlige</a:t>
            </a:r>
            <a:r>
              <a:rPr lang="da-DK" smtClean="0"/>
              <a:t>”/”</a:t>
            </a:r>
            <a:r>
              <a:rPr lang="da-DK" b="1" smtClean="0">
                <a:solidFill>
                  <a:srgbClr val="FF0000"/>
                </a:solidFill>
              </a:rPr>
              <a:t>ubalancerede</a:t>
            </a:r>
            <a:r>
              <a:rPr lang="da-DK" smtClean="0"/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da-DK" smtClean="0"/>
              <a:t>At komme fra en ”</a:t>
            </a:r>
            <a:r>
              <a:rPr lang="da-DK" b="1" smtClean="0">
                <a:solidFill>
                  <a:srgbClr val="FF0000"/>
                </a:solidFill>
              </a:rPr>
              <a:t>dårlig</a:t>
            </a:r>
            <a:r>
              <a:rPr lang="da-DK" smtClean="0"/>
              <a:t>” tilstand til en ”</a:t>
            </a:r>
            <a:r>
              <a:rPr lang="da-DK" b="1" smtClean="0">
                <a:solidFill>
                  <a:srgbClr val="33CC33"/>
                </a:solidFill>
              </a:rPr>
              <a:t>god</a:t>
            </a:r>
            <a:r>
              <a:rPr lang="da-DK" smtClean="0"/>
              <a:t>” tilstand er </a:t>
            </a:r>
            <a:r>
              <a:rPr lang="da-DK" b="1" smtClean="0">
                <a:solidFill>
                  <a:srgbClr val="0070C0"/>
                </a:solidFill>
              </a:rPr>
              <a:t>dyrt</a:t>
            </a:r>
          </a:p>
          <a:p>
            <a:pPr eaLnBrk="1" hangingPunct="1">
              <a:lnSpc>
                <a:spcPct val="90000"/>
              </a:lnSpc>
            </a:pPr>
            <a:r>
              <a:rPr lang="da-DK" smtClean="0"/>
              <a:t>Det tager mange operationer fra en ”</a:t>
            </a:r>
            <a:r>
              <a:rPr lang="da-DK" b="1" smtClean="0">
                <a:solidFill>
                  <a:srgbClr val="33CC33"/>
                </a:solidFill>
              </a:rPr>
              <a:t>god</a:t>
            </a:r>
            <a:r>
              <a:rPr lang="da-DK" smtClean="0"/>
              <a:t>” tilstand før man er i en ”</a:t>
            </a:r>
            <a:r>
              <a:rPr lang="da-DK" b="1" smtClean="0">
                <a:solidFill>
                  <a:srgbClr val="FF0000"/>
                </a:solidFill>
              </a:rPr>
              <a:t>dårlig</a:t>
            </a:r>
            <a:r>
              <a:rPr lang="da-DK" smtClean="0"/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da-DK" smtClean="0"/>
              <a:t>For de (mange) </a:t>
            </a:r>
            <a:r>
              <a:rPr lang="da-DK" b="1" smtClean="0">
                <a:solidFill>
                  <a:srgbClr val="33CC33"/>
                </a:solidFill>
              </a:rPr>
              <a:t>billige</a:t>
            </a:r>
            <a:r>
              <a:rPr lang="da-DK" smtClean="0"/>
              <a:t> operationer ”betaler” vi lidt ekstra for senere at kunne lave en </a:t>
            </a:r>
            <a:r>
              <a:rPr lang="da-DK" b="1" smtClean="0">
                <a:solidFill>
                  <a:srgbClr val="FF0000"/>
                </a:solidFill>
              </a:rPr>
              <a:t>dyr</a:t>
            </a:r>
            <a:r>
              <a:rPr lang="da-DK" smtClean="0"/>
              <a:t> operation næsten </a:t>
            </a:r>
            <a:r>
              <a:rPr lang="da-DK" b="1" smtClean="0">
                <a:solidFill>
                  <a:srgbClr val="0070C0"/>
                </a:solidFill>
              </a:rPr>
              <a:t>gratis</a:t>
            </a:r>
            <a:endParaRPr lang="en-US" b="1" smtClean="0">
              <a:solidFill>
                <a:srgbClr val="0070C0"/>
              </a:solidFill>
            </a:endParaRPr>
          </a:p>
        </p:txBody>
      </p:sp>
      <p:pic>
        <p:nvPicPr>
          <p:cNvPr id="12292" name="Picture 5" descr="arraydoubl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410200"/>
            <a:ext cx="47244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LUIDIAENABLED" val="False"/>
  <p:tag name="POWERPOINTVERSION" val="14.0"/>
  <p:tag name="TASKPANEKEY" val="edc2a01a-e7da-4855-8f83-c6dc75d50b1f"/>
  <p:tag name="TPFULLVERSION" val="4.5.1.2243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5"/>
  <p:tag name="SLIDEGUID" val="F611054C1BBA4CCC8EDD1F5A849758F8"/>
  <p:tag name="QUESTIONALIAS" val="Sammenhæng Mellem  Worst-case Tid og Opsparingen Φ "/>
  <p:tag name="ANSWERSALIAS" val=" x|smicln| x|smicln| x|smicln|Ved ikke"/>
  <p:tag name="VALUES" val="No Value|smicln|No Value|smicln|No Value|smicln|No Value"/>
  <p:tag name="RESPONSESGATHERED" val="True"/>
  <p:tag name="TOTALRESPONSES" val="74"/>
  <p:tag name="RESPONSECOUNT" val="740"/>
  <p:tag name="SLICED" val="False"/>
  <p:tag name="RESPONSES" val="2;2;2;2;2;2;2;2;2;2;2;2;2;2;2;2;2;2;2;2;2;2;2;2;2;2;2;2;2;2;2;2;2;2;2;2;2;2;2;2;2;2;2;2;2;2;2;2;2;2;2;2;1;2;2;2;2;3;2;2;2;2;2;2;2;2;2;4;2;2;3;2;1;4;"/>
  <p:tag name="CHARTSTRINGSTD" val="20 680 20 20"/>
  <p:tag name="CHARTSTRINGREV" val="20 20 680 20"/>
  <p:tag name="CHARTSTRINGSTDPER" val="0.027027027027027 0.918918918918919 0.027027027027027 0.027027027027027"/>
  <p:tag name="CHARTSTRINGREVPER" val="0.027027027027027 0.027027027027027 0.918918918918919 0.027027027027027"/>
  <p:tag name="ANONYMOUSTEMP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4"/>
  <p:tag name="TEXTLENGTH" val="17"/>
  <p:tag name="FONTSIZE" val="32"/>
  <p:tag name="BULLETTYPE" val="ppBulletAlphaLCParenRight"/>
  <p:tag name="ANSWERTEXT" val=" x&#10; x&#10; x&#10;Ved ikk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4"/>
  <p:tag name="SLIDEGUID" val="4F8DCF89E3A94353BA14BAA339ECE28F"/>
  <p:tag name="QUESTIONALIAS" val="Binær Tæller"/>
  <p:tag name="ANSWERSALIAS" val="Positionen af mest betydende 1-tal|smicln|Positionen af det højreste 0|smicln|Antal 1’er i det binære tal|smicln|Antal 0’er i det binære tal|smicln|Ved ikke"/>
  <p:tag name="VALUES" val="No Value|smicln|No Value|smicln|No Value|smicln|No Value|smicln|No Value"/>
  <p:tag name="RESPONSESGATHERED" val="True"/>
  <p:tag name="TOTALRESPONSES" val="69"/>
  <p:tag name="RESPONSECOUNT" val="690"/>
  <p:tag name="SLICED" val="False"/>
  <p:tag name="RESPONSES" val="3;3;3;3;2;2;3;3;3;3;2;2;2;2;2;3;3;3;2;3;2;3;3;-;3;2;-;2;2;3;2;3;3;4;2;2;2;3;2;5;3;3;-;-;2;3;2;3;2;2;2;3;3;-;3;3;2;2;2;1;1;3;2;2;3;1;2;2;2;-;-;2;2;2;2;3;"/>
  <p:tag name="CHARTSTRINGSTD" val="30 340 300 10 10"/>
  <p:tag name="CHARTSTRINGREV" val="10 10 300 340 30"/>
  <p:tag name="CHARTSTRINGSTDPER" val="0.0434782608695652 0.492753623188406 0.434782608695652 0.0144927536231884 0.0144927536231884"/>
  <p:tag name="CHARTSTRINGREVPER" val="0.0144927536231884 0.0144927536231884 0.434782608695652 0.492753623188406 0.0434782608695652"/>
  <p:tag name="ANONYMOUSTEMP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128"/>
  <p:tag name="FONTSIZE" val="24"/>
  <p:tag name="BULLETTYPE" val="ppBulletAlphaLCParenRight"/>
  <p:tag name="ANSWERTEXT" val="Positionen af mest betydende 1-tal&#10;Positionen af det højreste 0&#10;Antal 1’er i det binære tal&#10;Antal 0’er i det binære tal&#10;Ved ikk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>
              <a:alpha val="80000"/>
            </a:srgbClr>
          </a:outerShdw>
        </a:effectLst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>
              <a:alpha val="80000"/>
            </a:srgbClr>
          </a:outerShdw>
        </a:effectLst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8573</TotalTime>
  <Words>759</Words>
  <Application>Microsoft Office PowerPoint</Application>
  <PresentationFormat>On-screen Show (4:3)</PresentationFormat>
  <Paragraphs>265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Tahoma</vt:lpstr>
      <vt:lpstr>Times New Roman</vt:lpstr>
      <vt:lpstr>Default Design</vt:lpstr>
      <vt:lpstr>PowerPoint Presentation</vt:lpstr>
      <vt:lpstr>PowerPoint Presentation</vt:lpstr>
      <vt:lpstr>Stak</vt:lpstr>
      <vt:lpstr>Stak : Array Implementation</vt:lpstr>
      <vt:lpstr>Stak : Overløb</vt:lpstr>
      <vt:lpstr>PowerPoint Presentation</vt:lpstr>
      <vt:lpstr>PowerPoint Presentation</vt:lpstr>
      <vt:lpstr>Analyse teknik ønskes...</vt:lpstr>
      <vt:lpstr>Intuition</vt:lpstr>
      <vt:lpstr>Amortiseret Analyse</vt:lpstr>
      <vt:lpstr>Sammenhæng Mellem  Worst-case Tid og Opsparingen Φ </vt:lpstr>
      <vt:lpstr>Eksempel: Stak</vt:lpstr>
      <vt:lpstr>Eksempel: Stak Push = Amortiseret 3€</vt:lpstr>
      <vt:lpstr>Binær Tæller</vt:lpstr>
      <vt:lpstr>Amortiseret Analyse</vt:lpstr>
      <vt:lpstr>Eksempel:  Rød-Sorte Træer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Algoritmer og Datastrukturer 1  Elementære Datastrukturer [CLRS, kapitel 10]</dc:title>
  <dc:creator>Gerth S. Brodal</dc:creator>
  <cp:lastModifiedBy>Gerth Stølting Brodal</cp:lastModifiedBy>
  <cp:revision>129</cp:revision>
  <dcterms:created xsi:type="dcterms:W3CDTF">2007-02-15T20:43:32Z</dcterms:created>
  <dcterms:modified xsi:type="dcterms:W3CDTF">2018-10-22T12:28:40Z</dcterms:modified>
</cp:coreProperties>
</file>