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9" r:id="rId2"/>
    <p:sldId id="260" r:id="rId3"/>
    <p:sldId id="262" r:id="rId4"/>
    <p:sldId id="270" r:id="rId5"/>
    <p:sldId id="271" r:id="rId6"/>
    <p:sldId id="261" r:id="rId7"/>
    <p:sldId id="265" r:id="rId8"/>
    <p:sldId id="266" r:id="rId9"/>
    <p:sldId id="267" r:id="rId10"/>
    <p:sldId id="268" r:id="rId11"/>
    <p:sldId id="272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B438"/>
    <a:srgbClr val="00CC00"/>
    <a:srgbClr val="BBD32D"/>
    <a:srgbClr val="FFFF66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65" autoAdjust="0"/>
    <p:restoredTop sz="86620" autoAdjust="0"/>
  </p:normalViewPr>
  <p:slideViewPr>
    <p:cSldViewPr>
      <p:cViewPr varScale="1">
        <p:scale>
          <a:sx n="64" d="100"/>
          <a:sy n="64" d="100"/>
        </p:scale>
        <p:origin x="-124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BA16819E-F1B4-4F46-9DDA-100F64698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Motivation: </a:t>
            </a:r>
            <a:r>
              <a:rPr lang="da-DK" dirty="0" err="1" smtClean="0"/>
              <a:t>Otakar</a:t>
            </a:r>
            <a:r>
              <a:rPr lang="da-DK" dirty="0" smtClean="0"/>
              <a:t> </a:t>
            </a:r>
            <a:r>
              <a:rPr lang="da-DK" dirty="0" err="1" smtClean="0"/>
              <a:t>Boruvka</a:t>
            </a:r>
            <a:r>
              <a:rPr lang="da-DK" dirty="0" smtClean="0"/>
              <a:t>, 1926: Elektrificering af </a:t>
            </a:r>
            <a:r>
              <a:rPr lang="da-DK" dirty="0" err="1" smtClean="0"/>
              <a:t>Czekiet</a:t>
            </a:r>
            <a:endParaRPr lang="en-US" dirty="0" smtClean="0"/>
          </a:p>
          <a:p>
            <a:endParaRPr lang="da-DK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F643D8-6687-4DE9-B1BB-9BF59F971CB5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Hvis et tal forekommer</a:t>
            </a:r>
            <a:r>
              <a:rPr lang="da-DK" baseline="0" dirty="0" smtClean="0"/>
              <a:t> flere gange, så betragt disse tal som værende næsten ens tal:</a:t>
            </a:r>
          </a:p>
          <a:p>
            <a:r>
              <a:rPr lang="da-DK" baseline="0" dirty="0" smtClean="0"/>
              <a:t>7 +</a:t>
            </a:r>
            <a:r>
              <a:rPr lang="da-DK" baseline="0" dirty="0" err="1" smtClean="0"/>
              <a:t>7</a:t>
            </a:r>
            <a:r>
              <a:rPr lang="da-DK" baseline="0" dirty="0" smtClean="0"/>
              <a:t> -&gt; 7.00001 + 7.00002, eller (7,c,d) og (7,h,i) med leksikografisk ordning.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6819E-F1B4-4F46-9DDA-100F646986C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Betragt stien</a:t>
            </a:r>
            <a:r>
              <a:rPr lang="da-DK" baseline="0" dirty="0" smtClean="0"/>
              <a:t> i det blå MST mellem de to endepunkter til e, og betragt en kant e’ på denne sti som krydser snittet – findes nødvendigvis da træet er sammenhængende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6819E-F1B4-4F46-9DDA-100F646986C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Betragt træet hvor e fjernes,</a:t>
            </a:r>
            <a:r>
              <a:rPr lang="da-DK" baseline="0" dirty="0" smtClean="0"/>
              <a:t> så træet deles i to træer (</a:t>
            </a:r>
            <a:r>
              <a:rPr lang="da-DK" baseline="0" dirty="0" err="1" smtClean="0"/>
              <a:t>hhv</a:t>
            </a:r>
            <a:r>
              <a:rPr lang="da-DK" baseline="0" dirty="0" smtClean="0"/>
              <a:t> ufyldte og </a:t>
            </a:r>
            <a:r>
              <a:rPr lang="da-DK" baseline="0" smtClean="0"/>
              <a:t>fyldte knuder)</a:t>
            </a:r>
            <a:endParaRPr lang="da-DK" dirty="0" smtClean="0"/>
          </a:p>
          <a:p>
            <a:r>
              <a:rPr lang="da-DK" dirty="0" smtClean="0"/>
              <a:t>Betragt stien</a:t>
            </a:r>
            <a:r>
              <a:rPr lang="da-DK" baseline="0" dirty="0" smtClean="0"/>
              <a:t> i cyklen mellem de to endepunkter til e, og betragt en kant e’ på denne sti forbinder de to træer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6819E-F1B4-4F46-9DDA-100F646986C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CCA039-5963-4F02-80F7-B83BFA352B9D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EC975-E1A5-4BC8-B239-E557CFAD8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DCE29-C8BB-4EF5-B350-83E4AE743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52E92-2FBE-4072-B226-E53CDE574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DA657-6D02-4DC7-96D1-D22798DDC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211C5-AEF5-449A-AE36-88ABEF537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B1EBB-7724-4714-A3B5-A6F9F8454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3B5EC-5087-436D-BD27-A7020D0DA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441DC-2A9E-4120-AFCA-6B8F85133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ADAD1-2691-430C-A28C-34534292E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64A22-12C1-4E0D-8863-1F7B7A4E8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54CBE-071F-4B08-AD68-AE673B45A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D816222A-47C2-4824-B04D-69DF6936D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2860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31242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kern="0" dirty="0">
                <a:latin typeface="+mj-lt"/>
                <a:ea typeface="+mj-ea"/>
                <a:cs typeface="+mj-cs"/>
              </a:rPr>
              <a:t>Algoritmer og Datastrukturer 2</a:t>
            </a: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0" y="4727575"/>
            <a:ext cx="91440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dirty="0" err="1"/>
              <a:t>Gerth</a:t>
            </a:r>
            <a:r>
              <a:rPr lang="da-DK" dirty="0"/>
              <a:t> </a:t>
            </a:r>
            <a:r>
              <a:rPr lang="da-DK" dirty="0" err="1"/>
              <a:t>Stølting</a:t>
            </a:r>
            <a:r>
              <a:rPr lang="da-DK" dirty="0"/>
              <a:t> Brodal</a:t>
            </a:r>
          </a:p>
          <a:p>
            <a:pPr algn="ctr"/>
            <a:endParaRPr lang="da-DK" sz="2400" dirty="0"/>
          </a:p>
          <a:p>
            <a:pPr algn="ctr"/>
            <a:r>
              <a:rPr lang="da-DK" dirty="0"/>
              <a:t>Minimum Udspændende </a:t>
            </a:r>
            <a:r>
              <a:rPr lang="da-DK" dirty="0" smtClean="0"/>
              <a:t>Træer (MST) </a:t>
            </a:r>
            <a:endParaRPr lang="da-DK" dirty="0"/>
          </a:p>
          <a:p>
            <a:pPr algn="ctr"/>
            <a:r>
              <a:rPr lang="da-DK" dirty="0"/>
              <a:t>[CLRS, kapitel 23]</a:t>
            </a:r>
          </a:p>
        </p:txBody>
      </p:sp>
      <p:pic>
        <p:nvPicPr>
          <p:cNvPr id="2052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5791200"/>
            <a:ext cx="23622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914400"/>
            <a:ext cx="5638800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da-DK" b="1" smtClean="0"/>
              <a:t>Prim’s Algoritme: Eksempel</a:t>
            </a:r>
            <a:endParaRPr lang="en-US" b="1" i="1" smtClean="0"/>
          </a:p>
        </p:txBody>
      </p:sp>
      <p:sp>
        <p:nvSpPr>
          <p:cNvPr id="4" name="Freeform 3"/>
          <p:cNvSpPr/>
          <p:nvPr/>
        </p:nvSpPr>
        <p:spPr bwMode="auto">
          <a:xfrm>
            <a:off x="2109019" y="1120877"/>
            <a:ext cx="282678" cy="678426"/>
          </a:xfrm>
          <a:custGeom>
            <a:avLst/>
            <a:gdLst>
              <a:gd name="connsiteX0" fmla="*/ 0 w 282678"/>
              <a:gd name="connsiteY0" fmla="*/ 0 h 678426"/>
              <a:gd name="connsiteX1" fmla="*/ 280220 w 282678"/>
              <a:gd name="connsiteY1" fmla="*/ 339213 h 678426"/>
              <a:gd name="connsiteX2" fmla="*/ 14749 w 282678"/>
              <a:gd name="connsiteY2" fmla="*/ 678426 h 678426"/>
              <a:gd name="connsiteX3" fmla="*/ 14749 w 282678"/>
              <a:gd name="connsiteY3" fmla="*/ 678426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678" h="678426">
                <a:moveTo>
                  <a:pt x="0" y="0"/>
                </a:moveTo>
                <a:cubicBezTo>
                  <a:pt x="138881" y="113071"/>
                  <a:pt x="277762" y="226142"/>
                  <a:pt x="280220" y="339213"/>
                </a:cubicBezTo>
                <a:cubicBezTo>
                  <a:pt x="282678" y="452284"/>
                  <a:pt x="14749" y="678426"/>
                  <a:pt x="14749" y="678426"/>
                </a:cubicBezTo>
                <a:lnTo>
                  <a:pt x="14749" y="678426"/>
                </a:ln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5334000" y="838200"/>
            <a:ext cx="152400" cy="1143000"/>
          </a:xfrm>
          <a:custGeom>
            <a:avLst/>
            <a:gdLst>
              <a:gd name="connsiteX0" fmla="*/ 0 w 282678"/>
              <a:gd name="connsiteY0" fmla="*/ 0 h 678426"/>
              <a:gd name="connsiteX1" fmla="*/ 280220 w 282678"/>
              <a:gd name="connsiteY1" fmla="*/ 339213 h 678426"/>
              <a:gd name="connsiteX2" fmla="*/ 14749 w 282678"/>
              <a:gd name="connsiteY2" fmla="*/ 678426 h 678426"/>
              <a:gd name="connsiteX3" fmla="*/ 14749 w 282678"/>
              <a:gd name="connsiteY3" fmla="*/ 678426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678" h="678426">
                <a:moveTo>
                  <a:pt x="0" y="0"/>
                </a:moveTo>
                <a:cubicBezTo>
                  <a:pt x="138881" y="113071"/>
                  <a:pt x="277762" y="226142"/>
                  <a:pt x="280220" y="339213"/>
                </a:cubicBezTo>
                <a:cubicBezTo>
                  <a:pt x="282678" y="452284"/>
                  <a:pt x="14749" y="678426"/>
                  <a:pt x="14749" y="678426"/>
                </a:cubicBezTo>
                <a:lnTo>
                  <a:pt x="14749" y="678426"/>
                </a:ln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8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2079523" y="2182761"/>
            <a:ext cx="1578077" cy="811162"/>
          </a:xfrm>
          <a:custGeom>
            <a:avLst/>
            <a:gdLst>
              <a:gd name="connsiteX0" fmla="*/ 0 w 1578077"/>
              <a:gd name="connsiteY0" fmla="*/ 811162 h 811162"/>
              <a:gd name="connsiteX1" fmla="*/ 530942 w 1578077"/>
              <a:gd name="connsiteY1" fmla="*/ 353962 h 811162"/>
              <a:gd name="connsiteX2" fmla="*/ 1135625 w 1578077"/>
              <a:gd name="connsiteY2" fmla="*/ 353962 h 811162"/>
              <a:gd name="connsiteX3" fmla="*/ 1578077 w 1578077"/>
              <a:gd name="connsiteY3" fmla="*/ 0 h 81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8077" h="811162">
                <a:moveTo>
                  <a:pt x="0" y="811162"/>
                </a:moveTo>
                <a:cubicBezTo>
                  <a:pt x="170835" y="620662"/>
                  <a:pt x="341671" y="430162"/>
                  <a:pt x="530942" y="353962"/>
                </a:cubicBezTo>
                <a:cubicBezTo>
                  <a:pt x="720213" y="277762"/>
                  <a:pt x="961103" y="412956"/>
                  <a:pt x="1135625" y="353962"/>
                </a:cubicBezTo>
                <a:cubicBezTo>
                  <a:pt x="1310147" y="294968"/>
                  <a:pt x="1578077" y="0"/>
                  <a:pt x="1578077" y="0"/>
                </a:cubicBez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5088194" y="2131142"/>
            <a:ext cx="1430593" cy="840658"/>
          </a:xfrm>
          <a:custGeom>
            <a:avLst/>
            <a:gdLst>
              <a:gd name="connsiteX0" fmla="*/ 0 w 1430593"/>
              <a:gd name="connsiteY0" fmla="*/ 840658 h 840658"/>
              <a:gd name="connsiteX1" fmla="*/ 398206 w 1430593"/>
              <a:gd name="connsiteY1" fmla="*/ 619432 h 840658"/>
              <a:gd name="connsiteX2" fmla="*/ 722671 w 1430593"/>
              <a:gd name="connsiteY2" fmla="*/ 781664 h 840658"/>
              <a:gd name="connsiteX3" fmla="*/ 1283109 w 1430593"/>
              <a:gd name="connsiteY3" fmla="*/ 560438 h 840658"/>
              <a:gd name="connsiteX4" fmla="*/ 1430593 w 1430593"/>
              <a:gd name="connsiteY4" fmla="*/ 0 h 84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0593" h="840658">
                <a:moveTo>
                  <a:pt x="0" y="840658"/>
                </a:moveTo>
                <a:cubicBezTo>
                  <a:pt x="138880" y="734961"/>
                  <a:pt x="277761" y="629264"/>
                  <a:pt x="398206" y="619432"/>
                </a:cubicBezTo>
                <a:cubicBezTo>
                  <a:pt x="518651" y="609600"/>
                  <a:pt x="575187" y="791496"/>
                  <a:pt x="722671" y="781664"/>
                </a:cubicBezTo>
                <a:cubicBezTo>
                  <a:pt x="870155" y="771832"/>
                  <a:pt x="1165122" y="690715"/>
                  <a:pt x="1283109" y="560438"/>
                </a:cubicBezTo>
                <a:cubicBezTo>
                  <a:pt x="1401096" y="430161"/>
                  <a:pt x="1430593" y="0"/>
                  <a:pt x="1430593" y="0"/>
                </a:cubicBez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064774" y="3347884"/>
            <a:ext cx="2128684" cy="1115962"/>
          </a:xfrm>
          <a:custGeom>
            <a:avLst/>
            <a:gdLst>
              <a:gd name="connsiteX0" fmla="*/ 0 w 2128684"/>
              <a:gd name="connsiteY0" fmla="*/ 811161 h 1115962"/>
              <a:gd name="connsiteX1" fmla="*/ 427703 w 2128684"/>
              <a:gd name="connsiteY1" fmla="*/ 648929 h 1115962"/>
              <a:gd name="connsiteX2" fmla="*/ 678426 w 2128684"/>
              <a:gd name="connsiteY2" fmla="*/ 781664 h 1115962"/>
              <a:gd name="connsiteX3" fmla="*/ 1120878 w 2128684"/>
              <a:gd name="connsiteY3" fmla="*/ 663677 h 1115962"/>
              <a:gd name="connsiteX4" fmla="*/ 1681316 w 2128684"/>
              <a:gd name="connsiteY4" fmla="*/ 1061884 h 1115962"/>
              <a:gd name="connsiteX5" fmla="*/ 2079523 w 2128684"/>
              <a:gd name="connsiteY5" fmla="*/ 988142 h 1115962"/>
              <a:gd name="connsiteX6" fmla="*/ 1976284 w 2128684"/>
              <a:gd name="connsiteY6" fmla="*/ 693174 h 1115962"/>
              <a:gd name="connsiteX7" fmla="*/ 1578078 w 2128684"/>
              <a:gd name="connsiteY7" fmla="*/ 294968 h 1115962"/>
              <a:gd name="connsiteX8" fmla="*/ 1519084 w 2128684"/>
              <a:gd name="connsiteY8" fmla="*/ 0 h 111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8684" h="1115962">
                <a:moveTo>
                  <a:pt x="0" y="811161"/>
                </a:moveTo>
                <a:cubicBezTo>
                  <a:pt x="157316" y="732503"/>
                  <a:pt x="314632" y="653845"/>
                  <a:pt x="427703" y="648929"/>
                </a:cubicBezTo>
                <a:cubicBezTo>
                  <a:pt x="540774" y="644013"/>
                  <a:pt x="562897" y="779206"/>
                  <a:pt x="678426" y="781664"/>
                </a:cubicBezTo>
                <a:cubicBezTo>
                  <a:pt x="793955" y="784122"/>
                  <a:pt x="953730" y="616974"/>
                  <a:pt x="1120878" y="663677"/>
                </a:cubicBezTo>
                <a:cubicBezTo>
                  <a:pt x="1288026" y="710380"/>
                  <a:pt x="1521542" y="1007806"/>
                  <a:pt x="1681316" y="1061884"/>
                </a:cubicBezTo>
                <a:cubicBezTo>
                  <a:pt x="1841090" y="1115962"/>
                  <a:pt x="2030362" y="1049594"/>
                  <a:pt x="2079523" y="988142"/>
                </a:cubicBezTo>
                <a:cubicBezTo>
                  <a:pt x="2128684" y="926690"/>
                  <a:pt x="2059858" y="808703"/>
                  <a:pt x="1976284" y="693174"/>
                </a:cubicBezTo>
                <a:cubicBezTo>
                  <a:pt x="1892710" y="577645"/>
                  <a:pt x="1654278" y="410497"/>
                  <a:pt x="1578078" y="294968"/>
                </a:cubicBezTo>
                <a:cubicBezTo>
                  <a:pt x="1501878" y="179439"/>
                  <a:pt x="1519084" y="0"/>
                  <a:pt x="1519084" y="0"/>
                </a:cubicBez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088194" y="3318387"/>
            <a:ext cx="2089355" cy="1167581"/>
          </a:xfrm>
          <a:custGeom>
            <a:avLst/>
            <a:gdLst>
              <a:gd name="connsiteX0" fmla="*/ 0 w 2089355"/>
              <a:gd name="connsiteY0" fmla="*/ 958645 h 1167581"/>
              <a:gd name="connsiteX1" fmla="*/ 368709 w 2089355"/>
              <a:gd name="connsiteY1" fmla="*/ 604684 h 1167581"/>
              <a:gd name="connsiteX2" fmla="*/ 737419 w 2089355"/>
              <a:gd name="connsiteY2" fmla="*/ 1061884 h 1167581"/>
              <a:gd name="connsiteX3" fmla="*/ 1474838 w 2089355"/>
              <a:gd name="connsiteY3" fmla="*/ 1165123 h 1167581"/>
              <a:gd name="connsiteX4" fmla="*/ 1976283 w 2089355"/>
              <a:gd name="connsiteY4" fmla="*/ 1076632 h 1167581"/>
              <a:gd name="connsiteX5" fmla="*/ 2020529 w 2089355"/>
              <a:gd name="connsiteY5" fmla="*/ 840658 h 1167581"/>
              <a:gd name="connsiteX6" fmla="*/ 1563329 w 2089355"/>
              <a:gd name="connsiteY6" fmla="*/ 412955 h 1167581"/>
              <a:gd name="connsiteX7" fmla="*/ 1445341 w 2089355"/>
              <a:gd name="connsiteY7" fmla="*/ 0 h 1167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9355" h="1167581">
                <a:moveTo>
                  <a:pt x="0" y="958645"/>
                </a:moveTo>
                <a:cubicBezTo>
                  <a:pt x="122903" y="773061"/>
                  <a:pt x="245806" y="587478"/>
                  <a:pt x="368709" y="604684"/>
                </a:cubicBezTo>
                <a:cubicBezTo>
                  <a:pt x="491612" y="621890"/>
                  <a:pt x="553064" y="968478"/>
                  <a:pt x="737419" y="1061884"/>
                </a:cubicBezTo>
                <a:cubicBezTo>
                  <a:pt x="921774" y="1155291"/>
                  <a:pt x="1268361" y="1162665"/>
                  <a:pt x="1474838" y="1165123"/>
                </a:cubicBezTo>
                <a:cubicBezTo>
                  <a:pt x="1681315" y="1167581"/>
                  <a:pt x="1885335" y="1130710"/>
                  <a:pt x="1976283" y="1076632"/>
                </a:cubicBezTo>
                <a:cubicBezTo>
                  <a:pt x="2067232" y="1022555"/>
                  <a:pt x="2089355" y="951271"/>
                  <a:pt x="2020529" y="840658"/>
                </a:cubicBezTo>
                <a:cubicBezTo>
                  <a:pt x="1951703" y="730045"/>
                  <a:pt x="1659194" y="553065"/>
                  <a:pt x="1563329" y="412955"/>
                </a:cubicBezTo>
                <a:cubicBezTo>
                  <a:pt x="1467464" y="272845"/>
                  <a:pt x="1445341" y="0"/>
                  <a:pt x="1445341" y="0"/>
                </a:cubicBez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3522407" y="4572000"/>
            <a:ext cx="725128" cy="811161"/>
          </a:xfrm>
          <a:custGeom>
            <a:avLst/>
            <a:gdLst>
              <a:gd name="connsiteX0" fmla="*/ 2458 w 725128"/>
              <a:gd name="connsiteY0" fmla="*/ 0 h 811161"/>
              <a:gd name="connsiteX1" fmla="*/ 120445 w 725128"/>
              <a:gd name="connsiteY1" fmla="*/ 457200 h 811161"/>
              <a:gd name="connsiteX2" fmla="*/ 725128 w 725128"/>
              <a:gd name="connsiteY2" fmla="*/ 811161 h 81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5128" h="811161">
                <a:moveTo>
                  <a:pt x="2458" y="0"/>
                </a:moveTo>
                <a:cubicBezTo>
                  <a:pt x="1229" y="161003"/>
                  <a:pt x="0" y="322007"/>
                  <a:pt x="120445" y="457200"/>
                </a:cubicBezTo>
                <a:cubicBezTo>
                  <a:pt x="240890" y="592393"/>
                  <a:pt x="725128" y="811161"/>
                  <a:pt x="725128" y="811161"/>
                </a:cubicBez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885039" y="4807974"/>
            <a:ext cx="312174" cy="693174"/>
          </a:xfrm>
          <a:custGeom>
            <a:avLst/>
            <a:gdLst>
              <a:gd name="connsiteX0" fmla="*/ 312174 w 312174"/>
              <a:gd name="connsiteY0" fmla="*/ 0 h 693174"/>
              <a:gd name="connsiteX1" fmla="*/ 2458 w 312174"/>
              <a:gd name="connsiteY1" fmla="*/ 324465 h 693174"/>
              <a:gd name="connsiteX2" fmla="*/ 297426 w 312174"/>
              <a:gd name="connsiteY2" fmla="*/ 693174 h 69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2174" h="693174">
                <a:moveTo>
                  <a:pt x="312174" y="0"/>
                </a:moveTo>
                <a:cubicBezTo>
                  <a:pt x="158545" y="104468"/>
                  <a:pt x="4916" y="208936"/>
                  <a:pt x="2458" y="324465"/>
                </a:cubicBezTo>
                <a:cubicBezTo>
                  <a:pt x="0" y="439994"/>
                  <a:pt x="275303" y="599768"/>
                  <a:pt x="297426" y="693174"/>
                </a:cubicBez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Minimum </a:t>
            </a:r>
            <a:r>
              <a:rPr lang="da-DK" b="1" dirty="0" err="1" smtClean="0"/>
              <a:t>Udspænding</a:t>
            </a:r>
            <a:r>
              <a:rPr lang="da-DK" b="1" dirty="0" smtClean="0"/>
              <a:t> Træer</a:t>
            </a:r>
            <a:endParaRPr lang="en-US" b="1" dirty="0"/>
          </a:p>
        </p:txBody>
      </p:sp>
      <p:graphicFrame>
        <p:nvGraphicFramePr>
          <p:cNvPr id="4" name="Group 69"/>
          <p:cNvGraphicFramePr>
            <a:graphicFrameLocks noGrp="1"/>
          </p:cNvGraphicFramePr>
          <p:nvPr>
            <p:ph idx="1"/>
          </p:nvPr>
        </p:nvGraphicFramePr>
        <p:xfrm>
          <a:off x="473826" y="1950720"/>
          <a:ext cx="8153400" cy="4450080"/>
        </p:xfrm>
        <a:graphic>
          <a:graphicData uri="http://schemas.openxmlformats.org/drawingml/2006/table">
            <a:tbl>
              <a:tblPr/>
              <a:tblGrid>
                <a:gridCol w="5006474"/>
                <a:gridCol w="3146926"/>
              </a:tblGrid>
              <a:tr h="497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Kruskall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(1956)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(mange træer; sorterer kanterne)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 </a:t>
                      </a:r>
                      <a:r>
                        <a:rPr kumimoji="0" lang="da-DK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4060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Prim (1930)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(et træ; </a:t>
                      </a:r>
                      <a:r>
                        <a:rPr kumimoji="0" lang="da-DK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prioritetskø</a:t>
                      </a: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over naboknuder)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 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978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da-DK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 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kumimoji="0" lang="da-DK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Fibonnaci</a:t>
                      </a:r>
                      <a:r>
                        <a:rPr kumimoji="0" lang="da-DK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da-DK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heaps</a:t>
                      </a:r>
                      <a:r>
                        <a:rPr kumimoji="0" lang="da-DK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[CLRS, kapitel 19] (1984))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97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Bor</a:t>
                      </a:r>
                      <a:r>
                        <a:rPr lang="en-US" sz="2000" b="0" dirty="0" smtClean="0"/>
                        <a:t>ů</a:t>
                      </a: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vka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(1926)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(mange træer samtidigt; kontraktion)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 </a:t>
                      </a:r>
                      <a:r>
                        <a:rPr kumimoji="0" lang="da-DK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97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Fredman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Tarjan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(1984)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(Bor</a:t>
                      </a:r>
                      <a:r>
                        <a:rPr lang="en-US" sz="1000" b="0" dirty="0" smtClean="0"/>
                        <a:t>ů</a:t>
                      </a:r>
                      <a:r>
                        <a:rPr kumimoji="0" lang="da-DK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vka</a:t>
                      </a: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(1926)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+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Fibonnaci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heaps)</a:t>
                      </a:r>
                      <a:endParaRPr kumimoji="0" lang="da-DK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log* </a:t>
                      </a:r>
                      <a:r>
                        <a:rPr kumimoji="0" lang="da-DK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406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Chazelle (1997)</a:t>
                      </a:r>
                      <a:endParaRPr kumimoji="0" lang="da-DK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el-G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da-DK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m,n</a:t>
                      </a: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97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Pettie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Ramachandran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(2000)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(men optimal </a:t>
                      </a:r>
                      <a:r>
                        <a:rPr kumimoji="0" lang="da-DK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determinisksammenligningsbaseret</a:t>
                      </a: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550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Karger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Klein, </a:t>
                      </a: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Tarjan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(1995) </a:t>
                      </a: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Randomiseret</a:t>
                      </a: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Fredmand, </a:t>
                      </a: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Willard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(1994) </a:t>
                      </a: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(RAM)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sz="4000" b="1" dirty="0" smtClean="0"/>
              <a:t>Minimum Udspændende Træ (MST)</a:t>
            </a:r>
            <a:endParaRPr lang="en-US" sz="4000" b="1" i="1" dirty="0" smtClean="0"/>
          </a:p>
        </p:txBody>
      </p:sp>
      <p:pic>
        <p:nvPicPr>
          <p:cNvPr id="307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8913" y="2081213"/>
            <a:ext cx="6618287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152400" y="5486400"/>
            <a:ext cx="8839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>
                <a:solidFill>
                  <a:schemeClr val="accent2"/>
                </a:solidFill>
              </a:rPr>
              <a:t>Problem</a:t>
            </a:r>
            <a:r>
              <a:rPr lang="da-DK" sz="2400"/>
              <a:t> </a:t>
            </a:r>
          </a:p>
          <a:p>
            <a:r>
              <a:rPr lang="da-DK" sz="2400" b="0"/>
              <a:t>Find et </a:t>
            </a:r>
            <a:r>
              <a:rPr lang="da-DK" sz="2400" b="0">
                <a:solidFill>
                  <a:srgbClr val="00CC00"/>
                </a:solidFill>
              </a:rPr>
              <a:t>udspændende træ </a:t>
            </a:r>
            <a:r>
              <a:rPr lang="da-DK" sz="2400" b="0"/>
              <a:t>for en </a:t>
            </a:r>
            <a:r>
              <a:rPr lang="da-DK" sz="2400" b="0">
                <a:solidFill>
                  <a:srgbClr val="FF0000"/>
                </a:solidFill>
              </a:rPr>
              <a:t>sammenhængende uorienteret vægtet</a:t>
            </a:r>
            <a:r>
              <a:rPr lang="da-DK" sz="2400" b="0"/>
              <a:t> graf således at </a:t>
            </a:r>
            <a:r>
              <a:rPr lang="da-DK" sz="2400" b="0">
                <a:solidFill>
                  <a:srgbClr val="00CC00"/>
                </a:solidFill>
              </a:rPr>
              <a:t>summen af kanterne er mindst mulig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 rot="5400000" flipH="1" flipV="1">
            <a:off x="1905000" y="2635044"/>
            <a:ext cx="685800" cy="656304"/>
          </a:xfrm>
          <a:prstGeom prst="line">
            <a:avLst/>
          </a:prstGeom>
          <a:solidFill>
            <a:schemeClr val="accent1"/>
          </a:solidFill>
          <a:ln w="2540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5400000" flipH="1" flipV="1">
            <a:off x="3903408" y="2635044"/>
            <a:ext cx="685800" cy="656304"/>
          </a:xfrm>
          <a:prstGeom prst="line">
            <a:avLst/>
          </a:prstGeom>
          <a:solidFill>
            <a:schemeClr val="accent1"/>
          </a:solidFill>
          <a:ln w="2540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rot="10800000">
            <a:off x="4938252" y="2667000"/>
            <a:ext cx="1629696" cy="1600200"/>
          </a:xfrm>
          <a:prstGeom prst="line">
            <a:avLst/>
          </a:prstGeom>
          <a:solidFill>
            <a:schemeClr val="accent1"/>
          </a:solidFill>
          <a:ln w="2540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10800000">
            <a:off x="6951408" y="2652252"/>
            <a:ext cx="668592" cy="639096"/>
          </a:xfrm>
          <a:prstGeom prst="line">
            <a:avLst/>
          </a:prstGeom>
          <a:solidFill>
            <a:schemeClr val="accent1"/>
          </a:solidFill>
          <a:ln w="2540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2986548" y="4466304"/>
            <a:ext cx="1524000" cy="0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014452" y="4481052"/>
            <a:ext cx="1524000" cy="0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3006216" y="2467896"/>
            <a:ext cx="1524000" cy="0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5034120" y="2482644"/>
            <a:ext cx="1524000" cy="0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4000" b="1" smtClean="0"/>
              <a:t>Minimum Udspændende Træer: </a:t>
            </a:r>
            <a:br>
              <a:rPr lang="da-DK" sz="4000" b="1" smtClean="0"/>
            </a:br>
            <a:r>
              <a:rPr lang="da-DK" sz="4000" b="1" smtClean="0"/>
              <a:t>Snit</a:t>
            </a:r>
            <a:endParaRPr lang="en-US" sz="4000" b="1" i="1" smtClean="0"/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 cstate="print"/>
          <a:srcRect t="52405" r="34471"/>
          <a:stretch>
            <a:fillRect/>
          </a:stretch>
        </p:blipFill>
        <p:spPr bwMode="auto">
          <a:xfrm>
            <a:off x="457200" y="1676400"/>
            <a:ext cx="830103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762000" y="4831140"/>
            <a:ext cx="8001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sz="2400" dirty="0">
                <a:solidFill>
                  <a:schemeClr val="accent2"/>
                </a:solidFill>
              </a:rPr>
              <a:t>Sætning</a:t>
            </a:r>
            <a:r>
              <a:rPr lang="da-DK" sz="2400" dirty="0"/>
              <a:t> </a:t>
            </a:r>
            <a:endParaRPr lang="da-DK" sz="2400" dirty="0" smtClean="0"/>
          </a:p>
          <a:p>
            <a:r>
              <a:rPr lang="da-DK" sz="2400" b="0" dirty="0" smtClean="0"/>
              <a:t>Hvis </a:t>
            </a:r>
            <a:r>
              <a:rPr lang="da-DK" sz="2400" b="0" dirty="0"/>
              <a:t>alle vægte er forskellige, så gælder der for </a:t>
            </a:r>
            <a:r>
              <a:rPr lang="da-DK" sz="2400" b="0" i="1" dirty="0"/>
              <a:t>ethvert</a:t>
            </a:r>
            <a:r>
              <a:rPr lang="da-DK" sz="2400" b="0" dirty="0"/>
              <a:t> </a:t>
            </a:r>
            <a:r>
              <a:rPr lang="da-DK" sz="2400" dirty="0">
                <a:solidFill>
                  <a:srgbClr val="FF0000"/>
                </a:solidFill>
              </a:rPr>
              <a:t>snit </a:t>
            </a:r>
            <a:r>
              <a:rPr lang="da-DK" sz="2400" dirty="0" smtClean="0">
                <a:solidFill>
                  <a:srgbClr val="FF0000"/>
                </a:solidFill>
              </a:rPr>
              <a:t>(</a:t>
            </a:r>
            <a:r>
              <a:rPr lang="da-DK" sz="2400" i="1" dirty="0" smtClean="0">
                <a:solidFill>
                  <a:srgbClr val="FF0000"/>
                </a:solidFill>
              </a:rPr>
              <a:t>S</a:t>
            </a:r>
            <a:r>
              <a:rPr lang="da-DK" sz="2400" dirty="0" smtClean="0">
                <a:solidFill>
                  <a:srgbClr val="FF0000"/>
                </a:solidFill>
              </a:rPr>
              <a:t>,</a:t>
            </a:r>
            <a:r>
              <a:rPr lang="da-DK" sz="2400" i="1" dirty="0" smtClean="0">
                <a:solidFill>
                  <a:srgbClr val="FF0000"/>
                </a:solidFill>
              </a:rPr>
              <a:t>V</a:t>
            </a:r>
            <a:r>
              <a:rPr lang="da-DK" sz="2400" dirty="0" smtClean="0">
                <a:solidFill>
                  <a:srgbClr val="FF0000"/>
                </a:solidFill>
              </a:rPr>
              <a:t>-</a:t>
            </a:r>
            <a:r>
              <a:rPr lang="da-DK" sz="2400" i="1" dirty="0" smtClean="0">
                <a:solidFill>
                  <a:srgbClr val="FF0000"/>
                </a:solidFill>
              </a:rPr>
              <a:t>S</a:t>
            </a:r>
            <a:r>
              <a:rPr lang="da-DK" sz="2400" dirty="0" smtClean="0">
                <a:solidFill>
                  <a:srgbClr val="FF0000"/>
                </a:solidFill>
              </a:rPr>
              <a:t>) </a:t>
            </a:r>
            <a:r>
              <a:rPr lang="da-DK" sz="2400" b="0" dirty="0" smtClean="0"/>
              <a:t>at </a:t>
            </a:r>
            <a:r>
              <a:rPr lang="da-DK" sz="2400" b="0" dirty="0"/>
              <a:t>den </a:t>
            </a:r>
            <a:r>
              <a:rPr lang="da-DK" sz="2400" dirty="0">
                <a:solidFill>
                  <a:srgbClr val="00CC00"/>
                </a:solidFill>
              </a:rPr>
              <a:t>letteste kant </a:t>
            </a:r>
            <a:r>
              <a:rPr lang="da-DK" sz="2400" b="0" dirty="0"/>
              <a:t>der krydser </a:t>
            </a:r>
            <a:r>
              <a:rPr lang="da-DK" sz="2400" b="0" dirty="0" smtClean="0"/>
              <a:t>snittet </a:t>
            </a:r>
            <a:r>
              <a:rPr lang="da-DK" sz="2400" b="0" dirty="0"/>
              <a:t>er med i et minimum udspændende træ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971800" y="2181225"/>
            <a:ext cx="1371600" cy="0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4800600" y="2181225"/>
            <a:ext cx="1371600" cy="0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2057400" y="3095625"/>
            <a:ext cx="1371600" cy="0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5400000">
            <a:off x="5715000" y="3095625"/>
            <a:ext cx="1371600" cy="0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10800000" flipV="1">
            <a:off x="6538452" y="3248025"/>
            <a:ext cx="624348" cy="594852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16200000" flipH="1">
            <a:off x="2003322" y="3240651"/>
            <a:ext cx="609600" cy="594852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2" name="Straight Connector 141"/>
          <p:cNvCxnSpPr/>
          <p:nvPr/>
        </p:nvCxnSpPr>
        <p:spPr bwMode="auto">
          <a:xfrm flipV="1">
            <a:off x="762000" y="914400"/>
            <a:ext cx="1873437" cy="10352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9" name="Straight Connector 138"/>
          <p:cNvCxnSpPr>
            <a:stCxn id="76" idx="6"/>
            <a:endCxn id="79" idx="3"/>
          </p:cNvCxnSpPr>
          <p:nvPr/>
        </p:nvCxnSpPr>
        <p:spPr bwMode="auto">
          <a:xfrm flipV="1">
            <a:off x="5715000" y="1022163"/>
            <a:ext cx="1873437" cy="10352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>
            <a:stCxn id="75" idx="6"/>
            <a:endCxn id="79" idx="2"/>
          </p:cNvCxnSpPr>
          <p:nvPr/>
        </p:nvCxnSpPr>
        <p:spPr bwMode="auto">
          <a:xfrm flipV="1">
            <a:off x="6477000" y="914400"/>
            <a:ext cx="1066800" cy="2286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762000" y="4831140"/>
            <a:ext cx="8001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sz="2400" dirty="0">
                <a:solidFill>
                  <a:schemeClr val="accent2"/>
                </a:solidFill>
              </a:rPr>
              <a:t>Sætning</a:t>
            </a:r>
            <a:r>
              <a:rPr lang="da-DK" sz="2400" dirty="0"/>
              <a:t> </a:t>
            </a:r>
            <a:endParaRPr lang="da-DK" sz="2400" dirty="0" smtClean="0"/>
          </a:p>
          <a:p>
            <a:r>
              <a:rPr lang="da-DK" sz="2400" b="0" dirty="0" smtClean="0"/>
              <a:t>Hvis </a:t>
            </a:r>
            <a:r>
              <a:rPr lang="da-DK" sz="2400" b="0" dirty="0"/>
              <a:t>alle vægte er forskellige, så gælder der for </a:t>
            </a:r>
            <a:r>
              <a:rPr lang="da-DK" sz="2400" b="0" i="1" dirty="0"/>
              <a:t>ethvert</a:t>
            </a:r>
            <a:r>
              <a:rPr lang="da-DK" sz="2400" b="0" dirty="0"/>
              <a:t> </a:t>
            </a:r>
            <a:r>
              <a:rPr lang="da-DK" sz="2400" dirty="0">
                <a:solidFill>
                  <a:srgbClr val="FF0000"/>
                </a:solidFill>
              </a:rPr>
              <a:t>snit </a:t>
            </a:r>
            <a:r>
              <a:rPr lang="da-DK" sz="2400" dirty="0" smtClean="0">
                <a:solidFill>
                  <a:srgbClr val="FF0000"/>
                </a:solidFill>
              </a:rPr>
              <a:t>(</a:t>
            </a:r>
            <a:r>
              <a:rPr lang="da-DK" sz="2400" i="1" dirty="0" smtClean="0">
                <a:solidFill>
                  <a:srgbClr val="FF0000"/>
                </a:solidFill>
              </a:rPr>
              <a:t>S</a:t>
            </a:r>
            <a:r>
              <a:rPr lang="da-DK" sz="2400" dirty="0" smtClean="0">
                <a:solidFill>
                  <a:srgbClr val="FF0000"/>
                </a:solidFill>
              </a:rPr>
              <a:t>,</a:t>
            </a:r>
            <a:r>
              <a:rPr lang="da-DK" sz="2400" i="1" dirty="0" smtClean="0">
                <a:solidFill>
                  <a:srgbClr val="FF0000"/>
                </a:solidFill>
              </a:rPr>
              <a:t>V</a:t>
            </a:r>
            <a:r>
              <a:rPr lang="da-DK" sz="2400" dirty="0" smtClean="0">
                <a:solidFill>
                  <a:srgbClr val="FF0000"/>
                </a:solidFill>
              </a:rPr>
              <a:t>-</a:t>
            </a:r>
            <a:r>
              <a:rPr lang="da-DK" sz="2400" i="1" dirty="0" smtClean="0">
                <a:solidFill>
                  <a:srgbClr val="FF0000"/>
                </a:solidFill>
              </a:rPr>
              <a:t>S</a:t>
            </a:r>
            <a:r>
              <a:rPr lang="da-DK" sz="2400" dirty="0" smtClean="0">
                <a:solidFill>
                  <a:srgbClr val="FF0000"/>
                </a:solidFill>
              </a:rPr>
              <a:t>) </a:t>
            </a:r>
            <a:r>
              <a:rPr lang="da-DK" sz="2400" b="0" dirty="0" smtClean="0"/>
              <a:t>at </a:t>
            </a:r>
            <a:r>
              <a:rPr lang="da-DK" sz="2400" b="0" dirty="0"/>
              <a:t>den </a:t>
            </a:r>
            <a:r>
              <a:rPr lang="da-DK" sz="2400" dirty="0">
                <a:solidFill>
                  <a:srgbClr val="00CC00"/>
                </a:solidFill>
              </a:rPr>
              <a:t>letteste kant</a:t>
            </a:r>
            <a:r>
              <a:rPr lang="da-DK" sz="2400" b="0" dirty="0">
                <a:solidFill>
                  <a:srgbClr val="00CC00"/>
                </a:solidFill>
              </a:rPr>
              <a:t> </a:t>
            </a:r>
            <a:r>
              <a:rPr lang="da-DK" sz="2400" b="0" dirty="0"/>
              <a:t>der krydser </a:t>
            </a:r>
            <a:r>
              <a:rPr lang="da-DK" sz="2400" b="0" dirty="0" smtClean="0"/>
              <a:t>snittet </a:t>
            </a:r>
            <a:r>
              <a:rPr lang="da-DK" sz="2400" b="0" dirty="0"/>
              <a:t>er med i et minimum udspændende træ</a:t>
            </a:r>
          </a:p>
        </p:txBody>
      </p:sp>
      <p:cxnSp>
        <p:nvCxnSpPr>
          <p:cNvPr id="71" name="Straight Connector 70"/>
          <p:cNvCxnSpPr>
            <a:endCxn id="78" idx="3"/>
          </p:cNvCxnSpPr>
          <p:nvPr/>
        </p:nvCxnSpPr>
        <p:spPr bwMode="auto">
          <a:xfrm rot="5400000" flipH="1" flipV="1">
            <a:off x="7384863" y="2965263"/>
            <a:ext cx="851274" cy="6226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>
            <a:stCxn id="76" idx="0"/>
          </p:cNvCxnSpPr>
          <p:nvPr/>
        </p:nvCxnSpPr>
        <p:spPr bwMode="auto">
          <a:xfrm rot="16200000" flipV="1">
            <a:off x="4953000" y="1295400"/>
            <a:ext cx="11430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>
            <a:stCxn id="77" idx="0"/>
            <a:endCxn id="76" idx="4"/>
          </p:cNvCxnSpPr>
          <p:nvPr/>
        </p:nvCxnSpPr>
        <p:spPr bwMode="auto">
          <a:xfrm rot="16200000" flipV="1">
            <a:off x="5219700" y="2552700"/>
            <a:ext cx="7620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79" idx="5"/>
          </p:cNvCxnSpPr>
          <p:nvPr/>
        </p:nvCxnSpPr>
        <p:spPr bwMode="auto">
          <a:xfrm rot="16200000" flipH="1">
            <a:off x="7994463" y="831663"/>
            <a:ext cx="470274" cy="8512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Oval 74"/>
          <p:cNvSpPr/>
          <p:nvPr/>
        </p:nvSpPr>
        <p:spPr bwMode="auto">
          <a:xfrm>
            <a:off x="6172200" y="9906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5410200" y="19050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5486400" y="29718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8077200" y="25908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7543800" y="7620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7315200" y="20574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2" name="Straight Connector 81"/>
          <p:cNvCxnSpPr>
            <a:stCxn id="75" idx="3"/>
            <a:endCxn id="76" idx="7"/>
          </p:cNvCxnSpPr>
          <p:nvPr/>
        </p:nvCxnSpPr>
        <p:spPr bwMode="auto">
          <a:xfrm rot="5400000">
            <a:off x="5594163" y="1326963"/>
            <a:ext cx="698874" cy="5464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>
            <a:stCxn id="76" idx="6"/>
            <a:endCxn id="80" idx="2"/>
          </p:cNvCxnSpPr>
          <p:nvPr/>
        </p:nvCxnSpPr>
        <p:spPr bwMode="auto">
          <a:xfrm>
            <a:off x="5715000" y="2057400"/>
            <a:ext cx="1600200" cy="152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>
            <a:stCxn id="79" idx="4"/>
            <a:endCxn id="78" idx="0"/>
          </p:cNvCxnSpPr>
          <p:nvPr/>
        </p:nvCxnSpPr>
        <p:spPr bwMode="auto">
          <a:xfrm rot="16200000" flipH="1">
            <a:off x="7200900" y="1562100"/>
            <a:ext cx="1524000" cy="533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>
            <a:stCxn id="78" idx="2"/>
            <a:endCxn id="77" idx="6"/>
          </p:cNvCxnSpPr>
          <p:nvPr/>
        </p:nvCxnSpPr>
        <p:spPr bwMode="auto">
          <a:xfrm rot="10800000" flipV="1">
            <a:off x="5791200" y="2743200"/>
            <a:ext cx="2286000" cy="3810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>
            <a:stCxn id="77" idx="7"/>
            <a:endCxn id="80" idx="3"/>
          </p:cNvCxnSpPr>
          <p:nvPr/>
        </p:nvCxnSpPr>
        <p:spPr bwMode="auto">
          <a:xfrm rot="5400000" flipH="1" flipV="1">
            <a:off x="6203763" y="1860363"/>
            <a:ext cx="698874" cy="16132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Oval 88"/>
          <p:cNvSpPr/>
          <p:nvPr/>
        </p:nvSpPr>
        <p:spPr bwMode="auto">
          <a:xfrm>
            <a:off x="5334000" y="457200"/>
            <a:ext cx="304800" cy="3048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8610600" y="1447800"/>
            <a:ext cx="304800" cy="3048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7239000" y="3657600"/>
            <a:ext cx="304800" cy="3048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2" name="Straight Connector 91"/>
          <p:cNvCxnSpPr>
            <a:stCxn id="75" idx="1"/>
            <a:endCxn id="89" idx="5"/>
          </p:cNvCxnSpPr>
          <p:nvPr/>
        </p:nvCxnSpPr>
        <p:spPr bwMode="auto">
          <a:xfrm rot="16200000" flipV="1">
            <a:off x="5746563" y="564963"/>
            <a:ext cx="317874" cy="6226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stCxn id="78" idx="7"/>
            <a:endCxn id="90" idx="4"/>
          </p:cNvCxnSpPr>
          <p:nvPr/>
        </p:nvCxnSpPr>
        <p:spPr bwMode="auto">
          <a:xfrm rot="5400000" flipH="1" flipV="1">
            <a:off x="8108763" y="1981201"/>
            <a:ext cx="882837" cy="4256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>
            <a:stCxn id="77" idx="5"/>
            <a:endCxn id="91" idx="2"/>
          </p:cNvCxnSpPr>
          <p:nvPr/>
        </p:nvCxnSpPr>
        <p:spPr bwMode="auto">
          <a:xfrm rot="16200000" flipH="1">
            <a:off x="6203763" y="2774762"/>
            <a:ext cx="578037" cy="14924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5" name="TextBox 94"/>
          <p:cNvSpPr txBox="1"/>
          <p:nvPr/>
        </p:nvSpPr>
        <p:spPr>
          <a:xfrm>
            <a:off x="7010400" y="621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9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867400" y="208811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0070C0"/>
                </a:solidFill>
              </a:rPr>
              <a:t>3</a:t>
            </a:r>
            <a:endParaRPr lang="da-DK" dirty="0">
              <a:solidFill>
                <a:srgbClr val="0070C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791200" y="2526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010400" y="2907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0070C0"/>
                </a:solidFill>
              </a:rPr>
              <a:t>7</a:t>
            </a:r>
          </a:p>
        </p:txBody>
      </p:sp>
      <p:cxnSp>
        <p:nvCxnSpPr>
          <p:cNvPr id="106" name="Straight Connector 105"/>
          <p:cNvCxnSpPr>
            <a:endCxn id="113" idx="3"/>
          </p:cNvCxnSpPr>
          <p:nvPr/>
        </p:nvCxnSpPr>
        <p:spPr bwMode="auto">
          <a:xfrm rot="5400000" flipH="1" flipV="1">
            <a:off x="2431863" y="2889063"/>
            <a:ext cx="851274" cy="6226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/>
          <p:cNvCxnSpPr>
            <a:stCxn id="111" idx="0"/>
          </p:cNvCxnSpPr>
          <p:nvPr/>
        </p:nvCxnSpPr>
        <p:spPr bwMode="auto">
          <a:xfrm rot="16200000" flipV="1">
            <a:off x="0" y="1219200"/>
            <a:ext cx="11430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>
            <a:stCxn id="112" idx="0"/>
            <a:endCxn id="111" idx="4"/>
          </p:cNvCxnSpPr>
          <p:nvPr/>
        </p:nvCxnSpPr>
        <p:spPr bwMode="auto">
          <a:xfrm rot="16200000" flipV="1">
            <a:off x="266700" y="2476500"/>
            <a:ext cx="7620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>
            <a:stCxn id="114" idx="5"/>
          </p:cNvCxnSpPr>
          <p:nvPr/>
        </p:nvCxnSpPr>
        <p:spPr bwMode="auto">
          <a:xfrm rot="16200000" flipH="1">
            <a:off x="3041463" y="755463"/>
            <a:ext cx="470274" cy="8512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10" name="Oval 109"/>
          <p:cNvSpPr/>
          <p:nvPr/>
        </p:nvSpPr>
        <p:spPr bwMode="auto">
          <a:xfrm>
            <a:off x="1219200" y="9144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1" name="Oval 110"/>
          <p:cNvSpPr/>
          <p:nvPr/>
        </p:nvSpPr>
        <p:spPr bwMode="auto">
          <a:xfrm>
            <a:off x="457200" y="18288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" name="Oval 111"/>
          <p:cNvSpPr/>
          <p:nvPr/>
        </p:nvSpPr>
        <p:spPr bwMode="auto">
          <a:xfrm>
            <a:off x="533400" y="28956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3124200" y="25146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Oval 113"/>
          <p:cNvSpPr/>
          <p:nvPr/>
        </p:nvSpPr>
        <p:spPr bwMode="auto">
          <a:xfrm>
            <a:off x="2590800" y="6858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" name="Oval 114"/>
          <p:cNvSpPr/>
          <p:nvPr/>
        </p:nvSpPr>
        <p:spPr bwMode="auto">
          <a:xfrm>
            <a:off x="2362200" y="19812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7" name="Straight Connector 116"/>
          <p:cNvCxnSpPr>
            <a:stCxn id="110" idx="3"/>
            <a:endCxn id="111" idx="7"/>
          </p:cNvCxnSpPr>
          <p:nvPr/>
        </p:nvCxnSpPr>
        <p:spPr bwMode="auto">
          <a:xfrm rot="5400000">
            <a:off x="641163" y="1250763"/>
            <a:ext cx="698874" cy="5464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/>
          <p:cNvCxnSpPr>
            <a:stCxn id="111" idx="6"/>
            <a:endCxn id="115" idx="2"/>
          </p:cNvCxnSpPr>
          <p:nvPr/>
        </p:nvCxnSpPr>
        <p:spPr bwMode="auto">
          <a:xfrm>
            <a:off x="762000" y="1981200"/>
            <a:ext cx="1600200" cy="152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438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Straight Connector 118"/>
          <p:cNvCxnSpPr>
            <a:stCxn id="110" idx="6"/>
            <a:endCxn id="114" idx="2"/>
          </p:cNvCxnSpPr>
          <p:nvPr/>
        </p:nvCxnSpPr>
        <p:spPr bwMode="auto">
          <a:xfrm flipV="1">
            <a:off x="1524000" y="838200"/>
            <a:ext cx="1066800" cy="2286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Straight Connector 119"/>
          <p:cNvCxnSpPr>
            <a:stCxn id="114" idx="4"/>
            <a:endCxn id="113" idx="0"/>
          </p:cNvCxnSpPr>
          <p:nvPr/>
        </p:nvCxnSpPr>
        <p:spPr bwMode="auto">
          <a:xfrm rot="16200000" flipH="1">
            <a:off x="2247900" y="1485900"/>
            <a:ext cx="1524000" cy="533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Straight Connector 120"/>
          <p:cNvCxnSpPr>
            <a:stCxn id="113" idx="2"/>
            <a:endCxn id="112" idx="6"/>
          </p:cNvCxnSpPr>
          <p:nvPr/>
        </p:nvCxnSpPr>
        <p:spPr bwMode="auto">
          <a:xfrm rot="10800000" flipV="1">
            <a:off x="838200" y="2667000"/>
            <a:ext cx="2286000" cy="3810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Straight Connector 121"/>
          <p:cNvCxnSpPr>
            <a:stCxn id="112" idx="7"/>
            <a:endCxn id="115" idx="3"/>
          </p:cNvCxnSpPr>
          <p:nvPr/>
        </p:nvCxnSpPr>
        <p:spPr bwMode="auto">
          <a:xfrm rot="5400000" flipH="1" flipV="1">
            <a:off x="1250763" y="1784163"/>
            <a:ext cx="698874" cy="16132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4" name="Oval 123"/>
          <p:cNvSpPr/>
          <p:nvPr/>
        </p:nvSpPr>
        <p:spPr bwMode="auto">
          <a:xfrm>
            <a:off x="381000" y="381000"/>
            <a:ext cx="304800" cy="3048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5" name="Oval 124"/>
          <p:cNvSpPr/>
          <p:nvPr/>
        </p:nvSpPr>
        <p:spPr bwMode="auto">
          <a:xfrm>
            <a:off x="3657600" y="1371600"/>
            <a:ext cx="304800" cy="3048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6" name="Oval 125"/>
          <p:cNvSpPr/>
          <p:nvPr/>
        </p:nvSpPr>
        <p:spPr bwMode="auto">
          <a:xfrm>
            <a:off x="2286000" y="3581400"/>
            <a:ext cx="304800" cy="3048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7" name="Straight Connector 126"/>
          <p:cNvCxnSpPr>
            <a:stCxn id="110" idx="1"/>
            <a:endCxn id="124" idx="5"/>
          </p:cNvCxnSpPr>
          <p:nvPr/>
        </p:nvCxnSpPr>
        <p:spPr bwMode="auto">
          <a:xfrm rot="16200000" flipV="1">
            <a:off x="793563" y="488763"/>
            <a:ext cx="317874" cy="6226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127"/>
          <p:cNvCxnSpPr>
            <a:stCxn id="113" idx="7"/>
            <a:endCxn id="125" idx="4"/>
          </p:cNvCxnSpPr>
          <p:nvPr/>
        </p:nvCxnSpPr>
        <p:spPr bwMode="auto">
          <a:xfrm rot="5400000" flipH="1" flipV="1">
            <a:off x="3155763" y="1905001"/>
            <a:ext cx="882837" cy="4256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Straight Connector 128"/>
          <p:cNvCxnSpPr>
            <a:stCxn id="112" idx="5"/>
            <a:endCxn id="126" idx="2"/>
          </p:cNvCxnSpPr>
          <p:nvPr/>
        </p:nvCxnSpPr>
        <p:spPr bwMode="auto">
          <a:xfrm rot="16200000" flipH="1">
            <a:off x="1250763" y="2698562"/>
            <a:ext cx="578037" cy="14924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0" name="TextBox 129"/>
          <p:cNvSpPr txBox="1"/>
          <p:nvPr/>
        </p:nvSpPr>
        <p:spPr>
          <a:xfrm>
            <a:off x="1800224" y="48577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0070C0"/>
                </a:solidFill>
              </a:rPr>
              <a:t>e</a:t>
            </a:r>
            <a:r>
              <a:rPr lang="da-DK" dirty="0" smtClean="0">
                <a:solidFill>
                  <a:srgbClr val="0070C0"/>
                </a:solidFill>
              </a:rPr>
              <a:t>’ = 9</a:t>
            </a:r>
            <a:endParaRPr lang="da-DK" dirty="0">
              <a:solidFill>
                <a:srgbClr val="0070C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838200" y="2038352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00B438"/>
                </a:solidFill>
              </a:rPr>
              <a:t>e</a:t>
            </a:r>
            <a:r>
              <a:rPr lang="da-DK" dirty="0" smtClean="0">
                <a:solidFill>
                  <a:srgbClr val="00B438"/>
                </a:solidFill>
              </a:rPr>
              <a:t> = 3</a:t>
            </a:r>
            <a:endParaRPr lang="da-DK" dirty="0">
              <a:solidFill>
                <a:srgbClr val="00B438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838200" y="24500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057400" y="28310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136" name="Right Arrow 135"/>
          <p:cNvSpPr/>
          <p:nvPr/>
        </p:nvSpPr>
        <p:spPr bwMode="auto">
          <a:xfrm>
            <a:off x="4267200" y="1600200"/>
            <a:ext cx="762000" cy="762000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Freeform 115"/>
          <p:cNvSpPr/>
          <p:nvPr/>
        </p:nvSpPr>
        <p:spPr bwMode="auto">
          <a:xfrm>
            <a:off x="1621631" y="428625"/>
            <a:ext cx="435769" cy="3429000"/>
          </a:xfrm>
          <a:custGeom>
            <a:avLst/>
            <a:gdLst>
              <a:gd name="connsiteX0" fmla="*/ 0 w 435769"/>
              <a:gd name="connsiteY0" fmla="*/ 0 h 3429000"/>
              <a:gd name="connsiteX1" fmla="*/ 428625 w 435769"/>
              <a:gd name="connsiteY1" fmla="*/ 757238 h 3429000"/>
              <a:gd name="connsiteX2" fmla="*/ 42862 w 435769"/>
              <a:gd name="connsiteY2" fmla="*/ 1857375 h 3429000"/>
              <a:gd name="connsiteX3" fmla="*/ 228600 w 435769"/>
              <a:gd name="connsiteY3" fmla="*/ 3200400 h 3429000"/>
              <a:gd name="connsiteX4" fmla="*/ 228600 w 435769"/>
              <a:gd name="connsiteY4" fmla="*/ 3228975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769" h="3429000">
                <a:moveTo>
                  <a:pt x="0" y="0"/>
                </a:moveTo>
                <a:cubicBezTo>
                  <a:pt x="210740" y="223838"/>
                  <a:pt x="421481" y="447676"/>
                  <a:pt x="428625" y="757238"/>
                </a:cubicBezTo>
                <a:cubicBezTo>
                  <a:pt x="435769" y="1066800"/>
                  <a:pt x="76200" y="1450181"/>
                  <a:pt x="42862" y="1857375"/>
                </a:cubicBezTo>
                <a:cubicBezTo>
                  <a:pt x="9525" y="2264569"/>
                  <a:pt x="197644" y="2971800"/>
                  <a:pt x="228600" y="3200400"/>
                </a:cubicBezTo>
                <a:cubicBezTo>
                  <a:pt x="259556" y="3429000"/>
                  <a:pt x="228600" y="3228975"/>
                  <a:pt x="228600" y="3228975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Freeform 80"/>
          <p:cNvSpPr/>
          <p:nvPr/>
        </p:nvSpPr>
        <p:spPr bwMode="auto">
          <a:xfrm>
            <a:off x="6574631" y="504825"/>
            <a:ext cx="435769" cy="3429000"/>
          </a:xfrm>
          <a:custGeom>
            <a:avLst/>
            <a:gdLst>
              <a:gd name="connsiteX0" fmla="*/ 0 w 435769"/>
              <a:gd name="connsiteY0" fmla="*/ 0 h 3429000"/>
              <a:gd name="connsiteX1" fmla="*/ 428625 w 435769"/>
              <a:gd name="connsiteY1" fmla="*/ 757238 h 3429000"/>
              <a:gd name="connsiteX2" fmla="*/ 42862 w 435769"/>
              <a:gd name="connsiteY2" fmla="*/ 1857375 h 3429000"/>
              <a:gd name="connsiteX3" fmla="*/ 228600 w 435769"/>
              <a:gd name="connsiteY3" fmla="*/ 3200400 h 3429000"/>
              <a:gd name="connsiteX4" fmla="*/ 228600 w 435769"/>
              <a:gd name="connsiteY4" fmla="*/ 3228975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769" h="3429000">
                <a:moveTo>
                  <a:pt x="0" y="0"/>
                </a:moveTo>
                <a:cubicBezTo>
                  <a:pt x="210740" y="223838"/>
                  <a:pt x="421481" y="447676"/>
                  <a:pt x="428625" y="757238"/>
                </a:cubicBezTo>
                <a:cubicBezTo>
                  <a:pt x="435769" y="1066800"/>
                  <a:pt x="76200" y="1450181"/>
                  <a:pt x="42862" y="1857375"/>
                </a:cubicBezTo>
                <a:cubicBezTo>
                  <a:pt x="9525" y="2264569"/>
                  <a:pt x="197644" y="2971800"/>
                  <a:pt x="228600" y="3200400"/>
                </a:cubicBezTo>
                <a:cubicBezTo>
                  <a:pt x="259556" y="3429000"/>
                  <a:pt x="228600" y="3228975"/>
                  <a:pt x="228600" y="3228975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990600" y="76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FF0000"/>
                </a:solidFill>
              </a:rPr>
              <a:t>snit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6172200" y="404878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0" dirty="0" smtClean="0"/>
              <a:t>Nyt udspændende træ med mindre vægt</a:t>
            </a:r>
            <a:endParaRPr lang="da-DK" sz="1400" b="0" dirty="0"/>
          </a:p>
        </p:txBody>
      </p:sp>
      <p:sp>
        <p:nvSpPr>
          <p:cNvPr id="153" name="TextBox 152"/>
          <p:cNvSpPr txBox="1"/>
          <p:nvPr/>
        </p:nvSpPr>
        <p:spPr>
          <a:xfrm>
            <a:off x="304800" y="404878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0" dirty="0" smtClean="0"/>
              <a:t>Antag modsætningsvis et </a:t>
            </a:r>
            <a:r>
              <a:rPr lang="da-DK" sz="1400" b="0" dirty="0" smtClean="0">
                <a:solidFill>
                  <a:srgbClr val="0070C0"/>
                </a:solidFill>
              </a:rPr>
              <a:t>MST </a:t>
            </a:r>
            <a:r>
              <a:rPr lang="da-DK" sz="1400" b="0" dirty="0" smtClean="0"/>
              <a:t>med et </a:t>
            </a:r>
            <a:r>
              <a:rPr lang="da-DK" sz="1400" b="0" dirty="0" smtClean="0">
                <a:solidFill>
                  <a:srgbClr val="FF0000"/>
                </a:solidFill>
              </a:rPr>
              <a:t>snit</a:t>
            </a:r>
            <a:r>
              <a:rPr lang="da-DK" sz="1400" b="0" dirty="0" smtClean="0"/>
              <a:t> hvor </a:t>
            </a:r>
            <a:r>
              <a:rPr lang="da-DK" sz="1400" b="0" dirty="0" smtClean="0">
                <a:solidFill>
                  <a:srgbClr val="00B438"/>
                </a:solidFill>
              </a:rPr>
              <a:t>mindste kant </a:t>
            </a:r>
            <a:r>
              <a:rPr lang="da-DK" sz="1400" b="0" i="1" dirty="0" smtClean="0">
                <a:solidFill>
                  <a:srgbClr val="00B438"/>
                </a:solidFill>
              </a:rPr>
              <a:t>e</a:t>
            </a:r>
            <a:r>
              <a:rPr lang="da-DK" sz="1400" b="0" dirty="0" smtClean="0"/>
              <a:t> ikke er med i </a:t>
            </a:r>
            <a:r>
              <a:rPr lang="da-DK" sz="1400" b="0" dirty="0" smtClean="0">
                <a:solidFill>
                  <a:srgbClr val="0070C0"/>
                </a:solidFill>
              </a:rPr>
              <a:t>MST</a:t>
            </a:r>
            <a:endParaRPr lang="da-DK" sz="1400" b="0" dirty="0">
              <a:solidFill>
                <a:srgbClr val="0070C0"/>
              </a:solidFill>
            </a:endParaRPr>
          </a:p>
        </p:txBody>
      </p:sp>
      <p:sp>
        <p:nvSpPr>
          <p:cNvPr id="154" name="Lightning Bolt 153"/>
          <p:cNvSpPr/>
          <p:nvPr/>
        </p:nvSpPr>
        <p:spPr bwMode="auto">
          <a:xfrm>
            <a:off x="7924800" y="4343400"/>
            <a:ext cx="457200" cy="304800"/>
          </a:xfrm>
          <a:prstGeom prst="lightningBol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395288" y="1781176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0070C0"/>
                </a:solidFill>
              </a:rPr>
              <a:t>u</a:t>
            </a:r>
            <a:endParaRPr lang="da-DK" i="1" dirty="0">
              <a:solidFill>
                <a:srgbClr val="0070C0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2286000" y="1933576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0070C0"/>
                </a:solidFill>
              </a:rPr>
              <a:t>v</a:t>
            </a:r>
            <a:endParaRPr lang="da-DK" i="1" dirty="0">
              <a:solidFill>
                <a:srgbClr val="0070C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348288" y="1871664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0070C0"/>
                </a:solidFill>
              </a:rPr>
              <a:t>u</a:t>
            </a:r>
            <a:endParaRPr lang="da-DK" i="1" dirty="0">
              <a:solidFill>
                <a:srgbClr val="0070C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7239000" y="2024064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0070C0"/>
                </a:solidFill>
              </a:rPr>
              <a:t>v</a:t>
            </a:r>
            <a:endParaRPr lang="da-DK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1" name="Straight Connector 220"/>
          <p:cNvCxnSpPr>
            <a:stCxn id="114" idx="6"/>
            <a:endCxn id="104" idx="2"/>
          </p:cNvCxnSpPr>
          <p:nvPr/>
        </p:nvCxnSpPr>
        <p:spPr bwMode="auto">
          <a:xfrm>
            <a:off x="1600200" y="25146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8" name="Straight Connector 217"/>
          <p:cNvCxnSpPr>
            <a:stCxn id="123" idx="5"/>
            <a:endCxn id="213" idx="2"/>
          </p:cNvCxnSpPr>
          <p:nvPr/>
        </p:nvCxnSpPr>
        <p:spPr bwMode="auto">
          <a:xfrm rot="16200000" flipH="1">
            <a:off x="1707963" y="4984562"/>
            <a:ext cx="120837" cy="11876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Straight Connector 180"/>
          <p:cNvCxnSpPr>
            <a:stCxn id="103" idx="2"/>
            <a:endCxn id="100" idx="7"/>
          </p:cNvCxnSpPr>
          <p:nvPr/>
        </p:nvCxnSpPr>
        <p:spPr bwMode="auto">
          <a:xfrm rot="10800000" flipV="1">
            <a:off x="1707964" y="3733799"/>
            <a:ext cx="1187637" cy="9590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0" name="Straight Connector 159"/>
          <p:cNvCxnSpPr>
            <a:stCxn id="105" idx="1"/>
            <a:endCxn id="103" idx="5"/>
          </p:cNvCxnSpPr>
          <p:nvPr/>
        </p:nvCxnSpPr>
        <p:spPr bwMode="auto">
          <a:xfrm rot="16200000" flipV="1">
            <a:off x="3231963" y="3765363"/>
            <a:ext cx="546474" cy="6988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208" name="Group 207"/>
          <p:cNvGrpSpPr/>
          <p:nvPr/>
        </p:nvGrpSpPr>
        <p:grpSpPr>
          <a:xfrm>
            <a:off x="762000" y="3124200"/>
            <a:ext cx="2286000" cy="1676401"/>
            <a:chOff x="2895600" y="2209799"/>
            <a:chExt cx="2286000" cy="1676401"/>
          </a:xfrm>
        </p:grpSpPr>
        <p:cxnSp>
          <p:nvCxnSpPr>
            <p:cNvPr id="206" name="Straight Connector 205"/>
            <p:cNvCxnSpPr/>
            <p:nvPr/>
          </p:nvCxnSpPr>
          <p:spPr bwMode="auto">
            <a:xfrm rot="5400000">
              <a:off x="2705100" y="3009900"/>
              <a:ext cx="457200" cy="762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B43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2" name="Straight Connector 201"/>
            <p:cNvCxnSpPr/>
            <p:nvPr/>
          </p:nvCxnSpPr>
          <p:spPr bwMode="auto">
            <a:xfrm flipV="1">
              <a:off x="3886200" y="3810000"/>
              <a:ext cx="762000" cy="762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3" name="Straight Connector 202"/>
            <p:cNvCxnSpPr/>
            <p:nvPr/>
          </p:nvCxnSpPr>
          <p:spPr bwMode="auto">
            <a:xfrm rot="5400000" flipH="1" flipV="1">
              <a:off x="4679763" y="3200401"/>
              <a:ext cx="730437" cy="27323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4" name="Straight Connector 203"/>
            <p:cNvCxnSpPr/>
            <p:nvPr/>
          </p:nvCxnSpPr>
          <p:spPr bwMode="auto">
            <a:xfrm rot="16200000" flipV="1">
              <a:off x="4419601" y="2057400"/>
              <a:ext cx="501837" cy="80663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5" name="Straight Connector 204"/>
            <p:cNvCxnSpPr/>
            <p:nvPr/>
          </p:nvCxnSpPr>
          <p:spPr bwMode="auto">
            <a:xfrm rot="10800000" flipV="1">
              <a:off x="3079564" y="2209799"/>
              <a:ext cx="882837" cy="34943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7" name="Straight Connector 206"/>
            <p:cNvCxnSpPr/>
            <p:nvPr/>
          </p:nvCxnSpPr>
          <p:spPr bwMode="auto">
            <a:xfrm rot="16200000" flipH="1">
              <a:off x="3117663" y="3422462"/>
              <a:ext cx="349437" cy="57803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43" name="Straight Connector 142"/>
          <p:cNvCxnSpPr/>
          <p:nvPr/>
        </p:nvCxnSpPr>
        <p:spPr bwMode="auto">
          <a:xfrm flipV="1">
            <a:off x="1766888" y="4724400"/>
            <a:ext cx="7620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Straight Connector 145"/>
          <p:cNvCxnSpPr/>
          <p:nvPr/>
        </p:nvCxnSpPr>
        <p:spPr bwMode="auto">
          <a:xfrm rot="5400000" flipH="1" flipV="1">
            <a:off x="2557464" y="4114801"/>
            <a:ext cx="730437" cy="2732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3" name="Straight Connector 162"/>
          <p:cNvCxnSpPr/>
          <p:nvPr/>
        </p:nvCxnSpPr>
        <p:spPr bwMode="auto">
          <a:xfrm rot="16200000" flipV="1">
            <a:off x="2286001" y="2971800"/>
            <a:ext cx="501837" cy="8066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9" name="Straight Connector 208"/>
          <p:cNvCxnSpPr>
            <a:stCxn id="114" idx="3"/>
            <a:endCxn id="113" idx="7"/>
          </p:cNvCxnSpPr>
          <p:nvPr/>
        </p:nvCxnSpPr>
        <p:spPr bwMode="auto">
          <a:xfrm rot="5400000">
            <a:off x="717363" y="2850963"/>
            <a:ext cx="851274" cy="3940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762000" y="182940"/>
            <a:ext cx="8001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sz="2400" dirty="0">
                <a:solidFill>
                  <a:schemeClr val="accent2"/>
                </a:solidFill>
              </a:rPr>
              <a:t>Sætning</a:t>
            </a:r>
            <a:r>
              <a:rPr lang="da-DK" sz="2400" dirty="0"/>
              <a:t> </a:t>
            </a:r>
            <a:endParaRPr lang="da-DK" sz="2400" dirty="0" smtClean="0"/>
          </a:p>
          <a:p>
            <a:r>
              <a:rPr lang="da-DK" sz="2400" b="0" dirty="0" smtClean="0"/>
              <a:t>Hvis </a:t>
            </a:r>
            <a:r>
              <a:rPr lang="da-DK" sz="2400" b="0" dirty="0"/>
              <a:t>alle vægte er forskellige, så gælder der for </a:t>
            </a:r>
            <a:r>
              <a:rPr lang="da-DK" sz="2400" b="0" i="1" dirty="0" smtClean="0"/>
              <a:t>enhver</a:t>
            </a:r>
            <a:r>
              <a:rPr lang="da-DK" sz="2400" b="0" dirty="0" smtClean="0"/>
              <a:t> </a:t>
            </a:r>
            <a:r>
              <a:rPr lang="da-DK" sz="2400" dirty="0" smtClean="0">
                <a:solidFill>
                  <a:srgbClr val="FF0000"/>
                </a:solidFill>
              </a:rPr>
              <a:t>cykel </a:t>
            </a:r>
            <a:r>
              <a:rPr lang="da-DK" sz="2400" b="0" dirty="0" smtClean="0"/>
              <a:t>at </a:t>
            </a:r>
            <a:r>
              <a:rPr lang="da-DK" sz="2400" b="0" dirty="0"/>
              <a:t>den </a:t>
            </a:r>
            <a:r>
              <a:rPr lang="da-DK" sz="2400" dirty="0" smtClean="0">
                <a:solidFill>
                  <a:srgbClr val="00CC00"/>
                </a:solidFill>
              </a:rPr>
              <a:t>tungeste </a:t>
            </a:r>
            <a:r>
              <a:rPr lang="da-DK" sz="2400" dirty="0">
                <a:solidFill>
                  <a:srgbClr val="00CC00"/>
                </a:solidFill>
              </a:rPr>
              <a:t>kant </a:t>
            </a:r>
            <a:r>
              <a:rPr lang="da-DK" sz="2400" dirty="0" smtClean="0">
                <a:solidFill>
                  <a:srgbClr val="00CC00"/>
                </a:solidFill>
              </a:rPr>
              <a:t>i cyklen</a:t>
            </a:r>
            <a:r>
              <a:rPr lang="da-DK" sz="2400" b="0" dirty="0"/>
              <a:t> </a:t>
            </a:r>
            <a:r>
              <a:rPr lang="da-DK" sz="2400" b="0" dirty="0" smtClean="0"/>
              <a:t>ikke er </a:t>
            </a:r>
            <a:r>
              <a:rPr lang="da-DK" sz="2400" b="0" dirty="0"/>
              <a:t>med i et minimum udspændende træ</a:t>
            </a:r>
          </a:p>
        </p:txBody>
      </p:sp>
      <p:cxnSp>
        <p:nvCxnSpPr>
          <p:cNvPr id="109" name="Straight Connector 108"/>
          <p:cNvCxnSpPr>
            <a:stCxn id="213" idx="7"/>
            <a:endCxn id="105" idx="3"/>
          </p:cNvCxnSpPr>
          <p:nvPr/>
        </p:nvCxnSpPr>
        <p:spPr bwMode="auto">
          <a:xfrm rot="5400000" flipH="1" flipV="1">
            <a:off x="2774763" y="4451163"/>
            <a:ext cx="927474" cy="12322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14" name="Oval 113"/>
          <p:cNvSpPr/>
          <p:nvPr/>
        </p:nvSpPr>
        <p:spPr bwMode="auto">
          <a:xfrm>
            <a:off x="1295400" y="2362200"/>
            <a:ext cx="304800" cy="304800"/>
          </a:xfrm>
          <a:prstGeom prst="ellipse">
            <a:avLst/>
          </a:prstGeom>
          <a:solidFill>
            <a:srgbClr val="0070C0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0" name="Straight Connector 119"/>
          <p:cNvCxnSpPr>
            <a:stCxn id="104" idx="3"/>
            <a:endCxn id="102" idx="7"/>
          </p:cNvCxnSpPr>
          <p:nvPr/>
        </p:nvCxnSpPr>
        <p:spPr bwMode="auto">
          <a:xfrm rot="5400000">
            <a:off x="2317563" y="2393763"/>
            <a:ext cx="394074" cy="8512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Straight Connector 120"/>
          <p:cNvCxnSpPr>
            <a:stCxn id="213" idx="1"/>
            <a:endCxn id="100" idx="5"/>
          </p:cNvCxnSpPr>
          <p:nvPr/>
        </p:nvCxnSpPr>
        <p:spPr bwMode="auto">
          <a:xfrm rot="16200000" flipV="1">
            <a:off x="1746063" y="4870263"/>
            <a:ext cx="622674" cy="6988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3" name="TextBox 132"/>
          <p:cNvSpPr txBox="1"/>
          <p:nvPr/>
        </p:nvSpPr>
        <p:spPr>
          <a:xfrm>
            <a:off x="-76200" y="38216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i="1" dirty="0" smtClean="0">
                <a:solidFill>
                  <a:srgbClr val="0070C0"/>
                </a:solidFill>
              </a:rPr>
              <a:t>e</a:t>
            </a:r>
            <a:r>
              <a:rPr lang="da-DK" dirty="0" smtClean="0">
                <a:solidFill>
                  <a:srgbClr val="0070C0"/>
                </a:solidFill>
              </a:rPr>
              <a:t> = 7</a:t>
            </a:r>
            <a:endParaRPr lang="da-DK" dirty="0">
              <a:solidFill>
                <a:srgbClr val="0070C0"/>
              </a:solidFill>
            </a:endParaRPr>
          </a:p>
        </p:txBody>
      </p:sp>
      <p:sp>
        <p:nvSpPr>
          <p:cNvPr id="136" name="Right Arrow 135"/>
          <p:cNvSpPr/>
          <p:nvPr/>
        </p:nvSpPr>
        <p:spPr bwMode="auto">
          <a:xfrm>
            <a:off x="4267200" y="3657600"/>
            <a:ext cx="762000" cy="762000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533400" y="4143376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FF0000"/>
                </a:solidFill>
              </a:rPr>
              <a:t>v</a:t>
            </a:r>
            <a:endParaRPr lang="da-DK" i="1" dirty="0">
              <a:solidFill>
                <a:srgbClr val="FF0000"/>
              </a:solidFill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2895600" y="35814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2895600" y="2362200"/>
            <a:ext cx="304800" cy="304800"/>
          </a:xfrm>
          <a:prstGeom prst="ellipse">
            <a:avLst/>
          </a:prstGeom>
          <a:solidFill>
            <a:srgbClr val="0070C0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3810000" y="4343400"/>
            <a:ext cx="304800" cy="304800"/>
          </a:xfrm>
          <a:prstGeom prst="ellipse">
            <a:avLst/>
          </a:prstGeom>
          <a:solidFill>
            <a:srgbClr val="0070C0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3" name="Oval 122"/>
          <p:cNvSpPr/>
          <p:nvPr/>
        </p:nvSpPr>
        <p:spPr bwMode="auto">
          <a:xfrm>
            <a:off x="914400" y="52578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5" name="Straight Connector 174"/>
          <p:cNvCxnSpPr/>
          <p:nvPr/>
        </p:nvCxnSpPr>
        <p:spPr bwMode="auto">
          <a:xfrm rot="10800000" flipV="1">
            <a:off x="988828" y="3181351"/>
            <a:ext cx="882837" cy="3494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8" name="Straight Connector 177"/>
          <p:cNvCxnSpPr/>
          <p:nvPr/>
        </p:nvCxnSpPr>
        <p:spPr bwMode="auto">
          <a:xfrm rot="5400000">
            <a:off x="642932" y="3924300"/>
            <a:ext cx="457200" cy="762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4" name="Straight Connector 183"/>
          <p:cNvCxnSpPr>
            <a:stCxn id="105" idx="0"/>
            <a:endCxn id="104" idx="5"/>
          </p:cNvCxnSpPr>
          <p:nvPr/>
        </p:nvCxnSpPr>
        <p:spPr bwMode="auto">
          <a:xfrm rot="16200000" flipV="1">
            <a:off x="2698564" y="3079563"/>
            <a:ext cx="1721037" cy="8066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7" name="Straight Connector 186"/>
          <p:cNvCxnSpPr>
            <a:stCxn id="101" idx="6"/>
            <a:endCxn id="105" idx="2"/>
          </p:cNvCxnSpPr>
          <p:nvPr/>
        </p:nvCxnSpPr>
        <p:spPr bwMode="auto">
          <a:xfrm flipV="1">
            <a:off x="2819400" y="4495800"/>
            <a:ext cx="990600" cy="2286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0" name="Straight Connector 189"/>
          <p:cNvCxnSpPr>
            <a:stCxn id="123" idx="7"/>
            <a:endCxn id="100" idx="3"/>
          </p:cNvCxnSpPr>
          <p:nvPr/>
        </p:nvCxnSpPr>
        <p:spPr bwMode="auto">
          <a:xfrm rot="5400000" flipH="1" flipV="1">
            <a:off x="1136463" y="4946463"/>
            <a:ext cx="394074" cy="3178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4" name="Straight Connector 193"/>
          <p:cNvCxnSpPr>
            <a:stCxn id="123" idx="1"/>
            <a:endCxn id="99" idx="4"/>
          </p:cNvCxnSpPr>
          <p:nvPr/>
        </p:nvCxnSpPr>
        <p:spPr bwMode="auto">
          <a:xfrm rot="16200000" flipV="1">
            <a:off x="457201" y="4800600"/>
            <a:ext cx="806637" cy="1970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9" name="Straight Connector 198"/>
          <p:cNvCxnSpPr/>
          <p:nvPr/>
        </p:nvCxnSpPr>
        <p:spPr bwMode="auto">
          <a:xfrm rot="16200000" flipH="1">
            <a:off x="984063" y="4336862"/>
            <a:ext cx="349437" cy="5780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13" name="Oval 212"/>
          <p:cNvSpPr/>
          <p:nvPr/>
        </p:nvSpPr>
        <p:spPr bwMode="auto">
          <a:xfrm>
            <a:off x="2362200" y="54864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1828800" y="2971800"/>
            <a:ext cx="304800" cy="304800"/>
          </a:xfrm>
          <a:prstGeom prst="ellipse">
            <a:avLst/>
          </a:prstGeom>
          <a:solidFill>
            <a:srgbClr val="FF00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685800" y="3429000"/>
            <a:ext cx="304800" cy="304800"/>
          </a:xfrm>
          <a:prstGeom prst="ellipse">
            <a:avLst/>
          </a:prstGeom>
          <a:solidFill>
            <a:srgbClr val="FF00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Oval 98"/>
          <p:cNvSpPr/>
          <p:nvPr/>
        </p:nvSpPr>
        <p:spPr bwMode="auto">
          <a:xfrm>
            <a:off x="609600" y="41910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609600" y="3386136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chemeClr val="bg1"/>
                </a:solidFill>
              </a:rPr>
              <a:t>u</a:t>
            </a:r>
            <a:endParaRPr lang="da-DK" i="1" dirty="0">
              <a:solidFill>
                <a:schemeClr val="bg1"/>
              </a:solidFill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1447800" y="46482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2514600" y="4572000"/>
            <a:ext cx="304800" cy="304800"/>
          </a:xfrm>
          <a:prstGeom prst="ellipse">
            <a:avLst/>
          </a:prstGeom>
          <a:solidFill>
            <a:srgbClr val="FF00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2333624" y="302895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i="1" dirty="0" smtClean="0"/>
              <a:t>e’</a:t>
            </a:r>
            <a:r>
              <a:rPr lang="da-DK" dirty="0" smtClean="0"/>
              <a:t> = 5</a:t>
            </a:r>
            <a:endParaRPr lang="da-DK" dirty="0"/>
          </a:p>
        </p:txBody>
      </p:sp>
      <p:cxnSp>
        <p:nvCxnSpPr>
          <p:cNvPr id="226" name="Straight Connector 225"/>
          <p:cNvCxnSpPr>
            <a:stCxn id="242" idx="6"/>
            <a:endCxn id="248" idx="2"/>
          </p:cNvCxnSpPr>
          <p:nvPr/>
        </p:nvCxnSpPr>
        <p:spPr bwMode="auto">
          <a:xfrm>
            <a:off x="6400800" y="25146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7" name="Straight Connector 226"/>
          <p:cNvCxnSpPr>
            <a:stCxn id="250" idx="5"/>
            <a:endCxn id="258" idx="2"/>
          </p:cNvCxnSpPr>
          <p:nvPr/>
        </p:nvCxnSpPr>
        <p:spPr bwMode="auto">
          <a:xfrm rot="16200000" flipH="1">
            <a:off x="6508563" y="4984562"/>
            <a:ext cx="120837" cy="11876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8" name="Straight Connector 227"/>
          <p:cNvCxnSpPr>
            <a:stCxn id="247" idx="2"/>
            <a:endCxn id="263" idx="7"/>
          </p:cNvCxnSpPr>
          <p:nvPr/>
        </p:nvCxnSpPr>
        <p:spPr bwMode="auto">
          <a:xfrm rot="10800000" flipV="1">
            <a:off x="6508564" y="3733799"/>
            <a:ext cx="1187637" cy="9590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9" name="Straight Connector 228"/>
          <p:cNvCxnSpPr>
            <a:stCxn id="249" idx="1"/>
            <a:endCxn id="247" idx="5"/>
          </p:cNvCxnSpPr>
          <p:nvPr/>
        </p:nvCxnSpPr>
        <p:spPr bwMode="auto">
          <a:xfrm rot="16200000" flipV="1">
            <a:off x="8032563" y="3765363"/>
            <a:ext cx="546474" cy="6988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230" name="Group 229"/>
          <p:cNvGrpSpPr/>
          <p:nvPr/>
        </p:nvGrpSpPr>
        <p:grpSpPr>
          <a:xfrm>
            <a:off x="5562600" y="3124200"/>
            <a:ext cx="2286000" cy="1676401"/>
            <a:chOff x="2895600" y="2209799"/>
            <a:chExt cx="2286000" cy="1676401"/>
          </a:xfrm>
        </p:grpSpPr>
        <p:cxnSp>
          <p:nvCxnSpPr>
            <p:cNvPr id="231" name="Straight Connector 230"/>
            <p:cNvCxnSpPr/>
            <p:nvPr/>
          </p:nvCxnSpPr>
          <p:spPr bwMode="auto">
            <a:xfrm rot="5400000">
              <a:off x="2705100" y="3009900"/>
              <a:ext cx="457200" cy="762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2" name="Straight Connector 231"/>
            <p:cNvCxnSpPr/>
            <p:nvPr/>
          </p:nvCxnSpPr>
          <p:spPr bwMode="auto">
            <a:xfrm flipV="1">
              <a:off x="3886200" y="3810000"/>
              <a:ext cx="762000" cy="762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3" name="Straight Connector 232"/>
            <p:cNvCxnSpPr/>
            <p:nvPr/>
          </p:nvCxnSpPr>
          <p:spPr bwMode="auto">
            <a:xfrm rot="5400000" flipH="1" flipV="1">
              <a:off x="4679763" y="3200401"/>
              <a:ext cx="730437" cy="27323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4" name="Straight Connector 233"/>
            <p:cNvCxnSpPr/>
            <p:nvPr/>
          </p:nvCxnSpPr>
          <p:spPr bwMode="auto">
            <a:xfrm rot="16200000" flipV="1">
              <a:off x="4419601" y="2057400"/>
              <a:ext cx="501837" cy="80663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5" name="Straight Connector 234"/>
            <p:cNvCxnSpPr/>
            <p:nvPr/>
          </p:nvCxnSpPr>
          <p:spPr bwMode="auto">
            <a:xfrm rot="10800000" flipV="1">
              <a:off x="3079564" y="2209799"/>
              <a:ext cx="882837" cy="34943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6" name="Straight Connector 235"/>
            <p:cNvCxnSpPr/>
            <p:nvPr/>
          </p:nvCxnSpPr>
          <p:spPr bwMode="auto">
            <a:xfrm rot="16200000" flipH="1">
              <a:off x="3117663" y="3422462"/>
              <a:ext cx="349437" cy="57803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37" name="Straight Connector 236"/>
          <p:cNvCxnSpPr/>
          <p:nvPr/>
        </p:nvCxnSpPr>
        <p:spPr bwMode="auto">
          <a:xfrm flipV="1">
            <a:off x="6567488" y="4724400"/>
            <a:ext cx="7620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8" name="Straight Connector 237"/>
          <p:cNvCxnSpPr/>
          <p:nvPr/>
        </p:nvCxnSpPr>
        <p:spPr bwMode="auto">
          <a:xfrm rot="5400000" flipH="1" flipV="1">
            <a:off x="7358064" y="4114801"/>
            <a:ext cx="730437" cy="2732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9" name="Straight Connector 238"/>
          <p:cNvCxnSpPr/>
          <p:nvPr/>
        </p:nvCxnSpPr>
        <p:spPr bwMode="auto">
          <a:xfrm rot="16200000" flipV="1">
            <a:off x="7072313" y="3043240"/>
            <a:ext cx="501837" cy="8066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0" name="Straight Connector 239"/>
          <p:cNvCxnSpPr>
            <a:stCxn id="242" idx="3"/>
            <a:endCxn id="260" idx="7"/>
          </p:cNvCxnSpPr>
          <p:nvPr/>
        </p:nvCxnSpPr>
        <p:spPr bwMode="auto">
          <a:xfrm rot="5400000">
            <a:off x="5517963" y="2850963"/>
            <a:ext cx="851274" cy="3940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1" name="Straight Connector 240"/>
          <p:cNvCxnSpPr>
            <a:stCxn id="258" idx="7"/>
            <a:endCxn id="249" idx="3"/>
          </p:cNvCxnSpPr>
          <p:nvPr/>
        </p:nvCxnSpPr>
        <p:spPr bwMode="auto">
          <a:xfrm rot="5400000" flipH="1" flipV="1">
            <a:off x="7575363" y="4451163"/>
            <a:ext cx="927474" cy="12322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42" name="Oval 241"/>
          <p:cNvSpPr/>
          <p:nvPr/>
        </p:nvSpPr>
        <p:spPr bwMode="auto">
          <a:xfrm>
            <a:off x="6096000" y="2362200"/>
            <a:ext cx="304800" cy="304800"/>
          </a:xfrm>
          <a:prstGeom prst="ellipse">
            <a:avLst/>
          </a:prstGeom>
          <a:solidFill>
            <a:srgbClr val="0070C0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3" name="Straight Connector 242"/>
          <p:cNvCxnSpPr>
            <a:stCxn id="248" idx="3"/>
            <a:endCxn id="259" idx="7"/>
          </p:cNvCxnSpPr>
          <p:nvPr/>
        </p:nvCxnSpPr>
        <p:spPr bwMode="auto">
          <a:xfrm rot="5400000">
            <a:off x="7118163" y="2393763"/>
            <a:ext cx="394074" cy="8512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4" name="Straight Connector 243"/>
          <p:cNvCxnSpPr>
            <a:stCxn id="258" idx="1"/>
            <a:endCxn id="263" idx="5"/>
          </p:cNvCxnSpPr>
          <p:nvPr/>
        </p:nvCxnSpPr>
        <p:spPr bwMode="auto">
          <a:xfrm rot="16200000" flipV="1">
            <a:off x="6546663" y="4870263"/>
            <a:ext cx="622674" cy="6988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5" name="TextBox 244"/>
          <p:cNvSpPr txBox="1"/>
          <p:nvPr/>
        </p:nvSpPr>
        <p:spPr>
          <a:xfrm>
            <a:off x="4724400" y="380738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dirty="0" smtClean="0">
                <a:solidFill>
                  <a:srgbClr val="0070C0"/>
                </a:solidFill>
              </a:rPr>
              <a:t> 7</a:t>
            </a:r>
            <a:endParaRPr lang="da-DK" dirty="0">
              <a:solidFill>
                <a:srgbClr val="0070C0"/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5334000" y="4143376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FF0000"/>
                </a:solidFill>
              </a:rPr>
              <a:t>v</a:t>
            </a:r>
            <a:endParaRPr lang="da-DK" i="1" dirty="0">
              <a:solidFill>
                <a:srgbClr val="FF0000"/>
              </a:solidFill>
            </a:endParaRPr>
          </a:p>
        </p:txBody>
      </p:sp>
      <p:sp>
        <p:nvSpPr>
          <p:cNvPr id="247" name="Oval 246"/>
          <p:cNvSpPr/>
          <p:nvPr/>
        </p:nvSpPr>
        <p:spPr bwMode="auto">
          <a:xfrm>
            <a:off x="7696200" y="35814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8" name="Oval 247"/>
          <p:cNvSpPr/>
          <p:nvPr/>
        </p:nvSpPr>
        <p:spPr bwMode="auto">
          <a:xfrm>
            <a:off x="7696200" y="2362200"/>
            <a:ext cx="304800" cy="304800"/>
          </a:xfrm>
          <a:prstGeom prst="ellipse">
            <a:avLst/>
          </a:prstGeom>
          <a:solidFill>
            <a:srgbClr val="0070C0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9" name="Oval 248"/>
          <p:cNvSpPr/>
          <p:nvPr/>
        </p:nvSpPr>
        <p:spPr bwMode="auto">
          <a:xfrm>
            <a:off x="8610600" y="4343400"/>
            <a:ext cx="304800" cy="304800"/>
          </a:xfrm>
          <a:prstGeom prst="ellipse">
            <a:avLst/>
          </a:prstGeom>
          <a:solidFill>
            <a:srgbClr val="0070C0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0" name="Oval 249"/>
          <p:cNvSpPr/>
          <p:nvPr/>
        </p:nvSpPr>
        <p:spPr bwMode="auto">
          <a:xfrm>
            <a:off x="5715000" y="52578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51" name="Straight Connector 250"/>
          <p:cNvCxnSpPr/>
          <p:nvPr/>
        </p:nvCxnSpPr>
        <p:spPr bwMode="auto">
          <a:xfrm rot="10800000" flipV="1">
            <a:off x="5789428" y="3181351"/>
            <a:ext cx="882837" cy="3494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/>
          <p:cNvCxnSpPr/>
          <p:nvPr/>
        </p:nvCxnSpPr>
        <p:spPr bwMode="auto">
          <a:xfrm rot="5400000">
            <a:off x="5386388" y="3938588"/>
            <a:ext cx="4572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53" name="Straight Connector 252"/>
          <p:cNvCxnSpPr>
            <a:stCxn id="249" idx="0"/>
            <a:endCxn id="248" idx="5"/>
          </p:cNvCxnSpPr>
          <p:nvPr/>
        </p:nvCxnSpPr>
        <p:spPr bwMode="auto">
          <a:xfrm rot="16200000" flipV="1">
            <a:off x="7499164" y="3079563"/>
            <a:ext cx="1721037" cy="8066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Connector 253"/>
          <p:cNvCxnSpPr>
            <a:stCxn id="264" idx="6"/>
            <a:endCxn id="249" idx="2"/>
          </p:cNvCxnSpPr>
          <p:nvPr/>
        </p:nvCxnSpPr>
        <p:spPr bwMode="auto">
          <a:xfrm flipV="1">
            <a:off x="7620000" y="4495800"/>
            <a:ext cx="990600" cy="2286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5" name="Straight Connector 254"/>
          <p:cNvCxnSpPr>
            <a:stCxn id="250" idx="7"/>
            <a:endCxn id="263" idx="3"/>
          </p:cNvCxnSpPr>
          <p:nvPr/>
        </p:nvCxnSpPr>
        <p:spPr bwMode="auto">
          <a:xfrm rot="5400000" flipH="1" flipV="1">
            <a:off x="5937063" y="4946463"/>
            <a:ext cx="394074" cy="3178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6" name="Straight Connector 255"/>
          <p:cNvCxnSpPr>
            <a:stCxn id="250" idx="1"/>
            <a:endCxn id="261" idx="4"/>
          </p:cNvCxnSpPr>
          <p:nvPr/>
        </p:nvCxnSpPr>
        <p:spPr bwMode="auto">
          <a:xfrm rot="16200000" flipV="1">
            <a:off x="5257801" y="4800600"/>
            <a:ext cx="806637" cy="1970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7" name="Straight Connector 256"/>
          <p:cNvCxnSpPr/>
          <p:nvPr/>
        </p:nvCxnSpPr>
        <p:spPr bwMode="auto">
          <a:xfrm rot="16200000" flipH="1">
            <a:off x="5784663" y="4336862"/>
            <a:ext cx="349437" cy="5780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58" name="Oval 257"/>
          <p:cNvSpPr/>
          <p:nvPr/>
        </p:nvSpPr>
        <p:spPr bwMode="auto">
          <a:xfrm>
            <a:off x="7162800" y="54864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9" name="Oval 258"/>
          <p:cNvSpPr/>
          <p:nvPr/>
        </p:nvSpPr>
        <p:spPr bwMode="auto">
          <a:xfrm>
            <a:off x="6629400" y="2971800"/>
            <a:ext cx="304800" cy="304800"/>
          </a:xfrm>
          <a:prstGeom prst="ellipse">
            <a:avLst/>
          </a:prstGeom>
          <a:solidFill>
            <a:srgbClr val="FF00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0" name="Oval 259"/>
          <p:cNvSpPr/>
          <p:nvPr/>
        </p:nvSpPr>
        <p:spPr bwMode="auto">
          <a:xfrm>
            <a:off x="5486400" y="3429000"/>
            <a:ext cx="304800" cy="304800"/>
          </a:xfrm>
          <a:prstGeom prst="ellipse">
            <a:avLst/>
          </a:prstGeom>
          <a:solidFill>
            <a:srgbClr val="FF00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1" name="Oval 260"/>
          <p:cNvSpPr/>
          <p:nvPr/>
        </p:nvSpPr>
        <p:spPr bwMode="auto">
          <a:xfrm>
            <a:off x="5410200" y="41910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5410200" y="3386136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chemeClr val="bg1"/>
                </a:solidFill>
              </a:rPr>
              <a:t>u</a:t>
            </a:r>
            <a:endParaRPr lang="da-DK" i="1" dirty="0">
              <a:solidFill>
                <a:schemeClr val="bg1"/>
              </a:solidFill>
            </a:endParaRPr>
          </a:p>
        </p:txBody>
      </p:sp>
      <p:sp>
        <p:nvSpPr>
          <p:cNvPr id="263" name="Oval 262"/>
          <p:cNvSpPr/>
          <p:nvPr/>
        </p:nvSpPr>
        <p:spPr bwMode="auto">
          <a:xfrm>
            <a:off x="6248400" y="46482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4" name="Oval 263"/>
          <p:cNvSpPr/>
          <p:nvPr/>
        </p:nvSpPr>
        <p:spPr bwMode="auto">
          <a:xfrm>
            <a:off x="7315200" y="4572000"/>
            <a:ext cx="304800" cy="304800"/>
          </a:xfrm>
          <a:prstGeom prst="ellipse">
            <a:avLst/>
          </a:prstGeom>
          <a:solidFill>
            <a:srgbClr val="FF00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5" name="TextBox 264"/>
          <p:cNvSpPr txBox="1"/>
          <p:nvPr/>
        </p:nvSpPr>
        <p:spPr>
          <a:xfrm>
            <a:off x="7315200" y="302895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5</a:t>
            </a:r>
            <a:endParaRPr lang="da-DK" dirty="0"/>
          </a:p>
        </p:txBody>
      </p:sp>
      <p:sp>
        <p:nvSpPr>
          <p:cNvPr id="266" name="TextBox 265"/>
          <p:cNvSpPr txBox="1"/>
          <p:nvPr/>
        </p:nvSpPr>
        <p:spPr>
          <a:xfrm>
            <a:off x="6172200" y="610618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0" dirty="0" smtClean="0"/>
              <a:t>Nyt udspændende træ med mindre vægt</a:t>
            </a:r>
            <a:endParaRPr lang="da-DK" sz="1400" b="0" dirty="0"/>
          </a:p>
        </p:txBody>
      </p:sp>
      <p:sp>
        <p:nvSpPr>
          <p:cNvPr id="267" name="TextBox 266"/>
          <p:cNvSpPr txBox="1"/>
          <p:nvPr/>
        </p:nvSpPr>
        <p:spPr>
          <a:xfrm>
            <a:off x="533400" y="610618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0" dirty="0" smtClean="0"/>
              <a:t>Antag modsætningsvis et </a:t>
            </a:r>
            <a:r>
              <a:rPr lang="da-DK" sz="1400" b="0" smtClean="0">
                <a:solidFill>
                  <a:srgbClr val="0070C0"/>
                </a:solidFill>
              </a:rPr>
              <a:t>MST </a:t>
            </a:r>
            <a:r>
              <a:rPr lang="da-DK" sz="1400" b="0" smtClean="0"/>
              <a:t>og </a:t>
            </a:r>
            <a:r>
              <a:rPr lang="da-DK" sz="1400" b="0" smtClean="0">
                <a:solidFill>
                  <a:srgbClr val="FF0000"/>
                </a:solidFill>
              </a:rPr>
              <a:t>cykel</a:t>
            </a:r>
            <a:r>
              <a:rPr lang="da-DK" sz="1400" b="0" smtClean="0"/>
              <a:t> </a:t>
            </a:r>
            <a:r>
              <a:rPr lang="da-DK" sz="1400" b="0" dirty="0" smtClean="0"/>
              <a:t>hvor </a:t>
            </a:r>
            <a:r>
              <a:rPr lang="da-DK" sz="1400" b="0" dirty="0" smtClean="0">
                <a:solidFill>
                  <a:srgbClr val="00B438"/>
                </a:solidFill>
              </a:rPr>
              <a:t>tungeste kant </a:t>
            </a:r>
            <a:r>
              <a:rPr lang="da-DK" sz="1400" b="0" i="1" dirty="0" smtClean="0">
                <a:solidFill>
                  <a:srgbClr val="00B438"/>
                </a:solidFill>
              </a:rPr>
              <a:t>e</a:t>
            </a:r>
            <a:r>
              <a:rPr lang="da-DK" sz="1400" b="0" dirty="0" smtClean="0"/>
              <a:t> er med i </a:t>
            </a:r>
            <a:r>
              <a:rPr lang="da-DK" sz="1400" b="0" dirty="0" smtClean="0">
                <a:solidFill>
                  <a:srgbClr val="0070C0"/>
                </a:solidFill>
              </a:rPr>
              <a:t>MST</a:t>
            </a:r>
            <a:endParaRPr lang="da-DK" sz="1400" b="0" dirty="0">
              <a:solidFill>
                <a:srgbClr val="0070C0"/>
              </a:solidFill>
            </a:endParaRPr>
          </a:p>
        </p:txBody>
      </p:sp>
      <p:sp>
        <p:nvSpPr>
          <p:cNvPr id="268" name="Lightning Bolt 267"/>
          <p:cNvSpPr/>
          <p:nvPr/>
        </p:nvSpPr>
        <p:spPr bwMode="auto">
          <a:xfrm>
            <a:off x="7924800" y="6400800"/>
            <a:ext cx="457200" cy="304800"/>
          </a:xfrm>
          <a:prstGeom prst="lightningBol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0000">
            <a:off x="880187" y="2024308"/>
            <a:ext cx="8185097" cy="327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4000" b="1" smtClean="0"/>
              <a:t>Minimum Udspændende Træer: </a:t>
            </a:r>
            <a:br>
              <a:rPr lang="da-DK" sz="4000" b="1" smtClean="0"/>
            </a:br>
            <a:r>
              <a:rPr lang="da-DK" sz="4000" b="1" smtClean="0"/>
              <a:t>Grådig generel algoritme</a:t>
            </a:r>
            <a:endParaRPr lang="en-US" sz="4000" b="1" i="1" smtClean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7086600" y="4300536"/>
            <a:ext cx="16764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6248400" y="57912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FF0000"/>
                </a:solidFill>
              </a:rPr>
              <a:t>En letteste kant over et snit (som ikke allerede indeholder kanter fra A)</a:t>
            </a:r>
            <a:endParaRPr lang="da-DK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rot="5400000" flipH="1" flipV="1">
            <a:off x="7315200" y="5104606"/>
            <a:ext cx="1371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66" y="1905000"/>
            <a:ext cx="8818505" cy="3691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da-DK" b="1" smtClean="0"/>
              <a:t>Kruskall’s Algoritme</a:t>
            </a:r>
            <a:endParaRPr lang="en-US" b="1" i="1" smtClean="0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6038" y="3344333"/>
            <a:ext cx="8458200" cy="4572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72200" y="3024188"/>
            <a:ext cx="2819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solidFill>
                  <a:srgbClr val="FF0000"/>
                </a:solidFill>
              </a:rPr>
              <a:t>flaskehals i algoritmen</a:t>
            </a:r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7010400" y="6400800"/>
            <a:ext cx="213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 sz="2400">
                <a:solidFill>
                  <a:schemeClr val="accent2"/>
                </a:solidFill>
              </a:rPr>
              <a:t>Tid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·log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rot="10800000">
            <a:off x="5486400" y="4343400"/>
            <a:ext cx="9144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10800000" flipV="1">
            <a:off x="3657600" y="4876800"/>
            <a:ext cx="27432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400800" y="44196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>
                <a:solidFill>
                  <a:srgbClr val="FF0000"/>
                </a:solidFill>
              </a:rPr>
              <a:t>Union-Find</a:t>
            </a:r>
            <a:r>
              <a:rPr lang="da-DK" dirty="0" smtClean="0">
                <a:solidFill>
                  <a:srgbClr val="FF0000"/>
                </a:solidFill>
              </a:rPr>
              <a:t> datastruktur</a:t>
            </a:r>
            <a:endParaRPr lang="da-DK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da-DK" b="1" smtClean="0"/>
              <a:t>Kruskall’s Algoritme: Eksempel</a:t>
            </a:r>
            <a:endParaRPr lang="en-US" b="1" i="1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4572000" cy="389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49700"/>
            <a:ext cx="45720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 bwMode="auto">
          <a:xfrm>
            <a:off x="265471" y="1396181"/>
            <a:ext cx="693174" cy="373625"/>
          </a:xfrm>
          <a:custGeom>
            <a:avLst/>
            <a:gdLst>
              <a:gd name="connsiteX0" fmla="*/ 0 w 693174"/>
              <a:gd name="connsiteY0" fmla="*/ 196645 h 373625"/>
              <a:gd name="connsiteX1" fmla="*/ 339213 w 693174"/>
              <a:gd name="connsiteY1" fmla="*/ 4916 h 373625"/>
              <a:gd name="connsiteX2" fmla="*/ 589935 w 693174"/>
              <a:gd name="connsiteY2" fmla="*/ 167148 h 373625"/>
              <a:gd name="connsiteX3" fmla="*/ 693174 w 693174"/>
              <a:gd name="connsiteY3" fmla="*/ 373625 h 37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3174" h="373625">
                <a:moveTo>
                  <a:pt x="0" y="196645"/>
                </a:moveTo>
                <a:cubicBezTo>
                  <a:pt x="120445" y="103238"/>
                  <a:pt x="240891" y="9832"/>
                  <a:pt x="339213" y="4916"/>
                </a:cubicBezTo>
                <a:cubicBezTo>
                  <a:pt x="437535" y="0"/>
                  <a:pt x="530942" y="105697"/>
                  <a:pt x="589935" y="167148"/>
                </a:cubicBezTo>
                <a:cubicBezTo>
                  <a:pt x="648928" y="228599"/>
                  <a:pt x="693174" y="373625"/>
                  <a:pt x="693174" y="373625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382296" y="914400"/>
            <a:ext cx="553066" cy="420329"/>
          </a:xfrm>
          <a:custGeom>
            <a:avLst/>
            <a:gdLst>
              <a:gd name="connsiteX0" fmla="*/ 113072 w 553066"/>
              <a:gd name="connsiteY0" fmla="*/ 14748 h 420329"/>
              <a:gd name="connsiteX1" fmla="*/ 24581 w 553066"/>
              <a:gd name="connsiteY1" fmla="*/ 221226 h 420329"/>
              <a:gd name="connsiteX2" fmla="*/ 260556 w 553066"/>
              <a:gd name="connsiteY2" fmla="*/ 412955 h 420329"/>
              <a:gd name="connsiteX3" fmla="*/ 526027 w 553066"/>
              <a:gd name="connsiteY3" fmla="*/ 265471 h 420329"/>
              <a:gd name="connsiteX4" fmla="*/ 422788 w 553066"/>
              <a:gd name="connsiteY4" fmla="*/ 0 h 42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066" h="420329">
                <a:moveTo>
                  <a:pt x="113072" y="14748"/>
                </a:moveTo>
                <a:cubicBezTo>
                  <a:pt x="56536" y="84803"/>
                  <a:pt x="0" y="154858"/>
                  <a:pt x="24581" y="221226"/>
                </a:cubicBezTo>
                <a:cubicBezTo>
                  <a:pt x="49162" y="287594"/>
                  <a:pt x="176982" y="405581"/>
                  <a:pt x="260556" y="412955"/>
                </a:cubicBezTo>
                <a:cubicBezTo>
                  <a:pt x="344130" y="420329"/>
                  <a:pt x="498988" y="334297"/>
                  <a:pt x="526027" y="265471"/>
                </a:cubicBezTo>
                <a:cubicBezTo>
                  <a:pt x="553066" y="196645"/>
                  <a:pt x="439994" y="41787"/>
                  <a:pt x="422788" y="0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435510" y="2426110"/>
            <a:ext cx="540774" cy="376084"/>
          </a:xfrm>
          <a:custGeom>
            <a:avLst/>
            <a:gdLst>
              <a:gd name="connsiteX0" fmla="*/ 540774 w 540774"/>
              <a:gd name="connsiteY0" fmla="*/ 272845 h 376084"/>
              <a:gd name="connsiteX1" fmla="*/ 378542 w 540774"/>
              <a:gd name="connsiteY1" fmla="*/ 36871 h 376084"/>
              <a:gd name="connsiteX2" fmla="*/ 127819 w 540774"/>
              <a:gd name="connsiteY2" fmla="*/ 51619 h 376084"/>
              <a:gd name="connsiteX3" fmla="*/ 9832 w 540774"/>
              <a:gd name="connsiteY3" fmla="*/ 243348 h 376084"/>
              <a:gd name="connsiteX4" fmla="*/ 68825 w 540774"/>
              <a:gd name="connsiteY4" fmla="*/ 376084 h 376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774" h="376084">
                <a:moveTo>
                  <a:pt x="540774" y="272845"/>
                </a:moveTo>
                <a:cubicBezTo>
                  <a:pt x="494071" y="173293"/>
                  <a:pt x="447368" y="73742"/>
                  <a:pt x="378542" y="36871"/>
                </a:cubicBezTo>
                <a:cubicBezTo>
                  <a:pt x="309716" y="0"/>
                  <a:pt x="189271" y="17206"/>
                  <a:pt x="127819" y="51619"/>
                </a:cubicBezTo>
                <a:cubicBezTo>
                  <a:pt x="66367" y="86032"/>
                  <a:pt x="19664" y="189271"/>
                  <a:pt x="9832" y="243348"/>
                </a:cubicBezTo>
                <a:cubicBezTo>
                  <a:pt x="0" y="297425"/>
                  <a:pt x="54077" y="349045"/>
                  <a:pt x="68825" y="376084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610465" y="2109019"/>
            <a:ext cx="353961" cy="589936"/>
          </a:xfrm>
          <a:custGeom>
            <a:avLst/>
            <a:gdLst>
              <a:gd name="connsiteX0" fmla="*/ 0 w 353961"/>
              <a:gd name="connsiteY0" fmla="*/ 0 h 589936"/>
              <a:gd name="connsiteX1" fmla="*/ 324464 w 353961"/>
              <a:gd name="connsiteY1" fmla="*/ 176981 h 589936"/>
              <a:gd name="connsiteX2" fmla="*/ 176980 w 353961"/>
              <a:gd name="connsiteY2" fmla="*/ 589936 h 58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3961" h="589936">
                <a:moveTo>
                  <a:pt x="0" y="0"/>
                </a:moveTo>
                <a:cubicBezTo>
                  <a:pt x="147483" y="39329"/>
                  <a:pt x="294967" y="78658"/>
                  <a:pt x="324464" y="176981"/>
                </a:cubicBezTo>
                <a:cubicBezTo>
                  <a:pt x="353961" y="275304"/>
                  <a:pt x="176980" y="589936"/>
                  <a:pt x="176980" y="589936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663677" y="2964426"/>
            <a:ext cx="811162" cy="577645"/>
          </a:xfrm>
          <a:custGeom>
            <a:avLst/>
            <a:gdLst>
              <a:gd name="connsiteX0" fmla="*/ 324465 w 811162"/>
              <a:gd name="connsiteY0" fmla="*/ 14748 h 577645"/>
              <a:gd name="connsiteX1" fmla="*/ 29497 w 811162"/>
              <a:gd name="connsiteY1" fmla="*/ 324464 h 577645"/>
              <a:gd name="connsiteX2" fmla="*/ 147484 w 811162"/>
              <a:gd name="connsiteY2" fmla="*/ 545690 h 577645"/>
              <a:gd name="connsiteX3" fmla="*/ 560439 w 811162"/>
              <a:gd name="connsiteY3" fmla="*/ 486697 h 577645"/>
              <a:gd name="connsiteX4" fmla="*/ 811162 w 811162"/>
              <a:gd name="connsiteY4" fmla="*/ 0 h 57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162" h="577645">
                <a:moveTo>
                  <a:pt x="324465" y="14748"/>
                </a:moveTo>
                <a:cubicBezTo>
                  <a:pt x="191729" y="125361"/>
                  <a:pt x="58994" y="235974"/>
                  <a:pt x="29497" y="324464"/>
                </a:cubicBezTo>
                <a:cubicBezTo>
                  <a:pt x="0" y="412954"/>
                  <a:pt x="58994" y="518651"/>
                  <a:pt x="147484" y="545690"/>
                </a:cubicBezTo>
                <a:cubicBezTo>
                  <a:pt x="235974" y="572729"/>
                  <a:pt x="449826" y="577645"/>
                  <a:pt x="560439" y="486697"/>
                </a:cubicBezTo>
                <a:cubicBezTo>
                  <a:pt x="671052" y="395749"/>
                  <a:pt x="811162" y="0"/>
                  <a:pt x="811162" y="0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221226" y="3888659"/>
            <a:ext cx="1814051" cy="845573"/>
          </a:xfrm>
          <a:custGeom>
            <a:avLst/>
            <a:gdLst>
              <a:gd name="connsiteX0" fmla="*/ 0 w 1814051"/>
              <a:gd name="connsiteY0" fmla="*/ 816076 h 845573"/>
              <a:gd name="connsiteX1" fmla="*/ 648929 w 1814051"/>
              <a:gd name="connsiteY1" fmla="*/ 196644 h 845573"/>
              <a:gd name="connsiteX2" fmla="*/ 943897 w 1814051"/>
              <a:gd name="connsiteY2" fmla="*/ 19664 h 845573"/>
              <a:gd name="connsiteX3" fmla="*/ 1179871 w 1814051"/>
              <a:gd name="connsiteY3" fmla="*/ 137651 h 845573"/>
              <a:gd name="connsiteX4" fmla="*/ 1814051 w 1814051"/>
              <a:gd name="connsiteY4" fmla="*/ 845573 h 84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4051" h="845573">
                <a:moveTo>
                  <a:pt x="0" y="816076"/>
                </a:moveTo>
                <a:cubicBezTo>
                  <a:pt x="245806" y="572727"/>
                  <a:pt x="491613" y="329379"/>
                  <a:pt x="648929" y="196644"/>
                </a:cubicBezTo>
                <a:cubicBezTo>
                  <a:pt x="806245" y="63909"/>
                  <a:pt x="855407" y="29496"/>
                  <a:pt x="943897" y="19664"/>
                </a:cubicBezTo>
                <a:cubicBezTo>
                  <a:pt x="1032387" y="9832"/>
                  <a:pt x="1034845" y="0"/>
                  <a:pt x="1179871" y="137651"/>
                </a:cubicBezTo>
                <a:cubicBezTo>
                  <a:pt x="1324897" y="275303"/>
                  <a:pt x="1708354" y="725128"/>
                  <a:pt x="1814051" y="845573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4793226" y="3908323"/>
            <a:ext cx="648929" cy="737419"/>
          </a:xfrm>
          <a:custGeom>
            <a:avLst/>
            <a:gdLst>
              <a:gd name="connsiteX0" fmla="*/ 648929 w 648929"/>
              <a:gd name="connsiteY0" fmla="*/ 0 h 737419"/>
              <a:gd name="connsiteX1" fmla="*/ 427703 w 648929"/>
              <a:gd name="connsiteY1" fmla="*/ 516193 h 737419"/>
              <a:gd name="connsiteX2" fmla="*/ 0 w 648929"/>
              <a:gd name="connsiteY2" fmla="*/ 737419 h 73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8929" h="737419">
                <a:moveTo>
                  <a:pt x="648929" y="0"/>
                </a:moveTo>
                <a:cubicBezTo>
                  <a:pt x="592393" y="196645"/>
                  <a:pt x="535858" y="393290"/>
                  <a:pt x="427703" y="516193"/>
                </a:cubicBezTo>
                <a:cubicBezTo>
                  <a:pt x="319548" y="639096"/>
                  <a:pt x="0" y="737419"/>
                  <a:pt x="0" y="737419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324600" y="5139813"/>
            <a:ext cx="275303" cy="575187"/>
          </a:xfrm>
          <a:custGeom>
            <a:avLst/>
            <a:gdLst>
              <a:gd name="connsiteX0" fmla="*/ 275303 w 275303"/>
              <a:gd name="connsiteY0" fmla="*/ 0 h 575187"/>
              <a:gd name="connsiteX1" fmla="*/ 9832 w 275303"/>
              <a:gd name="connsiteY1" fmla="*/ 265471 h 575187"/>
              <a:gd name="connsiteX2" fmla="*/ 216309 w 275303"/>
              <a:gd name="connsiteY2" fmla="*/ 575187 h 57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303" h="575187">
                <a:moveTo>
                  <a:pt x="275303" y="0"/>
                </a:moveTo>
                <a:cubicBezTo>
                  <a:pt x="147483" y="84803"/>
                  <a:pt x="19664" y="169607"/>
                  <a:pt x="9832" y="265471"/>
                </a:cubicBezTo>
                <a:cubicBezTo>
                  <a:pt x="0" y="361335"/>
                  <a:pt x="184354" y="523568"/>
                  <a:pt x="216309" y="575187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rot="16200000" flipH="1">
            <a:off x="3348041" y="3433766"/>
            <a:ext cx="190497" cy="19049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rot="5400000">
            <a:off x="3057525" y="4433887"/>
            <a:ext cx="185738" cy="18573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7667625" y="4152900"/>
            <a:ext cx="447675" cy="476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rot="5400000" flipH="1" flipV="1">
            <a:off x="8779669" y="5503070"/>
            <a:ext cx="185737" cy="18097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rot="5400000">
            <a:off x="8505826" y="6438900"/>
            <a:ext cx="423862" cy="476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rot="5400000">
            <a:off x="4938713" y="6405562"/>
            <a:ext cx="433389" cy="476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3581402" y="3657600"/>
            <a:ext cx="53339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 rot="16200000" flipH="1">
            <a:off x="3657600" y="3124200"/>
            <a:ext cx="457200" cy="4572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rot="5400000">
            <a:off x="3352800" y="3124200"/>
            <a:ext cx="228600" cy="2286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3567114" y="4662488"/>
            <a:ext cx="53339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rot="16200000" flipH="1">
            <a:off x="3643312" y="4129088"/>
            <a:ext cx="457200" cy="4572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 rot="5400000">
            <a:off x="3338512" y="4129088"/>
            <a:ext cx="228600" cy="2286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3048000" y="4648200"/>
            <a:ext cx="53339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8120066" y="4710112"/>
            <a:ext cx="53339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 rot="16200000" flipH="1">
            <a:off x="8196264" y="4176712"/>
            <a:ext cx="457200" cy="4572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7600952" y="4695824"/>
            <a:ext cx="53339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 rot="5400000" flipH="1" flipV="1">
            <a:off x="7391400" y="4191000"/>
            <a:ext cx="152400" cy="152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rot="16200000" flipH="1">
            <a:off x="7391400" y="4495800"/>
            <a:ext cx="152400" cy="152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 rot="5400000" flipH="1" flipV="1">
            <a:off x="4953000" y="6172200"/>
            <a:ext cx="152400" cy="152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 rot="16200000" flipH="1">
            <a:off x="4953000" y="6477000"/>
            <a:ext cx="152400" cy="152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 rot="16200000" flipH="1">
            <a:off x="8243888" y="5214935"/>
            <a:ext cx="457200" cy="4572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rot="16200000" flipH="1">
            <a:off x="8215312" y="6205536"/>
            <a:ext cx="457200" cy="4572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>
            <a:off x="8153400" y="6143624"/>
            <a:ext cx="53339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>
            <a:off x="8181976" y="5138736"/>
            <a:ext cx="53339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 rot="16200000" flipH="1">
            <a:off x="8791576" y="5219704"/>
            <a:ext cx="152400" cy="152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TextBox 76"/>
          <p:cNvSpPr txBox="1"/>
          <p:nvPr/>
        </p:nvSpPr>
        <p:spPr>
          <a:xfrm>
            <a:off x="5181600" y="1371600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Kantene</a:t>
            </a:r>
            <a:r>
              <a:rPr lang="da-DK" dirty="0" smtClean="0"/>
              <a:t> </a:t>
            </a:r>
            <a:r>
              <a:rPr lang="da-DK" dirty="0" err="1" smtClean="0"/>
              <a:t>betrages</a:t>
            </a:r>
            <a:r>
              <a:rPr lang="da-DK" dirty="0" smtClean="0"/>
              <a:t> efter stigende vægte (angivet med    )</a:t>
            </a:r>
          </a:p>
          <a:p>
            <a:endParaRPr lang="da-DK" dirty="0"/>
          </a:p>
          <a:p>
            <a:r>
              <a:rPr lang="da-DK" dirty="0"/>
              <a:t>F</a:t>
            </a:r>
            <a:r>
              <a:rPr lang="da-DK" dirty="0" smtClean="0"/>
              <a:t>or hver kant er angivet </a:t>
            </a:r>
            <a:r>
              <a:rPr lang="da-DK" dirty="0" smtClean="0">
                <a:solidFill>
                  <a:srgbClr val="FF0000"/>
                </a:solidFill>
              </a:rPr>
              <a:t>snittet</a:t>
            </a:r>
            <a:r>
              <a:rPr lang="da-DK" dirty="0" smtClean="0"/>
              <a:t> hvor den er en letteste kant eller </a:t>
            </a:r>
            <a:r>
              <a:rPr lang="da-DK" dirty="0" smtClean="0">
                <a:solidFill>
                  <a:srgbClr val="00B438"/>
                </a:solidFill>
              </a:rPr>
              <a:t>cyklen</a:t>
            </a:r>
            <a:r>
              <a:rPr lang="da-DK" dirty="0" smtClean="0"/>
              <a:t> hvor den er en tungeste kant</a:t>
            </a:r>
          </a:p>
          <a:p>
            <a:endParaRPr lang="da-DK" dirty="0"/>
          </a:p>
        </p:txBody>
      </p:sp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2" cstate="print"/>
          <a:srcRect l="15000" t="20341" r="81544" b="76115"/>
          <a:stretch>
            <a:fillRect/>
          </a:stretch>
        </p:blipFill>
        <p:spPr bwMode="auto">
          <a:xfrm>
            <a:off x="7467600" y="1767189"/>
            <a:ext cx="157990" cy="13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399" y="1371599"/>
            <a:ext cx="5801469" cy="478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da-DK" b="1" smtClean="0"/>
              <a:t>Prim’s Algoritme</a:t>
            </a:r>
            <a:endParaRPr lang="en-US" b="1" i="1" smtClean="0"/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7010400" y="6400800"/>
            <a:ext cx="213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 sz="2400">
                <a:solidFill>
                  <a:schemeClr val="accent2"/>
                </a:solidFill>
              </a:rPr>
              <a:t>Tid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·log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209800" y="4152900"/>
            <a:ext cx="4267200" cy="4572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505200" y="5715000"/>
            <a:ext cx="2971800" cy="4572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562600" y="3810000"/>
            <a:ext cx="2819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 dirty="0">
                <a:solidFill>
                  <a:srgbClr val="FF0000"/>
                </a:solidFill>
              </a:rPr>
              <a:t>flaskehals i </a:t>
            </a:r>
            <a:r>
              <a:rPr lang="da-DK" dirty="0" smtClean="0">
                <a:solidFill>
                  <a:srgbClr val="FF0000"/>
                </a:solidFill>
              </a:rPr>
              <a:t>algoritmen </a:t>
            </a:r>
          </a:p>
          <a:p>
            <a:pPr algn="r"/>
            <a:r>
              <a:rPr lang="da-DK" dirty="0" smtClean="0">
                <a:solidFill>
                  <a:srgbClr val="FF0000"/>
                </a:solidFill>
              </a:rPr>
              <a:t>- </a:t>
            </a:r>
            <a:r>
              <a:rPr lang="da-DK" dirty="0" err="1" smtClean="0">
                <a:solidFill>
                  <a:srgbClr val="FF0000"/>
                </a:solidFill>
              </a:rPr>
              <a:t>prioritetskø</a:t>
            </a:r>
            <a:endParaRPr lang="da-DK" dirty="0">
              <a:solidFill>
                <a:srgbClr val="FF0000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 l="57404" t="19231" r="703" b="61538"/>
          <a:stretch>
            <a:fillRect/>
          </a:stretch>
        </p:blipFill>
        <p:spPr bwMode="auto">
          <a:xfrm>
            <a:off x="5334000" y="1219200"/>
            <a:ext cx="3581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 10"/>
          <p:cNvSpPr/>
          <p:nvPr/>
        </p:nvSpPr>
        <p:spPr bwMode="auto">
          <a:xfrm>
            <a:off x="5684029" y="1377991"/>
            <a:ext cx="1859771" cy="1289009"/>
          </a:xfrm>
          <a:custGeom>
            <a:avLst/>
            <a:gdLst>
              <a:gd name="connsiteX0" fmla="*/ 0 w 1430593"/>
              <a:gd name="connsiteY0" fmla="*/ 840658 h 840658"/>
              <a:gd name="connsiteX1" fmla="*/ 398206 w 1430593"/>
              <a:gd name="connsiteY1" fmla="*/ 619432 h 840658"/>
              <a:gd name="connsiteX2" fmla="*/ 722671 w 1430593"/>
              <a:gd name="connsiteY2" fmla="*/ 781664 h 840658"/>
              <a:gd name="connsiteX3" fmla="*/ 1283109 w 1430593"/>
              <a:gd name="connsiteY3" fmla="*/ 560438 h 840658"/>
              <a:gd name="connsiteX4" fmla="*/ 1430593 w 1430593"/>
              <a:gd name="connsiteY4" fmla="*/ 0 h 84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0593" h="840658">
                <a:moveTo>
                  <a:pt x="0" y="840658"/>
                </a:moveTo>
                <a:cubicBezTo>
                  <a:pt x="138880" y="734961"/>
                  <a:pt x="277761" y="629264"/>
                  <a:pt x="398206" y="619432"/>
                </a:cubicBezTo>
                <a:cubicBezTo>
                  <a:pt x="518651" y="609600"/>
                  <a:pt x="575187" y="791496"/>
                  <a:pt x="722671" y="781664"/>
                </a:cubicBezTo>
                <a:cubicBezTo>
                  <a:pt x="870155" y="771832"/>
                  <a:pt x="1165122" y="690715"/>
                  <a:pt x="1283109" y="560438"/>
                </a:cubicBezTo>
                <a:cubicBezTo>
                  <a:pt x="1401096" y="430161"/>
                  <a:pt x="1430593" y="0"/>
                  <a:pt x="1430593" y="0"/>
                </a:cubicBez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1905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2400" b="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da-DK" sz="2400" b="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3920</TotalTime>
  <Words>553</Words>
  <Application>Microsoft Office PowerPoint</Application>
  <PresentationFormat>On-screen Show (4:3)</PresentationFormat>
  <Paragraphs>92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Slide 1</vt:lpstr>
      <vt:lpstr>Minimum Udspændende Træ (MST)</vt:lpstr>
      <vt:lpstr>Minimum Udspændende Træer:  Snit</vt:lpstr>
      <vt:lpstr>Slide 4</vt:lpstr>
      <vt:lpstr>Slide 5</vt:lpstr>
      <vt:lpstr>Minimum Udspændende Træer:  Grådig generel algoritme</vt:lpstr>
      <vt:lpstr>Kruskall’s Algoritme</vt:lpstr>
      <vt:lpstr>Kruskall’s Algoritme: Eksempel</vt:lpstr>
      <vt:lpstr>Prim’s Algoritme</vt:lpstr>
      <vt:lpstr>Prim’s Algoritme: Eksempel</vt:lpstr>
      <vt:lpstr>Minimum Udspænding Træer</vt:lpstr>
    </vt:vector>
  </TitlesOfParts>
  <Company>University of Aarhus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Gerth S. Brodal</dc:creator>
  <cp:lastModifiedBy>Gerth Stølting Brodal</cp:lastModifiedBy>
  <cp:revision>55</cp:revision>
  <dcterms:created xsi:type="dcterms:W3CDTF">2007-02-01T13:58:12Z</dcterms:created>
  <dcterms:modified xsi:type="dcterms:W3CDTF">2011-05-09T13:49:00Z</dcterms:modified>
</cp:coreProperties>
</file>