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8" r:id="rId2"/>
    <p:sldId id="268" r:id="rId3"/>
    <p:sldId id="257" r:id="rId4"/>
    <p:sldId id="258" r:id="rId5"/>
    <p:sldId id="266" r:id="rId6"/>
    <p:sldId id="267" r:id="rId7"/>
    <p:sldId id="269" r:id="rId8"/>
    <p:sldId id="270" r:id="rId9"/>
    <p:sldId id="271" r:id="rId10"/>
    <p:sldId id="272" r:id="rId11"/>
    <p:sldId id="273" r:id="rId12"/>
    <p:sldId id="275" r:id="rId13"/>
    <p:sldId id="274" r:id="rId14"/>
    <p:sldId id="276" r:id="rId15"/>
    <p:sldId id="277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FF00"/>
    <a:srgbClr val="00CC00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5" autoAdjust="0"/>
    <p:restoredTop sz="86620" autoAdjust="0"/>
  </p:normalViewPr>
  <p:slideViewPr>
    <p:cSldViewPr>
      <p:cViewPr varScale="1">
        <p:scale>
          <a:sx n="60" d="100"/>
          <a:sy n="60" d="100"/>
        </p:scale>
        <p:origin x="-87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6362AE4-32BC-4B87-88B2-2170A49704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8CB38C-D388-49A4-BA34-BA9933DC6AAC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C58567-454C-48F1-B4E0-C86AA4AFDE3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DBE829-EBE2-4A48-9FBF-EA1DE867DCEC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94972-E635-42ED-AA3B-9804E89E8F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109DE-DF7C-4846-B2C9-71F66F94B6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43D3D-4C9D-45A0-9C10-6C9F2C098B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E9555-0B2E-42D3-8A5B-0A03EA672A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E4CAC-1227-4C90-9CDA-043424ACBC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7D74F-4E08-408A-88AB-3E0ED6C90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779A6-F2AA-40F3-90E7-DF7608E413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D87E5-5187-466F-A6D9-584127857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CE0F7-1311-400F-A29C-AB364C8687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D9CB2-F7C0-44F8-9DE4-2844243C4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ABC4B-6DD1-471E-8567-9B3DBE3967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514D237-A841-4F0B-B837-EDEBB6FB34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2438400"/>
            <a:ext cx="9144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da-DK" sz="4000" b="1" kern="0" dirty="0">
                <a:latin typeface="+mj-lt"/>
                <a:ea typeface="+mj-ea"/>
                <a:cs typeface="+mj-cs"/>
              </a:rPr>
              <a:t>Algoritmer og </a:t>
            </a:r>
            <a:r>
              <a:rPr lang="da-DK" sz="4000" b="1" kern="0">
                <a:latin typeface="+mj-lt"/>
                <a:ea typeface="+mj-ea"/>
                <a:cs typeface="+mj-cs"/>
              </a:rPr>
              <a:t>Datastrukturer </a:t>
            </a:r>
            <a:r>
              <a:rPr lang="da-DK" sz="4000" b="1" kern="0" smtClean="0">
                <a:latin typeface="+mj-lt"/>
                <a:ea typeface="+mj-ea"/>
                <a:cs typeface="+mj-cs"/>
              </a:rPr>
              <a:t>2</a:t>
            </a:r>
            <a:endParaRPr lang="da-DK" sz="4000" b="1" kern="0" dirty="0">
              <a:latin typeface="+mj-lt"/>
              <a:ea typeface="+mj-ea"/>
              <a:cs typeface="+mj-cs"/>
            </a:endParaRPr>
          </a:p>
          <a:p>
            <a:pPr algn="ctr">
              <a:defRPr/>
            </a:pPr>
            <a:endParaRPr lang="da-DK" sz="2400" b="1" kern="0" dirty="0">
              <a:latin typeface="+mj-lt"/>
              <a:ea typeface="+mj-ea"/>
              <a:cs typeface="+mj-cs"/>
            </a:endParaRPr>
          </a:p>
          <a:p>
            <a:pPr algn="ctr">
              <a:defRPr/>
            </a:pPr>
            <a:endParaRPr lang="da-DK" sz="2400" b="1" kern="0" dirty="0">
              <a:latin typeface="+mj-lt"/>
              <a:ea typeface="+mj-ea"/>
              <a:cs typeface="+mj-cs"/>
            </a:endParaRPr>
          </a:p>
          <a:p>
            <a:pPr algn="ctr">
              <a:defRPr/>
            </a:pPr>
            <a:r>
              <a:rPr lang="da-DK" b="1" dirty="0" err="1" smtClean="0"/>
              <a:t>Del-og-kombiner</a:t>
            </a:r>
            <a:r>
              <a:rPr lang="da-DK" b="1" dirty="0" smtClean="0"/>
              <a:t> </a:t>
            </a:r>
            <a:br>
              <a:rPr lang="da-DK" b="1" dirty="0" smtClean="0"/>
            </a:br>
            <a:r>
              <a:rPr lang="da-DK" b="1" dirty="0" smtClean="0"/>
              <a:t>[CLRS, kapitel 2.3.1-2.3.2, 4.1-4.3, 28.2, problem 30.1.c]</a:t>
            </a:r>
            <a:endParaRPr lang="da-DK" b="1" dirty="0"/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0" y="3565525"/>
            <a:ext cx="914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/>
              <a:t>Gerth Stølting Brodal</a:t>
            </a:r>
            <a:endParaRPr lang="en-US"/>
          </a:p>
        </p:txBody>
      </p:sp>
      <p:pic>
        <p:nvPicPr>
          <p:cNvPr id="3076" name="Picture 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5791200"/>
            <a:ext cx="23622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44563"/>
          </a:xfrm>
        </p:spPr>
        <p:txBody>
          <a:bodyPr/>
          <a:lstStyle/>
          <a:p>
            <a:pPr eaLnBrk="1" hangingPunct="1"/>
            <a:r>
              <a:rPr lang="da-DK" sz="4000" b="1" smtClean="0"/>
              <a:t>Master Theorem</a:t>
            </a:r>
            <a:br>
              <a:rPr lang="da-DK" sz="4000" b="1" smtClean="0"/>
            </a:br>
            <a:r>
              <a:rPr lang="da-DK" sz="2800" b="1" smtClean="0"/>
              <a:t>(Simplificering af [CLRS, Theorem 4.1])</a:t>
            </a:r>
            <a:endParaRPr lang="en-US" sz="2800" b="1" smtClean="0"/>
          </a:p>
        </p:txBody>
      </p:sp>
      <p:pic>
        <p:nvPicPr>
          <p:cNvPr id="11267" name="Picture 4"/>
          <p:cNvPicPr>
            <a:picLocks noChangeAspect="1" noChangeArrowheads="1"/>
          </p:cNvPicPr>
          <p:nvPr/>
        </p:nvPicPr>
        <p:blipFill>
          <a:blip r:embed="rId2"/>
          <a:srcRect l="11250" t="21875" r="6876" b="14583"/>
          <a:stretch>
            <a:fillRect/>
          </a:stretch>
        </p:blipFill>
        <p:spPr bwMode="auto">
          <a:xfrm>
            <a:off x="228600" y="1828800"/>
            <a:ext cx="8534400" cy="397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 b="1" smtClean="0"/>
              <a:t>Matrix Multiplication</a:t>
            </a:r>
            <a:endParaRPr lang="en-US" b="1" smtClean="0"/>
          </a:p>
        </p:txBody>
      </p:sp>
      <p:pic>
        <p:nvPicPr>
          <p:cNvPr id="12291" name="Picture 5" descr="[c_(11) c_(12) ... c_(1p); c_(21) c_(22) ... c_(2p); | | ... |; c_(n1) c_(n2) ... c_(np)]==[a_(11) a_(12) ... a_(1m); a_(21) a_(22) ... a_(2m); | | ... |; a_(n1) a_(n2) ... a_(nm)][b_(11) b_(12) ... b_(1p); b_(21) b_(22) ... b_(2p); | | ... |; b_(m1) b_(m2) ... b_(mp)],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00200"/>
            <a:ext cx="7620000" cy="159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Text Box 116"/>
          <p:cNvSpPr txBox="1">
            <a:spLocks noChangeArrowheads="1"/>
          </p:cNvSpPr>
          <p:nvPr/>
        </p:nvSpPr>
        <p:spPr bwMode="auto">
          <a:xfrm>
            <a:off x="2438400" y="3810000"/>
            <a:ext cx="4038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4000" i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da-DK" sz="4000" i="1" baseline="-2500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da-DK" sz="400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l-GR" sz="440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da-DK" sz="4000" i="1" baseline="-2500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da-DK" sz="4000" baseline="-25000">
                <a:latin typeface="Times New Roman" pitchFamily="18" charset="0"/>
                <a:cs typeface="Times New Roman" pitchFamily="18" charset="0"/>
              </a:rPr>
              <a:t>=1..</a:t>
            </a:r>
            <a:r>
              <a:rPr lang="da-DK" sz="4000" i="1" baseline="-250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da-DK" sz="4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a-DK" sz="4000" i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da-DK" sz="4000" i="1" baseline="-25000">
                <a:latin typeface="Times New Roman" pitchFamily="18" charset="0"/>
                <a:cs typeface="Times New Roman" pitchFamily="18" charset="0"/>
              </a:rPr>
              <a:t>ik</a:t>
            </a:r>
            <a:r>
              <a:rPr lang="en-US" sz="4000" i="1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da-DK" sz="4000" i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da-DK" sz="4000" i="1" baseline="-25000">
                <a:latin typeface="Times New Roman" pitchFamily="18" charset="0"/>
                <a:cs typeface="Times New Roman" pitchFamily="18" charset="0"/>
              </a:rPr>
              <a:t>kj</a:t>
            </a:r>
            <a:endParaRPr lang="el-GR" sz="4000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3" name="Text Box 117"/>
          <p:cNvSpPr txBox="1">
            <a:spLocks noChangeArrowheads="1"/>
          </p:cNvSpPr>
          <p:nvPr/>
        </p:nvSpPr>
        <p:spPr bwMode="auto">
          <a:xfrm>
            <a:off x="1219200" y="5867400"/>
            <a:ext cx="6858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3200" b="1">
                <a:solidFill>
                  <a:schemeClr val="accent2"/>
                </a:solidFill>
              </a:rPr>
              <a:t>Naive implementation: tid </a:t>
            </a:r>
            <a:r>
              <a:rPr lang="da-DK" sz="32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O(</a:t>
            </a:r>
            <a:r>
              <a:rPr lang="da-DK" sz="3200" i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npm</a:t>
            </a:r>
            <a:r>
              <a:rPr lang="da-DK" sz="32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66800" y="2057400"/>
            <a:ext cx="381000" cy="304800"/>
          </a:xfrm>
          <a:prstGeom prst="rect">
            <a:avLst/>
          </a:prstGeom>
          <a:solidFill>
            <a:srgbClr val="FF000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657600" y="2057400"/>
            <a:ext cx="2133600" cy="304800"/>
          </a:xfrm>
          <a:prstGeom prst="rect">
            <a:avLst/>
          </a:prstGeom>
          <a:solidFill>
            <a:srgbClr val="FF000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096000" y="1524000"/>
            <a:ext cx="457200" cy="1676400"/>
          </a:xfrm>
          <a:prstGeom prst="rect">
            <a:avLst/>
          </a:prstGeom>
          <a:solidFill>
            <a:srgbClr val="FF000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da-DK" b="1" smtClean="0"/>
              <a:t>(Kvadratisk) Matrix Multiplikation</a:t>
            </a:r>
            <a:endParaRPr lang="en-US" b="1" smtClean="0"/>
          </a:p>
        </p:txBody>
      </p:sp>
      <p:pic>
        <p:nvPicPr>
          <p:cNvPr id="13315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 l="15741" t="55560" r="18518" b="24237"/>
          <a:stretch>
            <a:fillRect/>
          </a:stretch>
        </p:blipFill>
        <p:spPr>
          <a:xfrm>
            <a:off x="990600" y="1295400"/>
            <a:ext cx="7315200" cy="1236663"/>
          </a:xfrm>
        </p:spPr>
      </p:pic>
      <p:pic>
        <p:nvPicPr>
          <p:cNvPr id="13316" name="Picture 5"/>
          <p:cNvPicPr>
            <a:picLocks noChangeAspect="1" noChangeArrowheads="1"/>
          </p:cNvPicPr>
          <p:nvPr/>
        </p:nvPicPr>
        <p:blipFill>
          <a:blip r:embed="rId3"/>
          <a:srcRect l="33333" t="8418" r="35802" b="56226"/>
          <a:stretch>
            <a:fillRect/>
          </a:stretch>
        </p:blipFill>
        <p:spPr bwMode="auto">
          <a:xfrm>
            <a:off x="304800" y="3581400"/>
            <a:ext cx="2971800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3962400" y="3276600"/>
            <a:ext cx="51816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36538" indent="-236538">
              <a:spcBef>
                <a:spcPct val="50000"/>
              </a:spcBef>
              <a:buFontTx/>
              <a:buChar char="•"/>
              <a:defRPr/>
            </a:pPr>
            <a:r>
              <a:rPr lang="da-DK" sz="24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da-DK" sz="24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,...,</a:t>
            </a:r>
            <a:r>
              <a:rPr lang="da-DK" sz="2400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da-DK" sz="2400" i="1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a-DK" sz="2400" dirty="0"/>
              <a:t>er </a:t>
            </a:r>
            <a:r>
              <a:rPr lang="da-DK" sz="24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da-DK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da-DK" sz="24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da-DK" sz="2400" i="1" dirty="0"/>
              <a:t>-</a:t>
            </a:r>
            <a:r>
              <a:rPr lang="da-DK" sz="2400" dirty="0"/>
              <a:t>matricer</a:t>
            </a:r>
          </a:p>
          <a:p>
            <a:pPr marL="236538" indent="-236538">
              <a:spcBef>
                <a:spcPct val="50000"/>
              </a:spcBef>
              <a:buFontTx/>
              <a:buChar char="•"/>
              <a:defRPr/>
            </a:pPr>
            <a:r>
              <a:rPr lang="da-DK" sz="2400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da-DK" sz="2400" i="1" dirty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da-DK" sz="2400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da-DK" sz="2400" i="1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da-DK" sz="2400" dirty="0"/>
              <a:t> kan beregnes med 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da-DK" sz="2400" dirty="0"/>
              <a:t> </a:t>
            </a:r>
            <a:r>
              <a:rPr lang="da-DK" sz="2400" dirty="0" err="1"/>
              <a:t>rekursive</a:t>
            </a:r>
            <a:r>
              <a:rPr lang="da-DK" sz="2400" dirty="0"/>
              <a:t> </a:t>
            </a:r>
            <a:r>
              <a:rPr lang="da-DK" sz="2400" dirty="0" err="1"/>
              <a:t>multiplication</a:t>
            </a:r>
            <a:r>
              <a:rPr lang="da-DK" sz="2400" dirty="0"/>
              <a:t> på </a:t>
            </a:r>
            <a:r>
              <a:rPr lang="da-DK" sz="24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/2 x </a:t>
            </a:r>
            <a:r>
              <a:rPr lang="da-DK" sz="24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da-DK" sz="2400" dirty="0"/>
              <a:t>-matricer + 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da-DK" sz="2400" dirty="0"/>
              <a:t> matrix additioner</a:t>
            </a:r>
          </a:p>
          <a:p>
            <a:pPr marL="236538" indent="-236538">
              <a:spcBef>
                <a:spcPct val="50000"/>
              </a:spcBef>
              <a:buFontTx/>
              <a:buChar char="•"/>
              <a:defRPr/>
            </a:pPr>
            <a:r>
              <a:rPr lang="da-DK" sz="24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sz="24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) ≤ 8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da-DK" sz="24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sz="24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/2) + </a:t>
            </a:r>
            <a:r>
              <a:rPr lang="da-DK" sz="2400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	</a:t>
            </a:r>
            <a:r>
              <a:rPr lang="en-US" sz="2400" dirty="0">
                <a:latin typeface="+mn-lt"/>
                <a:cs typeface="Times New Roman" pitchFamily="18" charset="0"/>
              </a:rPr>
              <a:t>for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≥ 2</a:t>
            </a:r>
          </a:p>
          <a:p>
            <a:pPr marL="236538" indent="-236538">
              <a:spcBef>
                <a:spcPct val="50000"/>
              </a:spcBef>
              <a:defRPr/>
            </a:pP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da-DK" sz="24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sz="24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) ≤ </a:t>
            </a:r>
            <a:r>
              <a:rPr lang="da-DK" sz="2400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da-DK" sz="2400" dirty="0">
                <a:latin typeface="+mn-lt"/>
                <a:cs typeface="Times New Roman" pitchFamily="18" charset="0"/>
              </a:rPr>
              <a:t>for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da-DK" sz="2400" i="1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= 1</a:t>
            </a:r>
          </a:p>
          <a:p>
            <a:pPr marL="236538" indent="-236538">
              <a:spcBef>
                <a:spcPct val="50000"/>
              </a:spcBef>
              <a:buFontTx/>
              <a:buChar char="•"/>
              <a:defRPr/>
            </a:pPr>
            <a:r>
              <a:rPr lang="da-DK" sz="2400" i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da-DK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sz="2400" i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 = O(</a:t>
            </a:r>
            <a:r>
              <a:rPr lang="da-DK" sz="2400" i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z="2400" baseline="30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da-DK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8" name="Line 7"/>
          <p:cNvSpPr>
            <a:spLocks noChangeShapeType="1"/>
          </p:cNvSpPr>
          <p:nvPr/>
        </p:nvSpPr>
        <p:spPr bwMode="auto">
          <a:xfrm>
            <a:off x="3886200" y="2895600"/>
            <a:ext cx="525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3319" name="Line 9"/>
          <p:cNvSpPr>
            <a:spLocks noChangeShapeType="1"/>
          </p:cNvSpPr>
          <p:nvPr/>
        </p:nvSpPr>
        <p:spPr bwMode="auto">
          <a:xfrm>
            <a:off x="3886200" y="28956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7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7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57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/>
          <p:cNvPicPr>
            <a:picLocks noChangeAspect="1" noChangeArrowheads="1"/>
          </p:cNvPicPr>
          <p:nvPr/>
        </p:nvPicPr>
        <p:blipFill>
          <a:blip r:embed="rId2"/>
          <a:srcRect l="11250" t="32292" r="33749" b="6250"/>
          <a:stretch>
            <a:fillRect/>
          </a:stretch>
        </p:blipFill>
        <p:spPr bwMode="auto">
          <a:xfrm>
            <a:off x="990600" y="2055813"/>
            <a:ext cx="7162800" cy="480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4"/>
          <p:cNvPicPr>
            <a:picLocks noChangeAspect="1" noChangeArrowheads="1"/>
          </p:cNvPicPr>
          <p:nvPr/>
        </p:nvPicPr>
        <p:blipFill>
          <a:blip r:embed="rId2"/>
          <a:srcRect l="11848" t="3491" r="69365" b="70883"/>
          <a:stretch>
            <a:fillRect/>
          </a:stretch>
        </p:blipFill>
        <p:spPr bwMode="auto">
          <a:xfrm>
            <a:off x="4953000" y="3200400"/>
            <a:ext cx="3200400" cy="2620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4340" name="Picture 6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/>
          <a:srcRect l="15741" t="55560" r="18518" b="24237"/>
          <a:stretch>
            <a:fillRect/>
          </a:stretch>
        </p:blipFill>
        <p:spPr>
          <a:xfrm>
            <a:off x="1371600" y="914400"/>
            <a:ext cx="6324600" cy="1069975"/>
          </a:xfrm>
          <a:noFill/>
        </p:spPr>
      </p:pic>
      <p:sp>
        <p:nvSpPr>
          <p:cNvPr id="14341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  <a:noFill/>
        </p:spPr>
        <p:txBody>
          <a:bodyPr/>
          <a:lstStyle/>
          <a:p>
            <a:pPr eaLnBrk="1" hangingPunct="1"/>
            <a:r>
              <a:rPr lang="da-DK" b="1" smtClean="0"/>
              <a:t>Strassen’s Matrix Multiplikation</a:t>
            </a:r>
            <a:endParaRPr lang="en-US" b="1" smtClean="0"/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8077200" y="76200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da-DK" sz="2000" b="1">
                <a:solidFill>
                  <a:schemeClr val="accent2"/>
                </a:solidFill>
              </a:rPr>
              <a:t>1969</a:t>
            </a:r>
            <a:endParaRPr lang="en-US" sz="2000" b="1">
              <a:solidFill>
                <a:schemeClr val="accent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rot="5400000">
            <a:off x="5873234" y="4349234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>
                <a:solidFill>
                  <a:srgbClr val="FF0000"/>
                </a:solidFill>
              </a:rPr>
              <a:t>7 </a:t>
            </a:r>
            <a:r>
              <a:rPr lang="da-DK" dirty="0" err="1" smtClean="0">
                <a:solidFill>
                  <a:srgbClr val="FF0000"/>
                </a:solidFill>
              </a:rPr>
              <a:t>rekursive</a:t>
            </a:r>
            <a:r>
              <a:rPr lang="da-DK" dirty="0" smtClean="0">
                <a:solidFill>
                  <a:srgbClr val="FF0000"/>
                </a:solidFill>
              </a:rPr>
              <a:t> multiplikationer </a:t>
            </a:r>
            <a:endParaRPr lang="da-DK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848600" cy="4525963"/>
          </a:xfrm>
        </p:spPr>
        <p:txBody>
          <a:bodyPr/>
          <a:lstStyle/>
          <a:p>
            <a:pPr eaLnBrk="1" hangingPunct="1"/>
            <a:r>
              <a:rPr lang="da-DK" smtClean="0"/>
              <a:t>Bruger 18 matrix additioner (tid 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da-DK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da-DK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da-DK" smtClean="0"/>
              <a:t>) og </a:t>
            </a:r>
            <a:r>
              <a:rPr lang="da-DK" smtClean="0">
                <a:solidFill>
                  <a:schemeClr val="accent2"/>
                </a:solidFill>
              </a:rPr>
              <a:t>7 rekursive matrix multiplikationer</a:t>
            </a:r>
          </a:p>
          <a:p>
            <a:pPr eaLnBrk="1" hangingPunct="1"/>
            <a:endParaRPr lang="da-DK" smtClean="0">
              <a:solidFill>
                <a:schemeClr val="accent2"/>
              </a:solidFill>
            </a:endParaRPr>
          </a:p>
          <a:p>
            <a:pPr eaLnBrk="1" hangingPunct="1"/>
            <a:endParaRPr lang="da-DK" smtClean="0">
              <a:solidFill>
                <a:schemeClr val="accent2"/>
              </a:solidFill>
            </a:endParaRPr>
          </a:p>
          <a:p>
            <a:pPr eaLnBrk="1" hangingPunct="1"/>
            <a:endParaRPr lang="da-DK" smtClean="0">
              <a:solidFill>
                <a:schemeClr val="accent2"/>
              </a:solidFill>
            </a:endParaRPr>
          </a:p>
          <a:p>
            <a:pPr eaLnBrk="1" hangingPunct="1"/>
            <a:endParaRPr lang="da-DK" b="1" i="1" smtClean="0">
              <a:solidFill>
                <a:schemeClr val="accent2"/>
              </a:solidFill>
            </a:endParaRPr>
          </a:p>
          <a:p>
            <a:pPr eaLnBrk="1" hangingPunct="1"/>
            <a:r>
              <a:rPr lang="da-DK" i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da-DK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i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da-DK" i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da-DK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i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baseline="3000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2.81</a:t>
            </a:r>
            <a:r>
              <a:rPr lang="da-DK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   </a:t>
            </a:r>
            <a:r>
              <a:rPr lang="da-DK" smtClean="0"/>
              <a:t>hvor  </a:t>
            </a:r>
            <a:r>
              <a:rPr lang="da-DK" smtClean="0">
                <a:latin typeface="Times New Roman" pitchFamily="18" charset="0"/>
                <a:cs typeface="Times New Roman" pitchFamily="18" charset="0"/>
              </a:rPr>
              <a:t>2.81=log</a:t>
            </a:r>
            <a:r>
              <a:rPr lang="da-DK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da-DK" smtClean="0">
                <a:latin typeface="Times New Roman" pitchFamily="18" charset="0"/>
                <a:cs typeface="Times New Roman" pitchFamily="18" charset="0"/>
              </a:rPr>
              <a:t> 7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mtClean="0"/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1295400" y="2971800"/>
            <a:ext cx="6477000" cy="13239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36538" indent="-236538">
              <a:spcBef>
                <a:spcPct val="50000"/>
              </a:spcBef>
              <a:defRPr/>
            </a:pP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) ≤ 7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/2) + </a:t>
            </a: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	</a:t>
            </a:r>
            <a:r>
              <a:rPr lang="en-US" sz="3200" dirty="0">
                <a:latin typeface="+mn-lt"/>
                <a:cs typeface="Times New Roman" pitchFamily="18" charset="0"/>
              </a:rPr>
              <a:t>for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≥ 2</a:t>
            </a:r>
          </a:p>
          <a:p>
            <a:pPr marL="236538" indent="-236538">
              <a:spcBef>
                <a:spcPct val="50000"/>
              </a:spcBef>
              <a:defRPr/>
            </a:pP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) ≤ </a:t>
            </a: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da-DK" sz="3200" dirty="0">
                <a:latin typeface="+mn-lt"/>
                <a:cs typeface="Times New Roman" pitchFamily="18" charset="0"/>
              </a:rPr>
              <a:t>for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= 1</a:t>
            </a:r>
          </a:p>
        </p:txBody>
      </p:sp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a-DK" sz="4400" b="1">
                <a:solidFill>
                  <a:schemeClr val="tx2"/>
                </a:solidFill>
              </a:rPr>
              <a:t>Strassen’s Matrix Multiplikation</a:t>
            </a:r>
            <a:endParaRPr lang="en-US" sz="44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 b="1" smtClean="0"/>
              <a:t>Multiplikation af lange heltal</a:t>
            </a:r>
            <a:endParaRPr lang="en-US" b="1" smtClean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9144000" cy="5257800"/>
          </a:xfrm>
        </p:spPr>
        <p:txBody>
          <a:bodyPr/>
          <a:lstStyle/>
          <a:p>
            <a:pPr algn="just" eaLnBrk="1" hangingPunct="1"/>
            <a:r>
              <a:rPr lang="da-DK" i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da-DK" smtClean="0"/>
              <a:t> og 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da-DK" smtClean="0"/>
              <a:t> hver heltal med 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mtClean="0"/>
              <a:t> bits</a:t>
            </a:r>
          </a:p>
          <a:p>
            <a:pPr eaLnBrk="1" hangingPunct="1"/>
            <a:r>
              <a:rPr lang="da-DK" smtClean="0"/>
              <a:t>Naive implementation kræver 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da-DK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da-DK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da-DK" smtClean="0"/>
              <a:t> bit operationer</a:t>
            </a:r>
          </a:p>
          <a:p>
            <a:pPr eaLnBrk="1" hangingPunct="1"/>
            <a:r>
              <a:rPr lang="da-DK" smtClean="0"/>
              <a:t>Lad  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da-DK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da-DK" i="1" baseline="-2500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·2</a:t>
            </a:r>
            <a:r>
              <a:rPr lang="en-US" i="1" baseline="300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baseline="3000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baseline="-2500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baseline="-250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da-DK" smtClean="0"/>
              <a:t>og  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J </a:t>
            </a:r>
            <a:r>
              <a:rPr lang="da-DK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da-DK" i="1" baseline="-2500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·2</a:t>
            </a:r>
            <a:r>
              <a:rPr lang="en-US" i="1" baseline="300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baseline="3000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smtClean="0">
                <a:latin typeface="Times New Roman" pitchFamily="18" charset="0"/>
                <a:cs typeface="Times New Roman" pitchFamily="18" charset="0"/>
              </a:rPr>
              <a:t>l</a:t>
            </a:r>
          </a:p>
          <a:p>
            <a:pPr eaLnBrk="1" hangingPunct="1"/>
            <a:r>
              <a:rPr lang="da-DK" i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da-DK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da-DK" i="1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da-DK" i="1" baseline="-2500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en-US" i="1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·J</a:t>
            </a:r>
            <a:r>
              <a:rPr lang="da-DK" i="1" baseline="-2500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·2</a:t>
            </a:r>
            <a:r>
              <a:rPr lang="en-US" i="1" baseline="300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+(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da-DK" i="1" baseline="-25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-I</a:t>
            </a:r>
            <a:r>
              <a:rPr lang="da-DK" i="1" baseline="-25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da-DK" i="1" baseline="-25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-J</a:t>
            </a:r>
            <a:r>
              <a:rPr lang="da-DK" i="1" baseline="-25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da-DK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da-DK" i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da-DK" i="1" baseline="-2500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en-US" i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·J</a:t>
            </a:r>
            <a:r>
              <a:rPr lang="da-DK" i="1" baseline="-2500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da-DK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da-DK" i="1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da-DK" i="1" baseline="-2500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en-US" i="1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·J</a:t>
            </a:r>
            <a:r>
              <a:rPr lang="da-DK" i="1" baseline="-2500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)·2</a:t>
            </a:r>
            <a:r>
              <a:rPr lang="en-US" i="1" baseline="30000" smtClean="0">
                <a:latin typeface="Times New Roman" pitchFamily="18" charset="0"/>
                <a:cs typeface="Times New Roman" pitchFamily="18" charset="0"/>
              </a:rPr>
              <a:t>n/2 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da-DK" i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da-DK" i="1" baseline="-2500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en-US" i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·J</a:t>
            </a:r>
            <a:r>
              <a:rPr lang="da-DK" i="1" baseline="-2500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endParaRPr lang="da-DK" smtClean="0">
              <a:cs typeface="Arial" charset="0"/>
            </a:endParaRPr>
          </a:p>
          <a:p>
            <a:pPr eaLnBrk="1" hangingPunct="1"/>
            <a:endParaRPr lang="da-DK" i="1" baseline="30000" smtClean="0">
              <a:cs typeface="Arial" charset="0"/>
            </a:endParaRPr>
          </a:p>
          <a:p>
            <a:pPr eaLnBrk="1" hangingPunct="1"/>
            <a:endParaRPr lang="da-DK" i="1" baseline="30000" smtClean="0">
              <a:cs typeface="Arial" charset="0"/>
            </a:endParaRPr>
          </a:p>
          <a:p>
            <a:pPr eaLnBrk="1" hangingPunct="1"/>
            <a:endParaRPr lang="da-DK" i="1" baseline="30000" smtClean="0">
              <a:cs typeface="Arial" charset="0"/>
            </a:endParaRPr>
          </a:p>
          <a:p>
            <a:pPr eaLnBrk="1" hangingPunct="1"/>
            <a:r>
              <a:rPr lang="da-DK" i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da-DK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i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da-DK" i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da-DK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i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baseline="3000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log  3</a:t>
            </a:r>
            <a:r>
              <a:rPr lang="da-DK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i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1447800" y="4648200"/>
            <a:ext cx="6324600" cy="13239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36538" indent="-236538">
              <a:spcBef>
                <a:spcPct val="50000"/>
              </a:spcBef>
              <a:defRPr/>
            </a:pP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) ≤ 3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/2) + </a:t>
            </a: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	</a:t>
            </a:r>
            <a:r>
              <a:rPr lang="en-US" sz="3200" dirty="0">
                <a:latin typeface="+mn-lt"/>
                <a:cs typeface="Times New Roman" pitchFamily="18" charset="0"/>
              </a:rPr>
              <a:t>for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≥ 2</a:t>
            </a:r>
          </a:p>
          <a:p>
            <a:pPr marL="236538" indent="-236538">
              <a:spcBef>
                <a:spcPct val="50000"/>
              </a:spcBef>
              <a:defRPr/>
            </a:pP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) ≤ </a:t>
            </a: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da-DK" sz="3200" dirty="0">
                <a:latin typeface="+mn-lt"/>
                <a:cs typeface="Times New Roman" pitchFamily="18" charset="0"/>
              </a:rPr>
              <a:t>for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= 1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667000" y="6354763"/>
            <a:ext cx="2873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6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16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8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8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8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" grpId="0" animBg="1"/>
      <p:bldP spid="5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pPr eaLnBrk="1" hangingPunct="1"/>
            <a:r>
              <a:rPr lang="da-DK" b="1" smtClean="0"/>
              <a:t>Del-og-Kombiner</a:t>
            </a:r>
            <a:endParaRPr lang="en-US" b="1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001000" cy="10668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da-DK" b="1" smtClean="0">
                <a:solidFill>
                  <a:schemeClr val="accent2"/>
                </a:solidFill>
              </a:rPr>
              <a:t>Algoritme design teknik</a:t>
            </a:r>
            <a:r>
              <a:rPr lang="da-DK" smtClean="0"/>
              <a:t> – virker for mange problemer (man langt fra alle):</a:t>
            </a:r>
          </a:p>
          <a:p>
            <a:pPr marL="0" indent="0" eaLnBrk="1" hangingPunct="1">
              <a:buFontTx/>
              <a:buNone/>
            </a:pPr>
            <a:endParaRPr lang="da-DK" smtClean="0"/>
          </a:p>
          <a:p>
            <a:pPr marL="0" indent="0" eaLnBrk="1" hangingPunct="1"/>
            <a:endParaRPr lang="en-US" smtClean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09600" y="2819400"/>
            <a:ext cx="80010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96875" indent="-396875">
              <a:spcBef>
                <a:spcPct val="20000"/>
              </a:spcBef>
              <a:buFontTx/>
              <a:buChar char="•"/>
            </a:pPr>
            <a:r>
              <a:rPr lang="da-DK" sz="3200" b="1" dirty="0">
                <a:solidFill>
                  <a:schemeClr val="accent2"/>
                </a:solidFill>
              </a:rPr>
              <a:t>Opdel</a:t>
            </a:r>
            <a:r>
              <a:rPr lang="da-DK" sz="3200" dirty="0"/>
              <a:t> et problem </a:t>
            </a: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da-DK" sz="3200" dirty="0"/>
              <a:t> i mindre problemer </a:t>
            </a: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da-DK" sz="32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,..,</a:t>
            </a: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da-DK" sz="3200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da-DK" sz="3200" dirty="0"/>
              <a:t>, der kan løses uafhængigt </a:t>
            </a:r>
          </a:p>
          <a:p>
            <a:pPr marL="854075" lvl="1" indent="-396875">
              <a:spcBef>
                <a:spcPct val="20000"/>
              </a:spcBef>
            </a:pPr>
            <a:r>
              <a:rPr lang="da-DK" sz="3200" dirty="0" smtClean="0"/>
              <a:t>(</a:t>
            </a:r>
            <a:r>
              <a:rPr lang="da-DK" sz="3200" dirty="0"/>
              <a:t>små problemer løses direkte)</a:t>
            </a:r>
          </a:p>
          <a:p>
            <a:pPr marL="396875" indent="-396875">
              <a:spcBef>
                <a:spcPct val="20000"/>
              </a:spcBef>
              <a:buFontTx/>
              <a:buChar char="•"/>
            </a:pPr>
            <a:r>
              <a:rPr lang="da-DK" sz="3200" dirty="0"/>
              <a:t>Løs delproblemerne </a:t>
            </a: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da-DK" sz="32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,..,</a:t>
            </a: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da-DK" sz="3200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da-DK" sz="3200" dirty="0"/>
              <a:t> </a:t>
            </a:r>
            <a:r>
              <a:rPr lang="da-DK" sz="3200" b="1" dirty="0" err="1">
                <a:solidFill>
                  <a:schemeClr val="accent2"/>
                </a:solidFill>
              </a:rPr>
              <a:t>rekursivt</a:t>
            </a:r>
            <a:endParaRPr lang="da-DK" sz="3200" b="1" dirty="0">
              <a:solidFill>
                <a:schemeClr val="accent2"/>
              </a:solidFill>
            </a:endParaRPr>
          </a:p>
          <a:p>
            <a:pPr marL="396875" indent="-396875">
              <a:spcBef>
                <a:spcPct val="20000"/>
              </a:spcBef>
              <a:buFontTx/>
              <a:buChar char="•"/>
            </a:pPr>
            <a:r>
              <a:rPr lang="da-DK" sz="3200" b="1" dirty="0">
                <a:solidFill>
                  <a:schemeClr val="accent2"/>
                </a:solidFill>
              </a:rPr>
              <a:t>Kombiner</a:t>
            </a:r>
            <a:r>
              <a:rPr lang="da-DK" sz="3200" dirty="0"/>
              <a:t> løsningerne for </a:t>
            </a: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da-DK" sz="32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,..,</a:t>
            </a: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da-DK" sz="3200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a-DK" sz="3200" dirty="0"/>
              <a:t>til en løsning for </a:t>
            </a:r>
            <a:r>
              <a:rPr lang="da-DK" sz="3200" i="1" dirty="0">
                <a:latin typeface="Times New Roman" pitchFamily="18" charset="0"/>
                <a:cs typeface="Times New Roman" pitchFamily="18" charset="0"/>
              </a:rPr>
              <a:t>P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/>
          <p:cNvPicPr>
            <a:picLocks noChangeAspect="1" noChangeArrowheads="1"/>
          </p:cNvPicPr>
          <p:nvPr/>
        </p:nvPicPr>
        <p:blipFill>
          <a:blip r:embed="rId3"/>
          <a:srcRect l="20000" t="26042" r="5624" b="17708"/>
          <a:stretch>
            <a:fillRect/>
          </a:stretch>
        </p:blipFill>
        <p:spPr bwMode="auto">
          <a:xfrm>
            <a:off x="838200" y="2057400"/>
            <a:ext cx="7543800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da-DK" sz="4000" b="1" smtClean="0"/>
              <a:t>Eksempel: Merge-Sort</a:t>
            </a:r>
            <a:endParaRPr lang="en-US" sz="4000" b="1" smtClean="0"/>
          </a:p>
        </p:txBody>
      </p:sp>
      <p:sp>
        <p:nvSpPr>
          <p:cNvPr id="6" name="Oval 5"/>
          <p:cNvSpPr/>
          <p:nvPr/>
        </p:nvSpPr>
        <p:spPr>
          <a:xfrm>
            <a:off x="5715000" y="3733800"/>
            <a:ext cx="1981200" cy="609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7" name="Oval 6"/>
          <p:cNvSpPr/>
          <p:nvPr/>
        </p:nvSpPr>
        <p:spPr>
          <a:xfrm>
            <a:off x="5867400" y="4343400"/>
            <a:ext cx="2362200" cy="609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 w="38100">
                <a:solidFill>
                  <a:schemeClr val="tx1"/>
                </a:solidFill>
              </a:ln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7200900" y="3086100"/>
            <a:ext cx="762000" cy="5334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7353300" y="3619500"/>
            <a:ext cx="1295400" cy="1524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705600" y="1981200"/>
            <a:ext cx="2438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2800">
                <a:solidFill>
                  <a:srgbClr val="FF0000"/>
                </a:solidFill>
              </a:rPr>
              <a:t>To mindre delproblemer</a:t>
            </a:r>
            <a:endParaRPr lang="en-US" sz="280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5400000" flipH="1" flipV="1">
            <a:off x="2362200" y="5257800"/>
            <a:ext cx="762000" cy="6096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438400" y="4038600"/>
            <a:ext cx="609600" cy="2286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438400" y="4572000"/>
            <a:ext cx="609600" cy="76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219200" y="5903913"/>
            <a:ext cx="243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sz="2800">
                <a:solidFill>
                  <a:srgbClr val="FF0000"/>
                </a:solidFill>
              </a:rPr>
              <a:t>Kombiner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81000" y="2743200"/>
            <a:ext cx="1143000" cy="2819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762000" y="3810000"/>
            <a:ext cx="1600200" cy="9540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2800">
                <a:solidFill>
                  <a:srgbClr val="FF0000"/>
                </a:solidFill>
              </a:rPr>
              <a:t>Løs rekursivt</a:t>
            </a:r>
          </a:p>
        </p:txBody>
      </p:sp>
      <p:sp>
        <p:nvSpPr>
          <p:cNvPr id="25" name="Oval 24"/>
          <p:cNvSpPr/>
          <p:nvPr/>
        </p:nvSpPr>
        <p:spPr>
          <a:xfrm>
            <a:off x="6172200" y="2209800"/>
            <a:ext cx="5334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a-DK" sz="40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1</a:t>
            </a:r>
            <a:endParaRPr lang="en-US" sz="4000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228600" y="4038600"/>
            <a:ext cx="5334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a-DK" sz="40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2</a:t>
            </a:r>
            <a:endParaRPr lang="en-US" sz="4000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1066800" y="5867400"/>
            <a:ext cx="5334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a-DK" sz="40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3</a:t>
            </a:r>
            <a:endParaRPr lang="en-US" sz="4000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2" grpId="0"/>
      <p:bldP spid="21" grpId="0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/>
          <p:cNvPicPr>
            <a:picLocks noChangeAspect="1" noChangeArrowheads="1"/>
          </p:cNvPicPr>
          <p:nvPr/>
        </p:nvPicPr>
        <p:blipFill>
          <a:blip r:embed="rId3"/>
          <a:srcRect l="26875" t="11458" r="24374" b="6250"/>
          <a:stretch>
            <a:fillRect/>
          </a:stretch>
        </p:blipFill>
        <p:spPr bwMode="auto">
          <a:xfrm>
            <a:off x="1752600" y="381000"/>
            <a:ext cx="59436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 sz="5400" b="1" smtClean="0"/>
              <a:t>Merge-Sort : Analyse</a:t>
            </a:r>
            <a:endParaRPr lang="en-US" sz="5400" b="1" smtClean="0"/>
          </a:p>
        </p:txBody>
      </p:sp>
      <p:pic>
        <p:nvPicPr>
          <p:cNvPr id="19459" name="Picture 3" descr="arrayrecursi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09800"/>
            <a:ext cx="914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524000" y="1600200"/>
            <a:ext cx="60579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sz="3200" b="1">
                <a:solidFill>
                  <a:srgbClr val="0066FF"/>
                </a:solidFill>
              </a:rPr>
              <a:t>Rekursionstræet</a:t>
            </a:r>
            <a:endParaRPr lang="en-US" sz="3200" b="1">
              <a:solidFill>
                <a:srgbClr val="0066FF"/>
              </a:solidFill>
            </a:endParaRP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600200" y="4114800"/>
            <a:ext cx="60579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sz="3200" b="1">
                <a:solidFill>
                  <a:srgbClr val="0066FF"/>
                </a:solidFill>
              </a:rPr>
              <a:t>Observation</a:t>
            </a:r>
            <a:endParaRPr lang="en-US" sz="3200" b="1">
              <a:solidFill>
                <a:srgbClr val="0066FF"/>
              </a:solidFill>
            </a:endParaRP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627188" y="4572000"/>
            <a:ext cx="5684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da-DK" sz="3200"/>
              <a:t>Samlet arbejde per lag er </a:t>
            </a:r>
            <a:r>
              <a:rPr lang="da-DK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</a:t>
            </a:r>
            <a:r>
              <a:rPr lang="da-DK" sz="32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447800" y="6019800"/>
            <a:ext cx="6226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sz="3200"/>
              <a:t> </a:t>
            </a:r>
            <a:r>
              <a:rPr lang="da-DK" sz="3200">
                <a:latin typeface="Times New Roman" pitchFamily="18" charset="0"/>
                <a:cs typeface="Times New Roman" pitchFamily="18" charset="0"/>
              </a:rPr>
              <a:t>O(</a:t>
            </a:r>
            <a:r>
              <a:rPr lang="en-US" sz="3200" i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· </a:t>
            </a:r>
            <a:r>
              <a:rPr lang="da-DK" sz="3200">
                <a:latin typeface="Times New Roman" pitchFamily="18" charset="0"/>
                <a:cs typeface="Times New Roman" pitchFamily="18" charset="0"/>
              </a:rPr>
              <a:t># lag) = O(</a:t>
            </a:r>
            <a:r>
              <a:rPr lang="en-US" sz="3200" i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· log</a:t>
            </a:r>
            <a:r>
              <a:rPr lang="en-US" sz="3200" baseline="-2500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i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1600200" y="5562600"/>
            <a:ext cx="60579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sz="3200" b="1">
                <a:solidFill>
                  <a:srgbClr val="0066FF"/>
                </a:solidFill>
              </a:rPr>
              <a:t>Arbejde</a:t>
            </a:r>
            <a:endParaRPr lang="en-US" sz="3200" b="1">
              <a:solidFill>
                <a:srgbClr val="0066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61" grpId="0"/>
      <p:bldP spid="19462" grpId="0"/>
      <p:bldP spid="19463" grpId="0"/>
      <p:bldP spid="1946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pPr eaLnBrk="1" hangingPunct="1"/>
            <a:r>
              <a:rPr lang="da-DK" sz="3600" b="1" smtClean="0"/>
              <a:t>Del-og-kombiner, dADS 1 eksempler:	</a:t>
            </a:r>
            <a:endParaRPr lang="en-US" sz="3600" b="1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1143000"/>
            <a:ext cx="7543800" cy="5105400"/>
          </a:xfrm>
        </p:spPr>
        <p:txBody>
          <a:bodyPr/>
          <a:lstStyle/>
          <a:p>
            <a:pPr marL="463550" indent="-463550" algn="l" eaLnBrk="1" hangingPunct="1">
              <a:lnSpc>
                <a:spcPct val="90000"/>
              </a:lnSpc>
              <a:buFontTx/>
              <a:buChar char="•"/>
            </a:pPr>
            <a:r>
              <a:rPr lang="da-DK" sz="2800" b="1" smtClean="0">
                <a:solidFill>
                  <a:schemeClr val="accent2"/>
                </a:solidFill>
              </a:rPr>
              <a:t>MergeSort</a:t>
            </a:r>
          </a:p>
          <a:p>
            <a:pPr marL="577850" lvl="1" algn="l" eaLnBrk="1" hangingPunct="1">
              <a:lnSpc>
                <a:spcPct val="90000"/>
              </a:lnSpc>
              <a:buFontTx/>
              <a:buChar char="–"/>
            </a:pPr>
            <a:r>
              <a:rPr lang="da-DK" sz="2400" smtClean="0"/>
              <a:t> Del op i to lige store dele</a:t>
            </a:r>
          </a:p>
          <a:p>
            <a:pPr marL="577850" lvl="1" algn="l" eaLnBrk="1" hangingPunct="1">
              <a:lnSpc>
                <a:spcPct val="90000"/>
              </a:lnSpc>
              <a:buFontTx/>
              <a:buChar char="–"/>
            </a:pPr>
            <a:r>
              <a:rPr lang="da-DK" sz="2400" smtClean="0"/>
              <a:t> Rekursiv sortering</a:t>
            </a:r>
          </a:p>
          <a:p>
            <a:pPr marL="577850" lvl="1" algn="l" eaLnBrk="1" hangingPunct="1">
              <a:lnSpc>
                <a:spcPct val="90000"/>
              </a:lnSpc>
              <a:buFontTx/>
              <a:buChar char="–"/>
            </a:pPr>
            <a:r>
              <a:rPr lang="da-DK" sz="2400" smtClean="0"/>
              <a:t> Kombiner = fletning</a:t>
            </a:r>
          </a:p>
          <a:p>
            <a:pPr marL="463550" indent="-463550" algn="l" eaLnBrk="1" hangingPunct="1">
              <a:lnSpc>
                <a:spcPct val="90000"/>
              </a:lnSpc>
              <a:buFontTx/>
              <a:buChar char="•"/>
            </a:pPr>
            <a:r>
              <a:rPr lang="da-DK" sz="2800" b="1" smtClean="0">
                <a:solidFill>
                  <a:schemeClr val="accent2"/>
                </a:solidFill>
              </a:rPr>
              <a:t>QuickSort</a:t>
            </a:r>
          </a:p>
          <a:p>
            <a:pPr marL="577850" lvl="1" algn="l" eaLnBrk="1" hangingPunct="1">
              <a:lnSpc>
                <a:spcPct val="90000"/>
              </a:lnSpc>
              <a:buFontTx/>
              <a:buChar char="–"/>
            </a:pPr>
            <a:r>
              <a:rPr lang="da-DK" sz="2400" smtClean="0"/>
              <a:t> Opdel efter tilfældigt pivot (</a:t>
            </a:r>
            <a:r>
              <a:rPr lang="da-DK" sz="2400" b="1" smtClean="0">
                <a:solidFill>
                  <a:srgbClr val="FF0000"/>
                </a:solidFill>
              </a:rPr>
              <a:t>tilfældig opdeling</a:t>
            </a:r>
            <a:r>
              <a:rPr lang="da-DK" sz="2400" smtClean="0"/>
              <a:t>)</a:t>
            </a:r>
          </a:p>
          <a:p>
            <a:pPr marL="577850" lvl="1" algn="l" eaLnBrk="1" hangingPunct="1">
              <a:lnSpc>
                <a:spcPct val="90000"/>
              </a:lnSpc>
              <a:buFontTx/>
              <a:buChar char="–"/>
            </a:pPr>
            <a:r>
              <a:rPr lang="da-DK" sz="2400" smtClean="0"/>
              <a:t> Rekursive sortering</a:t>
            </a:r>
          </a:p>
          <a:p>
            <a:pPr marL="577850" lvl="1" algn="l" eaLnBrk="1" hangingPunct="1">
              <a:lnSpc>
                <a:spcPct val="90000"/>
              </a:lnSpc>
              <a:buFontTx/>
              <a:buChar char="–"/>
            </a:pPr>
            <a:r>
              <a:rPr lang="da-DK" sz="2400" smtClean="0"/>
              <a:t> Kombiner = ingen (konkatener venstre og højre)</a:t>
            </a:r>
          </a:p>
          <a:p>
            <a:pPr marL="463550" indent="-463550" algn="l" eaLnBrk="1" hangingPunct="1">
              <a:lnSpc>
                <a:spcPct val="90000"/>
              </a:lnSpc>
              <a:buFontTx/>
              <a:buChar char="•"/>
            </a:pPr>
            <a:r>
              <a:rPr lang="da-DK" sz="2800" b="1" smtClean="0">
                <a:solidFill>
                  <a:schemeClr val="accent2"/>
                </a:solidFill>
              </a:rPr>
              <a:t>QuickSelect</a:t>
            </a:r>
          </a:p>
          <a:p>
            <a:pPr marL="577850" lvl="1" algn="l" eaLnBrk="1" hangingPunct="1">
              <a:lnSpc>
                <a:spcPct val="90000"/>
              </a:lnSpc>
              <a:buFontTx/>
              <a:buChar char="–"/>
            </a:pPr>
            <a:r>
              <a:rPr lang="da-DK" sz="2400" smtClean="0"/>
              <a:t> Opdel efter tilfældigt pivot  (</a:t>
            </a:r>
            <a:r>
              <a:rPr lang="da-DK" sz="2400" b="1" smtClean="0">
                <a:solidFill>
                  <a:srgbClr val="FF0000"/>
                </a:solidFill>
              </a:rPr>
              <a:t>tilfældig opdeling</a:t>
            </a:r>
            <a:r>
              <a:rPr lang="da-DK" sz="2400" smtClean="0"/>
              <a:t>)</a:t>
            </a:r>
          </a:p>
          <a:p>
            <a:pPr marL="577850" lvl="1" algn="l" eaLnBrk="1" hangingPunct="1">
              <a:lnSpc>
                <a:spcPct val="90000"/>
              </a:lnSpc>
              <a:buFontTx/>
              <a:buChar char="–"/>
            </a:pPr>
            <a:r>
              <a:rPr lang="da-DK" sz="2400" smtClean="0"/>
              <a:t> Rekursiv select</a:t>
            </a:r>
          </a:p>
          <a:p>
            <a:pPr marL="577850" lvl="1" algn="l" eaLnBrk="1" hangingPunct="1">
              <a:lnSpc>
                <a:spcPct val="90000"/>
              </a:lnSpc>
              <a:buFontTx/>
              <a:buChar char="–"/>
            </a:pPr>
            <a:r>
              <a:rPr lang="da-DK" sz="2400" smtClean="0"/>
              <a:t> Kombiner = ingen</a:t>
            </a:r>
          </a:p>
          <a:p>
            <a:pPr marL="463550" indent="-463550" algn="l" eaLnBrk="1" hangingPunct="1">
              <a:lnSpc>
                <a:spcPct val="90000"/>
              </a:lnSpc>
              <a:buFontTx/>
              <a:buChar char="•"/>
            </a:pPr>
            <a:endParaRPr lang="da-DK" sz="2800" smtClean="0"/>
          </a:p>
          <a:p>
            <a:pPr marL="463550" indent="-463550" algn="l" eaLnBrk="1" hangingPunct="1">
              <a:lnSpc>
                <a:spcPct val="90000"/>
              </a:lnSpc>
              <a:buFontTx/>
              <a:buChar char="•"/>
            </a:pPr>
            <a:endParaRPr lang="da-DK" sz="2800" smtClean="0"/>
          </a:p>
          <a:p>
            <a:pPr marL="463550" indent="-463550" algn="l" eaLnBrk="1" hangingPunct="1"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ChangeArrowheads="1"/>
          </p:cNvSpPr>
          <p:nvPr/>
        </p:nvSpPr>
        <p:spPr bwMode="auto">
          <a:xfrm>
            <a:off x="228600" y="1447800"/>
            <a:ext cx="9144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da-DK" sz="3200"/>
              <a:t>Essentielt to forskellige måder:</a:t>
            </a:r>
          </a:p>
          <a:p>
            <a:pPr marL="609600" indent="-609600">
              <a:spcBef>
                <a:spcPct val="20000"/>
              </a:spcBef>
              <a:buFontTx/>
              <a:buAutoNum type="arabicPeriod"/>
            </a:pPr>
            <a:r>
              <a:rPr lang="da-DK" sz="3200"/>
              <a:t>Argumenter direkte om </a:t>
            </a:r>
            <a:r>
              <a:rPr lang="da-DK" sz="3200" b="1">
                <a:solidFill>
                  <a:schemeClr val="accent2"/>
                </a:solidFill>
              </a:rPr>
              <a:t>rekursionstræet</a:t>
            </a:r>
            <a:r>
              <a:rPr lang="da-DK" sz="3200"/>
              <a:t>  (analyser dybde, #knuder på hvert niveau, arbejde i knuderne/niveauerne/træet)</a:t>
            </a:r>
          </a:p>
          <a:p>
            <a:pPr marL="609600" indent="-609600">
              <a:spcBef>
                <a:spcPct val="20000"/>
              </a:spcBef>
              <a:buFontTx/>
              <a:buAutoNum type="arabicPeriod"/>
            </a:pPr>
            <a:r>
              <a:rPr lang="da-DK" sz="3200"/>
              <a:t>Løs en matematisk </a:t>
            </a:r>
            <a:r>
              <a:rPr lang="da-DK" sz="3200" b="1">
                <a:solidFill>
                  <a:schemeClr val="accent2"/>
                </a:solidFill>
              </a:rPr>
              <a:t>rekursionsligning</a:t>
            </a:r>
            <a:r>
              <a:rPr lang="da-DK" sz="3200"/>
              <a:t>, f.eks.</a:t>
            </a:r>
          </a:p>
          <a:p>
            <a:pPr marL="609600" indent="-609600">
              <a:spcBef>
                <a:spcPct val="20000"/>
              </a:spcBef>
              <a:buFontTx/>
              <a:buAutoNum type="arabicPeriod"/>
            </a:pPr>
            <a:endParaRPr lang="da-DK" sz="3200"/>
          </a:p>
          <a:p>
            <a:pPr marL="609600" indent="-609600">
              <a:spcBef>
                <a:spcPct val="20000"/>
              </a:spcBef>
              <a:buFontTx/>
              <a:buAutoNum type="arabicPeriod"/>
            </a:pPr>
            <a:endParaRPr lang="da-DK" sz="3200"/>
          </a:p>
          <a:p>
            <a:pPr marL="609600" indent="-609600">
              <a:spcBef>
                <a:spcPct val="20000"/>
              </a:spcBef>
              <a:buFontTx/>
              <a:buAutoNum type="arabicPeriod"/>
            </a:pPr>
            <a:endParaRPr lang="da-DK" sz="3200"/>
          </a:p>
          <a:p>
            <a:pPr marL="609600" indent="-609600">
              <a:spcBef>
                <a:spcPct val="20000"/>
              </a:spcBef>
            </a:pPr>
            <a:r>
              <a:rPr lang="da-DK" sz="3200"/>
              <a:t>	Bevises f.eks. vha. induktion.</a:t>
            </a:r>
          </a:p>
          <a:p>
            <a:pPr marL="609600" indent="-609600">
              <a:spcBef>
                <a:spcPct val="20000"/>
              </a:spcBef>
            </a:pPr>
            <a:r>
              <a:rPr lang="da-DK" sz="3200"/>
              <a:t>			</a:t>
            </a:r>
            <a:endParaRPr lang="en-US" sz="3200">
              <a:cs typeface="Arial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 sz="4000" b="1" smtClean="0"/>
              <a:t>Analyse af Del-og-Kombiner</a:t>
            </a:r>
            <a:br>
              <a:rPr lang="da-DK" sz="4000" b="1" smtClean="0"/>
            </a:br>
            <a:r>
              <a:rPr lang="da-DK" sz="3200" smtClean="0"/>
              <a:t>= analyse af en rekursiv procedure</a:t>
            </a:r>
            <a:br>
              <a:rPr lang="da-DK" sz="3200" smtClean="0"/>
            </a:br>
            <a:endParaRPr lang="en-US" sz="3200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4495800"/>
            <a:ext cx="6781800" cy="1143000"/>
          </a:xfrm>
          <a:noFill/>
          <a:ln w="12700">
            <a:solidFill>
              <a:schemeClr val="tx1"/>
            </a:solidFill>
          </a:ln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da-DK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mtClean="0">
                <a:latin typeface="Times New Roman" pitchFamily="18" charset="0"/>
                <a:cs typeface="Times New Roman" pitchFamily="18" charset="0"/>
              </a:rPr>
              <a:t>) ≤ 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da-DK" smtClean="0">
                <a:latin typeface="Times New Roman" pitchFamily="18" charset="0"/>
                <a:cs typeface="Times New Roman" pitchFamily="18" charset="0"/>
              </a:rPr>
              <a:t>   			</a:t>
            </a:r>
            <a:r>
              <a:rPr lang="da-DK" smtClean="0">
                <a:cs typeface="Arial" charset="0"/>
              </a:rPr>
              <a:t>	hvis   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da-DK" smtClean="0">
                <a:latin typeface="Times New Roman" pitchFamily="18" charset="0"/>
                <a:cs typeface="Times New Roman" pitchFamily="18" charset="0"/>
              </a:rPr>
              <a:t>≤ 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c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da-DK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mtClean="0">
                <a:latin typeface="Times New Roman" pitchFamily="18" charset="0"/>
                <a:cs typeface="Times New Roman" pitchFamily="18" charset="0"/>
              </a:rPr>
              <a:t>) ≤ 2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/2) + 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a·n</a:t>
            </a:r>
            <a:r>
              <a:rPr lang="en-US" i="1" smtClean="0">
                <a:cs typeface="Arial" charset="0"/>
              </a:rPr>
              <a:t> </a:t>
            </a:r>
            <a:r>
              <a:rPr lang="en-US" smtClean="0">
                <a:cs typeface="Arial" charset="0"/>
              </a:rPr>
              <a:t>		ellers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 sz="4000" b="1" smtClean="0"/>
              <a:t>Løsning af rekursionsligninger</a:t>
            </a:r>
            <a:endParaRPr lang="en-US" sz="4000" b="1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001000" cy="2286000"/>
          </a:xfrm>
        </p:spPr>
        <p:txBody>
          <a:bodyPr/>
          <a:lstStyle/>
          <a:p>
            <a:pPr eaLnBrk="1" hangingPunct="1"/>
            <a:r>
              <a:rPr lang="da-DK" smtClean="0"/>
              <a:t>Fold rekursionsligningen ud og argumenter om </a:t>
            </a:r>
            <a:r>
              <a:rPr lang="da-DK" b="1" smtClean="0">
                <a:solidFill>
                  <a:schemeClr val="accent2"/>
                </a:solidFill>
              </a:rPr>
              <a:t>rekursionstræet</a:t>
            </a:r>
          </a:p>
          <a:p>
            <a:pPr eaLnBrk="1" hangingPunct="1"/>
            <a:r>
              <a:rPr lang="da-DK" smtClean="0"/>
              <a:t>Gæt en løsning og vis den ved induktion efter voksende 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da-DK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mtClean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295400" y="4495800"/>
            <a:ext cx="6781800" cy="1143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da-DK" sz="3200" i="1" kern="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da-DK" sz="3200" kern="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sz="3200" i="1" kern="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z="3200" kern="0" dirty="0">
                <a:latin typeface="Times New Roman" pitchFamily="18" charset="0"/>
                <a:cs typeface="Times New Roman" pitchFamily="18" charset="0"/>
              </a:rPr>
              <a:t>) ≤ </a:t>
            </a:r>
            <a:r>
              <a:rPr lang="da-DK" sz="3200" i="1" kern="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da-DK" sz="3200" kern="0" dirty="0">
                <a:latin typeface="Times New Roman" pitchFamily="18" charset="0"/>
                <a:cs typeface="Times New Roman" pitchFamily="18" charset="0"/>
              </a:rPr>
              <a:t>   			</a:t>
            </a:r>
            <a:r>
              <a:rPr lang="da-DK" sz="3200" kern="0" dirty="0">
                <a:latin typeface="+mn-lt"/>
                <a:cs typeface="Arial" charset="0"/>
              </a:rPr>
              <a:t>	hvis   </a:t>
            </a:r>
            <a:r>
              <a:rPr lang="da-DK" sz="3200" i="1" kern="0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da-DK" sz="3200" kern="0" dirty="0">
                <a:latin typeface="Times New Roman" pitchFamily="18" charset="0"/>
                <a:cs typeface="Times New Roman" pitchFamily="18" charset="0"/>
              </a:rPr>
              <a:t>≤ </a:t>
            </a:r>
            <a:r>
              <a:rPr lang="da-DK" sz="3200" i="1" kern="0" dirty="0">
                <a:latin typeface="Times New Roman" pitchFamily="18" charset="0"/>
                <a:cs typeface="Times New Roman" pitchFamily="18" charset="0"/>
              </a:rPr>
              <a:t>c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da-DK" sz="3200" i="1" kern="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da-DK" sz="3200" kern="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sz="3200" i="1" kern="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z="3200" kern="0" dirty="0">
                <a:latin typeface="Times New Roman" pitchFamily="18" charset="0"/>
                <a:cs typeface="Times New Roman" pitchFamily="18" charset="0"/>
              </a:rPr>
              <a:t>) ≤ 2</a:t>
            </a: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sz="3200" i="1" kern="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kern="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/2) + </a:t>
            </a:r>
            <a:r>
              <a:rPr lang="en-US" sz="3200" i="1" kern="0" dirty="0" err="1">
                <a:latin typeface="Times New Roman" pitchFamily="18" charset="0"/>
                <a:cs typeface="Times New Roman" pitchFamily="18" charset="0"/>
              </a:rPr>
              <a:t>a·n</a:t>
            </a:r>
            <a:r>
              <a:rPr lang="en-US" sz="3200" i="1" kern="0" dirty="0">
                <a:latin typeface="+mn-lt"/>
                <a:cs typeface="Arial" charset="0"/>
              </a:rPr>
              <a:t> </a:t>
            </a:r>
            <a:r>
              <a:rPr lang="en-US" sz="3200" kern="0" dirty="0">
                <a:latin typeface="+mn-lt"/>
                <a:cs typeface="Arial" charset="0"/>
              </a:rPr>
              <a:t>		</a:t>
            </a:r>
            <a:r>
              <a:rPr lang="en-US" sz="3200" kern="0" dirty="0" err="1">
                <a:latin typeface="+mn-lt"/>
                <a:cs typeface="Arial" charset="0"/>
              </a:rPr>
              <a:t>ellers</a:t>
            </a:r>
            <a:endParaRPr lang="en-US" sz="3200" kern="0" dirty="0">
              <a:latin typeface="+mn-lt"/>
              <a:cs typeface="Arial" charset="0"/>
            </a:endParaRPr>
          </a:p>
        </p:txBody>
      </p:sp>
      <p:pic>
        <p:nvPicPr>
          <p:cNvPr id="8" name="Picture 3" descr="arrayrecursi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1828800"/>
            <a:ext cx="21336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da-DK" sz="4000" b="1" smtClean="0"/>
              <a:t>Rekursionsligninger: Faldgrubber</a:t>
            </a:r>
            <a:endParaRPr lang="en-US" sz="4000" b="1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a-DK" smtClean="0"/>
              <a:t>Ulige opdelinger glemmes (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mtClean="0"/>
              <a:t> ulige, så er de rekursive kald typisk </a:t>
            </a:r>
            <a:r>
              <a:rPr lang="da-DK" baseline="-25000" smtClean="0">
                <a:latin typeface="Times New Roman" pitchFamily="18" charset="0"/>
                <a:cs typeface="Times New Roman" pitchFamily="18" charset="0"/>
              </a:rPr>
              <a:t>└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da-DK" baseline="-25000" smtClean="0">
                <a:latin typeface="Times New Roman" pitchFamily="18" charset="0"/>
                <a:cs typeface="Times New Roman" pitchFamily="18" charset="0"/>
              </a:rPr>
              <a:t>┘</a:t>
            </a:r>
            <a:r>
              <a:rPr lang="da-DK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a-DK" smtClean="0">
                <a:cs typeface="Arial" charset="0"/>
              </a:rPr>
              <a:t>og </a:t>
            </a:r>
            <a:r>
              <a:rPr lang="da-DK" baseline="60000" smtClean="0">
                <a:latin typeface="Times New Roman" pitchFamily="18" charset="0"/>
                <a:cs typeface="Times New Roman" pitchFamily="18" charset="0"/>
              </a:rPr>
              <a:t>┌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da-DK" baseline="60000" smtClean="0">
                <a:latin typeface="Times New Roman" pitchFamily="18" charset="0"/>
                <a:cs typeface="Times New Roman" pitchFamily="18" charset="0"/>
              </a:rPr>
              <a:t>┐</a:t>
            </a:r>
            <a:r>
              <a:rPr lang="da-DK" smtClean="0"/>
              <a:t>)</a:t>
            </a:r>
          </a:p>
          <a:p>
            <a:pPr eaLnBrk="1" hangingPunct="1"/>
            <a:endParaRPr lang="da-DK" smtClean="0"/>
          </a:p>
          <a:p>
            <a:pPr eaLnBrk="1" hangingPunct="1"/>
            <a:r>
              <a:rPr lang="da-DK" smtClean="0"/>
              <a:t>Analyserer typiske kun for </a:t>
            </a:r>
            <a:r>
              <a:rPr lang="da-DK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mtClean="0">
                <a:latin typeface="Times New Roman" pitchFamily="18" charset="0"/>
                <a:cs typeface="Times New Roman" pitchFamily="18" charset="0"/>
              </a:rPr>
              <a:t>=2</a:t>
            </a:r>
            <a:r>
              <a:rPr lang="da-DK" i="1" baseline="30000" smtClean="0">
                <a:latin typeface="Times New Roman" pitchFamily="18" charset="0"/>
                <a:cs typeface="Times New Roman" pitchFamily="18" charset="0"/>
              </a:rPr>
              <a:t>k</a:t>
            </a:r>
          </a:p>
          <a:p>
            <a:pPr eaLnBrk="1" hangingPunct="1">
              <a:buFontTx/>
              <a:buNone/>
            </a:pPr>
            <a:endParaRPr lang="da-DK" smtClean="0"/>
          </a:p>
          <a:p>
            <a:pPr eaLnBrk="1" hangingPunct="1"/>
            <a:r>
              <a:rPr lang="da-DK" smtClean="0"/>
              <a:t>Brug aldrig </a:t>
            </a:r>
            <a:r>
              <a:rPr lang="da-DK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da-DK" smtClean="0"/>
              <a:t>-udtryk i rekursionsformlen – brug konstanter (</a:t>
            </a:r>
            <a:r>
              <a:rPr lang="da-DK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da-DK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da-DK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da-DK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)+</a:t>
            </a:r>
            <a:r>
              <a:rPr lang="da-DK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da-DK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da-DK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a-DK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a-DK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/3))</a:t>
            </a:r>
            <a:r>
              <a:rPr lang="da-DK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da-DK" i="1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886200" y="5029200"/>
            <a:ext cx="3733800" cy="457200"/>
            <a:chOff x="2496" y="2784"/>
            <a:chExt cx="2352" cy="288"/>
          </a:xfrm>
        </p:grpSpPr>
        <p:sp>
          <p:nvSpPr>
            <p:cNvPr id="10245" name="Line 4"/>
            <p:cNvSpPr>
              <a:spLocks noChangeShapeType="1"/>
            </p:cNvSpPr>
            <p:nvPr/>
          </p:nvSpPr>
          <p:spPr bwMode="auto">
            <a:xfrm>
              <a:off x="2496" y="2784"/>
              <a:ext cx="2352" cy="24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0246" name="Line 5"/>
            <p:cNvSpPr>
              <a:spLocks noChangeShapeType="1"/>
            </p:cNvSpPr>
            <p:nvPr/>
          </p:nvSpPr>
          <p:spPr bwMode="auto">
            <a:xfrm flipV="1">
              <a:off x="2544" y="2784"/>
              <a:ext cx="2304" cy="28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2967</TotalTime>
  <Words>449</Words>
  <Application>Microsoft Office PowerPoint</Application>
  <PresentationFormat>On-screen Show (4:3)</PresentationFormat>
  <Paragraphs>98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Slide 1</vt:lpstr>
      <vt:lpstr>Del-og-Kombiner</vt:lpstr>
      <vt:lpstr>Eksempel: Merge-Sort</vt:lpstr>
      <vt:lpstr>Slide 4</vt:lpstr>
      <vt:lpstr>Merge-Sort : Analyse</vt:lpstr>
      <vt:lpstr>Del-og-kombiner, dADS 1 eksempler: </vt:lpstr>
      <vt:lpstr>Analyse af Del-og-Kombiner = analyse af en rekursiv procedure </vt:lpstr>
      <vt:lpstr>Løsning af rekursionsligninger</vt:lpstr>
      <vt:lpstr>Rekursionsligninger: Faldgrubber</vt:lpstr>
      <vt:lpstr>Master Theorem (Simplificering af [CLRS, Theorem 4.1])</vt:lpstr>
      <vt:lpstr>Matrix Multiplication</vt:lpstr>
      <vt:lpstr>(Kvadratisk) Matrix Multiplikation</vt:lpstr>
      <vt:lpstr>Strassen’s Matrix Multiplikation</vt:lpstr>
      <vt:lpstr>Slide 14</vt:lpstr>
      <vt:lpstr>Multiplikation af lange heltal</vt:lpstr>
    </vt:vector>
  </TitlesOfParts>
  <Company>University of Aarhus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Gerth S. Brodal</dc:creator>
  <cp:lastModifiedBy>Gerth Stølting Brodal</cp:lastModifiedBy>
  <cp:revision>23</cp:revision>
  <dcterms:created xsi:type="dcterms:W3CDTF">2007-02-01T13:58:12Z</dcterms:created>
  <dcterms:modified xsi:type="dcterms:W3CDTF">2009-04-02T09:19:11Z</dcterms:modified>
</cp:coreProperties>
</file>