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1" r:id="rId2"/>
    <p:sldId id="337" r:id="rId3"/>
    <p:sldId id="324" r:id="rId4"/>
    <p:sldId id="294" r:id="rId5"/>
    <p:sldId id="320" r:id="rId6"/>
    <p:sldId id="338" r:id="rId7"/>
    <p:sldId id="316" r:id="rId8"/>
    <p:sldId id="317" r:id="rId9"/>
    <p:sldId id="323" r:id="rId10"/>
    <p:sldId id="326" r:id="rId11"/>
    <p:sldId id="321" r:id="rId12"/>
    <p:sldId id="327" r:id="rId13"/>
    <p:sldId id="328" r:id="rId14"/>
    <p:sldId id="329" r:id="rId15"/>
    <p:sldId id="333" r:id="rId16"/>
    <p:sldId id="332" r:id="rId17"/>
    <p:sldId id="336" r:id="rId18"/>
    <p:sldId id="330" r:id="rId19"/>
    <p:sldId id="331" r:id="rId20"/>
    <p:sldId id="335" r:id="rId21"/>
    <p:sldId id="334" r:id="rId22"/>
  </p:sldIdLst>
  <p:sldSz cx="9144000" cy="6858000" type="screen4x3"/>
  <p:notesSz cx="7099300" cy="10234613"/>
  <p:custDataLst>
    <p:tags r:id="rId24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34" autoAdjust="0"/>
    <p:restoredTop sz="72251" autoAdjust="0"/>
  </p:normalViewPr>
  <p:slideViewPr>
    <p:cSldViewPr>
      <p:cViewPr varScale="1">
        <p:scale>
          <a:sx n="49" d="100"/>
          <a:sy n="49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08" y="-9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/>
            </a:lvl1pPr>
          </a:lstStyle>
          <a:p>
            <a:pPr>
              <a:defRPr/>
            </a:pPr>
            <a:fld id="{16ECFA7A-86B7-4476-9B3A-A6A24FC86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DA469-846B-4237-A746-FB31CC5DCDCD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818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100C44-6CAB-4FC4-A62F-7CCCF91E38C5}" type="slidenum">
              <a:rPr lang="en-US" b="0" smtClean="0"/>
              <a:pPr eaLnBrk="1" hangingPunct="1"/>
              <a:t>15</a:t>
            </a:fld>
            <a:endParaRPr lang="en-US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Hash funktionen er taget fra CLRS, Exercise 11.3-6. p et primtal&gt;2^w.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0DBD72-2D10-4D2F-9C4F-B75792E2D40C}" type="slidenum">
              <a:rPr lang="en-US" b="0" smtClean="0"/>
              <a:pPr eaLnBrk="1" hangingPunct="1"/>
              <a:t>16</a:t>
            </a:fld>
            <a:endParaRPr lang="en-US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Bruger kun et array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2A740-438A-4A37-8ED3-F699974CD4A9}" type="slidenum">
              <a:rPr lang="en-US" b="0" smtClean="0"/>
              <a:pPr eaLnBrk="1" hangingPunct="1"/>
              <a:t>18</a:t>
            </a:fld>
            <a:endParaRPr lang="en-US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Deletions – er en opgave i CLRS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AB47AA-375F-4441-9B02-25DFEFC72AD8}" type="slidenum">
              <a:rPr lang="en-US" b="0" smtClean="0"/>
              <a:pPr eaLnBrk="1" hangingPunct="1"/>
              <a:t>19</a:t>
            </a:fld>
            <a:endParaRPr lang="en-US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Dobbelt hashing bedre til at fordele jævnt ud end liniær og kvadratisk probing da den bruger flere probe sekvenser end linieær og kvadratisk probing der hver kun bruger 1 probe sekvens</a:t>
            </a:r>
            <a:endParaRPr lang="en-US" smtClean="0"/>
          </a:p>
          <a:p>
            <a:pPr eaLnBrk="1" hangingPunct="1"/>
            <a:endParaRPr lang="da-DK" b="1" smtClean="0"/>
          </a:p>
          <a:p>
            <a:pPr eaLnBrk="1" hangingPunct="1"/>
            <a:r>
              <a:rPr lang="da-DK" b="1" smtClean="0"/>
              <a:t>Kapitel 11.4</a:t>
            </a:r>
            <a:r>
              <a:rPr lang="da-DK" smtClean="0"/>
              <a:t> giver også en analyse af </a:t>
            </a:r>
            <a:r>
              <a:rPr lang="da-DK" b="1" smtClean="0"/>
              <a:t>uniform hashing</a:t>
            </a:r>
            <a:r>
              <a:rPr lang="da-DK" smtClean="0"/>
              <a:t> hvor hver probe sekvens er en tilfældig permutation (urealistisk) – og viser så en forventet søgetid på 1/(1- |K|/m)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DEFAC7-E26A-4C24-98A6-C61574FCC6FC}" type="slidenum">
              <a:rPr lang="en-US" b="0" smtClean="0"/>
              <a:pPr eaLnBrk="1" hangingPunct="1"/>
              <a:t>20</a:t>
            </a:fld>
            <a:endParaRPr lang="en-US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Tabel med 1000 indgange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87154D-32F0-487A-B1CC-8D39070478DB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FDCA5-BF2B-476B-9D52-9B4F06742DE2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Før vi starter – lad os lige slå fast hvad ordet ”</a:t>
            </a:r>
            <a:r>
              <a:rPr lang="en-US" smtClean="0"/>
              <a:t>hash” betyder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12D8D3-3223-47D9-959E-77A2911C5B4A}" type="slidenum">
              <a:rPr lang="en-US" b="0" smtClean="0"/>
              <a:pPr eaLnBrk="1" hangingPunct="1"/>
              <a:t>5</a:t>
            </a:fld>
            <a:endParaRPr lang="en-US" b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 det følgende antages at alle er nøgler er tal – det er dog ingen begrænsning da alle strenge, bitvectorer etc kan opfattes som et tal.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1B8BE-1C6A-4ACA-B76D-56C761D49A5E}" type="slidenum">
              <a:rPr lang="en-US" b="0" smtClean="0"/>
              <a:pPr eaLnBrk="1" hangingPunct="1"/>
              <a:t>8</a:t>
            </a:fld>
            <a:endParaRPr lang="en-US" b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h </a:t>
            </a:r>
            <a:r>
              <a:rPr lang="da-DK" smtClean="0"/>
              <a:t>vælges så den er nem at </a:t>
            </a:r>
            <a:r>
              <a:rPr lang="da-DK" b="1" smtClean="0"/>
              <a:t>beregne</a:t>
            </a:r>
            <a:r>
              <a:rPr lang="da-DK" smtClean="0"/>
              <a:t> uden at skulle gemme en tabel over alle funktionsværdier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b="1" i="1" smtClean="0"/>
              <a:t>Spørgsmål</a:t>
            </a:r>
            <a:r>
              <a:rPr lang="da-DK" smtClean="0"/>
              <a:t>: Hvor mange funktioner kan beskrives med 6 bogstaver? (Den valgte hash funktion er valgt bevidst til at være kort at beskrive – dem er der ikke mange af - men </a:t>
            </a:r>
          </a:p>
          <a:p>
            <a:pPr eaLnBrk="1" hangingPunct="1"/>
            <a:r>
              <a:rPr lang="da-DK" smtClean="0"/>
              <a:t>vi forsøger alligevel at finde en funktion der ”spreder godt”)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B43D89-0B38-4BA8-AA2C-17A15363978D}" type="slidenum">
              <a:rPr lang="en-US" b="0" smtClean="0"/>
              <a:pPr eaLnBrk="1" hangingPunct="1"/>
              <a:t>9</a:t>
            </a:fld>
            <a:endParaRPr lang="en-US" b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30A06D-0A8C-4E37-9000-079686F862A6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73D384-0885-4B8E-9726-29DA7669DAF3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Fornuftig valg af m er et primtal forskelligt fra 2</a:t>
            </a:r>
            <a:r>
              <a:rPr lang="da-DK" baseline="30000" smtClean="0"/>
              <a:t>p</a:t>
            </a:r>
            <a:r>
              <a:rPr lang="da-DK" smtClean="0"/>
              <a:t>-1, helst langt fra en 2er potens.</a:t>
            </a:r>
          </a:p>
          <a:p>
            <a:pPr eaLnBrk="1" hangingPunct="1"/>
            <a:r>
              <a:rPr lang="da-DK" b="1" smtClean="0"/>
              <a:t>Knuth</a:t>
            </a:r>
            <a:r>
              <a:rPr lang="da-DK" smtClean="0"/>
              <a:t> foreslår at bruge s=2^w*(sqrt(5)-1)/2</a:t>
            </a:r>
          </a:p>
          <a:p>
            <a:pPr eaLnBrk="1" hangingPunct="1"/>
            <a:r>
              <a:rPr lang="da-DK" smtClean="0"/>
              <a:t>Ingen af eksemplerne giver nogen guarantier.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368B1B-5A2B-4631-BA26-61A5D289FE24}" type="slidenum">
              <a:rPr lang="en-US" b="0" smtClean="0"/>
              <a:pPr eaLnBrk="1" hangingPunct="1"/>
              <a:t>13</a:t>
            </a:fld>
            <a:endParaRPr lang="en-US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Bemærk</a:t>
            </a:r>
            <a:r>
              <a:rPr lang="da-DK" b="1" smtClean="0"/>
              <a:t>: p, a, og b </a:t>
            </a:r>
            <a:r>
              <a:rPr lang="da-DK" smtClean="0"/>
              <a:t>kræver typisk </a:t>
            </a:r>
            <a:r>
              <a:rPr lang="da-DK" b="1" smtClean="0"/>
              <a:t>MANGE BITS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8E1B-CEB7-43BC-875E-3CEE100D8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938A-4605-4808-9FE5-46100CB10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29D8-E95A-4546-9673-6E70A5F8A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9CC8-D025-4434-90C0-4CCD90C25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DCEE-A527-455A-8063-4848F4B7C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0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A1A3-30E3-45AE-97B6-AC98DBCB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8D78-C99E-4E78-B9C3-7C25B6BD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01BA-1B37-4DCC-890C-A45824B77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7468-ECEC-4DC1-8E11-85B886DDD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BC24-C9B3-4632-83D6-08FD97677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119A-B60C-4ED1-AEC0-0065F2109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EBCD-348B-4C2D-A101-12B6E06F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5F5C-8B46-41E4-B517-C1B33620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1CC34-57A5-4676-BB7E-CB28C86F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AD724C00-3D57-471C-9FA4-C278F0C12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9.wmf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8" t="12845" r="25505" b="35282"/>
          <a:stretch/>
        </p:blipFill>
        <p:spPr bwMode="auto">
          <a:xfrm>
            <a:off x="1447800" y="1295400"/>
            <a:ext cx="3100111" cy="379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59868" y="5105044"/>
            <a:ext cx="206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www.rwpoll.com</a:t>
            </a:r>
            <a:endParaRPr lang="da-D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t="40833" r="56030" b="33750"/>
          <a:stretch/>
        </p:blipFill>
        <p:spPr bwMode="auto">
          <a:xfrm>
            <a:off x="5690911" y="2221468"/>
            <a:ext cx="1905000" cy="18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48153" y="4126468"/>
            <a:ext cx="158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/>
              <a:t>iOS</a:t>
            </a:r>
            <a:r>
              <a:rPr lang="da-DK" dirty="0" smtClean="0"/>
              <a:t>, Android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0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da-DK" b="1" smtClean="0"/>
              <a:t>Hash Tabel : Kollisionslister</a:t>
            </a:r>
            <a:endParaRPr lang="en-US" b="1" smtClean="0"/>
          </a:p>
        </p:txBody>
      </p:sp>
      <p:sp>
        <p:nvSpPr>
          <p:cNvPr id="138287" name="Text Box 47"/>
          <p:cNvSpPr txBox="1">
            <a:spLocks noChangeArrowheads="1"/>
          </p:cNvSpPr>
          <p:nvPr/>
        </p:nvSpPr>
        <p:spPr bwMode="auto">
          <a:xfrm>
            <a:off x="762000" y="4800600"/>
            <a:ext cx="7772400" cy="1881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L="396875" indent="-396875" algn="l">
              <a:defRPr/>
            </a:pPr>
            <a:r>
              <a:rPr lang="da-DK" sz="2400" dirty="0"/>
              <a:t>Vælg en uniform tilfældig hash funktion:</a:t>
            </a:r>
          </a:p>
          <a:p>
            <a:pPr marL="396875" indent="-396875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da-DK" sz="2400" b="0" dirty="0"/>
              <a:t>Forventet antal nøgler i en indgang i tabellen</a:t>
            </a:r>
            <a:r>
              <a:rPr lang="da-DK" sz="2400" b="0" dirty="0">
                <a:solidFill>
                  <a:schemeClr val="accent2"/>
                </a:solidFill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|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K|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marL="396875" indent="-396875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da-DK" sz="2400" b="0" dirty="0" err="1"/>
              <a:t>Insert</a:t>
            </a:r>
            <a:r>
              <a:rPr lang="da-DK" sz="2400" b="0" dirty="0"/>
              <a:t>, </a:t>
            </a:r>
            <a:r>
              <a:rPr lang="da-DK" sz="2400" b="0" dirty="0" err="1"/>
              <a:t>Delete</a:t>
            </a:r>
            <a:r>
              <a:rPr lang="da-DK" sz="2400" b="0" dirty="0"/>
              <a:t>, </a:t>
            </a:r>
            <a:r>
              <a:rPr lang="da-DK" sz="2400" b="0" dirty="0" err="1"/>
              <a:t>Search</a:t>
            </a:r>
            <a:r>
              <a:rPr lang="da-DK" sz="2400" b="0" dirty="0"/>
              <a:t> </a:t>
            </a:r>
            <a:r>
              <a:rPr lang="da-DK" sz="2400" dirty="0">
                <a:solidFill>
                  <a:schemeClr val="accent2"/>
                </a:solidFill>
              </a:rPr>
              <a:t>forventet tid</a:t>
            </a:r>
            <a:r>
              <a:rPr lang="da-DK" sz="2400" i="1" dirty="0">
                <a:solidFill>
                  <a:schemeClr val="accent2"/>
                </a:solidFill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|K|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400" b="0" dirty="0">
                <a:latin typeface="Times New Roman" pitchFamily="18" charset="0"/>
              </a:rPr>
              <a:t>,</a:t>
            </a:r>
            <a:r>
              <a:rPr lang="da-DK" sz="2400" b="0" dirty="0"/>
              <a:t> </a:t>
            </a:r>
          </a:p>
          <a:p>
            <a:pPr marL="396875" indent="-396875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da-DK" sz="2400" b="0" dirty="0"/>
              <a:t>	dvs.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O(1)</a:t>
            </a:r>
            <a:r>
              <a:rPr lang="da-DK" sz="2400" dirty="0"/>
              <a:t> </a:t>
            </a:r>
            <a:r>
              <a:rPr lang="da-DK" sz="2400" b="0" dirty="0"/>
              <a:t>hvis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el-GR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(|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|)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5364" name="Picture 49" descr="hashch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4800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91" name="Text Box 51"/>
          <p:cNvSpPr txBox="1">
            <a:spLocks noChangeArrowheads="1"/>
          </p:cNvSpPr>
          <p:nvPr/>
        </p:nvSpPr>
        <p:spPr bwMode="auto">
          <a:xfrm>
            <a:off x="111125" y="2562225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0" i="1">
                <a:latin typeface="Times New Roman" pitchFamily="18" charset="0"/>
              </a:rPr>
              <a:t>m</a:t>
            </a:r>
            <a:endParaRPr lang="en-US" sz="2000" b="0">
              <a:latin typeface="Times New Roman" pitchFamily="18" charset="0"/>
            </a:endParaRPr>
          </a:p>
        </p:txBody>
      </p:sp>
      <p:sp>
        <p:nvSpPr>
          <p:cNvPr id="15366" name="AutoShape 52"/>
          <p:cNvSpPr>
            <a:spLocks/>
          </p:cNvSpPr>
          <p:nvPr/>
        </p:nvSpPr>
        <p:spPr bwMode="auto">
          <a:xfrm>
            <a:off x="609600" y="1203325"/>
            <a:ext cx="152400" cy="3200400"/>
          </a:xfrm>
          <a:prstGeom prst="leftBrace">
            <a:avLst>
              <a:gd name="adj1" fmla="val 1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35773" r="19090" b="24055"/>
          <a:stretch>
            <a:fillRect/>
          </a:stretch>
        </p:blipFill>
        <p:spPr bwMode="auto">
          <a:xfrm>
            <a:off x="4724400" y="1062038"/>
            <a:ext cx="424815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8" name="Straight Connector 8"/>
          <p:cNvCxnSpPr>
            <a:cxnSpLocks noChangeShapeType="1"/>
          </p:cNvCxnSpPr>
          <p:nvPr/>
        </p:nvCxnSpPr>
        <p:spPr bwMode="auto">
          <a:xfrm>
            <a:off x="6218238" y="1630363"/>
            <a:ext cx="4572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9"/>
          <p:cNvCxnSpPr>
            <a:cxnSpLocks noChangeShapeType="1"/>
          </p:cNvCxnSpPr>
          <p:nvPr/>
        </p:nvCxnSpPr>
        <p:spPr bwMode="auto">
          <a:xfrm>
            <a:off x="2057400" y="5257800"/>
            <a:ext cx="25146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Hvad er en god Hash Funktion?</a:t>
            </a:r>
            <a:endParaRPr lang="en-US" b="1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5410200"/>
          </a:xfrm>
        </p:spPr>
        <p:txBody>
          <a:bodyPr/>
          <a:lstStyle/>
          <a:p>
            <a:pPr marL="795338" indent="-795338" eaLnBrk="1" hangingPunct="1">
              <a:buFontTx/>
              <a:buNone/>
            </a:pPr>
            <a:r>
              <a:rPr lang="da-DK" sz="2800" b="1" smtClean="0">
                <a:solidFill>
                  <a:srgbClr val="FF0000"/>
                </a:solidFill>
              </a:rPr>
              <a:t>  –</a:t>
            </a:r>
            <a:r>
              <a:rPr lang="da-DK" sz="2800" smtClean="0"/>
              <a:t> 	For enhver funktion findes en dårlig mængde nøgler der hasher til samme værdi</a:t>
            </a:r>
          </a:p>
          <a:p>
            <a:pPr marL="795338" indent="-795338" eaLnBrk="1" hangingPunct="1"/>
            <a:endParaRPr lang="da-DK" sz="2800" smtClean="0"/>
          </a:p>
          <a:p>
            <a:pPr marL="795338" indent="-795338" eaLnBrk="1" hangingPunct="1">
              <a:buFontTx/>
              <a:buNone/>
            </a:pPr>
            <a:r>
              <a:rPr lang="da-DK" sz="2800" b="1" smtClean="0">
                <a:solidFill>
                  <a:schemeClr val="folHlink"/>
                </a:solidFill>
              </a:rPr>
              <a:t>  +</a:t>
            </a:r>
            <a:r>
              <a:rPr lang="da-DK" sz="2800" smtClean="0"/>
              <a:t> 	For enhver mængde nøgler findes en god hash funktion der jævner godt ud (om den kan beskrives kompakt er et andet spørgsmål)</a:t>
            </a:r>
          </a:p>
          <a:p>
            <a:pPr marL="795338" indent="-795338" eaLnBrk="1" hangingPunct="1">
              <a:buFontTx/>
              <a:buNone/>
            </a:pPr>
            <a:endParaRPr lang="da-DK" sz="2800" smtClean="0"/>
          </a:p>
          <a:p>
            <a:pPr marL="795338" indent="-795338" eaLnBrk="1" hangingPunct="1"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Mål</a:t>
            </a:r>
            <a:r>
              <a:rPr lang="da-DK" sz="2800" smtClean="0">
                <a:solidFill>
                  <a:schemeClr val="accent2"/>
                </a:solidFill>
              </a:rPr>
              <a:t>	</a:t>
            </a:r>
            <a:r>
              <a:rPr lang="da-DK" sz="2800" smtClean="0"/>
              <a:t>Find en lille </a:t>
            </a:r>
            <a:r>
              <a:rPr lang="da-DK" sz="2800" b="1" smtClean="0">
                <a:solidFill>
                  <a:schemeClr val="accent2"/>
                </a:solidFill>
              </a:rPr>
              <a:t>mængde af hash funktioner</a:t>
            </a:r>
            <a:r>
              <a:rPr lang="da-DK" sz="2800" smtClean="0"/>
              <a:t> hvor en tilfældig funktion virker rimmelig godt på en given mængde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Hash Funktioner : Eksempler</a:t>
            </a:r>
            <a:endParaRPr lang="en-US" b="1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001000" cy="914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400" i="1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da-DK" sz="2400" smtClean="0">
                <a:solidFill>
                  <a:srgbClr val="FF0000"/>
                </a:solidFill>
                <a:latin typeface="Times New Roman" pitchFamily="18" charset="0"/>
              </a:rPr>
              <a:t>=2</a:t>
            </a:r>
            <a:r>
              <a:rPr lang="da-DK" sz="2400" baseline="3000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a-DK" sz="2400" smtClean="0"/>
              <a:t>  ignorerer alt på nær de 8 sidste bit: </a:t>
            </a:r>
          </a:p>
          <a:p>
            <a:pPr algn="ctr" eaLnBrk="1" hangingPunct="1">
              <a:buFontTx/>
              <a:buNone/>
            </a:pPr>
            <a:r>
              <a:rPr lang="da-DK" sz="2400" i="1" smtClean="0">
                <a:latin typeface="Times New Roman" pitchFamily="18" charset="0"/>
              </a:rPr>
              <a:t>h</a:t>
            </a:r>
            <a:r>
              <a:rPr lang="da-DK" sz="2400" smtClean="0">
                <a:latin typeface="Times New Roman" pitchFamily="18" charset="0"/>
              </a:rPr>
              <a:t>(...</a:t>
            </a:r>
            <a:r>
              <a:rPr lang="da-DK" sz="2400" i="1" smtClean="0">
                <a:latin typeface="Times New Roman" pitchFamily="18" charset="0"/>
              </a:rPr>
              <a:t>x</a:t>
            </a:r>
            <a:r>
              <a:rPr lang="da-DK" sz="2400" baseline="-25000" smtClean="0">
                <a:latin typeface="Times New Roman" pitchFamily="18" charset="0"/>
              </a:rPr>
              <a:t>3</a:t>
            </a:r>
            <a:r>
              <a:rPr lang="da-DK" sz="2400" i="1" smtClean="0">
                <a:latin typeface="Times New Roman" pitchFamily="18" charset="0"/>
              </a:rPr>
              <a:t>x</a:t>
            </a:r>
            <a:r>
              <a:rPr lang="da-DK" sz="2400" baseline="-25000" smtClean="0">
                <a:latin typeface="Times New Roman" pitchFamily="18" charset="0"/>
              </a:rPr>
              <a:t>2</a:t>
            </a:r>
            <a:r>
              <a:rPr lang="da-DK" sz="2400" i="1" smtClean="0">
                <a:latin typeface="Times New Roman" pitchFamily="18" charset="0"/>
              </a:rPr>
              <a:t>x</a:t>
            </a:r>
            <a:r>
              <a:rPr lang="da-DK" sz="2400" baseline="-25000" smtClean="0">
                <a:latin typeface="Times New Roman" pitchFamily="18" charset="0"/>
              </a:rPr>
              <a:t>1</a:t>
            </a:r>
            <a:r>
              <a:rPr lang="da-DK" sz="2400" smtClean="0">
                <a:latin typeface="Times New Roman" pitchFamily="18" charset="0"/>
              </a:rPr>
              <a:t>10101111)=</a:t>
            </a:r>
            <a:r>
              <a:rPr lang="da-DK" sz="2400" i="1" smtClean="0">
                <a:latin typeface="Times New Roman" pitchFamily="18" charset="0"/>
              </a:rPr>
              <a:t>h</a:t>
            </a:r>
            <a:r>
              <a:rPr lang="da-DK" sz="2400" smtClean="0">
                <a:latin typeface="Times New Roman" pitchFamily="18" charset="0"/>
              </a:rPr>
              <a:t>(...</a:t>
            </a:r>
            <a:r>
              <a:rPr lang="da-DK" sz="2400" i="1" smtClean="0">
                <a:latin typeface="Times New Roman" pitchFamily="18" charset="0"/>
              </a:rPr>
              <a:t>y</a:t>
            </a:r>
            <a:r>
              <a:rPr lang="da-DK" sz="2400" baseline="-25000" smtClean="0">
                <a:latin typeface="Times New Roman" pitchFamily="18" charset="0"/>
              </a:rPr>
              <a:t>3</a:t>
            </a:r>
            <a:r>
              <a:rPr lang="da-DK" sz="2400" i="1" smtClean="0">
                <a:latin typeface="Times New Roman" pitchFamily="18" charset="0"/>
              </a:rPr>
              <a:t>y</a:t>
            </a:r>
            <a:r>
              <a:rPr lang="da-DK" sz="2400" baseline="-25000" smtClean="0">
                <a:latin typeface="Times New Roman" pitchFamily="18" charset="0"/>
              </a:rPr>
              <a:t>2</a:t>
            </a:r>
            <a:r>
              <a:rPr lang="da-DK" sz="2400" i="1" smtClean="0">
                <a:latin typeface="Times New Roman" pitchFamily="18" charset="0"/>
              </a:rPr>
              <a:t>y</a:t>
            </a:r>
            <a:r>
              <a:rPr lang="da-DK" sz="2400" baseline="-25000" smtClean="0">
                <a:latin typeface="Times New Roman" pitchFamily="18" charset="0"/>
              </a:rPr>
              <a:t>1</a:t>
            </a:r>
            <a:r>
              <a:rPr lang="da-DK" sz="2400" smtClean="0">
                <a:latin typeface="Times New Roman" pitchFamily="18" charset="0"/>
              </a:rPr>
              <a:t>10101111)</a:t>
            </a: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04800" y="14478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 mod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3200" b="0" i="1">
                <a:solidFill>
                  <a:schemeClr val="accent2"/>
                </a:solidFill>
              </a:rPr>
              <a:t>	</a:t>
            </a:r>
            <a:r>
              <a:rPr lang="da-DK" sz="3200" i="1">
                <a:solidFill>
                  <a:schemeClr val="accent2"/>
                </a:solidFill>
              </a:rPr>
              <a:t>		  	    </a:t>
            </a:r>
            <a:r>
              <a:rPr lang="da-DK" sz="2000">
                <a:solidFill>
                  <a:schemeClr val="accent2"/>
                </a:solidFill>
              </a:rPr>
              <a:t>(typisk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2000">
                <a:solidFill>
                  <a:schemeClr val="accent2"/>
                </a:solidFill>
              </a:rPr>
              <a:t> et primtal)</a:t>
            </a:r>
            <a:endParaRPr lang="en-US" sz="2000" i="1">
              <a:solidFill>
                <a:schemeClr val="accent2"/>
              </a:solidFill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762000" y="3200400"/>
            <a:ext cx="80010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400" i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da-DK" sz="2400">
                <a:solidFill>
                  <a:srgbClr val="FF0000"/>
                </a:solidFill>
                <a:latin typeface="Times New Roman" pitchFamily="18" charset="0"/>
              </a:rPr>
              <a:t>=2</a:t>
            </a:r>
            <a:r>
              <a:rPr lang="da-DK" sz="2400" baseline="3000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a-DK" sz="240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da-DK" sz="2400" b="0"/>
              <a:t>  ignorerer alle ombytninger af tegn:</a:t>
            </a:r>
          </a:p>
          <a:p>
            <a:pPr marL="342900" indent="-342900">
              <a:spcBef>
                <a:spcPct val="20000"/>
              </a:spcBef>
            </a:pPr>
            <a:r>
              <a:rPr lang="da-DK" sz="2400" b="0" i="1">
                <a:latin typeface="Times New Roman" pitchFamily="18" charset="0"/>
              </a:rPr>
              <a:t>h</a:t>
            </a:r>
            <a:r>
              <a:rPr lang="da-DK" sz="2400" b="0">
                <a:latin typeface="Times New Roman" pitchFamily="18" charset="0"/>
              </a:rPr>
              <a:t>(”</a:t>
            </a:r>
            <a:r>
              <a:rPr lang="da-DK" sz="2400" b="0" i="1">
                <a:latin typeface="Times New Roman" pitchFamily="18" charset="0"/>
              </a:rPr>
              <a:t>c</a:t>
            </a:r>
            <a:r>
              <a:rPr lang="da-DK" sz="2400" b="0" baseline="-25000">
                <a:latin typeface="Times New Roman" pitchFamily="18" charset="0"/>
              </a:rPr>
              <a:t>3</a:t>
            </a:r>
            <a:r>
              <a:rPr lang="da-DK" sz="2400" b="0" i="1">
                <a:latin typeface="Times New Roman" pitchFamily="18" charset="0"/>
              </a:rPr>
              <a:t>c</a:t>
            </a:r>
            <a:r>
              <a:rPr lang="da-DK" sz="2400" b="0" baseline="-25000">
                <a:latin typeface="Times New Roman" pitchFamily="18" charset="0"/>
              </a:rPr>
              <a:t>2</a:t>
            </a:r>
            <a:r>
              <a:rPr lang="da-DK" sz="2400" b="0" i="1">
                <a:latin typeface="Times New Roman" pitchFamily="18" charset="0"/>
              </a:rPr>
              <a:t>c</a:t>
            </a:r>
            <a:r>
              <a:rPr lang="da-DK" sz="2400" b="0" baseline="-25000">
                <a:latin typeface="Times New Roman" pitchFamily="18" charset="0"/>
              </a:rPr>
              <a:t>1</a:t>
            </a:r>
            <a:r>
              <a:rPr lang="da-DK" sz="2400" b="0">
                <a:latin typeface="Times New Roman" pitchFamily="18" charset="0"/>
              </a:rPr>
              <a:t>”) = </a:t>
            </a:r>
            <a:r>
              <a:rPr lang="da-DK" sz="2400" b="0" i="1">
                <a:latin typeface="Times New Roman" pitchFamily="18" charset="0"/>
              </a:rPr>
              <a:t>h</a:t>
            </a:r>
            <a:r>
              <a:rPr lang="da-DK" sz="2400" b="0">
                <a:latin typeface="Times New Roman" pitchFamily="18" charset="0"/>
              </a:rPr>
              <a:t>(”</a:t>
            </a:r>
            <a:r>
              <a:rPr lang="da-DK" sz="2400" b="0" i="1">
                <a:latin typeface="Times New Roman" pitchFamily="18" charset="0"/>
              </a:rPr>
              <a:t>c</a:t>
            </a:r>
            <a:r>
              <a:rPr lang="da-DK" sz="2400" b="0" baseline="-25000">
                <a:latin typeface="Times New Roman" pitchFamily="18" charset="0"/>
              </a:rPr>
              <a:t>1</a:t>
            </a:r>
            <a:r>
              <a:rPr lang="da-DK" sz="2400" b="0" i="1">
                <a:latin typeface="Times New Roman" pitchFamily="18" charset="0"/>
              </a:rPr>
              <a:t>c</a:t>
            </a:r>
            <a:r>
              <a:rPr lang="da-DK" sz="2400" b="0" baseline="-25000">
                <a:latin typeface="Times New Roman" pitchFamily="18" charset="0"/>
              </a:rPr>
              <a:t>3</a:t>
            </a:r>
            <a:r>
              <a:rPr lang="da-DK" sz="2400" b="0" i="1">
                <a:latin typeface="Times New Roman" pitchFamily="18" charset="0"/>
              </a:rPr>
              <a:t>c</a:t>
            </a:r>
            <a:r>
              <a:rPr lang="da-DK" sz="2400" b="0" baseline="-25000">
                <a:latin typeface="Times New Roman" pitchFamily="18" charset="0"/>
              </a:rPr>
              <a:t>2</a:t>
            </a:r>
            <a:r>
              <a:rPr lang="da-DK" sz="2400" b="0">
                <a:latin typeface="Times New Roman" pitchFamily="18" charset="0"/>
              </a:rPr>
              <a:t>”)</a:t>
            </a:r>
            <a:endParaRPr lang="da-DK" sz="2400" b="0" baseline="-25000">
              <a:latin typeface="Times New Roman" pitchFamily="18" charset="0"/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381000" y="42672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) =</a:t>
            </a:r>
            <a:r>
              <a:rPr lang="da-DK" sz="3200" b="0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└</a:t>
            </a:r>
            <a:r>
              <a:rPr lang="da-DK" sz="3200" b="0" i="1">
                <a:solidFill>
                  <a:schemeClr val="folHlink"/>
                </a:solidFill>
                <a:latin typeface="Times New Roman" pitchFamily="18" charset="0"/>
              </a:rPr>
              <a:t>s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/2</a:t>
            </a:r>
            <a:r>
              <a:rPr lang="da-DK" sz="3200" b="0" i="1" baseline="30000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da-DK" sz="3200" b="0" baseline="300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da-DK" sz="3200" b="0" i="1" baseline="3000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da-DK" sz="3200" b="0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┘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mod 2</a:t>
            </a:r>
            <a:r>
              <a:rPr lang="da-DK" sz="3200" b="0" i="1" baseline="3000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da-DK" sz="3200" i="1">
                <a:solidFill>
                  <a:schemeClr val="accent2"/>
                </a:solidFill>
              </a:rPr>
              <a:t>         	   </a:t>
            </a:r>
            <a:r>
              <a:rPr lang="da-DK" sz="2000">
                <a:solidFill>
                  <a:schemeClr val="accent2"/>
                </a:solidFill>
              </a:rPr>
              <a:t>(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000" b="0" i="1">
                <a:solidFill>
                  <a:schemeClr val="accent2"/>
                </a:solidFill>
              </a:rPr>
              <a:t> =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da-DK" sz="2000" b="0">
                <a:solidFill>
                  <a:schemeClr val="accent2"/>
                </a:solidFill>
              </a:rPr>
              <a:t>-bit</a:t>
            </a:r>
            <a:r>
              <a:rPr lang="da-DK" sz="2000" b="0" i="1">
                <a:solidFill>
                  <a:schemeClr val="accent2"/>
                </a:solidFill>
              </a:rPr>
              <a:t>,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 h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da-DK" sz="2000" i="1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da-DK" sz="2000">
                <a:solidFill>
                  <a:schemeClr val="accent2"/>
                </a:solidFill>
              </a:rPr>
              <a:t>-bit)</a:t>
            </a:r>
            <a:endParaRPr lang="en-US" sz="2000" i="1">
              <a:solidFill>
                <a:schemeClr val="accent2"/>
              </a:solidFill>
            </a:endParaRP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762000" y="4876800"/>
            <a:ext cx="8077200" cy="1447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</a:t>
            </a:r>
            <a:r>
              <a:rPr lang="da-DK" sz="2400" b="0" dirty="0">
                <a:solidFill>
                  <a:srgbClr val="FF0000"/>
                </a:solidFill>
                <a:latin typeface="Times New Roman" pitchFamily="18" charset="0"/>
              </a:rPr>
              <a:t>0101000010101010</a:t>
            </a:r>
            <a:r>
              <a:rPr lang="da-DK" sz="2400" b="0" dirty="0">
                <a:latin typeface="Times New Roman" pitchFamily="18" charset="0"/>
              </a:rPr>
              <a:t>) =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01000</a:t>
            </a:r>
          </a:p>
          <a:p>
            <a:pPr marL="342900" indent="-342900" algn="l">
              <a:spcBef>
                <a:spcPct val="20000"/>
              </a:spcBef>
            </a:pPr>
            <a:r>
              <a:rPr lang="da-DK" sz="2400" b="0" dirty="0">
                <a:latin typeface="Times New Roman" pitchFamily="18" charset="0"/>
              </a:rPr>
              <a:t>			 </a:t>
            </a:r>
            <a:r>
              <a:rPr lang="da-DK" sz="2400" b="0" dirty="0">
                <a:solidFill>
                  <a:srgbClr val="FF0000"/>
                </a:solidFill>
                <a:latin typeface="Times New Roman" pitchFamily="18" charset="0"/>
              </a:rPr>
              <a:t>0101000010101010</a:t>
            </a:r>
            <a:r>
              <a:rPr lang="da-DK" sz="2400" b="0" dirty="0">
                <a:latin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Arial" charset="0"/>
              </a:rPr>
              <a:t>·</a:t>
            </a:r>
            <a:r>
              <a:rPr lang="da-DK" sz="2400" b="0" dirty="0">
                <a:latin typeface="Times New Roman" pitchFamily="18" charset="0"/>
              </a:rPr>
              <a:t> </a:t>
            </a:r>
            <a:r>
              <a:rPr lang="da-DK" sz="2400" b="0" dirty="0">
                <a:solidFill>
                  <a:schemeClr val="folHlink"/>
                </a:solidFill>
                <a:latin typeface="Times New Roman" pitchFamily="18" charset="0"/>
              </a:rPr>
              <a:t>1001111000110111</a:t>
            </a:r>
          </a:p>
          <a:p>
            <a:pPr marL="342900" indent="-342900" algn="l">
              <a:spcBef>
                <a:spcPct val="20000"/>
              </a:spcBef>
            </a:pPr>
            <a:r>
              <a:rPr lang="da-DK" sz="2400" b="0" dirty="0">
                <a:latin typeface="Times New Roman" pitchFamily="18" charset="0"/>
              </a:rPr>
              <a:t>			 = </a:t>
            </a:r>
            <a:r>
              <a:rPr lang="da-DK" sz="2400" b="0" dirty="0" smtClean="0">
                <a:latin typeface="Times New Roman" pitchFamily="18" charset="0"/>
              </a:rPr>
              <a:t>0011000111011010</a:t>
            </a:r>
            <a:r>
              <a:rPr lang="da-DK" sz="2400" b="0" u="sng" dirty="0" smtClean="0">
                <a:solidFill>
                  <a:schemeClr val="accent2"/>
                </a:solidFill>
                <a:latin typeface="Times New Roman" pitchFamily="18" charset="0"/>
              </a:rPr>
              <a:t>01000</a:t>
            </a:r>
            <a:r>
              <a:rPr lang="da-DK" sz="2400" b="0" dirty="0" smtClean="0">
                <a:latin typeface="Times New Roman" pitchFamily="18" charset="0"/>
              </a:rPr>
              <a:t>00010000110</a:t>
            </a:r>
            <a:endParaRPr lang="da-DK" sz="2400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nimBg="1"/>
      <p:bldP spid="141318" grpId="0"/>
      <p:bldP spid="141319" grpId="0" animBg="1"/>
      <p:bldP spid="141320" grpId="0"/>
      <p:bldP spid="1413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Universelle Hash Funktioner</a:t>
            </a:r>
            <a:endParaRPr lang="en-US" b="1" smtClean="0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09600" y="1524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400" b="0"/>
              <a:t>Find </a:t>
            </a:r>
            <a:r>
              <a:rPr lang="da-DK" sz="2400">
                <a:solidFill>
                  <a:schemeClr val="accent2"/>
                </a:solidFill>
              </a:rPr>
              <a:t>primtal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da-DK" sz="24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400" b="0">
                <a:latin typeface="Times New Roman" pitchFamily="18" charset="0"/>
                <a:cs typeface="Arial" charset="0"/>
              </a:rPr>
              <a:t>≥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|U|</a:t>
            </a:r>
            <a:r>
              <a:rPr lang="da-DK" sz="2400" b="0">
                <a:latin typeface="Times New Roman" pitchFamily="18" charset="0"/>
                <a:cs typeface="Arial" charset="0"/>
              </a:rPr>
              <a:t>. </a:t>
            </a:r>
          </a:p>
          <a:p>
            <a:pPr marL="342900" indent="-342900" algn="l">
              <a:spcBef>
                <a:spcPct val="20000"/>
              </a:spcBef>
            </a:pPr>
            <a:r>
              <a:rPr lang="da-DK" sz="2400" b="0">
                <a:cs typeface="Arial" charset="0"/>
              </a:rPr>
              <a:t>Definer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  <a:r>
              <a:rPr lang="en-US" sz="2400" b="0">
                <a:latin typeface="Times New Roman" pitchFamily="18" charset="0"/>
                <a:cs typeface="Arial" charset="0"/>
              </a:rPr>
              <a:t>·</a:t>
            </a:r>
            <a:r>
              <a:rPr lang="da-DK" sz="2400" b="0">
                <a:latin typeface="Times New Roman" pitchFamily="18" charset="0"/>
                <a:cs typeface="Arial" charset="0"/>
              </a:rPr>
              <a:t>(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  <a:r>
              <a:rPr lang="da-DK" sz="2400" b="0">
                <a:latin typeface="Times New Roman" pitchFamily="18" charset="0"/>
                <a:cs typeface="Arial" charset="0"/>
              </a:rPr>
              <a:t>-1</a:t>
            </a:r>
            <a:r>
              <a:rPr lang="da-DK" sz="2400" b="0">
                <a:cs typeface="Arial" charset="0"/>
              </a:rPr>
              <a:t>) hash funktioner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da-DK" sz="2400" b="0" i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da-DK" sz="2400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,</a:t>
            </a:r>
            <a:r>
              <a:rPr lang="da-DK" sz="2400" b="0" i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da-DK" sz="2400" b="0">
                <a:cs typeface="Arial" charset="0"/>
              </a:rPr>
              <a:t>, hvor </a:t>
            </a:r>
            <a:r>
              <a:rPr lang="da-DK" sz="2400" b="0">
                <a:latin typeface="Times New Roman" pitchFamily="18" charset="0"/>
                <a:cs typeface="Arial" charset="0"/>
              </a:rPr>
              <a:t>1 ≤ </a:t>
            </a:r>
            <a:r>
              <a:rPr lang="da-DK" sz="24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 </a:t>
            </a:r>
            <a:r>
              <a:rPr lang="da-DK" sz="2400" b="0">
                <a:latin typeface="Times New Roman" pitchFamily="18" charset="0"/>
                <a:cs typeface="Arial" charset="0"/>
              </a:rPr>
              <a:t>&lt;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  <a:r>
              <a:rPr lang="da-DK" sz="2400" b="0">
                <a:cs typeface="Arial" charset="0"/>
              </a:rPr>
              <a:t> og </a:t>
            </a:r>
            <a:r>
              <a:rPr lang="da-DK" sz="2400" b="0">
                <a:latin typeface="Times New Roman" pitchFamily="18" charset="0"/>
                <a:cs typeface="Arial" charset="0"/>
              </a:rPr>
              <a:t>0 ≤ </a:t>
            </a:r>
            <a:r>
              <a:rPr lang="da-DK" sz="24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 </a:t>
            </a:r>
            <a:r>
              <a:rPr lang="da-DK" sz="2400" b="0">
                <a:latin typeface="Times New Roman" pitchFamily="18" charset="0"/>
                <a:cs typeface="Arial" charset="0"/>
              </a:rPr>
              <a:t>&lt;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09600" y="3657600"/>
            <a:ext cx="8153400" cy="1274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da-DK" sz="2400" dirty="0">
                <a:solidFill>
                  <a:schemeClr val="accent2"/>
                </a:solidFill>
              </a:rPr>
              <a:t>Sætning</a:t>
            </a:r>
          </a:p>
          <a:p>
            <a:pPr algn="l">
              <a:spcBef>
                <a:spcPct val="10000"/>
              </a:spcBef>
              <a:defRPr/>
            </a:pPr>
            <a:r>
              <a:rPr lang="da-DK" sz="2400" b="0" dirty="0"/>
              <a:t>For to nøgler </a:t>
            </a:r>
            <a:r>
              <a:rPr lang="da-DK" sz="2400" b="0" i="1" dirty="0">
                <a:latin typeface="Times New Roman" pitchFamily="18" charset="0"/>
              </a:rPr>
              <a:t>x </a:t>
            </a:r>
            <a:r>
              <a:rPr lang="da-DK" sz="2400" b="0" i="1" dirty="0">
                <a:latin typeface="Times New Roman" pitchFamily="18" charset="0"/>
                <a:cs typeface="Arial" charset="0"/>
              </a:rPr>
              <a:t>≠ </a:t>
            </a:r>
            <a:r>
              <a:rPr lang="da-DK" sz="2400" b="0" i="1" dirty="0">
                <a:latin typeface="Times New Roman" pitchFamily="18" charset="0"/>
              </a:rPr>
              <a:t>y</a:t>
            </a:r>
            <a:r>
              <a:rPr lang="da-DK" sz="2400" b="0" i="1" dirty="0"/>
              <a:t> </a:t>
            </a:r>
            <a:r>
              <a:rPr lang="da-DK" sz="2400" b="0" dirty="0"/>
              <a:t>og en tilfældig hash funktion </a:t>
            </a:r>
            <a:r>
              <a:rPr lang="da-DK" sz="2400" b="0" i="1" dirty="0" err="1"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latin typeface="Times New Roman" pitchFamily="18" charset="0"/>
              </a:rPr>
              <a:t>a</a:t>
            </a:r>
            <a:r>
              <a:rPr lang="da-DK" sz="2400" b="0" baseline="-25000" dirty="0" err="1">
                <a:latin typeface="Times New Roman" pitchFamily="18" charset="0"/>
              </a:rPr>
              <a:t>,</a:t>
            </a:r>
            <a:r>
              <a:rPr lang="da-DK" sz="2400" b="0" i="1" baseline="-25000" dirty="0" err="1">
                <a:latin typeface="Times New Roman" pitchFamily="18" charset="0"/>
              </a:rPr>
              <a:t>b</a:t>
            </a:r>
            <a:r>
              <a:rPr lang="da-DK" sz="2400" b="0" i="1" baseline="-25000" dirty="0"/>
              <a:t> </a:t>
            </a:r>
            <a:r>
              <a:rPr lang="da-DK" sz="2400" b="0" dirty="0"/>
              <a:t>gælder</a:t>
            </a:r>
          </a:p>
          <a:p>
            <a:pPr algn="r">
              <a:spcBef>
                <a:spcPct val="10000"/>
              </a:spcBef>
              <a:defRPr/>
            </a:pP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Pr[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da-DK" sz="2400" b="0" baseline="-25000" dirty="0" err="1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da-DK" sz="2400" b="0" baseline="-25000" dirty="0" err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)]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≤ 1/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da-DK" sz="2400" b="0" i="1" dirty="0">
                <a:cs typeface="Arial" charset="0"/>
              </a:rPr>
              <a:t>          </a:t>
            </a:r>
            <a:r>
              <a:rPr lang="da-DK" sz="2400" dirty="0">
                <a:solidFill>
                  <a:schemeClr val="accent2"/>
                </a:solidFill>
                <a:cs typeface="Arial" charset="0"/>
              </a:rPr>
              <a:t>(Universel)</a:t>
            </a:r>
            <a:endParaRPr lang="da-DK" sz="2400" b="0" dirty="0">
              <a:cs typeface="Arial" charset="0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85800" y="2590800"/>
            <a:ext cx="79248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3200" b="0" i="1" baseline="-25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da-DK" sz="3200" b="0" i="1" baseline="-2500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3200" b="0" i="1" baseline="-25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) = (</a:t>
            </a:r>
            <a:r>
              <a:rPr lang="da-DK" sz="3200" b="0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k+</a:t>
            </a:r>
            <a:r>
              <a:rPr lang="da-DK" sz="3200" b="0" i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 mod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endParaRPr lang="en-US" sz="2000" b="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609600" y="5181600"/>
            <a:ext cx="8153400" cy="1236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da-DK" sz="2400" dirty="0" err="1">
                <a:solidFill>
                  <a:schemeClr val="accent2"/>
                </a:solidFill>
              </a:rPr>
              <a:t>Korollar</a:t>
            </a:r>
            <a:endParaRPr lang="da-DK" sz="2400" dirty="0">
              <a:solidFill>
                <a:schemeClr val="accent2"/>
              </a:solidFill>
            </a:endParaRPr>
          </a:p>
          <a:p>
            <a:pPr algn="l">
              <a:spcBef>
                <a:spcPct val="10000"/>
              </a:spcBef>
              <a:defRPr/>
            </a:pPr>
            <a:r>
              <a:rPr lang="da-DK" sz="2400" b="0" dirty="0"/>
              <a:t>For en hash tabel med en </a:t>
            </a:r>
            <a:r>
              <a:rPr lang="da-DK" sz="2400" dirty="0">
                <a:solidFill>
                  <a:schemeClr val="accent2"/>
                </a:solidFill>
              </a:rPr>
              <a:t>tilfældig hash funktion 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da-DK" sz="2400" b="0" baseline="-25000" dirty="0" err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 dirty="0"/>
              <a:t> tager </a:t>
            </a:r>
            <a:r>
              <a:rPr lang="da-DK" sz="2400" b="0" dirty="0" err="1"/>
              <a:t>Insert</a:t>
            </a:r>
            <a:r>
              <a:rPr lang="da-DK" sz="2400" b="0" dirty="0"/>
              <a:t>, </a:t>
            </a:r>
            <a:r>
              <a:rPr lang="da-DK" sz="2400" b="0" dirty="0" err="1"/>
              <a:t>Delete</a:t>
            </a:r>
            <a:r>
              <a:rPr lang="da-DK" sz="2400" b="0" dirty="0"/>
              <a:t>, </a:t>
            </a:r>
            <a:r>
              <a:rPr lang="da-DK" sz="2400" b="0" dirty="0" err="1"/>
              <a:t>Search</a:t>
            </a:r>
            <a:r>
              <a:rPr lang="da-DK" sz="2400" b="0" dirty="0"/>
              <a:t> </a:t>
            </a:r>
            <a:r>
              <a:rPr lang="da-DK" sz="2400" dirty="0">
                <a:solidFill>
                  <a:schemeClr val="accent2"/>
                </a:solidFill>
              </a:rPr>
              <a:t>forventet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O(|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|/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da-DK" sz="2400" b="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93" grpId="0"/>
      <p:bldP spid="144394" grpId="0" animBg="1"/>
      <p:bldP spid="1443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pPr eaLnBrk="1" hangingPunct="1"/>
            <a:r>
              <a:rPr lang="da-DK" b="1" smtClean="0"/>
              <a:t>Hash Tabel : Universel Hashing</a:t>
            </a:r>
            <a:endParaRPr lang="en-US" b="1" smtClean="0"/>
          </a:p>
        </p:txBody>
      </p:sp>
      <p:graphicFrame>
        <p:nvGraphicFramePr>
          <p:cNvPr id="148501" name="Group 21"/>
          <p:cNvGraphicFramePr>
            <a:graphicFrameLocks noGrp="1"/>
          </p:cNvGraphicFramePr>
          <p:nvPr>
            <p:ph idx="1"/>
          </p:nvPr>
        </p:nvGraphicFramePr>
        <p:xfrm>
          <a:off x="2438400" y="2133600"/>
          <a:ext cx="4572000" cy="3429000"/>
        </p:xfrm>
        <a:graphic>
          <a:graphicData uri="http://schemas.openxmlformats.org/drawingml/2006/table">
            <a:tbl>
              <a:tblPr/>
              <a:tblGrid>
                <a:gridCol w="2689225"/>
                <a:gridCol w="1882775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Forventet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5963"/>
          </a:xfrm>
        </p:spPr>
        <p:txBody>
          <a:bodyPr/>
          <a:lstStyle/>
          <a:p>
            <a:pPr eaLnBrk="1" hangingPunct="1"/>
            <a:r>
              <a:rPr lang="da-DK" sz="4000" b="1" smtClean="0"/>
              <a:t>Hashing af tal med mange bits...</a:t>
            </a:r>
            <a:endParaRPr lang="en-US" sz="4000" b="1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0772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i="1" smtClean="0">
                <a:latin typeface="Times New Roman" pitchFamily="18" charset="0"/>
              </a:rPr>
              <a:t>y</a:t>
            </a:r>
            <a:r>
              <a:rPr lang="da-DK" sz="2800" i="1" baseline="-25000" smtClean="0">
                <a:latin typeface="Times New Roman" pitchFamily="18" charset="0"/>
              </a:rPr>
              <a:t>s</a:t>
            </a:r>
            <a:r>
              <a:rPr lang="da-DK" sz="2800" baseline="-25000" smtClean="0">
                <a:latin typeface="Times New Roman" pitchFamily="18" charset="0"/>
              </a:rPr>
              <a:t>/</a:t>
            </a:r>
            <a:r>
              <a:rPr lang="da-DK" sz="2800" i="1" baseline="-25000" smtClean="0">
                <a:latin typeface="Times New Roman" pitchFamily="18" charset="0"/>
              </a:rPr>
              <a:t>w</a:t>
            </a:r>
            <a:r>
              <a:rPr lang="da-DK" sz="2800" baseline="-25000" smtClean="0">
                <a:latin typeface="Times New Roman" pitchFamily="18" charset="0"/>
              </a:rPr>
              <a:t>-1</a:t>
            </a:r>
            <a:r>
              <a:rPr lang="da-DK" sz="2800" smtClean="0">
                <a:latin typeface="Times New Roman" pitchFamily="18" charset="0"/>
              </a:rPr>
              <a:t> := </a:t>
            </a:r>
            <a:r>
              <a:rPr lang="da-DK" sz="2800" i="1" smtClean="0">
                <a:latin typeface="Times New Roman" pitchFamily="18" charset="0"/>
              </a:rPr>
              <a:t>x</a:t>
            </a:r>
            <a:r>
              <a:rPr lang="da-DK" sz="2800" i="1" baseline="-25000" smtClean="0">
                <a:latin typeface="Times New Roman" pitchFamily="18" charset="0"/>
              </a:rPr>
              <a:t>s</a:t>
            </a:r>
            <a:r>
              <a:rPr lang="da-DK" sz="2800" baseline="-25000" smtClean="0">
                <a:latin typeface="Times New Roman" pitchFamily="18" charset="0"/>
              </a:rPr>
              <a:t>/</a:t>
            </a:r>
            <a:r>
              <a:rPr lang="da-DK" sz="2800" i="1" baseline="-25000" smtClean="0">
                <a:latin typeface="Times New Roman" pitchFamily="18" charset="0"/>
              </a:rPr>
              <a:t>w-</a:t>
            </a:r>
            <a:r>
              <a:rPr lang="da-DK" sz="2800" baseline="-25000" smtClean="0">
                <a:latin typeface="Times New Roman" pitchFamily="18" charset="0"/>
              </a:rPr>
              <a:t>1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 </a:t>
            </a:r>
            <a:r>
              <a:rPr lang="en-US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p</a:t>
            </a:r>
            <a:endParaRPr lang="da-DK" sz="2800" baseline="-250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da-DK" sz="2800" i="1" smtClean="0">
                <a:latin typeface="Times New Roman" pitchFamily="18" charset="0"/>
              </a:rPr>
              <a:t>y</a:t>
            </a:r>
            <a:r>
              <a:rPr lang="da-DK" sz="2800" i="1" baseline="-25000" smtClean="0">
                <a:latin typeface="Times New Roman" pitchFamily="18" charset="0"/>
              </a:rPr>
              <a:t>i </a:t>
            </a:r>
            <a:r>
              <a:rPr lang="da-DK" sz="2800" smtClean="0">
                <a:latin typeface="Times New Roman" pitchFamily="18" charset="0"/>
              </a:rPr>
              <a:t>:=</a:t>
            </a:r>
            <a:r>
              <a:rPr lang="da-DK" sz="2800" i="1" smtClean="0">
                <a:latin typeface="Times New Roman" pitchFamily="18" charset="0"/>
              </a:rPr>
              <a:t> </a:t>
            </a:r>
            <a:r>
              <a:rPr lang="da-DK" sz="2800" smtClean="0">
                <a:latin typeface="Times New Roman" pitchFamily="18" charset="0"/>
              </a:rPr>
              <a:t>(</a:t>
            </a:r>
            <a:r>
              <a:rPr lang="da-DK" sz="2800" i="1" smtClean="0">
                <a:latin typeface="Times New Roman" pitchFamily="18" charset="0"/>
              </a:rPr>
              <a:t>y</a:t>
            </a:r>
            <a:r>
              <a:rPr lang="da-DK" sz="2800" i="1" baseline="-25000" smtClean="0">
                <a:latin typeface="Times New Roman" pitchFamily="18" charset="0"/>
              </a:rPr>
              <a:t>i</a:t>
            </a:r>
            <a:r>
              <a:rPr lang="da-DK" sz="2800" baseline="-25000" smtClean="0">
                <a:latin typeface="Times New Roman" pitchFamily="18" charset="0"/>
              </a:rPr>
              <a:t>+1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·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+</a:t>
            </a:r>
            <a:r>
              <a:rPr lang="en-US" sz="2800" i="1" smtClean="0">
                <a:latin typeface="Times New Roman" pitchFamily="18" charset="0"/>
                <a:cs typeface="Arial" charset="0"/>
              </a:rPr>
              <a:t>x</a:t>
            </a:r>
            <a:r>
              <a:rPr lang="en-US" sz="2800" i="1" baseline="-25000" smtClean="0">
                <a:latin typeface="Times New Roman" pitchFamily="18" charset="0"/>
                <a:cs typeface="Arial" charset="0"/>
              </a:rPr>
              <a:t>i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) 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 </a:t>
            </a:r>
            <a:r>
              <a:rPr lang="en-US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p       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(for </a:t>
            </a:r>
            <a:r>
              <a:rPr lang="en-US" sz="2800" i="1" smtClean="0">
                <a:latin typeface="Times New Roman" pitchFamily="18" charset="0"/>
                <a:cs typeface="Arial" charset="0"/>
              </a:rPr>
              <a:t>i 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800" i="1" smtClean="0">
                <a:latin typeface="Times New Roman" pitchFamily="18" charset="0"/>
                <a:cs typeface="Arial" charset="0"/>
              </a:rPr>
              <a:t>s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/</a:t>
            </a:r>
            <a:r>
              <a:rPr lang="en-US" sz="2800" i="1" smtClean="0">
                <a:latin typeface="Times New Roman" pitchFamily="18" charset="0"/>
                <a:cs typeface="Arial" charset="0"/>
              </a:rPr>
              <a:t>w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-2...0)</a:t>
            </a:r>
          </a:p>
          <a:p>
            <a:pPr eaLnBrk="1" hangingPunct="1">
              <a:buFontTx/>
              <a:buNone/>
            </a:pPr>
            <a:r>
              <a:rPr lang="da-DK" sz="2800" i="1" smtClean="0">
                <a:latin typeface="Times New Roman" pitchFamily="18" charset="0"/>
                <a:cs typeface="Arial" charset="0"/>
              </a:rPr>
              <a:t>h</a:t>
            </a:r>
            <a:r>
              <a:rPr lang="da-DK" sz="2800" i="1" baseline="-25000" smtClean="0">
                <a:latin typeface="Times New Roman" pitchFamily="18" charset="0"/>
                <a:cs typeface="Arial" charset="0"/>
              </a:rPr>
              <a:t>a</a:t>
            </a:r>
            <a:r>
              <a:rPr lang="da-DK" sz="2800" smtClean="0">
                <a:latin typeface="Times New Roman" pitchFamily="18" charset="0"/>
                <a:cs typeface="Arial" charset="0"/>
              </a:rPr>
              <a:t>(</a:t>
            </a:r>
            <a:r>
              <a:rPr lang="da-DK" sz="2800" i="1" smtClean="0">
                <a:latin typeface="Times New Roman" pitchFamily="18" charset="0"/>
                <a:cs typeface="Arial" charset="0"/>
              </a:rPr>
              <a:t>x</a:t>
            </a:r>
            <a:r>
              <a:rPr lang="da-DK" sz="2800" smtClean="0">
                <a:latin typeface="Times New Roman" pitchFamily="18" charset="0"/>
                <a:cs typeface="Arial" charset="0"/>
              </a:rPr>
              <a:t>) = </a:t>
            </a:r>
            <a:r>
              <a:rPr lang="da-DK" sz="2800" i="1" smtClean="0">
                <a:latin typeface="Times New Roman" pitchFamily="18" charset="0"/>
                <a:cs typeface="Arial" charset="0"/>
              </a:rPr>
              <a:t>y</a:t>
            </a:r>
            <a:r>
              <a:rPr lang="da-DK" sz="2800" baseline="-25000" smtClean="0">
                <a:latin typeface="Times New Roman" pitchFamily="18" charset="0"/>
                <a:cs typeface="Arial" charset="0"/>
              </a:rPr>
              <a:t>0</a:t>
            </a:r>
            <a:endParaRPr lang="en-US" sz="2800" baseline="-2500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2819400"/>
            <a:ext cx="83820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8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i="1" baseline="-25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da-DK" sz="28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2800" b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/</a:t>
            </a:r>
            <a:r>
              <a:rPr lang="da-DK" sz="2800" b="0" i="1" baseline="-25000">
                <a:latin typeface="Times New Roman" pitchFamily="18" charset="0"/>
              </a:rPr>
              <a:t>w-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-1</a:t>
            </a:r>
            <a:r>
              <a:rPr lang="da-DK" sz="2800" b="0">
                <a:latin typeface="Times New Roman" pitchFamily="18" charset="0"/>
              </a:rPr>
              <a:t>+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/</a:t>
            </a:r>
            <a:r>
              <a:rPr lang="da-DK" sz="2800" b="0" i="1" baseline="-25000">
                <a:latin typeface="Times New Roman" pitchFamily="18" charset="0"/>
              </a:rPr>
              <a:t>w-</a:t>
            </a:r>
            <a:r>
              <a:rPr lang="da-DK" sz="2800" b="0" baseline="-25000">
                <a:latin typeface="Times New Roman" pitchFamily="18" charset="0"/>
              </a:rPr>
              <a:t>2</a:t>
            </a:r>
            <a:r>
              <a:rPr lang="en-US" sz="2800" b="0"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-2</a:t>
            </a:r>
            <a:r>
              <a:rPr lang="da-DK" sz="2800" b="0">
                <a:latin typeface="Times New Roman" pitchFamily="18" charset="0"/>
              </a:rPr>
              <a:t>+</a:t>
            </a:r>
            <a:r>
              <a:rPr lang="en-US" sz="2800" b="0">
                <a:latin typeface="Times New Roman" pitchFamily="18" charset="0"/>
                <a:cs typeface="Arial" charset="0"/>
              </a:rPr>
              <a:t>···+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+</a:t>
            </a:r>
            <a:r>
              <a:rPr lang="en-US" sz="2800" b="0" i="1">
                <a:latin typeface="Times New Roman" pitchFamily="18" charset="0"/>
                <a:cs typeface="Arial" charset="0"/>
              </a:rPr>
              <a:t>x</a:t>
            </a:r>
            <a:r>
              <a:rPr lang="en-US" sz="2800" b="0" baseline="-25000">
                <a:latin typeface="Times New Roman" pitchFamily="18" charset="0"/>
                <a:cs typeface="Arial" charset="0"/>
              </a:rPr>
              <a:t>0</a:t>
            </a:r>
            <a:r>
              <a:rPr lang="da-DK" sz="2800" b="0">
                <a:solidFill>
                  <a:schemeClr val="accent2"/>
                </a:solidFill>
                <a:latin typeface="Times New Roman" pitchFamily="18" charset="0"/>
              </a:rPr>
              <a:t> mod </a:t>
            </a:r>
            <a:r>
              <a:rPr lang="da-DK" sz="2800" b="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endParaRPr lang="en-US" sz="2800" b="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733800" y="5867400"/>
            <a:ext cx="51816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p=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((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mod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 p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·b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p</a:t>
            </a:r>
          </a:p>
          <a:p>
            <a:pPr marL="342900" indent="-342900">
              <a:spcBef>
                <a:spcPct val="20000"/>
              </a:spcBef>
            </a:pP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a+b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p=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((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mod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 p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)+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p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5240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>
                <a:latin typeface="Times New Roman" pitchFamily="18" charset="0"/>
              </a:rPr>
              <a:t> 	= (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i="1" baseline="-25000">
                <a:latin typeface="Times New Roman" pitchFamily="18" charset="0"/>
              </a:rPr>
              <a:t>s-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-2</a:t>
            </a:r>
            <a:r>
              <a:rPr lang="da-DK" sz="2800" b="0">
                <a:latin typeface="Times New Roman" pitchFamily="18" charset="0"/>
              </a:rPr>
              <a:t>...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baseline="-25000">
                <a:latin typeface="Times New Roman" pitchFamily="18" charset="0"/>
              </a:rPr>
              <a:t>2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baseline="-25000">
                <a:latin typeface="Times New Roman" pitchFamily="18" charset="0"/>
              </a:rPr>
              <a:t>0</a:t>
            </a:r>
            <a:r>
              <a:rPr lang="da-DK" sz="2800" b="0">
                <a:latin typeface="Times New Roman" pitchFamily="18" charset="0"/>
              </a:rPr>
              <a:t>)</a:t>
            </a:r>
            <a:r>
              <a:rPr lang="da-DK" sz="2800" b="0" baseline="-25000">
                <a:latin typeface="Times New Roman" pitchFamily="18" charset="0"/>
              </a:rPr>
              <a:t>2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a-DK" sz="2800" b="0">
                <a:latin typeface="Times New Roman" pitchFamily="18" charset="0"/>
              </a:rPr>
              <a:t>	= 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/</a:t>
            </a:r>
            <a:r>
              <a:rPr lang="da-DK" sz="2800" b="0" i="1" baseline="-25000">
                <a:latin typeface="Times New Roman" pitchFamily="18" charset="0"/>
              </a:rPr>
              <a:t>w-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·2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(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-1) </a:t>
            </a:r>
            <a:r>
              <a:rPr lang="da-DK" sz="2800" b="0">
                <a:latin typeface="Times New Roman" pitchFamily="18" charset="0"/>
              </a:rPr>
              <a:t>+ 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/</a:t>
            </a:r>
            <a:r>
              <a:rPr lang="da-DK" sz="2800" b="0" i="1" baseline="-25000">
                <a:latin typeface="Times New Roman" pitchFamily="18" charset="0"/>
              </a:rPr>
              <a:t>w-</a:t>
            </a:r>
            <a:r>
              <a:rPr lang="da-DK" sz="2800" b="0" baseline="-25000">
                <a:latin typeface="Times New Roman" pitchFamily="18" charset="0"/>
              </a:rPr>
              <a:t>2</a:t>
            </a:r>
            <a:r>
              <a:rPr lang="en-US" sz="2800" b="0">
                <a:latin typeface="Times New Roman" pitchFamily="18" charset="0"/>
                <a:cs typeface="Arial" charset="0"/>
              </a:rPr>
              <a:t>·2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(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-2) </a:t>
            </a:r>
            <a:r>
              <a:rPr lang="da-DK" sz="2800" b="0">
                <a:latin typeface="Times New Roman" pitchFamily="18" charset="0"/>
              </a:rPr>
              <a:t>+ </a:t>
            </a:r>
            <a:r>
              <a:rPr lang="en-US" sz="2800" b="0">
                <a:latin typeface="Times New Roman" pitchFamily="18" charset="0"/>
                <a:cs typeface="Arial" charset="0"/>
              </a:rPr>
              <a:t>··· + 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·2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 </a:t>
            </a:r>
            <a:r>
              <a:rPr lang="en-US" sz="2800" b="0">
                <a:latin typeface="Times New Roman" pitchFamily="18" charset="0"/>
                <a:cs typeface="Arial" charset="0"/>
              </a:rPr>
              <a:t>+ </a:t>
            </a:r>
            <a:r>
              <a:rPr lang="en-US" sz="2800" b="0" i="1">
                <a:latin typeface="Times New Roman" pitchFamily="18" charset="0"/>
                <a:cs typeface="Arial" charset="0"/>
              </a:rPr>
              <a:t>x</a:t>
            </a:r>
            <a:r>
              <a:rPr lang="en-US" sz="2800" b="0" baseline="-25000">
                <a:latin typeface="Times New Roman" pitchFamily="18" charset="0"/>
                <a:cs typeface="Arial" charset="0"/>
              </a:rPr>
              <a:t>0</a:t>
            </a:r>
            <a:endParaRPr lang="da-DK" sz="2800" b="0" baseline="-250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Åben Adressering</a:t>
            </a:r>
            <a:endParaRPr lang="en-US" b="1" smtClean="0"/>
          </a:p>
        </p:txBody>
      </p:sp>
      <p:pic>
        <p:nvPicPr>
          <p:cNvPr id="21507" name="Picture 7" descr="openaddres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20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22667" r="27499" b="26666"/>
          <a:stretch>
            <a:fillRect/>
          </a:stretch>
        </p:blipFill>
        <p:spPr bwMode="auto">
          <a:xfrm>
            <a:off x="457200" y="3429000"/>
            <a:ext cx="3411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0" t="41600" r="21506" b="13535"/>
          <a:stretch>
            <a:fillRect/>
          </a:stretch>
        </p:blipFill>
        <p:spPr bwMode="auto">
          <a:xfrm>
            <a:off x="5257800" y="3505200"/>
            <a:ext cx="3400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>
                <a:solidFill>
                  <a:schemeClr val="tx2"/>
                </a:solidFill>
              </a:rPr>
              <a:t>Åben Adressering : Analyse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2531" name="Picture 5" descr="openaddressi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620000" cy="1624013"/>
          </a:xfrm>
          <a:noFill/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990600" y="4419600"/>
            <a:ext cx="7162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685800" y="3733800"/>
            <a:ext cx="8077200" cy="2586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5000"/>
              </a:spcBef>
              <a:defRPr/>
            </a:pPr>
            <a:r>
              <a:rPr lang="da-DK" sz="2400" dirty="0">
                <a:solidFill>
                  <a:schemeClr val="accent2"/>
                </a:solidFill>
              </a:rPr>
              <a:t>Uniform </a:t>
            </a:r>
            <a:r>
              <a:rPr lang="da-DK" sz="2400" dirty="0" err="1">
                <a:solidFill>
                  <a:schemeClr val="accent2"/>
                </a:solidFill>
              </a:rPr>
              <a:t>hashing</a:t>
            </a:r>
            <a:r>
              <a:rPr lang="da-DK" sz="2400" dirty="0"/>
              <a:t>    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</a:t>
            </a:r>
            <a:r>
              <a:rPr lang="da-DK" sz="2400" b="0" i="1" dirty="0">
                <a:latin typeface="Times New Roman" pitchFamily="18" charset="0"/>
              </a:rPr>
              <a:t>k</a:t>
            </a:r>
            <a:r>
              <a:rPr lang="da-DK" sz="2400" b="0" dirty="0">
                <a:latin typeface="Times New Roman" pitchFamily="18" charset="0"/>
              </a:rPr>
              <a:t>,1), </a:t>
            </a: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</a:t>
            </a:r>
            <a:r>
              <a:rPr lang="da-DK" sz="2400" b="0" i="1" dirty="0">
                <a:latin typeface="Times New Roman" pitchFamily="18" charset="0"/>
              </a:rPr>
              <a:t>k</a:t>
            </a:r>
            <a:r>
              <a:rPr lang="da-DK" sz="2400" b="0" dirty="0">
                <a:latin typeface="Times New Roman" pitchFamily="18" charset="0"/>
              </a:rPr>
              <a:t>,2), </a:t>
            </a: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</a:t>
            </a:r>
            <a:r>
              <a:rPr lang="da-DK" sz="2400" b="0" i="1" dirty="0">
                <a:latin typeface="Times New Roman" pitchFamily="18" charset="0"/>
              </a:rPr>
              <a:t>k</a:t>
            </a:r>
            <a:r>
              <a:rPr lang="da-DK" sz="2400" b="0" dirty="0">
                <a:latin typeface="Times New Roman" pitchFamily="18" charset="0"/>
              </a:rPr>
              <a:t>,3),...</a:t>
            </a:r>
            <a:r>
              <a:rPr lang="da-DK" sz="2400" b="0" dirty="0"/>
              <a:t> er en </a:t>
            </a:r>
            <a:r>
              <a:rPr lang="da-DK" sz="2400" dirty="0">
                <a:solidFill>
                  <a:schemeClr val="accent2"/>
                </a:solidFill>
              </a:rPr>
              <a:t>uniform tilfældig</a:t>
            </a:r>
            <a:r>
              <a:rPr lang="da-DK" sz="2400" b="0" dirty="0"/>
              <a:t> rækkefølge</a:t>
            </a:r>
          </a:p>
          <a:p>
            <a:pPr algn="r">
              <a:spcBef>
                <a:spcPct val="15000"/>
              </a:spcBef>
              <a:defRPr/>
            </a:pPr>
            <a:r>
              <a:rPr lang="da-DK" sz="2400" b="0" dirty="0"/>
              <a:t>						 </a:t>
            </a:r>
            <a:r>
              <a:rPr lang="da-DK" sz="2400" dirty="0">
                <a:solidFill>
                  <a:srgbClr val="FF0000"/>
                </a:solidFill>
              </a:rPr>
              <a:t>(urealistisk)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b="0" dirty="0"/>
              <a:t>  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b="0" dirty="0"/>
              <a:t>Ved uniform </a:t>
            </a:r>
            <a:r>
              <a:rPr lang="da-DK" sz="2400" b="0" dirty="0" err="1"/>
              <a:t>hashing</a:t>
            </a:r>
            <a:r>
              <a:rPr lang="da-DK" sz="2400" b="0" dirty="0"/>
              <a:t> er det forvente antal </a:t>
            </a:r>
            <a:r>
              <a:rPr lang="da-DK" sz="2400" b="0" dirty="0" err="1"/>
              <a:t>lookups</a:t>
            </a:r>
            <a:r>
              <a:rPr lang="da-DK" sz="2400" b="0" dirty="0"/>
              <a:t> </a:t>
            </a:r>
            <a:r>
              <a:rPr lang="da-DK" sz="2400" b="0" dirty="0">
                <a:latin typeface="Times New Roman" pitchFamily="18" charset="0"/>
              </a:rPr>
              <a:t>1/(1-</a:t>
            </a:r>
            <a:r>
              <a:rPr lang="el-GR" sz="2400" b="0" dirty="0">
                <a:latin typeface="Times New Roman" pitchFamily="18" charset="0"/>
                <a:cs typeface="Arial" charset="0"/>
              </a:rPr>
              <a:t>α</a:t>
            </a:r>
            <a:r>
              <a:rPr lang="da-DK" sz="2400" b="0" dirty="0">
                <a:latin typeface="Times New Roman" pitchFamily="18" charset="0"/>
                <a:cs typeface="Arial" charset="0"/>
              </a:rPr>
              <a:t>)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b="0" dirty="0">
                <a:cs typeface="Arial" charset="0"/>
              </a:rPr>
              <a:t>hvor </a:t>
            </a:r>
            <a:r>
              <a:rPr lang="el-GR" sz="2400" b="0" dirty="0">
                <a:latin typeface="Times New Roman" pitchFamily="18" charset="0"/>
                <a:cs typeface="Arial" charset="0"/>
              </a:rPr>
              <a:t>α</a:t>
            </a:r>
            <a:r>
              <a:rPr lang="da-DK" sz="2400" b="0" dirty="0">
                <a:latin typeface="Times New Roman" pitchFamily="18" charset="0"/>
                <a:cs typeface="Arial" charset="0"/>
              </a:rPr>
              <a:t>=|</a:t>
            </a:r>
            <a:r>
              <a:rPr lang="da-DK" sz="2400" b="0" i="1" dirty="0">
                <a:latin typeface="Times New Roman" pitchFamily="18" charset="0"/>
                <a:cs typeface="Arial" charset="0"/>
              </a:rPr>
              <a:t>K</a:t>
            </a:r>
            <a:r>
              <a:rPr lang="da-DK" sz="2400" b="0" dirty="0">
                <a:latin typeface="Times New Roman" pitchFamily="18" charset="0"/>
                <a:cs typeface="Arial" charset="0"/>
              </a:rPr>
              <a:t>|/</a:t>
            </a:r>
            <a:r>
              <a:rPr lang="da-DK" sz="2400" b="0" i="1" dirty="0">
                <a:latin typeface="Times New Roman" pitchFamily="18" charset="0"/>
                <a:cs typeface="Arial" charset="0"/>
              </a:rPr>
              <a:t>m</a:t>
            </a:r>
            <a:r>
              <a:rPr lang="da-DK" sz="2400" b="0" dirty="0">
                <a:cs typeface="Arial" charset="0"/>
              </a:rPr>
              <a:t> er </a:t>
            </a:r>
            <a:r>
              <a:rPr lang="en-US" sz="2400" b="0" dirty="0" err="1"/>
              <a:t>belastningsfaktoren</a:t>
            </a:r>
            <a:r>
              <a:rPr lang="en-US" sz="2400" b="0" dirty="0"/>
              <a:t> / </a:t>
            </a:r>
            <a:r>
              <a:rPr lang="en-US" sz="2400" b="0" dirty="0" err="1"/>
              <a:t>fyldningsgraden</a:t>
            </a:r>
            <a:endParaRPr lang="el-GR" sz="2400" b="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Liniær Probing</a:t>
            </a:r>
            <a:endParaRPr lang="en-US" b="1" smtClean="0"/>
          </a:p>
        </p:txBody>
      </p:sp>
      <p:graphicFrame>
        <p:nvGraphicFramePr>
          <p:cNvPr id="150578" name="Group 50"/>
          <p:cNvGraphicFramePr>
            <a:graphicFrameLocks noGrp="1"/>
          </p:cNvGraphicFramePr>
          <p:nvPr/>
        </p:nvGraphicFramePr>
        <p:xfrm>
          <a:off x="7543800" y="3276600"/>
          <a:ext cx="1219200" cy="2900365"/>
        </p:xfrm>
        <a:graphic>
          <a:graphicData uri="http://schemas.openxmlformats.org/drawingml/2006/table">
            <a:tbl>
              <a:tblPr/>
              <a:tblGrid>
                <a:gridCol w="744538"/>
                <a:gridCol w="47466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50570" name="Text Box 42"/>
          <p:cNvSpPr txBox="1">
            <a:spLocks noChangeArrowheads="1"/>
          </p:cNvSpPr>
          <p:nvPr/>
        </p:nvSpPr>
        <p:spPr bwMode="auto">
          <a:xfrm>
            <a:off x="7086600" y="6248400"/>
            <a:ext cx="2057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h’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)=2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 mod 17</a:t>
            </a:r>
            <a:endParaRPr lang="en-US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0579" name="Text Box 51"/>
          <p:cNvSpPr txBox="1">
            <a:spLocks noChangeArrowheads="1"/>
          </p:cNvSpPr>
          <p:nvPr/>
        </p:nvSpPr>
        <p:spPr bwMode="auto">
          <a:xfrm>
            <a:off x="381000" y="4038600"/>
            <a:ext cx="5791200" cy="1160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dirty="0">
                <a:solidFill>
                  <a:schemeClr val="accent2"/>
                </a:solidFill>
              </a:rPr>
              <a:t>Eksempel</a:t>
            </a:r>
            <a:r>
              <a:rPr lang="da-DK" sz="2800" dirty="0"/>
              <a:t> : </a:t>
            </a:r>
          </a:p>
          <a:p>
            <a:pPr algn="l">
              <a:defRPr/>
            </a:pPr>
            <a:r>
              <a:rPr lang="da-DK" sz="2800" b="0" dirty="0"/>
              <a:t>Indsæt 9, 3, 20, 6, 12,  2, 19, 11, 5</a:t>
            </a:r>
            <a:endParaRPr lang="en-US" sz="2800" b="0" dirty="0"/>
          </a:p>
        </p:txBody>
      </p:sp>
      <p:sp>
        <p:nvSpPr>
          <p:cNvPr id="150580" name="Text Box 52"/>
          <p:cNvSpPr txBox="1">
            <a:spLocks noChangeArrowheads="1"/>
          </p:cNvSpPr>
          <p:nvPr/>
        </p:nvSpPr>
        <p:spPr bwMode="auto">
          <a:xfrm>
            <a:off x="457200" y="1752600"/>
            <a:ext cx="5181600" cy="1816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b="0" dirty="0"/>
              <a:t>Indsæt</a:t>
            </a:r>
            <a:r>
              <a:rPr lang="da-DK" sz="2800" dirty="0"/>
              <a:t> </a:t>
            </a:r>
            <a:r>
              <a:rPr lang="da-DK" sz="2800" b="0" i="1" dirty="0">
                <a:latin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0" dirty="0"/>
              <a:t>på første ledige plads</a:t>
            </a:r>
            <a:r>
              <a:rPr lang="da-DK" sz="2800" dirty="0"/>
              <a:t> </a:t>
            </a:r>
          </a:p>
          <a:p>
            <a:pPr>
              <a:defRPr/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</a:rPr>
              <a:t>k,i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 = h’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)+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</a:rPr>
              <a:t> 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mod 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l">
              <a:defRPr/>
            </a:pPr>
            <a:r>
              <a:rPr lang="da-DK" sz="2800" b="0" dirty="0"/>
              <a:t>for </a:t>
            </a:r>
            <a:r>
              <a:rPr lang="da-DK" sz="2800" b="0" i="1" dirty="0">
                <a:latin typeface="Times New Roman" pitchFamily="18" charset="0"/>
              </a:rPr>
              <a:t>i </a:t>
            </a:r>
            <a:r>
              <a:rPr lang="da-DK" sz="2800" b="0" dirty="0">
                <a:latin typeface="Times New Roman" pitchFamily="18" charset="0"/>
              </a:rPr>
              <a:t>= 0,1,2...</a:t>
            </a:r>
            <a:endParaRPr lang="en-US" sz="2800" b="0" dirty="0">
              <a:latin typeface="Times New Roman" pitchFamily="18" charset="0"/>
            </a:endParaRPr>
          </a:p>
        </p:txBody>
      </p:sp>
      <p:grpSp>
        <p:nvGrpSpPr>
          <p:cNvPr id="23593" name="Group 44"/>
          <p:cNvGrpSpPr>
            <a:grpSpLocks noChangeAspect="1"/>
          </p:cNvGrpSpPr>
          <p:nvPr/>
        </p:nvGrpSpPr>
        <p:grpSpPr bwMode="auto">
          <a:xfrm>
            <a:off x="381000" y="5537200"/>
            <a:ext cx="6781800" cy="666750"/>
            <a:chOff x="240" y="3488"/>
            <a:chExt cx="4272" cy="420"/>
          </a:xfrm>
        </p:grpSpPr>
        <p:sp>
          <p:nvSpPr>
            <p:cNvPr id="23603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40" y="3504"/>
              <a:ext cx="4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4" name="Rectangle 45"/>
            <p:cNvSpPr>
              <a:spLocks noChangeArrowheads="1"/>
            </p:cNvSpPr>
            <p:nvPr/>
          </p:nvSpPr>
          <p:spPr bwMode="auto">
            <a:xfrm>
              <a:off x="258" y="3641"/>
              <a:ext cx="4236" cy="249"/>
            </a:xfrm>
            <a:prstGeom prst="rect">
              <a:avLst/>
            </a:prstGeom>
            <a:solidFill>
              <a:srgbClr val="FFFF00"/>
            </a:solidFill>
            <a:ln w="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605" name="Line 46"/>
            <p:cNvSpPr>
              <a:spLocks noChangeShapeType="1"/>
            </p:cNvSpPr>
            <p:nvPr/>
          </p:nvSpPr>
          <p:spPr bwMode="auto">
            <a:xfrm flipV="1">
              <a:off x="508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6" name="Line 47"/>
            <p:cNvSpPr>
              <a:spLocks noChangeShapeType="1"/>
            </p:cNvSpPr>
            <p:nvPr/>
          </p:nvSpPr>
          <p:spPr bwMode="auto">
            <a:xfrm flipV="1">
              <a:off x="757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7" name="Line 48"/>
            <p:cNvSpPr>
              <a:spLocks noChangeShapeType="1"/>
            </p:cNvSpPr>
            <p:nvPr/>
          </p:nvSpPr>
          <p:spPr bwMode="auto">
            <a:xfrm flipV="1">
              <a:off x="1006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8" name="Line 49"/>
            <p:cNvSpPr>
              <a:spLocks noChangeShapeType="1"/>
            </p:cNvSpPr>
            <p:nvPr/>
          </p:nvSpPr>
          <p:spPr bwMode="auto">
            <a:xfrm flipV="1">
              <a:off x="1255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9" name="Line 50"/>
            <p:cNvSpPr>
              <a:spLocks noChangeShapeType="1"/>
            </p:cNvSpPr>
            <p:nvPr/>
          </p:nvSpPr>
          <p:spPr bwMode="auto">
            <a:xfrm flipV="1">
              <a:off x="1504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0" name="Line 51"/>
            <p:cNvSpPr>
              <a:spLocks noChangeShapeType="1"/>
            </p:cNvSpPr>
            <p:nvPr/>
          </p:nvSpPr>
          <p:spPr bwMode="auto">
            <a:xfrm flipV="1">
              <a:off x="1753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1" name="Line 52"/>
            <p:cNvSpPr>
              <a:spLocks noChangeShapeType="1"/>
            </p:cNvSpPr>
            <p:nvPr/>
          </p:nvSpPr>
          <p:spPr bwMode="auto">
            <a:xfrm flipV="1">
              <a:off x="2002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2" name="Line 53"/>
            <p:cNvSpPr>
              <a:spLocks noChangeShapeType="1"/>
            </p:cNvSpPr>
            <p:nvPr/>
          </p:nvSpPr>
          <p:spPr bwMode="auto">
            <a:xfrm flipV="1">
              <a:off x="2252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3" name="Line 54"/>
            <p:cNvSpPr>
              <a:spLocks noChangeShapeType="1"/>
            </p:cNvSpPr>
            <p:nvPr/>
          </p:nvSpPr>
          <p:spPr bwMode="auto">
            <a:xfrm flipV="1">
              <a:off x="2501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4" name="Line 55"/>
            <p:cNvSpPr>
              <a:spLocks noChangeShapeType="1"/>
            </p:cNvSpPr>
            <p:nvPr/>
          </p:nvSpPr>
          <p:spPr bwMode="auto">
            <a:xfrm flipV="1">
              <a:off x="2750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5" name="Line 56"/>
            <p:cNvSpPr>
              <a:spLocks noChangeShapeType="1"/>
            </p:cNvSpPr>
            <p:nvPr/>
          </p:nvSpPr>
          <p:spPr bwMode="auto">
            <a:xfrm flipV="1">
              <a:off x="2999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6" name="Line 57"/>
            <p:cNvSpPr>
              <a:spLocks noChangeShapeType="1"/>
            </p:cNvSpPr>
            <p:nvPr/>
          </p:nvSpPr>
          <p:spPr bwMode="auto">
            <a:xfrm flipV="1">
              <a:off x="3248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7" name="Line 58"/>
            <p:cNvSpPr>
              <a:spLocks noChangeShapeType="1"/>
            </p:cNvSpPr>
            <p:nvPr/>
          </p:nvSpPr>
          <p:spPr bwMode="auto">
            <a:xfrm>
              <a:off x="508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8" name="Line 59"/>
            <p:cNvSpPr>
              <a:spLocks noChangeShapeType="1"/>
            </p:cNvSpPr>
            <p:nvPr/>
          </p:nvSpPr>
          <p:spPr bwMode="auto">
            <a:xfrm flipV="1">
              <a:off x="3497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9" name="Line 60"/>
            <p:cNvSpPr>
              <a:spLocks noChangeShapeType="1"/>
            </p:cNvSpPr>
            <p:nvPr/>
          </p:nvSpPr>
          <p:spPr bwMode="auto">
            <a:xfrm flipV="1">
              <a:off x="3747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20" name="Line 61"/>
            <p:cNvSpPr>
              <a:spLocks noChangeShapeType="1"/>
            </p:cNvSpPr>
            <p:nvPr/>
          </p:nvSpPr>
          <p:spPr bwMode="auto">
            <a:xfrm flipV="1">
              <a:off x="3996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21" name="Line 62"/>
            <p:cNvSpPr>
              <a:spLocks noChangeShapeType="1"/>
            </p:cNvSpPr>
            <p:nvPr/>
          </p:nvSpPr>
          <p:spPr bwMode="auto">
            <a:xfrm flipV="1">
              <a:off x="4245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22" name="Rectangle 63"/>
            <p:cNvSpPr>
              <a:spLocks noChangeArrowheads="1"/>
            </p:cNvSpPr>
            <p:nvPr/>
          </p:nvSpPr>
          <p:spPr bwMode="auto">
            <a:xfrm>
              <a:off x="331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3623" name="Rectangle 64"/>
            <p:cNvSpPr>
              <a:spLocks noChangeArrowheads="1"/>
            </p:cNvSpPr>
            <p:nvPr/>
          </p:nvSpPr>
          <p:spPr bwMode="auto">
            <a:xfrm>
              <a:off x="580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3624" name="Rectangle 65"/>
            <p:cNvSpPr>
              <a:spLocks noChangeArrowheads="1"/>
            </p:cNvSpPr>
            <p:nvPr/>
          </p:nvSpPr>
          <p:spPr bwMode="auto">
            <a:xfrm>
              <a:off x="829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3625" name="Rectangle 66"/>
            <p:cNvSpPr>
              <a:spLocks noChangeArrowheads="1"/>
            </p:cNvSpPr>
            <p:nvPr/>
          </p:nvSpPr>
          <p:spPr bwMode="auto">
            <a:xfrm>
              <a:off x="1078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3626" name="Rectangle 67"/>
            <p:cNvSpPr>
              <a:spLocks noChangeArrowheads="1"/>
            </p:cNvSpPr>
            <p:nvPr/>
          </p:nvSpPr>
          <p:spPr bwMode="auto">
            <a:xfrm>
              <a:off x="1327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23627" name="Rectangle 68"/>
            <p:cNvSpPr>
              <a:spLocks noChangeArrowheads="1"/>
            </p:cNvSpPr>
            <p:nvPr/>
          </p:nvSpPr>
          <p:spPr bwMode="auto">
            <a:xfrm>
              <a:off x="1577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23628" name="Rectangle 69"/>
            <p:cNvSpPr>
              <a:spLocks noChangeArrowheads="1"/>
            </p:cNvSpPr>
            <p:nvPr/>
          </p:nvSpPr>
          <p:spPr bwMode="auto">
            <a:xfrm>
              <a:off x="1826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23629" name="Rectangle 70"/>
            <p:cNvSpPr>
              <a:spLocks noChangeArrowheads="1"/>
            </p:cNvSpPr>
            <p:nvPr/>
          </p:nvSpPr>
          <p:spPr bwMode="auto">
            <a:xfrm>
              <a:off x="2075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23630" name="Rectangle 71"/>
            <p:cNvSpPr>
              <a:spLocks noChangeArrowheads="1"/>
            </p:cNvSpPr>
            <p:nvPr/>
          </p:nvSpPr>
          <p:spPr bwMode="auto">
            <a:xfrm>
              <a:off x="2324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23631" name="Rectangle 72"/>
            <p:cNvSpPr>
              <a:spLocks noChangeArrowheads="1"/>
            </p:cNvSpPr>
            <p:nvPr/>
          </p:nvSpPr>
          <p:spPr bwMode="auto">
            <a:xfrm>
              <a:off x="2573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23632" name="Rectangle 73"/>
            <p:cNvSpPr>
              <a:spLocks noChangeArrowheads="1"/>
            </p:cNvSpPr>
            <p:nvPr/>
          </p:nvSpPr>
          <p:spPr bwMode="auto">
            <a:xfrm>
              <a:off x="2794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23633" name="Rectangle 74"/>
            <p:cNvSpPr>
              <a:spLocks noChangeArrowheads="1"/>
            </p:cNvSpPr>
            <p:nvPr/>
          </p:nvSpPr>
          <p:spPr bwMode="auto">
            <a:xfrm>
              <a:off x="3043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11</a:t>
              </a:r>
              <a:endParaRPr lang="en-US"/>
            </a:p>
          </p:txBody>
        </p:sp>
        <p:sp>
          <p:nvSpPr>
            <p:cNvPr id="23634" name="Rectangle 75"/>
            <p:cNvSpPr>
              <a:spLocks noChangeArrowheads="1"/>
            </p:cNvSpPr>
            <p:nvPr/>
          </p:nvSpPr>
          <p:spPr bwMode="auto">
            <a:xfrm>
              <a:off x="3293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23635" name="Rectangle 76"/>
            <p:cNvSpPr>
              <a:spLocks noChangeArrowheads="1"/>
            </p:cNvSpPr>
            <p:nvPr/>
          </p:nvSpPr>
          <p:spPr bwMode="auto">
            <a:xfrm>
              <a:off x="3542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13</a:t>
              </a:r>
              <a:endParaRPr lang="en-US"/>
            </a:p>
          </p:txBody>
        </p:sp>
        <p:sp>
          <p:nvSpPr>
            <p:cNvPr id="23636" name="Rectangle 77"/>
            <p:cNvSpPr>
              <a:spLocks noChangeArrowheads="1"/>
            </p:cNvSpPr>
            <p:nvPr/>
          </p:nvSpPr>
          <p:spPr bwMode="auto">
            <a:xfrm>
              <a:off x="3791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14</a:t>
              </a:r>
              <a:endParaRPr lang="en-US"/>
            </a:p>
          </p:txBody>
        </p:sp>
        <p:sp>
          <p:nvSpPr>
            <p:cNvPr id="23637" name="Rectangle 78"/>
            <p:cNvSpPr>
              <a:spLocks noChangeArrowheads="1"/>
            </p:cNvSpPr>
            <p:nvPr/>
          </p:nvSpPr>
          <p:spPr bwMode="auto">
            <a:xfrm>
              <a:off x="4040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23638" name="Rectangle 79"/>
            <p:cNvSpPr>
              <a:spLocks noChangeArrowheads="1"/>
            </p:cNvSpPr>
            <p:nvPr/>
          </p:nvSpPr>
          <p:spPr bwMode="auto">
            <a:xfrm>
              <a:off x="4289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</p:grpSp>
      <p:sp>
        <p:nvSpPr>
          <p:cNvPr id="56" name="Rectangle 80"/>
          <p:cNvSpPr>
            <a:spLocks noChangeArrowheads="1"/>
          </p:cNvSpPr>
          <p:nvPr/>
        </p:nvSpPr>
        <p:spPr bwMode="auto">
          <a:xfrm>
            <a:off x="5238750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2865438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58" name="Rectangle 82"/>
          <p:cNvSpPr>
            <a:spLocks noChangeArrowheads="1"/>
          </p:cNvSpPr>
          <p:nvPr/>
        </p:nvSpPr>
        <p:spPr bwMode="auto">
          <a:xfrm>
            <a:off x="887413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59" name="Rectangle 83"/>
          <p:cNvSpPr>
            <a:spLocks noChangeArrowheads="1"/>
          </p:cNvSpPr>
          <p:nvPr/>
        </p:nvSpPr>
        <p:spPr bwMode="auto">
          <a:xfrm>
            <a:off x="4446588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60" name="Rectangle 84"/>
          <p:cNvSpPr>
            <a:spLocks noChangeArrowheads="1"/>
          </p:cNvSpPr>
          <p:nvPr/>
        </p:nvSpPr>
        <p:spPr bwMode="auto">
          <a:xfrm>
            <a:off x="3984625" y="582930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11</a:t>
            </a:r>
            <a:endParaRPr lang="en-US"/>
          </a:p>
        </p:txBody>
      </p:sp>
      <p:sp>
        <p:nvSpPr>
          <p:cNvPr id="61" name="Rectangle 85"/>
          <p:cNvSpPr>
            <a:spLocks noChangeArrowheads="1"/>
          </p:cNvSpPr>
          <p:nvPr/>
        </p:nvSpPr>
        <p:spPr bwMode="auto">
          <a:xfrm>
            <a:off x="3589338" y="582930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62" name="Rectangle 86"/>
          <p:cNvSpPr>
            <a:spLocks noChangeArrowheads="1"/>
          </p:cNvSpPr>
          <p:nvPr/>
        </p:nvSpPr>
        <p:spPr bwMode="auto">
          <a:xfrm>
            <a:off x="3194050" y="582930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3" name="Rectangle 87"/>
          <p:cNvSpPr>
            <a:spLocks noChangeArrowheads="1"/>
          </p:cNvSpPr>
          <p:nvPr/>
        </p:nvSpPr>
        <p:spPr bwMode="auto">
          <a:xfrm>
            <a:off x="2073275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64" name="Rectangle 88"/>
          <p:cNvSpPr>
            <a:spLocks noChangeArrowheads="1"/>
          </p:cNvSpPr>
          <p:nvPr/>
        </p:nvSpPr>
        <p:spPr bwMode="auto">
          <a:xfrm>
            <a:off x="2403475" y="582930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Kvadratisk Probing</a:t>
            </a:r>
            <a:endParaRPr lang="en-US" b="1" smtClean="0"/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533400" y="990600"/>
            <a:ext cx="8229600" cy="14589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da-DK" sz="2800" b="0" dirty="0"/>
              <a:t>Indsæt</a:t>
            </a:r>
            <a:r>
              <a:rPr lang="da-DK" sz="2800" dirty="0"/>
              <a:t> </a:t>
            </a:r>
            <a:r>
              <a:rPr lang="da-DK" sz="2800" b="0" i="1" dirty="0"/>
              <a:t>k</a:t>
            </a:r>
            <a:r>
              <a:rPr lang="da-DK" sz="2800" dirty="0"/>
              <a:t> </a:t>
            </a:r>
            <a:r>
              <a:rPr lang="da-DK" sz="2800" b="0" dirty="0"/>
              <a:t>på første ledige plads</a:t>
            </a:r>
            <a:r>
              <a:rPr lang="da-DK" sz="2800" dirty="0"/>
              <a:t> </a:t>
            </a:r>
          </a:p>
          <a:p>
            <a:pPr>
              <a:spcBef>
                <a:spcPct val="10000"/>
              </a:spcBef>
              <a:defRPr/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</a:rPr>
              <a:t>k,i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 = h’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)+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 dirty="0" err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0" baseline="30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 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mod 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l">
              <a:spcBef>
                <a:spcPct val="10000"/>
              </a:spcBef>
              <a:defRPr/>
            </a:pPr>
            <a:r>
              <a:rPr lang="da-DK" sz="2800" b="0" dirty="0"/>
              <a:t>for </a:t>
            </a:r>
            <a:r>
              <a:rPr lang="da-DK" sz="2800" b="0" i="1" dirty="0">
                <a:latin typeface="Times New Roman" pitchFamily="18" charset="0"/>
              </a:rPr>
              <a:t>i </a:t>
            </a:r>
            <a:r>
              <a:rPr lang="da-DK" sz="2800" b="0" dirty="0">
                <a:latin typeface="Times New Roman" pitchFamily="18" charset="0"/>
              </a:rPr>
              <a:t>= 0,1,2, ...</a:t>
            </a:r>
            <a:r>
              <a:rPr lang="da-DK" sz="2800" b="0" dirty="0"/>
              <a:t> hvor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da-DK" sz="2800" baseline="-25000" dirty="0">
                <a:solidFill>
                  <a:schemeClr val="accent2"/>
                </a:solidFill>
              </a:rPr>
              <a:t> </a:t>
            </a:r>
            <a:r>
              <a:rPr lang="da-DK" sz="2800" b="0" dirty="0"/>
              <a:t>og</a:t>
            </a:r>
            <a:r>
              <a:rPr lang="da-DK" sz="2800" dirty="0">
                <a:solidFill>
                  <a:schemeClr val="accent2"/>
                </a:solidFill>
              </a:rPr>
              <a:t>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≠ 0</a:t>
            </a:r>
            <a:r>
              <a:rPr lang="da-DK" sz="2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da-DK" sz="2800" b="0" dirty="0">
                <a:cs typeface="Arial" charset="0"/>
              </a:rPr>
              <a:t>er konstanter</a:t>
            </a:r>
          </a:p>
        </p:txBody>
      </p:sp>
      <p:sp>
        <p:nvSpPr>
          <p:cNvPr id="24580" name="Rectangle 42"/>
          <p:cNvSpPr>
            <a:spLocks noChangeArrowheads="1"/>
          </p:cNvSpPr>
          <p:nvPr/>
        </p:nvSpPr>
        <p:spPr bwMode="auto">
          <a:xfrm>
            <a:off x="0" y="3276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>
                <a:solidFill>
                  <a:schemeClr val="tx2"/>
                </a:solidFill>
              </a:rPr>
              <a:t>Dobbelt Hashing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51595" name="Text Box 43"/>
          <p:cNvSpPr txBox="1">
            <a:spLocks noChangeArrowheads="1"/>
          </p:cNvSpPr>
          <p:nvPr/>
        </p:nvSpPr>
        <p:spPr bwMode="auto">
          <a:xfrm>
            <a:off x="457200" y="4141788"/>
            <a:ext cx="8229600" cy="1801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b="0" dirty="0"/>
              <a:t>Indsæt</a:t>
            </a:r>
            <a:r>
              <a:rPr lang="da-DK" sz="2800" dirty="0"/>
              <a:t> </a:t>
            </a:r>
            <a:r>
              <a:rPr lang="da-DK" sz="2800" b="0" i="1" dirty="0">
                <a:latin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0" dirty="0"/>
              <a:t>på første ledige plads</a:t>
            </a:r>
            <a:r>
              <a:rPr lang="da-DK" sz="2800" dirty="0"/>
              <a:t> </a:t>
            </a:r>
          </a:p>
          <a:p>
            <a:pPr>
              <a:defRPr/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</a:rPr>
              <a:t>k,i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 = h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)+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·h</a:t>
            </a:r>
            <a:r>
              <a:rPr lang="en-US" sz="2800" b="0" baseline="-25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800" b="0" baseline="30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mod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l">
              <a:defRPr/>
            </a:pPr>
            <a:r>
              <a:rPr lang="da-DK" sz="2800" b="0" dirty="0"/>
              <a:t>for </a:t>
            </a:r>
            <a:r>
              <a:rPr lang="da-DK" sz="2800" b="0" i="1" dirty="0">
                <a:latin typeface="Times New Roman" pitchFamily="18" charset="0"/>
              </a:rPr>
              <a:t>i </a:t>
            </a:r>
            <a:r>
              <a:rPr lang="da-DK" sz="2800" b="0" dirty="0">
                <a:latin typeface="Times New Roman" pitchFamily="18" charset="0"/>
              </a:rPr>
              <a:t>= 0,1,2, ...</a:t>
            </a:r>
            <a:r>
              <a:rPr lang="da-DK" sz="2800" b="0" dirty="0"/>
              <a:t> hvor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da-DK" sz="2800" baseline="-25000" dirty="0">
                <a:solidFill>
                  <a:schemeClr val="accent2"/>
                </a:solidFill>
              </a:rPr>
              <a:t> </a:t>
            </a:r>
            <a:r>
              <a:rPr lang="da-DK" sz="2800" b="0" dirty="0"/>
              <a:t>og</a:t>
            </a:r>
            <a:r>
              <a:rPr lang="da-DK" sz="2800" dirty="0">
                <a:solidFill>
                  <a:schemeClr val="accent2"/>
                </a:solidFill>
              </a:rPr>
              <a:t>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da-DK" sz="2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da-DK" sz="2800" b="0" dirty="0">
                <a:cs typeface="Arial" charset="0"/>
              </a:rPr>
              <a:t>er hash funktioner</a:t>
            </a:r>
          </a:p>
        </p:txBody>
      </p:sp>
      <p:sp>
        <p:nvSpPr>
          <p:cNvPr id="24582" name="AutoShape 45"/>
          <p:cNvSpPr>
            <a:spLocks noChangeAspect="1" noChangeArrowheads="1" noTextEdit="1"/>
          </p:cNvSpPr>
          <p:nvPr/>
        </p:nvSpPr>
        <p:spPr bwMode="auto">
          <a:xfrm>
            <a:off x="990600" y="278765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3" name="Rectangle 47"/>
          <p:cNvSpPr>
            <a:spLocks noChangeArrowheads="1"/>
          </p:cNvSpPr>
          <p:nvPr/>
        </p:nvSpPr>
        <p:spPr bwMode="auto">
          <a:xfrm>
            <a:off x="1019175" y="3005138"/>
            <a:ext cx="6724650" cy="395287"/>
          </a:xfrm>
          <a:prstGeom prst="rect">
            <a:avLst/>
          </a:prstGeom>
          <a:solidFill>
            <a:srgbClr val="FFFF00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84" name="Line 48"/>
          <p:cNvSpPr>
            <a:spLocks noChangeShapeType="1"/>
          </p:cNvSpPr>
          <p:nvPr/>
        </p:nvSpPr>
        <p:spPr bwMode="auto">
          <a:xfrm flipV="1">
            <a:off x="141605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5" name="Line 49"/>
          <p:cNvSpPr>
            <a:spLocks noChangeShapeType="1"/>
          </p:cNvSpPr>
          <p:nvPr/>
        </p:nvSpPr>
        <p:spPr bwMode="auto">
          <a:xfrm flipV="1">
            <a:off x="181133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6" name="Line 50"/>
          <p:cNvSpPr>
            <a:spLocks noChangeShapeType="1"/>
          </p:cNvSpPr>
          <p:nvPr/>
        </p:nvSpPr>
        <p:spPr bwMode="auto">
          <a:xfrm flipV="1">
            <a:off x="2206625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7" name="Line 51"/>
          <p:cNvSpPr>
            <a:spLocks noChangeShapeType="1"/>
          </p:cNvSpPr>
          <p:nvPr/>
        </p:nvSpPr>
        <p:spPr bwMode="auto">
          <a:xfrm flipV="1">
            <a:off x="2601913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8" name="Line 52"/>
          <p:cNvSpPr>
            <a:spLocks noChangeShapeType="1"/>
          </p:cNvSpPr>
          <p:nvPr/>
        </p:nvSpPr>
        <p:spPr bwMode="auto">
          <a:xfrm flipV="1">
            <a:off x="299720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9" name="Line 53"/>
          <p:cNvSpPr>
            <a:spLocks noChangeShapeType="1"/>
          </p:cNvSpPr>
          <p:nvPr/>
        </p:nvSpPr>
        <p:spPr bwMode="auto">
          <a:xfrm flipV="1">
            <a:off x="339248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0" name="Line 54"/>
          <p:cNvSpPr>
            <a:spLocks noChangeShapeType="1"/>
          </p:cNvSpPr>
          <p:nvPr/>
        </p:nvSpPr>
        <p:spPr bwMode="auto">
          <a:xfrm flipV="1">
            <a:off x="3787775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1" name="Line 55"/>
          <p:cNvSpPr>
            <a:spLocks noChangeShapeType="1"/>
          </p:cNvSpPr>
          <p:nvPr/>
        </p:nvSpPr>
        <p:spPr bwMode="auto">
          <a:xfrm flipV="1">
            <a:off x="418465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2" name="Line 56"/>
          <p:cNvSpPr>
            <a:spLocks noChangeShapeType="1"/>
          </p:cNvSpPr>
          <p:nvPr/>
        </p:nvSpPr>
        <p:spPr bwMode="auto">
          <a:xfrm flipV="1">
            <a:off x="457993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3" name="Line 57"/>
          <p:cNvSpPr>
            <a:spLocks noChangeShapeType="1"/>
          </p:cNvSpPr>
          <p:nvPr/>
        </p:nvSpPr>
        <p:spPr bwMode="auto">
          <a:xfrm flipV="1">
            <a:off x="4975225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4" name="Line 58"/>
          <p:cNvSpPr>
            <a:spLocks noChangeShapeType="1"/>
          </p:cNvSpPr>
          <p:nvPr/>
        </p:nvSpPr>
        <p:spPr bwMode="auto">
          <a:xfrm flipV="1">
            <a:off x="5370513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5" name="Line 59"/>
          <p:cNvSpPr>
            <a:spLocks noChangeShapeType="1"/>
          </p:cNvSpPr>
          <p:nvPr/>
        </p:nvSpPr>
        <p:spPr bwMode="auto">
          <a:xfrm flipV="1">
            <a:off x="576580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6" name="Line 60"/>
          <p:cNvSpPr>
            <a:spLocks noChangeShapeType="1"/>
          </p:cNvSpPr>
          <p:nvPr/>
        </p:nvSpPr>
        <p:spPr bwMode="auto">
          <a:xfrm>
            <a:off x="141605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7" name="Line 61"/>
          <p:cNvSpPr>
            <a:spLocks noChangeShapeType="1"/>
          </p:cNvSpPr>
          <p:nvPr/>
        </p:nvSpPr>
        <p:spPr bwMode="auto">
          <a:xfrm flipV="1">
            <a:off x="616108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8" name="Line 62"/>
          <p:cNvSpPr>
            <a:spLocks noChangeShapeType="1"/>
          </p:cNvSpPr>
          <p:nvPr/>
        </p:nvSpPr>
        <p:spPr bwMode="auto">
          <a:xfrm flipV="1">
            <a:off x="6557963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9" name="Line 63"/>
          <p:cNvSpPr>
            <a:spLocks noChangeShapeType="1"/>
          </p:cNvSpPr>
          <p:nvPr/>
        </p:nvSpPr>
        <p:spPr bwMode="auto">
          <a:xfrm flipV="1">
            <a:off x="695325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00" name="Line 64"/>
          <p:cNvSpPr>
            <a:spLocks noChangeShapeType="1"/>
          </p:cNvSpPr>
          <p:nvPr/>
        </p:nvSpPr>
        <p:spPr bwMode="auto">
          <a:xfrm flipV="1">
            <a:off x="734853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01" name="Rectangle 82"/>
          <p:cNvSpPr>
            <a:spLocks noChangeArrowheads="1"/>
          </p:cNvSpPr>
          <p:nvPr/>
        </p:nvSpPr>
        <p:spPr bwMode="auto">
          <a:xfrm>
            <a:off x="5962650" y="308451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02" name="Rectangle 84"/>
          <p:cNvSpPr>
            <a:spLocks noChangeArrowheads="1"/>
          </p:cNvSpPr>
          <p:nvPr/>
        </p:nvSpPr>
        <p:spPr bwMode="auto">
          <a:xfrm>
            <a:off x="1611313" y="3084513"/>
            <a:ext cx="1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03" name="Line 91"/>
          <p:cNvSpPr>
            <a:spLocks noChangeShapeType="1"/>
          </p:cNvSpPr>
          <p:nvPr/>
        </p:nvSpPr>
        <p:spPr bwMode="auto">
          <a:xfrm>
            <a:off x="2362200" y="27432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1644" name="Text Box 92"/>
          <p:cNvSpPr txBox="1">
            <a:spLocks noChangeArrowheads="1"/>
          </p:cNvSpPr>
          <p:nvPr/>
        </p:nvSpPr>
        <p:spPr bwMode="auto">
          <a:xfrm>
            <a:off x="1905000" y="2427288"/>
            <a:ext cx="11430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latin typeface="Times New Roman" pitchFamily="18" charset="0"/>
              </a:rPr>
              <a:t>h</a:t>
            </a:r>
            <a:r>
              <a:rPr lang="en-US" b="0" dirty="0">
                <a:latin typeface="Times New Roman" pitchFamily="18" charset="0"/>
              </a:rPr>
              <a:t>’(</a:t>
            </a:r>
            <a:r>
              <a:rPr lang="en-US" b="0" i="1" dirty="0">
                <a:latin typeface="Times New Roman" pitchFamily="18" charset="0"/>
              </a:rPr>
              <a:t>k</a:t>
            </a:r>
            <a:r>
              <a:rPr lang="en-US" b="0" dirty="0">
                <a:latin typeface="Times New Roman" pitchFamily="18" charset="0"/>
              </a:rPr>
              <a:t>)</a:t>
            </a:r>
          </a:p>
        </p:txBody>
      </p:sp>
      <p:sp>
        <p:nvSpPr>
          <p:cNvPr id="24605" name="Rectangle 94"/>
          <p:cNvSpPr>
            <a:spLocks noChangeArrowheads="1"/>
          </p:cNvSpPr>
          <p:nvPr/>
        </p:nvSpPr>
        <p:spPr bwMode="auto">
          <a:xfrm>
            <a:off x="2212975" y="30162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06" name="Rectangle 96"/>
          <p:cNvSpPr>
            <a:spLocks noChangeArrowheads="1"/>
          </p:cNvSpPr>
          <p:nvPr/>
        </p:nvSpPr>
        <p:spPr bwMode="auto">
          <a:xfrm>
            <a:off x="3794125" y="30162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07" name="Rectangle 97"/>
          <p:cNvSpPr>
            <a:spLocks noChangeArrowheads="1"/>
          </p:cNvSpPr>
          <p:nvPr/>
        </p:nvSpPr>
        <p:spPr bwMode="auto">
          <a:xfrm>
            <a:off x="2622550" y="30162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08" name="Freeform 98"/>
          <p:cNvSpPr>
            <a:spLocks/>
          </p:cNvSpPr>
          <p:nvPr/>
        </p:nvSpPr>
        <p:spPr bwMode="auto">
          <a:xfrm>
            <a:off x="2438400" y="2836863"/>
            <a:ext cx="381000" cy="134937"/>
          </a:xfrm>
          <a:custGeom>
            <a:avLst/>
            <a:gdLst>
              <a:gd name="T0" fmla="*/ 0 w 240"/>
              <a:gd name="T1" fmla="*/ 2147483647 h 85"/>
              <a:gd name="T2" fmla="*/ 2147483647 w 240"/>
              <a:gd name="T3" fmla="*/ 0 h 85"/>
              <a:gd name="T4" fmla="*/ 2147483647 w 240"/>
              <a:gd name="T5" fmla="*/ 2147483647 h 85"/>
              <a:gd name="T6" fmla="*/ 0 60000 65536"/>
              <a:gd name="T7" fmla="*/ 0 60000 65536"/>
              <a:gd name="T8" fmla="*/ 0 60000 65536"/>
              <a:gd name="T9" fmla="*/ 0 w 240"/>
              <a:gd name="T10" fmla="*/ 0 h 85"/>
              <a:gd name="T11" fmla="*/ 240 w 240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85">
                <a:moveTo>
                  <a:pt x="0" y="85"/>
                </a:moveTo>
                <a:cubicBezTo>
                  <a:pt x="22" y="71"/>
                  <a:pt x="93" y="0"/>
                  <a:pt x="133" y="0"/>
                </a:cubicBezTo>
                <a:cubicBezTo>
                  <a:pt x="173" y="0"/>
                  <a:pt x="218" y="67"/>
                  <a:pt x="240" y="8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09" name="Freeform 99"/>
          <p:cNvSpPr>
            <a:spLocks/>
          </p:cNvSpPr>
          <p:nvPr/>
        </p:nvSpPr>
        <p:spPr bwMode="auto">
          <a:xfrm>
            <a:off x="2386013" y="2695575"/>
            <a:ext cx="3533775" cy="279400"/>
          </a:xfrm>
          <a:custGeom>
            <a:avLst/>
            <a:gdLst>
              <a:gd name="T0" fmla="*/ 0 w 2226"/>
              <a:gd name="T1" fmla="*/ 2147483647 h 176"/>
              <a:gd name="T2" fmla="*/ 2147483647 w 2226"/>
              <a:gd name="T3" fmla="*/ 2147483647 h 176"/>
              <a:gd name="T4" fmla="*/ 2147483647 w 2226"/>
              <a:gd name="T5" fmla="*/ 2147483647 h 176"/>
              <a:gd name="T6" fmla="*/ 0 60000 65536"/>
              <a:gd name="T7" fmla="*/ 0 60000 65536"/>
              <a:gd name="T8" fmla="*/ 0 60000 65536"/>
              <a:gd name="T9" fmla="*/ 0 w 2226"/>
              <a:gd name="T10" fmla="*/ 0 h 176"/>
              <a:gd name="T11" fmla="*/ 2226 w 2226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" h="176">
                <a:moveTo>
                  <a:pt x="0" y="176"/>
                </a:moveTo>
                <a:cubicBezTo>
                  <a:pt x="81" y="148"/>
                  <a:pt x="118" y="2"/>
                  <a:pt x="489" y="1"/>
                </a:cubicBezTo>
                <a:cubicBezTo>
                  <a:pt x="860" y="0"/>
                  <a:pt x="1864" y="132"/>
                  <a:pt x="2226" y="16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10" name="Freeform 100"/>
          <p:cNvSpPr>
            <a:spLocks/>
          </p:cNvSpPr>
          <p:nvPr/>
        </p:nvSpPr>
        <p:spPr bwMode="auto">
          <a:xfrm>
            <a:off x="2433638" y="2722563"/>
            <a:ext cx="1503362" cy="252412"/>
          </a:xfrm>
          <a:custGeom>
            <a:avLst/>
            <a:gdLst>
              <a:gd name="T0" fmla="*/ 0 w 947"/>
              <a:gd name="T1" fmla="*/ 2147483647 h 159"/>
              <a:gd name="T2" fmla="*/ 2147483647 w 947"/>
              <a:gd name="T3" fmla="*/ 2147483647 h 159"/>
              <a:gd name="T4" fmla="*/ 2147483647 w 947"/>
              <a:gd name="T5" fmla="*/ 2147483647 h 159"/>
              <a:gd name="T6" fmla="*/ 0 60000 65536"/>
              <a:gd name="T7" fmla="*/ 0 60000 65536"/>
              <a:gd name="T8" fmla="*/ 0 60000 65536"/>
              <a:gd name="T9" fmla="*/ 0 w 947"/>
              <a:gd name="T10" fmla="*/ 0 h 159"/>
              <a:gd name="T11" fmla="*/ 947 w 947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7" h="159">
                <a:moveTo>
                  <a:pt x="0" y="159"/>
                </a:moveTo>
                <a:cubicBezTo>
                  <a:pt x="49" y="133"/>
                  <a:pt x="125" y="6"/>
                  <a:pt x="283" y="3"/>
                </a:cubicBezTo>
                <a:cubicBezTo>
                  <a:pt x="441" y="0"/>
                  <a:pt x="809" y="112"/>
                  <a:pt x="947" y="1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11" name="AutoShape 101"/>
          <p:cNvSpPr>
            <a:spLocks noChangeAspect="1" noChangeArrowheads="1" noTextEdit="1"/>
          </p:cNvSpPr>
          <p:nvPr/>
        </p:nvSpPr>
        <p:spPr bwMode="auto">
          <a:xfrm>
            <a:off x="1066800" y="614045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2" name="Rectangle 102"/>
          <p:cNvSpPr>
            <a:spLocks noChangeArrowheads="1"/>
          </p:cNvSpPr>
          <p:nvPr/>
        </p:nvSpPr>
        <p:spPr bwMode="auto">
          <a:xfrm>
            <a:off x="1095375" y="6357938"/>
            <a:ext cx="6724650" cy="395287"/>
          </a:xfrm>
          <a:prstGeom prst="rect">
            <a:avLst/>
          </a:prstGeom>
          <a:solidFill>
            <a:srgbClr val="FFFF00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3" name="Line 103"/>
          <p:cNvSpPr>
            <a:spLocks noChangeShapeType="1"/>
          </p:cNvSpPr>
          <p:nvPr/>
        </p:nvSpPr>
        <p:spPr bwMode="auto">
          <a:xfrm flipV="1">
            <a:off x="149225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4" name="Line 104"/>
          <p:cNvSpPr>
            <a:spLocks noChangeShapeType="1"/>
          </p:cNvSpPr>
          <p:nvPr/>
        </p:nvSpPr>
        <p:spPr bwMode="auto">
          <a:xfrm flipV="1">
            <a:off x="188753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5" name="Line 105"/>
          <p:cNvSpPr>
            <a:spLocks noChangeShapeType="1"/>
          </p:cNvSpPr>
          <p:nvPr/>
        </p:nvSpPr>
        <p:spPr bwMode="auto">
          <a:xfrm flipV="1">
            <a:off x="2282825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6" name="Line 106"/>
          <p:cNvSpPr>
            <a:spLocks noChangeShapeType="1"/>
          </p:cNvSpPr>
          <p:nvPr/>
        </p:nvSpPr>
        <p:spPr bwMode="auto">
          <a:xfrm flipV="1">
            <a:off x="2678113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7" name="Line 107"/>
          <p:cNvSpPr>
            <a:spLocks noChangeShapeType="1"/>
          </p:cNvSpPr>
          <p:nvPr/>
        </p:nvSpPr>
        <p:spPr bwMode="auto">
          <a:xfrm flipV="1">
            <a:off x="307340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8" name="Line 108"/>
          <p:cNvSpPr>
            <a:spLocks noChangeShapeType="1"/>
          </p:cNvSpPr>
          <p:nvPr/>
        </p:nvSpPr>
        <p:spPr bwMode="auto">
          <a:xfrm flipV="1">
            <a:off x="346868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9" name="Line 109"/>
          <p:cNvSpPr>
            <a:spLocks noChangeShapeType="1"/>
          </p:cNvSpPr>
          <p:nvPr/>
        </p:nvSpPr>
        <p:spPr bwMode="auto">
          <a:xfrm flipV="1">
            <a:off x="3863975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0" name="Line 110"/>
          <p:cNvSpPr>
            <a:spLocks noChangeShapeType="1"/>
          </p:cNvSpPr>
          <p:nvPr/>
        </p:nvSpPr>
        <p:spPr bwMode="auto">
          <a:xfrm flipV="1">
            <a:off x="426085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1" name="Line 111"/>
          <p:cNvSpPr>
            <a:spLocks noChangeShapeType="1"/>
          </p:cNvSpPr>
          <p:nvPr/>
        </p:nvSpPr>
        <p:spPr bwMode="auto">
          <a:xfrm flipV="1">
            <a:off x="465613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2" name="Line 112"/>
          <p:cNvSpPr>
            <a:spLocks noChangeShapeType="1"/>
          </p:cNvSpPr>
          <p:nvPr/>
        </p:nvSpPr>
        <p:spPr bwMode="auto">
          <a:xfrm flipV="1">
            <a:off x="5051425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3" name="Line 113"/>
          <p:cNvSpPr>
            <a:spLocks noChangeShapeType="1"/>
          </p:cNvSpPr>
          <p:nvPr/>
        </p:nvSpPr>
        <p:spPr bwMode="auto">
          <a:xfrm flipV="1">
            <a:off x="5446713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4" name="Line 114"/>
          <p:cNvSpPr>
            <a:spLocks noChangeShapeType="1"/>
          </p:cNvSpPr>
          <p:nvPr/>
        </p:nvSpPr>
        <p:spPr bwMode="auto">
          <a:xfrm flipV="1">
            <a:off x="584200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5" name="Line 115"/>
          <p:cNvSpPr>
            <a:spLocks noChangeShapeType="1"/>
          </p:cNvSpPr>
          <p:nvPr/>
        </p:nvSpPr>
        <p:spPr bwMode="auto">
          <a:xfrm>
            <a:off x="149225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6" name="Line 116"/>
          <p:cNvSpPr>
            <a:spLocks noChangeShapeType="1"/>
          </p:cNvSpPr>
          <p:nvPr/>
        </p:nvSpPr>
        <p:spPr bwMode="auto">
          <a:xfrm flipV="1">
            <a:off x="623728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7" name="Line 117"/>
          <p:cNvSpPr>
            <a:spLocks noChangeShapeType="1"/>
          </p:cNvSpPr>
          <p:nvPr/>
        </p:nvSpPr>
        <p:spPr bwMode="auto">
          <a:xfrm flipV="1">
            <a:off x="6634163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8" name="Line 118"/>
          <p:cNvSpPr>
            <a:spLocks noChangeShapeType="1"/>
          </p:cNvSpPr>
          <p:nvPr/>
        </p:nvSpPr>
        <p:spPr bwMode="auto">
          <a:xfrm flipV="1">
            <a:off x="702945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9" name="Line 119"/>
          <p:cNvSpPr>
            <a:spLocks noChangeShapeType="1"/>
          </p:cNvSpPr>
          <p:nvPr/>
        </p:nvSpPr>
        <p:spPr bwMode="auto">
          <a:xfrm flipV="1">
            <a:off x="742473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30" name="Rectangle 120"/>
          <p:cNvSpPr>
            <a:spLocks noChangeArrowheads="1"/>
          </p:cNvSpPr>
          <p:nvPr/>
        </p:nvSpPr>
        <p:spPr bwMode="auto">
          <a:xfrm>
            <a:off x="6038850" y="643731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31" name="Rectangle 121"/>
          <p:cNvSpPr>
            <a:spLocks noChangeArrowheads="1"/>
          </p:cNvSpPr>
          <p:nvPr/>
        </p:nvSpPr>
        <p:spPr bwMode="auto">
          <a:xfrm>
            <a:off x="1687513" y="6437313"/>
            <a:ext cx="1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32" name="Line 122"/>
          <p:cNvSpPr>
            <a:spLocks noChangeShapeType="1"/>
          </p:cNvSpPr>
          <p:nvPr/>
        </p:nvSpPr>
        <p:spPr bwMode="auto">
          <a:xfrm>
            <a:off x="2438400" y="60960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1675" name="Text Box 123"/>
          <p:cNvSpPr txBox="1">
            <a:spLocks noChangeArrowheads="1"/>
          </p:cNvSpPr>
          <p:nvPr/>
        </p:nvSpPr>
        <p:spPr bwMode="auto">
          <a:xfrm>
            <a:off x="1981200" y="5741988"/>
            <a:ext cx="11430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latin typeface="Times New Roman" pitchFamily="18" charset="0"/>
              </a:rPr>
              <a:t>h</a:t>
            </a:r>
            <a:r>
              <a:rPr lang="en-US" b="0" baseline="-25000" dirty="0">
                <a:latin typeface="Times New Roman" pitchFamily="18" charset="0"/>
              </a:rPr>
              <a:t>1</a:t>
            </a:r>
            <a:r>
              <a:rPr lang="en-US" b="0" dirty="0">
                <a:latin typeface="Times New Roman" pitchFamily="18" charset="0"/>
              </a:rPr>
              <a:t>(</a:t>
            </a:r>
            <a:r>
              <a:rPr lang="en-US" b="0" i="1" dirty="0">
                <a:latin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</a:rPr>
              <a:t>)</a:t>
            </a:r>
          </a:p>
        </p:txBody>
      </p:sp>
      <p:sp>
        <p:nvSpPr>
          <p:cNvPr id="24634" name="Rectangle 124"/>
          <p:cNvSpPr>
            <a:spLocks noChangeArrowheads="1"/>
          </p:cNvSpPr>
          <p:nvPr/>
        </p:nvSpPr>
        <p:spPr bwMode="auto">
          <a:xfrm>
            <a:off x="2289175" y="63690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35" name="Rectangle 125"/>
          <p:cNvSpPr>
            <a:spLocks noChangeArrowheads="1"/>
          </p:cNvSpPr>
          <p:nvPr/>
        </p:nvSpPr>
        <p:spPr bwMode="auto">
          <a:xfrm>
            <a:off x="4664075" y="63690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36" name="Rectangle 126"/>
          <p:cNvSpPr>
            <a:spLocks noChangeArrowheads="1"/>
          </p:cNvSpPr>
          <p:nvPr/>
        </p:nvSpPr>
        <p:spPr bwMode="auto">
          <a:xfrm>
            <a:off x="3460750" y="63690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37" name="Freeform 129"/>
          <p:cNvSpPr>
            <a:spLocks/>
          </p:cNvSpPr>
          <p:nvPr/>
        </p:nvSpPr>
        <p:spPr bwMode="auto">
          <a:xfrm>
            <a:off x="2509838" y="6132513"/>
            <a:ext cx="1147762" cy="190500"/>
          </a:xfrm>
          <a:custGeom>
            <a:avLst/>
            <a:gdLst>
              <a:gd name="T0" fmla="*/ 0 w 723"/>
              <a:gd name="T1" fmla="*/ 2147483647 h 120"/>
              <a:gd name="T2" fmla="*/ 2147483647 w 723"/>
              <a:gd name="T3" fmla="*/ 2147483647 h 120"/>
              <a:gd name="T4" fmla="*/ 2147483647 w 723"/>
              <a:gd name="T5" fmla="*/ 2147483647 h 120"/>
              <a:gd name="T6" fmla="*/ 0 60000 65536"/>
              <a:gd name="T7" fmla="*/ 0 60000 65536"/>
              <a:gd name="T8" fmla="*/ 0 60000 65536"/>
              <a:gd name="T9" fmla="*/ 0 w 723"/>
              <a:gd name="T10" fmla="*/ 0 h 120"/>
              <a:gd name="T11" fmla="*/ 723 w 72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120">
                <a:moveTo>
                  <a:pt x="0" y="103"/>
                </a:moveTo>
                <a:cubicBezTo>
                  <a:pt x="59" y="86"/>
                  <a:pt x="232" y="0"/>
                  <a:pt x="352" y="3"/>
                </a:cubicBezTo>
                <a:cubicBezTo>
                  <a:pt x="472" y="6"/>
                  <a:pt x="646" y="96"/>
                  <a:pt x="723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38" name="Freeform 130"/>
          <p:cNvSpPr>
            <a:spLocks/>
          </p:cNvSpPr>
          <p:nvPr/>
        </p:nvSpPr>
        <p:spPr bwMode="auto">
          <a:xfrm>
            <a:off x="4887913" y="6142038"/>
            <a:ext cx="1147762" cy="190500"/>
          </a:xfrm>
          <a:custGeom>
            <a:avLst/>
            <a:gdLst>
              <a:gd name="T0" fmla="*/ 0 w 723"/>
              <a:gd name="T1" fmla="*/ 2147483647 h 120"/>
              <a:gd name="T2" fmla="*/ 2147483647 w 723"/>
              <a:gd name="T3" fmla="*/ 2147483647 h 120"/>
              <a:gd name="T4" fmla="*/ 2147483647 w 723"/>
              <a:gd name="T5" fmla="*/ 2147483647 h 120"/>
              <a:gd name="T6" fmla="*/ 0 60000 65536"/>
              <a:gd name="T7" fmla="*/ 0 60000 65536"/>
              <a:gd name="T8" fmla="*/ 0 60000 65536"/>
              <a:gd name="T9" fmla="*/ 0 w 723"/>
              <a:gd name="T10" fmla="*/ 0 h 120"/>
              <a:gd name="T11" fmla="*/ 723 w 72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120">
                <a:moveTo>
                  <a:pt x="0" y="103"/>
                </a:moveTo>
                <a:cubicBezTo>
                  <a:pt x="59" y="86"/>
                  <a:pt x="232" y="0"/>
                  <a:pt x="352" y="3"/>
                </a:cubicBezTo>
                <a:cubicBezTo>
                  <a:pt x="472" y="6"/>
                  <a:pt x="646" y="96"/>
                  <a:pt x="723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39" name="Freeform 131"/>
          <p:cNvSpPr>
            <a:spLocks/>
          </p:cNvSpPr>
          <p:nvPr/>
        </p:nvSpPr>
        <p:spPr bwMode="auto">
          <a:xfrm>
            <a:off x="3702050" y="6127750"/>
            <a:ext cx="1147763" cy="190500"/>
          </a:xfrm>
          <a:custGeom>
            <a:avLst/>
            <a:gdLst>
              <a:gd name="T0" fmla="*/ 0 w 723"/>
              <a:gd name="T1" fmla="*/ 2147483647 h 120"/>
              <a:gd name="T2" fmla="*/ 2147483647 w 723"/>
              <a:gd name="T3" fmla="*/ 2147483647 h 120"/>
              <a:gd name="T4" fmla="*/ 2147483647 w 723"/>
              <a:gd name="T5" fmla="*/ 2147483647 h 120"/>
              <a:gd name="T6" fmla="*/ 0 60000 65536"/>
              <a:gd name="T7" fmla="*/ 0 60000 65536"/>
              <a:gd name="T8" fmla="*/ 0 60000 65536"/>
              <a:gd name="T9" fmla="*/ 0 w 723"/>
              <a:gd name="T10" fmla="*/ 0 h 120"/>
              <a:gd name="T11" fmla="*/ 723 w 72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120">
                <a:moveTo>
                  <a:pt x="0" y="103"/>
                </a:moveTo>
                <a:cubicBezTo>
                  <a:pt x="59" y="86"/>
                  <a:pt x="232" y="0"/>
                  <a:pt x="352" y="3"/>
                </a:cubicBezTo>
                <a:cubicBezTo>
                  <a:pt x="472" y="6"/>
                  <a:pt x="646" y="96"/>
                  <a:pt x="723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1684" name="Text Box 132"/>
          <p:cNvSpPr txBox="1">
            <a:spLocks noChangeArrowheads="1"/>
          </p:cNvSpPr>
          <p:nvPr/>
        </p:nvSpPr>
        <p:spPr bwMode="auto">
          <a:xfrm>
            <a:off x="7588250" y="2854325"/>
            <a:ext cx="1066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0" i="1" dirty="0">
                <a:latin typeface="Times New Roman" pitchFamily="18" charset="0"/>
              </a:rPr>
              <a:t>c</a:t>
            </a:r>
            <a:r>
              <a:rPr lang="en-US" b="0" baseline="-25000" dirty="0">
                <a:latin typeface="Times New Roman" pitchFamily="18" charset="0"/>
              </a:rPr>
              <a:t>1 </a:t>
            </a:r>
            <a:r>
              <a:rPr lang="en-US" b="0" dirty="0">
                <a:latin typeface="Times New Roman" pitchFamily="18" charset="0"/>
              </a:rPr>
              <a:t>= 0</a:t>
            </a:r>
          </a:p>
          <a:p>
            <a:pPr>
              <a:spcBef>
                <a:spcPct val="0"/>
              </a:spcBef>
              <a:defRPr/>
            </a:pPr>
            <a:r>
              <a:rPr lang="en-US" b="0" i="1" dirty="0">
                <a:latin typeface="Times New Roman" pitchFamily="18" charset="0"/>
              </a:rPr>
              <a:t>c</a:t>
            </a:r>
            <a:r>
              <a:rPr lang="en-US" b="0" baseline="-25000" dirty="0">
                <a:latin typeface="Times New Roman" pitchFamily="18" charset="0"/>
              </a:rPr>
              <a:t>2 </a:t>
            </a:r>
            <a:r>
              <a:rPr lang="en-US" b="0" dirty="0">
                <a:latin typeface="Times New Roman" pitchFamily="18" charset="0"/>
              </a:rPr>
              <a:t>= 1</a:t>
            </a:r>
          </a:p>
        </p:txBody>
      </p:sp>
      <p:sp>
        <p:nvSpPr>
          <p:cNvPr id="151685" name="Text Box 133"/>
          <p:cNvSpPr txBox="1">
            <a:spLocks noChangeArrowheads="1"/>
          </p:cNvSpPr>
          <p:nvPr/>
        </p:nvSpPr>
        <p:spPr bwMode="auto">
          <a:xfrm>
            <a:off x="7810500" y="6350000"/>
            <a:ext cx="10668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0" i="1" dirty="0">
                <a:latin typeface="Times New Roman" pitchFamily="18" charset="0"/>
              </a:rPr>
              <a:t>h</a:t>
            </a:r>
            <a:r>
              <a:rPr lang="en-US" b="0" baseline="-25000" dirty="0">
                <a:latin typeface="Times New Roman" pitchFamily="18" charset="0"/>
              </a:rPr>
              <a:t>2</a:t>
            </a:r>
            <a:r>
              <a:rPr lang="en-US" b="0" dirty="0">
                <a:latin typeface="Times New Roman" pitchFamily="18" charset="0"/>
              </a:rPr>
              <a:t>(</a:t>
            </a:r>
            <a:r>
              <a:rPr lang="en-US" b="0" i="1" dirty="0">
                <a:latin typeface="Times New Roman" pitchFamily="18" charset="0"/>
              </a:rPr>
              <a:t>k</a:t>
            </a:r>
            <a:r>
              <a:rPr lang="en-US" b="0" dirty="0">
                <a:latin typeface="Times New Roman" pitchFamily="18" charset="0"/>
              </a:rPr>
              <a:t>) = 3</a:t>
            </a:r>
          </a:p>
        </p:txBody>
      </p:sp>
      <p:cxnSp>
        <p:nvCxnSpPr>
          <p:cNvPr id="24642" name="Straight Connector 8"/>
          <p:cNvCxnSpPr>
            <a:cxnSpLocks noChangeShapeType="1"/>
          </p:cNvCxnSpPr>
          <p:nvPr/>
        </p:nvCxnSpPr>
        <p:spPr bwMode="auto">
          <a:xfrm>
            <a:off x="4781550" y="5295900"/>
            <a:ext cx="7048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dirty="0" err="1"/>
              <a:t>Hashing</a:t>
            </a:r>
            <a:r>
              <a:rPr lang="da-DK" dirty="0"/>
              <a:t> [CLRS, kapitel 11.1-11.4]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smtClean="0"/>
              <a:t>Eksperimentel Sammenligning</a:t>
            </a:r>
            <a:endParaRPr lang="en-US" sz="4000" b="1" smtClean="0"/>
          </a:p>
        </p:txBody>
      </p:sp>
      <p:pic>
        <p:nvPicPr>
          <p:cNvPr id="25603" name="Picture 7" descr="Hash_table_average_insertion_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580063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7086600" y="6491288"/>
            <a:ext cx="20574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0" dirty="0"/>
              <a:t>wikipedia.org</a:t>
            </a:r>
          </a:p>
        </p:txBody>
      </p:sp>
      <p:pic>
        <p:nvPicPr>
          <p:cNvPr id="25605" name="Picture 52" descr="hashchai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1905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120"/>
          <p:cNvGrpSpPr>
            <a:grpSpLocks/>
          </p:cNvGrpSpPr>
          <p:nvPr/>
        </p:nvGrpSpPr>
        <p:grpSpPr bwMode="auto">
          <a:xfrm>
            <a:off x="4648200" y="5638800"/>
            <a:ext cx="2795588" cy="457200"/>
            <a:chOff x="561975" y="5606043"/>
            <a:chExt cx="6724650" cy="891594"/>
          </a:xfrm>
        </p:grpSpPr>
        <p:sp>
          <p:nvSpPr>
            <p:cNvPr id="25609" name="Rectangle 102"/>
            <p:cNvSpPr>
              <a:spLocks noChangeArrowheads="1"/>
            </p:cNvSpPr>
            <p:nvPr/>
          </p:nvSpPr>
          <p:spPr bwMode="auto">
            <a:xfrm>
              <a:off x="561975" y="6102350"/>
              <a:ext cx="6724650" cy="395287"/>
            </a:xfrm>
            <a:prstGeom prst="rect">
              <a:avLst/>
            </a:prstGeom>
            <a:solidFill>
              <a:srgbClr val="FFFF00"/>
            </a:solidFill>
            <a:ln w="396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610" name="Line 103"/>
            <p:cNvSpPr>
              <a:spLocks noChangeShapeType="1"/>
            </p:cNvSpPr>
            <p:nvPr/>
          </p:nvSpPr>
          <p:spPr bwMode="auto">
            <a:xfrm flipV="1">
              <a:off x="9588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1" name="Line 104"/>
            <p:cNvSpPr>
              <a:spLocks noChangeShapeType="1"/>
            </p:cNvSpPr>
            <p:nvPr/>
          </p:nvSpPr>
          <p:spPr bwMode="auto">
            <a:xfrm flipV="1">
              <a:off x="135413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2" name="Line 105"/>
            <p:cNvSpPr>
              <a:spLocks noChangeShapeType="1"/>
            </p:cNvSpPr>
            <p:nvPr/>
          </p:nvSpPr>
          <p:spPr bwMode="auto">
            <a:xfrm flipV="1">
              <a:off x="1749425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3" name="Line 106"/>
            <p:cNvSpPr>
              <a:spLocks noChangeShapeType="1"/>
            </p:cNvSpPr>
            <p:nvPr/>
          </p:nvSpPr>
          <p:spPr bwMode="auto">
            <a:xfrm flipV="1">
              <a:off x="2144713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4" name="Line 107"/>
            <p:cNvSpPr>
              <a:spLocks noChangeShapeType="1"/>
            </p:cNvSpPr>
            <p:nvPr/>
          </p:nvSpPr>
          <p:spPr bwMode="auto">
            <a:xfrm flipV="1">
              <a:off x="254000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5" name="Line 108"/>
            <p:cNvSpPr>
              <a:spLocks noChangeShapeType="1"/>
            </p:cNvSpPr>
            <p:nvPr/>
          </p:nvSpPr>
          <p:spPr bwMode="auto">
            <a:xfrm flipV="1">
              <a:off x="293528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6" name="Line 109"/>
            <p:cNvSpPr>
              <a:spLocks noChangeShapeType="1"/>
            </p:cNvSpPr>
            <p:nvPr/>
          </p:nvSpPr>
          <p:spPr bwMode="auto">
            <a:xfrm flipV="1">
              <a:off x="3330575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7" name="Line 110"/>
            <p:cNvSpPr>
              <a:spLocks noChangeShapeType="1"/>
            </p:cNvSpPr>
            <p:nvPr/>
          </p:nvSpPr>
          <p:spPr bwMode="auto">
            <a:xfrm flipV="1">
              <a:off x="37274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8" name="Line 111"/>
            <p:cNvSpPr>
              <a:spLocks noChangeShapeType="1"/>
            </p:cNvSpPr>
            <p:nvPr/>
          </p:nvSpPr>
          <p:spPr bwMode="auto">
            <a:xfrm flipV="1">
              <a:off x="412273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9" name="Line 112"/>
            <p:cNvSpPr>
              <a:spLocks noChangeShapeType="1"/>
            </p:cNvSpPr>
            <p:nvPr/>
          </p:nvSpPr>
          <p:spPr bwMode="auto">
            <a:xfrm flipV="1">
              <a:off x="4518025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0" name="Line 113"/>
            <p:cNvSpPr>
              <a:spLocks noChangeShapeType="1"/>
            </p:cNvSpPr>
            <p:nvPr/>
          </p:nvSpPr>
          <p:spPr bwMode="auto">
            <a:xfrm flipV="1">
              <a:off x="4913313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1" name="Line 114"/>
            <p:cNvSpPr>
              <a:spLocks noChangeShapeType="1"/>
            </p:cNvSpPr>
            <p:nvPr/>
          </p:nvSpPr>
          <p:spPr bwMode="auto">
            <a:xfrm flipV="1">
              <a:off x="530860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2" name="Line 115"/>
            <p:cNvSpPr>
              <a:spLocks noChangeShapeType="1"/>
            </p:cNvSpPr>
            <p:nvPr/>
          </p:nvSpPr>
          <p:spPr bwMode="auto">
            <a:xfrm>
              <a:off x="9588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3" name="Line 116"/>
            <p:cNvSpPr>
              <a:spLocks noChangeShapeType="1"/>
            </p:cNvSpPr>
            <p:nvPr/>
          </p:nvSpPr>
          <p:spPr bwMode="auto">
            <a:xfrm flipV="1">
              <a:off x="570388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4" name="Line 117"/>
            <p:cNvSpPr>
              <a:spLocks noChangeShapeType="1"/>
            </p:cNvSpPr>
            <p:nvPr/>
          </p:nvSpPr>
          <p:spPr bwMode="auto">
            <a:xfrm flipV="1">
              <a:off x="6100763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5" name="Line 118"/>
            <p:cNvSpPr>
              <a:spLocks noChangeShapeType="1"/>
            </p:cNvSpPr>
            <p:nvPr/>
          </p:nvSpPr>
          <p:spPr bwMode="auto">
            <a:xfrm flipV="1">
              <a:off x="64960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6" name="Line 119"/>
            <p:cNvSpPr>
              <a:spLocks noChangeShapeType="1"/>
            </p:cNvSpPr>
            <p:nvPr/>
          </p:nvSpPr>
          <p:spPr bwMode="auto">
            <a:xfrm flipV="1">
              <a:off x="689133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7" name="Rectangle 120"/>
            <p:cNvSpPr>
              <a:spLocks noChangeArrowheads="1"/>
            </p:cNvSpPr>
            <p:nvPr/>
          </p:nvSpPr>
          <p:spPr bwMode="auto">
            <a:xfrm>
              <a:off x="5505450" y="6181725"/>
              <a:ext cx="15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a-DK"/>
            </a:p>
          </p:txBody>
        </p:sp>
        <p:sp>
          <p:nvSpPr>
            <p:cNvPr id="25628" name="Rectangle 121"/>
            <p:cNvSpPr>
              <a:spLocks noChangeArrowheads="1"/>
            </p:cNvSpPr>
            <p:nvPr/>
          </p:nvSpPr>
          <p:spPr bwMode="auto">
            <a:xfrm>
              <a:off x="1154113" y="6181725"/>
              <a:ext cx="15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a-DK"/>
            </a:p>
          </p:txBody>
        </p:sp>
        <p:sp>
          <p:nvSpPr>
            <p:cNvPr id="25629" name="Line 122"/>
            <p:cNvSpPr>
              <a:spLocks noChangeShapeType="1"/>
            </p:cNvSpPr>
            <p:nvPr/>
          </p:nvSpPr>
          <p:spPr bwMode="auto">
            <a:xfrm flipH="1">
              <a:off x="1904998" y="5606043"/>
              <a:ext cx="4332" cy="46297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5630" name="Rectangle 124"/>
            <p:cNvSpPr>
              <a:spLocks noChangeArrowheads="1"/>
            </p:cNvSpPr>
            <p:nvPr/>
          </p:nvSpPr>
          <p:spPr bwMode="auto">
            <a:xfrm>
              <a:off x="1755775" y="6113462"/>
              <a:ext cx="381000" cy="381000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  <p:sp>
          <p:nvSpPr>
            <p:cNvPr id="25631" name="Rectangle 125"/>
            <p:cNvSpPr>
              <a:spLocks noChangeArrowheads="1"/>
            </p:cNvSpPr>
            <p:nvPr/>
          </p:nvSpPr>
          <p:spPr bwMode="auto">
            <a:xfrm>
              <a:off x="2514600" y="6113462"/>
              <a:ext cx="381000" cy="381000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  <p:sp>
          <p:nvSpPr>
            <p:cNvPr id="25632" name="Rectangle 126"/>
            <p:cNvSpPr>
              <a:spLocks noChangeArrowheads="1"/>
            </p:cNvSpPr>
            <p:nvPr/>
          </p:nvSpPr>
          <p:spPr bwMode="auto">
            <a:xfrm>
              <a:off x="2133600" y="6113462"/>
              <a:ext cx="381000" cy="381000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  <p:sp>
          <p:nvSpPr>
            <p:cNvPr id="25633" name="Freeform 129"/>
            <p:cNvSpPr>
              <a:spLocks/>
            </p:cNvSpPr>
            <p:nvPr/>
          </p:nvSpPr>
          <p:spPr bwMode="auto">
            <a:xfrm>
              <a:off x="1905001" y="5943600"/>
              <a:ext cx="395999" cy="140357"/>
            </a:xfrm>
            <a:custGeom>
              <a:avLst/>
              <a:gdLst>
                <a:gd name="T0" fmla="*/ 0 w 723"/>
                <a:gd name="T1" fmla="*/ 2147483647 h 120"/>
                <a:gd name="T2" fmla="*/ 2147483647 w 723"/>
                <a:gd name="T3" fmla="*/ 2147483647 h 120"/>
                <a:gd name="T4" fmla="*/ 2147483647 w 723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723"/>
                <a:gd name="T10" fmla="*/ 0 h 120"/>
                <a:gd name="T11" fmla="*/ 723 w 72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20">
                  <a:moveTo>
                    <a:pt x="0" y="103"/>
                  </a:moveTo>
                  <a:cubicBezTo>
                    <a:pt x="59" y="86"/>
                    <a:pt x="232" y="0"/>
                    <a:pt x="352" y="3"/>
                  </a:cubicBezTo>
                  <a:cubicBezTo>
                    <a:pt x="472" y="6"/>
                    <a:pt x="646" y="96"/>
                    <a:pt x="723" y="1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5634" name="Freeform 129"/>
            <p:cNvSpPr>
              <a:spLocks/>
            </p:cNvSpPr>
            <p:nvPr/>
          </p:nvSpPr>
          <p:spPr bwMode="auto">
            <a:xfrm>
              <a:off x="2347201" y="5943600"/>
              <a:ext cx="395999" cy="140357"/>
            </a:xfrm>
            <a:custGeom>
              <a:avLst/>
              <a:gdLst>
                <a:gd name="T0" fmla="*/ 0 w 723"/>
                <a:gd name="T1" fmla="*/ 2147483647 h 120"/>
                <a:gd name="T2" fmla="*/ 2147483647 w 723"/>
                <a:gd name="T3" fmla="*/ 2147483647 h 120"/>
                <a:gd name="T4" fmla="*/ 2147483647 w 723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723"/>
                <a:gd name="T10" fmla="*/ 0 h 120"/>
                <a:gd name="T11" fmla="*/ 723 w 72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20">
                  <a:moveTo>
                    <a:pt x="0" y="103"/>
                  </a:moveTo>
                  <a:cubicBezTo>
                    <a:pt x="59" y="86"/>
                    <a:pt x="232" y="0"/>
                    <a:pt x="352" y="3"/>
                  </a:cubicBezTo>
                  <a:cubicBezTo>
                    <a:pt x="472" y="6"/>
                    <a:pt x="646" y="96"/>
                    <a:pt x="723" y="1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5635" name="Freeform 129"/>
            <p:cNvSpPr>
              <a:spLocks/>
            </p:cNvSpPr>
            <p:nvPr/>
          </p:nvSpPr>
          <p:spPr bwMode="auto">
            <a:xfrm>
              <a:off x="2804401" y="5943600"/>
              <a:ext cx="395999" cy="140357"/>
            </a:xfrm>
            <a:custGeom>
              <a:avLst/>
              <a:gdLst>
                <a:gd name="T0" fmla="*/ 0 w 723"/>
                <a:gd name="T1" fmla="*/ 2147483647 h 120"/>
                <a:gd name="T2" fmla="*/ 2147483647 w 723"/>
                <a:gd name="T3" fmla="*/ 2147483647 h 120"/>
                <a:gd name="T4" fmla="*/ 2147483647 w 723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723"/>
                <a:gd name="T10" fmla="*/ 0 h 120"/>
                <a:gd name="T11" fmla="*/ 723 w 72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20">
                  <a:moveTo>
                    <a:pt x="0" y="103"/>
                  </a:moveTo>
                  <a:cubicBezTo>
                    <a:pt x="59" y="86"/>
                    <a:pt x="232" y="0"/>
                    <a:pt x="352" y="3"/>
                  </a:cubicBezTo>
                  <a:cubicBezTo>
                    <a:pt x="472" y="6"/>
                    <a:pt x="646" y="96"/>
                    <a:pt x="723" y="1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sp>
        <p:nvSpPr>
          <p:cNvPr id="25607" name="TextBox 121"/>
          <p:cNvSpPr txBox="1">
            <a:spLocks noChangeArrowheads="1"/>
          </p:cNvSpPr>
          <p:nvPr/>
        </p:nvSpPr>
        <p:spPr bwMode="auto">
          <a:xfrm>
            <a:off x="1447800" y="64881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0"/>
              <a:t>Chaining</a:t>
            </a:r>
          </a:p>
        </p:txBody>
      </p:sp>
      <p:sp>
        <p:nvSpPr>
          <p:cNvPr id="25608" name="TextBox 122"/>
          <p:cNvSpPr txBox="1">
            <a:spLocks noChangeArrowheads="1"/>
          </p:cNvSpPr>
          <p:nvPr/>
        </p:nvSpPr>
        <p:spPr bwMode="auto">
          <a:xfrm>
            <a:off x="4800600" y="60960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0"/>
              <a:t>Linear probing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Hashing</a:t>
            </a:r>
            <a:endParaRPr lang="en-US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91200" cy="5029200"/>
          </a:xfrm>
        </p:spPr>
        <p:txBody>
          <a:bodyPr/>
          <a:lstStyle/>
          <a:p>
            <a:pPr eaLnBrk="1" hangingPunct="1"/>
            <a:r>
              <a:rPr lang="da-DK" sz="2800" b="1" smtClean="0"/>
              <a:t>Valg af hash funktion </a:t>
            </a:r>
          </a:p>
          <a:p>
            <a:pPr lvl="1" eaLnBrk="1" hangingPunct="1"/>
            <a:r>
              <a:rPr lang="da-DK" sz="2400" b="1" smtClean="0"/>
              <a:t>Prøv sig frem...</a:t>
            </a:r>
          </a:p>
          <a:p>
            <a:pPr lvl="1" eaLnBrk="1" hangingPunct="1"/>
            <a:r>
              <a:rPr lang="da-DK" sz="2400" b="1" smtClean="0"/>
              <a:t>Universelle hash funktioner</a:t>
            </a:r>
            <a:br>
              <a:rPr lang="da-DK" sz="2400" b="1" smtClean="0"/>
            </a:br>
            <a:endParaRPr lang="da-DK" sz="2400" b="1" smtClean="0"/>
          </a:p>
          <a:p>
            <a:pPr eaLnBrk="1" hangingPunct="1"/>
            <a:r>
              <a:rPr lang="da-DK" sz="2800" b="1" smtClean="0"/>
              <a:t>Hash tabeller</a:t>
            </a:r>
          </a:p>
          <a:p>
            <a:pPr lvl="1" eaLnBrk="1" hangingPunct="1"/>
            <a:r>
              <a:rPr lang="da-DK" sz="2400" b="1" smtClean="0"/>
              <a:t>Kollisionslister (kædede lister)</a:t>
            </a:r>
            <a:br>
              <a:rPr lang="da-DK" sz="2400" b="1" smtClean="0"/>
            </a:br>
            <a:endParaRPr lang="da-DK" sz="2400" b="1" smtClean="0"/>
          </a:p>
          <a:p>
            <a:pPr eaLnBrk="1" hangingPunct="1"/>
            <a:r>
              <a:rPr lang="da-DK" sz="2800" b="1" smtClean="0"/>
              <a:t>Åben adressering</a:t>
            </a:r>
          </a:p>
          <a:p>
            <a:pPr lvl="1" eaLnBrk="1" hangingPunct="1"/>
            <a:r>
              <a:rPr lang="da-DK" sz="2400" b="1" smtClean="0"/>
              <a:t>Liniær probing</a:t>
            </a:r>
          </a:p>
          <a:p>
            <a:pPr lvl="1" eaLnBrk="1" hangingPunct="1"/>
            <a:r>
              <a:rPr lang="da-DK" sz="2400" b="1" smtClean="0"/>
              <a:t>Kvadratisk probing</a:t>
            </a:r>
          </a:p>
          <a:p>
            <a:pPr lvl="1" eaLnBrk="1" hangingPunct="1"/>
            <a:r>
              <a:rPr lang="da-DK" sz="2400" b="1" smtClean="0"/>
              <a:t>Dobbelt hashing</a:t>
            </a:r>
            <a:endParaRPr lang="en-US" sz="2400" b="1" smtClean="0"/>
          </a:p>
        </p:txBody>
      </p:sp>
      <p:pic>
        <p:nvPicPr>
          <p:cNvPr id="26628" name="Picture 5" descr="openaddres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867400"/>
            <a:ext cx="32702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hashchai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828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5562600" y="2552700"/>
            <a:ext cx="3429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000" b="0" i="1" baseline="-25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da-DK" sz="2000" b="0" i="1" baseline="-2500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2000" b="0" i="1" baseline="-25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) = (</a:t>
            </a:r>
            <a:r>
              <a:rPr lang="da-DK" sz="2000" b="0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k+</a:t>
            </a:r>
            <a:r>
              <a:rPr lang="da-DK" sz="2000" b="0" i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 mod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endParaRPr lang="en-US" sz="2000" b="0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7543800" cy="47244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400" b="1" smtClean="0"/>
              <a:t>hash (Engelsk-Dansk)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400" b="1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1. (sb) (ret med kød og kartofler)</a:t>
            </a:r>
            <a:r>
              <a:rPr lang="en-US" sz="2000" b="1" smtClean="0"/>
              <a:t> biksemad (</a:t>
            </a:r>
            <a:r>
              <a:rPr lang="en-US" sz="2000" b="1" i="1" smtClean="0">
                <a:solidFill>
                  <a:srgbClr val="FF0000"/>
                </a:solidFill>
              </a:rPr>
              <a:t>fx</a:t>
            </a:r>
            <a:r>
              <a:rPr lang="en-US" sz="2000" b="1" i="1" smtClean="0"/>
              <a:t> </a:t>
            </a:r>
            <a:r>
              <a:rPr lang="en-US" sz="2000" b="1" smtClean="0"/>
              <a:t>a meat and potato hash); </a:t>
            </a:r>
            <a:r>
              <a:rPr lang="en-US" sz="2000" b="1" i="1" smtClean="0">
                <a:solidFill>
                  <a:srgbClr val="FF0000"/>
                </a:solidFill>
              </a:rPr>
              <a:t>(fig.)</a:t>
            </a:r>
            <a:r>
              <a:rPr lang="en-US" sz="2000" b="1" i="1" smtClean="0"/>
              <a:t> </a:t>
            </a:r>
            <a:r>
              <a:rPr lang="en-US" sz="2000" b="1" smtClean="0"/>
              <a:t>kludder; noget værre rod;</a:t>
            </a:r>
            <a:br>
              <a:rPr lang="en-US" sz="2000" b="1" smtClean="0"/>
            </a:br>
            <a:r>
              <a:rPr lang="en-US" sz="2000" b="1" smtClean="0"/>
              <a:t> </a:t>
            </a:r>
            <a:r>
              <a:rPr lang="en-US" sz="2000" b="1" smtClean="0">
                <a:solidFill>
                  <a:schemeClr val="accent2"/>
                </a:solidFill>
              </a:rPr>
              <a:t>¤</a:t>
            </a:r>
            <a:r>
              <a:rPr lang="en-US" sz="2000" b="1" smtClean="0"/>
              <a:t> </a:t>
            </a:r>
            <a:r>
              <a:rPr lang="en-US" sz="2000" b="1" i="1" smtClean="0">
                <a:solidFill>
                  <a:srgbClr val="FF0000"/>
                </a:solidFill>
              </a:rPr>
              <a:t>make a ~ of</a:t>
            </a:r>
            <a:r>
              <a:rPr lang="en-US" sz="2000" b="1" i="1" smtClean="0"/>
              <a:t> </a:t>
            </a:r>
            <a:r>
              <a:rPr lang="en-US" sz="2000" b="1" smtClean="0"/>
              <a:t>forkludre; udføre på en elendig (el. kikset) måde; </a:t>
            </a:r>
            <a:r>
              <a:rPr lang="en-US" sz="2000" b="1" i="1" smtClean="0">
                <a:solidFill>
                  <a:srgbClr val="FF0000"/>
                </a:solidFill>
              </a:rPr>
              <a:t>settle somebody’s ~</a:t>
            </a:r>
            <a:r>
              <a:rPr lang="en-US" sz="2000" b="1" i="1" smtClean="0"/>
              <a:t> </a:t>
            </a:r>
            <a:r>
              <a:rPr lang="en-US" sz="2000" b="1" smtClean="0"/>
              <a:t>ordne nogen; få nogen ned med nakken;</a:t>
            </a:r>
            <a:br>
              <a:rPr lang="en-US" sz="2000" b="1" smtClean="0"/>
            </a:br>
            <a:endParaRPr lang="en-US" sz="2000" b="1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2. (sb) (narko)</a:t>
            </a:r>
            <a:r>
              <a:rPr lang="en-US" sz="2000" b="1" smtClean="0"/>
              <a:t> hash (</a:t>
            </a:r>
            <a:r>
              <a:rPr lang="en-US" sz="2000" b="1" i="1" smtClean="0">
                <a:solidFill>
                  <a:srgbClr val="FF0000"/>
                </a:solidFill>
              </a:rPr>
              <a:t>fx</a:t>
            </a:r>
            <a:r>
              <a:rPr lang="en-US" sz="2000" b="1" i="1" smtClean="0"/>
              <a:t> </a:t>
            </a:r>
            <a:r>
              <a:rPr lang="en-US" sz="2000" b="1" smtClean="0"/>
              <a:t>smoke hash);</a:t>
            </a:r>
            <a:br>
              <a:rPr lang="en-US" sz="2000" b="1" smtClean="0"/>
            </a:br>
            <a:endParaRPr lang="en-US" sz="2000" b="1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3. (vb)</a:t>
            </a:r>
            <a:r>
              <a:rPr lang="en-US" sz="2000" b="1" smtClean="0"/>
              <a:t> hakke; skære i stykker; </a:t>
            </a:r>
            <a:r>
              <a:rPr lang="en-US" sz="2000" b="1" i="1" smtClean="0">
                <a:solidFill>
                  <a:srgbClr val="FF0000"/>
                </a:solidFill>
              </a:rPr>
              <a:t>(fig.)</a:t>
            </a:r>
            <a:r>
              <a:rPr lang="en-US" sz="2000" b="1" i="1" smtClean="0"/>
              <a:t> </a:t>
            </a:r>
            <a:r>
              <a:rPr lang="en-US" sz="2000" b="1" smtClean="0"/>
              <a:t>forkludre; slippe (rigtigt) dårligt fra;</a:t>
            </a:r>
            <a:br>
              <a:rPr lang="en-US" sz="2000" b="1" smtClean="0"/>
            </a:br>
            <a:r>
              <a:rPr lang="en-US" sz="2000" b="1" smtClean="0"/>
              <a:t> </a:t>
            </a:r>
            <a:r>
              <a:rPr lang="en-US" sz="2000" b="1" smtClean="0">
                <a:solidFill>
                  <a:schemeClr val="accent2"/>
                </a:solidFill>
              </a:rPr>
              <a:t>¤</a:t>
            </a:r>
            <a:r>
              <a:rPr lang="en-US" sz="2000" b="1" smtClean="0"/>
              <a:t> </a:t>
            </a:r>
            <a:r>
              <a:rPr lang="en-US" sz="2000" b="1" i="1" smtClean="0">
                <a:solidFill>
                  <a:srgbClr val="FF0000"/>
                </a:solidFill>
              </a:rPr>
              <a:t>~ over</a:t>
            </a:r>
            <a:r>
              <a:rPr lang="en-US" sz="2000" b="1" i="1" smtClean="0"/>
              <a:t> </a:t>
            </a:r>
            <a:r>
              <a:rPr lang="en-US" sz="2000" b="1" smtClean="0"/>
              <a:t>diskutere; drøfte (</a:t>
            </a:r>
            <a:r>
              <a:rPr lang="en-US" sz="2000" b="1" i="1" smtClean="0">
                <a:solidFill>
                  <a:srgbClr val="FF0000"/>
                </a:solidFill>
              </a:rPr>
              <a:t>fx</a:t>
            </a:r>
            <a:r>
              <a:rPr lang="en-US" sz="2000" b="1" i="1" smtClean="0"/>
              <a:t> </a:t>
            </a:r>
            <a:r>
              <a:rPr lang="en-US" sz="2000" b="1" smtClean="0"/>
              <a:t>we can hash it over later); </a:t>
            </a:r>
            <a:r>
              <a:rPr lang="en-US" sz="2000" b="1" i="1" smtClean="0">
                <a:solidFill>
                  <a:srgbClr val="FF0000"/>
                </a:solidFill>
              </a:rPr>
              <a:t>~ up</a:t>
            </a:r>
            <a:r>
              <a:rPr lang="en-US" sz="2000" b="1" i="1" smtClean="0"/>
              <a:t> </a:t>
            </a:r>
            <a:r>
              <a:rPr lang="en-US" sz="2000" b="1" smtClean="0"/>
              <a:t>forkludre; slippe dårligt fra.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629400" y="6491288"/>
            <a:ext cx="25146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0"/>
              <a:t>Ordbogen.com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Abstrakt Datastruktur: Ordbog</a:t>
            </a:r>
            <a:endParaRPr lang="en-US" b="1" smtClean="0"/>
          </a:p>
        </p:txBody>
      </p:sp>
      <p:graphicFrame>
        <p:nvGraphicFramePr>
          <p:cNvPr id="87223" name="Group 183"/>
          <p:cNvGraphicFramePr>
            <a:graphicFrameLocks noGrp="1"/>
          </p:cNvGraphicFramePr>
          <p:nvPr>
            <p:ph idx="1"/>
          </p:nvPr>
        </p:nvGraphicFramePr>
        <p:xfrm>
          <a:off x="2971800" y="1752600"/>
          <a:ext cx="3657600" cy="32766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7233" name="Text Box 193"/>
          <p:cNvSpPr txBox="1">
            <a:spLocks noChangeArrowheads="1"/>
          </p:cNvSpPr>
          <p:nvPr/>
        </p:nvSpPr>
        <p:spPr bwMode="auto">
          <a:xfrm>
            <a:off x="1066800" y="5334000"/>
            <a:ext cx="73152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3200" b="0" dirty="0"/>
              <a:t>Kan vi udnytte at </a:t>
            </a:r>
            <a:r>
              <a:rPr lang="da-DK" sz="3200" b="0" i="1" dirty="0">
                <a:latin typeface="Times New Roman" pitchFamily="18" charset="0"/>
              </a:rPr>
              <a:t>x</a:t>
            </a:r>
            <a:r>
              <a:rPr lang="da-DK" sz="3200" b="0" i="1" dirty="0"/>
              <a:t> </a:t>
            </a:r>
            <a:r>
              <a:rPr lang="da-DK" sz="3200" b="0" dirty="0"/>
              <a:t>for alle praktiske formål er en</a:t>
            </a:r>
            <a:r>
              <a:rPr lang="da-DK" sz="3200" dirty="0"/>
              <a:t> </a:t>
            </a:r>
            <a:r>
              <a:rPr lang="da-DK" sz="3200" dirty="0">
                <a:solidFill>
                  <a:schemeClr val="accent2"/>
                </a:solidFill>
              </a:rPr>
              <a:t>sekvens af bits?</a:t>
            </a:r>
            <a:r>
              <a:rPr lang="da-DK" sz="3200" dirty="0"/>
              <a:t>		</a:t>
            </a:r>
            <a:endParaRPr lang="en-US" sz="3200" i="1" dirty="0">
              <a:solidFill>
                <a:schemeClr val="accent2"/>
              </a:solidFill>
            </a:endParaRPr>
          </a:p>
        </p:txBody>
      </p:sp>
      <p:sp>
        <p:nvSpPr>
          <p:cNvPr id="87234" name="Text Box 194"/>
          <p:cNvSpPr txBox="1">
            <a:spLocks noChangeArrowheads="1"/>
          </p:cNvSpPr>
          <p:nvPr/>
        </p:nvSpPr>
        <p:spPr bwMode="auto">
          <a:xfrm>
            <a:off x="7010400" y="5829300"/>
            <a:ext cx="9906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3200" dirty="0">
                <a:solidFill>
                  <a:schemeClr val="accent2"/>
                </a:solidFill>
              </a:rPr>
              <a:t>JA !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Alle nøgler er tal...</a:t>
            </a:r>
            <a:endParaRPr lang="en-US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2800" smtClean="0"/>
              <a:t>”Sko” = 01010011.01101011.01101111</a:t>
            </a:r>
            <a:r>
              <a:rPr lang="da-DK" sz="2800" baseline="-25000" smtClean="0"/>
              <a:t>2</a:t>
            </a:r>
            <a:r>
              <a:rPr lang="da-DK" sz="2800" smtClean="0"/>
              <a:t> = </a:t>
            </a:r>
            <a:r>
              <a:rPr lang="en-US" sz="2800" smtClean="0"/>
              <a:t>5466991</a:t>
            </a:r>
            <a:r>
              <a:rPr lang="en-US" sz="2800" baseline="-25000" smtClean="0"/>
              <a:t>10</a:t>
            </a:r>
          </a:p>
        </p:txBody>
      </p:sp>
      <p:pic>
        <p:nvPicPr>
          <p:cNvPr id="11268" name="Picture 5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3512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RushHour tilstande…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562600" cy="34290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da-DK" smtClean="0"/>
              <a:t>Beskriv for hver bil og lastbil hvor meget den er flyttet til højre eller op</a:t>
            </a:r>
          </a:p>
          <a:p>
            <a:pPr eaLnBrk="1" hangingPunct="1">
              <a:buClr>
                <a:srgbClr val="FF0000"/>
              </a:buClr>
            </a:pPr>
            <a:r>
              <a:rPr lang="da-DK" smtClean="0"/>
              <a:t>Biler beskrives ved tal </a:t>
            </a:r>
            <a:br>
              <a:rPr lang="da-DK" smtClean="0"/>
            </a:br>
            <a:r>
              <a:rPr lang="da-DK" smtClean="0"/>
              <a:t>0..4 dvs. 3 bits</a:t>
            </a:r>
          </a:p>
          <a:p>
            <a:pPr eaLnBrk="1" hangingPunct="1">
              <a:buClr>
                <a:srgbClr val="FF0000"/>
              </a:buClr>
            </a:pPr>
            <a:r>
              <a:rPr lang="da-DK" smtClean="0"/>
              <a:t>Lastbiler beskrives ved  tal 0..3 dvs. 2 bits</a:t>
            </a:r>
          </a:p>
        </p:txBody>
      </p:sp>
      <p:grpSp>
        <p:nvGrpSpPr>
          <p:cNvPr id="12292" name="Group 15"/>
          <p:cNvGrpSpPr>
            <a:grpSpLocks/>
          </p:cNvGrpSpPr>
          <p:nvPr/>
        </p:nvGrpSpPr>
        <p:grpSpPr bwMode="auto">
          <a:xfrm>
            <a:off x="5791200" y="1828800"/>
            <a:ext cx="3124200" cy="3048000"/>
            <a:chOff x="609600" y="1885379"/>
            <a:chExt cx="3808531" cy="3832841"/>
          </a:xfrm>
        </p:grpSpPr>
        <p:pic>
          <p:nvPicPr>
            <p:cNvPr id="12294" name="Picture 4" descr="DSC05037"/>
            <p:cNvPicPr>
              <a:picLocks noChangeAspect="1" noChangeArrowheads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9" t="25197" r="16135" b="32545"/>
            <a:stretch>
              <a:fillRect/>
            </a:stretch>
          </p:blipFill>
          <p:spPr bwMode="auto">
            <a:xfrm>
              <a:off x="609600" y="1981200"/>
              <a:ext cx="3808531" cy="373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1066800" y="1885379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296" name="TextBox 5"/>
            <p:cNvSpPr txBox="1">
              <a:spLocks noChangeArrowheads="1"/>
            </p:cNvSpPr>
            <p:nvPr/>
          </p:nvSpPr>
          <p:spPr bwMode="auto">
            <a:xfrm>
              <a:off x="792480" y="47244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297" name="TextBox 6"/>
            <p:cNvSpPr txBox="1">
              <a:spLocks noChangeArrowheads="1"/>
            </p:cNvSpPr>
            <p:nvPr/>
          </p:nvSpPr>
          <p:spPr bwMode="auto">
            <a:xfrm>
              <a:off x="3847156" y="3131052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298" name="TextBox 7"/>
            <p:cNvSpPr txBox="1">
              <a:spLocks noChangeArrowheads="1"/>
            </p:cNvSpPr>
            <p:nvPr/>
          </p:nvSpPr>
          <p:spPr bwMode="auto">
            <a:xfrm>
              <a:off x="1981200" y="41148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299" name="TextBox 8"/>
            <p:cNvSpPr txBox="1">
              <a:spLocks noChangeArrowheads="1"/>
            </p:cNvSpPr>
            <p:nvPr/>
          </p:nvSpPr>
          <p:spPr bwMode="auto">
            <a:xfrm>
              <a:off x="3237556" y="3131052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2300" name="TextBox 9"/>
            <p:cNvSpPr txBox="1">
              <a:spLocks noChangeArrowheads="1"/>
            </p:cNvSpPr>
            <p:nvPr/>
          </p:nvSpPr>
          <p:spPr bwMode="auto">
            <a:xfrm>
              <a:off x="2606040" y="2286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2301" name="TextBox 10"/>
            <p:cNvSpPr txBox="1">
              <a:spLocks noChangeArrowheads="1"/>
            </p:cNvSpPr>
            <p:nvPr/>
          </p:nvSpPr>
          <p:spPr bwMode="auto">
            <a:xfrm>
              <a:off x="1066800" y="2542215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2302" name="TextBox 11"/>
            <p:cNvSpPr txBox="1">
              <a:spLocks noChangeArrowheads="1"/>
            </p:cNvSpPr>
            <p:nvPr/>
          </p:nvSpPr>
          <p:spPr bwMode="auto">
            <a:xfrm>
              <a:off x="2990378" y="4951652"/>
              <a:ext cx="838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2303" name="TextBox 12"/>
            <p:cNvSpPr txBox="1">
              <a:spLocks noChangeArrowheads="1"/>
            </p:cNvSpPr>
            <p:nvPr/>
          </p:nvSpPr>
          <p:spPr bwMode="auto">
            <a:xfrm>
              <a:off x="2590800" y="3705978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2304" name="TextBox 13"/>
            <p:cNvSpPr txBox="1">
              <a:spLocks noChangeArrowheads="1"/>
            </p:cNvSpPr>
            <p:nvPr/>
          </p:nvSpPr>
          <p:spPr bwMode="auto">
            <a:xfrm>
              <a:off x="1676399" y="3142908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305" name="TextBox 14"/>
            <p:cNvSpPr txBox="1">
              <a:spLocks noChangeArrowheads="1"/>
            </p:cNvSpPr>
            <p:nvPr/>
          </p:nvSpPr>
          <p:spPr bwMode="auto">
            <a:xfrm>
              <a:off x="702491" y="3771671"/>
              <a:ext cx="1207583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12293" name="TextBox 16"/>
          <p:cNvSpPr txBox="1">
            <a:spLocks noChangeArrowheads="1"/>
          </p:cNvSpPr>
          <p:nvPr/>
        </p:nvSpPr>
        <p:spPr bwMode="auto">
          <a:xfrm>
            <a:off x="5562600" y="50292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(0, 1, 2, 1, 1, 0, 0, 4, 2, 0, 3)</a:t>
            </a:r>
          </a:p>
          <a:p>
            <a:pPr eaLnBrk="1" hangingPunct="1"/>
            <a:r>
              <a:rPr lang="da-DK"/>
              <a:t>000.001.10.001.01.000.000.100</a:t>
            </a:r>
            <a:r>
              <a:rPr lang="da-DK" baseline="-25000"/>
              <a:t>2</a:t>
            </a:r>
          </a:p>
          <a:p>
            <a:pPr eaLnBrk="1" hangingPunct="1"/>
            <a:r>
              <a:rPr lang="da-DK"/>
              <a:t>100868</a:t>
            </a:r>
            <a:r>
              <a:rPr lang="da-DK" baseline="-25000"/>
              <a:t>10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Direkte Adressering :</a:t>
            </a:r>
            <a:br>
              <a:rPr lang="da-DK" sz="4000" b="1" smtClean="0"/>
            </a:br>
            <a:r>
              <a:rPr lang="da-DK" sz="4000" b="1" smtClean="0"/>
              <a:t> Nøgler </a:t>
            </a:r>
            <a:r>
              <a:rPr lang="da-DK" sz="4000" smtClean="0">
                <a:latin typeface="Times New Roman" pitchFamily="18" charset="0"/>
              </a:rPr>
              <a:t>{0,1, 2,..., </a:t>
            </a:r>
            <a:r>
              <a:rPr lang="da-DK" sz="4000" i="1" smtClean="0">
                <a:latin typeface="Times New Roman" pitchFamily="18" charset="0"/>
              </a:rPr>
              <a:t>m</a:t>
            </a:r>
            <a:r>
              <a:rPr lang="da-DK" sz="4000" smtClean="0">
                <a:latin typeface="Times New Roman" pitchFamily="18" charset="0"/>
              </a:rPr>
              <a:t>-1}</a:t>
            </a:r>
            <a:endParaRPr lang="en-US" sz="4000" smtClean="0">
              <a:latin typeface="Times New Roman" pitchFamily="18" charset="0"/>
            </a:endParaRP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114718" name="Text Box 30"/>
          <p:cNvSpPr txBox="1">
            <a:spLocks noChangeArrowheads="1"/>
          </p:cNvSpPr>
          <p:nvPr/>
        </p:nvSpPr>
        <p:spPr bwMode="auto">
          <a:xfrm>
            <a:off x="457200" y="5675313"/>
            <a:ext cx="8077200" cy="1182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>
                <a:solidFill>
                  <a:schemeClr val="folHlink"/>
                </a:solidFill>
              </a:rPr>
              <a:t>+</a:t>
            </a:r>
            <a:r>
              <a:rPr lang="da-DK" sz="2800" b="0"/>
              <a:t>	Godt ved små nøgle universer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>
                <a:solidFill>
                  <a:schemeClr val="folHlink"/>
                </a:solidFill>
              </a:rPr>
              <a:t>+</a:t>
            </a:r>
            <a:r>
              <a:rPr lang="da-DK" sz="2800" b="0"/>
              <a:t>	Selv kan generere nøglerne som 1,2,3,...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b="0">
                <a:solidFill>
                  <a:srgbClr val="FF0000"/>
                </a:solidFill>
                <a:cs typeface="Arial" charset="0"/>
              </a:rPr>
              <a:t>–</a:t>
            </a:r>
            <a:r>
              <a:rPr lang="da-DK" sz="2800" b="0"/>
              <a:t>	Stort plads overforbrug når kun få nøgler brugt</a:t>
            </a:r>
            <a:endParaRPr lang="en-US" sz="2800" b="0"/>
          </a:p>
        </p:txBody>
      </p:sp>
      <p:pic>
        <p:nvPicPr>
          <p:cNvPr id="3079" name="Picture 35" descr="arraydiction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962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19672" r="23576" b="26007"/>
          <a:stretch>
            <a:fillRect/>
          </a:stretch>
        </p:blipFill>
        <p:spPr bwMode="auto">
          <a:xfrm rot="-60000">
            <a:off x="2914650" y="3000375"/>
            <a:ext cx="326231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txBody>
          <a:bodyPr/>
          <a:lstStyle/>
          <a:p>
            <a:pPr eaLnBrk="1" hangingPunct="1"/>
            <a:r>
              <a:rPr lang="da-DK" b="1" smtClean="0"/>
              <a:t>Hash Funktion</a:t>
            </a:r>
            <a:endParaRPr lang="en-US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5791200" cy="27432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smtClean="0"/>
              <a:t>Nøgler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U</a:t>
            </a:r>
            <a:endParaRPr lang="da-DK" sz="28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b="1" smtClean="0">
                <a:solidFill>
                  <a:schemeClr val="accent2"/>
                </a:solidFill>
              </a:rPr>
              <a:t>Hash funktion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da-DK" sz="2800" smtClean="0">
                <a:solidFill>
                  <a:schemeClr val="accent2"/>
                </a:solidFill>
              </a:rPr>
              <a:t>		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 :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U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→ {0,1,...,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-1}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da-DK" sz="2800" smtClean="0"/>
              <a:t>	 </a:t>
            </a:r>
            <a:r>
              <a:rPr lang="da-DK" sz="2800" i="1" smtClean="0">
                <a:latin typeface="Times New Roman" pitchFamily="18" charset="0"/>
              </a:rPr>
              <a:t>m &lt;&lt; |U|</a:t>
            </a:r>
            <a:endParaRPr lang="en-US" sz="2800" smtClean="0">
              <a:cs typeface="Arial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81000" y="5675313"/>
            <a:ext cx="8305800" cy="1182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dirty="0">
                <a:solidFill>
                  <a:schemeClr val="folHlink"/>
                </a:solidFill>
              </a:rPr>
              <a:t>+</a:t>
            </a:r>
            <a:r>
              <a:rPr lang="da-DK" sz="2800" b="0" dirty="0"/>
              <a:t>	Nemt at jævne nøglerne jævnt ud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dirty="0">
                <a:solidFill>
                  <a:srgbClr val="FF0000"/>
                </a:solidFill>
              </a:rPr>
              <a:t>–</a:t>
            </a:r>
            <a:r>
              <a:rPr lang="da-DK" sz="2800" dirty="0"/>
              <a:t> </a:t>
            </a:r>
            <a:r>
              <a:rPr lang="da-DK" sz="2800" b="0" dirty="0"/>
              <a:t>	Flere nøgler kan </a:t>
            </a:r>
            <a:r>
              <a:rPr lang="da-DK" sz="2800" b="0" dirty="0" err="1"/>
              <a:t>hashes</a:t>
            </a:r>
            <a:r>
              <a:rPr lang="da-DK" sz="2800" b="0" dirty="0"/>
              <a:t> til samme værdi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b="0" dirty="0">
                <a:solidFill>
                  <a:srgbClr val="FF0000"/>
                </a:solidFill>
                <a:cs typeface="Arial" charset="0"/>
              </a:rPr>
              <a:t>–</a:t>
            </a:r>
            <a:r>
              <a:rPr lang="da-DK" sz="2800" b="0" dirty="0"/>
              <a:t>	Næsten ens nøgler kan være vilkårligt spredt</a:t>
            </a:r>
            <a:endParaRPr lang="en-US" sz="2800" b="0" dirty="0"/>
          </a:p>
        </p:txBody>
      </p:sp>
      <p:graphicFrame>
        <p:nvGraphicFramePr>
          <p:cNvPr id="122952" name="Group 72"/>
          <p:cNvGraphicFramePr>
            <a:graphicFrameLocks noGrp="1"/>
          </p:cNvGraphicFramePr>
          <p:nvPr>
            <p:ph sz="half" idx="2"/>
          </p:nvPr>
        </p:nvGraphicFramePr>
        <p:xfrm>
          <a:off x="7086600" y="990600"/>
          <a:ext cx="1828800" cy="4232277"/>
        </p:xfrm>
        <a:graphic>
          <a:graphicData uri="http://schemas.openxmlformats.org/drawingml/2006/table">
            <a:tbl>
              <a:tblPr/>
              <a:tblGrid>
                <a:gridCol w="1085850"/>
                <a:gridCol w="74295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25964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2931" name="Text Box 51"/>
          <p:cNvSpPr txBox="1">
            <a:spLocks noChangeArrowheads="1"/>
          </p:cNvSpPr>
          <p:nvPr/>
        </p:nvSpPr>
        <p:spPr bwMode="auto">
          <a:xfrm>
            <a:off x="7086600" y="5257800"/>
            <a:ext cx="1828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)=5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 mod 7</a:t>
            </a:r>
            <a:endParaRPr lang="en-US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9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pPr eaLnBrk="1" hangingPunct="1"/>
            <a:r>
              <a:rPr lang="da-DK" b="1" smtClean="0"/>
              <a:t>Hash Tabel : Kollisionslister</a:t>
            </a:r>
            <a:endParaRPr lang="en-US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876800"/>
            <a:ext cx="8839200" cy="1981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smtClean="0"/>
              <a:t>Gem mængde af nøgler</a:t>
            </a:r>
            <a:r>
              <a:rPr lang="da-DK" sz="2800" smtClean="0">
                <a:solidFill>
                  <a:schemeClr val="accent2"/>
                </a:solidFill>
              </a:rPr>
              <a:t>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endParaRPr lang="da-DK" sz="28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smtClean="0"/>
              <a:t>Vælg</a:t>
            </a:r>
            <a:r>
              <a:rPr lang="da-DK" sz="2800" b="1" smtClean="0">
                <a:solidFill>
                  <a:schemeClr val="accent2"/>
                </a:solidFill>
              </a:rPr>
              <a:t> tilfældig </a:t>
            </a:r>
            <a:r>
              <a:rPr lang="da-DK" sz="2800" smtClean="0"/>
              <a:t>hash funktion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800" smtClean="0">
                <a:latin typeface="Times New Roman" pitchFamily="18" charset="0"/>
              </a:rPr>
              <a:t>: </a:t>
            </a:r>
            <a:r>
              <a:rPr lang="da-DK" sz="2800" i="1" smtClean="0">
                <a:latin typeface="Times New Roman" pitchFamily="18" charset="0"/>
              </a:rPr>
              <a:t>U</a:t>
            </a:r>
            <a:r>
              <a:rPr lang="da-DK" sz="2800" smtClean="0">
                <a:latin typeface="Times New Roman" pitchFamily="18" charset="0"/>
              </a:rPr>
              <a:t> </a:t>
            </a:r>
            <a:r>
              <a:rPr lang="da-DK" sz="2800" smtClean="0">
                <a:latin typeface="Times New Roman" pitchFamily="18" charset="0"/>
                <a:cs typeface="Arial" charset="0"/>
              </a:rPr>
              <a:t>→ {0,1,...,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da-DK" sz="2800" smtClean="0">
                <a:latin typeface="Times New Roman" pitchFamily="18" charset="0"/>
                <a:cs typeface="Arial" charset="0"/>
              </a:rPr>
              <a:t>-1</a:t>
            </a:r>
            <a:r>
              <a:rPr lang="da-DK" sz="2800" smtClean="0">
                <a:cs typeface="Arial" charset="0"/>
              </a:rPr>
              <a:t>}</a:t>
            </a:r>
            <a:endParaRPr lang="da-DK" sz="2800" smtClean="0"/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smtClean="0"/>
              <a:t>Gem nøglerne i tabel efter </a:t>
            </a:r>
            <a:r>
              <a:rPr lang="da-DK" sz="2800" b="1" smtClean="0">
                <a:solidFill>
                  <a:schemeClr val="accent2"/>
                </a:solidFill>
              </a:rPr>
              <a:t>hash værdi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b="1" smtClean="0">
                <a:solidFill>
                  <a:schemeClr val="accent2"/>
                </a:solidFill>
              </a:rPr>
              <a:t>Kollisionslister</a:t>
            </a:r>
            <a:r>
              <a:rPr lang="da-DK" sz="2800" smtClean="0">
                <a:solidFill>
                  <a:schemeClr val="accent2"/>
                </a:solidFill>
              </a:rPr>
              <a:t> </a:t>
            </a:r>
            <a:r>
              <a:rPr lang="da-DK" sz="2800" smtClean="0"/>
              <a:t>til nøgler med samme hashværdi</a:t>
            </a:r>
            <a:endParaRPr lang="en-US" sz="2800" smtClean="0"/>
          </a:p>
        </p:txBody>
      </p:sp>
      <p:graphicFrame>
        <p:nvGraphicFramePr>
          <p:cNvPr id="133171" name="Group 51"/>
          <p:cNvGraphicFramePr>
            <a:graphicFrameLocks noGrp="1"/>
          </p:cNvGraphicFramePr>
          <p:nvPr>
            <p:ph sz="half" idx="2"/>
          </p:nvPr>
        </p:nvGraphicFramePr>
        <p:xfrm>
          <a:off x="7696200" y="1066800"/>
          <a:ext cx="1219200" cy="3190878"/>
        </p:xfrm>
        <a:graphic>
          <a:graphicData uri="http://schemas.openxmlformats.org/drawingml/2006/table">
            <a:tbl>
              <a:tblPr/>
              <a:tblGrid>
                <a:gridCol w="744538"/>
                <a:gridCol w="47466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25964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33163" name="Text Box 43"/>
          <p:cNvSpPr txBox="1">
            <a:spLocks noChangeArrowheads="1"/>
          </p:cNvSpPr>
          <p:nvPr/>
        </p:nvSpPr>
        <p:spPr bwMode="auto">
          <a:xfrm>
            <a:off x="7315200" y="4343400"/>
            <a:ext cx="18288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dirty="0">
                <a:solidFill>
                  <a:schemeClr val="accent2"/>
                </a:solidFill>
                <a:latin typeface="Times New Roman" pitchFamily="18" charset="0"/>
              </a:rPr>
              <a:t>)=5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dirty="0">
                <a:solidFill>
                  <a:schemeClr val="accent2"/>
                </a:solidFill>
                <a:latin typeface="Times New Roman" pitchFamily="18" charset="0"/>
              </a:rPr>
              <a:t> mod 7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4379" name="Picture 52" descr="hashch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50292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POWERPOINTVERSION" val="14.0"/>
  <p:tag name="INCLUDESESSION" val="True"/>
  <p:tag name="EXPANDSHOWBAR" val="True"/>
  <p:tag name="TASKPANEKEY" val="2377214c-6566-44a8-a114-5831566fd981"/>
  <p:tag name="TPFULLVERSION" val="4.5.1.22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10610</TotalTime>
  <Words>1050</Words>
  <Application>Microsoft Office PowerPoint</Application>
  <PresentationFormat>On-screen Show (4:3)</PresentationFormat>
  <Paragraphs>270</Paragraphs>
  <Slides>21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PowerPoint Presentation</vt:lpstr>
      <vt:lpstr>PowerPoint Presentation</vt:lpstr>
      <vt:lpstr>PowerPoint Presentation</vt:lpstr>
      <vt:lpstr>Abstrakt Datastruktur: Ordbog</vt:lpstr>
      <vt:lpstr>Alle nøgler er tal...</vt:lpstr>
      <vt:lpstr>RushHour tilstande…</vt:lpstr>
      <vt:lpstr>Direkte Adressering :  Nøgler {0,1, 2,..., m-1}</vt:lpstr>
      <vt:lpstr>Hash Funktion</vt:lpstr>
      <vt:lpstr>Hash Tabel : Kollisionslister</vt:lpstr>
      <vt:lpstr>Hash Tabel : Kollisionslister</vt:lpstr>
      <vt:lpstr>Hvad er en god Hash Funktion?</vt:lpstr>
      <vt:lpstr>Hash Funktioner : Eksempler</vt:lpstr>
      <vt:lpstr>Universelle Hash Funktioner</vt:lpstr>
      <vt:lpstr>Hash Tabel : Universel Hashing</vt:lpstr>
      <vt:lpstr>Hashing af tal med mange bits...</vt:lpstr>
      <vt:lpstr>Åben Adressering</vt:lpstr>
      <vt:lpstr>PowerPoint Presentation</vt:lpstr>
      <vt:lpstr>Liniær Probing</vt:lpstr>
      <vt:lpstr>Kvadratisk Probing</vt:lpstr>
      <vt:lpstr>Eksperimentel Sammenligning</vt:lpstr>
      <vt:lpstr>Hashing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136</cp:revision>
  <dcterms:created xsi:type="dcterms:W3CDTF">2007-02-15T20:43:32Z</dcterms:created>
  <dcterms:modified xsi:type="dcterms:W3CDTF">2013-02-28T00:31:49Z</dcterms:modified>
</cp:coreProperties>
</file>