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59" r:id="rId3"/>
    <p:sldId id="260" r:id="rId4"/>
    <p:sldId id="263" r:id="rId5"/>
    <p:sldId id="265" r:id="rId6"/>
    <p:sldId id="264" r:id="rId7"/>
    <p:sldId id="262" r:id="rId8"/>
    <p:sldId id="261" r:id="rId9"/>
    <p:sldId id="267" r:id="rId10"/>
    <p:sldId id="302" r:id="rId11"/>
    <p:sldId id="303" r:id="rId12"/>
    <p:sldId id="266" r:id="rId13"/>
    <p:sldId id="268" r:id="rId14"/>
    <p:sldId id="300" r:id="rId15"/>
    <p:sldId id="269" r:id="rId16"/>
    <p:sldId id="270" r:id="rId17"/>
    <p:sldId id="273" r:id="rId18"/>
    <p:sldId id="278" r:id="rId19"/>
    <p:sldId id="274" r:id="rId20"/>
    <p:sldId id="276" r:id="rId21"/>
    <p:sldId id="279" r:id="rId22"/>
    <p:sldId id="286" r:id="rId23"/>
    <p:sldId id="287" r:id="rId24"/>
    <p:sldId id="288" r:id="rId25"/>
    <p:sldId id="289" r:id="rId26"/>
    <p:sldId id="296" r:id="rId27"/>
    <p:sldId id="281" r:id="rId28"/>
    <p:sldId id="277" r:id="rId29"/>
    <p:sldId id="280" r:id="rId30"/>
    <p:sldId id="301" r:id="rId31"/>
  </p:sldIdLst>
  <p:sldSz cx="12192000" cy="6858000"/>
  <p:notesSz cx="7099300" cy="10234613"/>
  <p:custDataLst>
    <p:tags r:id="rId33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4" autoAdjust="0"/>
    <p:restoredTop sz="74869" autoAdjust="0"/>
  </p:normalViewPr>
  <p:slideViewPr>
    <p:cSldViewPr>
      <p:cViewPr varScale="1">
        <p:scale>
          <a:sx n="104" d="100"/>
          <a:sy n="104" d="100"/>
        </p:scale>
        <p:origin x="120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3CCB4444-BD33-4029-A8A7-D7D3DB50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r>
              <a:rPr lang="da-DK" baseline="0" dirty="0" smtClean="0"/>
              <a:t> på datastrukturer – tidligere set binære </a:t>
            </a:r>
            <a:r>
              <a:rPr lang="da-DK" baseline="0" dirty="0" err="1" smtClean="0"/>
              <a:t>heaps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B4444-BD33-4029-A8A7-D7D3DB50AA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C++ </a:t>
            </a:r>
            <a:r>
              <a:rPr lang="da-DK" dirty="0" err="1" smtClean="0"/>
              <a:t>shrink_to_fit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free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ignore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reallocation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request</a:t>
            </a:r>
            <a:endParaRPr lang="da-DK" baseline="0" dirty="0" smtClean="0"/>
          </a:p>
          <a:p>
            <a:r>
              <a:rPr lang="da-DK" baseline="0" dirty="0" err="1" smtClean="0"/>
              <a:t>Python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underflow</a:t>
            </a:r>
            <a:r>
              <a:rPr lang="da-DK" baseline="0" dirty="0" smtClean="0"/>
              <a:t>, new 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current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* 1.125</a:t>
            </a:r>
          </a:p>
          <a:p>
            <a:endParaRPr lang="da-DK" baseline="0" dirty="0" smtClean="0"/>
          </a:p>
          <a:p>
            <a:r>
              <a:rPr lang="da-DK" baseline="0" dirty="0" smtClean="0"/>
              <a:t>C++ _</a:t>
            </a:r>
            <a:r>
              <a:rPr lang="da-DK" baseline="0" smtClean="0"/>
              <a:t>M_check_len</a:t>
            </a:r>
            <a:r>
              <a:rPr lang="da-DK" baseline="0" dirty="0" smtClean="0"/>
              <a:t> : __n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cells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extend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current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vector</a:t>
            </a:r>
            <a:r>
              <a:rPr lang="da-DK" baseline="0" dirty="0" smtClean="0"/>
              <a:t> with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9763-66B1-4426-A897-3A0DE23BFDA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13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43A2B-41FB-484C-A2E0-1D5898DBF43E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A8887E-8241-4C99-96ED-1CDA4C3D348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Mindst en ubrugt indgang – ellers kan en fuld og en tom kø ikke skelnes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Hvis n, så ville man ikke kunne kende forskel på</a:t>
            </a:r>
            <a:r>
              <a:rPr lang="da-DK" baseline="0" dirty="0" smtClean="0"/>
              <a:t> en fuld eller tom kø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B4444-BD33-4029-A8A7-D7D3DB50AA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D7EC2-406C-494E-9F75-25E8C6553CD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Size = tail –head (mod n)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BEB52-E912-4EE1-9930-D7E486EDBE1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1679-6BAE-4728-92CA-90B12810B889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128C2-EB36-4F11-8AC6-18F8C38C166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7120B-2F98-4551-8E92-B65CB5000C9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669BA-A94D-43AC-85A0-A11576941E3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Simpler</a:t>
            </a:r>
            <a:r>
              <a:rPr lang="da-DK" dirty="0" smtClean="0"/>
              <a:t> – ingen </a:t>
            </a:r>
            <a:r>
              <a:rPr lang="da-DK" dirty="0" err="1" smtClean="0"/>
              <a:t>special</a:t>
            </a:r>
            <a:r>
              <a:rPr lang="da-DK" dirty="0" smtClean="0"/>
              <a:t> tilfælde ved </a:t>
            </a:r>
            <a:r>
              <a:rPr lang="da-DK" dirty="0" err="1" smtClean="0"/>
              <a:t>insert</a:t>
            </a:r>
            <a:r>
              <a:rPr lang="da-DK" dirty="0" smtClean="0"/>
              <a:t> og </a:t>
            </a:r>
            <a:r>
              <a:rPr lang="da-DK" dirty="0" err="1" smtClean="0"/>
              <a:t>delete</a:t>
            </a:r>
            <a:endParaRPr lang="en-US" dirty="0" smtClean="0"/>
          </a:p>
          <a:p>
            <a:pPr eaLnBrk="1" hangingPunct="1"/>
            <a:r>
              <a:rPr lang="en-US" dirty="0" err="1" smtClean="0"/>
              <a:t>Specielt</a:t>
            </a:r>
            <a:r>
              <a:rPr lang="en-US" dirty="0" smtClean="0"/>
              <a:t> </a:t>
            </a:r>
            <a:r>
              <a:rPr lang="en-US" dirty="0" err="1" smtClean="0"/>
              <a:t>ingen</a:t>
            </a:r>
            <a:r>
              <a:rPr lang="en-US" dirty="0" smtClean="0"/>
              <a:t> </a:t>
            </a:r>
            <a:r>
              <a:rPr lang="en-US" b="1" dirty="0" smtClean="0"/>
              <a:t>if</a:t>
            </a:r>
            <a:r>
              <a:rPr lang="en-US" dirty="0" smtClean="0"/>
              <a:t> statements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C1003-25B8-4512-A09B-7829F19B1E9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dirty="0" smtClean="0"/>
              <a:t>Statisk</a:t>
            </a:r>
            <a:r>
              <a:rPr lang="da-DK" b="1" baseline="0" dirty="0" smtClean="0"/>
              <a:t> </a:t>
            </a:r>
            <a:r>
              <a:rPr lang="da-DK" baseline="0" dirty="0" smtClean="0"/>
              <a:t>eksempel kunne være en sorteret liste, hvor vi kan søge med O(log n) sammenligninger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BE26D-3E8A-4E60-8E2D-BD1E8D3A4E7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Stakken kan også laves med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E0EC1-17C0-4CF9-95F9-25C55738D97F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Donald Knuth skrev </a:t>
            </a:r>
            <a:r>
              <a:rPr lang="da-DK" b="1" dirty="0" smtClean="0"/>
              <a:t>26 sider </a:t>
            </a:r>
            <a:r>
              <a:rPr lang="da-DK" dirty="0" smtClean="0"/>
              <a:t> om at indsætte et element i en kædet liste på den sammen</a:t>
            </a:r>
          </a:p>
          <a:p>
            <a:pPr eaLnBrk="1" hangingPunct="1"/>
            <a:r>
              <a:rPr lang="da-DK" dirty="0" smtClean="0"/>
              <a:t>plads som den sad før!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Knuth: Skrev Art of Computer Science 1968-1973 (1. udgave af Volumes 1-3) 2011 (</a:t>
            </a:r>
            <a:r>
              <a:rPr lang="da-DK" dirty="0" err="1" smtClean="0"/>
              <a:t>volume</a:t>
            </a:r>
            <a:r>
              <a:rPr lang="da-DK" dirty="0" smtClean="0"/>
              <a:t> 4)</a:t>
            </a:r>
          </a:p>
          <a:p>
            <a:pPr eaLnBrk="1" hangingPunct="1"/>
            <a:r>
              <a:rPr lang="da-DK" dirty="0" smtClean="0"/>
              <a:t>Lavet sproget </a:t>
            </a:r>
            <a:r>
              <a:rPr lang="da-DK" dirty="0" err="1" smtClean="0"/>
              <a:t>TeX</a:t>
            </a:r>
            <a:r>
              <a:rPr lang="da-DK" dirty="0" smtClean="0"/>
              <a:t> til at procedure videnskabelige artikler (startet udviklingen heraf i 1977,</a:t>
            </a:r>
          </a:p>
          <a:p>
            <a:pPr eaLnBrk="1" hangingPunct="1"/>
            <a:r>
              <a:rPr lang="da-DK" dirty="0" smtClean="0"/>
              <a:t>da Art of CS skulle revideres).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FECFB-630D-4429-8CD2-8E79C30AADBB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90EFE-2033-40A1-8E16-FF401B38F983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For at finde løsningerne: Systematisk prøv alle mulige placering af brikkerne.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E7E255-1C52-4DA6-9F55-DD4E53AE647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C384-3ABD-493E-8E97-C51D040FA4B3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Og nu til træer... Illustration</a:t>
            </a:r>
            <a:r>
              <a:rPr lang="da-DK" baseline="0" dirty="0" smtClean="0"/>
              <a:t> af </a:t>
            </a:r>
            <a:r>
              <a:rPr lang="da-DK" baseline="0" dirty="0" err="1" smtClean="0"/>
              <a:t>SplayTræer</a:t>
            </a:r>
            <a:r>
              <a:rPr lang="da-DK" baseline="0" dirty="0" smtClean="0"/>
              <a:t>; nævnes CLRS side 482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4DBD30-4EC8-4F46-92C4-959CC4028042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+ </a:t>
            </a:r>
            <a:r>
              <a:rPr lang="da-DK" dirty="0" err="1" smtClean="0"/>
              <a:t>key</a:t>
            </a:r>
            <a:r>
              <a:rPr lang="da-DK" dirty="0" smtClean="0"/>
              <a:t>,</a:t>
            </a:r>
            <a:r>
              <a:rPr lang="da-DK" baseline="0" dirty="0" smtClean="0"/>
              <a:t> data, </a:t>
            </a:r>
            <a:r>
              <a:rPr lang="da-DK" baseline="0" dirty="0" err="1" smtClean="0"/>
              <a:t>object</a:t>
            </a:r>
            <a:r>
              <a:rPr lang="da-DK" baseline="0" dirty="0" smtClean="0"/>
              <a:t>, ....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B2AF1-2B29-4E33-AB34-60F5C10690B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+ </a:t>
            </a:r>
            <a:r>
              <a:rPr lang="da-DK" dirty="0" err="1" smtClean="0"/>
              <a:t>key</a:t>
            </a:r>
            <a:r>
              <a:rPr lang="da-DK" dirty="0" smtClean="0"/>
              <a:t>,</a:t>
            </a:r>
            <a:r>
              <a:rPr lang="da-DK" baseline="0" dirty="0" smtClean="0"/>
              <a:t> data, </a:t>
            </a:r>
            <a:r>
              <a:rPr lang="da-DK" baseline="0" dirty="0" err="1" smtClean="0"/>
              <a:t>object</a:t>
            </a:r>
            <a:r>
              <a:rPr lang="da-DK" baseline="0" dirty="0" smtClean="0"/>
              <a:t>, ....</a:t>
            </a:r>
            <a:endParaRPr lang="da-DK" dirty="0" smtClean="0"/>
          </a:p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A1F6D8-6144-4726-91A5-607011A199B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Ønsker at opbevare en mængde af elementer – antag ordnet.</a:t>
            </a:r>
          </a:p>
          <a:p>
            <a:pPr eaLnBrk="1" hangingPunct="1"/>
            <a:r>
              <a:rPr lang="da-DK" smtClean="0"/>
              <a:t>En </a:t>
            </a:r>
            <a:r>
              <a:rPr lang="da-DK" b="1" smtClean="0"/>
              <a:t>abstrakt datastruktur </a:t>
            </a:r>
            <a:r>
              <a:rPr lang="da-DK" smtClean="0"/>
              <a:t> er en interface til en datastruktur (jvf JAVA interfaces):</a:t>
            </a:r>
          </a:p>
          <a:p>
            <a:pPr eaLnBrk="1" hangingPunct="1"/>
            <a:r>
              <a:rPr lang="da-DK" smtClean="0"/>
              <a:t>eks. prioritetskøer og ordbøger</a:t>
            </a:r>
          </a:p>
          <a:p>
            <a:pPr eaLnBrk="1" hangingPunct="1"/>
            <a:r>
              <a:rPr lang="da-DK" smtClean="0"/>
              <a:t>Datastrukturer understøtter typisk kun en lille delmængde af operationer.</a:t>
            </a:r>
          </a:p>
          <a:p>
            <a:pPr eaLnBrk="1" hangingPunct="1"/>
            <a:r>
              <a:rPr lang="da-DK" smtClean="0"/>
              <a:t>En max-heap er f.eks. en </a:t>
            </a:r>
            <a:r>
              <a:rPr lang="da-DK" b="1" smtClean="0"/>
              <a:t>implementation </a:t>
            </a:r>
            <a:r>
              <a:rPr lang="da-DK" smtClean="0"/>
              <a:t>af en max-prioritetskø.</a:t>
            </a:r>
          </a:p>
          <a:p>
            <a:pPr eaLnBrk="1" hangingPunct="1"/>
            <a:r>
              <a:rPr lang="da-DK" b="1" smtClean="0"/>
              <a:t>Join</a:t>
            </a:r>
            <a:r>
              <a:rPr lang="da-DK" smtClean="0"/>
              <a:t>: Antager alt i S1 er mindre end i S2</a:t>
            </a:r>
          </a:p>
          <a:p>
            <a:pPr eaLnBrk="1" hangingPunct="1"/>
            <a:r>
              <a:rPr lang="da-DK" b="1" smtClean="0"/>
              <a:t>Split</a:t>
            </a:r>
            <a:r>
              <a:rPr lang="da-DK" smtClean="0"/>
              <a:t>: S1 indeholder alt mindre end lig med x, og S2 alt større end x</a:t>
            </a:r>
          </a:p>
          <a:p>
            <a:pPr eaLnBrk="1" hangingPunct="1"/>
            <a:r>
              <a:rPr lang="da-DK" smtClean="0"/>
              <a:t>Elementerne består typisk af </a:t>
            </a:r>
            <a:r>
              <a:rPr lang="da-DK" b="1" smtClean="0"/>
              <a:t>par: </a:t>
            </a:r>
            <a:r>
              <a:rPr lang="da-DK" smtClean="0"/>
              <a:t>en nøgle og en pointer til et objekt</a:t>
            </a:r>
            <a:endParaRPr lang="da-DK" b="1" smtClean="0"/>
          </a:p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916A0-8CB8-4005-BAE8-CE391508FFA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i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D1165-A4A8-49F5-9C4C-BC6403CEE83C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4C0BA-131F-4E35-B2C4-526E021B541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Hvorfor har ”push” ikke en ”</a:t>
            </a:r>
            <a:r>
              <a:rPr lang="da-DK" b="1" dirty="0" err="1" smtClean="0"/>
              <a:t>error</a:t>
            </a:r>
            <a:r>
              <a:rPr lang="da-DK" b="1" dirty="0" smtClean="0"/>
              <a:t> </a:t>
            </a:r>
            <a:r>
              <a:rPr lang="da-DK" b="1" dirty="0" err="1" smtClean="0"/>
              <a:t>overflow</a:t>
            </a:r>
            <a:r>
              <a:rPr lang="da-DK" dirty="0" smtClean="0"/>
              <a:t>” 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212A9-8087-4642-B71B-C5343678CAD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To muligheder – </a:t>
            </a:r>
            <a:r>
              <a:rPr lang="da-DK" b="1" dirty="0" smtClean="0"/>
              <a:t>tilladt</a:t>
            </a:r>
            <a:r>
              <a:rPr lang="da-DK" dirty="0" smtClean="0"/>
              <a:t> og </a:t>
            </a:r>
            <a:r>
              <a:rPr lang="da-DK" b="1" dirty="0" smtClean="0"/>
              <a:t>forbudt</a:t>
            </a:r>
          </a:p>
          <a:p>
            <a:pPr eaLnBrk="1" hangingPunct="1"/>
            <a:r>
              <a:rPr lang="da-DK" dirty="0" smtClean="0"/>
              <a:t>Array fordobling </a:t>
            </a:r>
            <a:r>
              <a:rPr lang="da-DK" dirty="0" smtClean="0"/>
              <a:t>garanterer at vi altid har plads nok – men gør en enkelt operation meget dyr.</a:t>
            </a:r>
          </a:p>
          <a:p>
            <a:pPr eaLnBrk="1" hangingPunct="1"/>
            <a:endParaRPr lang="da-DK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Java </a:t>
            </a:r>
            <a:r>
              <a:rPr lang="da-DK" dirty="0" err="1" smtClean="0"/>
              <a:t>ArrayList</a:t>
            </a:r>
            <a:r>
              <a:rPr lang="da-DK" dirty="0" smtClean="0"/>
              <a:t> = ”</a:t>
            </a:r>
            <a:r>
              <a:rPr lang="en-US" dirty="0" smtClean="0"/>
              <a:t>Resizable-array implementation of the List interface”</a:t>
            </a:r>
            <a:endParaRPr lang="da-DK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A9AB8-855D-4807-ACF1-8615DBAE91D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Betragt tiden for en </a:t>
            </a:r>
            <a:r>
              <a:rPr lang="da-DK" b="1" dirty="0" smtClean="0"/>
              <a:t>sekvens af operationer.</a:t>
            </a:r>
          </a:p>
          <a:p>
            <a:pPr eaLnBrk="1" hangingPunct="1"/>
            <a:r>
              <a:rPr lang="da-DK" dirty="0" smtClean="0"/>
              <a:t>Halvering: Før hver </a:t>
            </a:r>
            <a:r>
              <a:rPr lang="da-DK" b="1" dirty="0" smtClean="0"/>
              <a:t>fordobling</a:t>
            </a:r>
            <a:r>
              <a:rPr lang="da-DK" dirty="0" smtClean="0"/>
              <a:t> er </a:t>
            </a:r>
            <a:r>
              <a:rPr lang="da-DK" b="1" dirty="0" smtClean="0"/>
              <a:t>halvdelen blevet malet gult</a:t>
            </a:r>
            <a:r>
              <a:rPr lang="da-DK" dirty="0" smtClean="0"/>
              <a:t> (udvidelser)</a:t>
            </a:r>
          </a:p>
          <a:p>
            <a:pPr eaLnBrk="1" hangingPunct="1"/>
            <a:r>
              <a:rPr lang="da-DK" dirty="0" smtClean="0"/>
              <a:t>Før hver </a:t>
            </a:r>
            <a:r>
              <a:rPr lang="da-DK" b="1" dirty="0" smtClean="0"/>
              <a:t>halvering</a:t>
            </a:r>
            <a:r>
              <a:rPr lang="da-DK" dirty="0" smtClean="0"/>
              <a:t> er </a:t>
            </a:r>
            <a:r>
              <a:rPr lang="da-DK" b="1" dirty="0" smtClean="0"/>
              <a:t>en fjerdedel blevet malet grå</a:t>
            </a:r>
            <a:r>
              <a:rPr lang="da-DK" b="1" i="1" dirty="0" smtClean="0"/>
              <a:t> </a:t>
            </a:r>
            <a:r>
              <a:rPr lang="da-DK" dirty="0" smtClean="0"/>
              <a:t>(reduktioner)</a:t>
            </a:r>
          </a:p>
          <a:p>
            <a:pPr eaLnBrk="1" hangingPunct="1"/>
            <a:r>
              <a:rPr lang="da-DK" dirty="0" smtClean="0"/>
              <a:t>Hver </a:t>
            </a:r>
            <a:r>
              <a:rPr lang="da-DK" b="1" dirty="0" smtClean="0"/>
              <a:t>gul</a:t>
            </a:r>
            <a:r>
              <a:rPr lang="da-DK" dirty="0" smtClean="0"/>
              <a:t> farvning skal betale for </a:t>
            </a:r>
            <a:r>
              <a:rPr lang="da-DK" b="1" dirty="0" smtClean="0"/>
              <a:t>fire</a:t>
            </a:r>
            <a:r>
              <a:rPr lang="da-DK" dirty="0" smtClean="0"/>
              <a:t> nye indgange i det næste array</a:t>
            </a:r>
          </a:p>
          <a:p>
            <a:pPr eaLnBrk="1" hangingPunct="1"/>
            <a:r>
              <a:rPr lang="da-DK" dirty="0" smtClean="0"/>
              <a:t>Hver </a:t>
            </a:r>
            <a:r>
              <a:rPr lang="da-DK" b="1" dirty="0" smtClean="0"/>
              <a:t>grå</a:t>
            </a:r>
            <a:r>
              <a:rPr lang="da-DK" dirty="0" smtClean="0"/>
              <a:t> farvning  skal betale for </a:t>
            </a:r>
            <a:r>
              <a:rPr lang="da-DK" b="1" dirty="0" smtClean="0"/>
              <a:t>to</a:t>
            </a:r>
            <a:r>
              <a:rPr lang="da-DK" dirty="0" smtClean="0"/>
              <a:t> nye </a:t>
            </a:r>
            <a:r>
              <a:rPr lang="da-DK" dirty="0" err="1" smtClean="0"/>
              <a:t>indange</a:t>
            </a:r>
            <a:r>
              <a:rPr lang="da-DK" dirty="0" smtClean="0"/>
              <a:t> i det næste array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D755EA-FD44-4620-AD13-B93E8EB4313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 kan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388F-05FF-41C5-A656-10D517E7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52EA-1A20-493D-80AA-E53A451E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66A6-21FA-498B-80AC-A0D95772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524C-35FB-4258-85C2-BB3E64F2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10A0-CF13-4501-972D-9E26CD60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BE23-490C-4788-A6ED-FFA9B2A5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E186-89FC-4B45-A1A6-70AC68193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50B9-5423-47E7-ABCB-61AD54ED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6E90-C911-4C8B-A98E-50006C10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88E3-FF98-45BD-9783-797ADB98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6142-A4F9-4981-B47A-BA501F6C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E39B-F998-496C-8D3B-7A6C3BF0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A8FA-7CF6-4C20-B5F6-A66196F6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448D-D0FF-4717-AC51-0C7918396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AC30-BE7F-4EE7-947D-9CE4AF727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381A88F-7B23-4E06-BEB2-FF8D9B45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acle.com/technetwork/java/javase/downloads/index.html" TargetMode="External"/><Relationship Id="rId3" Type="http://schemas.openxmlformats.org/officeDocument/2006/relationships/hyperlink" Target="https://docs.oracle.com/javase/10/docs/api/java/util/ArrayList.html#trimToSize()" TargetMode="External"/><Relationship Id="rId7" Type="http://schemas.openxmlformats.org/officeDocument/2006/relationships/hyperlink" Target="http://www.cplusplus.com/reference/vector/vecto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thon.org/3/library/stdtypes.html#sequence-types-list-tuple-range" TargetMode="External"/><Relationship Id="rId5" Type="http://schemas.openxmlformats.org/officeDocument/2006/relationships/hyperlink" Target="https://docs.oracle.com/javase/10/docs/api/java/util/ArrayList.html" TargetMode="External"/><Relationship Id="rId10" Type="http://schemas.openxmlformats.org/officeDocument/2006/relationships/hyperlink" Target="https://github.com/gcc-mirror/gcc/blob/master/libstdc++-v3/include/bits/stl_vector.h" TargetMode="External"/><Relationship Id="rId4" Type="http://schemas.openxmlformats.org/officeDocument/2006/relationships/hyperlink" Target="http://www.cplusplus.com/reference/vector/vector/shrink_to_fit/" TargetMode="External"/><Relationship Id="rId9" Type="http://schemas.openxmlformats.org/officeDocument/2006/relationships/hyperlink" Target="https://github.com/python/cpython/blob/master/Objects/listobject.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31242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sz="3200" dirty="0" smtClean="0"/>
              <a:t>Stakke, køer</a:t>
            </a:r>
            <a:br>
              <a:rPr lang="da-DK" sz="3200" dirty="0" smtClean="0"/>
            </a:br>
            <a:r>
              <a:rPr lang="da-DK" sz="3200" dirty="0" smtClean="0"/>
              <a:t>[</a:t>
            </a:r>
            <a:r>
              <a:rPr lang="da-DK" sz="3200" dirty="0"/>
              <a:t>CLRS, kapitel 10]</a:t>
            </a:r>
            <a:endParaRPr lang="da-DK" sz="32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81200" y="1341438"/>
            <a:ext cx="82296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spcAft>
                <a:spcPts val="3600"/>
              </a:spcAft>
              <a:tabLst>
                <a:tab pos="1257300" algn="l"/>
              </a:tabLst>
              <a:defRPr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Ved overløb lad den nye længde være </a:t>
            </a:r>
            <a:br>
              <a:rPr lang="da-DK" kern="0" dirty="0">
                <a:solidFill>
                  <a:schemeClr val="bg1"/>
                </a:solidFill>
                <a:latin typeface="+mn-lt"/>
              </a:rPr>
            </a:br>
            <a:r>
              <a:rPr lang="da-DK" kern="0" dirty="0">
                <a:solidFill>
                  <a:schemeClr val="bg1"/>
                </a:solidFill>
                <a:latin typeface="+mn-lt"/>
              </a:rPr>
              <a:t>4/3 af den oprindelige, og når arrayet </a:t>
            </a:r>
            <a:br>
              <a:rPr lang="da-DK" kern="0" dirty="0">
                <a:solidFill>
                  <a:schemeClr val="bg1"/>
                </a:solidFill>
                <a:latin typeface="+mn-lt"/>
              </a:rPr>
            </a:br>
            <a:r>
              <a:rPr lang="da-DK" kern="0" dirty="0">
                <a:solidFill>
                  <a:schemeClr val="bg1"/>
                </a:solidFill>
                <a:latin typeface="+mn-lt"/>
              </a:rPr>
              <a:t>bliver halv fuldt reducer det til 2/3 længde.</a:t>
            </a:r>
          </a:p>
          <a:p>
            <a:pPr eaLnBrk="0" hangingPunct="0">
              <a:spcBef>
                <a:spcPct val="20000"/>
              </a:spcBef>
              <a:spcAft>
                <a:spcPts val="1200"/>
              </a:spcAft>
              <a:tabLst>
                <a:tab pos="1257300" algn="l"/>
              </a:tabLst>
              <a:defRPr/>
            </a:pPr>
            <a:r>
              <a:rPr lang="da-DK" sz="2800" kern="0" dirty="0">
                <a:solidFill>
                  <a:schemeClr val="bg1"/>
                </a:solidFill>
                <a:latin typeface="+mn-lt"/>
              </a:rPr>
              <a:t>Hvor langt kan arrayet maksimalt være når det gemmer </a:t>
            </a:r>
            <a:r>
              <a:rPr lang="da-DK" sz="2800" i="1" kern="0" dirty="0">
                <a:solidFill>
                  <a:schemeClr val="bg1"/>
                </a:solidFill>
                <a:latin typeface="+mn-lt"/>
              </a:rPr>
              <a:t>n </a:t>
            </a:r>
            <a:r>
              <a:rPr lang="da-DK" sz="2800" kern="0" dirty="0">
                <a:solidFill>
                  <a:schemeClr val="bg1"/>
                </a:solidFill>
                <a:latin typeface="+mn-lt"/>
              </a:rPr>
              <a:t>elementer ?</a:t>
            </a:r>
            <a:endParaRPr lang="en-US" sz="28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3" name="TPQuestion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4/3 Forøgelse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267200" y="5105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6682085" y="1295400"/>
            <a:ext cx="461665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9209598" y="1295400"/>
            <a:ext cx="2520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8739485" y="1295400"/>
            <a:ext cx="461665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18" name="Right Arrow 17"/>
          <p:cNvSpPr/>
          <p:nvPr/>
        </p:nvSpPr>
        <p:spPr bwMode="auto">
          <a:xfrm>
            <a:off x="7867651" y="1304925"/>
            <a:ext cx="528638" cy="228600"/>
          </a:xfrm>
          <a:prstGeom prst="rightArrow">
            <a:avLst>
              <a:gd name="adj1" fmla="val 50000"/>
              <a:gd name="adj2" fmla="val 61539"/>
            </a:avLst>
          </a:prstGeom>
          <a:solidFill>
            <a:schemeClr val="accent3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7162800" y="2133600"/>
            <a:ext cx="461665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6694786" y="2133600"/>
            <a:ext cx="461665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1" name="Right Arrow 20"/>
          <p:cNvSpPr/>
          <p:nvPr/>
        </p:nvSpPr>
        <p:spPr bwMode="auto">
          <a:xfrm>
            <a:off x="7867651" y="2133600"/>
            <a:ext cx="528638" cy="228600"/>
          </a:xfrm>
          <a:prstGeom prst="rightArrow">
            <a:avLst>
              <a:gd name="adj1" fmla="val 50000"/>
              <a:gd name="adj2" fmla="val 61539"/>
            </a:avLst>
          </a:prstGeom>
          <a:solidFill>
            <a:schemeClr val="accent3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9003010" y="2133600"/>
            <a:ext cx="461665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8752186" y="2133600"/>
            <a:ext cx="461665" cy="2159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>
            <a:spAutoFit/>
          </a:bodyPr>
          <a:lstStyle/>
          <a:p>
            <a:endParaRPr lang="da-DK"/>
          </a:p>
        </p:txBody>
      </p:sp>
      <p:sp>
        <p:nvSpPr>
          <p:cNvPr id="2064" name="TextBox 13"/>
          <p:cNvSpPr txBox="1">
            <a:spLocks noChangeArrowheads="1"/>
          </p:cNvSpPr>
          <p:nvPr/>
        </p:nvSpPr>
        <p:spPr bwMode="auto">
          <a:xfrm>
            <a:off x="6781800" y="982663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i="1" dirty="0">
                <a:solidFill>
                  <a:schemeClr val="bg1"/>
                </a:solidFill>
              </a:rPr>
              <a:t>L</a:t>
            </a:r>
            <a:r>
              <a:rPr lang="da-DK" dirty="0">
                <a:solidFill>
                  <a:schemeClr val="bg1"/>
                </a:solidFill>
              </a:rPr>
              <a:t>                           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</a:rPr>
              <a:t>4/3∙</a:t>
            </a:r>
            <a:r>
              <a:rPr lang="da-DK" i="1" dirty="0">
                <a:solidFill>
                  <a:schemeClr val="bg1"/>
                </a:solidFill>
              </a:rPr>
              <a:t>L</a:t>
            </a:r>
          </a:p>
          <a:p>
            <a:pPr algn="l" eaLnBrk="1" hangingPunct="1"/>
            <a:endParaRPr lang="da-DK" dirty="0">
              <a:solidFill>
                <a:schemeClr val="bg1"/>
              </a:solidFill>
            </a:endParaRPr>
          </a:p>
          <a:p>
            <a:pPr algn="l" eaLnBrk="1" hangingPunct="1"/>
            <a:r>
              <a:rPr lang="da-DK" i="1" dirty="0">
                <a:solidFill>
                  <a:schemeClr val="bg1"/>
                </a:solidFill>
              </a:rPr>
              <a:t>L</a:t>
            </a:r>
            <a:r>
              <a:rPr lang="da-DK" dirty="0">
                <a:solidFill>
                  <a:schemeClr val="bg1"/>
                </a:solidFill>
              </a:rPr>
              <a:t>                            2/3∙</a:t>
            </a:r>
            <a:r>
              <a:rPr lang="da-DK" i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065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600" y="4038600"/>
            <a:ext cx="2844800" cy="25908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3/2 ∙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4/3 ∙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2 ∙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8/3 ∙ n</a:t>
            </a:r>
          </a:p>
          <a:p>
            <a:pPr marL="514350" indent="-514350">
              <a:spcBef>
                <a:spcPct val="0"/>
              </a:spcBef>
              <a:buFontTx/>
              <a:buAutoNum type="alphaLcParenR"/>
              <a:tabLst>
                <a:tab pos="1257300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06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26930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86119"/>
            <a:ext cx="9137515" cy="497681"/>
          </a:xfrm>
        </p:spPr>
        <p:txBody>
          <a:bodyPr>
            <a:noAutofit/>
          </a:bodyPr>
          <a:lstStyle/>
          <a:p>
            <a:r>
              <a:rPr lang="da-DK" sz="3200" b="1" dirty="0" err="1"/>
              <a:t>Reallokeringsstrategier</a:t>
            </a:r>
            <a:r>
              <a:rPr lang="da-DK" sz="3200" b="1" dirty="0"/>
              <a:t> i Java, </a:t>
            </a:r>
            <a:r>
              <a:rPr lang="da-DK" sz="3200" b="1" dirty="0" err="1"/>
              <a:t>Python</a:t>
            </a:r>
            <a:r>
              <a:rPr lang="da-DK" sz="3200" b="1" dirty="0"/>
              <a:t> og C++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84318" y="1371601"/>
          <a:ext cx="9029849" cy="235895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46548">
                  <a:extLst>
                    <a:ext uri="{9D8B030D-6E8A-4147-A177-3AD203B41FA5}">
                      <a16:colId xmlns:a16="http://schemas.microsoft.com/office/drawing/2014/main" val="3285542278"/>
                    </a:ext>
                  </a:extLst>
                </a:gridCol>
                <a:gridCol w="2758901">
                  <a:extLst>
                    <a:ext uri="{9D8B030D-6E8A-4147-A177-3AD203B41FA5}">
                      <a16:colId xmlns:a16="http://schemas.microsoft.com/office/drawing/2014/main" val="2018599659"/>
                    </a:ext>
                  </a:extLst>
                </a:gridCol>
                <a:gridCol w="2284295">
                  <a:extLst>
                    <a:ext uri="{9D8B030D-6E8A-4147-A177-3AD203B41FA5}">
                      <a16:colId xmlns:a16="http://schemas.microsoft.com/office/drawing/2014/main" val="485269469"/>
                    </a:ext>
                  </a:extLst>
                </a:gridCol>
                <a:gridCol w="2440105">
                  <a:extLst>
                    <a:ext uri="{9D8B030D-6E8A-4147-A177-3AD203B41FA5}">
                      <a16:colId xmlns:a16="http://schemas.microsoft.com/office/drawing/2014/main" val="373025849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Sprog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Java </a:t>
                      </a:r>
                      <a:r>
                        <a:rPr lang="da-DK" sz="1400" dirty="0" err="1" smtClean="0"/>
                        <a:t>ArrayList</a:t>
                      </a:r>
                      <a:r>
                        <a:rPr lang="da-DK" sz="1400" dirty="0" smtClean="0"/>
                        <a:t> (JDK</a:t>
                      </a:r>
                      <a:r>
                        <a:rPr lang="da-DK" sz="1400" baseline="0" dirty="0" smtClean="0"/>
                        <a:t> SE</a:t>
                      </a:r>
                      <a:r>
                        <a:rPr lang="da-DK" sz="1400" dirty="0" smtClean="0"/>
                        <a:t> 12.0.1)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err="1" smtClean="0"/>
                        <a:t>Python</a:t>
                      </a:r>
                      <a:r>
                        <a:rPr lang="da-DK" sz="1400" dirty="0" smtClean="0"/>
                        <a:t> list (</a:t>
                      </a:r>
                      <a:r>
                        <a:rPr lang="da-DK" sz="1400" dirty="0" err="1" smtClean="0"/>
                        <a:t>CPython</a:t>
                      </a:r>
                      <a:r>
                        <a:rPr lang="da-DK" sz="1400" baseline="0" dirty="0" smtClean="0"/>
                        <a:t> 3.7)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C++ </a:t>
                      </a:r>
                      <a:r>
                        <a:rPr lang="da-DK" sz="1400" dirty="0" err="1" smtClean="0"/>
                        <a:t>vector</a:t>
                      </a:r>
                      <a:r>
                        <a:rPr lang="da-DK" sz="1400" dirty="0" smtClean="0"/>
                        <a:t> (GCC</a:t>
                      </a:r>
                      <a:r>
                        <a:rPr lang="da-DK" sz="1400" baseline="0" dirty="0" smtClean="0"/>
                        <a:t> 9.1)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7725748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Ved overløb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+ 50</a:t>
                      </a:r>
                      <a:r>
                        <a:rPr lang="da-DK" sz="1400" b="1" baseline="0" dirty="0" smtClean="0"/>
                        <a:t> %</a:t>
                      </a:r>
                      <a:endParaRPr lang="da-DK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+ 12.5 %</a:t>
                      </a:r>
                      <a:endParaRPr lang="da-DK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+</a:t>
                      </a:r>
                      <a:r>
                        <a:rPr lang="da-DK" sz="1400" b="1" baseline="0" dirty="0" smtClean="0"/>
                        <a:t> 100 %</a:t>
                      </a:r>
                      <a:endParaRPr lang="da-DK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418253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Formindskelse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Nej (kan kalde </a:t>
                      </a:r>
                      <a:r>
                        <a:rPr lang="da-DK" sz="1400" dirty="0" err="1" smtClean="0">
                          <a:hlinkClick r:id="rId3"/>
                        </a:rPr>
                        <a:t>trimToSize</a:t>
                      </a:r>
                      <a:r>
                        <a:rPr lang="da-DK" sz="1400" dirty="0" smtClean="0"/>
                        <a:t>)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aseline="0" dirty="0" smtClean="0"/>
                        <a:t>&lt; 50 %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Nej (kan kalde  </a:t>
                      </a:r>
                      <a:r>
                        <a:rPr lang="da-DK" sz="1400" dirty="0" err="1" smtClean="0">
                          <a:hlinkClick r:id="rId4"/>
                        </a:rPr>
                        <a:t>shrink_to_fit</a:t>
                      </a:r>
                      <a:r>
                        <a:rPr lang="da-DK" sz="1400" dirty="0" smtClean="0"/>
                        <a:t>)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65349072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Dokumentation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>
                          <a:hlinkClick r:id="rId5"/>
                        </a:rPr>
                        <a:t>https://docs.oracle.com/javase/10/docs/api/java/util/ArrayList.html</a:t>
                      </a:r>
                      <a:endParaRPr lang="da-DK" sz="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>
                          <a:hlinkClick r:id="rId6"/>
                        </a:rPr>
                        <a:t>https://docs.python.org/3/library/</a:t>
                      </a:r>
                      <a:br>
                        <a:rPr lang="da-DK" sz="800" dirty="0" smtClean="0">
                          <a:hlinkClick r:id="rId6"/>
                        </a:rPr>
                      </a:br>
                      <a:r>
                        <a:rPr lang="da-DK" sz="800" dirty="0" err="1" smtClean="0">
                          <a:hlinkClick r:id="rId6"/>
                        </a:rPr>
                        <a:t>stdtypes.html#sequence-types-list-tuple-range</a:t>
                      </a:r>
                      <a:endParaRPr lang="da-DK" sz="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>
                          <a:hlinkClick r:id="rId7"/>
                        </a:rPr>
                        <a:t>http://www.cplusplus.com/reference/vector/vector/</a:t>
                      </a:r>
                      <a:endParaRPr lang="da-DK" sz="800" dirty="0" smtClean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7040823"/>
                  </a:ext>
                </a:extLst>
              </a:tr>
              <a:tr h="679717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Kildekode</a:t>
                      </a:r>
                      <a:endParaRPr lang="da-DK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800" dirty="0" smtClean="0"/>
                        <a:t>Installer JDK fra</a:t>
                      </a:r>
                    </a:p>
                    <a:p>
                      <a:pPr algn="ctr"/>
                      <a:r>
                        <a:rPr lang="da-DK" sz="800" dirty="0" smtClean="0">
                          <a:hlinkClick r:id="rId8"/>
                        </a:rPr>
                        <a:t>www.oracle.com/technetwork/java/javase/downloads/</a:t>
                      </a:r>
                      <a:endParaRPr lang="da-DK" sz="800" dirty="0" smtClean="0"/>
                    </a:p>
                    <a:p>
                      <a:pPr algn="ctr"/>
                      <a:r>
                        <a:rPr lang="da-DK" sz="800" dirty="0" smtClean="0"/>
                        <a:t>Fil </a:t>
                      </a:r>
                      <a:r>
                        <a:rPr lang="da-DK" sz="800" dirty="0" err="1" smtClean="0"/>
                        <a:t>java.base</a:t>
                      </a:r>
                      <a:r>
                        <a:rPr lang="da-DK" sz="800" dirty="0" smtClean="0"/>
                        <a:t>\</a:t>
                      </a:r>
                      <a:r>
                        <a:rPr lang="da-DK" sz="800" dirty="0" err="1" smtClean="0"/>
                        <a:t>java</a:t>
                      </a:r>
                      <a:r>
                        <a:rPr lang="da-DK" sz="800" dirty="0" smtClean="0"/>
                        <a:t>\</a:t>
                      </a:r>
                      <a:r>
                        <a:rPr lang="da-DK" sz="800" dirty="0" err="1" smtClean="0"/>
                        <a:t>util</a:t>
                      </a:r>
                      <a:r>
                        <a:rPr lang="da-DK" sz="800" dirty="0" smtClean="0"/>
                        <a:t>\ArrayList.java </a:t>
                      </a:r>
                      <a:br>
                        <a:rPr lang="da-DK" sz="800" dirty="0" smtClean="0"/>
                      </a:br>
                      <a:r>
                        <a:rPr lang="da-DK" sz="800" dirty="0" smtClean="0"/>
                        <a:t>fra C:\Program Files\Java\jdk-12.0.1\</a:t>
                      </a:r>
                      <a:r>
                        <a:rPr lang="da-DK" sz="800" dirty="0" err="1" smtClean="0"/>
                        <a:t>lib</a:t>
                      </a:r>
                      <a:r>
                        <a:rPr lang="da-DK" sz="800" dirty="0" smtClean="0"/>
                        <a:t>\src.zip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dirty="0" smtClean="0">
                          <a:hlinkClick r:id="rId9"/>
                        </a:rPr>
                        <a:t>github.com/</a:t>
                      </a:r>
                      <a:r>
                        <a:rPr lang="da-DK" sz="800" dirty="0" err="1" smtClean="0">
                          <a:hlinkClick r:id="rId9"/>
                        </a:rPr>
                        <a:t>python</a:t>
                      </a:r>
                      <a:r>
                        <a:rPr lang="da-DK" sz="800" dirty="0" smtClean="0">
                          <a:hlinkClick r:id="rId9"/>
                        </a:rPr>
                        <a:t>/</a:t>
                      </a:r>
                      <a:r>
                        <a:rPr lang="da-DK" sz="800" dirty="0" err="1" smtClean="0">
                          <a:hlinkClick r:id="rId9"/>
                        </a:rPr>
                        <a:t>cpython</a:t>
                      </a:r>
                      <a:r>
                        <a:rPr lang="da-DK" sz="800" dirty="0" smtClean="0">
                          <a:hlinkClick r:id="rId9"/>
                        </a:rPr>
                        <a:t>/</a:t>
                      </a:r>
                      <a:br>
                        <a:rPr lang="da-DK" sz="800" dirty="0" smtClean="0">
                          <a:hlinkClick r:id="rId9"/>
                        </a:rPr>
                      </a:br>
                      <a:r>
                        <a:rPr lang="da-DK" sz="800" dirty="0" err="1" smtClean="0">
                          <a:hlinkClick r:id="rId9"/>
                        </a:rPr>
                        <a:t>blob</a:t>
                      </a:r>
                      <a:r>
                        <a:rPr lang="da-DK" sz="800" dirty="0" smtClean="0">
                          <a:hlinkClick r:id="rId9"/>
                        </a:rPr>
                        <a:t>/master/Objects/</a:t>
                      </a:r>
                      <a:r>
                        <a:rPr lang="da-DK" sz="800" dirty="0" err="1" smtClean="0">
                          <a:hlinkClick r:id="rId9"/>
                        </a:rPr>
                        <a:t>listobject.c</a:t>
                      </a:r>
                      <a:endParaRPr lang="da-DK" sz="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dirty="0" smtClean="0">
                          <a:hlinkClick r:id="rId10"/>
                        </a:rPr>
                        <a:t>github.com/</a:t>
                      </a:r>
                      <a:r>
                        <a:rPr lang="da-DK" sz="800" dirty="0" err="1" smtClean="0">
                          <a:hlinkClick r:id="rId10"/>
                        </a:rPr>
                        <a:t>gcc-mirror</a:t>
                      </a:r>
                      <a:r>
                        <a:rPr lang="da-DK" sz="800" dirty="0" smtClean="0">
                          <a:hlinkClick r:id="rId10"/>
                        </a:rPr>
                        <a:t>/</a:t>
                      </a:r>
                      <a:r>
                        <a:rPr lang="da-DK" sz="800" dirty="0" err="1" smtClean="0">
                          <a:hlinkClick r:id="rId10"/>
                        </a:rPr>
                        <a:t>gcc</a:t>
                      </a:r>
                      <a:r>
                        <a:rPr lang="da-DK" sz="800" dirty="0" smtClean="0">
                          <a:hlinkClick r:id="rId10"/>
                        </a:rPr>
                        <a:t>/</a:t>
                      </a:r>
                      <a:br>
                        <a:rPr lang="da-DK" sz="800" dirty="0" smtClean="0">
                          <a:hlinkClick r:id="rId10"/>
                        </a:rPr>
                      </a:br>
                      <a:r>
                        <a:rPr lang="da-DK" sz="800" dirty="0" err="1" smtClean="0">
                          <a:hlinkClick r:id="rId10"/>
                        </a:rPr>
                        <a:t>blob</a:t>
                      </a:r>
                      <a:r>
                        <a:rPr lang="da-DK" sz="800" dirty="0" smtClean="0">
                          <a:hlinkClick r:id="rId10"/>
                        </a:rPr>
                        <a:t>/master/</a:t>
                      </a:r>
                      <a:r>
                        <a:rPr lang="da-DK" sz="800" dirty="0" err="1" smtClean="0">
                          <a:hlinkClick r:id="rId10"/>
                        </a:rPr>
                        <a:t>libstdc</a:t>
                      </a:r>
                      <a:r>
                        <a:rPr lang="da-DK" sz="800" dirty="0" smtClean="0">
                          <a:hlinkClick r:id="rId10"/>
                        </a:rPr>
                        <a:t>++-v3/include/bits/stl_vector.h</a:t>
                      </a:r>
                      <a:endParaRPr lang="da-DK" sz="800" dirty="0" smtClean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147364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1516" y="4644147"/>
            <a:ext cx="2980823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l"/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list_resize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PyListObject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Py_ssize_t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PyObject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**items;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new_allocated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num_allocated_bytes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Py_ssize_t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&gt;=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1)) {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ob_item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||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== 0);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Py_SIZE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algn="l"/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new_allocated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b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3) + (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newsize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9 ? 3 : 6);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  <a:b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5114" y="4648200"/>
            <a:ext cx="290249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l"/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size_type</a:t>
            </a: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M_check_len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size_type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__n,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* __s)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 -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 __n)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__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throw_length_error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(__N(__s));</a:t>
            </a:r>
          </a:p>
          <a:p>
            <a:pPr algn="l"/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size_type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__len =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(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::max)(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__n);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(__len &lt;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 || __len &gt;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?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: __len;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/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425" y="4644147"/>
            <a:ext cx="2965315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overflow-conscious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elementData.length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newCapacity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oldCapacity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da-DK" sz="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oldCapacity</a:t>
            </a:r>
            <a:r>
              <a:rPr lang="da-DK" sz="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1);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0) {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elementData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== DEFAULTCAPACITY_EMPTY_ELEMENTDATA)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(DEFAULT_CAPACITY,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&lt; 0) //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new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OutOfMemoryError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- MAX_ARRAY_SIZE &lt;= 0)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?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newCapacity</a:t>
            </a:r>
            <a:endParaRPr lang="da-DK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: 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hugeCapacity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minCapacity</a:t>
            </a:r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/>
            <a:r>
              <a:rPr lang="da-DK" sz="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7246" y="4267200"/>
            <a:ext cx="305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Python</a:t>
            </a:r>
            <a:r>
              <a:rPr lang="da-DK" dirty="0" smtClean="0"/>
              <a:t> list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1530486" y="4267200"/>
            <a:ext cx="301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Java </a:t>
            </a:r>
            <a:r>
              <a:rPr lang="da-DK" dirty="0" err="1" smtClean="0"/>
              <a:t>ArrayList</a:t>
            </a:r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7686562" y="4267200"/>
            <a:ext cx="29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C++ </a:t>
            </a:r>
            <a:r>
              <a:rPr lang="da-DK" dirty="0" err="1" smtClean="0"/>
              <a:t>vector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8631345" y="78927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pensum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Queue of f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1"/>
            <a:ext cx="5181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057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Kø</a:t>
            </a:r>
            <a:endParaRPr lang="en-US" sz="66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124200" y="2819401"/>
            <a:ext cx="19050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Enqueue(2)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Enqueue(7)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Engueue(-4)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Dequeue = 7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514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Enqueue, dequeue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524000"/>
            <a:ext cx="3533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0"/>
          <p:cNvGrpSpPr>
            <a:grpSpLocks noChangeAspect="1"/>
          </p:cNvGrpSpPr>
          <p:nvPr/>
        </p:nvGrpSpPr>
        <p:grpSpPr bwMode="auto">
          <a:xfrm>
            <a:off x="1828800" y="1265239"/>
            <a:ext cx="3657600" cy="1698625"/>
            <a:chOff x="192" y="797"/>
            <a:chExt cx="2304" cy="1070"/>
          </a:xfrm>
        </p:grpSpPr>
        <p:sp>
          <p:nvSpPr>
            <p:cNvPr id="1642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2" y="816"/>
              <a:ext cx="2304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4" name="Rectangle 11"/>
            <p:cNvSpPr>
              <a:spLocks noChangeArrowheads="1"/>
            </p:cNvSpPr>
            <p:nvPr/>
          </p:nvSpPr>
          <p:spPr bwMode="auto">
            <a:xfrm>
              <a:off x="206" y="972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5" name="Rectangle 12"/>
            <p:cNvSpPr>
              <a:spLocks noChangeArrowheads="1"/>
            </p:cNvSpPr>
            <p:nvPr/>
          </p:nvSpPr>
          <p:spPr bwMode="auto">
            <a:xfrm>
              <a:off x="1913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6" name="Rectangle 13"/>
            <p:cNvSpPr>
              <a:spLocks noChangeArrowheads="1"/>
            </p:cNvSpPr>
            <p:nvPr/>
          </p:nvSpPr>
          <p:spPr bwMode="auto">
            <a:xfrm>
              <a:off x="206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7" name="Line 14"/>
            <p:cNvSpPr>
              <a:spLocks noChangeShapeType="1"/>
            </p:cNvSpPr>
            <p:nvPr/>
          </p:nvSpPr>
          <p:spPr bwMode="auto">
            <a:xfrm flipV="1">
              <a:off x="2055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8" name="Freeform 15"/>
            <p:cNvSpPr>
              <a:spLocks/>
            </p:cNvSpPr>
            <p:nvPr/>
          </p:nvSpPr>
          <p:spPr bwMode="auto">
            <a:xfrm>
              <a:off x="2027" y="1282"/>
              <a:ext cx="57" cy="76"/>
            </a:xfrm>
            <a:custGeom>
              <a:avLst/>
              <a:gdLst>
                <a:gd name="T0" fmla="*/ 0 w 455"/>
                <a:gd name="T1" fmla="*/ 0 h 607"/>
                <a:gd name="T2" fmla="*/ 0 w 455"/>
                <a:gd name="T3" fmla="*/ 0 h 607"/>
                <a:gd name="T4" fmla="*/ 0 w 455"/>
                <a:gd name="T5" fmla="*/ 0 h 607"/>
                <a:gd name="T6" fmla="*/ 0 w 455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7"/>
                <a:gd name="T14" fmla="*/ 455 w 455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7">
                  <a:moveTo>
                    <a:pt x="0" y="607"/>
                  </a:moveTo>
                  <a:lnTo>
                    <a:pt x="227" y="0"/>
                  </a:lnTo>
                  <a:lnTo>
                    <a:pt x="455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9" name="Line 16"/>
            <p:cNvSpPr>
              <a:spLocks noChangeShapeType="1"/>
            </p:cNvSpPr>
            <p:nvPr/>
          </p:nvSpPr>
          <p:spPr bwMode="auto">
            <a:xfrm flipV="1">
              <a:off x="917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30" name="Freeform 17"/>
            <p:cNvSpPr>
              <a:spLocks/>
            </p:cNvSpPr>
            <p:nvPr/>
          </p:nvSpPr>
          <p:spPr bwMode="auto">
            <a:xfrm>
              <a:off x="889" y="1282"/>
              <a:ext cx="57" cy="76"/>
            </a:xfrm>
            <a:custGeom>
              <a:avLst/>
              <a:gdLst>
                <a:gd name="T0" fmla="*/ 0 w 456"/>
                <a:gd name="T1" fmla="*/ 0 h 607"/>
                <a:gd name="T2" fmla="*/ 0 w 456"/>
                <a:gd name="T3" fmla="*/ 0 h 607"/>
                <a:gd name="T4" fmla="*/ 0 w 456"/>
                <a:gd name="T5" fmla="*/ 0 h 607"/>
                <a:gd name="T6" fmla="*/ 0 w 456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7"/>
                <a:gd name="T14" fmla="*/ 456 w 456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7">
                  <a:moveTo>
                    <a:pt x="0" y="607"/>
                  </a:moveTo>
                  <a:lnTo>
                    <a:pt x="228" y="0"/>
                  </a:lnTo>
                  <a:lnTo>
                    <a:pt x="456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31" name="Rectangle 18"/>
            <p:cNvSpPr>
              <a:spLocks noChangeArrowheads="1"/>
            </p:cNvSpPr>
            <p:nvPr/>
          </p:nvSpPr>
          <p:spPr bwMode="auto">
            <a:xfrm>
              <a:off x="2304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32" name="Rectangle 19"/>
            <p:cNvSpPr>
              <a:spLocks noChangeArrowheads="1"/>
            </p:cNvSpPr>
            <p:nvPr/>
          </p:nvSpPr>
          <p:spPr bwMode="auto">
            <a:xfrm>
              <a:off x="2019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33" name="Rectangle 20"/>
            <p:cNvSpPr>
              <a:spLocks noChangeArrowheads="1"/>
            </p:cNvSpPr>
            <p:nvPr/>
          </p:nvSpPr>
          <p:spPr bwMode="auto">
            <a:xfrm>
              <a:off x="1758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34" name="Rectangle 21"/>
            <p:cNvSpPr>
              <a:spLocks noChangeArrowheads="1"/>
            </p:cNvSpPr>
            <p:nvPr/>
          </p:nvSpPr>
          <p:spPr bwMode="auto">
            <a:xfrm>
              <a:off x="1474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35" name="Rectangle 22"/>
            <p:cNvSpPr>
              <a:spLocks noChangeArrowheads="1"/>
            </p:cNvSpPr>
            <p:nvPr/>
          </p:nvSpPr>
          <p:spPr bwMode="auto">
            <a:xfrm>
              <a:off x="1166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36" name="Rectangle 23"/>
            <p:cNvSpPr>
              <a:spLocks noChangeArrowheads="1"/>
            </p:cNvSpPr>
            <p:nvPr/>
          </p:nvSpPr>
          <p:spPr bwMode="auto">
            <a:xfrm>
              <a:off x="905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37" name="Rectangle 24"/>
            <p:cNvSpPr>
              <a:spLocks noChangeArrowheads="1"/>
            </p:cNvSpPr>
            <p:nvPr/>
          </p:nvSpPr>
          <p:spPr bwMode="auto">
            <a:xfrm>
              <a:off x="597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38" name="Rectangle 25"/>
            <p:cNvSpPr>
              <a:spLocks noChangeArrowheads="1"/>
            </p:cNvSpPr>
            <p:nvPr/>
          </p:nvSpPr>
          <p:spPr bwMode="auto">
            <a:xfrm>
              <a:off x="312" y="79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39" name="Rectangle 26"/>
            <p:cNvSpPr>
              <a:spLocks noChangeArrowheads="1"/>
            </p:cNvSpPr>
            <p:nvPr/>
          </p:nvSpPr>
          <p:spPr bwMode="auto">
            <a:xfrm>
              <a:off x="533" y="1521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6440" name="Rectangle 27"/>
            <p:cNvSpPr>
              <a:spLocks noChangeArrowheads="1"/>
            </p:cNvSpPr>
            <p:nvPr/>
          </p:nvSpPr>
          <p:spPr bwMode="auto">
            <a:xfrm>
              <a:off x="1746" y="1521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6441" name="Rectangle 28"/>
            <p:cNvSpPr>
              <a:spLocks noChangeArrowheads="1"/>
            </p:cNvSpPr>
            <p:nvPr/>
          </p:nvSpPr>
          <p:spPr bwMode="auto">
            <a:xfrm>
              <a:off x="923" y="1663"/>
              <a:ext cx="1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42" name="Line 29"/>
            <p:cNvSpPr>
              <a:spLocks noChangeShapeType="1"/>
            </p:cNvSpPr>
            <p:nvPr/>
          </p:nvSpPr>
          <p:spPr bwMode="auto">
            <a:xfrm flipV="1">
              <a:off x="105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3" name="Line 30"/>
            <p:cNvSpPr>
              <a:spLocks noChangeShapeType="1"/>
            </p:cNvSpPr>
            <p:nvPr/>
          </p:nvSpPr>
          <p:spPr bwMode="auto">
            <a:xfrm flipV="1">
              <a:off x="1344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4" name="Line 31"/>
            <p:cNvSpPr>
              <a:spLocks noChangeShapeType="1"/>
            </p:cNvSpPr>
            <p:nvPr/>
          </p:nvSpPr>
          <p:spPr bwMode="auto">
            <a:xfrm flipV="1">
              <a:off x="162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5" name="Line 32"/>
            <p:cNvSpPr>
              <a:spLocks noChangeShapeType="1"/>
            </p:cNvSpPr>
            <p:nvPr/>
          </p:nvSpPr>
          <p:spPr bwMode="auto">
            <a:xfrm flipV="1">
              <a:off x="1913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6" name="Line 33"/>
            <p:cNvSpPr>
              <a:spLocks noChangeShapeType="1"/>
            </p:cNvSpPr>
            <p:nvPr/>
          </p:nvSpPr>
          <p:spPr bwMode="auto">
            <a:xfrm flipV="1">
              <a:off x="2198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7" name="Line 34"/>
            <p:cNvSpPr>
              <a:spLocks noChangeShapeType="1"/>
            </p:cNvSpPr>
            <p:nvPr/>
          </p:nvSpPr>
          <p:spPr bwMode="auto">
            <a:xfrm flipV="1">
              <a:off x="490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8" name="Rectangle 35"/>
            <p:cNvSpPr>
              <a:spLocks noChangeArrowheads="1"/>
            </p:cNvSpPr>
            <p:nvPr/>
          </p:nvSpPr>
          <p:spPr bwMode="auto">
            <a:xfrm>
              <a:off x="1696" y="1023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49" name="Rectangle 36"/>
            <p:cNvSpPr>
              <a:spLocks noChangeArrowheads="1"/>
            </p:cNvSpPr>
            <p:nvPr/>
          </p:nvSpPr>
          <p:spPr bwMode="auto">
            <a:xfrm>
              <a:off x="1439" y="1023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50" name="Rectangle 37"/>
            <p:cNvSpPr>
              <a:spLocks noChangeArrowheads="1"/>
            </p:cNvSpPr>
            <p:nvPr/>
          </p:nvSpPr>
          <p:spPr bwMode="auto">
            <a:xfrm>
              <a:off x="1155" y="1023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51" name="Rectangle 38"/>
            <p:cNvSpPr>
              <a:spLocks noChangeArrowheads="1"/>
            </p:cNvSpPr>
            <p:nvPr/>
          </p:nvSpPr>
          <p:spPr bwMode="auto">
            <a:xfrm>
              <a:off x="870" y="1023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</p:grpSp>
      <p:grpSp>
        <p:nvGrpSpPr>
          <p:cNvPr id="3" name="Group 41"/>
          <p:cNvGrpSpPr>
            <a:grpSpLocks noChangeAspect="1"/>
          </p:cNvGrpSpPr>
          <p:nvPr/>
        </p:nvGrpSpPr>
        <p:grpSpPr bwMode="auto">
          <a:xfrm>
            <a:off x="1790700" y="4008440"/>
            <a:ext cx="3771900" cy="1660525"/>
            <a:chOff x="168" y="2525"/>
            <a:chExt cx="2376" cy="1046"/>
          </a:xfrm>
        </p:grpSpPr>
        <p:sp>
          <p:nvSpPr>
            <p:cNvPr id="1639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40" y="254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3" name="Rectangle 42"/>
            <p:cNvSpPr>
              <a:spLocks noChangeArrowheads="1"/>
            </p:cNvSpPr>
            <p:nvPr/>
          </p:nvSpPr>
          <p:spPr bwMode="auto">
            <a:xfrm>
              <a:off x="254" y="270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4" name="Line 43"/>
            <p:cNvSpPr>
              <a:spLocks noChangeShapeType="1"/>
            </p:cNvSpPr>
            <p:nvPr/>
          </p:nvSpPr>
          <p:spPr bwMode="auto">
            <a:xfrm flipV="1">
              <a:off x="681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5" name="Freeform 44"/>
            <p:cNvSpPr>
              <a:spLocks/>
            </p:cNvSpPr>
            <p:nvPr/>
          </p:nvSpPr>
          <p:spPr bwMode="auto">
            <a:xfrm>
              <a:off x="652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8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6" name="Rectangle 45"/>
            <p:cNvSpPr>
              <a:spLocks noChangeArrowheads="1"/>
            </p:cNvSpPr>
            <p:nvPr/>
          </p:nvSpPr>
          <p:spPr bwMode="auto">
            <a:xfrm>
              <a:off x="538" y="2700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7" name="Line 46"/>
            <p:cNvSpPr>
              <a:spLocks noChangeShapeType="1"/>
            </p:cNvSpPr>
            <p:nvPr/>
          </p:nvSpPr>
          <p:spPr bwMode="auto">
            <a:xfrm flipV="1">
              <a:off x="1250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8" name="Freeform 47"/>
            <p:cNvSpPr>
              <a:spLocks/>
            </p:cNvSpPr>
            <p:nvPr/>
          </p:nvSpPr>
          <p:spPr bwMode="auto">
            <a:xfrm>
              <a:off x="1221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9" name="Rectangle 48"/>
            <p:cNvSpPr>
              <a:spLocks noChangeArrowheads="1"/>
            </p:cNvSpPr>
            <p:nvPr/>
          </p:nvSpPr>
          <p:spPr bwMode="auto">
            <a:xfrm>
              <a:off x="2352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00" name="Rectangle 49"/>
            <p:cNvSpPr>
              <a:spLocks noChangeArrowheads="1"/>
            </p:cNvSpPr>
            <p:nvPr/>
          </p:nvSpPr>
          <p:spPr bwMode="auto">
            <a:xfrm>
              <a:off x="2067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01" name="Rectangle 50"/>
            <p:cNvSpPr>
              <a:spLocks noChangeArrowheads="1"/>
            </p:cNvSpPr>
            <p:nvPr/>
          </p:nvSpPr>
          <p:spPr bwMode="auto">
            <a:xfrm>
              <a:off x="1806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02" name="Rectangle 51"/>
            <p:cNvSpPr>
              <a:spLocks noChangeArrowheads="1"/>
            </p:cNvSpPr>
            <p:nvPr/>
          </p:nvSpPr>
          <p:spPr bwMode="auto">
            <a:xfrm>
              <a:off x="1522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03" name="Rectangle 52"/>
            <p:cNvSpPr>
              <a:spLocks noChangeArrowheads="1"/>
            </p:cNvSpPr>
            <p:nvPr/>
          </p:nvSpPr>
          <p:spPr bwMode="auto">
            <a:xfrm>
              <a:off x="1214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04" name="Rectangle 53"/>
            <p:cNvSpPr>
              <a:spLocks noChangeArrowheads="1"/>
            </p:cNvSpPr>
            <p:nvPr/>
          </p:nvSpPr>
          <p:spPr bwMode="auto">
            <a:xfrm>
              <a:off x="953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05" name="Rectangle 54"/>
            <p:cNvSpPr>
              <a:spLocks noChangeArrowheads="1"/>
            </p:cNvSpPr>
            <p:nvPr/>
          </p:nvSpPr>
          <p:spPr bwMode="auto">
            <a:xfrm>
              <a:off x="645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06" name="Rectangle 55"/>
            <p:cNvSpPr>
              <a:spLocks noChangeArrowheads="1"/>
            </p:cNvSpPr>
            <p:nvPr/>
          </p:nvSpPr>
          <p:spPr bwMode="auto">
            <a:xfrm>
              <a:off x="360" y="252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07" name="Rectangle 56"/>
            <p:cNvSpPr>
              <a:spLocks noChangeArrowheads="1"/>
            </p:cNvSpPr>
            <p:nvPr/>
          </p:nvSpPr>
          <p:spPr bwMode="auto">
            <a:xfrm>
              <a:off x="168" y="322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=2</a:t>
              </a:r>
              <a:endParaRPr lang="da-DK"/>
            </a:p>
          </p:txBody>
        </p:sp>
        <p:sp>
          <p:nvSpPr>
            <p:cNvPr id="16408" name="Rectangle 57"/>
            <p:cNvSpPr>
              <a:spLocks noChangeArrowheads="1"/>
            </p:cNvSpPr>
            <p:nvPr/>
          </p:nvSpPr>
          <p:spPr bwMode="auto">
            <a:xfrm>
              <a:off x="1137" y="322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6409" name="Rectangle 58"/>
            <p:cNvSpPr>
              <a:spLocks noChangeArrowheads="1"/>
            </p:cNvSpPr>
            <p:nvPr/>
          </p:nvSpPr>
          <p:spPr bwMode="auto">
            <a:xfrm>
              <a:off x="899" y="3367"/>
              <a:ext cx="1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10" name="Line 59"/>
            <p:cNvSpPr>
              <a:spLocks noChangeShapeType="1"/>
            </p:cNvSpPr>
            <p:nvPr/>
          </p:nvSpPr>
          <p:spPr bwMode="auto">
            <a:xfrm flipV="1">
              <a:off x="110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1" name="Line 60"/>
            <p:cNvSpPr>
              <a:spLocks noChangeShapeType="1"/>
            </p:cNvSpPr>
            <p:nvPr/>
          </p:nvSpPr>
          <p:spPr bwMode="auto">
            <a:xfrm flipV="1">
              <a:off x="1392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2" name="Line 61"/>
            <p:cNvSpPr>
              <a:spLocks noChangeShapeType="1"/>
            </p:cNvSpPr>
            <p:nvPr/>
          </p:nvSpPr>
          <p:spPr bwMode="auto">
            <a:xfrm flipV="1">
              <a:off x="167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3" name="Line 62"/>
            <p:cNvSpPr>
              <a:spLocks noChangeShapeType="1"/>
            </p:cNvSpPr>
            <p:nvPr/>
          </p:nvSpPr>
          <p:spPr bwMode="auto">
            <a:xfrm flipV="1">
              <a:off x="1961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4" name="Line 63"/>
            <p:cNvSpPr>
              <a:spLocks noChangeShapeType="1"/>
            </p:cNvSpPr>
            <p:nvPr/>
          </p:nvSpPr>
          <p:spPr bwMode="auto">
            <a:xfrm flipV="1">
              <a:off x="2246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5" name="Line 64"/>
            <p:cNvSpPr>
              <a:spLocks noChangeShapeType="1"/>
            </p:cNvSpPr>
            <p:nvPr/>
          </p:nvSpPr>
          <p:spPr bwMode="auto">
            <a:xfrm flipV="1">
              <a:off x="538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6" name="Line 65"/>
            <p:cNvSpPr>
              <a:spLocks noChangeShapeType="1"/>
            </p:cNvSpPr>
            <p:nvPr/>
          </p:nvSpPr>
          <p:spPr bwMode="auto">
            <a:xfrm flipV="1">
              <a:off x="823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7" name="Rectangle 66"/>
            <p:cNvSpPr>
              <a:spLocks noChangeArrowheads="1"/>
            </p:cNvSpPr>
            <p:nvPr/>
          </p:nvSpPr>
          <p:spPr bwMode="auto">
            <a:xfrm>
              <a:off x="1744" y="2751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18" name="Rectangle 67"/>
            <p:cNvSpPr>
              <a:spLocks noChangeArrowheads="1"/>
            </p:cNvSpPr>
            <p:nvPr/>
          </p:nvSpPr>
          <p:spPr bwMode="auto">
            <a:xfrm>
              <a:off x="1487" y="275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19" name="Rectangle 68"/>
            <p:cNvSpPr>
              <a:spLocks noChangeArrowheads="1"/>
            </p:cNvSpPr>
            <p:nvPr/>
          </p:nvSpPr>
          <p:spPr bwMode="auto">
            <a:xfrm>
              <a:off x="1203" y="275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20" name="Rectangle 69"/>
            <p:cNvSpPr>
              <a:spLocks noChangeArrowheads="1"/>
            </p:cNvSpPr>
            <p:nvPr/>
          </p:nvSpPr>
          <p:spPr bwMode="auto">
            <a:xfrm>
              <a:off x="2056" y="275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21" name="Rectangle 70"/>
            <p:cNvSpPr>
              <a:spLocks noChangeArrowheads="1"/>
            </p:cNvSpPr>
            <p:nvPr/>
          </p:nvSpPr>
          <p:spPr bwMode="auto">
            <a:xfrm>
              <a:off x="2341" y="275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22" name="Rectangle 71"/>
            <p:cNvSpPr>
              <a:spLocks noChangeArrowheads="1"/>
            </p:cNvSpPr>
            <p:nvPr/>
          </p:nvSpPr>
          <p:spPr bwMode="auto">
            <a:xfrm>
              <a:off x="321" y="2751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461000" y="2819401"/>
            <a:ext cx="2463800" cy="3382963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 – </a:t>
            </a: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</a:t>
            </a:r>
            <a:r>
              <a:rPr lang="da-DK" dirty="0" smtClean="0">
                <a:solidFill>
                  <a:schemeClr val="bg1"/>
                </a:solidFill>
              </a:rPr>
              <a:t> – 2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smtClean="0">
                <a:solidFill>
                  <a:schemeClr val="bg1"/>
                </a:solidFill>
              </a:rPr>
              <a:t>n </a:t>
            </a:r>
            <a:r>
              <a:rPr lang="da-DK" dirty="0" smtClean="0">
                <a:solidFill>
                  <a:schemeClr val="bg1"/>
                </a:solidFill>
              </a:rPr>
              <a:t>/ 2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ved ikke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7" name="TPQuestion"/>
          <p:cNvSpPr>
            <a:spLocks noGrp="1"/>
          </p:cNvSpPr>
          <p:nvPr>
            <p:ph type="title"/>
          </p:nvPr>
        </p:nvSpPr>
        <p:spPr>
          <a:xfrm>
            <a:off x="1524000" y="762000"/>
            <a:ext cx="9144000" cy="1143000"/>
          </a:xfrm>
        </p:spPr>
        <p:txBody>
          <a:bodyPr/>
          <a:lstStyle/>
          <a:p>
            <a:r>
              <a:rPr lang="da-DK" sz="4000" dirty="0">
                <a:solidFill>
                  <a:schemeClr val="bg1"/>
                </a:solidFill>
              </a:rPr>
              <a:t>Maximal kapacitet af en kø </a:t>
            </a:r>
            <a:br>
              <a:rPr lang="da-DK" sz="4000" dirty="0">
                <a:solidFill>
                  <a:schemeClr val="bg1"/>
                </a:solidFill>
              </a:rPr>
            </a:br>
            <a:r>
              <a:rPr lang="da-DK" sz="4000" dirty="0">
                <a:solidFill>
                  <a:schemeClr val="bg1"/>
                </a:solidFill>
              </a:rPr>
              <a:t>implementeret i et array af længde </a:t>
            </a:r>
            <a:r>
              <a:rPr lang="da-DK" sz="4000" i="1" dirty="0">
                <a:solidFill>
                  <a:schemeClr val="bg1"/>
                </a:solidFill>
              </a:rPr>
              <a:t>n</a:t>
            </a:r>
            <a:r>
              <a:rPr lang="da-DK" sz="4000" dirty="0">
                <a:solidFill>
                  <a:schemeClr val="bg1"/>
                </a:solidFill>
              </a:rPr>
              <a:t> ?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724400" y="3429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307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296002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86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600200"/>
            <a:ext cx="4267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/>
              <a:t>Empty : </a:t>
            </a:r>
            <a:r>
              <a:rPr lang="da-DK" sz="2800" i="1"/>
              <a:t>Q.tail</a:t>
            </a:r>
            <a:r>
              <a:rPr lang="da-DK" sz="2800"/>
              <a:t>=</a:t>
            </a:r>
            <a:r>
              <a:rPr lang="da-DK" sz="2800" i="1"/>
              <a:t>Q.head</a:t>
            </a:r>
            <a:r>
              <a:rPr lang="da-DK" sz="2800"/>
              <a:t> ?</a:t>
            </a:r>
          </a:p>
          <a:p>
            <a:pPr eaLnBrk="1" hangingPunct="1"/>
            <a:endParaRPr lang="en-US" sz="28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95600" y="2971801"/>
            <a:ext cx="190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Enqueue(9)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524000" y="586740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b="1">
                <a:solidFill>
                  <a:schemeClr val="accent2"/>
                </a:solidFill>
              </a:rPr>
              <a:t>Array implementation af Kø: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="1">
                <a:solidFill>
                  <a:schemeClr val="accent2"/>
                </a:solidFill>
              </a:rPr>
              <a:t> enqueue og dequeue operationer tager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800" b="1">
                <a:solidFill>
                  <a:schemeClr val="accent2"/>
                </a:solidFill>
              </a:rPr>
              <a:t> tid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096000" y="2438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rgbClr val="FF0000"/>
                </a:solidFill>
              </a:rPr>
              <a:t>Overløb</a:t>
            </a:r>
            <a:r>
              <a:rPr lang="da-DK" sz="2800"/>
              <a:t> : array fordobling/</a:t>
            </a:r>
          </a:p>
          <a:p>
            <a:pPr marL="342900" indent="-342900" algn="l">
              <a:lnSpc>
                <a:spcPct val="55000"/>
              </a:lnSpc>
              <a:spcBef>
                <a:spcPct val="20000"/>
              </a:spcBef>
            </a:pPr>
            <a:r>
              <a:rPr lang="da-DK" sz="2800"/>
              <a:t>                           halvering</a:t>
            </a:r>
            <a:endParaRPr lang="en-US" sz="2800"/>
          </a:p>
        </p:txBody>
      </p:sp>
      <p:grpSp>
        <p:nvGrpSpPr>
          <p:cNvPr id="17415" name="Group 11"/>
          <p:cNvGrpSpPr>
            <a:grpSpLocks noChangeAspect="1"/>
          </p:cNvGrpSpPr>
          <p:nvPr/>
        </p:nvGrpSpPr>
        <p:grpSpPr bwMode="auto">
          <a:xfrm>
            <a:off x="1981200" y="1341439"/>
            <a:ext cx="3657600" cy="1660525"/>
            <a:chOff x="288" y="845"/>
            <a:chExt cx="2304" cy="1046"/>
          </a:xfrm>
        </p:grpSpPr>
        <p:sp>
          <p:nvSpPr>
            <p:cNvPr id="1746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8" y="86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7" name="Rectangle 12"/>
            <p:cNvSpPr>
              <a:spLocks noChangeArrowheads="1"/>
            </p:cNvSpPr>
            <p:nvPr/>
          </p:nvSpPr>
          <p:spPr bwMode="auto">
            <a:xfrm>
              <a:off x="302" y="102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68" name="Line 13"/>
            <p:cNvSpPr>
              <a:spLocks noChangeShapeType="1"/>
            </p:cNvSpPr>
            <p:nvPr/>
          </p:nvSpPr>
          <p:spPr bwMode="auto">
            <a:xfrm flipV="1">
              <a:off x="1298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9" name="Freeform 14"/>
            <p:cNvSpPr>
              <a:spLocks/>
            </p:cNvSpPr>
            <p:nvPr/>
          </p:nvSpPr>
          <p:spPr bwMode="auto">
            <a:xfrm>
              <a:off x="1269" y="133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0" name="Line 15"/>
            <p:cNvSpPr>
              <a:spLocks noChangeShapeType="1"/>
            </p:cNvSpPr>
            <p:nvPr/>
          </p:nvSpPr>
          <p:spPr bwMode="auto">
            <a:xfrm flipV="1">
              <a:off x="1013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71" name="Freeform 16"/>
            <p:cNvSpPr>
              <a:spLocks/>
            </p:cNvSpPr>
            <p:nvPr/>
          </p:nvSpPr>
          <p:spPr bwMode="auto">
            <a:xfrm>
              <a:off x="985" y="1330"/>
              <a:ext cx="57" cy="76"/>
            </a:xfrm>
            <a:custGeom>
              <a:avLst/>
              <a:gdLst>
                <a:gd name="T0" fmla="*/ 0 w 456"/>
                <a:gd name="T1" fmla="*/ 0 h 606"/>
                <a:gd name="T2" fmla="*/ 0 w 456"/>
                <a:gd name="T3" fmla="*/ 0 h 606"/>
                <a:gd name="T4" fmla="*/ 0 w 456"/>
                <a:gd name="T5" fmla="*/ 0 h 606"/>
                <a:gd name="T6" fmla="*/ 0 w 456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6"/>
                <a:gd name="T14" fmla="*/ 456 w 456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6">
                  <a:moveTo>
                    <a:pt x="0" y="606"/>
                  </a:moveTo>
                  <a:lnTo>
                    <a:pt x="228" y="0"/>
                  </a:lnTo>
                  <a:lnTo>
                    <a:pt x="456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2" name="Rectangle 17"/>
            <p:cNvSpPr>
              <a:spLocks noChangeArrowheads="1"/>
            </p:cNvSpPr>
            <p:nvPr/>
          </p:nvSpPr>
          <p:spPr bwMode="auto">
            <a:xfrm>
              <a:off x="871" y="1020"/>
              <a:ext cx="284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3" name="Rectangle 18"/>
            <p:cNvSpPr>
              <a:spLocks noChangeArrowheads="1"/>
            </p:cNvSpPr>
            <p:nvPr/>
          </p:nvSpPr>
          <p:spPr bwMode="auto">
            <a:xfrm>
              <a:off x="2400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74" name="Rectangle 19"/>
            <p:cNvSpPr>
              <a:spLocks noChangeArrowheads="1"/>
            </p:cNvSpPr>
            <p:nvPr/>
          </p:nvSpPr>
          <p:spPr bwMode="auto">
            <a:xfrm>
              <a:off x="2115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75" name="Rectangle 20"/>
            <p:cNvSpPr>
              <a:spLocks noChangeArrowheads="1"/>
            </p:cNvSpPr>
            <p:nvPr/>
          </p:nvSpPr>
          <p:spPr bwMode="auto">
            <a:xfrm>
              <a:off x="1854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76" name="Rectangle 21"/>
            <p:cNvSpPr>
              <a:spLocks noChangeArrowheads="1"/>
            </p:cNvSpPr>
            <p:nvPr/>
          </p:nvSpPr>
          <p:spPr bwMode="auto">
            <a:xfrm>
              <a:off x="1570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77" name="Rectangle 22"/>
            <p:cNvSpPr>
              <a:spLocks noChangeArrowheads="1"/>
            </p:cNvSpPr>
            <p:nvPr/>
          </p:nvSpPr>
          <p:spPr bwMode="auto">
            <a:xfrm>
              <a:off x="1262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78" name="Rectangle 23"/>
            <p:cNvSpPr>
              <a:spLocks noChangeArrowheads="1"/>
            </p:cNvSpPr>
            <p:nvPr/>
          </p:nvSpPr>
          <p:spPr bwMode="auto">
            <a:xfrm>
              <a:off x="1001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79" name="Rectangle 24"/>
            <p:cNvSpPr>
              <a:spLocks noChangeArrowheads="1"/>
            </p:cNvSpPr>
            <p:nvPr/>
          </p:nvSpPr>
          <p:spPr bwMode="auto">
            <a:xfrm>
              <a:off x="693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80" name="Rectangle 25"/>
            <p:cNvSpPr>
              <a:spLocks noChangeArrowheads="1"/>
            </p:cNvSpPr>
            <p:nvPr/>
          </p:nvSpPr>
          <p:spPr bwMode="auto">
            <a:xfrm>
              <a:off x="408" y="84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81" name="Rectangle 26"/>
            <p:cNvSpPr>
              <a:spLocks noChangeArrowheads="1"/>
            </p:cNvSpPr>
            <p:nvPr/>
          </p:nvSpPr>
          <p:spPr bwMode="auto">
            <a:xfrm>
              <a:off x="947" y="1687"/>
              <a:ext cx="1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82" name="Rectangle 27"/>
            <p:cNvSpPr>
              <a:spLocks noChangeArrowheads="1"/>
            </p:cNvSpPr>
            <p:nvPr/>
          </p:nvSpPr>
          <p:spPr bwMode="auto">
            <a:xfrm>
              <a:off x="1233" y="154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7483" name="Rectangle 28"/>
            <p:cNvSpPr>
              <a:spLocks noChangeArrowheads="1"/>
            </p:cNvSpPr>
            <p:nvPr/>
          </p:nvSpPr>
          <p:spPr bwMode="auto">
            <a:xfrm>
              <a:off x="453" y="154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7484" name="Line 29"/>
            <p:cNvSpPr>
              <a:spLocks noChangeShapeType="1"/>
            </p:cNvSpPr>
            <p:nvPr/>
          </p:nvSpPr>
          <p:spPr bwMode="auto">
            <a:xfrm flipV="1">
              <a:off x="115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5" name="Line 30"/>
            <p:cNvSpPr>
              <a:spLocks noChangeShapeType="1"/>
            </p:cNvSpPr>
            <p:nvPr/>
          </p:nvSpPr>
          <p:spPr bwMode="auto">
            <a:xfrm flipV="1">
              <a:off x="1440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6" name="Line 31"/>
            <p:cNvSpPr>
              <a:spLocks noChangeShapeType="1"/>
            </p:cNvSpPr>
            <p:nvPr/>
          </p:nvSpPr>
          <p:spPr bwMode="auto">
            <a:xfrm flipV="1">
              <a:off x="172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7" name="Line 32"/>
            <p:cNvSpPr>
              <a:spLocks noChangeShapeType="1"/>
            </p:cNvSpPr>
            <p:nvPr/>
          </p:nvSpPr>
          <p:spPr bwMode="auto">
            <a:xfrm flipV="1">
              <a:off x="2009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8" name="Line 33"/>
            <p:cNvSpPr>
              <a:spLocks noChangeShapeType="1"/>
            </p:cNvSpPr>
            <p:nvPr/>
          </p:nvSpPr>
          <p:spPr bwMode="auto">
            <a:xfrm flipV="1">
              <a:off x="2294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9" name="Line 34"/>
            <p:cNvSpPr>
              <a:spLocks noChangeShapeType="1"/>
            </p:cNvSpPr>
            <p:nvPr/>
          </p:nvSpPr>
          <p:spPr bwMode="auto">
            <a:xfrm flipV="1">
              <a:off x="586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0" name="Line 35"/>
            <p:cNvSpPr>
              <a:spLocks noChangeShapeType="1"/>
            </p:cNvSpPr>
            <p:nvPr/>
          </p:nvSpPr>
          <p:spPr bwMode="auto">
            <a:xfrm flipV="1">
              <a:off x="871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1" name="Rectangle 36"/>
            <p:cNvSpPr>
              <a:spLocks noChangeArrowheads="1"/>
            </p:cNvSpPr>
            <p:nvPr/>
          </p:nvSpPr>
          <p:spPr bwMode="auto">
            <a:xfrm>
              <a:off x="1792" y="1071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92" name="Rectangle 37"/>
            <p:cNvSpPr>
              <a:spLocks noChangeArrowheads="1"/>
            </p:cNvSpPr>
            <p:nvPr/>
          </p:nvSpPr>
          <p:spPr bwMode="auto">
            <a:xfrm>
              <a:off x="1535" y="107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93" name="Rectangle 38"/>
            <p:cNvSpPr>
              <a:spLocks noChangeArrowheads="1"/>
            </p:cNvSpPr>
            <p:nvPr/>
          </p:nvSpPr>
          <p:spPr bwMode="auto">
            <a:xfrm>
              <a:off x="1251" y="107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94" name="Rectangle 39"/>
            <p:cNvSpPr>
              <a:spLocks noChangeArrowheads="1"/>
            </p:cNvSpPr>
            <p:nvPr/>
          </p:nvSpPr>
          <p:spPr bwMode="auto">
            <a:xfrm>
              <a:off x="2104" y="107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95" name="Rectangle 40"/>
            <p:cNvSpPr>
              <a:spLocks noChangeArrowheads="1"/>
            </p:cNvSpPr>
            <p:nvPr/>
          </p:nvSpPr>
          <p:spPr bwMode="auto">
            <a:xfrm>
              <a:off x="2389" y="107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96" name="Rectangle 41"/>
            <p:cNvSpPr>
              <a:spLocks noChangeArrowheads="1"/>
            </p:cNvSpPr>
            <p:nvPr/>
          </p:nvSpPr>
          <p:spPr bwMode="auto">
            <a:xfrm>
              <a:off x="369" y="1071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97" name="Rectangle 42"/>
            <p:cNvSpPr>
              <a:spLocks noChangeArrowheads="1"/>
            </p:cNvSpPr>
            <p:nvPr/>
          </p:nvSpPr>
          <p:spPr bwMode="auto">
            <a:xfrm>
              <a:off x="682" y="1071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</p:grpSp>
      <p:grpSp>
        <p:nvGrpSpPr>
          <p:cNvPr id="3" name="Group 45"/>
          <p:cNvGrpSpPr>
            <a:grpSpLocks noChangeAspect="1"/>
          </p:cNvGrpSpPr>
          <p:nvPr/>
        </p:nvGrpSpPr>
        <p:grpSpPr bwMode="auto">
          <a:xfrm>
            <a:off x="1524000" y="3551239"/>
            <a:ext cx="7696200" cy="1593850"/>
            <a:chOff x="0" y="2237"/>
            <a:chExt cx="4848" cy="1004"/>
          </a:xfrm>
        </p:grpSpPr>
        <p:sp>
          <p:nvSpPr>
            <p:cNvPr id="17417" name="AutoShape 44"/>
            <p:cNvSpPr>
              <a:spLocks noChangeAspect="1" noChangeArrowheads="1" noTextEdit="1"/>
            </p:cNvSpPr>
            <p:nvPr/>
          </p:nvSpPr>
          <p:spPr bwMode="auto">
            <a:xfrm>
              <a:off x="0" y="2256"/>
              <a:ext cx="484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18" name="Rectangle 46"/>
            <p:cNvSpPr>
              <a:spLocks noChangeArrowheads="1"/>
            </p:cNvSpPr>
            <p:nvPr/>
          </p:nvSpPr>
          <p:spPr bwMode="auto">
            <a:xfrm>
              <a:off x="262" y="2414"/>
              <a:ext cx="4572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19" name="Rectangle 47"/>
            <p:cNvSpPr>
              <a:spLocks noChangeArrowheads="1"/>
            </p:cNvSpPr>
            <p:nvPr/>
          </p:nvSpPr>
          <p:spPr bwMode="auto">
            <a:xfrm>
              <a:off x="2548" y="2414"/>
              <a:ext cx="2286" cy="286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0" name="Line 48"/>
            <p:cNvSpPr>
              <a:spLocks noChangeShapeType="1"/>
            </p:cNvSpPr>
            <p:nvPr/>
          </p:nvSpPr>
          <p:spPr bwMode="auto">
            <a:xfrm flipV="1">
              <a:off x="405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376" y="2725"/>
              <a:ext cx="58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 flipV="1">
              <a:off x="2691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2663" y="2725"/>
              <a:ext cx="57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4" name="Rectangle 52"/>
            <p:cNvSpPr>
              <a:spLocks noChangeArrowheads="1"/>
            </p:cNvSpPr>
            <p:nvPr/>
          </p:nvSpPr>
          <p:spPr bwMode="auto">
            <a:xfrm>
              <a:off x="2369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25" name="Rectangle 53"/>
            <p:cNvSpPr>
              <a:spLocks noChangeArrowheads="1"/>
            </p:cNvSpPr>
            <p:nvPr/>
          </p:nvSpPr>
          <p:spPr bwMode="auto">
            <a:xfrm>
              <a:off x="2083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26" name="Rectangle 54"/>
            <p:cNvSpPr>
              <a:spLocks noChangeArrowheads="1"/>
            </p:cNvSpPr>
            <p:nvPr/>
          </p:nvSpPr>
          <p:spPr bwMode="auto">
            <a:xfrm>
              <a:off x="1821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27" name="Rectangle 55"/>
            <p:cNvSpPr>
              <a:spLocks noChangeArrowheads="1"/>
            </p:cNvSpPr>
            <p:nvPr/>
          </p:nvSpPr>
          <p:spPr bwMode="auto">
            <a:xfrm>
              <a:off x="1536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28" name="Rectangle 56"/>
            <p:cNvSpPr>
              <a:spLocks noChangeArrowheads="1"/>
            </p:cNvSpPr>
            <p:nvPr/>
          </p:nvSpPr>
          <p:spPr bwMode="auto">
            <a:xfrm>
              <a:off x="1226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29" name="Rectangle 57"/>
            <p:cNvSpPr>
              <a:spLocks noChangeArrowheads="1"/>
            </p:cNvSpPr>
            <p:nvPr/>
          </p:nvSpPr>
          <p:spPr bwMode="auto">
            <a:xfrm>
              <a:off x="964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654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369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2655" y="223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2905" y="2237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194" y="2237"/>
              <a:ext cx="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76" y="2237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762" y="2237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4048" y="2237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4334" y="2237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4619" y="2237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21" y="2942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=1</a:t>
              </a:r>
              <a:endParaRPr lang="da-DK"/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2382" y="2942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30" y="3037"/>
              <a:ext cx="1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43" name="Line 71"/>
            <p:cNvSpPr>
              <a:spLocks noChangeShapeType="1"/>
            </p:cNvSpPr>
            <p:nvPr/>
          </p:nvSpPr>
          <p:spPr bwMode="auto">
            <a:xfrm flipV="1">
              <a:off x="111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4" name="Line 72"/>
            <p:cNvSpPr>
              <a:spLocks noChangeShapeType="1"/>
            </p:cNvSpPr>
            <p:nvPr/>
          </p:nvSpPr>
          <p:spPr bwMode="auto">
            <a:xfrm flipV="1">
              <a:off x="1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5" name="Line 73"/>
            <p:cNvSpPr>
              <a:spLocks noChangeShapeType="1"/>
            </p:cNvSpPr>
            <p:nvPr/>
          </p:nvSpPr>
          <p:spPr bwMode="auto">
            <a:xfrm flipV="1">
              <a:off x="1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6" name="Line 74"/>
            <p:cNvSpPr>
              <a:spLocks noChangeShapeType="1"/>
            </p:cNvSpPr>
            <p:nvPr/>
          </p:nvSpPr>
          <p:spPr bwMode="auto">
            <a:xfrm flipV="1">
              <a:off x="1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7" name="Line 75"/>
            <p:cNvSpPr>
              <a:spLocks noChangeShapeType="1"/>
            </p:cNvSpPr>
            <p:nvPr/>
          </p:nvSpPr>
          <p:spPr bwMode="auto">
            <a:xfrm flipV="1">
              <a:off x="2262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8" name="Line 76"/>
            <p:cNvSpPr>
              <a:spLocks noChangeShapeType="1"/>
            </p:cNvSpPr>
            <p:nvPr/>
          </p:nvSpPr>
          <p:spPr bwMode="auto">
            <a:xfrm flipV="1">
              <a:off x="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9" name="Line 77"/>
            <p:cNvSpPr>
              <a:spLocks noChangeShapeType="1"/>
            </p:cNvSpPr>
            <p:nvPr/>
          </p:nvSpPr>
          <p:spPr bwMode="auto">
            <a:xfrm flipV="1">
              <a:off x="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0" name="Line 78"/>
            <p:cNvSpPr>
              <a:spLocks noChangeShapeType="1"/>
            </p:cNvSpPr>
            <p:nvPr/>
          </p:nvSpPr>
          <p:spPr bwMode="auto">
            <a:xfrm flipV="1">
              <a:off x="2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1" name="Line 79"/>
            <p:cNvSpPr>
              <a:spLocks noChangeShapeType="1"/>
            </p:cNvSpPr>
            <p:nvPr/>
          </p:nvSpPr>
          <p:spPr bwMode="auto">
            <a:xfrm flipV="1">
              <a:off x="2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2" name="Line 80"/>
            <p:cNvSpPr>
              <a:spLocks noChangeShapeType="1"/>
            </p:cNvSpPr>
            <p:nvPr/>
          </p:nvSpPr>
          <p:spPr bwMode="auto">
            <a:xfrm flipV="1">
              <a:off x="3120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3" name="Line 81"/>
            <p:cNvSpPr>
              <a:spLocks noChangeShapeType="1"/>
            </p:cNvSpPr>
            <p:nvPr/>
          </p:nvSpPr>
          <p:spPr bwMode="auto">
            <a:xfrm flipV="1">
              <a:off x="3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4" name="Line 82"/>
            <p:cNvSpPr>
              <a:spLocks noChangeShapeType="1"/>
            </p:cNvSpPr>
            <p:nvPr/>
          </p:nvSpPr>
          <p:spPr bwMode="auto">
            <a:xfrm flipV="1">
              <a:off x="3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5" name="Line 83"/>
            <p:cNvSpPr>
              <a:spLocks noChangeShapeType="1"/>
            </p:cNvSpPr>
            <p:nvPr/>
          </p:nvSpPr>
          <p:spPr bwMode="auto">
            <a:xfrm flipV="1">
              <a:off x="3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6" name="Line 84"/>
            <p:cNvSpPr>
              <a:spLocks noChangeShapeType="1"/>
            </p:cNvSpPr>
            <p:nvPr/>
          </p:nvSpPr>
          <p:spPr bwMode="auto">
            <a:xfrm flipV="1">
              <a:off x="4263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7" name="Line 85"/>
            <p:cNvSpPr>
              <a:spLocks noChangeShapeType="1"/>
            </p:cNvSpPr>
            <p:nvPr/>
          </p:nvSpPr>
          <p:spPr bwMode="auto">
            <a:xfrm flipV="1">
              <a:off x="454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8" name="Rectangle 86"/>
            <p:cNvSpPr>
              <a:spLocks noChangeArrowheads="1"/>
            </p:cNvSpPr>
            <p:nvPr/>
          </p:nvSpPr>
          <p:spPr bwMode="auto">
            <a:xfrm>
              <a:off x="901" y="2464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59" name="Rectangle 87"/>
            <p:cNvSpPr>
              <a:spLocks noChangeArrowheads="1"/>
            </p:cNvSpPr>
            <p:nvPr/>
          </p:nvSpPr>
          <p:spPr bwMode="auto">
            <a:xfrm>
              <a:off x="643" y="2464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60" name="Rectangle 88"/>
            <p:cNvSpPr>
              <a:spLocks noChangeArrowheads="1"/>
            </p:cNvSpPr>
            <p:nvPr/>
          </p:nvSpPr>
          <p:spPr bwMode="auto">
            <a:xfrm>
              <a:off x="358" y="2464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61" name="Rectangle 89"/>
            <p:cNvSpPr>
              <a:spLocks noChangeArrowheads="1"/>
            </p:cNvSpPr>
            <p:nvPr/>
          </p:nvSpPr>
          <p:spPr bwMode="auto">
            <a:xfrm>
              <a:off x="1215" y="2464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62" name="Rectangle 90"/>
            <p:cNvSpPr>
              <a:spLocks noChangeArrowheads="1"/>
            </p:cNvSpPr>
            <p:nvPr/>
          </p:nvSpPr>
          <p:spPr bwMode="auto">
            <a:xfrm>
              <a:off x="1501" y="2464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63" name="Rectangle 91"/>
            <p:cNvSpPr>
              <a:spLocks noChangeArrowheads="1"/>
            </p:cNvSpPr>
            <p:nvPr/>
          </p:nvSpPr>
          <p:spPr bwMode="auto">
            <a:xfrm>
              <a:off x="1735" y="2464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64" name="Rectangle 92"/>
            <p:cNvSpPr>
              <a:spLocks noChangeArrowheads="1"/>
            </p:cNvSpPr>
            <p:nvPr/>
          </p:nvSpPr>
          <p:spPr bwMode="auto">
            <a:xfrm>
              <a:off x="2072" y="2464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65" name="Rectangle 93"/>
            <p:cNvSpPr>
              <a:spLocks noChangeArrowheads="1"/>
            </p:cNvSpPr>
            <p:nvPr/>
          </p:nvSpPr>
          <p:spPr bwMode="auto">
            <a:xfrm>
              <a:off x="2334" y="2464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1" grpId="0"/>
      <p:bldP spid="307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/>
              <a:t>Arrays (med Fordobling/Halvering)</a:t>
            </a:r>
            <a:endParaRPr lang="en-US" sz="4000" b="1"/>
          </a:p>
        </p:txBody>
      </p:sp>
      <p:graphicFrame>
        <p:nvGraphicFramePr>
          <p:cNvPr id="32844" name="Group 76"/>
          <p:cNvGraphicFramePr>
            <a:graphicFrameLocks noGrp="1"/>
          </p:cNvGraphicFramePr>
          <p:nvPr>
            <p:ph idx="1"/>
          </p:nvPr>
        </p:nvGraphicFramePr>
        <p:xfrm>
          <a:off x="2971800" y="2057401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5" name="Text Box 77"/>
          <p:cNvSpPr txBox="1">
            <a:spLocks noChangeArrowheads="1"/>
          </p:cNvSpPr>
          <p:nvPr/>
        </p:nvSpPr>
        <p:spPr bwMode="auto">
          <a:xfrm>
            <a:off x="1905000" y="6035676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a-DK" sz="2400" b="1">
                <a:solidFill>
                  <a:srgbClr val="FF0000"/>
                </a:solidFill>
              </a:rPr>
              <a:t>* </a:t>
            </a:r>
            <a:r>
              <a:rPr lang="da-DK" sz="2400" b="1"/>
              <a:t>Worst-case uden fordobling/halvering</a:t>
            </a:r>
          </a:p>
          <a:p>
            <a:pPr algn="l" eaLnBrk="1" hangingPunct="1">
              <a:spcBef>
                <a:spcPct val="0"/>
              </a:spcBef>
            </a:pPr>
            <a:r>
              <a:rPr lang="da-DK" sz="2400" b="1"/>
              <a:t>  Amortiseret ([CLRS, Kap. 17]) med fordobling/halvering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057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Kædede lister</a:t>
            </a:r>
            <a:endParaRPr lang="en-US" sz="6600" b="1">
              <a:solidFill>
                <a:schemeClr val="tx2"/>
              </a:solidFill>
            </a:endParaRPr>
          </a:p>
        </p:txBody>
      </p:sp>
      <p:pic>
        <p:nvPicPr>
          <p:cNvPr id="19459" name="Picture 5" descr="forged iron c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752600"/>
            <a:ext cx="404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Kædede Lister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7696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b="1">
                <a:solidFill>
                  <a:schemeClr val="accent2"/>
                </a:solidFill>
              </a:rPr>
              <a:t>Enkelt kædede (ikke-cyklisk og cyklisk)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28800" y="403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Dobbelt kædede (ikke-cyklisk og cyklisk)</a:t>
            </a:r>
            <a:endParaRPr lang="en-US" sz="2800" b="1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57389" y="2020889"/>
            <a:ext cx="7415213" cy="566738"/>
            <a:chOff x="273" y="1273"/>
            <a:chExt cx="4671" cy="35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1296"/>
              <a:ext cx="460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142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971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629" y="1440"/>
              <a:ext cx="473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57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79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25" y="14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0000"/>
                  </a:solidFill>
                </a:rPr>
                <a:t>8</a:t>
              </a:r>
              <a:endParaRPr lang="en-US" altLang="en-US" dirty="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208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053" y="14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037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62" y="1462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865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711" y="14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94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540" y="14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790" y="1523"/>
              <a:ext cx="28" cy="2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97" y="1529"/>
              <a:ext cx="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794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326" y="1529"/>
              <a:ext cx="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622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155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451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984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80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69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965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790" y="1273"/>
              <a:ext cx="2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key</a:t>
              </a:r>
              <a:endParaRPr lang="en-US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122" y="1273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next</a:t>
              </a:r>
              <a:endParaRPr lang="en-US" altLang="en-US"/>
            </a:p>
          </p:txBody>
        </p:sp>
        <p:sp>
          <p:nvSpPr>
            <p:cNvPr id="20480" name="Rectangle 33"/>
            <p:cNvSpPr>
              <a:spLocks noChangeArrowheads="1"/>
            </p:cNvSpPr>
            <p:nvPr/>
          </p:nvSpPr>
          <p:spPr bwMode="auto">
            <a:xfrm>
              <a:off x="273" y="1450"/>
              <a:ext cx="3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head</a:t>
              </a:r>
              <a:endParaRPr lang="en-US" altLang="en-US"/>
            </a:p>
          </p:txBody>
        </p:sp>
      </p:grpSp>
      <p:grpSp>
        <p:nvGrpSpPr>
          <p:cNvPr id="20481" name="Group 36"/>
          <p:cNvGrpSpPr>
            <a:grpSpLocks noChangeAspect="1"/>
          </p:cNvGrpSpPr>
          <p:nvPr/>
        </p:nvGrpSpPr>
        <p:grpSpPr bwMode="auto">
          <a:xfrm>
            <a:off x="1962150" y="3048001"/>
            <a:ext cx="7943850" cy="695325"/>
            <a:chOff x="276" y="1920"/>
            <a:chExt cx="5004" cy="438"/>
          </a:xfrm>
        </p:grpSpPr>
        <p:sp>
          <p:nvSpPr>
            <p:cNvPr id="2048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36" y="1920"/>
              <a:ext cx="494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0" name="Line 37"/>
            <p:cNvSpPr>
              <a:spLocks noChangeShapeType="1"/>
            </p:cNvSpPr>
            <p:nvPr/>
          </p:nvSpPr>
          <p:spPr bwMode="auto">
            <a:xfrm flipH="1">
              <a:off x="992" y="1934"/>
              <a:ext cx="41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1" name="Freeform 38"/>
            <p:cNvSpPr>
              <a:spLocks/>
            </p:cNvSpPr>
            <p:nvPr/>
          </p:nvSpPr>
          <p:spPr bwMode="auto">
            <a:xfrm>
              <a:off x="872" y="1934"/>
              <a:ext cx="268" cy="264"/>
            </a:xfrm>
            <a:custGeom>
              <a:avLst/>
              <a:gdLst>
                <a:gd name="T0" fmla="*/ 480 w 1071"/>
                <a:gd name="T1" fmla="*/ 0 h 1058"/>
                <a:gd name="T2" fmla="*/ 478 w 1071"/>
                <a:gd name="T3" fmla="*/ 1 h 1058"/>
                <a:gd name="T4" fmla="*/ 470 w 1071"/>
                <a:gd name="T5" fmla="*/ 3 h 1058"/>
                <a:gd name="T6" fmla="*/ 458 w 1071"/>
                <a:gd name="T7" fmla="*/ 6 h 1058"/>
                <a:gd name="T8" fmla="*/ 438 w 1071"/>
                <a:gd name="T9" fmla="*/ 11 h 1058"/>
                <a:gd name="T10" fmla="*/ 414 w 1071"/>
                <a:gd name="T11" fmla="*/ 17 h 1058"/>
                <a:gd name="T12" fmla="*/ 388 w 1071"/>
                <a:gd name="T13" fmla="*/ 27 h 1058"/>
                <a:gd name="T14" fmla="*/ 360 w 1071"/>
                <a:gd name="T15" fmla="*/ 36 h 1058"/>
                <a:gd name="T16" fmla="*/ 328 w 1071"/>
                <a:gd name="T17" fmla="*/ 48 h 1058"/>
                <a:gd name="T18" fmla="*/ 298 w 1071"/>
                <a:gd name="T19" fmla="*/ 64 h 1058"/>
                <a:gd name="T20" fmla="*/ 267 w 1071"/>
                <a:gd name="T21" fmla="*/ 82 h 1058"/>
                <a:gd name="T22" fmla="*/ 237 w 1071"/>
                <a:gd name="T23" fmla="*/ 101 h 1058"/>
                <a:gd name="T24" fmla="*/ 206 w 1071"/>
                <a:gd name="T25" fmla="*/ 126 h 1058"/>
                <a:gd name="T26" fmla="*/ 179 w 1071"/>
                <a:gd name="T27" fmla="*/ 156 h 1058"/>
                <a:gd name="T28" fmla="*/ 152 w 1071"/>
                <a:gd name="T29" fmla="*/ 193 h 1058"/>
                <a:gd name="T30" fmla="*/ 127 w 1071"/>
                <a:gd name="T31" fmla="*/ 235 h 1058"/>
                <a:gd name="T32" fmla="*/ 112 w 1071"/>
                <a:gd name="T33" fmla="*/ 268 h 1058"/>
                <a:gd name="T34" fmla="*/ 100 w 1071"/>
                <a:gd name="T35" fmla="*/ 300 h 1058"/>
                <a:gd name="T36" fmla="*/ 88 w 1071"/>
                <a:gd name="T37" fmla="*/ 330 h 1058"/>
                <a:gd name="T38" fmla="*/ 80 w 1071"/>
                <a:gd name="T39" fmla="*/ 357 h 1058"/>
                <a:gd name="T40" fmla="*/ 70 w 1071"/>
                <a:gd name="T41" fmla="*/ 379 h 1058"/>
                <a:gd name="T42" fmla="*/ 60 w 1071"/>
                <a:gd name="T43" fmla="*/ 399 h 1058"/>
                <a:gd name="T44" fmla="*/ 51 w 1071"/>
                <a:gd name="T45" fmla="*/ 415 h 1058"/>
                <a:gd name="T46" fmla="*/ 43 w 1071"/>
                <a:gd name="T47" fmla="*/ 429 h 1058"/>
                <a:gd name="T48" fmla="*/ 34 w 1071"/>
                <a:gd name="T49" fmla="*/ 440 h 1058"/>
                <a:gd name="T50" fmla="*/ 25 w 1071"/>
                <a:gd name="T51" fmla="*/ 451 h 1058"/>
                <a:gd name="T52" fmla="*/ 18 w 1071"/>
                <a:gd name="T53" fmla="*/ 461 h 1058"/>
                <a:gd name="T54" fmla="*/ 12 w 1071"/>
                <a:gd name="T55" fmla="*/ 470 h 1058"/>
                <a:gd name="T56" fmla="*/ 5 w 1071"/>
                <a:gd name="T57" fmla="*/ 480 h 1058"/>
                <a:gd name="T58" fmla="*/ 2 w 1071"/>
                <a:gd name="T59" fmla="*/ 492 h 1058"/>
                <a:gd name="T60" fmla="*/ 0 w 1071"/>
                <a:gd name="T61" fmla="*/ 506 h 1058"/>
                <a:gd name="T62" fmla="*/ 0 w 1071"/>
                <a:gd name="T63" fmla="*/ 523 h 1058"/>
                <a:gd name="T64" fmla="*/ 7 w 1071"/>
                <a:gd name="T65" fmla="*/ 544 h 1058"/>
                <a:gd name="T66" fmla="*/ 16 w 1071"/>
                <a:gd name="T67" fmla="*/ 569 h 1058"/>
                <a:gd name="T68" fmla="*/ 34 w 1071"/>
                <a:gd name="T69" fmla="*/ 599 h 1058"/>
                <a:gd name="T70" fmla="*/ 57 w 1071"/>
                <a:gd name="T71" fmla="*/ 631 h 1058"/>
                <a:gd name="T72" fmla="*/ 87 w 1071"/>
                <a:gd name="T73" fmla="*/ 667 h 1058"/>
                <a:gd name="T74" fmla="*/ 127 w 1071"/>
                <a:gd name="T75" fmla="*/ 706 h 1058"/>
                <a:gd name="T76" fmla="*/ 169 w 1071"/>
                <a:gd name="T77" fmla="*/ 738 h 1058"/>
                <a:gd name="T78" fmla="*/ 215 w 1071"/>
                <a:gd name="T79" fmla="*/ 771 h 1058"/>
                <a:gd name="T80" fmla="*/ 266 w 1071"/>
                <a:gd name="T81" fmla="*/ 801 h 1058"/>
                <a:gd name="T82" fmla="*/ 315 w 1071"/>
                <a:gd name="T83" fmla="*/ 827 h 1058"/>
                <a:gd name="T84" fmla="*/ 369 w 1071"/>
                <a:gd name="T85" fmla="*/ 853 h 1058"/>
                <a:gd name="T86" fmla="*/ 421 w 1071"/>
                <a:gd name="T87" fmla="*/ 874 h 1058"/>
                <a:gd name="T88" fmla="*/ 474 w 1071"/>
                <a:gd name="T89" fmla="*/ 897 h 1058"/>
                <a:gd name="T90" fmla="*/ 530 w 1071"/>
                <a:gd name="T91" fmla="*/ 915 h 1058"/>
                <a:gd name="T92" fmla="*/ 583 w 1071"/>
                <a:gd name="T93" fmla="*/ 934 h 1058"/>
                <a:gd name="T94" fmla="*/ 639 w 1071"/>
                <a:gd name="T95" fmla="*/ 950 h 1058"/>
                <a:gd name="T96" fmla="*/ 693 w 1071"/>
                <a:gd name="T97" fmla="*/ 966 h 1058"/>
                <a:gd name="T98" fmla="*/ 747 w 1071"/>
                <a:gd name="T99" fmla="*/ 981 h 1058"/>
                <a:gd name="T100" fmla="*/ 799 w 1071"/>
                <a:gd name="T101" fmla="*/ 996 h 1058"/>
                <a:gd name="T102" fmla="*/ 849 w 1071"/>
                <a:gd name="T103" fmla="*/ 1008 h 1058"/>
                <a:gd name="T104" fmla="*/ 896 w 1071"/>
                <a:gd name="T105" fmla="*/ 1019 h 1058"/>
                <a:gd name="T106" fmla="*/ 939 w 1071"/>
                <a:gd name="T107" fmla="*/ 1028 h 1058"/>
                <a:gd name="T108" fmla="*/ 975 w 1071"/>
                <a:gd name="T109" fmla="*/ 1038 h 1058"/>
                <a:gd name="T110" fmla="*/ 1007 w 1071"/>
                <a:gd name="T111" fmla="*/ 1044 h 1058"/>
                <a:gd name="T112" fmla="*/ 1032 w 1071"/>
                <a:gd name="T113" fmla="*/ 1050 h 1058"/>
                <a:gd name="T114" fmla="*/ 1071 w 1071"/>
                <a:gd name="T115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" h="1058">
                  <a:moveTo>
                    <a:pt x="480" y="0"/>
                  </a:moveTo>
                  <a:lnTo>
                    <a:pt x="478" y="1"/>
                  </a:lnTo>
                  <a:lnTo>
                    <a:pt x="470" y="3"/>
                  </a:lnTo>
                  <a:lnTo>
                    <a:pt x="458" y="6"/>
                  </a:lnTo>
                  <a:lnTo>
                    <a:pt x="438" y="11"/>
                  </a:lnTo>
                  <a:lnTo>
                    <a:pt x="414" y="17"/>
                  </a:lnTo>
                  <a:lnTo>
                    <a:pt x="388" y="27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8" y="64"/>
                  </a:lnTo>
                  <a:lnTo>
                    <a:pt x="267" y="82"/>
                  </a:lnTo>
                  <a:lnTo>
                    <a:pt x="237" y="101"/>
                  </a:lnTo>
                  <a:lnTo>
                    <a:pt x="206" y="126"/>
                  </a:lnTo>
                  <a:lnTo>
                    <a:pt x="179" y="156"/>
                  </a:lnTo>
                  <a:lnTo>
                    <a:pt x="152" y="193"/>
                  </a:lnTo>
                  <a:lnTo>
                    <a:pt x="127" y="235"/>
                  </a:lnTo>
                  <a:lnTo>
                    <a:pt x="112" y="268"/>
                  </a:lnTo>
                  <a:lnTo>
                    <a:pt x="100" y="300"/>
                  </a:lnTo>
                  <a:lnTo>
                    <a:pt x="88" y="330"/>
                  </a:lnTo>
                  <a:lnTo>
                    <a:pt x="80" y="357"/>
                  </a:lnTo>
                  <a:lnTo>
                    <a:pt x="70" y="379"/>
                  </a:lnTo>
                  <a:lnTo>
                    <a:pt x="60" y="399"/>
                  </a:lnTo>
                  <a:lnTo>
                    <a:pt x="51" y="415"/>
                  </a:lnTo>
                  <a:lnTo>
                    <a:pt x="43" y="429"/>
                  </a:lnTo>
                  <a:lnTo>
                    <a:pt x="34" y="440"/>
                  </a:lnTo>
                  <a:lnTo>
                    <a:pt x="25" y="451"/>
                  </a:lnTo>
                  <a:lnTo>
                    <a:pt x="18" y="461"/>
                  </a:lnTo>
                  <a:lnTo>
                    <a:pt x="12" y="470"/>
                  </a:lnTo>
                  <a:lnTo>
                    <a:pt x="5" y="480"/>
                  </a:lnTo>
                  <a:lnTo>
                    <a:pt x="2" y="492"/>
                  </a:lnTo>
                  <a:lnTo>
                    <a:pt x="0" y="506"/>
                  </a:lnTo>
                  <a:lnTo>
                    <a:pt x="0" y="523"/>
                  </a:lnTo>
                  <a:lnTo>
                    <a:pt x="7" y="544"/>
                  </a:lnTo>
                  <a:lnTo>
                    <a:pt x="16" y="569"/>
                  </a:lnTo>
                  <a:lnTo>
                    <a:pt x="34" y="599"/>
                  </a:lnTo>
                  <a:lnTo>
                    <a:pt x="57" y="631"/>
                  </a:lnTo>
                  <a:lnTo>
                    <a:pt x="87" y="667"/>
                  </a:lnTo>
                  <a:lnTo>
                    <a:pt x="127" y="706"/>
                  </a:lnTo>
                  <a:lnTo>
                    <a:pt x="169" y="738"/>
                  </a:lnTo>
                  <a:lnTo>
                    <a:pt x="215" y="771"/>
                  </a:lnTo>
                  <a:lnTo>
                    <a:pt x="266" y="801"/>
                  </a:lnTo>
                  <a:lnTo>
                    <a:pt x="315" y="827"/>
                  </a:lnTo>
                  <a:lnTo>
                    <a:pt x="369" y="853"/>
                  </a:lnTo>
                  <a:lnTo>
                    <a:pt x="421" y="874"/>
                  </a:lnTo>
                  <a:lnTo>
                    <a:pt x="474" y="897"/>
                  </a:lnTo>
                  <a:lnTo>
                    <a:pt x="530" y="915"/>
                  </a:lnTo>
                  <a:lnTo>
                    <a:pt x="583" y="934"/>
                  </a:lnTo>
                  <a:lnTo>
                    <a:pt x="639" y="950"/>
                  </a:lnTo>
                  <a:lnTo>
                    <a:pt x="693" y="966"/>
                  </a:lnTo>
                  <a:lnTo>
                    <a:pt x="747" y="981"/>
                  </a:lnTo>
                  <a:lnTo>
                    <a:pt x="799" y="996"/>
                  </a:lnTo>
                  <a:lnTo>
                    <a:pt x="849" y="1008"/>
                  </a:lnTo>
                  <a:lnTo>
                    <a:pt x="896" y="1019"/>
                  </a:lnTo>
                  <a:lnTo>
                    <a:pt x="939" y="1028"/>
                  </a:lnTo>
                  <a:lnTo>
                    <a:pt x="975" y="1038"/>
                  </a:lnTo>
                  <a:lnTo>
                    <a:pt x="1007" y="1044"/>
                  </a:lnTo>
                  <a:lnTo>
                    <a:pt x="1032" y="1050"/>
                  </a:lnTo>
                  <a:lnTo>
                    <a:pt x="1071" y="105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2" name="Line 39"/>
            <p:cNvSpPr>
              <a:spLocks noChangeShapeType="1"/>
            </p:cNvSpPr>
            <p:nvPr/>
          </p:nvSpPr>
          <p:spPr bwMode="auto">
            <a:xfrm>
              <a:off x="1001" y="2170"/>
              <a:ext cx="148" cy="30"/>
            </a:xfrm>
            <a:prstGeom prst="line">
              <a:avLst/>
            </a:prstGeom>
            <a:noFill/>
            <a:ln w="412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3" name="Freeform 40"/>
            <p:cNvSpPr>
              <a:spLocks/>
            </p:cNvSpPr>
            <p:nvPr/>
          </p:nvSpPr>
          <p:spPr bwMode="auto">
            <a:xfrm>
              <a:off x="959" y="2129"/>
              <a:ext cx="146" cy="69"/>
            </a:xfrm>
            <a:custGeom>
              <a:avLst/>
              <a:gdLst>
                <a:gd name="T0" fmla="*/ 57 w 583"/>
                <a:gd name="T1" fmla="*/ 0 h 277"/>
                <a:gd name="T2" fmla="*/ 583 w 583"/>
                <a:gd name="T3" fmla="*/ 248 h 277"/>
                <a:gd name="T4" fmla="*/ 0 w 583"/>
                <a:gd name="T5" fmla="*/ 277 h 277"/>
                <a:gd name="T6" fmla="*/ 57 w 583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3" h="277">
                  <a:moveTo>
                    <a:pt x="57" y="0"/>
                  </a:moveTo>
                  <a:lnTo>
                    <a:pt x="583" y="248"/>
                  </a:lnTo>
                  <a:lnTo>
                    <a:pt x="0" y="27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4" name="Rectangle 41"/>
            <p:cNvSpPr>
              <a:spLocks noChangeArrowheads="1"/>
            </p:cNvSpPr>
            <p:nvPr/>
          </p:nvSpPr>
          <p:spPr bwMode="auto">
            <a:xfrm>
              <a:off x="1966" y="2169"/>
              <a:ext cx="473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5" name="Rectangle 42"/>
            <p:cNvSpPr>
              <a:spLocks noChangeArrowheads="1"/>
            </p:cNvSpPr>
            <p:nvPr/>
          </p:nvSpPr>
          <p:spPr bwMode="auto">
            <a:xfrm>
              <a:off x="2793" y="2169"/>
              <a:ext cx="472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6" name="Rectangle 43"/>
            <p:cNvSpPr>
              <a:spLocks noChangeArrowheads="1"/>
            </p:cNvSpPr>
            <p:nvPr/>
          </p:nvSpPr>
          <p:spPr bwMode="auto">
            <a:xfrm>
              <a:off x="3619" y="2169"/>
              <a:ext cx="473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7" name="Rectangle 44"/>
            <p:cNvSpPr>
              <a:spLocks noChangeArrowheads="1"/>
            </p:cNvSpPr>
            <p:nvPr/>
          </p:nvSpPr>
          <p:spPr bwMode="auto">
            <a:xfrm>
              <a:off x="4446" y="2169"/>
              <a:ext cx="472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8" name="Rectangle 45"/>
            <p:cNvSpPr>
              <a:spLocks noChangeArrowheads="1"/>
            </p:cNvSpPr>
            <p:nvPr/>
          </p:nvSpPr>
          <p:spPr bwMode="auto">
            <a:xfrm>
              <a:off x="1140" y="2169"/>
              <a:ext cx="472" cy="176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9" name="Line 46"/>
            <p:cNvSpPr>
              <a:spLocks noChangeShapeType="1"/>
            </p:cNvSpPr>
            <p:nvPr/>
          </p:nvSpPr>
          <p:spPr bwMode="auto">
            <a:xfrm>
              <a:off x="2202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0" name="Rectangle 47"/>
            <p:cNvSpPr>
              <a:spLocks noChangeArrowheads="1"/>
            </p:cNvSpPr>
            <p:nvPr/>
          </p:nvSpPr>
          <p:spPr bwMode="auto">
            <a:xfrm>
              <a:off x="2043" y="218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20501" name="Line 48"/>
            <p:cNvSpPr>
              <a:spLocks noChangeShapeType="1"/>
            </p:cNvSpPr>
            <p:nvPr/>
          </p:nvSpPr>
          <p:spPr bwMode="auto">
            <a:xfrm>
              <a:off x="3029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2" name="Rectangle 49"/>
            <p:cNvSpPr>
              <a:spLocks noChangeArrowheads="1"/>
            </p:cNvSpPr>
            <p:nvPr/>
          </p:nvSpPr>
          <p:spPr bwMode="auto">
            <a:xfrm>
              <a:off x="2850" y="2185"/>
              <a:ext cx="1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20503" name="Line 50"/>
            <p:cNvSpPr>
              <a:spLocks noChangeShapeType="1"/>
            </p:cNvSpPr>
            <p:nvPr/>
          </p:nvSpPr>
          <p:spPr bwMode="auto">
            <a:xfrm>
              <a:off x="3855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4" name="Rectangle 51"/>
            <p:cNvSpPr>
              <a:spLocks noChangeArrowheads="1"/>
            </p:cNvSpPr>
            <p:nvPr/>
          </p:nvSpPr>
          <p:spPr bwMode="auto">
            <a:xfrm>
              <a:off x="3696" y="218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0505" name="Line 52"/>
            <p:cNvSpPr>
              <a:spLocks noChangeShapeType="1"/>
            </p:cNvSpPr>
            <p:nvPr/>
          </p:nvSpPr>
          <p:spPr bwMode="auto">
            <a:xfrm>
              <a:off x="4682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6" name="Rectangle 53"/>
            <p:cNvSpPr>
              <a:spLocks noChangeArrowheads="1"/>
            </p:cNvSpPr>
            <p:nvPr/>
          </p:nvSpPr>
          <p:spPr bwMode="auto">
            <a:xfrm>
              <a:off x="4523" y="218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0000"/>
                  </a:solidFill>
                </a:rPr>
                <a:t>4</a:t>
              </a:r>
              <a:endParaRPr lang="en-US" altLang="en-US" dirty="0"/>
            </a:p>
          </p:txBody>
        </p:sp>
        <p:sp>
          <p:nvSpPr>
            <p:cNvPr id="20507" name="Line 54"/>
            <p:cNvSpPr>
              <a:spLocks noChangeShapeType="1"/>
            </p:cNvSpPr>
            <p:nvPr/>
          </p:nvSpPr>
          <p:spPr bwMode="auto">
            <a:xfrm>
              <a:off x="1494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8" name="Freeform 55"/>
            <p:cNvSpPr>
              <a:spLocks/>
            </p:cNvSpPr>
            <p:nvPr/>
          </p:nvSpPr>
          <p:spPr bwMode="auto">
            <a:xfrm>
              <a:off x="1789" y="2222"/>
              <a:ext cx="142" cy="70"/>
            </a:xfrm>
            <a:custGeom>
              <a:avLst/>
              <a:gdLst>
                <a:gd name="T0" fmla="*/ 0 w 567"/>
                <a:gd name="T1" fmla="*/ 0 h 283"/>
                <a:gd name="T2" fmla="*/ 567 w 567"/>
                <a:gd name="T3" fmla="*/ 142 h 283"/>
                <a:gd name="T4" fmla="*/ 0 w 567"/>
                <a:gd name="T5" fmla="*/ 283 h 283"/>
                <a:gd name="T6" fmla="*/ 0 w 56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283">
                  <a:moveTo>
                    <a:pt x="0" y="0"/>
                  </a:moveTo>
                  <a:lnTo>
                    <a:pt x="567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9" name="Line 56"/>
            <p:cNvSpPr>
              <a:spLocks noChangeShapeType="1"/>
            </p:cNvSpPr>
            <p:nvPr/>
          </p:nvSpPr>
          <p:spPr bwMode="auto">
            <a:xfrm>
              <a:off x="2320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0" name="Freeform 57"/>
            <p:cNvSpPr>
              <a:spLocks/>
            </p:cNvSpPr>
            <p:nvPr/>
          </p:nvSpPr>
          <p:spPr bwMode="auto">
            <a:xfrm>
              <a:off x="2616" y="2222"/>
              <a:ext cx="141" cy="70"/>
            </a:xfrm>
            <a:custGeom>
              <a:avLst/>
              <a:gdLst>
                <a:gd name="T0" fmla="*/ 0 w 568"/>
                <a:gd name="T1" fmla="*/ 0 h 283"/>
                <a:gd name="T2" fmla="*/ 568 w 568"/>
                <a:gd name="T3" fmla="*/ 142 h 283"/>
                <a:gd name="T4" fmla="*/ 0 w 568"/>
                <a:gd name="T5" fmla="*/ 283 h 283"/>
                <a:gd name="T6" fmla="*/ 0 w 568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3">
                  <a:moveTo>
                    <a:pt x="0" y="0"/>
                  </a:moveTo>
                  <a:lnTo>
                    <a:pt x="568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1" name="Line 58"/>
            <p:cNvSpPr>
              <a:spLocks noChangeShapeType="1"/>
            </p:cNvSpPr>
            <p:nvPr/>
          </p:nvSpPr>
          <p:spPr bwMode="auto">
            <a:xfrm>
              <a:off x="3147" y="2257"/>
              <a:ext cx="3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2" name="Freeform 59"/>
            <p:cNvSpPr>
              <a:spLocks/>
            </p:cNvSpPr>
            <p:nvPr/>
          </p:nvSpPr>
          <p:spPr bwMode="auto">
            <a:xfrm>
              <a:off x="3442" y="2222"/>
              <a:ext cx="142" cy="70"/>
            </a:xfrm>
            <a:custGeom>
              <a:avLst/>
              <a:gdLst>
                <a:gd name="T0" fmla="*/ 0 w 566"/>
                <a:gd name="T1" fmla="*/ 0 h 283"/>
                <a:gd name="T2" fmla="*/ 566 w 566"/>
                <a:gd name="T3" fmla="*/ 142 h 283"/>
                <a:gd name="T4" fmla="*/ 0 w 566"/>
                <a:gd name="T5" fmla="*/ 283 h 283"/>
                <a:gd name="T6" fmla="*/ 0 w 566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83">
                  <a:moveTo>
                    <a:pt x="0" y="0"/>
                  </a:moveTo>
                  <a:lnTo>
                    <a:pt x="566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3" name="Line 60"/>
            <p:cNvSpPr>
              <a:spLocks noChangeShapeType="1"/>
            </p:cNvSpPr>
            <p:nvPr/>
          </p:nvSpPr>
          <p:spPr bwMode="auto">
            <a:xfrm>
              <a:off x="3973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4" name="Freeform 61"/>
            <p:cNvSpPr>
              <a:spLocks/>
            </p:cNvSpPr>
            <p:nvPr/>
          </p:nvSpPr>
          <p:spPr bwMode="auto">
            <a:xfrm>
              <a:off x="4269" y="2222"/>
              <a:ext cx="141" cy="70"/>
            </a:xfrm>
            <a:custGeom>
              <a:avLst/>
              <a:gdLst>
                <a:gd name="T0" fmla="*/ 0 w 566"/>
                <a:gd name="T1" fmla="*/ 0 h 283"/>
                <a:gd name="T2" fmla="*/ 566 w 566"/>
                <a:gd name="T3" fmla="*/ 142 h 283"/>
                <a:gd name="T4" fmla="*/ 0 w 566"/>
                <a:gd name="T5" fmla="*/ 283 h 283"/>
                <a:gd name="T6" fmla="*/ 0 w 566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83">
                  <a:moveTo>
                    <a:pt x="0" y="0"/>
                  </a:moveTo>
                  <a:lnTo>
                    <a:pt x="566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5" name="Line 62"/>
            <p:cNvSpPr>
              <a:spLocks noChangeShapeType="1"/>
            </p:cNvSpPr>
            <p:nvPr/>
          </p:nvSpPr>
          <p:spPr bwMode="auto">
            <a:xfrm>
              <a:off x="668" y="2257"/>
              <a:ext cx="3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6" name="Freeform 63"/>
            <p:cNvSpPr>
              <a:spLocks/>
            </p:cNvSpPr>
            <p:nvPr/>
          </p:nvSpPr>
          <p:spPr bwMode="auto">
            <a:xfrm>
              <a:off x="963" y="2222"/>
              <a:ext cx="142" cy="70"/>
            </a:xfrm>
            <a:custGeom>
              <a:avLst/>
              <a:gdLst>
                <a:gd name="T0" fmla="*/ 0 w 567"/>
                <a:gd name="T1" fmla="*/ 0 h 283"/>
                <a:gd name="T2" fmla="*/ 567 w 567"/>
                <a:gd name="T3" fmla="*/ 142 h 283"/>
                <a:gd name="T4" fmla="*/ 0 w 567"/>
                <a:gd name="T5" fmla="*/ 283 h 283"/>
                <a:gd name="T6" fmla="*/ 0 w 56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283">
                  <a:moveTo>
                    <a:pt x="0" y="0"/>
                  </a:moveTo>
                  <a:lnTo>
                    <a:pt x="567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7" name="Line 64"/>
            <p:cNvSpPr>
              <a:spLocks noChangeShapeType="1"/>
            </p:cNvSpPr>
            <p:nvPr/>
          </p:nvSpPr>
          <p:spPr bwMode="auto">
            <a:xfrm>
              <a:off x="4800" y="2257"/>
              <a:ext cx="2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8" name="Line 65"/>
            <p:cNvSpPr>
              <a:spLocks noChangeShapeType="1"/>
            </p:cNvSpPr>
            <p:nvPr/>
          </p:nvSpPr>
          <p:spPr bwMode="auto">
            <a:xfrm>
              <a:off x="1376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9" name="Freeform 66"/>
            <p:cNvSpPr>
              <a:spLocks/>
            </p:cNvSpPr>
            <p:nvPr/>
          </p:nvSpPr>
          <p:spPr bwMode="auto">
            <a:xfrm>
              <a:off x="5095" y="1933"/>
              <a:ext cx="172" cy="324"/>
            </a:xfrm>
            <a:custGeom>
              <a:avLst/>
              <a:gdLst>
                <a:gd name="T0" fmla="*/ 4 w 688"/>
                <a:gd name="T1" fmla="*/ 1296 h 1297"/>
                <a:gd name="T2" fmla="*/ 17 w 688"/>
                <a:gd name="T3" fmla="*/ 1297 h 1297"/>
                <a:gd name="T4" fmla="*/ 51 w 688"/>
                <a:gd name="T5" fmla="*/ 1297 h 1297"/>
                <a:gd name="T6" fmla="*/ 103 w 688"/>
                <a:gd name="T7" fmla="*/ 1297 h 1297"/>
                <a:gd name="T8" fmla="*/ 167 w 688"/>
                <a:gd name="T9" fmla="*/ 1296 h 1297"/>
                <a:gd name="T10" fmla="*/ 239 w 688"/>
                <a:gd name="T11" fmla="*/ 1288 h 1297"/>
                <a:gd name="T12" fmla="*/ 314 w 688"/>
                <a:gd name="T13" fmla="*/ 1272 h 1297"/>
                <a:gd name="T14" fmla="*/ 388 w 688"/>
                <a:gd name="T15" fmla="*/ 1247 h 1297"/>
                <a:gd name="T16" fmla="*/ 460 w 688"/>
                <a:gd name="T17" fmla="*/ 1206 h 1297"/>
                <a:gd name="T18" fmla="*/ 529 w 688"/>
                <a:gd name="T19" fmla="*/ 1144 h 1297"/>
                <a:gd name="T20" fmla="*/ 590 w 688"/>
                <a:gd name="T21" fmla="*/ 1060 h 1297"/>
                <a:gd name="T22" fmla="*/ 631 w 688"/>
                <a:gd name="T23" fmla="*/ 968 h 1297"/>
                <a:gd name="T24" fmla="*/ 658 w 688"/>
                <a:gd name="T25" fmla="*/ 879 h 1297"/>
                <a:gd name="T26" fmla="*/ 674 w 688"/>
                <a:gd name="T27" fmla="*/ 803 h 1297"/>
                <a:gd name="T28" fmla="*/ 683 w 688"/>
                <a:gd name="T29" fmla="*/ 742 h 1297"/>
                <a:gd name="T30" fmla="*/ 688 w 688"/>
                <a:gd name="T31" fmla="*/ 691 h 1297"/>
                <a:gd name="T32" fmla="*/ 688 w 688"/>
                <a:gd name="T33" fmla="*/ 648 h 1297"/>
                <a:gd name="T34" fmla="*/ 688 w 688"/>
                <a:gd name="T35" fmla="*/ 606 h 1297"/>
                <a:gd name="T36" fmla="*/ 683 w 688"/>
                <a:gd name="T37" fmla="*/ 555 h 1297"/>
                <a:gd name="T38" fmla="*/ 674 w 688"/>
                <a:gd name="T39" fmla="*/ 494 h 1297"/>
                <a:gd name="T40" fmla="*/ 658 w 688"/>
                <a:gd name="T41" fmla="*/ 419 h 1297"/>
                <a:gd name="T42" fmla="*/ 631 w 688"/>
                <a:gd name="T43" fmla="*/ 329 h 1297"/>
                <a:gd name="T44" fmla="*/ 590 w 688"/>
                <a:gd name="T45" fmla="*/ 237 h 1297"/>
                <a:gd name="T46" fmla="*/ 529 w 688"/>
                <a:gd name="T47" fmla="*/ 152 h 1297"/>
                <a:gd name="T48" fmla="*/ 460 w 688"/>
                <a:gd name="T49" fmla="*/ 91 h 1297"/>
                <a:gd name="T50" fmla="*/ 388 w 688"/>
                <a:gd name="T51" fmla="*/ 50 h 1297"/>
                <a:gd name="T52" fmla="*/ 314 w 688"/>
                <a:gd name="T53" fmla="*/ 25 h 1297"/>
                <a:gd name="T54" fmla="*/ 239 w 688"/>
                <a:gd name="T55" fmla="*/ 9 h 1297"/>
                <a:gd name="T56" fmla="*/ 167 w 688"/>
                <a:gd name="T57" fmla="*/ 2 h 1297"/>
                <a:gd name="T58" fmla="*/ 103 w 688"/>
                <a:gd name="T59" fmla="*/ 0 h 1297"/>
                <a:gd name="T60" fmla="*/ 51 w 688"/>
                <a:gd name="T61" fmla="*/ 0 h 1297"/>
                <a:gd name="T62" fmla="*/ 17 w 688"/>
                <a:gd name="T63" fmla="*/ 0 h 1297"/>
                <a:gd name="T64" fmla="*/ 4 w 688"/>
                <a:gd name="T65" fmla="*/ 2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8" h="1297">
                  <a:moveTo>
                    <a:pt x="0" y="1296"/>
                  </a:moveTo>
                  <a:lnTo>
                    <a:pt x="4" y="1296"/>
                  </a:lnTo>
                  <a:lnTo>
                    <a:pt x="8" y="1296"/>
                  </a:lnTo>
                  <a:lnTo>
                    <a:pt x="17" y="1297"/>
                  </a:lnTo>
                  <a:lnTo>
                    <a:pt x="31" y="1297"/>
                  </a:lnTo>
                  <a:lnTo>
                    <a:pt x="51" y="1297"/>
                  </a:lnTo>
                  <a:lnTo>
                    <a:pt x="74" y="1297"/>
                  </a:lnTo>
                  <a:lnTo>
                    <a:pt x="103" y="1297"/>
                  </a:lnTo>
                  <a:lnTo>
                    <a:pt x="134" y="1297"/>
                  </a:lnTo>
                  <a:lnTo>
                    <a:pt x="167" y="1296"/>
                  </a:lnTo>
                  <a:lnTo>
                    <a:pt x="203" y="1292"/>
                  </a:lnTo>
                  <a:lnTo>
                    <a:pt x="239" y="1288"/>
                  </a:lnTo>
                  <a:lnTo>
                    <a:pt x="278" y="1282"/>
                  </a:lnTo>
                  <a:lnTo>
                    <a:pt x="314" y="1272"/>
                  </a:lnTo>
                  <a:lnTo>
                    <a:pt x="351" y="1261"/>
                  </a:lnTo>
                  <a:lnTo>
                    <a:pt x="388" y="1247"/>
                  </a:lnTo>
                  <a:lnTo>
                    <a:pt x="424" y="1230"/>
                  </a:lnTo>
                  <a:lnTo>
                    <a:pt x="460" y="1206"/>
                  </a:lnTo>
                  <a:lnTo>
                    <a:pt x="496" y="1179"/>
                  </a:lnTo>
                  <a:lnTo>
                    <a:pt x="529" y="1144"/>
                  </a:lnTo>
                  <a:lnTo>
                    <a:pt x="563" y="1106"/>
                  </a:lnTo>
                  <a:lnTo>
                    <a:pt x="590" y="1060"/>
                  </a:lnTo>
                  <a:lnTo>
                    <a:pt x="612" y="1015"/>
                  </a:lnTo>
                  <a:lnTo>
                    <a:pt x="631" y="968"/>
                  </a:lnTo>
                  <a:lnTo>
                    <a:pt x="647" y="922"/>
                  </a:lnTo>
                  <a:lnTo>
                    <a:pt x="658" y="879"/>
                  </a:lnTo>
                  <a:lnTo>
                    <a:pt x="668" y="839"/>
                  </a:lnTo>
                  <a:lnTo>
                    <a:pt x="674" y="803"/>
                  </a:lnTo>
                  <a:lnTo>
                    <a:pt x="680" y="770"/>
                  </a:lnTo>
                  <a:lnTo>
                    <a:pt x="683" y="742"/>
                  </a:lnTo>
                  <a:lnTo>
                    <a:pt x="687" y="715"/>
                  </a:lnTo>
                  <a:lnTo>
                    <a:pt x="688" y="691"/>
                  </a:lnTo>
                  <a:lnTo>
                    <a:pt x="688" y="669"/>
                  </a:lnTo>
                  <a:lnTo>
                    <a:pt x="688" y="648"/>
                  </a:lnTo>
                  <a:lnTo>
                    <a:pt x="688" y="627"/>
                  </a:lnTo>
                  <a:lnTo>
                    <a:pt x="688" y="606"/>
                  </a:lnTo>
                  <a:lnTo>
                    <a:pt x="687" y="582"/>
                  </a:lnTo>
                  <a:lnTo>
                    <a:pt x="683" y="555"/>
                  </a:lnTo>
                  <a:lnTo>
                    <a:pt x="680" y="528"/>
                  </a:lnTo>
                  <a:lnTo>
                    <a:pt x="674" y="494"/>
                  </a:lnTo>
                  <a:lnTo>
                    <a:pt x="668" y="458"/>
                  </a:lnTo>
                  <a:lnTo>
                    <a:pt x="658" y="419"/>
                  </a:lnTo>
                  <a:lnTo>
                    <a:pt x="647" y="375"/>
                  </a:lnTo>
                  <a:lnTo>
                    <a:pt x="631" y="329"/>
                  </a:lnTo>
                  <a:lnTo>
                    <a:pt x="612" y="282"/>
                  </a:lnTo>
                  <a:lnTo>
                    <a:pt x="590" y="237"/>
                  </a:lnTo>
                  <a:lnTo>
                    <a:pt x="563" y="191"/>
                  </a:lnTo>
                  <a:lnTo>
                    <a:pt x="529" y="152"/>
                  </a:lnTo>
                  <a:lnTo>
                    <a:pt x="496" y="118"/>
                  </a:lnTo>
                  <a:lnTo>
                    <a:pt x="460" y="91"/>
                  </a:lnTo>
                  <a:lnTo>
                    <a:pt x="424" y="67"/>
                  </a:lnTo>
                  <a:lnTo>
                    <a:pt x="388" y="50"/>
                  </a:lnTo>
                  <a:lnTo>
                    <a:pt x="351" y="36"/>
                  </a:lnTo>
                  <a:lnTo>
                    <a:pt x="314" y="25"/>
                  </a:lnTo>
                  <a:lnTo>
                    <a:pt x="278" y="15"/>
                  </a:lnTo>
                  <a:lnTo>
                    <a:pt x="239" y="9"/>
                  </a:lnTo>
                  <a:lnTo>
                    <a:pt x="203" y="5"/>
                  </a:lnTo>
                  <a:lnTo>
                    <a:pt x="167" y="2"/>
                  </a:lnTo>
                  <a:lnTo>
                    <a:pt x="134" y="0"/>
                  </a:lnTo>
                  <a:lnTo>
                    <a:pt x="103" y="0"/>
                  </a:lnTo>
                  <a:lnTo>
                    <a:pt x="74" y="0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0" name="Rectangle 67"/>
            <p:cNvSpPr>
              <a:spLocks noChangeArrowheads="1"/>
            </p:cNvSpPr>
            <p:nvPr/>
          </p:nvSpPr>
          <p:spPr bwMode="auto">
            <a:xfrm>
              <a:off x="2784" y="2002"/>
              <a:ext cx="2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key</a:t>
              </a:r>
              <a:endParaRPr lang="en-US" altLang="en-US"/>
            </a:p>
          </p:txBody>
        </p:sp>
        <p:sp>
          <p:nvSpPr>
            <p:cNvPr id="20521" name="Rectangle 68"/>
            <p:cNvSpPr>
              <a:spLocks noChangeArrowheads="1"/>
            </p:cNvSpPr>
            <p:nvPr/>
          </p:nvSpPr>
          <p:spPr bwMode="auto">
            <a:xfrm>
              <a:off x="3115" y="2002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next</a:t>
              </a:r>
              <a:endParaRPr lang="en-US" altLang="en-US"/>
            </a:p>
          </p:txBody>
        </p:sp>
        <p:sp>
          <p:nvSpPr>
            <p:cNvPr id="20522" name="Rectangle 69"/>
            <p:cNvSpPr>
              <a:spLocks noChangeArrowheads="1"/>
            </p:cNvSpPr>
            <p:nvPr/>
          </p:nvSpPr>
          <p:spPr bwMode="auto">
            <a:xfrm>
              <a:off x="276" y="2178"/>
              <a:ext cx="3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</a:rPr>
                <a:t>head</a:t>
              </a:r>
              <a:endParaRPr lang="en-US" altLang="en-US"/>
            </a:p>
          </p:txBody>
        </p:sp>
      </p:grpSp>
      <p:grpSp>
        <p:nvGrpSpPr>
          <p:cNvPr id="20523" name="Group 72"/>
          <p:cNvGrpSpPr>
            <a:grpSpLocks noChangeAspect="1"/>
          </p:cNvGrpSpPr>
          <p:nvPr/>
        </p:nvGrpSpPr>
        <p:grpSpPr bwMode="auto">
          <a:xfrm>
            <a:off x="1825626" y="4692651"/>
            <a:ext cx="8232775" cy="460375"/>
            <a:chOff x="190" y="2956"/>
            <a:chExt cx="5186" cy="290"/>
          </a:xfrm>
        </p:grpSpPr>
        <p:sp>
          <p:nvSpPr>
            <p:cNvPr id="20524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51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5" name="Rectangle 73"/>
            <p:cNvSpPr>
              <a:spLocks noChangeArrowheads="1"/>
            </p:cNvSpPr>
            <p:nvPr/>
          </p:nvSpPr>
          <p:spPr bwMode="auto">
            <a:xfrm>
              <a:off x="2877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6" name="Rectangle 74"/>
            <p:cNvSpPr>
              <a:spLocks noChangeArrowheads="1"/>
            </p:cNvSpPr>
            <p:nvPr/>
          </p:nvSpPr>
          <p:spPr bwMode="auto">
            <a:xfrm>
              <a:off x="3834" y="3093"/>
              <a:ext cx="575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7" name="Rectangle 75"/>
            <p:cNvSpPr>
              <a:spLocks noChangeArrowheads="1"/>
            </p:cNvSpPr>
            <p:nvPr/>
          </p:nvSpPr>
          <p:spPr bwMode="auto">
            <a:xfrm>
              <a:off x="1920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8" name="Rectangle 76"/>
            <p:cNvSpPr>
              <a:spLocks noChangeArrowheads="1"/>
            </p:cNvSpPr>
            <p:nvPr/>
          </p:nvSpPr>
          <p:spPr bwMode="auto">
            <a:xfrm>
              <a:off x="963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9" name="Rectangle 77"/>
            <p:cNvSpPr>
              <a:spLocks noChangeArrowheads="1"/>
            </p:cNvSpPr>
            <p:nvPr/>
          </p:nvSpPr>
          <p:spPr bwMode="auto">
            <a:xfrm>
              <a:off x="4791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0" name="Line 78"/>
            <p:cNvSpPr>
              <a:spLocks noChangeShapeType="1"/>
            </p:cNvSpPr>
            <p:nvPr/>
          </p:nvSpPr>
          <p:spPr bwMode="auto">
            <a:xfrm>
              <a:off x="3260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1" name="Line 79"/>
            <p:cNvSpPr>
              <a:spLocks noChangeShapeType="1"/>
            </p:cNvSpPr>
            <p:nvPr/>
          </p:nvSpPr>
          <p:spPr bwMode="auto">
            <a:xfrm>
              <a:off x="3069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2" name="Line 80"/>
            <p:cNvSpPr>
              <a:spLocks noChangeShapeType="1"/>
            </p:cNvSpPr>
            <p:nvPr/>
          </p:nvSpPr>
          <p:spPr bwMode="auto">
            <a:xfrm>
              <a:off x="3356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3" name="Freeform 81"/>
            <p:cNvSpPr>
              <a:spLocks/>
            </p:cNvSpPr>
            <p:nvPr/>
          </p:nvSpPr>
          <p:spPr bwMode="auto">
            <a:xfrm>
              <a:off x="3691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4" name="Line 82"/>
            <p:cNvSpPr>
              <a:spLocks noChangeShapeType="1"/>
            </p:cNvSpPr>
            <p:nvPr/>
          </p:nvSpPr>
          <p:spPr bwMode="auto">
            <a:xfrm flipH="1">
              <a:off x="2609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5" name="Freeform 83"/>
            <p:cNvSpPr>
              <a:spLocks/>
            </p:cNvSpPr>
            <p:nvPr/>
          </p:nvSpPr>
          <p:spPr bwMode="auto">
            <a:xfrm>
              <a:off x="2523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6" name="Rectangle 84"/>
            <p:cNvSpPr>
              <a:spLocks noChangeArrowheads="1"/>
            </p:cNvSpPr>
            <p:nvPr/>
          </p:nvSpPr>
          <p:spPr bwMode="auto">
            <a:xfrm>
              <a:off x="3113" y="3105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20537" name="Line 85"/>
            <p:cNvSpPr>
              <a:spLocks noChangeShapeType="1"/>
            </p:cNvSpPr>
            <p:nvPr/>
          </p:nvSpPr>
          <p:spPr bwMode="auto">
            <a:xfrm>
              <a:off x="4217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8" name="Line 86"/>
            <p:cNvSpPr>
              <a:spLocks noChangeShapeType="1"/>
            </p:cNvSpPr>
            <p:nvPr/>
          </p:nvSpPr>
          <p:spPr bwMode="auto">
            <a:xfrm>
              <a:off x="4026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9" name="Line 87"/>
            <p:cNvSpPr>
              <a:spLocks noChangeShapeType="1"/>
            </p:cNvSpPr>
            <p:nvPr/>
          </p:nvSpPr>
          <p:spPr bwMode="auto">
            <a:xfrm>
              <a:off x="4313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0" name="Freeform 88"/>
            <p:cNvSpPr>
              <a:spLocks/>
            </p:cNvSpPr>
            <p:nvPr/>
          </p:nvSpPr>
          <p:spPr bwMode="auto">
            <a:xfrm>
              <a:off x="4648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1" name="Line 89"/>
            <p:cNvSpPr>
              <a:spLocks noChangeShapeType="1"/>
            </p:cNvSpPr>
            <p:nvPr/>
          </p:nvSpPr>
          <p:spPr bwMode="auto">
            <a:xfrm flipH="1">
              <a:off x="3566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2" name="Freeform 90"/>
            <p:cNvSpPr>
              <a:spLocks/>
            </p:cNvSpPr>
            <p:nvPr/>
          </p:nvSpPr>
          <p:spPr bwMode="auto">
            <a:xfrm>
              <a:off x="3480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3" name="Rectangle 91"/>
            <p:cNvSpPr>
              <a:spLocks noChangeArrowheads="1"/>
            </p:cNvSpPr>
            <p:nvPr/>
          </p:nvSpPr>
          <p:spPr bwMode="auto">
            <a:xfrm>
              <a:off x="4086" y="310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64" name="Line 92"/>
            <p:cNvSpPr>
              <a:spLocks noChangeShapeType="1"/>
            </p:cNvSpPr>
            <p:nvPr/>
          </p:nvSpPr>
          <p:spPr bwMode="auto">
            <a:xfrm>
              <a:off x="2303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Line 93"/>
            <p:cNvSpPr>
              <a:spLocks noChangeShapeType="1"/>
            </p:cNvSpPr>
            <p:nvPr/>
          </p:nvSpPr>
          <p:spPr bwMode="auto">
            <a:xfrm>
              <a:off x="2112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Line 94"/>
            <p:cNvSpPr>
              <a:spLocks noChangeShapeType="1"/>
            </p:cNvSpPr>
            <p:nvPr/>
          </p:nvSpPr>
          <p:spPr bwMode="auto">
            <a:xfrm>
              <a:off x="2399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2734" y="3159"/>
              <a:ext cx="115" cy="57"/>
            </a:xfrm>
            <a:custGeom>
              <a:avLst/>
              <a:gdLst>
                <a:gd name="T0" fmla="*/ 0 w 460"/>
                <a:gd name="T1" fmla="*/ 0 h 228"/>
                <a:gd name="T2" fmla="*/ 460 w 460"/>
                <a:gd name="T3" fmla="*/ 115 h 228"/>
                <a:gd name="T4" fmla="*/ 0 w 460"/>
                <a:gd name="T5" fmla="*/ 228 h 228"/>
                <a:gd name="T6" fmla="*/ 0 w 46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0" y="0"/>
                  </a:moveTo>
                  <a:lnTo>
                    <a:pt x="460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Line 96"/>
            <p:cNvSpPr>
              <a:spLocks noChangeShapeType="1"/>
            </p:cNvSpPr>
            <p:nvPr/>
          </p:nvSpPr>
          <p:spPr bwMode="auto">
            <a:xfrm flipH="1">
              <a:off x="1652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1566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2172" y="310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71" name="Oval 99"/>
            <p:cNvSpPr>
              <a:spLocks noChangeArrowheads="1"/>
            </p:cNvSpPr>
            <p:nvPr/>
          </p:nvSpPr>
          <p:spPr bwMode="auto">
            <a:xfrm>
              <a:off x="5254" y="3149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Oval 100"/>
            <p:cNvSpPr>
              <a:spLocks noChangeArrowheads="1"/>
            </p:cNvSpPr>
            <p:nvPr/>
          </p:nvSpPr>
          <p:spPr bwMode="auto">
            <a:xfrm>
              <a:off x="1043" y="3149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Line 101"/>
            <p:cNvSpPr>
              <a:spLocks noChangeShapeType="1"/>
            </p:cNvSpPr>
            <p:nvPr/>
          </p:nvSpPr>
          <p:spPr bwMode="auto">
            <a:xfrm>
              <a:off x="5174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Line 102"/>
            <p:cNvSpPr>
              <a:spLocks noChangeShapeType="1"/>
            </p:cNvSpPr>
            <p:nvPr/>
          </p:nvSpPr>
          <p:spPr bwMode="auto">
            <a:xfrm>
              <a:off x="4983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Line 103"/>
            <p:cNvSpPr>
              <a:spLocks noChangeShapeType="1"/>
            </p:cNvSpPr>
            <p:nvPr/>
          </p:nvSpPr>
          <p:spPr bwMode="auto">
            <a:xfrm flipH="1">
              <a:off x="4523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4437" y="3112"/>
              <a:ext cx="115" cy="57"/>
            </a:xfrm>
            <a:custGeom>
              <a:avLst/>
              <a:gdLst>
                <a:gd name="T0" fmla="*/ 461 w 461"/>
                <a:gd name="T1" fmla="*/ 228 h 228"/>
                <a:gd name="T2" fmla="*/ 0 w 461"/>
                <a:gd name="T3" fmla="*/ 113 h 228"/>
                <a:gd name="T4" fmla="*/ 461 w 461"/>
                <a:gd name="T5" fmla="*/ 0 h 228"/>
                <a:gd name="T6" fmla="*/ 461 w 461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28">
                  <a:moveTo>
                    <a:pt x="461" y="228"/>
                  </a:moveTo>
                  <a:lnTo>
                    <a:pt x="0" y="113"/>
                  </a:lnTo>
                  <a:lnTo>
                    <a:pt x="461" y="0"/>
                  </a:lnTo>
                  <a:lnTo>
                    <a:pt x="461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>
              <a:off x="1346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Line 106"/>
            <p:cNvSpPr>
              <a:spLocks noChangeShapeType="1"/>
            </p:cNvSpPr>
            <p:nvPr/>
          </p:nvSpPr>
          <p:spPr bwMode="auto">
            <a:xfrm>
              <a:off x="1154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Line 107"/>
            <p:cNvSpPr>
              <a:spLocks noChangeShapeType="1"/>
            </p:cNvSpPr>
            <p:nvPr/>
          </p:nvSpPr>
          <p:spPr bwMode="auto">
            <a:xfrm>
              <a:off x="1442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1777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Line 109"/>
            <p:cNvSpPr>
              <a:spLocks noChangeShapeType="1"/>
            </p:cNvSpPr>
            <p:nvPr/>
          </p:nvSpPr>
          <p:spPr bwMode="auto">
            <a:xfrm>
              <a:off x="485" y="3164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820" y="3135"/>
              <a:ext cx="114" cy="58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3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3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5027" y="3105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215" y="310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8</a:t>
              </a:r>
              <a:endParaRPr lang="en-US" altLang="en-US" dirty="0"/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190" y="3100"/>
              <a:ext cx="2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head</a:t>
              </a:r>
              <a:endParaRPr lang="en-US" altLang="en-US"/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3061" y="2956"/>
              <a:ext cx="1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key</a:t>
              </a:r>
              <a:endParaRPr lang="en-US" altLang="en-US"/>
            </a:p>
          </p:txBody>
        </p:sp>
        <p:sp>
          <p:nvSpPr>
            <p:cNvPr id="88" name="Rectangle 115"/>
            <p:cNvSpPr>
              <a:spLocks noChangeArrowheads="1"/>
            </p:cNvSpPr>
            <p:nvPr/>
          </p:nvSpPr>
          <p:spPr bwMode="auto">
            <a:xfrm>
              <a:off x="3305" y="2956"/>
              <a:ext cx="2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next</a:t>
              </a:r>
              <a:endParaRPr lang="en-US" altLang="en-US"/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2776" y="2956"/>
              <a:ext cx="2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prev</a:t>
              </a:r>
              <a:endParaRPr lang="en-US" altLang="en-US"/>
            </a:p>
          </p:txBody>
        </p:sp>
      </p:grpSp>
      <p:grpSp>
        <p:nvGrpSpPr>
          <p:cNvPr id="90" name="Group 119"/>
          <p:cNvGrpSpPr>
            <a:grpSpLocks noChangeAspect="1"/>
          </p:cNvGrpSpPr>
          <p:nvPr/>
        </p:nvGrpSpPr>
        <p:grpSpPr bwMode="auto">
          <a:xfrm>
            <a:off x="1825626" y="5562603"/>
            <a:ext cx="8689975" cy="909638"/>
            <a:chOff x="190" y="3504"/>
            <a:chExt cx="5474" cy="573"/>
          </a:xfrm>
        </p:grpSpPr>
        <p:sp>
          <p:nvSpPr>
            <p:cNvPr id="91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240" y="3504"/>
              <a:ext cx="542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786" y="3515"/>
              <a:ext cx="199" cy="333"/>
            </a:xfrm>
            <a:custGeom>
              <a:avLst/>
              <a:gdLst>
                <a:gd name="T0" fmla="*/ 320 w 796"/>
                <a:gd name="T1" fmla="*/ 0 h 1331"/>
                <a:gd name="T2" fmla="*/ 317 w 796"/>
                <a:gd name="T3" fmla="*/ 1 h 1331"/>
                <a:gd name="T4" fmla="*/ 312 w 796"/>
                <a:gd name="T5" fmla="*/ 5 h 1331"/>
                <a:gd name="T6" fmla="*/ 304 w 796"/>
                <a:gd name="T7" fmla="*/ 9 h 1331"/>
                <a:gd name="T8" fmla="*/ 292 w 796"/>
                <a:gd name="T9" fmla="*/ 17 h 1331"/>
                <a:gd name="T10" fmla="*/ 275 w 796"/>
                <a:gd name="T11" fmla="*/ 29 h 1331"/>
                <a:gd name="T12" fmla="*/ 256 w 796"/>
                <a:gd name="T13" fmla="*/ 42 h 1331"/>
                <a:gd name="T14" fmla="*/ 234 w 796"/>
                <a:gd name="T15" fmla="*/ 58 h 1331"/>
                <a:gd name="T16" fmla="*/ 212 w 796"/>
                <a:gd name="T17" fmla="*/ 76 h 1331"/>
                <a:gd name="T18" fmla="*/ 188 w 796"/>
                <a:gd name="T19" fmla="*/ 97 h 1331"/>
                <a:gd name="T20" fmla="*/ 166 w 796"/>
                <a:gd name="T21" fmla="*/ 120 h 1331"/>
                <a:gd name="T22" fmla="*/ 142 w 796"/>
                <a:gd name="T23" fmla="*/ 145 h 1331"/>
                <a:gd name="T24" fmla="*/ 121 w 796"/>
                <a:gd name="T25" fmla="*/ 173 h 1331"/>
                <a:gd name="T26" fmla="*/ 101 w 796"/>
                <a:gd name="T27" fmla="*/ 204 h 1331"/>
                <a:gd name="T28" fmla="*/ 80 w 796"/>
                <a:gd name="T29" fmla="*/ 240 h 1331"/>
                <a:gd name="T30" fmla="*/ 63 w 796"/>
                <a:gd name="T31" fmla="*/ 282 h 1331"/>
                <a:gd name="T32" fmla="*/ 45 w 796"/>
                <a:gd name="T33" fmla="*/ 329 h 1331"/>
                <a:gd name="T34" fmla="*/ 34 w 796"/>
                <a:gd name="T35" fmla="*/ 380 h 1331"/>
                <a:gd name="T36" fmla="*/ 26 w 796"/>
                <a:gd name="T37" fmla="*/ 422 h 1331"/>
                <a:gd name="T38" fmla="*/ 20 w 796"/>
                <a:gd name="T39" fmla="*/ 466 h 1331"/>
                <a:gd name="T40" fmla="*/ 18 w 796"/>
                <a:gd name="T41" fmla="*/ 504 h 1331"/>
                <a:gd name="T42" fmla="*/ 15 w 796"/>
                <a:gd name="T43" fmla="*/ 539 h 1331"/>
                <a:gd name="T44" fmla="*/ 12 w 796"/>
                <a:gd name="T45" fmla="*/ 568 h 1331"/>
                <a:gd name="T46" fmla="*/ 11 w 796"/>
                <a:gd name="T47" fmla="*/ 593 h 1331"/>
                <a:gd name="T48" fmla="*/ 8 w 796"/>
                <a:gd name="T49" fmla="*/ 613 h 1331"/>
                <a:gd name="T50" fmla="*/ 7 w 796"/>
                <a:gd name="T51" fmla="*/ 630 h 1331"/>
                <a:gd name="T52" fmla="*/ 6 w 796"/>
                <a:gd name="T53" fmla="*/ 642 h 1331"/>
                <a:gd name="T54" fmla="*/ 3 w 796"/>
                <a:gd name="T55" fmla="*/ 655 h 1331"/>
                <a:gd name="T56" fmla="*/ 2 w 796"/>
                <a:gd name="T57" fmla="*/ 665 h 1331"/>
                <a:gd name="T58" fmla="*/ 0 w 796"/>
                <a:gd name="T59" fmla="*/ 675 h 1331"/>
                <a:gd name="T60" fmla="*/ 0 w 796"/>
                <a:gd name="T61" fmla="*/ 688 h 1331"/>
                <a:gd name="T62" fmla="*/ 2 w 796"/>
                <a:gd name="T63" fmla="*/ 701 h 1331"/>
                <a:gd name="T64" fmla="*/ 4 w 796"/>
                <a:gd name="T65" fmla="*/ 717 h 1331"/>
                <a:gd name="T66" fmla="*/ 10 w 796"/>
                <a:gd name="T67" fmla="*/ 738 h 1331"/>
                <a:gd name="T68" fmla="*/ 19 w 796"/>
                <a:gd name="T69" fmla="*/ 763 h 1331"/>
                <a:gd name="T70" fmla="*/ 31 w 796"/>
                <a:gd name="T71" fmla="*/ 792 h 1331"/>
                <a:gd name="T72" fmla="*/ 47 w 796"/>
                <a:gd name="T73" fmla="*/ 827 h 1331"/>
                <a:gd name="T74" fmla="*/ 69 w 796"/>
                <a:gd name="T75" fmla="*/ 865 h 1331"/>
                <a:gd name="T76" fmla="*/ 97 w 796"/>
                <a:gd name="T77" fmla="*/ 907 h 1331"/>
                <a:gd name="T78" fmla="*/ 129 w 796"/>
                <a:gd name="T79" fmla="*/ 951 h 1331"/>
                <a:gd name="T80" fmla="*/ 162 w 796"/>
                <a:gd name="T81" fmla="*/ 990 h 1331"/>
                <a:gd name="T82" fmla="*/ 199 w 796"/>
                <a:gd name="T83" fmla="*/ 1025 h 1331"/>
                <a:gd name="T84" fmla="*/ 235 w 796"/>
                <a:gd name="T85" fmla="*/ 1059 h 1331"/>
                <a:gd name="T86" fmla="*/ 273 w 796"/>
                <a:gd name="T87" fmla="*/ 1089 h 1331"/>
                <a:gd name="T88" fmla="*/ 312 w 796"/>
                <a:gd name="T89" fmla="*/ 1117 h 1331"/>
                <a:gd name="T90" fmla="*/ 349 w 796"/>
                <a:gd name="T91" fmla="*/ 1142 h 1331"/>
                <a:gd name="T92" fmla="*/ 387 w 796"/>
                <a:gd name="T93" fmla="*/ 1165 h 1331"/>
                <a:gd name="T94" fmla="*/ 424 w 796"/>
                <a:gd name="T95" fmla="*/ 1184 h 1331"/>
                <a:gd name="T96" fmla="*/ 463 w 796"/>
                <a:gd name="T97" fmla="*/ 1204 h 1331"/>
                <a:gd name="T98" fmla="*/ 501 w 796"/>
                <a:gd name="T99" fmla="*/ 1221 h 1331"/>
                <a:gd name="T100" fmla="*/ 539 w 796"/>
                <a:gd name="T101" fmla="*/ 1239 h 1331"/>
                <a:gd name="T102" fmla="*/ 577 w 796"/>
                <a:gd name="T103" fmla="*/ 1253 h 1331"/>
                <a:gd name="T104" fmla="*/ 612 w 796"/>
                <a:gd name="T105" fmla="*/ 1268 h 1331"/>
                <a:gd name="T106" fmla="*/ 645 w 796"/>
                <a:gd name="T107" fmla="*/ 1280 h 1331"/>
                <a:gd name="T108" fmla="*/ 677 w 796"/>
                <a:gd name="T109" fmla="*/ 1291 h 1331"/>
                <a:gd name="T110" fmla="*/ 706 w 796"/>
                <a:gd name="T111" fmla="*/ 1302 h 1331"/>
                <a:gd name="T112" fmla="*/ 731 w 796"/>
                <a:gd name="T113" fmla="*/ 1311 h 1331"/>
                <a:gd name="T114" fmla="*/ 753 w 796"/>
                <a:gd name="T115" fmla="*/ 1317 h 1331"/>
                <a:gd name="T116" fmla="*/ 770 w 796"/>
                <a:gd name="T117" fmla="*/ 1322 h 1331"/>
                <a:gd name="T118" fmla="*/ 796 w 796"/>
                <a:gd name="T11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1331">
                  <a:moveTo>
                    <a:pt x="320" y="0"/>
                  </a:moveTo>
                  <a:lnTo>
                    <a:pt x="317" y="1"/>
                  </a:lnTo>
                  <a:lnTo>
                    <a:pt x="312" y="5"/>
                  </a:lnTo>
                  <a:lnTo>
                    <a:pt x="304" y="9"/>
                  </a:lnTo>
                  <a:lnTo>
                    <a:pt x="292" y="17"/>
                  </a:lnTo>
                  <a:lnTo>
                    <a:pt x="275" y="29"/>
                  </a:lnTo>
                  <a:lnTo>
                    <a:pt x="256" y="42"/>
                  </a:lnTo>
                  <a:lnTo>
                    <a:pt x="234" y="58"/>
                  </a:lnTo>
                  <a:lnTo>
                    <a:pt x="212" y="76"/>
                  </a:lnTo>
                  <a:lnTo>
                    <a:pt x="188" y="97"/>
                  </a:lnTo>
                  <a:lnTo>
                    <a:pt x="166" y="120"/>
                  </a:lnTo>
                  <a:lnTo>
                    <a:pt x="142" y="145"/>
                  </a:lnTo>
                  <a:lnTo>
                    <a:pt x="121" y="173"/>
                  </a:lnTo>
                  <a:lnTo>
                    <a:pt x="101" y="204"/>
                  </a:lnTo>
                  <a:lnTo>
                    <a:pt x="80" y="240"/>
                  </a:lnTo>
                  <a:lnTo>
                    <a:pt x="63" y="282"/>
                  </a:lnTo>
                  <a:lnTo>
                    <a:pt x="45" y="329"/>
                  </a:lnTo>
                  <a:lnTo>
                    <a:pt x="34" y="380"/>
                  </a:lnTo>
                  <a:lnTo>
                    <a:pt x="26" y="422"/>
                  </a:lnTo>
                  <a:lnTo>
                    <a:pt x="20" y="466"/>
                  </a:lnTo>
                  <a:lnTo>
                    <a:pt x="18" y="504"/>
                  </a:lnTo>
                  <a:lnTo>
                    <a:pt x="15" y="539"/>
                  </a:lnTo>
                  <a:lnTo>
                    <a:pt x="12" y="568"/>
                  </a:lnTo>
                  <a:lnTo>
                    <a:pt x="11" y="593"/>
                  </a:lnTo>
                  <a:lnTo>
                    <a:pt x="8" y="613"/>
                  </a:lnTo>
                  <a:lnTo>
                    <a:pt x="7" y="630"/>
                  </a:lnTo>
                  <a:lnTo>
                    <a:pt x="6" y="642"/>
                  </a:lnTo>
                  <a:lnTo>
                    <a:pt x="3" y="655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8"/>
                  </a:lnTo>
                  <a:lnTo>
                    <a:pt x="2" y="701"/>
                  </a:lnTo>
                  <a:lnTo>
                    <a:pt x="4" y="717"/>
                  </a:lnTo>
                  <a:lnTo>
                    <a:pt x="10" y="738"/>
                  </a:lnTo>
                  <a:lnTo>
                    <a:pt x="19" y="763"/>
                  </a:lnTo>
                  <a:lnTo>
                    <a:pt x="31" y="792"/>
                  </a:lnTo>
                  <a:lnTo>
                    <a:pt x="47" y="827"/>
                  </a:lnTo>
                  <a:lnTo>
                    <a:pt x="69" y="865"/>
                  </a:lnTo>
                  <a:lnTo>
                    <a:pt x="97" y="907"/>
                  </a:lnTo>
                  <a:lnTo>
                    <a:pt x="129" y="951"/>
                  </a:lnTo>
                  <a:lnTo>
                    <a:pt x="162" y="990"/>
                  </a:lnTo>
                  <a:lnTo>
                    <a:pt x="199" y="1025"/>
                  </a:lnTo>
                  <a:lnTo>
                    <a:pt x="235" y="1059"/>
                  </a:lnTo>
                  <a:lnTo>
                    <a:pt x="273" y="1089"/>
                  </a:lnTo>
                  <a:lnTo>
                    <a:pt x="312" y="1117"/>
                  </a:lnTo>
                  <a:lnTo>
                    <a:pt x="349" y="1142"/>
                  </a:lnTo>
                  <a:lnTo>
                    <a:pt x="387" y="1165"/>
                  </a:lnTo>
                  <a:lnTo>
                    <a:pt x="424" y="1184"/>
                  </a:lnTo>
                  <a:lnTo>
                    <a:pt x="463" y="1204"/>
                  </a:lnTo>
                  <a:lnTo>
                    <a:pt x="501" y="1221"/>
                  </a:lnTo>
                  <a:lnTo>
                    <a:pt x="539" y="1239"/>
                  </a:lnTo>
                  <a:lnTo>
                    <a:pt x="577" y="1253"/>
                  </a:lnTo>
                  <a:lnTo>
                    <a:pt x="612" y="1268"/>
                  </a:lnTo>
                  <a:lnTo>
                    <a:pt x="645" y="1280"/>
                  </a:lnTo>
                  <a:lnTo>
                    <a:pt x="677" y="1291"/>
                  </a:lnTo>
                  <a:lnTo>
                    <a:pt x="706" y="1302"/>
                  </a:lnTo>
                  <a:lnTo>
                    <a:pt x="731" y="1311"/>
                  </a:lnTo>
                  <a:lnTo>
                    <a:pt x="753" y="1317"/>
                  </a:lnTo>
                  <a:lnTo>
                    <a:pt x="770" y="1322"/>
                  </a:lnTo>
                  <a:lnTo>
                    <a:pt x="796" y="133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Line 121"/>
            <p:cNvSpPr>
              <a:spLocks noChangeShapeType="1"/>
            </p:cNvSpPr>
            <p:nvPr/>
          </p:nvSpPr>
          <p:spPr bwMode="auto">
            <a:xfrm>
              <a:off x="876" y="3811"/>
              <a:ext cx="115" cy="39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840" y="3776"/>
              <a:ext cx="117" cy="63"/>
            </a:xfrm>
            <a:custGeom>
              <a:avLst/>
              <a:gdLst>
                <a:gd name="T0" fmla="*/ 72 w 470"/>
                <a:gd name="T1" fmla="*/ 0 h 252"/>
                <a:gd name="T2" fmla="*/ 470 w 470"/>
                <a:gd name="T3" fmla="*/ 252 h 252"/>
                <a:gd name="T4" fmla="*/ 0 w 470"/>
                <a:gd name="T5" fmla="*/ 217 h 252"/>
                <a:gd name="T6" fmla="*/ 72 w 47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52">
                  <a:moveTo>
                    <a:pt x="72" y="0"/>
                  </a:moveTo>
                  <a:lnTo>
                    <a:pt x="470" y="252"/>
                  </a:lnTo>
                  <a:lnTo>
                    <a:pt x="0" y="2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5372" y="3562"/>
              <a:ext cx="217" cy="238"/>
            </a:xfrm>
            <a:custGeom>
              <a:avLst/>
              <a:gdLst>
                <a:gd name="T0" fmla="*/ 381 w 867"/>
                <a:gd name="T1" fmla="*/ 0 h 951"/>
                <a:gd name="T2" fmla="*/ 384 w 867"/>
                <a:gd name="T3" fmla="*/ 0 h 951"/>
                <a:gd name="T4" fmla="*/ 389 w 867"/>
                <a:gd name="T5" fmla="*/ 1 h 951"/>
                <a:gd name="T6" fmla="*/ 400 w 867"/>
                <a:gd name="T7" fmla="*/ 2 h 951"/>
                <a:gd name="T8" fmla="*/ 415 w 867"/>
                <a:gd name="T9" fmla="*/ 4 h 951"/>
                <a:gd name="T10" fmla="*/ 434 w 867"/>
                <a:gd name="T11" fmla="*/ 5 h 951"/>
                <a:gd name="T12" fmla="*/ 457 w 867"/>
                <a:gd name="T13" fmla="*/ 9 h 951"/>
                <a:gd name="T14" fmla="*/ 483 w 867"/>
                <a:gd name="T15" fmla="*/ 14 h 951"/>
                <a:gd name="T16" fmla="*/ 512 w 867"/>
                <a:gd name="T17" fmla="*/ 20 h 951"/>
                <a:gd name="T18" fmla="*/ 541 w 867"/>
                <a:gd name="T19" fmla="*/ 28 h 951"/>
                <a:gd name="T20" fmla="*/ 570 w 867"/>
                <a:gd name="T21" fmla="*/ 37 h 951"/>
                <a:gd name="T22" fmla="*/ 600 w 867"/>
                <a:gd name="T23" fmla="*/ 47 h 951"/>
                <a:gd name="T24" fmla="*/ 629 w 867"/>
                <a:gd name="T25" fmla="*/ 62 h 951"/>
                <a:gd name="T26" fmla="*/ 658 w 867"/>
                <a:gd name="T27" fmla="*/ 78 h 951"/>
                <a:gd name="T28" fmla="*/ 686 w 867"/>
                <a:gd name="T29" fmla="*/ 100 h 951"/>
                <a:gd name="T30" fmla="*/ 712 w 867"/>
                <a:gd name="T31" fmla="*/ 125 h 951"/>
                <a:gd name="T32" fmla="*/ 739 w 867"/>
                <a:gd name="T33" fmla="*/ 154 h 951"/>
                <a:gd name="T34" fmla="*/ 762 w 867"/>
                <a:gd name="T35" fmla="*/ 190 h 951"/>
                <a:gd name="T36" fmla="*/ 777 w 867"/>
                <a:gd name="T37" fmla="*/ 220 h 951"/>
                <a:gd name="T38" fmla="*/ 792 w 867"/>
                <a:gd name="T39" fmla="*/ 252 h 951"/>
                <a:gd name="T40" fmla="*/ 802 w 867"/>
                <a:gd name="T41" fmla="*/ 281 h 951"/>
                <a:gd name="T42" fmla="*/ 811 w 867"/>
                <a:gd name="T43" fmla="*/ 308 h 951"/>
                <a:gd name="T44" fmla="*/ 819 w 867"/>
                <a:gd name="T45" fmla="*/ 331 h 951"/>
                <a:gd name="T46" fmla="*/ 827 w 867"/>
                <a:gd name="T47" fmla="*/ 353 h 951"/>
                <a:gd name="T48" fmla="*/ 834 w 867"/>
                <a:gd name="T49" fmla="*/ 370 h 951"/>
                <a:gd name="T50" fmla="*/ 841 w 867"/>
                <a:gd name="T51" fmla="*/ 384 h 951"/>
                <a:gd name="T52" fmla="*/ 847 w 867"/>
                <a:gd name="T53" fmla="*/ 397 h 951"/>
                <a:gd name="T54" fmla="*/ 852 w 867"/>
                <a:gd name="T55" fmla="*/ 409 h 951"/>
                <a:gd name="T56" fmla="*/ 858 w 867"/>
                <a:gd name="T57" fmla="*/ 420 h 951"/>
                <a:gd name="T58" fmla="*/ 862 w 867"/>
                <a:gd name="T59" fmla="*/ 430 h 951"/>
                <a:gd name="T60" fmla="*/ 866 w 867"/>
                <a:gd name="T61" fmla="*/ 442 h 951"/>
                <a:gd name="T62" fmla="*/ 867 w 867"/>
                <a:gd name="T63" fmla="*/ 456 h 951"/>
                <a:gd name="T64" fmla="*/ 867 w 867"/>
                <a:gd name="T65" fmla="*/ 471 h 951"/>
                <a:gd name="T66" fmla="*/ 866 w 867"/>
                <a:gd name="T67" fmla="*/ 489 h 951"/>
                <a:gd name="T68" fmla="*/ 860 w 867"/>
                <a:gd name="T69" fmla="*/ 511 h 951"/>
                <a:gd name="T70" fmla="*/ 851 w 867"/>
                <a:gd name="T71" fmla="*/ 536 h 951"/>
                <a:gd name="T72" fmla="*/ 837 w 867"/>
                <a:gd name="T73" fmla="*/ 564 h 951"/>
                <a:gd name="T74" fmla="*/ 818 w 867"/>
                <a:gd name="T75" fmla="*/ 596 h 951"/>
                <a:gd name="T76" fmla="*/ 794 w 867"/>
                <a:gd name="T77" fmla="*/ 630 h 951"/>
                <a:gd name="T78" fmla="*/ 762 w 867"/>
                <a:gd name="T79" fmla="*/ 666 h 951"/>
                <a:gd name="T80" fmla="*/ 728 w 867"/>
                <a:gd name="T81" fmla="*/ 696 h 951"/>
                <a:gd name="T82" fmla="*/ 691 w 867"/>
                <a:gd name="T83" fmla="*/ 725 h 951"/>
                <a:gd name="T84" fmla="*/ 650 w 867"/>
                <a:gd name="T85" fmla="*/ 751 h 951"/>
                <a:gd name="T86" fmla="*/ 610 w 867"/>
                <a:gd name="T87" fmla="*/ 774 h 951"/>
                <a:gd name="T88" fmla="*/ 566 w 867"/>
                <a:gd name="T89" fmla="*/ 796 h 951"/>
                <a:gd name="T90" fmla="*/ 524 w 867"/>
                <a:gd name="T91" fmla="*/ 815 h 951"/>
                <a:gd name="T92" fmla="*/ 482 w 867"/>
                <a:gd name="T93" fmla="*/ 833 h 951"/>
                <a:gd name="T94" fmla="*/ 437 w 867"/>
                <a:gd name="T95" fmla="*/ 848 h 951"/>
                <a:gd name="T96" fmla="*/ 393 w 867"/>
                <a:gd name="T97" fmla="*/ 862 h 951"/>
                <a:gd name="T98" fmla="*/ 349 w 867"/>
                <a:gd name="T99" fmla="*/ 874 h 951"/>
                <a:gd name="T100" fmla="*/ 304 w 867"/>
                <a:gd name="T101" fmla="*/ 886 h 951"/>
                <a:gd name="T102" fmla="*/ 261 w 867"/>
                <a:gd name="T103" fmla="*/ 898 h 951"/>
                <a:gd name="T104" fmla="*/ 219 w 867"/>
                <a:gd name="T105" fmla="*/ 907 h 951"/>
                <a:gd name="T106" fmla="*/ 178 w 867"/>
                <a:gd name="T107" fmla="*/ 917 h 951"/>
                <a:gd name="T108" fmla="*/ 140 w 867"/>
                <a:gd name="T109" fmla="*/ 924 h 951"/>
                <a:gd name="T110" fmla="*/ 106 w 867"/>
                <a:gd name="T111" fmla="*/ 930 h 951"/>
                <a:gd name="T112" fmla="*/ 76 w 867"/>
                <a:gd name="T113" fmla="*/ 936 h 951"/>
                <a:gd name="T114" fmla="*/ 51 w 867"/>
                <a:gd name="T115" fmla="*/ 942 h 951"/>
                <a:gd name="T116" fmla="*/ 31 w 867"/>
                <a:gd name="T117" fmla="*/ 946 h 951"/>
                <a:gd name="T118" fmla="*/ 0 w 867"/>
                <a:gd name="T11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951">
                  <a:moveTo>
                    <a:pt x="381" y="0"/>
                  </a:moveTo>
                  <a:lnTo>
                    <a:pt x="384" y="0"/>
                  </a:lnTo>
                  <a:lnTo>
                    <a:pt x="389" y="1"/>
                  </a:lnTo>
                  <a:lnTo>
                    <a:pt x="400" y="2"/>
                  </a:lnTo>
                  <a:lnTo>
                    <a:pt x="415" y="4"/>
                  </a:lnTo>
                  <a:lnTo>
                    <a:pt x="434" y="5"/>
                  </a:lnTo>
                  <a:lnTo>
                    <a:pt x="457" y="9"/>
                  </a:lnTo>
                  <a:lnTo>
                    <a:pt x="483" y="14"/>
                  </a:lnTo>
                  <a:lnTo>
                    <a:pt x="512" y="20"/>
                  </a:lnTo>
                  <a:lnTo>
                    <a:pt x="541" y="28"/>
                  </a:lnTo>
                  <a:lnTo>
                    <a:pt x="570" y="37"/>
                  </a:lnTo>
                  <a:lnTo>
                    <a:pt x="600" y="47"/>
                  </a:lnTo>
                  <a:lnTo>
                    <a:pt x="629" y="62"/>
                  </a:lnTo>
                  <a:lnTo>
                    <a:pt x="658" y="78"/>
                  </a:lnTo>
                  <a:lnTo>
                    <a:pt x="686" y="100"/>
                  </a:lnTo>
                  <a:lnTo>
                    <a:pt x="712" y="125"/>
                  </a:lnTo>
                  <a:lnTo>
                    <a:pt x="739" y="154"/>
                  </a:lnTo>
                  <a:lnTo>
                    <a:pt x="762" y="190"/>
                  </a:lnTo>
                  <a:lnTo>
                    <a:pt x="777" y="220"/>
                  </a:lnTo>
                  <a:lnTo>
                    <a:pt x="792" y="252"/>
                  </a:lnTo>
                  <a:lnTo>
                    <a:pt x="802" y="281"/>
                  </a:lnTo>
                  <a:lnTo>
                    <a:pt x="811" y="308"/>
                  </a:lnTo>
                  <a:lnTo>
                    <a:pt x="819" y="331"/>
                  </a:lnTo>
                  <a:lnTo>
                    <a:pt x="827" y="353"/>
                  </a:lnTo>
                  <a:lnTo>
                    <a:pt x="834" y="370"/>
                  </a:lnTo>
                  <a:lnTo>
                    <a:pt x="841" y="384"/>
                  </a:lnTo>
                  <a:lnTo>
                    <a:pt x="847" y="397"/>
                  </a:lnTo>
                  <a:lnTo>
                    <a:pt x="852" y="409"/>
                  </a:lnTo>
                  <a:lnTo>
                    <a:pt x="858" y="420"/>
                  </a:lnTo>
                  <a:lnTo>
                    <a:pt x="862" y="430"/>
                  </a:lnTo>
                  <a:lnTo>
                    <a:pt x="866" y="442"/>
                  </a:lnTo>
                  <a:lnTo>
                    <a:pt x="867" y="456"/>
                  </a:lnTo>
                  <a:lnTo>
                    <a:pt x="867" y="471"/>
                  </a:lnTo>
                  <a:lnTo>
                    <a:pt x="866" y="489"/>
                  </a:lnTo>
                  <a:lnTo>
                    <a:pt x="860" y="511"/>
                  </a:lnTo>
                  <a:lnTo>
                    <a:pt x="851" y="536"/>
                  </a:lnTo>
                  <a:lnTo>
                    <a:pt x="837" y="564"/>
                  </a:lnTo>
                  <a:lnTo>
                    <a:pt x="818" y="596"/>
                  </a:lnTo>
                  <a:lnTo>
                    <a:pt x="794" y="630"/>
                  </a:lnTo>
                  <a:lnTo>
                    <a:pt x="762" y="666"/>
                  </a:lnTo>
                  <a:lnTo>
                    <a:pt x="728" y="696"/>
                  </a:lnTo>
                  <a:lnTo>
                    <a:pt x="691" y="725"/>
                  </a:lnTo>
                  <a:lnTo>
                    <a:pt x="650" y="751"/>
                  </a:lnTo>
                  <a:lnTo>
                    <a:pt x="610" y="774"/>
                  </a:lnTo>
                  <a:lnTo>
                    <a:pt x="566" y="796"/>
                  </a:lnTo>
                  <a:lnTo>
                    <a:pt x="524" y="815"/>
                  </a:lnTo>
                  <a:lnTo>
                    <a:pt x="482" y="833"/>
                  </a:lnTo>
                  <a:lnTo>
                    <a:pt x="437" y="848"/>
                  </a:lnTo>
                  <a:lnTo>
                    <a:pt x="393" y="862"/>
                  </a:lnTo>
                  <a:lnTo>
                    <a:pt x="349" y="874"/>
                  </a:lnTo>
                  <a:lnTo>
                    <a:pt x="304" y="886"/>
                  </a:lnTo>
                  <a:lnTo>
                    <a:pt x="261" y="898"/>
                  </a:lnTo>
                  <a:lnTo>
                    <a:pt x="219" y="907"/>
                  </a:lnTo>
                  <a:lnTo>
                    <a:pt x="178" y="917"/>
                  </a:lnTo>
                  <a:lnTo>
                    <a:pt x="140" y="924"/>
                  </a:lnTo>
                  <a:lnTo>
                    <a:pt x="106" y="930"/>
                  </a:lnTo>
                  <a:lnTo>
                    <a:pt x="76" y="936"/>
                  </a:lnTo>
                  <a:lnTo>
                    <a:pt x="51" y="942"/>
                  </a:lnTo>
                  <a:lnTo>
                    <a:pt x="31" y="946"/>
                  </a:lnTo>
                  <a:lnTo>
                    <a:pt x="0" y="95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4" name="Line 124"/>
            <p:cNvSpPr>
              <a:spLocks noChangeShapeType="1"/>
            </p:cNvSpPr>
            <p:nvPr/>
          </p:nvSpPr>
          <p:spPr bwMode="auto">
            <a:xfrm flipH="1">
              <a:off x="5364" y="3782"/>
              <a:ext cx="120" cy="20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5" name="Freeform 125"/>
            <p:cNvSpPr>
              <a:spLocks/>
            </p:cNvSpPr>
            <p:nvPr/>
          </p:nvSpPr>
          <p:spPr bwMode="auto">
            <a:xfrm>
              <a:off x="5400" y="3749"/>
              <a:ext cx="117" cy="57"/>
            </a:xfrm>
            <a:custGeom>
              <a:avLst/>
              <a:gdLst>
                <a:gd name="T0" fmla="*/ 470 w 470"/>
                <a:gd name="T1" fmla="*/ 226 h 226"/>
                <a:gd name="T2" fmla="*/ 0 w 470"/>
                <a:gd name="T3" fmla="*/ 185 h 226"/>
                <a:gd name="T4" fmla="*/ 435 w 470"/>
                <a:gd name="T5" fmla="*/ 0 h 226"/>
                <a:gd name="T6" fmla="*/ 470 w 470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26">
                  <a:moveTo>
                    <a:pt x="470" y="226"/>
                  </a:moveTo>
                  <a:lnTo>
                    <a:pt x="0" y="185"/>
                  </a:lnTo>
                  <a:lnTo>
                    <a:pt x="435" y="0"/>
                  </a:lnTo>
                  <a:lnTo>
                    <a:pt x="470" y="22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6" name="Rectangle 126"/>
            <p:cNvSpPr>
              <a:spLocks noChangeArrowheads="1"/>
            </p:cNvSpPr>
            <p:nvPr/>
          </p:nvSpPr>
          <p:spPr bwMode="auto">
            <a:xfrm>
              <a:off x="2892" y="3753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7" name="Rectangle 127"/>
            <p:cNvSpPr>
              <a:spLocks noChangeArrowheads="1"/>
            </p:cNvSpPr>
            <p:nvPr/>
          </p:nvSpPr>
          <p:spPr bwMode="auto">
            <a:xfrm>
              <a:off x="3846" y="3753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8" name="Rectangle 128"/>
            <p:cNvSpPr>
              <a:spLocks noChangeArrowheads="1"/>
            </p:cNvSpPr>
            <p:nvPr/>
          </p:nvSpPr>
          <p:spPr bwMode="auto">
            <a:xfrm>
              <a:off x="1938" y="3753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9" name="Rectangle 129"/>
            <p:cNvSpPr>
              <a:spLocks noChangeArrowheads="1"/>
            </p:cNvSpPr>
            <p:nvPr/>
          </p:nvSpPr>
          <p:spPr bwMode="auto">
            <a:xfrm>
              <a:off x="4799" y="3753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0" name="Line 130"/>
            <p:cNvSpPr>
              <a:spLocks noChangeShapeType="1"/>
            </p:cNvSpPr>
            <p:nvPr/>
          </p:nvSpPr>
          <p:spPr bwMode="auto">
            <a:xfrm flipH="1">
              <a:off x="865" y="3515"/>
              <a:ext cx="46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1" name="Line 131"/>
            <p:cNvSpPr>
              <a:spLocks noChangeShapeType="1"/>
            </p:cNvSpPr>
            <p:nvPr/>
          </p:nvSpPr>
          <p:spPr bwMode="auto">
            <a:xfrm flipH="1">
              <a:off x="985" y="3562"/>
              <a:ext cx="448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2" name="Rectangle 132"/>
            <p:cNvSpPr>
              <a:spLocks noChangeArrowheads="1"/>
            </p:cNvSpPr>
            <p:nvPr/>
          </p:nvSpPr>
          <p:spPr bwMode="auto">
            <a:xfrm>
              <a:off x="985" y="3753"/>
              <a:ext cx="572" cy="14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3" name="Line 133"/>
            <p:cNvSpPr>
              <a:spLocks noChangeShapeType="1"/>
            </p:cNvSpPr>
            <p:nvPr/>
          </p:nvSpPr>
          <p:spPr bwMode="auto">
            <a:xfrm>
              <a:off x="3273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4" name="Line 134"/>
            <p:cNvSpPr>
              <a:spLocks noChangeShapeType="1"/>
            </p:cNvSpPr>
            <p:nvPr/>
          </p:nvSpPr>
          <p:spPr bwMode="auto">
            <a:xfrm>
              <a:off x="3083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5" name="Line 135"/>
            <p:cNvSpPr>
              <a:spLocks noChangeShapeType="1"/>
            </p:cNvSpPr>
            <p:nvPr/>
          </p:nvSpPr>
          <p:spPr bwMode="auto">
            <a:xfrm>
              <a:off x="3369" y="3848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6" name="Freeform 136"/>
            <p:cNvSpPr>
              <a:spLocks/>
            </p:cNvSpPr>
            <p:nvPr/>
          </p:nvSpPr>
          <p:spPr bwMode="auto">
            <a:xfrm>
              <a:off x="3703" y="3819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7" name="Line 137"/>
            <p:cNvSpPr>
              <a:spLocks noChangeShapeType="1"/>
            </p:cNvSpPr>
            <p:nvPr/>
          </p:nvSpPr>
          <p:spPr bwMode="auto">
            <a:xfrm flipH="1">
              <a:off x="2625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8" name="Freeform 138"/>
            <p:cNvSpPr>
              <a:spLocks/>
            </p:cNvSpPr>
            <p:nvPr/>
          </p:nvSpPr>
          <p:spPr bwMode="auto">
            <a:xfrm>
              <a:off x="2539" y="3771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9" name="Rectangle 139"/>
            <p:cNvSpPr>
              <a:spLocks noChangeArrowheads="1"/>
            </p:cNvSpPr>
            <p:nvPr/>
          </p:nvSpPr>
          <p:spPr bwMode="auto">
            <a:xfrm>
              <a:off x="3132" y="3764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20560" name="Line 140"/>
            <p:cNvSpPr>
              <a:spLocks noChangeShapeType="1"/>
            </p:cNvSpPr>
            <p:nvPr/>
          </p:nvSpPr>
          <p:spPr bwMode="auto">
            <a:xfrm>
              <a:off x="4227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1" name="Line 141"/>
            <p:cNvSpPr>
              <a:spLocks noChangeShapeType="1"/>
            </p:cNvSpPr>
            <p:nvPr/>
          </p:nvSpPr>
          <p:spPr bwMode="auto">
            <a:xfrm>
              <a:off x="4036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2" name="Line 142"/>
            <p:cNvSpPr>
              <a:spLocks noChangeShapeType="1"/>
            </p:cNvSpPr>
            <p:nvPr/>
          </p:nvSpPr>
          <p:spPr bwMode="auto">
            <a:xfrm>
              <a:off x="4322" y="384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3" name="Freeform 143"/>
            <p:cNvSpPr>
              <a:spLocks/>
            </p:cNvSpPr>
            <p:nvPr/>
          </p:nvSpPr>
          <p:spPr bwMode="auto">
            <a:xfrm>
              <a:off x="4656" y="3819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4" name="Line 144"/>
            <p:cNvSpPr>
              <a:spLocks noChangeShapeType="1"/>
            </p:cNvSpPr>
            <p:nvPr/>
          </p:nvSpPr>
          <p:spPr bwMode="auto">
            <a:xfrm flipH="1">
              <a:off x="3579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5" name="Freeform 145"/>
            <p:cNvSpPr>
              <a:spLocks/>
            </p:cNvSpPr>
            <p:nvPr/>
          </p:nvSpPr>
          <p:spPr bwMode="auto">
            <a:xfrm>
              <a:off x="3493" y="3771"/>
              <a:ext cx="114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6" name="Rectangle 146"/>
            <p:cNvSpPr>
              <a:spLocks noChangeArrowheads="1"/>
            </p:cNvSpPr>
            <p:nvPr/>
          </p:nvSpPr>
          <p:spPr bwMode="auto">
            <a:xfrm>
              <a:off x="4101" y="3764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0567" name="Line 147"/>
            <p:cNvSpPr>
              <a:spLocks noChangeShapeType="1"/>
            </p:cNvSpPr>
            <p:nvPr/>
          </p:nvSpPr>
          <p:spPr bwMode="auto">
            <a:xfrm>
              <a:off x="2320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8" name="Line 148"/>
            <p:cNvSpPr>
              <a:spLocks noChangeShapeType="1"/>
            </p:cNvSpPr>
            <p:nvPr/>
          </p:nvSpPr>
          <p:spPr bwMode="auto">
            <a:xfrm>
              <a:off x="2129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9" name="Line 149"/>
            <p:cNvSpPr>
              <a:spLocks noChangeShapeType="1"/>
            </p:cNvSpPr>
            <p:nvPr/>
          </p:nvSpPr>
          <p:spPr bwMode="auto">
            <a:xfrm>
              <a:off x="2415" y="3848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0" name="Freeform 150"/>
            <p:cNvSpPr>
              <a:spLocks/>
            </p:cNvSpPr>
            <p:nvPr/>
          </p:nvSpPr>
          <p:spPr bwMode="auto">
            <a:xfrm>
              <a:off x="2749" y="3819"/>
              <a:ext cx="114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1" name="Line 151"/>
            <p:cNvSpPr>
              <a:spLocks noChangeShapeType="1"/>
            </p:cNvSpPr>
            <p:nvPr/>
          </p:nvSpPr>
          <p:spPr bwMode="auto">
            <a:xfrm flipH="1">
              <a:off x="1671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2" name="Freeform 152"/>
            <p:cNvSpPr>
              <a:spLocks/>
            </p:cNvSpPr>
            <p:nvPr/>
          </p:nvSpPr>
          <p:spPr bwMode="auto">
            <a:xfrm>
              <a:off x="1585" y="3771"/>
              <a:ext cx="115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3" name="Rectangle 153"/>
            <p:cNvSpPr>
              <a:spLocks noChangeArrowheads="1"/>
            </p:cNvSpPr>
            <p:nvPr/>
          </p:nvSpPr>
          <p:spPr bwMode="auto">
            <a:xfrm>
              <a:off x="2194" y="3764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4</a:t>
              </a:r>
              <a:endParaRPr lang="en-US" altLang="en-US" dirty="0"/>
            </a:p>
          </p:txBody>
        </p:sp>
        <p:sp>
          <p:nvSpPr>
            <p:cNvPr id="20574" name="Line 154"/>
            <p:cNvSpPr>
              <a:spLocks noChangeShapeType="1"/>
            </p:cNvSpPr>
            <p:nvPr/>
          </p:nvSpPr>
          <p:spPr bwMode="auto">
            <a:xfrm>
              <a:off x="5181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5" name="Line 155"/>
            <p:cNvSpPr>
              <a:spLocks noChangeShapeType="1"/>
            </p:cNvSpPr>
            <p:nvPr/>
          </p:nvSpPr>
          <p:spPr bwMode="auto">
            <a:xfrm>
              <a:off x="4990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6" name="Line 156"/>
            <p:cNvSpPr>
              <a:spLocks noChangeShapeType="1"/>
            </p:cNvSpPr>
            <p:nvPr/>
          </p:nvSpPr>
          <p:spPr bwMode="auto">
            <a:xfrm flipH="1">
              <a:off x="4532" y="380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7" name="Freeform 157"/>
            <p:cNvSpPr>
              <a:spLocks/>
            </p:cNvSpPr>
            <p:nvPr/>
          </p:nvSpPr>
          <p:spPr bwMode="auto">
            <a:xfrm>
              <a:off x="4446" y="3771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8" name="Line 158"/>
            <p:cNvSpPr>
              <a:spLocks noChangeShapeType="1"/>
            </p:cNvSpPr>
            <p:nvPr/>
          </p:nvSpPr>
          <p:spPr bwMode="auto">
            <a:xfrm>
              <a:off x="1366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9" name="Line 159"/>
            <p:cNvSpPr>
              <a:spLocks noChangeShapeType="1"/>
            </p:cNvSpPr>
            <p:nvPr/>
          </p:nvSpPr>
          <p:spPr bwMode="auto">
            <a:xfrm>
              <a:off x="1175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0" name="Line 160"/>
            <p:cNvSpPr>
              <a:spLocks noChangeShapeType="1"/>
            </p:cNvSpPr>
            <p:nvPr/>
          </p:nvSpPr>
          <p:spPr bwMode="auto">
            <a:xfrm>
              <a:off x="1461" y="384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1" name="Freeform 161"/>
            <p:cNvSpPr>
              <a:spLocks/>
            </p:cNvSpPr>
            <p:nvPr/>
          </p:nvSpPr>
          <p:spPr bwMode="auto">
            <a:xfrm>
              <a:off x="1795" y="3819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2" name="Line 162"/>
            <p:cNvSpPr>
              <a:spLocks noChangeShapeType="1"/>
            </p:cNvSpPr>
            <p:nvPr/>
          </p:nvSpPr>
          <p:spPr bwMode="auto">
            <a:xfrm>
              <a:off x="5276" y="3848"/>
              <a:ext cx="23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3" name="Line 163"/>
            <p:cNvSpPr>
              <a:spLocks noChangeShapeType="1"/>
            </p:cNvSpPr>
            <p:nvPr/>
          </p:nvSpPr>
          <p:spPr bwMode="auto">
            <a:xfrm>
              <a:off x="508" y="3895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4" name="Freeform 164"/>
            <p:cNvSpPr>
              <a:spLocks/>
            </p:cNvSpPr>
            <p:nvPr/>
          </p:nvSpPr>
          <p:spPr bwMode="auto">
            <a:xfrm>
              <a:off x="842" y="3867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5" name="Line 165"/>
            <p:cNvSpPr>
              <a:spLocks noChangeShapeType="1"/>
            </p:cNvSpPr>
            <p:nvPr/>
          </p:nvSpPr>
          <p:spPr bwMode="auto">
            <a:xfrm>
              <a:off x="985" y="3800"/>
              <a:ext cx="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6" name="Freeform 166"/>
            <p:cNvSpPr>
              <a:spLocks/>
            </p:cNvSpPr>
            <p:nvPr/>
          </p:nvSpPr>
          <p:spPr bwMode="auto">
            <a:xfrm>
              <a:off x="5515" y="3515"/>
              <a:ext cx="138" cy="333"/>
            </a:xfrm>
            <a:custGeom>
              <a:avLst/>
              <a:gdLst>
                <a:gd name="T0" fmla="*/ 2 w 555"/>
                <a:gd name="T1" fmla="*/ 1331 h 1331"/>
                <a:gd name="T2" fmla="*/ 13 w 555"/>
                <a:gd name="T3" fmla="*/ 1330 h 1331"/>
                <a:gd name="T4" fmla="*/ 39 w 555"/>
                <a:gd name="T5" fmla="*/ 1327 h 1331"/>
                <a:gd name="T6" fmla="*/ 82 w 555"/>
                <a:gd name="T7" fmla="*/ 1321 h 1331"/>
                <a:gd name="T8" fmla="*/ 133 w 555"/>
                <a:gd name="T9" fmla="*/ 1311 h 1331"/>
                <a:gd name="T10" fmla="*/ 193 w 555"/>
                <a:gd name="T11" fmla="*/ 1295 h 1331"/>
                <a:gd name="T12" fmla="*/ 253 w 555"/>
                <a:gd name="T13" fmla="*/ 1274 h 1331"/>
                <a:gd name="T14" fmla="*/ 312 w 555"/>
                <a:gd name="T15" fmla="*/ 1243 h 1331"/>
                <a:gd name="T16" fmla="*/ 371 w 555"/>
                <a:gd name="T17" fmla="*/ 1195 h 1331"/>
                <a:gd name="T18" fmla="*/ 426 w 555"/>
                <a:gd name="T19" fmla="*/ 1130 h 1331"/>
                <a:gd name="T20" fmla="*/ 476 w 555"/>
                <a:gd name="T21" fmla="*/ 1046 h 1331"/>
                <a:gd name="T22" fmla="*/ 510 w 555"/>
                <a:gd name="T23" fmla="*/ 956 h 1331"/>
                <a:gd name="T24" fmla="*/ 531 w 555"/>
                <a:gd name="T25" fmla="*/ 870 h 1331"/>
                <a:gd name="T26" fmla="*/ 544 w 555"/>
                <a:gd name="T27" fmla="*/ 801 h 1331"/>
                <a:gd name="T28" fmla="*/ 551 w 555"/>
                <a:gd name="T29" fmla="*/ 745 h 1331"/>
                <a:gd name="T30" fmla="*/ 555 w 555"/>
                <a:gd name="T31" fmla="*/ 702 h 1331"/>
                <a:gd name="T32" fmla="*/ 555 w 555"/>
                <a:gd name="T33" fmla="*/ 665 h 1331"/>
                <a:gd name="T34" fmla="*/ 555 w 555"/>
                <a:gd name="T35" fmla="*/ 628 h 1331"/>
                <a:gd name="T36" fmla="*/ 551 w 555"/>
                <a:gd name="T37" fmla="*/ 585 h 1331"/>
                <a:gd name="T38" fmla="*/ 544 w 555"/>
                <a:gd name="T39" fmla="*/ 529 h 1331"/>
                <a:gd name="T40" fmla="*/ 531 w 555"/>
                <a:gd name="T41" fmla="*/ 459 h 1331"/>
                <a:gd name="T42" fmla="*/ 510 w 555"/>
                <a:gd name="T43" fmla="*/ 375 h 1331"/>
                <a:gd name="T44" fmla="*/ 476 w 555"/>
                <a:gd name="T45" fmla="*/ 285 h 1331"/>
                <a:gd name="T46" fmla="*/ 426 w 555"/>
                <a:gd name="T47" fmla="*/ 199 h 1331"/>
                <a:gd name="T48" fmla="*/ 371 w 555"/>
                <a:gd name="T49" fmla="*/ 134 h 1331"/>
                <a:gd name="T50" fmla="*/ 312 w 555"/>
                <a:gd name="T51" fmla="*/ 88 h 1331"/>
                <a:gd name="T52" fmla="*/ 253 w 555"/>
                <a:gd name="T53" fmla="*/ 56 h 1331"/>
                <a:gd name="T54" fmla="*/ 193 w 555"/>
                <a:gd name="T55" fmla="*/ 35 h 1331"/>
                <a:gd name="T56" fmla="*/ 133 w 555"/>
                <a:gd name="T57" fmla="*/ 19 h 1331"/>
                <a:gd name="T58" fmla="*/ 82 w 555"/>
                <a:gd name="T59" fmla="*/ 9 h 1331"/>
                <a:gd name="T60" fmla="*/ 39 w 555"/>
                <a:gd name="T61" fmla="*/ 4 h 1331"/>
                <a:gd name="T62" fmla="*/ 13 w 555"/>
                <a:gd name="T63" fmla="*/ 1 h 1331"/>
                <a:gd name="T64" fmla="*/ 2 w 555"/>
                <a:gd name="T65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5" h="1331">
                  <a:moveTo>
                    <a:pt x="0" y="1331"/>
                  </a:moveTo>
                  <a:lnTo>
                    <a:pt x="2" y="1331"/>
                  </a:lnTo>
                  <a:lnTo>
                    <a:pt x="6" y="1331"/>
                  </a:lnTo>
                  <a:lnTo>
                    <a:pt x="13" y="1330"/>
                  </a:lnTo>
                  <a:lnTo>
                    <a:pt x="25" y="1328"/>
                  </a:lnTo>
                  <a:lnTo>
                    <a:pt x="39" y="1327"/>
                  </a:lnTo>
                  <a:lnTo>
                    <a:pt x="59" y="1325"/>
                  </a:lnTo>
                  <a:lnTo>
                    <a:pt x="82" y="1321"/>
                  </a:lnTo>
                  <a:lnTo>
                    <a:pt x="107" y="1317"/>
                  </a:lnTo>
                  <a:lnTo>
                    <a:pt x="133" y="1311"/>
                  </a:lnTo>
                  <a:lnTo>
                    <a:pt x="164" y="1305"/>
                  </a:lnTo>
                  <a:lnTo>
                    <a:pt x="193" y="1295"/>
                  </a:lnTo>
                  <a:lnTo>
                    <a:pt x="224" y="1285"/>
                  </a:lnTo>
                  <a:lnTo>
                    <a:pt x="253" y="1274"/>
                  </a:lnTo>
                  <a:lnTo>
                    <a:pt x="283" y="1258"/>
                  </a:lnTo>
                  <a:lnTo>
                    <a:pt x="312" y="1243"/>
                  </a:lnTo>
                  <a:lnTo>
                    <a:pt x="341" y="1220"/>
                  </a:lnTo>
                  <a:lnTo>
                    <a:pt x="371" y="1195"/>
                  </a:lnTo>
                  <a:lnTo>
                    <a:pt x="400" y="1166"/>
                  </a:lnTo>
                  <a:lnTo>
                    <a:pt x="426" y="1130"/>
                  </a:lnTo>
                  <a:lnTo>
                    <a:pt x="453" y="1091"/>
                  </a:lnTo>
                  <a:lnTo>
                    <a:pt x="476" y="1046"/>
                  </a:lnTo>
                  <a:lnTo>
                    <a:pt x="494" y="1001"/>
                  </a:lnTo>
                  <a:lnTo>
                    <a:pt x="510" y="956"/>
                  </a:lnTo>
                  <a:lnTo>
                    <a:pt x="522" y="911"/>
                  </a:lnTo>
                  <a:lnTo>
                    <a:pt x="531" y="870"/>
                  </a:lnTo>
                  <a:lnTo>
                    <a:pt x="539" y="833"/>
                  </a:lnTo>
                  <a:lnTo>
                    <a:pt x="544" y="801"/>
                  </a:lnTo>
                  <a:lnTo>
                    <a:pt x="549" y="771"/>
                  </a:lnTo>
                  <a:lnTo>
                    <a:pt x="551" y="745"/>
                  </a:lnTo>
                  <a:lnTo>
                    <a:pt x="553" y="722"/>
                  </a:lnTo>
                  <a:lnTo>
                    <a:pt x="555" y="702"/>
                  </a:lnTo>
                  <a:lnTo>
                    <a:pt x="555" y="683"/>
                  </a:lnTo>
                  <a:lnTo>
                    <a:pt x="555" y="665"/>
                  </a:lnTo>
                  <a:lnTo>
                    <a:pt x="555" y="647"/>
                  </a:lnTo>
                  <a:lnTo>
                    <a:pt x="555" y="628"/>
                  </a:lnTo>
                  <a:lnTo>
                    <a:pt x="553" y="609"/>
                  </a:lnTo>
                  <a:lnTo>
                    <a:pt x="551" y="585"/>
                  </a:lnTo>
                  <a:lnTo>
                    <a:pt x="549" y="558"/>
                  </a:lnTo>
                  <a:lnTo>
                    <a:pt x="544" y="529"/>
                  </a:lnTo>
                  <a:lnTo>
                    <a:pt x="539" y="496"/>
                  </a:lnTo>
                  <a:lnTo>
                    <a:pt x="531" y="459"/>
                  </a:lnTo>
                  <a:lnTo>
                    <a:pt x="522" y="418"/>
                  </a:lnTo>
                  <a:lnTo>
                    <a:pt x="510" y="375"/>
                  </a:lnTo>
                  <a:lnTo>
                    <a:pt x="494" y="329"/>
                  </a:lnTo>
                  <a:lnTo>
                    <a:pt x="476" y="285"/>
                  </a:lnTo>
                  <a:lnTo>
                    <a:pt x="453" y="239"/>
                  </a:lnTo>
                  <a:lnTo>
                    <a:pt x="426" y="199"/>
                  </a:lnTo>
                  <a:lnTo>
                    <a:pt x="400" y="163"/>
                  </a:lnTo>
                  <a:lnTo>
                    <a:pt x="371" y="134"/>
                  </a:lnTo>
                  <a:lnTo>
                    <a:pt x="341" y="109"/>
                  </a:lnTo>
                  <a:lnTo>
                    <a:pt x="312" y="88"/>
                  </a:lnTo>
                  <a:lnTo>
                    <a:pt x="283" y="71"/>
                  </a:lnTo>
                  <a:lnTo>
                    <a:pt x="253" y="56"/>
                  </a:lnTo>
                  <a:lnTo>
                    <a:pt x="224" y="45"/>
                  </a:lnTo>
                  <a:lnTo>
                    <a:pt x="193" y="35"/>
                  </a:lnTo>
                  <a:lnTo>
                    <a:pt x="164" y="26"/>
                  </a:lnTo>
                  <a:lnTo>
                    <a:pt x="133" y="19"/>
                  </a:lnTo>
                  <a:lnTo>
                    <a:pt x="107" y="13"/>
                  </a:lnTo>
                  <a:lnTo>
                    <a:pt x="82" y="9"/>
                  </a:lnTo>
                  <a:lnTo>
                    <a:pt x="59" y="5"/>
                  </a:lnTo>
                  <a:lnTo>
                    <a:pt x="39" y="4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7" name="Freeform 167"/>
            <p:cNvSpPr>
              <a:spLocks/>
            </p:cNvSpPr>
            <p:nvPr/>
          </p:nvSpPr>
          <p:spPr bwMode="auto">
            <a:xfrm>
              <a:off x="901" y="3562"/>
              <a:ext cx="84" cy="238"/>
            </a:xfrm>
            <a:custGeom>
              <a:avLst/>
              <a:gdLst>
                <a:gd name="T0" fmla="*/ 333 w 333"/>
                <a:gd name="T1" fmla="*/ 951 h 951"/>
                <a:gd name="T2" fmla="*/ 332 w 333"/>
                <a:gd name="T3" fmla="*/ 951 h 951"/>
                <a:gd name="T4" fmla="*/ 328 w 333"/>
                <a:gd name="T5" fmla="*/ 951 h 951"/>
                <a:gd name="T6" fmla="*/ 323 w 333"/>
                <a:gd name="T7" fmla="*/ 951 h 951"/>
                <a:gd name="T8" fmla="*/ 313 w 333"/>
                <a:gd name="T9" fmla="*/ 950 h 951"/>
                <a:gd name="T10" fmla="*/ 303 w 333"/>
                <a:gd name="T11" fmla="*/ 950 h 951"/>
                <a:gd name="T12" fmla="*/ 287 w 333"/>
                <a:gd name="T13" fmla="*/ 948 h 951"/>
                <a:gd name="T14" fmla="*/ 272 w 333"/>
                <a:gd name="T15" fmla="*/ 946 h 951"/>
                <a:gd name="T16" fmla="*/ 254 w 333"/>
                <a:gd name="T17" fmla="*/ 943 h 951"/>
                <a:gd name="T18" fmla="*/ 235 w 333"/>
                <a:gd name="T19" fmla="*/ 939 h 951"/>
                <a:gd name="T20" fmla="*/ 214 w 333"/>
                <a:gd name="T21" fmla="*/ 932 h 951"/>
                <a:gd name="T22" fmla="*/ 196 w 333"/>
                <a:gd name="T23" fmla="*/ 927 h 951"/>
                <a:gd name="T24" fmla="*/ 176 w 333"/>
                <a:gd name="T25" fmla="*/ 918 h 951"/>
                <a:gd name="T26" fmla="*/ 156 w 333"/>
                <a:gd name="T27" fmla="*/ 906 h 951"/>
                <a:gd name="T28" fmla="*/ 136 w 333"/>
                <a:gd name="T29" fmla="*/ 893 h 951"/>
                <a:gd name="T30" fmla="*/ 117 w 333"/>
                <a:gd name="T31" fmla="*/ 874 h 951"/>
                <a:gd name="T32" fmla="*/ 98 w 333"/>
                <a:gd name="T33" fmla="*/ 853 h 951"/>
                <a:gd name="T34" fmla="*/ 80 w 333"/>
                <a:gd name="T35" fmla="*/ 828 h 951"/>
                <a:gd name="T36" fmla="*/ 62 w 333"/>
                <a:gd name="T37" fmla="*/ 796 h 951"/>
                <a:gd name="T38" fmla="*/ 47 w 333"/>
                <a:gd name="T39" fmla="*/ 761 h 951"/>
                <a:gd name="T40" fmla="*/ 34 w 333"/>
                <a:gd name="T41" fmla="*/ 721 h 951"/>
                <a:gd name="T42" fmla="*/ 23 w 333"/>
                <a:gd name="T43" fmla="*/ 681 h 951"/>
                <a:gd name="T44" fmla="*/ 17 w 333"/>
                <a:gd name="T45" fmla="*/ 643 h 951"/>
                <a:gd name="T46" fmla="*/ 10 w 333"/>
                <a:gd name="T47" fmla="*/ 610 h 951"/>
                <a:gd name="T48" fmla="*/ 6 w 333"/>
                <a:gd name="T49" fmla="*/ 580 h 951"/>
                <a:gd name="T50" fmla="*/ 4 w 333"/>
                <a:gd name="T51" fmla="*/ 552 h 951"/>
                <a:gd name="T52" fmla="*/ 1 w 333"/>
                <a:gd name="T53" fmla="*/ 530 h 951"/>
                <a:gd name="T54" fmla="*/ 0 w 333"/>
                <a:gd name="T55" fmla="*/ 511 h 951"/>
                <a:gd name="T56" fmla="*/ 0 w 333"/>
                <a:gd name="T57" fmla="*/ 491 h 951"/>
                <a:gd name="T58" fmla="*/ 0 w 333"/>
                <a:gd name="T59" fmla="*/ 475 h 951"/>
                <a:gd name="T60" fmla="*/ 0 w 333"/>
                <a:gd name="T61" fmla="*/ 458 h 951"/>
                <a:gd name="T62" fmla="*/ 0 w 333"/>
                <a:gd name="T63" fmla="*/ 440 h 951"/>
                <a:gd name="T64" fmla="*/ 1 w 333"/>
                <a:gd name="T65" fmla="*/ 420 h 951"/>
                <a:gd name="T66" fmla="*/ 4 w 333"/>
                <a:gd name="T67" fmla="*/ 397 h 951"/>
                <a:gd name="T68" fmla="*/ 6 w 333"/>
                <a:gd name="T69" fmla="*/ 371 h 951"/>
                <a:gd name="T70" fmla="*/ 10 w 333"/>
                <a:gd name="T71" fmla="*/ 341 h 951"/>
                <a:gd name="T72" fmla="*/ 17 w 333"/>
                <a:gd name="T73" fmla="*/ 306 h 951"/>
                <a:gd name="T74" fmla="*/ 23 w 333"/>
                <a:gd name="T75" fmla="*/ 268 h 951"/>
                <a:gd name="T76" fmla="*/ 34 w 333"/>
                <a:gd name="T77" fmla="*/ 228 h 951"/>
                <a:gd name="T78" fmla="*/ 47 w 333"/>
                <a:gd name="T79" fmla="*/ 190 h 951"/>
                <a:gd name="T80" fmla="*/ 62 w 333"/>
                <a:gd name="T81" fmla="*/ 154 h 951"/>
                <a:gd name="T82" fmla="*/ 80 w 333"/>
                <a:gd name="T83" fmla="*/ 123 h 951"/>
                <a:gd name="T84" fmla="*/ 98 w 333"/>
                <a:gd name="T85" fmla="*/ 98 h 951"/>
                <a:gd name="T86" fmla="*/ 117 w 333"/>
                <a:gd name="T87" fmla="*/ 75 h 951"/>
                <a:gd name="T88" fmla="*/ 136 w 333"/>
                <a:gd name="T89" fmla="*/ 58 h 951"/>
                <a:gd name="T90" fmla="*/ 156 w 333"/>
                <a:gd name="T91" fmla="*/ 43 h 951"/>
                <a:gd name="T92" fmla="*/ 176 w 333"/>
                <a:gd name="T93" fmla="*/ 33 h 951"/>
                <a:gd name="T94" fmla="*/ 196 w 333"/>
                <a:gd name="T95" fmla="*/ 24 h 951"/>
                <a:gd name="T96" fmla="*/ 214 w 333"/>
                <a:gd name="T97" fmla="*/ 17 h 951"/>
                <a:gd name="T98" fmla="*/ 235 w 333"/>
                <a:gd name="T99" fmla="*/ 10 h 951"/>
                <a:gd name="T100" fmla="*/ 254 w 333"/>
                <a:gd name="T101" fmla="*/ 6 h 951"/>
                <a:gd name="T102" fmla="*/ 272 w 333"/>
                <a:gd name="T103" fmla="*/ 5 h 951"/>
                <a:gd name="T104" fmla="*/ 287 w 333"/>
                <a:gd name="T105" fmla="*/ 2 h 951"/>
                <a:gd name="T106" fmla="*/ 303 w 333"/>
                <a:gd name="T107" fmla="*/ 1 h 951"/>
                <a:gd name="T108" fmla="*/ 313 w 333"/>
                <a:gd name="T109" fmla="*/ 1 h 951"/>
                <a:gd name="T110" fmla="*/ 323 w 333"/>
                <a:gd name="T111" fmla="*/ 0 h 951"/>
                <a:gd name="T112" fmla="*/ 328 w 333"/>
                <a:gd name="T113" fmla="*/ 0 h 951"/>
                <a:gd name="T114" fmla="*/ 332 w 333"/>
                <a:gd name="T115" fmla="*/ 0 h 951"/>
                <a:gd name="T116" fmla="*/ 333 w 333"/>
                <a:gd name="T11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951">
                  <a:moveTo>
                    <a:pt x="333" y="951"/>
                  </a:moveTo>
                  <a:lnTo>
                    <a:pt x="332" y="951"/>
                  </a:lnTo>
                  <a:lnTo>
                    <a:pt x="328" y="951"/>
                  </a:lnTo>
                  <a:lnTo>
                    <a:pt x="323" y="951"/>
                  </a:lnTo>
                  <a:lnTo>
                    <a:pt x="313" y="950"/>
                  </a:lnTo>
                  <a:lnTo>
                    <a:pt x="303" y="950"/>
                  </a:lnTo>
                  <a:lnTo>
                    <a:pt x="287" y="948"/>
                  </a:lnTo>
                  <a:lnTo>
                    <a:pt x="272" y="946"/>
                  </a:lnTo>
                  <a:lnTo>
                    <a:pt x="254" y="943"/>
                  </a:lnTo>
                  <a:lnTo>
                    <a:pt x="235" y="939"/>
                  </a:lnTo>
                  <a:lnTo>
                    <a:pt x="214" y="932"/>
                  </a:lnTo>
                  <a:lnTo>
                    <a:pt x="196" y="927"/>
                  </a:lnTo>
                  <a:lnTo>
                    <a:pt x="176" y="918"/>
                  </a:lnTo>
                  <a:lnTo>
                    <a:pt x="156" y="906"/>
                  </a:lnTo>
                  <a:lnTo>
                    <a:pt x="136" y="893"/>
                  </a:lnTo>
                  <a:lnTo>
                    <a:pt x="117" y="874"/>
                  </a:lnTo>
                  <a:lnTo>
                    <a:pt x="98" y="853"/>
                  </a:lnTo>
                  <a:lnTo>
                    <a:pt x="80" y="828"/>
                  </a:lnTo>
                  <a:lnTo>
                    <a:pt x="62" y="796"/>
                  </a:lnTo>
                  <a:lnTo>
                    <a:pt x="47" y="761"/>
                  </a:lnTo>
                  <a:lnTo>
                    <a:pt x="34" y="721"/>
                  </a:lnTo>
                  <a:lnTo>
                    <a:pt x="23" y="681"/>
                  </a:lnTo>
                  <a:lnTo>
                    <a:pt x="17" y="643"/>
                  </a:lnTo>
                  <a:lnTo>
                    <a:pt x="10" y="610"/>
                  </a:lnTo>
                  <a:lnTo>
                    <a:pt x="6" y="580"/>
                  </a:lnTo>
                  <a:lnTo>
                    <a:pt x="4" y="552"/>
                  </a:lnTo>
                  <a:lnTo>
                    <a:pt x="1" y="530"/>
                  </a:lnTo>
                  <a:lnTo>
                    <a:pt x="0" y="511"/>
                  </a:lnTo>
                  <a:lnTo>
                    <a:pt x="0" y="491"/>
                  </a:lnTo>
                  <a:lnTo>
                    <a:pt x="0" y="475"/>
                  </a:lnTo>
                  <a:lnTo>
                    <a:pt x="0" y="458"/>
                  </a:lnTo>
                  <a:lnTo>
                    <a:pt x="0" y="440"/>
                  </a:lnTo>
                  <a:lnTo>
                    <a:pt x="1" y="420"/>
                  </a:lnTo>
                  <a:lnTo>
                    <a:pt x="4" y="397"/>
                  </a:lnTo>
                  <a:lnTo>
                    <a:pt x="6" y="371"/>
                  </a:lnTo>
                  <a:lnTo>
                    <a:pt x="10" y="341"/>
                  </a:lnTo>
                  <a:lnTo>
                    <a:pt x="17" y="306"/>
                  </a:lnTo>
                  <a:lnTo>
                    <a:pt x="23" y="268"/>
                  </a:lnTo>
                  <a:lnTo>
                    <a:pt x="34" y="228"/>
                  </a:lnTo>
                  <a:lnTo>
                    <a:pt x="47" y="190"/>
                  </a:lnTo>
                  <a:lnTo>
                    <a:pt x="62" y="154"/>
                  </a:lnTo>
                  <a:lnTo>
                    <a:pt x="80" y="123"/>
                  </a:lnTo>
                  <a:lnTo>
                    <a:pt x="98" y="98"/>
                  </a:lnTo>
                  <a:lnTo>
                    <a:pt x="117" y="75"/>
                  </a:lnTo>
                  <a:lnTo>
                    <a:pt x="136" y="58"/>
                  </a:lnTo>
                  <a:lnTo>
                    <a:pt x="156" y="43"/>
                  </a:lnTo>
                  <a:lnTo>
                    <a:pt x="176" y="33"/>
                  </a:lnTo>
                  <a:lnTo>
                    <a:pt x="196" y="24"/>
                  </a:lnTo>
                  <a:lnTo>
                    <a:pt x="214" y="17"/>
                  </a:lnTo>
                  <a:lnTo>
                    <a:pt x="235" y="10"/>
                  </a:lnTo>
                  <a:lnTo>
                    <a:pt x="254" y="6"/>
                  </a:lnTo>
                  <a:lnTo>
                    <a:pt x="272" y="5"/>
                  </a:lnTo>
                  <a:lnTo>
                    <a:pt x="287" y="2"/>
                  </a:lnTo>
                  <a:lnTo>
                    <a:pt x="303" y="1"/>
                  </a:lnTo>
                  <a:lnTo>
                    <a:pt x="313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3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8" name="Rectangle 168"/>
            <p:cNvSpPr>
              <a:spLocks noChangeArrowheads="1"/>
            </p:cNvSpPr>
            <p:nvPr/>
          </p:nvSpPr>
          <p:spPr bwMode="auto">
            <a:xfrm>
              <a:off x="5039" y="3764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20589" name="Rectangle 169"/>
            <p:cNvSpPr>
              <a:spLocks noChangeArrowheads="1"/>
            </p:cNvSpPr>
            <p:nvPr/>
          </p:nvSpPr>
          <p:spPr bwMode="auto">
            <a:xfrm>
              <a:off x="3075" y="3618"/>
              <a:ext cx="1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key</a:t>
              </a:r>
              <a:endParaRPr lang="en-US" altLang="en-US"/>
            </a:p>
          </p:txBody>
        </p:sp>
        <p:sp>
          <p:nvSpPr>
            <p:cNvPr id="20590" name="Rectangle 170"/>
            <p:cNvSpPr>
              <a:spLocks noChangeArrowheads="1"/>
            </p:cNvSpPr>
            <p:nvPr/>
          </p:nvSpPr>
          <p:spPr bwMode="auto">
            <a:xfrm>
              <a:off x="3318" y="3618"/>
              <a:ext cx="2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next</a:t>
              </a:r>
              <a:endParaRPr lang="en-US" altLang="en-US"/>
            </a:p>
          </p:txBody>
        </p:sp>
        <p:sp>
          <p:nvSpPr>
            <p:cNvPr id="20591" name="Rectangle 171"/>
            <p:cNvSpPr>
              <a:spLocks noChangeArrowheads="1"/>
            </p:cNvSpPr>
            <p:nvPr/>
          </p:nvSpPr>
          <p:spPr bwMode="auto">
            <a:xfrm>
              <a:off x="2792" y="3618"/>
              <a:ext cx="2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prev</a:t>
              </a:r>
              <a:endParaRPr lang="en-US" altLang="en-US"/>
            </a:p>
          </p:txBody>
        </p:sp>
        <p:sp>
          <p:nvSpPr>
            <p:cNvPr id="20592" name="Rectangle 172"/>
            <p:cNvSpPr>
              <a:spLocks noChangeArrowheads="1"/>
            </p:cNvSpPr>
            <p:nvPr/>
          </p:nvSpPr>
          <p:spPr bwMode="auto">
            <a:xfrm>
              <a:off x="190" y="3832"/>
              <a:ext cx="2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head</a:t>
              </a:r>
              <a:endParaRPr lang="en-US" altLang="en-US"/>
            </a:p>
          </p:txBody>
        </p:sp>
        <p:sp>
          <p:nvSpPr>
            <p:cNvPr id="20593" name="Rectangle 173"/>
            <p:cNvSpPr>
              <a:spLocks noChangeArrowheads="1"/>
            </p:cNvSpPr>
            <p:nvPr/>
          </p:nvSpPr>
          <p:spPr bwMode="auto">
            <a:xfrm>
              <a:off x="1020" y="3951"/>
              <a:ext cx="5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sentinel/nil</a:t>
              </a:r>
              <a:endParaRPr lang="en-US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4" name="Group 38"/>
          <p:cNvGraphicFramePr>
            <a:graphicFrameLocks noGrp="1"/>
          </p:cNvGraphicFramePr>
          <p:nvPr>
            <p:ph/>
          </p:nvPr>
        </p:nvGraphicFramePr>
        <p:xfrm>
          <a:off x="6629400" y="4876801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1" name="Rectangle 36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15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08226"/>
            <a:ext cx="4114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289426"/>
            <a:ext cx="32559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08226"/>
            <a:ext cx="3733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01826" y="1187451"/>
            <a:ext cx="8232775" cy="460375"/>
            <a:chOff x="238" y="748"/>
            <a:chExt cx="5186" cy="29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768"/>
              <a:ext cx="51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925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882" y="885"/>
              <a:ext cx="575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968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11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839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08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117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04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739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657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571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156" y="901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-3</a:t>
              </a:r>
              <a:endParaRPr lang="en-US" altLang="en-US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265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074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361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96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3614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528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129" y="90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2</a:t>
              </a:r>
              <a:endParaRPr lang="en-US" altLang="en-US" dirty="0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351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160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447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782" y="951"/>
              <a:ext cx="115" cy="57"/>
            </a:xfrm>
            <a:custGeom>
              <a:avLst/>
              <a:gdLst>
                <a:gd name="T0" fmla="*/ 0 w 460"/>
                <a:gd name="T1" fmla="*/ 0 h 228"/>
                <a:gd name="T2" fmla="*/ 460 w 460"/>
                <a:gd name="T3" fmla="*/ 115 h 228"/>
                <a:gd name="T4" fmla="*/ 0 w 460"/>
                <a:gd name="T5" fmla="*/ 228 h 228"/>
                <a:gd name="T6" fmla="*/ 0 w 46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0" y="0"/>
                  </a:moveTo>
                  <a:lnTo>
                    <a:pt x="460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700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14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215" y="90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4</a:t>
              </a:r>
              <a:endParaRPr lang="en-US" altLang="en-US" dirty="0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302" y="941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1091" y="941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4" name="Line 33"/>
            <p:cNvSpPr>
              <a:spLocks noChangeShapeType="1"/>
            </p:cNvSpPr>
            <p:nvPr/>
          </p:nvSpPr>
          <p:spPr bwMode="auto">
            <a:xfrm>
              <a:off x="5222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5" name="Line 34"/>
            <p:cNvSpPr>
              <a:spLocks noChangeShapeType="1"/>
            </p:cNvSpPr>
            <p:nvPr/>
          </p:nvSpPr>
          <p:spPr bwMode="auto">
            <a:xfrm>
              <a:off x="5031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7" name="Line 35"/>
            <p:cNvSpPr>
              <a:spLocks noChangeShapeType="1"/>
            </p:cNvSpPr>
            <p:nvPr/>
          </p:nvSpPr>
          <p:spPr bwMode="auto">
            <a:xfrm flipH="1">
              <a:off x="4571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8" name="Freeform 36"/>
            <p:cNvSpPr>
              <a:spLocks/>
            </p:cNvSpPr>
            <p:nvPr/>
          </p:nvSpPr>
          <p:spPr bwMode="auto">
            <a:xfrm>
              <a:off x="4485" y="904"/>
              <a:ext cx="115" cy="57"/>
            </a:xfrm>
            <a:custGeom>
              <a:avLst/>
              <a:gdLst>
                <a:gd name="T0" fmla="*/ 461 w 461"/>
                <a:gd name="T1" fmla="*/ 228 h 228"/>
                <a:gd name="T2" fmla="*/ 0 w 461"/>
                <a:gd name="T3" fmla="*/ 113 h 228"/>
                <a:gd name="T4" fmla="*/ 461 w 461"/>
                <a:gd name="T5" fmla="*/ 0 h 228"/>
                <a:gd name="T6" fmla="*/ 461 w 461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28">
                  <a:moveTo>
                    <a:pt x="461" y="228"/>
                  </a:moveTo>
                  <a:lnTo>
                    <a:pt x="0" y="113"/>
                  </a:lnTo>
                  <a:lnTo>
                    <a:pt x="461" y="0"/>
                  </a:lnTo>
                  <a:lnTo>
                    <a:pt x="461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9" name="Line 37"/>
            <p:cNvSpPr>
              <a:spLocks noChangeShapeType="1"/>
            </p:cNvSpPr>
            <p:nvPr/>
          </p:nvSpPr>
          <p:spPr bwMode="auto">
            <a:xfrm>
              <a:off x="1394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0" name="Line 38"/>
            <p:cNvSpPr>
              <a:spLocks noChangeShapeType="1"/>
            </p:cNvSpPr>
            <p:nvPr/>
          </p:nvSpPr>
          <p:spPr bwMode="auto">
            <a:xfrm>
              <a:off x="1202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1" name="Line 39"/>
            <p:cNvSpPr>
              <a:spLocks noChangeShapeType="1"/>
            </p:cNvSpPr>
            <p:nvPr/>
          </p:nvSpPr>
          <p:spPr bwMode="auto">
            <a:xfrm>
              <a:off x="1490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2" name="Freeform 40"/>
            <p:cNvSpPr>
              <a:spLocks/>
            </p:cNvSpPr>
            <p:nvPr/>
          </p:nvSpPr>
          <p:spPr bwMode="auto">
            <a:xfrm>
              <a:off x="1825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3" name="Line 41"/>
            <p:cNvSpPr>
              <a:spLocks noChangeShapeType="1"/>
            </p:cNvSpPr>
            <p:nvPr/>
          </p:nvSpPr>
          <p:spPr bwMode="auto">
            <a:xfrm>
              <a:off x="533" y="956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4" name="Freeform 42"/>
            <p:cNvSpPr>
              <a:spLocks/>
            </p:cNvSpPr>
            <p:nvPr/>
          </p:nvSpPr>
          <p:spPr bwMode="auto">
            <a:xfrm>
              <a:off x="868" y="927"/>
              <a:ext cx="114" cy="58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3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3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5" name="Rectangle 43"/>
            <p:cNvSpPr>
              <a:spLocks noChangeArrowheads="1"/>
            </p:cNvSpPr>
            <p:nvPr/>
          </p:nvSpPr>
          <p:spPr bwMode="auto">
            <a:xfrm>
              <a:off x="5070" y="901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-3</a:t>
              </a:r>
              <a:endParaRPr lang="en-US" altLang="en-US" dirty="0"/>
            </a:p>
          </p:txBody>
        </p:sp>
        <p:sp>
          <p:nvSpPr>
            <p:cNvPr id="21516" name="Rectangle 44"/>
            <p:cNvSpPr>
              <a:spLocks noChangeArrowheads="1"/>
            </p:cNvSpPr>
            <p:nvPr/>
          </p:nvSpPr>
          <p:spPr bwMode="auto">
            <a:xfrm>
              <a:off x="1258" y="90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8</a:t>
              </a:r>
              <a:endParaRPr lang="en-US" altLang="en-US" dirty="0"/>
            </a:p>
          </p:txBody>
        </p:sp>
        <p:sp>
          <p:nvSpPr>
            <p:cNvPr id="21517" name="Rectangle 45"/>
            <p:cNvSpPr>
              <a:spLocks noChangeArrowheads="1"/>
            </p:cNvSpPr>
            <p:nvPr/>
          </p:nvSpPr>
          <p:spPr bwMode="auto">
            <a:xfrm>
              <a:off x="238" y="892"/>
              <a:ext cx="2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head</a:t>
              </a:r>
              <a:endParaRPr lang="en-US" altLang="en-US"/>
            </a:p>
          </p:txBody>
        </p:sp>
        <p:sp>
          <p:nvSpPr>
            <p:cNvPr id="21518" name="Rectangle 46"/>
            <p:cNvSpPr>
              <a:spLocks noChangeArrowheads="1"/>
            </p:cNvSpPr>
            <p:nvPr/>
          </p:nvSpPr>
          <p:spPr bwMode="auto">
            <a:xfrm>
              <a:off x="3109" y="748"/>
              <a:ext cx="1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key</a:t>
              </a:r>
              <a:endParaRPr lang="en-US" altLang="en-US"/>
            </a:p>
          </p:txBody>
        </p:sp>
        <p:sp>
          <p:nvSpPr>
            <p:cNvPr id="21519" name="Rectangle 47"/>
            <p:cNvSpPr>
              <a:spLocks noChangeArrowheads="1"/>
            </p:cNvSpPr>
            <p:nvPr/>
          </p:nvSpPr>
          <p:spPr bwMode="auto">
            <a:xfrm>
              <a:off x="3353" y="748"/>
              <a:ext cx="2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next</a:t>
              </a:r>
              <a:endParaRPr lang="en-US" altLang="en-US"/>
            </a:p>
          </p:txBody>
        </p:sp>
        <p:sp>
          <p:nvSpPr>
            <p:cNvPr id="21520" name="Rectangle 48"/>
            <p:cNvSpPr>
              <a:spLocks noChangeArrowheads="1"/>
            </p:cNvSpPr>
            <p:nvPr/>
          </p:nvSpPr>
          <p:spPr bwMode="auto">
            <a:xfrm>
              <a:off x="2824" y="748"/>
              <a:ext cx="2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prev</a:t>
              </a:r>
              <a:endParaRPr lang="en-US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[CLRS, Del 3] : Datastrukturer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971800"/>
            <a:ext cx="7848600" cy="17145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228600" rIns="91440" bIns="22860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FontTx/>
              <a:buNone/>
            </a:pPr>
            <a:r>
              <a:rPr lang="da-DK" sz="4000"/>
              <a:t>	Oprethold en struktur for en </a:t>
            </a:r>
            <a:r>
              <a:rPr lang="da-DK" sz="4000" b="1">
                <a:solidFill>
                  <a:schemeClr val="accent2"/>
                </a:solidFill>
              </a:rPr>
              <a:t>dynamisk</a:t>
            </a:r>
            <a:r>
              <a:rPr lang="da-DK" sz="4000"/>
              <a:t> mængde data</a:t>
            </a:r>
            <a:endParaRPr 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1" name="Group 7"/>
          <p:cNvGraphicFramePr>
            <a:graphicFrameLocks noGrp="1"/>
          </p:cNvGraphicFramePr>
          <p:nvPr>
            <p:ph idx="1"/>
          </p:nvPr>
        </p:nvGraphicFramePr>
        <p:xfrm>
          <a:off x="6629400" y="4876801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5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254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1"/>
            <a:ext cx="3200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286251"/>
            <a:ext cx="3062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673226" y="1295401"/>
            <a:ext cx="8689975" cy="909638"/>
            <a:chOff x="94" y="816"/>
            <a:chExt cx="5474" cy="57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816"/>
              <a:ext cx="542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90" y="827"/>
              <a:ext cx="199" cy="333"/>
            </a:xfrm>
            <a:custGeom>
              <a:avLst/>
              <a:gdLst>
                <a:gd name="T0" fmla="*/ 320 w 796"/>
                <a:gd name="T1" fmla="*/ 0 h 1331"/>
                <a:gd name="T2" fmla="*/ 317 w 796"/>
                <a:gd name="T3" fmla="*/ 1 h 1331"/>
                <a:gd name="T4" fmla="*/ 312 w 796"/>
                <a:gd name="T5" fmla="*/ 5 h 1331"/>
                <a:gd name="T6" fmla="*/ 304 w 796"/>
                <a:gd name="T7" fmla="*/ 9 h 1331"/>
                <a:gd name="T8" fmla="*/ 292 w 796"/>
                <a:gd name="T9" fmla="*/ 17 h 1331"/>
                <a:gd name="T10" fmla="*/ 275 w 796"/>
                <a:gd name="T11" fmla="*/ 29 h 1331"/>
                <a:gd name="T12" fmla="*/ 256 w 796"/>
                <a:gd name="T13" fmla="*/ 42 h 1331"/>
                <a:gd name="T14" fmla="*/ 234 w 796"/>
                <a:gd name="T15" fmla="*/ 58 h 1331"/>
                <a:gd name="T16" fmla="*/ 212 w 796"/>
                <a:gd name="T17" fmla="*/ 76 h 1331"/>
                <a:gd name="T18" fmla="*/ 188 w 796"/>
                <a:gd name="T19" fmla="*/ 97 h 1331"/>
                <a:gd name="T20" fmla="*/ 166 w 796"/>
                <a:gd name="T21" fmla="*/ 120 h 1331"/>
                <a:gd name="T22" fmla="*/ 142 w 796"/>
                <a:gd name="T23" fmla="*/ 145 h 1331"/>
                <a:gd name="T24" fmla="*/ 121 w 796"/>
                <a:gd name="T25" fmla="*/ 173 h 1331"/>
                <a:gd name="T26" fmla="*/ 101 w 796"/>
                <a:gd name="T27" fmla="*/ 204 h 1331"/>
                <a:gd name="T28" fmla="*/ 80 w 796"/>
                <a:gd name="T29" fmla="*/ 240 h 1331"/>
                <a:gd name="T30" fmla="*/ 63 w 796"/>
                <a:gd name="T31" fmla="*/ 282 h 1331"/>
                <a:gd name="T32" fmla="*/ 45 w 796"/>
                <a:gd name="T33" fmla="*/ 329 h 1331"/>
                <a:gd name="T34" fmla="*/ 34 w 796"/>
                <a:gd name="T35" fmla="*/ 380 h 1331"/>
                <a:gd name="T36" fmla="*/ 26 w 796"/>
                <a:gd name="T37" fmla="*/ 422 h 1331"/>
                <a:gd name="T38" fmla="*/ 20 w 796"/>
                <a:gd name="T39" fmla="*/ 466 h 1331"/>
                <a:gd name="T40" fmla="*/ 18 w 796"/>
                <a:gd name="T41" fmla="*/ 504 h 1331"/>
                <a:gd name="T42" fmla="*/ 15 w 796"/>
                <a:gd name="T43" fmla="*/ 539 h 1331"/>
                <a:gd name="T44" fmla="*/ 12 w 796"/>
                <a:gd name="T45" fmla="*/ 568 h 1331"/>
                <a:gd name="T46" fmla="*/ 11 w 796"/>
                <a:gd name="T47" fmla="*/ 593 h 1331"/>
                <a:gd name="T48" fmla="*/ 8 w 796"/>
                <a:gd name="T49" fmla="*/ 613 h 1331"/>
                <a:gd name="T50" fmla="*/ 7 w 796"/>
                <a:gd name="T51" fmla="*/ 630 h 1331"/>
                <a:gd name="T52" fmla="*/ 6 w 796"/>
                <a:gd name="T53" fmla="*/ 642 h 1331"/>
                <a:gd name="T54" fmla="*/ 3 w 796"/>
                <a:gd name="T55" fmla="*/ 655 h 1331"/>
                <a:gd name="T56" fmla="*/ 2 w 796"/>
                <a:gd name="T57" fmla="*/ 665 h 1331"/>
                <a:gd name="T58" fmla="*/ 0 w 796"/>
                <a:gd name="T59" fmla="*/ 675 h 1331"/>
                <a:gd name="T60" fmla="*/ 0 w 796"/>
                <a:gd name="T61" fmla="*/ 688 h 1331"/>
                <a:gd name="T62" fmla="*/ 2 w 796"/>
                <a:gd name="T63" fmla="*/ 701 h 1331"/>
                <a:gd name="T64" fmla="*/ 4 w 796"/>
                <a:gd name="T65" fmla="*/ 717 h 1331"/>
                <a:gd name="T66" fmla="*/ 10 w 796"/>
                <a:gd name="T67" fmla="*/ 738 h 1331"/>
                <a:gd name="T68" fmla="*/ 19 w 796"/>
                <a:gd name="T69" fmla="*/ 763 h 1331"/>
                <a:gd name="T70" fmla="*/ 31 w 796"/>
                <a:gd name="T71" fmla="*/ 792 h 1331"/>
                <a:gd name="T72" fmla="*/ 47 w 796"/>
                <a:gd name="T73" fmla="*/ 827 h 1331"/>
                <a:gd name="T74" fmla="*/ 69 w 796"/>
                <a:gd name="T75" fmla="*/ 865 h 1331"/>
                <a:gd name="T76" fmla="*/ 97 w 796"/>
                <a:gd name="T77" fmla="*/ 907 h 1331"/>
                <a:gd name="T78" fmla="*/ 129 w 796"/>
                <a:gd name="T79" fmla="*/ 951 h 1331"/>
                <a:gd name="T80" fmla="*/ 162 w 796"/>
                <a:gd name="T81" fmla="*/ 990 h 1331"/>
                <a:gd name="T82" fmla="*/ 199 w 796"/>
                <a:gd name="T83" fmla="*/ 1025 h 1331"/>
                <a:gd name="T84" fmla="*/ 235 w 796"/>
                <a:gd name="T85" fmla="*/ 1059 h 1331"/>
                <a:gd name="T86" fmla="*/ 273 w 796"/>
                <a:gd name="T87" fmla="*/ 1089 h 1331"/>
                <a:gd name="T88" fmla="*/ 312 w 796"/>
                <a:gd name="T89" fmla="*/ 1117 h 1331"/>
                <a:gd name="T90" fmla="*/ 349 w 796"/>
                <a:gd name="T91" fmla="*/ 1142 h 1331"/>
                <a:gd name="T92" fmla="*/ 387 w 796"/>
                <a:gd name="T93" fmla="*/ 1165 h 1331"/>
                <a:gd name="T94" fmla="*/ 424 w 796"/>
                <a:gd name="T95" fmla="*/ 1184 h 1331"/>
                <a:gd name="T96" fmla="*/ 463 w 796"/>
                <a:gd name="T97" fmla="*/ 1204 h 1331"/>
                <a:gd name="T98" fmla="*/ 501 w 796"/>
                <a:gd name="T99" fmla="*/ 1221 h 1331"/>
                <a:gd name="T100" fmla="*/ 539 w 796"/>
                <a:gd name="T101" fmla="*/ 1239 h 1331"/>
                <a:gd name="T102" fmla="*/ 577 w 796"/>
                <a:gd name="T103" fmla="*/ 1253 h 1331"/>
                <a:gd name="T104" fmla="*/ 612 w 796"/>
                <a:gd name="T105" fmla="*/ 1268 h 1331"/>
                <a:gd name="T106" fmla="*/ 645 w 796"/>
                <a:gd name="T107" fmla="*/ 1280 h 1331"/>
                <a:gd name="T108" fmla="*/ 677 w 796"/>
                <a:gd name="T109" fmla="*/ 1291 h 1331"/>
                <a:gd name="T110" fmla="*/ 706 w 796"/>
                <a:gd name="T111" fmla="*/ 1302 h 1331"/>
                <a:gd name="T112" fmla="*/ 731 w 796"/>
                <a:gd name="T113" fmla="*/ 1311 h 1331"/>
                <a:gd name="T114" fmla="*/ 753 w 796"/>
                <a:gd name="T115" fmla="*/ 1317 h 1331"/>
                <a:gd name="T116" fmla="*/ 770 w 796"/>
                <a:gd name="T117" fmla="*/ 1322 h 1331"/>
                <a:gd name="T118" fmla="*/ 796 w 796"/>
                <a:gd name="T11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1331">
                  <a:moveTo>
                    <a:pt x="320" y="0"/>
                  </a:moveTo>
                  <a:lnTo>
                    <a:pt x="317" y="1"/>
                  </a:lnTo>
                  <a:lnTo>
                    <a:pt x="312" y="5"/>
                  </a:lnTo>
                  <a:lnTo>
                    <a:pt x="304" y="9"/>
                  </a:lnTo>
                  <a:lnTo>
                    <a:pt x="292" y="17"/>
                  </a:lnTo>
                  <a:lnTo>
                    <a:pt x="275" y="29"/>
                  </a:lnTo>
                  <a:lnTo>
                    <a:pt x="256" y="42"/>
                  </a:lnTo>
                  <a:lnTo>
                    <a:pt x="234" y="58"/>
                  </a:lnTo>
                  <a:lnTo>
                    <a:pt x="212" y="76"/>
                  </a:lnTo>
                  <a:lnTo>
                    <a:pt x="188" y="97"/>
                  </a:lnTo>
                  <a:lnTo>
                    <a:pt x="166" y="120"/>
                  </a:lnTo>
                  <a:lnTo>
                    <a:pt x="142" y="145"/>
                  </a:lnTo>
                  <a:lnTo>
                    <a:pt x="121" y="173"/>
                  </a:lnTo>
                  <a:lnTo>
                    <a:pt x="101" y="204"/>
                  </a:lnTo>
                  <a:lnTo>
                    <a:pt x="80" y="240"/>
                  </a:lnTo>
                  <a:lnTo>
                    <a:pt x="63" y="282"/>
                  </a:lnTo>
                  <a:lnTo>
                    <a:pt x="45" y="329"/>
                  </a:lnTo>
                  <a:lnTo>
                    <a:pt x="34" y="380"/>
                  </a:lnTo>
                  <a:lnTo>
                    <a:pt x="26" y="422"/>
                  </a:lnTo>
                  <a:lnTo>
                    <a:pt x="20" y="466"/>
                  </a:lnTo>
                  <a:lnTo>
                    <a:pt x="18" y="504"/>
                  </a:lnTo>
                  <a:lnTo>
                    <a:pt x="15" y="539"/>
                  </a:lnTo>
                  <a:lnTo>
                    <a:pt x="12" y="568"/>
                  </a:lnTo>
                  <a:lnTo>
                    <a:pt x="11" y="593"/>
                  </a:lnTo>
                  <a:lnTo>
                    <a:pt x="8" y="613"/>
                  </a:lnTo>
                  <a:lnTo>
                    <a:pt x="7" y="630"/>
                  </a:lnTo>
                  <a:lnTo>
                    <a:pt x="6" y="642"/>
                  </a:lnTo>
                  <a:lnTo>
                    <a:pt x="3" y="655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8"/>
                  </a:lnTo>
                  <a:lnTo>
                    <a:pt x="2" y="701"/>
                  </a:lnTo>
                  <a:lnTo>
                    <a:pt x="4" y="717"/>
                  </a:lnTo>
                  <a:lnTo>
                    <a:pt x="10" y="738"/>
                  </a:lnTo>
                  <a:lnTo>
                    <a:pt x="19" y="763"/>
                  </a:lnTo>
                  <a:lnTo>
                    <a:pt x="31" y="792"/>
                  </a:lnTo>
                  <a:lnTo>
                    <a:pt x="47" y="827"/>
                  </a:lnTo>
                  <a:lnTo>
                    <a:pt x="69" y="865"/>
                  </a:lnTo>
                  <a:lnTo>
                    <a:pt x="97" y="907"/>
                  </a:lnTo>
                  <a:lnTo>
                    <a:pt x="129" y="951"/>
                  </a:lnTo>
                  <a:lnTo>
                    <a:pt x="162" y="990"/>
                  </a:lnTo>
                  <a:lnTo>
                    <a:pt x="199" y="1025"/>
                  </a:lnTo>
                  <a:lnTo>
                    <a:pt x="235" y="1059"/>
                  </a:lnTo>
                  <a:lnTo>
                    <a:pt x="273" y="1089"/>
                  </a:lnTo>
                  <a:lnTo>
                    <a:pt x="312" y="1117"/>
                  </a:lnTo>
                  <a:lnTo>
                    <a:pt x="349" y="1142"/>
                  </a:lnTo>
                  <a:lnTo>
                    <a:pt x="387" y="1165"/>
                  </a:lnTo>
                  <a:lnTo>
                    <a:pt x="424" y="1184"/>
                  </a:lnTo>
                  <a:lnTo>
                    <a:pt x="463" y="1204"/>
                  </a:lnTo>
                  <a:lnTo>
                    <a:pt x="501" y="1221"/>
                  </a:lnTo>
                  <a:lnTo>
                    <a:pt x="539" y="1239"/>
                  </a:lnTo>
                  <a:lnTo>
                    <a:pt x="577" y="1253"/>
                  </a:lnTo>
                  <a:lnTo>
                    <a:pt x="612" y="1268"/>
                  </a:lnTo>
                  <a:lnTo>
                    <a:pt x="645" y="1280"/>
                  </a:lnTo>
                  <a:lnTo>
                    <a:pt x="677" y="1291"/>
                  </a:lnTo>
                  <a:lnTo>
                    <a:pt x="706" y="1302"/>
                  </a:lnTo>
                  <a:lnTo>
                    <a:pt x="731" y="1311"/>
                  </a:lnTo>
                  <a:lnTo>
                    <a:pt x="753" y="1317"/>
                  </a:lnTo>
                  <a:lnTo>
                    <a:pt x="770" y="1322"/>
                  </a:lnTo>
                  <a:lnTo>
                    <a:pt x="796" y="133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780" y="1123"/>
              <a:ext cx="115" cy="39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44" y="1088"/>
              <a:ext cx="117" cy="63"/>
            </a:xfrm>
            <a:custGeom>
              <a:avLst/>
              <a:gdLst>
                <a:gd name="T0" fmla="*/ 72 w 470"/>
                <a:gd name="T1" fmla="*/ 0 h 252"/>
                <a:gd name="T2" fmla="*/ 470 w 470"/>
                <a:gd name="T3" fmla="*/ 252 h 252"/>
                <a:gd name="T4" fmla="*/ 0 w 470"/>
                <a:gd name="T5" fmla="*/ 217 h 252"/>
                <a:gd name="T6" fmla="*/ 72 w 47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52">
                  <a:moveTo>
                    <a:pt x="72" y="0"/>
                  </a:moveTo>
                  <a:lnTo>
                    <a:pt x="470" y="252"/>
                  </a:lnTo>
                  <a:lnTo>
                    <a:pt x="0" y="2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276" y="874"/>
              <a:ext cx="217" cy="238"/>
            </a:xfrm>
            <a:custGeom>
              <a:avLst/>
              <a:gdLst>
                <a:gd name="T0" fmla="*/ 381 w 867"/>
                <a:gd name="T1" fmla="*/ 0 h 951"/>
                <a:gd name="T2" fmla="*/ 384 w 867"/>
                <a:gd name="T3" fmla="*/ 0 h 951"/>
                <a:gd name="T4" fmla="*/ 389 w 867"/>
                <a:gd name="T5" fmla="*/ 1 h 951"/>
                <a:gd name="T6" fmla="*/ 400 w 867"/>
                <a:gd name="T7" fmla="*/ 2 h 951"/>
                <a:gd name="T8" fmla="*/ 415 w 867"/>
                <a:gd name="T9" fmla="*/ 4 h 951"/>
                <a:gd name="T10" fmla="*/ 434 w 867"/>
                <a:gd name="T11" fmla="*/ 5 h 951"/>
                <a:gd name="T12" fmla="*/ 457 w 867"/>
                <a:gd name="T13" fmla="*/ 9 h 951"/>
                <a:gd name="T14" fmla="*/ 483 w 867"/>
                <a:gd name="T15" fmla="*/ 14 h 951"/>
                <a:gd name="T16" fmla="*/ 512 w 867"/>
                <a:gd name="T17" fmla="*/ 20 h 951"/>
                <a:gd name="T18" fmla="*/ 541 w 867"/>
                <a:gd name="T19" fmla="*/ 28 h 951"/>
                <a:gd name="T20" fmla="*/ 570 w 867"/>
                <a:gd name="T21" fmla="*/ 37 h 951"/>
                <a:gd name="T22" fmla="*/ 600 w 867"/>
                <a:gd name="T23" fmla="*/ 47 h 951"/>
                <a:gd name="T24" fmla="*/ 629 w 867"/>
                <a:gd name="T25" fmla="*/ 62 h 951"/>
                <a:gd name="T26" fmla="*/ 658 w 867"/>
                <a:gd name="T27" fmla="*/ 78 h 951"/>
                <a:gd name="T28" fmla="*/ 686 w 867"/>
                <a:gd name="T29" fmla="*/ 100 h 951"/>
                <a:gd name="T30" fmla="*/ 712 w 867"/>
                <a:gd name="T31" fmla="*/ 125 h 951"/>
                <a:gd name="T32" fmla="*/ 739 w 867"/>
                <a:gd name="T33" fmla="*/ 154 h 951"/>
                <a:gd name="T34" fmla="*/ 762 w 867"/>
                <a:gd name="T35" fmla="*/ 190 h 951"/>
                <a:gd name="T36" fmla="*/ 777 w 867"/>
                <a:gd name="T37" fmla="*/ 220 h 951"/>
                <a:gd name="T38" fmla="*/ 792 w 867"/>
                <a:gd name="T39" fmla="*/ 252 h 951"/>
                <a:gd name="T40" fmla="*/ 802 w 867"/>
                <a:gd name="T41" fmla="*/ 281 h 951"/>
                <a:gd name="T42" fmla="*/ 811 w 867"/>
                <a:gd name="T43" fmla="*/ 308 h 951"/>
                <a:gd name="T44" fmla="*/ 819 w 867"/>
                <a:gd name="T45" fmla="*/ 331 h 951"/>
                <a:gd name="T46" fmla="*/ 827 w 867"/>
                <a:gd name="T47" fmla="*/ 353 h 951"/>
                <a:gd name="T48" fmla="*/ 834 w 867"/>
                <a:gd name="T49" fmla="*/ 370 h 951"/>
                <a:gd name="T50" fmla="*/ 841 w 867"/>
                <a:gd name="T51" fmla="*/ 384 h 951"/>
                <a:gd name="T52" fmla="*/ 847 w 867"/>
                <a:gd name="T53" fmla="*/ 397 h 951"/>
                <a:gd name="T54" fmla="*/ 852 w 867"/>
                <a:gd name="T55" fmla="*/ 409 h 951"/>
                <a:gd name="T56" fmla="*/ 858 w 867"/>
                <a:gd name="T57" fmla="*/ 420 h 951"/>
                <a:gd name="T58" fmla="*/ 862 w 867"/>
                <a:gd name="T59" fmla="*/ 430 h 951"/>
                <a:gd name="T60" fmla="*/ 866 w 867"/>
                <a:gd name="T61" fmla="*/ 442 h 951"/>
                <a:gd name="T62" fmla="*/ 867 w 867"/>
                <a:gd name="T63" fmla="*/ 456 h 951"/>
                <a:gd name="T64" fmla="*/ 867 w 867"/>
                <a:gd name="T65" fmla="*/ 471 h 951"/>
                <a:gd name="T66" fmla="*/ 866 w 867"/>
                <a:gd name="T67" fmla="*/ 489 h 951"/>
                <a:gd name="T68" fmla="*/ 860 w 867"/>
                <a:gd name="T69" fmla="*/ 511 h 951"/>
                <a:gd name="T70" fmla="*/ 851 w 867"/>
                <a:gd name="T71" fmla="*/ 536 h 951"/>
                <a:gd name="T72" fmla="*/ 837 w 867"/>
                <a:gd name="T73" fmla="*/ 564 h 951"/>
                <a:gd name="T74" fmla="*/ 818 w 867"/>
                <a:gd name="T75" fmla="*/ 596 h 951"/>
                <a:gd name="T76" fmla="*/ 794 w 867"/>
                <a:gd name="T77" fmla="*/ 630 h 951"/>
                <a:gd name="T78" fmla="*/ 762 w 867"/>
                <a:gd name="T79" fmla="*/ 666 h 951"/>
                <a:gd name="T80" fmla="*/ 728 w 867"/>
                <a:gd name="T81" fmla="*/ 696 h 951"/>
                <a:gd name="T82" fmla="*/ 691 w 867"/>
                <a:gd name="T83" fmla="*/ 725 h 951"/>
                <a:gd name="T84" fmla="*/ 650 w 867"/>
                <a:gd name="T85" fmla="*/ 751 h 951"/>
                <a:gd name="T86" fmla="*/ 610 w 867"/>
                <a:gd name="T87" fmla="*/ 774 h 951"/>
                <a:gd name="T88" fmla="*/ 566 w 867"/>
                <a:gd name="T89" fmla="*/ 796 h 951"/>
                <a:gd name="T90" fmla="*/ 524 w 867"/>
                <a:gd name="T91" fmla="*/ 815 h 951"/>
                <a:gd name="T92" fmla="*/ 482 w 867"/>
                <a:gd name="T93" fmla="*/ 833 h 951"/>
                <a:gd name="T94" fmla="*/ 437 w 867"/>
                <a:gd name="T95" fmla="*/ 848 h 951"/>
                <a:gd name="T96" fmla="*/ 393 w 867"/>
                <a:gd name="T97" fmla="*/ 862 h 951"/>
                <a:gd name="T98" fmla="*/ 349 w 867"/>
                <a:gd name="T99" fmla="*/ 874 h 951"/>
                <a:gd name="T100" fmla="*/ 304 w 867"/>
                <a:gd name="T101" fmla="*/ 886 h 951"/>
                <a:gd name="T102" fmla="*/ 261 w 867"/>
                <a:gd name="T103" fmla="*/ 898 h 951"/>
                <a:gd name="T104" fmla="*/ 219 w 867"/>
                <a:gd name="T105" fmla="*/ 907 h 951"/>
                <a:gd name="T106" fmla="*/ 178 w 867"/>
                <a:gd name="T107" fmla="*/ 917 h 951"/>
                <a:gd name="T108" fmla="*/ 140 w 867"/>
                <a:gd name="T109" fmla="*/ 924 h 951"/>
                <a:gd name="T110" fmla="*/ 106 w 867"/>
                <a:gd name="T111" fmla="*/ 930 h 951"/>
                <a:gd name="T112" fmla="*/ 76 w 867"/>
                <a:gd name="T113" fmla="*/ 936 h 951"/>
                <a:gd name="T114" fmla="*/ 51 w 867"/>
                <a:gd name="T115" fmla="*/ 942 h 951"/>
                <a:gd name="T116" fmla="*/ 31 w 867"/>
                <a:gd name="T117" fmla="*/ 946 h 951"/>
                <a:gd name="T118" fmla="*/ 0 w 867"/>
                <a:gd name="T11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951">
                  <a:moveTo>
                    <a:pt x="381" y="0"/>
                  </a:moveTo>
                  <a:lnTo>
                    <a:pt x="384" y="0"/>
                  </a:lnTo>
                  <a:lnTo>
                    <a:pt x="389" y="1"/>
                  </a:lnTo>
                  <a:lnTo>
                    <a:pt x="400" y="2"/>
                  </a:lnTo>
                  <a:lnTo>
                    <a:pt x="415" y="4"/>
                  </a:lnTo>
                  <a:lnTo>
                    <a:pt x="434" y="5"/>
                  </a:lnTo>
                  <a:lnTo>
                    <a:pt x="457" y="9"/>
                  </a:lnTo>
                  <a:lnTo>
                    <a:pt x="483" y="14"/>
                  </a:lnTo>
                  <a:lnTo>
                    <a:pt x="512" y="20"/>
                  </a:lnTo>
                  <a:lnTo>
                    <a:pt x="541" y="28"/>
                  </a:lnTo>
                  <a:lnTo>
                    <a:pt x="570" y="37"/>
                  </a:lnTo>
                  <a:lnTo>
                    <a:pt x="600" y="47"/>
                  </a:lnTo>
                  <a:lnTo>
                    <a:pt x="629" y="62"/>
                  </a:lnTo>
                  <a:lnTo>
                    <a:pt x="658" y="78"/>
                  </a:lnTo>
                  <a:lnTo>
                    <a:pt x="686" y="100"/>
                  </a:lnTo>
                  <a:lnTo>
                    <a:pt x="712" y="125"/>
                  </a:lnTo>
                  <a:lnTo>
                    <a:pt x="739" y="154"/>
                  </a:lnTo>
                  <a:lnTo>
                    <a:pt x="762" y="190"/>
                  </a:lnTo>
                  <a:lnTo>
                    <a:pt x="777" y="220"/>
                  </a:lnTo>
                  <a:lnTo>
                    <a:pt x="792" y="252"/>
                  </a:lnTo>
                  <a:lnTo>
                    <a:pt x="802" y="281"/>
                  </a:lnTo>
                  <a:lnTo>
                    <a:pt x="811" y="308"/>
                  </a:lnTo>
                  <a:lnTo>
                    <a:pt x="819" y="331"/>
                  </a:lnTo>
                  <a:lnTo>
                    <a:pt x="827" y="353"/>
                  </a:lnTo>
                  <a:lnTo>
                    <a:pt x="834" y="370"/>
                  </a:lnTo>
                  <a:lnTo>
                    <a:pt x="841" y="384"/>
                  </a:lnTo>
                  <a:lnTo>
                    <a:pt x="847" y="397"/>
                  </a:lnTo>
                  <a:lnTo>
                    <a:pt x="852" y="409"/>
                  </a:lnTo>
                  <a:lnTo>
                    <a:pt x="858" y="420"/>
                  </a:lnTo>
                  <a:lnTo>
                    <a:pt x="862" y="430"/>
                  </a:lnTo>
                  <a:lnTo>
                    <a:pt x="866" y="442"/>
                  </a:lnTo>
                  <a:lnTo>
                    <a:pt x="867" y="456"/>
                  </a:lnTo>
                  <a:lnTo>
                    <a:pt x="867" y="471"/>
                  </a:lnTo>
                  <a:lnTo>
                    <a:pt x="866" y="489"/>
                  </a:lnTo>
                  <a:lnTo>
                    <a:pt x="860" y="511"/>
                  </a:lnTo>
                  <a:lnTo>
                    <a:pt x="851" y="536"/>
                  </a:lnTo>
                  <a:lnTo>
                    <a:pt x="837" y="564"/>
                  </a:lnTo>
                  <a:lnTo>
                    <a:pt x="818" y="596"/>
                  </a:lnTo>
                  <a:lnTo>
                    <a:pt x="794" y="630"/>
                  </a:lnTo>
                  <a:lnTo>
                    <a:pt x="762" y="666"/>
                  </a:lnTo>
                  <a:lnTo>
                    <a:pt x="728" y="696"/>
                  </a:lnTo>
                  <a:lnTo>
                    <a:pt x="691" y="725"/>
                  </a:lnTo>
                  <a:lnTo>
                    <a:pt x="650" y="751"/>
                  </a:lnTo>
                  <a:lnTo>
                    <a:pt x="610" y="774"/>
                  </a:lnTo>
                  <a:lnTo>
                    <a:pt x="566" y="796"/>
                  </a:lnTo>
                  <a:lnTo>
                    <a:pt x="524" y="815"/>
                  </a:lnTo>
                  <a:lnTo>
                    <a:pt x="482" y="833"/>
                  </a:lnTo>
                  <a:lnTo>
                    <a:pt x="437" y="848"/>
                  </a:lnTo>
                  <a:lnTo>
                    <a:pt x="393" y="862"/>
                  </a:lnTo>
                  <a:lnTo>
                    <a:pt x="349" y="874"/>
                  </a:lnTo>
                  <a:lnTo>
                    <a:pt x="304" y="886"/>
                  </a:lnTo>
                  <a:lnTo>
                    <a:pt x="261" y="898"/>
                  </a:lnTo>
                  <a:lnTo>
                    <a:pt x="219" y="907"/>
                  </a:lnTo>
                  <a:lnTo>
                    <a:pt x="178" y="917"/>
                  </a:lnTo>
                  <a:lnTo>
                    <a:pt x="140" y="924"/>
                  </a:lnTo>
                  <a:lnTo>
                    <a:pt x="106" y="930"/>
                  </a:lnTo>
                  <a:lnTo>
                    <a:pt x="76" y="936"/>
                  </a:lnTo>
                  <a:lnTo>
                    <a:pt x="51" y="942"/>
                  </a:lnTo>
                  <a:lnTo>
                    <a:pt x="31" y="946"/>
                  </a:lnTo>
                  <a:lnTo>
                    <a:pt x="0" y="95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5268" y="1094"/>
              <a:ext cx="120" cy="20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304" y="1061"/>
              <a:ext cx="117" cy="57"/>
            </a:xfrm>
            <a:custGeom>
              <a:avLst/>
              <a:gdLst>
                <a:gd name="T0" fmla="*/ 470 w 470"/>
                <a:gd name="T1" fmla="*/ 226 h 226"/>
                <a:gd name="T2" fmla="*/ 0 w 470"/>
                <a:gd name="T3" fmla="*/ 185 h 226"/>
                <a:gd name="T4" fmla="*/ 435 w 470"/>
                <a:gd name="T5" fmla="*/ 0 h 226"/>
                <a:gd name="T6" fmla="*/ 470 w 470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26">
                  <a:moveTo>
                    <a:pt x="470" y="226"/>
                  </a:moveTo>
                  <a:lnTo>
                    <a:pt x="0" y="185"/>
                  </a:lnTo>
                  <a:lnTo>
                    <a:pt x="435" y="0"/>
                  </a:lnTo>
                  <a:lnTo>
                    <a:pt x="470" y="22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796" y="1065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750" y="1065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842" y="1065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03" y="1065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69" y="827"/>
              <a:ext cx="46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889" y="874"/>
              <a:ext cx="448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89" y="1065"/>
              <a:ext cx="572" cy="14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177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987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273" y="116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607" y="1131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2529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43" y="1083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031" y="1081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131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40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226" y="116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560" y="1131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3483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397" y="1083"/>
              <a:ext cx="114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000" y="108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224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4" name="Line 33"/>
            <p:cNvSpPr>
              <a:spLocks noChangeShapeType="1"/>
            </p:cNvSpPr>
            <p:nvPr/>
          </p:nvSpPr>
          <p:spPr bwMode="auto">
            <a:xfrm>
              <a:off x="2033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5" name="Line 34"/>
            <p:cNvSpPr>
              <a:spLocks noChangeShapeType="1"/>
            </p:cNvSpPr>
            <p:nvPr/>
          </p:nvSpPr>
          <p:spPr bwMode="auto">
            <a:xfrm>
              <a:off x="2319" y="116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6" name="Freeform 35"/>
            <p:cNvSpPr>
              <a:spLocks/>
            </p:cNvSpPr>
            <p:nvPr/>
          </p:nvSpPr>
          <p:spPr bwMode="auto">
            <a:xfrm>
              <a:off x="2653" y="1131"/>
              <a:ext cx="114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7" name="Line 36"/>
            <p:cNvSpPr>
              <a:spLocks noChangeShapeType="1"/>
            </p:cNvSpPr>
            <p:nvPr/>
          </p:nvSpPr>
          <p:spPr bwMode="auto">
            <a:xfrm flipH="1">
              <a:off x="1575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8" name="Freeform 37"/>
            <p:cNvSpPr>
              <a:spLocks/>
            </p:cNvSpPr>
            <p:nvPr/>
          </p:nvSpPr>
          <p:spPr bwMode="auto">
            <a:xfrm>
              <a:off x="1489" y="1083"/>
              <a:ext cx="115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9" name="Rectangle 38"/>
            <p:cNvSpPr>
              <a:spLocks noChangeArrowheads="1"/>
            </p:cNvSpPr>
            <p:nvPr/>
          </p:nvSpPr>
          <p:spPr bwMode="auto">
            <a:xfrm>
              <a:off x="2093" y="108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 dirty="0">
                  <a:solidFill>
                    <a:srgbClr val="000000"/>
                  </a:solidFill>
                </a:rPr>
                <a:t>4</a:t>
              </a:r>
              <a:endParaRPr lang="en-US" altLang="en-US" dirty="0"/>
            </a:p>
          </p:txBody>
        </p:sp>
        <p:sp>
          <p:nvSpPr>
            <p:cNvPr id="41990" name="Line 39"/>
            <p:cNvSpPr>
              <a:spLocks noChangeShapeType="1"/>
            </p:cNvSpPr>
            <p:nvPr/>
          </p:nvSpPr>
          <p:spPr bwMode="auto">
            <a:xfrm>
              <a:off x="5085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2" name="Line 40"/>
            <p:cNvSpPr>
              <a:spLocks noChangeShapeType="1"/>
            </p:cNvSpPr>
            <p:nvPr/>
          </p:nvSpPr>
          <p:spPr bwMode="auto">
            <a:xfrm>
              <a:off x="4894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3" name="Line 41"/>
            <p:cNvSpPr>
              <a:spLocks noChangeShapeType="1"/>
            </p:cNvSpPr>
            <p:nvPr/>
          </p:nvSpPr>
          <p:spPr bwMode="auto">
            <a:xfrm flipH="1">
              <a:off x="4436" y="1112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4" name="Freeform 42"/>
            <p:cNvSpPr>
              <a:spLocks/>
            </p:cNvSpPr>
            <p:nvPr/>
          </p:nvSpPr>
          <p:spPr bwMode="auto">
            <a:xfrm>
              <a:off x="4350" y="1083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5" name="Line 43"/>
            <p:cNvSpPr>
              <a:spLocks noChangeShapeType="1"/>
            </p:cNvSpPr>
            <p:nvPr/>
          </p:nvSpPr>
          <p:spPr bwMode="auto">
            <a:xfrm>
              <a:off x="1270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6" name="Line 44"/>
            <p:cNvSpPr>
              <a:spLocks noChangeShapeType="1"/>
            </p:cNvSpPr>
            <p:nvPr/>
          </p:nvSpPr>
          <p:spPr bwMode="auto">
            <a:xfrm>
              <a:off x="1079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7" name="Line 45"/>
            <p:cNvSpPr>
              <a:spLocks noChangeShapeType="1"/>
            </p:cNvSpPr>
            <p:nvPr/>
          </p:nvSpPr>
          <p:spPr bwMode="auto">
            <a:xfrm>
              <a:off x="1365" y="116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8" name="Freeform 46"/>
            <p:cNvSpPr>
              <a:spLocks/>
            </p:cNvSpPr>
            <p:nvPr/>
          </p:nvSpPr>
          <p:spPr bwMode="auto">
            <a:xfrm>
              <a:off x="1699" y="1131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9" name="Line 47"/>
            <p:cNvSpPr>
              <a:spLocks noChangeShapeType="1"/>
            </p:cNvSpPr>
            <p:nvPr/>
          </p:nvSpPr>
          <p:spPr bwMode="auto">
            <a:xfrm>
              <a:off x="5180" y="1160"/>
              <a:ext cx="23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0" name="Line 48"/>
            <p:cNvSpPr>
              <a:spLocks noChangeShapeType="1"/>
            </p:cNvSpPr>
            <p:nvPr/>
          </p:nvSpPr>
          <p:spPr bwMode="auto">
            <a:xfrm>
              <a:off x="412" y="1207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1" name="Freeform 49"/>
            <p:cNvSpPr>
              <a:spLocks/>
            </p:cNvSpPr>
            <p:nvPr/>
          </p:nvSpPr>
          <p:spPr bwMode="auto">
            <a:xfrm>
              <a:off x="746" y="1179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2" name="Line 50"/>
            <p:cNvSpPr>
              <a:spLocks noChangeShapeType="1"/>
            </p:cNvSpPr>
            <p:nvPr/>
          </p:nvSpPr>
          <p:spPr bwMode="auto">
            <a:xfrm>
              <a:off x="889" y="1112"/>
              <a:ext cx="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3" name="Freeform 51"/>
            <p:cNvSpPr>
              <a:spLocks/>
            </p:cNvSpPr>
            <p:nvPr/>
          </p:nvSpPr>
          <p:spPr bwMode="auto">
            <a:xfrm>
              <a:off x="5419" y="827"/>
              <a:ext cx="138" cy="333"/>
            </a:xfrm>
            <a:custGeom>
              <a:avLst/>
              <a:gdLst>
                <a:gd name="T0" fmla="*/ 2 w 555"/>
                <a:gd name="T1" fmla="*/ 1331 h 1331"/>
                <a:gd name="T2" fmla="*/ 13 w 555"/>
                <a:gd name="T3" fmla="*/ 1330 h 1331"/>
                <a:gd name="T4" fmla="*/ 39 w 555"/>
                <a:gd name="T5" fmla="*/ 1327 h 1331"/>
                <a:gd name="T6" fmla="*/ 82 w 555"/>
                <a:gd name="T7" fmla="*/ 1321 h 1331"/>
                <a:gd name="T8" fmla="*/ 133 w 555"/>
                <a:gd name="T9" fmla="*/ 1311 h 1331"/>
                <a:gd name="T10" fmla="*/ 193 w 555"/>
                <a:gd name="T11" fmla="*/ 1295 h 1331"/>
                <a:gd name="T12" fmla="*/ 253 w 555"/>
                <a:gd name="T13" fmla="*/ 1274 h 1331"/>
                <a:gd name="T14" fmla="*/ 312 w 555"/>
                <a:gd name="T15" fmla="*/ 1243 h 1331"/>
                <a:gd name="T16" fmla="*/ 371 w 555"/>
                <a:gd name="T17" fmla="*/ 1195 h 1331"/>
                <a:gd name="T18" fmla="*/ 426 w 555"/>
                <a:gd name="T19" fmla="*/ 1130 h 1331"/>
                <a:gd name="T20" fmla="*/ 476 w 555"/>
                <a:gd name="T21" fmla="*/ 1046 h 1331"/>
                <a:gd name="T22" fmla="*/ 510 w 555"/>
                <a:gd name="T23" fmla="*/ 956 h 1331"/>
                <a:gd name="T24" fmla="*/ 531 w 555"/>
                <a:gd name="T25" fmla="*/ 870 h 1331"/>
                <a:gd name="T26" fmla="*/ 544 w 555"/>
                <a:gd name="T27" fmla="*/ 801 h 1331"/>
                <a:gd name="T28" fmla="*/ 551 w 555"/>
                <a:gd name="T29" fmla="*/ 745 h 1331"/>
                <a:gd name="T30" fmla="*/ 555 w 555"/>
                <a:gd name="T31" fmla="*/ 702 h 1331"/>
                <a:gd name="T32" fmla="*/ 555 w 555"/>
                <a:gd name="T33" fmla="*/ 665 h 1331"/>
                <a:gd name="T34" fmla="*/ 555 w 555"/>
                <a:gd name="T35" fmla="*/ 628 h 1331"/>
                <a:gd name="T36" fmla="*/ 551 w 555"/>
                <a:gd name="T37" fmla="*/ 585 h 1331"/>
                <a:gd name="T38" fmla="*/ 544 w 555"/>
                <a:gd name="T39" fmla="*/ 529 h 1331"/>
                <a:gd name="T40" fmla="*/ 531 w 555"/>
                <a:gd name="T41" fmla="*/ 459 h 1331"/>
                <a:gd name="T42" fmla="*/ 510 w 555"/>
                <a:gd name="T43" fmla="*/ 375 h 1331"/>
                <a:gd name="T44" fmla="*/ 476 w 555"/>
                <a:gd name="T45" fmla="*/ 285 h 1331"/>
                <a:gd name="T46" fmla="*/ 426 w 555"/>
                <a:gd name="T47" fmla="*/ 199 h 1331"/>
                <a:gd name="T48" fmla="*/ 371 w 555"/>
                <a:gd name="T49" fmla="*/ 134 h 1331"/>
                <a:gd name="T50" fmla="*/ 312 w 555"/>
                <a:gd name="T51" fmla="*/ 88 h 1331"/>
                <a:gd name="T52" fmla="*/ 253 w 555"/>
                <a:gd name="T53" fmla="*/ 56 h 1331"/>
                <a:gd name="T54" fmla="*/ 193 w 555"/>
                <a:gd name="T55" fmla="*/ 35 h 1331"/>
                <a:gd name="T56" fmla="*/ 133 w 555"/>
                <a:gd name="T57" fmla="*/ 19 h 1331"/>
                <a:gd name="T58" fmla="*/ 82 w 555"/>
                <a:gd name="T59" fmla="*/ 9 h 1331"/>
                <a:gd name="T60" fmla="*/ 39 w 555"/>
                <a:gd name="T61" fmla="*/ 4 h 1331"/>
                <a:gd name="T62" fmla="*/ 13 w 555"/>
                <a:gd name="T63" fmla="*/ 1 h 1331"/>
                <a:gd name="T64" fmla="*/ 2 w 555"/>
                <a:gd name="T65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5" h="1331">
                  <a:moveTo>
                    <a:pt x="0" y="1331"/>
                  </a:moveTo>
                  <a:lnTo>
                    <a:pt x="2" y="1331"/>
                  </a:lnTo>
                  <a:lnTo>
                    <a:pt x="6" y="1331"/>
                  </a:lnTo>
                  <a:lnTo>
                    <a:pt x="13" y="1330"/>
                  </a:lnTo>
                  <a:lnTo>
                    <a:pt x="25" y="1328"/>
                  </a:lnTo>
                  <a:lnTo>
                    <a:pt x="39" y="1327"/>
                  </a:lnTo>
                  <a:lnTo>
                    <a:pt x="59" y="1325"/>
                  </a:lnTo>
                  <a:lnTo>
                    <a:pt x="82" y="1321"/>
                  </a:lnTo>
                  <a:lnTo>
                    <a:pt x="107" y="1317"/>
                  </a:lnTo>
                  <a:lnTo>
                    <a:pt x="133" y="1311"/>
                  </a:lnTo>
                  <a:lnTo>
                    <a:pt x="164" y="1305"/>
                  </a:lnTo>
                  <a:lnTo>
                    <a:pt x="193" y="1295"/>
                  </a:lnTo>
                  <a:lnTo>
                    <a:pt x="224" y="1285"/>
                  </a:lnTo>
                  <a:lnTo>
                    <a:pt x="253" y="1274"/>
                  </a:lnTo>
                  <a:lnTo>
                    <a:pt x="283" y="1258"/>
                  </a:lnTo>
                  <a:lnTo>
                    <a:pt x="312" y="1243"/>
                  </a:lnTo>
                  <a:lnTo>
                    <a:pt x="341" y="1220"/>
                  </a:lnTo>
                  <a:lnTo>
                    <a:pt x="371" y="1195"/>
                  </a:lnTo>
                  <a:lnTo>
                    <a:pt x="400" y="1166"/>
                  </a:lnTo>
                  <a:lnTo>
                    <a:pt x="426" y="1130"/>
                  </a:lnTo>
                  <a:lnTo>
                    <a:pt x="453" y="1091"/>
                  </a:lnTo>
                  <a:lnTo>
                    <a:pt x="476" y="1046"/>
                  </a:lnTo>
                  <a:lnTo>
                    <a:pt x="494" y="1001"/>
                  </a:lnTo>
                  <a:lnTo>
                    <a:pt x="510" y="956"/>
                  </a:lnTo>
                  <a:lnTo>
                    <a:pt x="522" y="911"/>
                  </a:lnTo>
                  <a:lnTo>
                    <a:pt x="531" y="870"/>
                  </a:lnTo>
                  <a:lnTo>
                    <a:pt x="539" y="833"/>
                  </a:lnTo>
                  <a:lnTo>
                    <a:pt x="544" y="801"/>
                  </a:lnTo>
                  <a:lnTo>
                    <a:pt x="549" y="771"/>
                  </a:lnTo>
                  <a:lnTo>
                    <a:pt x="551" y="745"/>
                  </a:lnTo>
                  <a:lnTo>
                    <a:pt x="553" y="722"/>
                  </a:lnTo>
                  <a:lnTo>
                    <a:pt x="555" y="702"/>
                  </a:lnTo>
                  <a:lnTo>
                    <a:pt x="555" y="683"/>
                  </a:lnTo>
                  <a:lnTo>
                    <a:pt x="555" y="665"/>
                  </a:lnTo>
                  <a:lnTo>
                    <a:pt x="555" y="647"/>
                  </a:lnTo>
                  <a:lnTo>
                    <a:pt x="555" y="628"/>
                  </a:lnTo>
                  <a:lnTo>
                    <a:pt x="553" y="609"/>
                  </a:lnTo>
                  <a:lnTo>
                    <a:pt x="551" y="585"/>
                  </a:lnTo>
                  <a:lnTo>
                    <a:pt x="549" y="558"/>
                  </a:lnTo>
                  <a:lnTo>
                    <a:pt x="544" y="529"/>
                  </a:lnTo>
                  <a:lnTo>
                    <a:pt x="539" y="496"/>
                  </a:lnTo>
                  <a:lnTo>
                    <a:pt x="531" y="459"/>
                  </a:lnTo>
                  <a:lnTo>
                    <a:pt x="522" y="418"/>
                  </a:lnTo>
                  <a:lnTo>
                    <a:pt x="510" y="375"/>
                  </a:lnTo>
                  <a:lnTo>
                    <a:pt x="494" y="329"/>
                  </a:lnTo>
                  <a:lnTo>
                    <a:pt x="476" y="285"/>
                  </a:lnTo>
                  <a:lnTo>
                    <a:pt x="453" y="239"/>
                  </a:lnTo>
                  <a:lnTo>
                    <a:pt x="426" y="199"/>
                  </a:lnTo>
                  <a:lnTo>
                    <a:pt x="400" y="163"/>
                  </a:lnTo>
                  <a:lnTo>
                    <a:pt x="371" y="134"/>
                  </a:lnTo>
                  <a:lnTo>
                    <a:pt x="341" y="109"/>
                  </a:lnTo>
                  <a:lnTo>
                    <a:pt x="312" y="88"/>
                  </a:lnTo>
                  <a:lnTo>
                    <a:pt x="283" y="71"/>
                  </a:lnTo>
                  <a:lnTo>
                    <a:pt x="253" y="56"/>
                  </a:lnTo>
                  <a:lnTo>
                    <a:pt x="224" y="45"/>
                  </a:lnTo>
                  <a:lnTo>
                    <a:pt x="193" y="35"/>
                  </a:lnTo>
                  <a:lnTo>
                    <a:pt x="164" y="26"/>
                  </a:lnTo>
                  <a:lnTo>
                    <a:pt x="133" y="19"/>
                  </a:lnTo>
                  <a:lnTo>
                    <a:pt x="107" y="13"/>
                  </a:lnTo>
                  <a:lnTo>
                    <a:pt x="82" y="9"/>
                  </a:lnTo>
                  <a:lnTo>
                    <a:pt x="59" y="5"/>
                  </a:lnTo>
                  <a:lnTo>
                    <a:pt x="39" y="4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4" name="Freeform 52"/>
            <p:cNvSpPr>
              <a:spLocks/>
            </p:cNvSpPr>
            <p:nvPr/>
          </p:nvSpPr>
          <p:spPr bwMode="auto">
            <a:xfrm>
              <a:off x="805" y="874"/>
              <a:ext cx="84" cy="238"/>
            </a:xfrm>
            <a:custGeom>
              <a:avLst/>
              <a:gdLst>
                <a:gd name="T0" fmla="*/ 333 w 333"/>
                <a:gd name="T1" fmla="*/ 951 h 951"/>
                <a:gd name="T2" fmla="*/ 332 w 333"/>
                <a:gd name="T3" fmla="*/ 951 h 951"/>
                <a:gd name="T4" fmla="*/ 328 w 333"/>
                <a:gd name="T5" fmla="*/ 951 h 951"/>
                <a:gd name="T6" fmla="*/ 323 w 333"/>
                <a:gd name="T7" fmla="*/ 951 h 951"/>
                <a:gd name="T8" fmla="*/ 313 w 333"/>
                <a:gd name="T9" fmla="*/ 950 h 951"/>
                <a:gd name="T10" fmla="*/ 303 w 333"/>
                <a:gd name="T11" fmla="*/ 950 h 951"/>
                <a:gd name="T12" fmla="*/ 287 w 333"/>
                <a:gd name="T13" fmla="*/ 948 h 951"/>
                <a:gd name="T14" fmla="*/ 272 w 333"/>
                <a:gd name="T15" fmla="*/ 946 h 951"/>
                <a:gd name="T16" fmla="*/ 254 w 333"/>
                <a:gd name="T17" fmla="*/ 943 h 951"/>
                <a:gd name="T18" fmla="*/ 235 w 333"/>
                <a:gd name="T19" fmla="*/ 939 h 951"/>
                <a:gd name="T20" fmla="*/ 214 w 333"/>
                <a:gd name="T21" fmla="*/ 932 h 951"/>
                <a:gd name="T22" fmla="*/ 196 w 333"/>
                <a:gd name="T23" fmla="*/ 927 h 951"/>
                <a:gd name="T24" fmla="*/ 176 w 333"/>
                <a:gd name="T25" fmla="*/ 918 h 951"/>
                <a:gd name="T26" fmla="*/ 156 w 333"/>
                <a:gd name="T27" fmla="*/ 906 h 951"/>
                <a:gd name="T28" fmla="*/ 136 w 333"/>
                <a:gd name="T29" fmla="*/ 893 h 951"/>
                <a:gd name="T30" fmla="*/ 117 w 333"/>
                <a:gd name="T31" fmla="*/ 874 h 951"/>
                <a:gd name="T32" fmla="*/ 98 w 333"/>
                <a:gd name="T33" fmla="*/ 853 h 951"/>
                <a:gd name="T34" fmla="*/ 80 w 333"/>
                <a:gd name="T35" fmla="*/ 828 h 951"/>
                <a:gd name="T36" fmla="*/ 62 w 333"/>
                <a:gd name="T37" fmla="*/ 796 h 951"/>
                <a:gd name="T38" fmla="*/ 47 w 333"/>
                <a:gd name="T39" fmla="*/ 761 h 951"/>
                <a:gd name="T40" fmla="*/ 34 w 333"/>
                <a:gd name="T41" fmla="*/ 721 h 951"/>
                <a:gd name="T42" fmla="*/ 23 w 333"/>
                <a:gd name="T43" fmla="*/ 681 h 951"/>
                <a:gd name="T44" fmla="*/ 17 w 333"/>
                <a:gd name="T45" fmla="*/ 643 h 951"/>
                <a:gd name="T46" fmla="*/ 10 w 333"/>
                <a:gd name="T47" fmla="*/ 610 h 951"/>
                <a:gd name="T48" fmla="*/ 6 w 333"/>
                <a:gd name="T49" fmla="*/ 580 h 951"/>
                <a:gd name="T50" fmla="*/ 4 w 333"/>
                <a:gd name="T51" fmla="*/ 552 h 951"/>
                <a:gd name="T52" fmla="*/ 1 w 333"/>
                <a:gd name="T53" fmla="*/ 530 h 951"/>
                <a:gd name="T54" fmla="*/ 0 w 333"/>
                <a:gd name="T55" fmla="*/ 511 h 951"/>
                <a:gd name="T56" fmla="*/ 0 w 333"/>
                <a:gd name="T57" fmla="*/ 491 h 951"/>
                <a:gd name="T58" fmla="*/ 0 w 333"/>
                <a:gd name="T59" fmla="*/ 475 h 951"/>
                <a:gd name="T60" fmla="*/ 0 w 333"/>
                <a:gd name="T61" fmla="*/ 458 h 951"/>
                <a:gd name="T62" fmla="*/ 0 w 333"/>
                <a:gd name="T63" fmla="*/ 440 h 951"/>
                <a:gd name="T64" fmla="*/ 1 w 333"/>
                <a:gd name="T65" fmla="*/ 420 h 951"/>
                <a:gd name="T66" fmla="*/ 4 w 333"/>
                <a:gd name="T67" fmla="*/ 397 h 951"/>
                <a:gd name="T68" fmla="*/ 6 w 333"/>
                <a:gd name="T69" fmla="*/ 371 h 951"/>
                <a:gd name="T70" fmla="*/ 10 w 333"/>
                <a:gd name="T71" fmla="*/ 341 h 951"/>
                <a:gd name="T72" fmla="*/ 17 w 333"/>
                <a:gd name="T73" fmla="*/ 306 h 951"/>
                <a:gd name="T74" fmla="*/ 23 w 333"/>
                <a:gd name="T75" fmla="*/ 268 h 951"/>
                <a:gd name="T76" fmla="*/ 34 w 333"/>
                <a:gd name="T77" fmla="*/ 228 h 951"/>
                <a:gd name="T78" fmla="*/ 47 w 333"/>
                <a:gd name="T79" fmla="*/ 190 h 951"/>
                <a:gd name="T80" fmla="*/ 62 w 333"/>
                <a:gd name="T81" fmla="*/ 154 h 951"/>
                <a:gd name="T82" fmla="*/ 80 w 333"/>
                <a:gd name="T83" fmla="*/ 123 h 951"/>
                <a:gd name="T84" fmla="*/ 98 w 333"/>
                <a:gd name="T85" fmla="*/ 98 h 951"/>
                <a:gd name="T86" fmla="*/ 117 w 333"/>
                <a:gd name="T87" fmla="*/ 75 h 951"/>
                <a:gd name="T88" fmla="*/ 136 w 333"/>
                <a:gd name="T89" fmla="*/ 58 h 951"/>
                <a:gd name="T90" fmla="*/ 156 w 333"/>
                <a:gd name="T91" fmla="*/ 43 h 951"/>
                <a:gd name="T92" fmla="*/ 176 w 333"/>
                <a:gd name="T93" fmla="*/ 33 h 951"/>
                <a:gd name="T94" fmla="*/ 196 w 333"/>
                <a:gd name="T95" fmla="*/ 24 h 951"/>
                <a:gd name="T96" fmla="*/ 214 w 333"/>
                <a:gd name="T97" fmla="*/ 17 h 951"/>
                <a:gd name="T98" fmla="*/ 235 w 333"/>
                <a:gd name="T99" fmla="*/ 10 h 951"/>
                <a:gd name="T100" fmla="*/ 254 w 333"/>
                <a:gd name="T101" fmla="*/ 6 h 951"/>
                <a:gd name="T102" fmla="*/ 272 w 333"/>
                <a:gd name="T103" fmla="*/ 5 h 951"/>
                <a:gd name="T104" fmla="*/ 287 w 333"/>
                <a:gd name="T105" fmla="*/ 2 h 951"/>
                <a:gd name="T106" fmla="*/ 303 w 333"/>
                <a:gd name="T107" fmla="*/ 1 h 951"/>
                <a:gd name="T108" fmla="*/ 313 w 333"/>
                <a:gd name="T109" fmla="*/ 1 h 951"/>
                <a:gd name="T110" fmla="*/ 323 w 333"/>
                <a:gd name="T111" fmla="*/ 0 h 951"/>
                <a:gd name="T112" fmla="*/ 328 w 333"/>
                <a:gd name="T113" fmla="*/ 0 h 951"/>
                <a:gd name="T114" fmla="*/ 332 w 333"/>
                <a:gd name="T115" fmla="*/ 0 h 951"/>
                <a:gd name="T116" fmla="*/ 333 w 333"/>
                <a:gd name="T11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951">
                  <a:moveTo>
                    <a:pt x="333" y="951"/>
                  </a:moveTo>
                  <a:lnTo>
                    <a:pt x="332" y="951"/>
                  </a:lnTo>
                  <a:lnTo>
                    <a:pt x="328" y="951"/>
                  </a:lnTo>
                  <a:lnTo>
                    <a:pt x="323" y="951"/>
                  </a:lnTo>
                  <a:lnTo>
                    <a:pt x="313" y="950"/>
                  </a:lnTo>
                  <a:lnTo>
                    <a:pt x="303" y="950"/>
                  </a:lnTo>
                  <a:lnTo>
                    <a:pt x="287" y="948"/>
                  </a:lnTo>
                  <a:lnTo>
                    <a:pt x="272" y="946"/>
                  </a:lnTo>
                  <a:lnTo>
                    <a:pt x="254" y="943"/>
                  </a:lnTo>
                  <a:lnTo>
                    <a:pt x="235" y="939"/>
                  </a:lnTo>
                  <a:lnTo>
                    <a:pt x="214" y="932"/>
                  </a:lnTo>
                  <a:lnTo>
                    <a:pt x="196" y="927"/>
                  </a:lnTo>
                  <a:lnTo>
                    <a:pt x="176" y="918"/>
                  </a:lnTo>
                  <a:lnTo>
                    <a:pt x="156" y="906"/>
                  </a:lnTo>
                  <a:lnTo>
                    <a:pt x="136" y="893"/>
                  </a:lnTo>
                  <a:lnTo>
                    <a:pt x="117" y="874"/>
                  </a:lnTo>
                  <a:lnTo>
                    <a:pt x="98" y="853"/>
                  </a:lnTo>
                  <a:lnTo>
                    <a:pt x="80" y="828"/>
                  </a:lnTo>
                  <a:lnTo>
                    <a:pt x="62" y="796"/>
                  </a:lnTo>
                  <a:lnTo>
                    <a:pt x="47" y="761"/>
                  </a:lnTo>
                  <a:lnTo>
                    <a:pt x="34" y="721"/>
                  </a:lnTo>
                  <a:lnTo>
                    <a:pt x="23" y="681"/>
                  </a:lnTo>
                  <a:lnTo>
                    <a:pt x="17" y="643"/>
                  </a:lnTo>
                  <a:lnTo>
                    <a:pt x="10" y="610"/>
                  </a:lnTo>
                  <a:lnTo>
                    <a:pt x="6" y="580"/>
                  </a:lnTo>
                  <a:lnTo>
                    <a:pt x="4" y="552"/>
                  </a:lnTo>
                  <a:lnTo>
                    <a:pt x="1" y="530"/>
                  </a:lnTo>
                  <a:lnTo>
                    <a:pt x="0" y="511"/>
                  </a:lnTo>
                  <a:lnTo>
                    <a:pt x="0" y="491"/>
                  </a:lnTo>
                  <a:lnTo>
                    <a:pt x="0" y="475"/>
                  </a:lnTo>
                  <a:lnTo>
                    <a:pt x="0" y="458"/>
                  </a:lnTo>
                  <a:lnTo>
                    <a:pt x="0" y="440"/>
                  </a:lnTo>
                  <a:lnTo>
                    <a:pt x="1" y="420"/>
                  </a:lnTo>
                  <a:lnTo>
                    <a:pt x="4" y="397"/>
                  </a:lnTo>
                  <a:lnTo>
                    <a:pt x="6" y="371"/>
                  </a:lnTo>
                  <a:lnTo>
                    <a:pt x="10" y="341"/>
                  </a:lnTo>
                  <a:lnTo>
                    <a:pt x="17" y="306"/>
                  </a:lnTo>
                  <a:lnTo>
                    <a:pt x="23" y="268"/>
                  </a:lnTo>
                  <a:lnTo>
                    <a:pt x="34" y="228"/>
                  </a:lnTo>
                  <a:lnTo>
                    <a:pt x="47" y="190"/>
                  </a:lnTo>
                  <a:lnTo>
                    <a:pt x="62" y="154"/>
                  </a:lnTo>
                  <a:lnTo>
                    <a:pt x="80" y="123"/>
                  </a:lnTo>
                  <a:lnTo>
                    <a:pt x="98" y="98"/>
                  </a:lnTo>
                  <a:lnTo>
                    <a:pt x="117" y="75"/>
                  </a:lnTo>
                  <a:lnTo>
                    <a:pt x="136" y="58"/>
                  </a:lnTo>
                  <a:lnTo>
                    <a:pt x="156" y="43"/>
                  </a:lnTo>
                  <a:lnTo>
                    <a:pt x="176" y="33"/>
                  </a:lnTo>
                  <a:lnTo>
                    <a:pt x="196" y="24"/>
                  </a:lnTo>
                  <a:lnTo>
                    <a:pt x="214" y="17"/>
                  </a:lnTo>
                  <a:lnTo>
                    <a:pt x="235" y="10"/>
                  </a:lnTo>
                  <a:lnTo>
                    <a:pt x="254" y="6"/>
                  </a:lnTo>
                  <a:lnTo>
                    <a:pt x="272" y="5"/>
                  </a:lnTo>
                  <a:lnTo>
                    <a:pt x="287" y="2"/>
                  </a:lnTo>
                  <a:lnTo>
                    <a:pt x="303" y="1"/>
                  </a:lnTo>
                  <a:lnTo>
                    <a:pt x="313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3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5" name="Rectangle 53"/>
            <p:cNvSpPr>
              <a:spLocks noChangeArrowheads="1"/>
            </p:cNvSpPr>
            <p:nvPr/>
          </p:nvSpPr>
          <p:spPr bwMode="auto">
            <a:xfrm>
              <a:off x="4938" y="1081"/>
              <a:ext cx="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42006" name="Rectangle 54"/>
            <p:cNvSpPr>
              <a:spLocks noChangeArrowheads="1"/>
            </p:cNvSpPr>
            <p:nvPr/>
          </p:nvSpPr>
          <p:spPr bwMode="auto">
            <a:xfrm>
              <a:off x="2979" y="930"/>
              <a:ext cx="1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key</a:t>
              </a:r>
              <a:endParaRPr lang="en-US" altLang="en-US"/>
            </a:p>
          </p:txBody>
        </p:sp>
        <p:sp>
          <p:nvSpPr>
            <p:cNvPr id="42007" name="Rectangle 55"/>
            <p:cNvSpPr>
              <a:spLocks noChangeArrowheads="1"/>
            </p:cNvSpPr>
            <p:nvPr/>
          </p:nvSpPr>
          <p:spPr bwMode="auto">
            <a:xfrm>
              <a:off x="3222" y="930"/>
              <a:ext cx="2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next</a:t>
              </a:r>
              <a:endParaRPr lang="en-US" altLang="en-US"/>
            </a:p>
          </p:txBody>
        </p:sp>
        <p:sp>
          <p:nvSpPr>
            <p:cNvPr id="42008" name="Rectangle 56"/>
            <p:cNvSpPr>
              <a:spLocks noChangeArrowheads="1"/>
            </p:cNvSpPr>
            <p:nvPr/>
          </p:nvSpPr>
          <p:spPr bwMode="auto">
            <a:xfrm>
              <a:off x="2696" y="930"/>
              <a:ext cx="2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prev</a:t>
              </a:r>
              <a:endParaRPr lang="en-US" altLang="en-US"/>
            </a:p>
          </p:txBody>
        </p:sp>
        <p:sp>
          <p:nvSpPr>
            <p:cNvPr id="42009" name="Rectangle 57"/>
            <p:cNvSpPr>
              <a:spLocks noChangeArrowheads="1"/>
            </p:cNvSpPr>
            <p:nvPr/>
          </p:nvSpPr>
          <p:spPr bwMode="auto">
            <a:xfrm>
              <a:off x="94" y="1144"/>
              <a:ext cx="2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head</a:t>
              </a:r>
              <a:endParaRPr lang="en-US" altLang="en-US"/>
            </a:p>
          </p:txBody>
        </p:sp>
        <p:sp>
          <p:nvSpPr>
            <p:cNvPr id="42010" name="Rectangle 58"/>
            <p:cNvSpPr>
              <a:spLocks noChangeArrowheads="1"/>
            </p:cNvSpPr>
            <p:nvPr/>
          </p:nvSpPr>
          <p:spPr bwMode="auto">
            <a:xfrm>
              <a:off x="924" y="1263"/>
              <a:ext cx="5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b="1">
                  <a:solidFill>
                    <a:srgbClr val="000000"/>
                  </a:solidFill>
                </a:rPr>
                <a:t>sentinel/nil</a:t>
              </a:r>
              <a:endParaRPr lang="en-US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idx="1"/>
          </p:nvPr>
        </p:nvGraphicFramePr>
        <p:xfrm>
          <a:off x="2819400" y="2743201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74" name="Picture 25" descr="doublecyc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1"/>
            <a:ext cx="861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26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28600"/>
            <a:ext cx="8486775" cy="3810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73564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057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362200" y="6596064"/>
            <a:ext cx="2895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100"/>
              <a:t>Donald E. Knuth (1938-)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”The Challenge Puzzle”</a:t>
            </a:r>
            <a:endParaRPr lang="en-US" b="1" smtClean="0"/>
          </a:p>
        </p:txBody>
      </p:sp>
      <p:pic>
        <p:nvPicPr>
          <p:cNvPr id="65539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7848601" y="18288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mpty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" b="-1234"/>
          <a:stretch>
            <a:fillRect/>
          </a:stretch>
        </p:blipFill>
        <p:spPr bwMode="auto">
          <a:xfrm>
            <a:off x="2286001" y="1828800"/>
            <a:ext cx="31797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6302424" y="3657600"/>
            <a:ext cx="577751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096000" y="2819401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6000" b="1">
                <a:solidFill>
                  <a:schemeClr val="accent2"/>
                </a:solidFill>
              </a:rPr>
              <a:t>?</a:t>
            </a:r>
            <a:endParaRPr lang="en-US" sz="60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 ”The Challenge Puzzle”</a:t>
            </a:r>
            <a:endParaRPr lang="en-US" b="1" smtClean="0"/>
          </a:p>
        </p:txBody>
      </p:sp>
      <p:pic>
        <p:nvPicPr>
          <p:cNvPr id="26627" name="Picture 3" descr="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1111" r="1186" b="8778"/>
          <a:stretch>
            <a:fillRect/>
          </a:stretch>
        </p:blipFill>
        <p:spPr bwMode="auto">
          <a:xfrm>
            <a:off x="8229600" y="1219200"/>
            <a:ext cx="222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af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2346" b="8643"/>
          <a:stretch>
            <a:fillRect/>
          </a:stretch>
        </p:blipFill>
        <p:spPr bwMode="auto">
          <a:xfrm>
            <a:off x="8229601" y="4114800"/>
            <a:ext cx="223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 rot="1660499">
            <a:off x="7943702" y="2514600"/>
            <a:ext cx="595610" cy="280988"/>
          </a:xfrm>
          <a:prstGeom prst="rightArrow">
            <a:avLst>
              <a:gd name="adj1" fmla="val 50000"/>
              <a:gd name="adj2" fmla="val 9703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705601" y="1676400"/>
            <a:ext cx="137001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accent2"/>
                </a:solidFill>
              </a:rPr>
              <a:t>Nederste-venstre</a:t>
            </a:r>
            <a:r>
              <a:rPr lang="da-DK" b="1" dirty="0">
                <a:solidFill>
                  <a:schemeClr val="accent2"/>
                </a:solidFill>
              </a:rPr>
              <a:t> fri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915401" y="3581401"/>
            <a:ext cx="10080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Før</a:t>
            </a:r>
            <a:endParaRPr lang="en-US" b="1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991601" y="6491288"/>
            <a:ext cx="10080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Efter</a:t>
            </a:r>
            <a:endParaRPr lang="en-US" b="1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752600" y="1447800"/>
            <a:ext cx="5486400" cy="503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a-DK" i="1" dirty="0"/>
              <a:t>L</a:t>
            </a:r>
            <a:r>
              <a:rPr lang="da-DK" dirty="0"/>
              <a:t> := Tomt bræt</a:t>
            </a:r>
          </a:p>
          <a:p>
            <a:pPr algn="l">
              <a:spcBef>
                <a:spcPct val="0"/>
              </a:spcBef>
              <a:defRPr/>
            </a:pPr>
            <a:r>
              <a:rPr lang="da-DK" i="1" dirty="0"/>
              <a:t>B</a:t>
            </a:r>
            <a:r>
              <a:rPr lang="da-DK" dirty="0"/>
              <a:t> := Alle brikker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endParaRPr lang="da-DK" dirty="0"/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procedure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Solve</a:t>
            </a:r>
            <a:r>
              <a:rPr lang="da-DK" dirty="0"/>
              <a:t>(Delløsning </a:t>
            </a:r>
            <a:r>
              <a:rPr lang="da-DK" i="1" dirty="0"/>
              <a:t>L</a:t>
            </a:r>
            <a:r>
              <a:rPr lang="da-DK" dirty="0"/>
              <a:t>, Brikker 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</a:t>
            </a:r>
            <a:r>
              <a:rPr lang="da-DK" b="1" dirty="0"/>
              <a:t>for</a:t>
            </a:r>
            <a:r>
              <a:rPr lang="da-DK" dirty="0"/>
              <a:t> alle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B</a:t>
            </a:r>
            <a:r>
              <a:rPr lang="da-DK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</a:t>
            </a:r>
            <a:r>
              <a:rPr lang="da-DK" b="1" dirty="0"/>
              <a:t>for</a:t>
            </a:r>
            <a:r>
              <a:rPr lang="da-DK" dirty="0"/>
              <a:t> alle orienteringer af </a:t>
            </a:r>
            <a:r>
              <a:rPr lang="da-DK" i="1" dirty="0"/>
              <a:t>b</a:t>
            </a:r>
            <a:r>
              <a:rPr lang="da-DK" dirty="0"/>
              <a:t>  </a:t>
            </a:r>
            <a:r>
              <a:rPr lang="da-DK" i="1" dirty="0"/>
              <a:t>(*</a:t>
            </a:r>
            <a:r>
              <a:rPr lang="da-DK" dirty="0"/>
              <a:t> </a:t>
            </a:r>
            <a:r>
              <a:rPr lang="da-DK" i="1" dirty="0"/>
              <a:t>max 8 forskellige *)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if</a:t>
            </a:r>
            <a:r>
              <a:rPr lang="da-DK" dirty="0"/>
              <a:t> </a:t>
            </a:r>
            <a:r>
              <a:rPr lang="da-DK" i="1" dirty="0"/>
              <a:t>b</a:t>
            </a:r>
            <a:r>
              <a:rPr lang="da-DK" dirty="0"/>
              <a:t> kan placeres i nederste venstre fri </a:t>
            </a:r>
            <a:r>
              <a:rPr lang="da-DK" b="1" dirty="0" err="1"/>
              <a:t>then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b="1" dirty="0">
                <a:solidFill>
                  <a:schemeClr val="accent2"/>
                </a:solidFill>
              </a:rPr>
              <a:t>             fjern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fra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indsæt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if</a:t>
            </a:r>
            <a:r>
              <a:rPr lang="da-DK" dirty="0"/>
              <a:t> |</a:t>
            </a:r>
            <a:r>
              <a:rPr lang="da-DK" i="1" dirty="0"/>
              <a:t>B</a:t>
            </a:r>
            <a:r>
              <a:rPr lang="da-DK" dirty="0"/>
              <a:t>|=0 </a:t>
            </a:r>
            <a:r>
              <a:rPr lang="da-DK" b="1" dirty="0" err="1"/>
              <a:t>then</a:t>
            </a:r>
            <a:r>
              <a:rPr lang="da-DK" b="1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rapporter </a:t>
            </a:r>
            <a:r>
              <a:rPr lang="da-DK" i="1" dirty="0"/>
              <a:t>L</a:t>
            </a:r>
            <a:r>
              <a:rPr lang="da-DK" dirty="0"/>
              <a:t> er en løsning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else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</a:t>
            </a:r>
            <a:r>
              <a:rPr lang="da-DK" dirty="0" err="1">
                <a:solidFill>
                  <a:srgbClr val="C00000"/>
                </a:solidFill>
              </a:rPr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fi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slet </a:t>
            </a:r>
            <a:r>
              <a:rPr lang="da-DK" i="1" dirty="0"/>
              <a:t>b</a:t>
            </a:r>
            <a:r>
              <a:rPr lang="da-DK" dirty="0"/>
              <a:t> fra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             </a:t>
            </a:r>
            <a:r>
              <a:rPr lang="da-DK" b="1" dirty="0">
                <a:solidFill>
                  <a:schemeClr val="accent2"/>
                </a:solidFill>
              </a:rPr>
              <a:t>genindsæt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i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fi</a:t>
            </a:r>
            <a:r>
              <a:rPr lang="da-DK" dirty="0"/>
              <a:t>        </a:t>
            </a:r>
            <a:endParaRPr lang="en-US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342442">
            <a:off x="7722245" y="1323975"/>
            <a:ext cx="595610" cy="280988"/>
          </a:xfrm>
          <a:prstGeom prst="rightArrow">
            <a:avLst>
              <a:gd name="adj1" fmla="val 50000"/>
              <a:gd name="adj2" fmla="val 9724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938539">
            <a:off x="9564540" y="862013"/>
            <a:ext cx="595610" cy="280988"/>
          </a:xfrm>
          <a:prstGeom prst="rightArrow">
            <a:avLst>
              <a:gd name="adj1" fmla="val 50000"/>
              <a:gd name="adj2" fmla="val 969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392988" y="10668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L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755188" y="3810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B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/>
      <p:bldP spid="66567" grpId="0"/>
      <p:bldP spid="66568" grpId="0"/>
      <p:bldP spid="66569" grpId="0"/>
      <p:bldP spid="10" grpId="0" animBg="1"/>
      <p:bldP spid="11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3400" y="2590800"/>
            <a:ext cx="6324600" cy="2971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a-DK" sz="3600" b="1"/>
              <a:t>4.040 løsninger</a:t>
            </a:r>
          </a:p>
          <a:p>
            <a:pPr marL="0" indent="0" algn="ctr" eaLnBrk="1" hangingPunct="1">
              <a:buNone/>
            </a:pPr>
            <a:endParaRPr lang="da-DK" sz="3600" b="1"/>
          </a:p>
          <a:p>
            <a:pPr marL="0" indent="0" algn="ctr" eaLnBrk="1" hangingPunct="1">
              <a:buNone/>
            </a:pPr>
            <a:r>
              <a:rPr lang="en-US" sz="3600" b="1"/>
              <a:t>Solve placerer </a:t>
            </a:r>
          </a:p>
          <a:p>
            <a:pPr marL="0" indent="0" algn="ctr" eaLnBrk="1" hangingPunct="1">
              <a:buNone/>
            </a:pPr>
            <a:r>
              <a:rPr lang="en-US" sz="3600" b="1"/>
              <a:t>8.387.259 brikker</a:t>
            </a:r>
          </a:p>
        </p:txBody>
      </p:sp>
      <p:pic>
        <p:nvPicPr>
          <p:cNvPr id="27651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2514601" y="16002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 ”The Challenge Puzzle”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Donald Knuth</a:t>
            </a:r>
            <a:endParaRPr lang="en-US" b="1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14514"/>
            <a:ext cx="609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613900" y="6596064"/>
            <a:ext cx="1054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100"/>
              <a:t>xkcd.com/163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r="821" b="10588"/>
          <a:stretch>
            <a:fillRect/>
          </a:stretch>
        </p:blipFill>
        <p:spPr bwMode="auto">
          <a:xfrm>
            <a:off x="3027364" y="0"/>
            <a:ext cx="6135687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5400000" flipV="1">
            <a:off x="5726669" y="5815013"/>
            <a:ext cx="738664" cy="2057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/>
              <a:t>(Jorge Stolfi)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Binær Træ Repræsentation</a:t>
            </a:r>
            <a:endParaRPr lang="en-US" b="1" smtClean="0"/>
          </a:p>
        </p:txBody>
      </p:sp>
      <p:sp>
        <p:nvSpPr>
          <p:cNvPr id="296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905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mtClean="0"/>
              <a:t>Felter: </a:t>
            </a:r>
            <a:r>
              <a:rPr lang="da-DK" b="1" smtClean="0">
                <a:solidFill>
                  <a:schemeClr val="accent2"/>
                </a:solidFill>
              </a:rPr>
              <a:t>Left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right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parent</a:t>
            </a: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31976"/>
            <a:ext cx="6553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 Træ Repræsentation</a:t>
            </a:r>
            <a:endParaRPr lang="en-US" b="1" smtClean="0"/>
          </a:p>
        </p:txBody>
      </p:sp>
      <p:sp>
        <p:nvSpPr>
          <p:cNvPr id="3072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905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dirty="0" smtClean="0"/>
              <a:t>Felter: </a:t>
            </a:r>
            <a:r>
              <a:rPr lang="da-DK" b="1" dirty="0" err="1" smtClean="0">
                <a:solidFill>
                  <a:schemeClr val="accent2"/>
                </a:solidFill>
              </a:rPr>
              <a:t>Left-child</a:t>
            </a:r>
            <a:r>
              <a:rPr lang="da-DK" dirty="0" smtClean="0"/>
              <a:t>, </a:t>
            </a:r>
            <a:r>
              <a:rPr lang="da-DK" b="1" dirty="0" smtClean="0">
                <a:solidFill>
                  <a:schemeClr val="accent2"/>
                </a:solidFill>
              </a:rPr>
              <a:t>right-</a:t>
            </a:r>
            <a:r>
              <a:rPr lang="da-DK" b="1" dirty="0" err="1" smtClean="0">
                <a:solidFill>
                  <a:schemeClr val="accent2"/>
                </a:solidFill>
              </a:rPr>
              <a:t>sibling</a:t>
            </a:r>
            <a:r>
              <a:rPr lang="da-DK" dirty="0" smtClean="0"/>
              <a:t>, </a:t>
            </a:r>
            <a:r>
              <a:rPr lang="da-DK" b="1" dirty="0" err="1" smtClean="0">
                <a:solidFill>
                  <a:schemeClr val="accent2"/>
                </a:solidFill>
              </a:rPr>
              <a:t>parent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3547" r="4163" b="7903"/>
          <a:stretch>
            <a:fillRect/>
          </a:stretch>
        </p:blipFill>
        <p:spPr bwMode="auto">
          <a:xfrm>
            <a:off x="2530476" y="1905001"/>
            <a:ext cx="66897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6" name="Group 7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894463"/>
              </p:ext>
            </p:extLst>
          </p:nvPr>
        </p:nvGraphicFramePr>
        <p:xfrm>
          <a:off x="2590800" y="1524000"/>
          <a:ext cx="7086600" cy="5121276"/>
        </p:xfrm>
        <a:graphic>
          <a:graphicData uri="http://schemas.openxmlformats.org/drawingml/2006/table">
            <a:tbl>
              <a:tblPr/>
              <a:tblGrid>
                <a:gridCol w="44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Successor(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Predecessor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DeleteMax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Split(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mængder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og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277" name="Text Box 265"/>
          <p:cNvSpPr txBox="1">
            <a:spLocks noChangeArrowheads="1"/>
          </p:cNvSpPr>
          <p:nvPr/>
        </p:nvSpPr>
        <p:spPr bwMode="auto">
          <a:xfrm>
            <a:off x="1905000" y="0"/>
            <a:ext cx="723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Mængder</a:t>
            </a:r>
            <a:endParaRPr lang="en-US" sz="4400"/>
          </a:p>
        </p:txBody>
      </p:sp>
      <p:sp>
        <p:nvSpPr>
          <p:cNvPr id="8278" name="Oval 338"/>
          <p:cNvSpPr>
            <a:spLocks noChangeArrowheads="1"/>
          </p:cNvSpPr>
          <p:nvPr/>
        </p:nvSpPr>
        <p:spPr bwMode="auto">
          <a:xfrm>
            <a:off x="7600206" y="16876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79" name="Oval 339"/>
          <p:cNvSpPr>
            <a:spLocks noChangeArrowheads="1"/>
          </p:cNvSpPr>
          <p:nvPr/>
        </p:nvSpPr>
        <p:spPr bwMode="auto">
          <a:xfrm>
            <a:off x="7600206" y="42022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0" name="Oval 340"/>
          <p:cNvSpPr>
            <a:spLocks noChangeArrowheads="1"/>
          </p:cNvSpPr>
          <p:nvPr/>
        </p:nvSpPr>
        <p:spPr bwMode="auto">
          <a:xfrm>
            <a:off x="7600206" y="51166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1" name="Oval 707"/>
          <p:cNvSpPr>
            <a:spLocks noChangeArrowheads="1"/>
          </p:cNvSpPr>
          <p:nvPr/>
        </p:nvSpPr>
        <p:spPr bwMode="auto">
          <a:xfrm>
            <a:off x="8286006" y="21448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2" name="Oval 708"/>
          <p:cNvSpPr>
            <a:spLocks noChangeArrowheads="1"/>
          </p:cNvSpPr>
          <p:nvPr/>
        </p:nvSpPr>
        <p:spPr bwMode="auto">
          <a:xfrm>
            <a:off x="8286006" y="42022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3" name="Oval 709"/>
          <p:cNvSpPr>
            <a:spLocks noChangeArrowheads="1"/>
          </p:cNvSpPr>
          <p:nvPr/>
        </p:nvSpPr>
        <p:spPr bwMode="auto">
          <a:xfrm>
            <a:off x="8286006" y="54976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4" name="Oval 710"/>
          <p:cNvSpPr>
            <a:spLocks noChangeArrowheads="1"/>
          </p:cNvSpPr>
          <p:nvPr/>
        </p:nvSpPr>
        <p:spPr bwMode="auto">
          <a:xfrm>
            <a:off x="8971806" y="25258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5" name="Oval 711"/>
          <p:cNvSpPr>
            <a:spLocks noChangeArrowheads="1"/>
          </p:cNvSpPr>
          <p:nvPr/>
        </p:nvSpPr>
        <p:spPr bwMode="auto">
          <a:xfrm>
            <a:off x="8971806" y="46594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6" name="Oval 712"/>
          <p:cNvSpPr>
            <a:spLocks noChangeArrowheads="1"/>
          </p:cNvSpPr>
          <p:nvPr/>
        </p:nvSpPr>
        <p:spPr bwMode="auto">
          <a:xfrm>
            <a:off x="8971806" y="42022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7" name="Text Box 714"/>
          <p:cNvSpPr txBox="1">
            <a:spLocks noChangeArrowheads="1"/>
          </p:cNvSpPr>
          <p:nvPr/>
        </p:nvSpPr>
        <p:spPr bwMode="auto">
          <a:xfrm rot="-1980000">
            <a:off x="7702550" y="608013"/>
            <a:ext cx="236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Min-prioritetskø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8" name="Text Box 715"/>
          <p:cNvSpPr txBox="1">
            <a:spLocks noChangeArrowheads="1"/>
          </p:cNvSpPr>
          <p:nvPr/>
        </p:nvSpPr>
        <p:spPr bwMode="auto">
          <a:xfrm rot="-1980000">
            <a:off x="8464550" y="609601"/>
            <a:ext cx="22034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Max-prioritetskø</a:t>
            </a:r>
          </a:p>
          <a:p>
            <a:pPr algn="l" eaLnBrk="1" hangingPunct="1">
              <a:buFontTx/>
              <a:buChar char="-"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9" name="Text Box 716"/>
          <p:cNvSpPr txBox="1">
            <a:spLocks noChangeArrowheads="1"/>
          </p:cNvSpPr>
          <p:nvPr/>
        </p:nvSpPr>
        <p:spPr bwMode="auto">
          <a:xfrm rot="-1980000">
            <a:off x="9296400" y="762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b="1">
                <a:solidFill>
                  <a:srgbClr val="FF0000"/>
                </a:solidFill>
              </a:rPr>
              <a:t>- Ordbog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90" name="Text Box 721"/>
          <p:cNvSpPr txBox="1">
            <a:spLocks noChangeArrowheads="1"/>
          </p:cNvSpPr>
          <p:nvPr/>
        </p:nvSpPr>
        <p:spPr bwMode="auto">
          <a:xfrm rot="-5400000">
            <a:off x="1936751" y="2635251"/>
            <a:ext cx="1674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8291" name="Text Box 722"/>
          <p:cNvSpPr txBox="1">
            <a:spLocks noChangeArrowheads="1"/>
          </p:cNvSpPr>
          <p:nvPr/>
        </p:nvSpPr>
        <p:spPr bwMode="auto">
          <a:xfrm rot="-5400000">
            <a:off x="1707357" y="5150644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24400" y="3094038"/>
            <a:ext cx="3911600" cy="3154362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O( 1 )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O( </a:t>
            </a:r>
            <a:r>
              <a:rPr lang="da-DK" i="1" dirty="0" smtClean="0">
                <a:solidFill>
                  <a:schemeClr val="bg1"/>
                </a:solidFill>
              </a:rPr>
              <a:t>i </a:t>
            </a:r>
            <a:r>
              <a:rPr lang="da-DK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O( log</a:t>
            </a:r>
            <a:r>
              <a:rPr lang="da-DK" i="1" dirty="0" smtClean="0">
                <a:solidFill>
                  <a:schemeClr val="bg1"/>
                </a:solidFill>
              </a:rPr>
              <a:t> i</a:t>
            </a:r>
            <a:r>
              <a:rPr lang="da-DK" dirty="0" smtClean="0">
                <a:solidFill>
                  <a:schemeClr val="bg1"/>
                </a:solidFill>
              </a:rPr>
              <a:t> )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4101" name="TPQuestion"/>
          <p:cNvSpPr>
            <a:spLocks noGrp="1"/>
          </p:cNvSpPr>
          <p:nvPr>
            <p:ph type="title"/>
          </p:nvPr>
        </p:nvSpPr>
        <p:spPr>
          <a:xfrm>
            <a:off x="1524000" y="990600"/>
            <a:ext cx="9144000" cy="1143000"/>
          </a:xfrm>
        </p:spPr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Hvor lang tid tager det at tilgå 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det </a:t>
            </a:r>
            <a:r>
              <a:rPr lang="da-DK" i="1" dirty="0" smtClean="0">
                <a:solidFill>
                  <a:schemeClr val="bg1"/>
                </a:solidFill>
              </a:rPr>
              <a:t>i</a:t>
            </a:r>
            <a:r>
              <a:rPr lang="da-DK" dirty="0" smtClean="0">
                <a:solidFill>
                  <a:schemeClr val="bg1"/>
                </a:solidFill>
              </a:rPr>
              <a:t>-te barn til en knude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962400" y="37338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41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6977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8" name="Group 120"/>
          <p:cNvGraphicFramePr>
            <a:graphicFrameLocks noGrp="1"/>
          </p:cNvGraphicFramePr>
          <p:nvPr>
            <p:ph sz="half" idx="1"/>
          </p:nvPr>
        </p:nvGraphicFramePr>
        <p:xfrm>
          <a:off x="2514600" y="1524000"/>
          <a:ext cx="6934200" cy="3840480"/>
        </p:xfrm>
        <a:graphic>
          <a:graphicData uri="http://schemas.openxmlformats.org/drawingml/2006/table">
            <a:tbl>
              <a:tblPr/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68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Empty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Tail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Pop/Dequeue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InsertAfter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x, 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73" name="Text Box 85"/>
          <p:cNvSpPr txBox="1">
            <a:spLocks noChangeArrowheads="1"/>
          </p:cNvSpPr>
          <p:nvPr/>
        </p:nvSpPr>
        <p:spPr bwMode="auto">
          <a:xfrm rot="-5400000">
            <a:off x="1862138" y="2176463"/>
            <a:ext cx="1674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9274" name="Text Box 86"/>
          <p:cNvSpPr txBox="1">
            <a:spLocks noChangeArrowheads="1"/>
          </p:cNvSpPr>
          <p:nvPr/>
        </p:nvSpPr>
        <p:spPr bwMode="auto">
          <a:xfrm rot="-5400000">
            <a:off x="1631157" y="4083844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  <p:sp>
        <p:nvSpPr>
          <p:cNvPr id="9275" name="Text Box 87"/>
          <p:cNvSpPr txBox="1">
            <a:spLocks noChangeArrowheads="1"/>
          </p:cNvSpPr>
          <p:nvPr/>
        </p:nvSpPr>
        <p:spPr bwMode="auto">
          <a:xfrm>
            <a:off x="1905000" y="0"/>
            <a:ext cx="723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Lister</a:t>
            </a:r>
            <a:endParaRPr lang="en-US" sz="4400"/>
          </a:p>
        </p:txBody>
      </p:sp>
      <p:sp>
        <p:nvSpPr>
          <p:cNvPr id="9276" name="Oval 88"/>
          <p:cNvSpPr>
            <a:spLocks noChangeArrowheads="1"/>
          </p:cNvSpPr>
          <p:nvPr/>
        </p:nvSpPr>
        <p:spPr bwMode="auto">
          <a:xfrm>
            <a:off x="8057406" y="16876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7" name="Oval 89"/>
          <p:cNvSpPr>
            <a:spLocks noChangeArrowheads="1"/>
          </p:cNvSpPr>
          <p:nvPr/>
        </p:nvSpPr>
        <p:spPr bwMode="auto">
          <a:xfrm>
            <a:off x="8057406" y="33640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8" name="Oval 90"/>
          <p:cNvSpPr>
            <a:spLocks noChangeArrowheads="1"/>
          </p:cNvSpPr>
          <p:nvPr/>
        </p:nvSpPr>
        <p:spPr bwMode="auto">
          <a:xfrm>
            <a:off x="8057406" y="38212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9" name="Oval 91"/>
          <p:cNvSpPr>
            <a:spLocks noChangeArrowheads="1"/>
          </p:cNvSpPr>
          <p:nvPr/>
        </p:nvSpPr>
        <p:spPr bwMode="auto">
          <a:xfrm>
            <a:off x="8743206" y="16876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0" name="Oval 92"/>
          <p:cNvSpPr>
            <a:spLocks noChangeArrowheads="1"/>
          </p:cNvSpPr>
          <p:nvPr/>
        </p:nvSpPr>
        <p:spPr bwMode="auto">
          <a:xfrm>
            <a:off x="8743206" y="38212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1" name="Oval 93"/>
          <p:cNvSpPr>
            <a:spLocks noChangeArrowheads="1"/>
          </p:cNvSpPr>
          <p:nvPr/>
        </p:nvSpPr>
        <p:spPr bwMode="auto">
          <a:xfrm>
            <a:off x="8743206" y="4202236"/>
            <a:ext cx="649188" cy="12992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2" name="Text Box 97"/>
          <p:cNvSpPr txBox="1">
            <a:spLocks noChangeArrowheads="1"/>
          </p:cNvSpPr>
          <p:nvPr/>
        </p:nvSpPr>
        <p:spPr bwMode="auto">
          <a:xfrm rot="-1980000">
            <a:off x="8270875" y="98266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Stak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283" name="Text Box 98"/>
          <p:cNvSpPr txBox="1">
            <a:spLocks noChangeArrowheads="1"/>
          </p:cNvSpPr>
          <p:nvPr/>
        </p:nvSpPr>
        <p:spPr bwMode="auto">
          <a:xfrm rot="-1980000">
            <a:off x="8926513" y="1044576"/>
            <a:ext cx="715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Kø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24000" y="5511800"/>
            <a:ext cx="9144000" cy="1106488"/>
            <a:chOff x="0" y="3472"/>
            <a:chExt cx="5760" cy="69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472"/>
              <a:ext cx="5760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035" y="3616"/>
              <a:ext cx="608" cy="359"/>
            </a:xfrm>
            <a:custGeom>
              <a:avLst/>
              <a:gdLst>
                <a:gd name="T0" fmla="*/ 0 w 1823"/>
                <a:gd name="T1" fmla="*/ 1078 h 1078"/>
                <a:gd name="T2" fmla="*/ 1 w 1823"/>
                <a:gd name="T3" fmla="*/ 1077 h 1078"/>
                <a:gd name="T4" fmla="*/ 2 w 1823"/>
                <a:gd name="T5" fmla="*/ 1073 h 1078"/>
                <a:gd name="T6" fmla="*/ 4 w 1823"/>
                <a:gd name="T7" fmla="*/ 1069 h 1078"/>
                <a:gd name="T8" fmla="*/ 9 w 1823"/>
                <a:gd name="T9" fmla="*/ 1062 h 1078"/>
                <a:gd name="T10" fmla="*/ 15 w 1823"/>
                <a:gd name="T11" fmla="*/ 1050 h 1078"/>
                <a:gd name="T12" fmla="*/ 23 w 1823"/>
                <a:gd name="T13" fmla="*/ 1037 h 1078"/>
                <a:gd name="T14" fmla="*/ 33 w 1823"/>
                <a:gd name="T15" fmla="*/ 1018 h 1078"/>
                <a:gd name="T16" fmla="*/ 45 w 1823"/>
                <a:gd name="T17" fmla="*/ 996 h 1078"/>
                <a:gd name="T18" fmla="*/ 58 w 1823"/>
                <a:gd name="T19" fmla="*/ 972 h 1078"/>
                <a:gd name="T20" fmla="*/ 75 w 1823"/>
                <a:gd name="T21" fmla="*/ 946 h 1078"/>
                <a:gd name="T22" fmla="*/ 93 w 1823"/>
                <a:gd name="T23" fmla="*/ 916 h 1078"/>
                <a:gd name="T24" fmla="*/ 111 w 1823"/>
                <a:gd name="T25" fmla="*/ 884 h 1078"/>
                <a:gd name="T26" fmla="*/ 132 w 1823"/>
                <a:gd name="T27" fmla="*/ 851 h 1078"/>
                <a:gd name="T28" fmla="*/ 155 w 1823"/>
                <a:gd name="T29" fmla="*/ 816 h 1078"/>
                <a:gd name="T30" fmla="*/ 178 w 1823"/>
                <a:gd name="T31" fmla="*/ 781 h 1078"/>
                <a:gd name="T32" fmla="*/ 204 w 1823"/>
                <a:gd name="T33" fmla="*/ 746 h 1078"/>
                <a:gd name="T34" fmla="*/ 232 w 1823"/>
                <a:gd name="T35" fmla="*/ 710 h 1078"/>
                <a:gd name="T36" fmla="*/ 260 w 1823"/>
                <a:gd name="T37" fmla="*/ 672 h 1078"/>
                <a:gd name="T38" fmla="*/ 290 w 1823"/>
                <a:gd name="T39" fmla="*/ 634 h 1078"/>
                <a:gd name="T40" fmla="*/ 322 w 1823"/>
                <a:gd name="T41" fmla="*/ 597 h 1078"/>
                <a:gd name="T42" fmla="*/ 358 w 1823"/>
                <a:gd name="T43" fmla="*/ 559 h 1078"/>
                <a:gd name="T44" fmla="*/ 395 w 1823"/>
                <a:gd name="T45" fmla="*/ 522 h 1078"/>
                <a:gd name="T46" fmla="*/ 434 w 1823"/>
                <a:gd name="T47" fmla="*/ 483 h 1078"/>
                <a:gd name="T48" fmla="*/ 478 w 1823"/>
                <a:gd name="T49" fmla="*/ 443 h 1078"/>
                <a:gd name="T50" fmla="*/ 524 w 1823"/>
                <a:gd name="T51" fmla="*/ 405 h 1078"/>
                <a:gd name="T52" fmla="*/ 574 w 1823"/>
                <a:gd name="T53" fmla="*/ 365 h 1078"/>
                <a:gd name="T54" fmla="*/ 629 w 1823"/>
                <a:gd name="T55" fmla="*/ 325 h 1078"/>
                <a:gd name="T56" fmla="*/ 686 w 1823"/>
                <a:gd name="T57" fmla="*/ 286 h 1078"/>
                <a:gd name="T58" fmla="*/ 746 w 1823"/>
                <a:gd name="T59" fmla="*/ 250 h 1078"/>
                <a:gd name="T60" fmla="*/ 806 w 1823"/>
                <a:gd name="T61" fmla="*/ 215 h 1078"/>
                <a:gd name="T62" fmla="*/ 868 w 1823"/>
                <a:gd name="T63" fmla="*/ 184 h 1078"/>
                <a:gd name="T64" fmla="*/ 927 w 1823"/>
                <a:gd name="T65" fmla="*/ 156 h 1078"/>
                <a:gd name="T66" fmla="*/ 986 w 1823"/>
                <a:gd name="T67" fmla="*/ 131 h 1078"/>
                <a:gd name="T68" fmla="*/ 1043 w 1823"/>
                <a:gd name="T69" fmla="*/ 110 h 1078"/>
                <a:gd name="T70" fmla="*/ 1098 w 1823"/>
                <a:gd name="T71" fmla="*/ 90 h 1078"/>
                <a:gd name="T72" fmla="*/ 1151 w 1823"/>
                <a:gd name="T73" fmla="*/ 74 h 1078"/>
                <a:gd name="T74" fmla="*/ 1202 w 1823"/>
                <a:gd name="T75" fmla="*/ 60 h 1078"/>
                <a:gd name="T76" fmla="*/ 1251 w 1823"/>
                <a:gd name="T77" fmla="*/ 48 h 1078"/>
                <a:gd name="T78" fmla="*/ 1300 w 1823"/>
                <a:gd name="T79" fmla="*/ 38 h 1078"/>
                <a:gd name="T80" fmla="*/ 1346 w 1823"/>
                <a:gd name="T81" fmla="*/ 30 h 1078"/>
                <a:gd name="T82" fmla="*/ 1391 w 1823"/>
                <a:gd name="T83" fmla="*/ 23 h 1078"/>
                <a:gd name="T84" fmla="*/ 1437 w 1823"/>
                <a:gd name="T85" fmla="*/ 17 h 1078"/>
                <a:gd name="T86" fmla="*/ 1480 w 1823"/>
                <a:gd name="T87" fmla="*/ 13 h 1078"/>
                <a:gd name="T88" fmla="*/ 1522 w 1823"/>
                <a:gd name="T89" fmla="*/ 10 h 1078"/>
                <a:gd name="T90" fmla="*/ 1563 w 1823"/>
                <a:gd name="T91" fmla="*/ 5 h 1078"/>
                <a:gd name="T92" fmla="*/ 1601 w 1823"/>
                <a:gd name="T93" fmla="*/ 4 h 1078"/>
                <a:gd name="T94" fmla="*/ 1638 w 1823"/>
                <a:gd name="T95" fmla="*/ 2 h 1078"/>
                <a:gd name="T96" fmla="*/ 1672 w 1823"/>
                <a:gd name="T97" fmla="*/ 1 h 1078"/>
                <a:gd name="T98" fmla="*/ 1704 w 1823"/>
                <a:gd name="T99" fmla="*/ 1 h 1078"/>
                <a:gd name="T100" fmla="*/ 1731 w 1823"/>
                <a:gd name="T101" fmla="*/ 0 h 1078"/>
                <a:gd name="T102" fmla="*/ 1755 w 1823"/>
                <a:gd name="T103" fmla="*/ 0 h 1078"/>
                <a:gd name="T104" fmla="*/ 1775 w 1823"/>
                <a:gd name="T105" fmla="*/ 0 h 1078"/>
                <a:gd name="T106" fmla="*/ 1792 w 1823"/>
                <a:gd name="T107" fmla="*/ 0 h 1078"/>
                <a:gd name="T108" fmla="*/ 1804 w 1823"/>
                <a:gd name="T109" fmla="*/ 1 h 1078"/>
                <a:gd name="T110" fmla="*/ 1823 w 1823"/>
                <a:gd name="T111" fmla="*/ 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3" h="1078">
                  <a:moveTo>
                    <a:pt x="0" y="1078"/>
                  </a:moveTo>
                  <a:lnTo>
                    <a:pt x="1" y="1077"/>
                  </a:lnTo>
                  <a:lnTo>
                    <a:pt x="2" y="1073"/>
                  </a:lnTo>
                  <a:lnTo>
                    <a:pt x="4" y="1069"/>
                  </a:lnTo>
                  <a:lnTo>
                    <a:pt x="9" y="1062"/>
                  </a:lnTo>
                  <a:lnTo>
                    <a:pt x="15" y="1050"/>
                  </a:lnTo>
                  <a:lnTo>
                    <a:pt x="23" y="1037"/>
                  </a:lnTo>
                  <a:lnTo>
                    <a:pt x="33" y="1018"/>
                  </a:lnTo>
                  <a:lnTo>
                    <a:pt x="45" y="996"/>
                  </a:lnTo>
                  <a:lnTo>
                    <a:pt x="58" y="972"/>
                  </a:lnTo>
                  <a:lnTo>
                    <a:pt x="75" y="946"/>
                  </a:lnTo>
                  <a:lnTo>
                    <a:pt x="93" y="916"/>
                  </a:lnTo>
                  <a:lnTo>
                    <a:pt x="111" y="884"/>
                  </a:lnTo>
                  <a:lnTo>
                    <a:pt x="132" y="851"/>
                  </a:lnTo>
                  <a:lnTo>
                    <a:pt x="155" y="816"/>
                  </a:lnTo>
                  <a:lnTo>
                    <a:pt x="178" y="781"/>
                  </a:lnTo>
                  <a:lnTo>
                    <a:pt x="204" y="746"/>
                  </a:lnTo>
                  <a:lnTo>
                    <a:pt x="232" y="710"/>
                  </a:lnTo>
                  <a:lnTo>
                    <a:pt x="260" y="672"/>
                  </a:lnTo>
                  <a:lnTo>
                    <a:pt x="290" y="634"/>
                  </a:lnTo>
                  <a:lnTo>
                    <a:pt x="322" y="597"/>
                  </a:lnTo>
                  <a:lnTo>
                    <a:pt x="358" y="559"/>
                  </a:lnTo>
                  <a:lnTo>
                    <a:pt x="395" y="522"/>
                  </a:lnTo>
                  <a:lnTo>
                    <a:pt x="434" y="483"/>
                  </a:lnTo>
                  <a:lnTo>
                    <a:pt x="478" y="443"/>
                  </a:lnTo>
                  <a:lnTo>
                    <a:pt x="524" y="405"/>
                  </a:lnTo>
                  <a:lnTo>
                    <a:pt x="574" y="365"/>
                  </a:lnTo>
                  <a:lnTo>
                    <a:pt x="629" y="325"/>
                  </a:lnTo>
                  <a:lnTo>
                    <a:pt x="686" y="286"/>
                  </a:lnTo>
                  <a:lnTo>
                    <a:pt x="746" y="250"/>
                  </a:lnTo>
                  <a:lnTo>
                    <a:pt x="806" y="215"/>
                  </a:lnTo>
                  <a:lnTo>
                    <a:pt x="868" y="184"/>
                  </a:lnTo>
                  <a:lnTo>
                    <a:pt x="927" y="156"/>
                  </a:lnTo>
                  <a:lnTo>
                    <a:pt x="986" y="131"/>
                  </a:lnTo>
                  <a:lnTo>
                    <a:pt x="1043" y="110"/>
                  </a:lnTo>
                  <a:lnTo>
                    <a:pt x="1098" y="90"/>
                  </a:lnTo>
                  <a:lnTo>
                    <a:pt x="1151" y="74"/>
                  </a:lnTo>
                  <a:lnTo>
                    <a:pt x="1202" y="60"/>
                  </a:lnTo>
                  <a:lnTo>
                    <a:pt x="1251" y="48"/>
                  </a:lnTo>
                  <a:lnTo>
                    <a:pt x="1300" y="38"/>
                  </a:lnTo>
                  <a:lnTo>
                    <a:pt x="1346" y="30"/>
                  </a:lnTo>
                  <a:lnTo>
                    <a:pt x="1391" y="23"/>
                  </a:lnTo>
                  <a:lnTo>
                    <a:pt x="1437" y="17"/>
                  </a:lnTo>
                  <a:lnTo>
                    <a:pt x="1480" y="13"/>
                  </a:lnTo>
                  <a:lnTo>
                    <a:pt x="1522" y="10"/>
                  </a:lnTo>
                  <a:lnTo>
                    <a:pt x="1563" y="5"/>
                  </a:lnTo>
                  <a:lnTo>
                    <a:pt x="1601" y="4"/>
                  </a:lnTo>
                  <a:lnTo>
                    <a:pt x="1638" y="2"/>
                  </a:lnTo>
                  <a:lnTo>
                    <a:pt x="1672" y="1"/>
                  </a:lnTo>
                  <a:lnTo>
                    <a:pt x="1704" y="1"/>
                  </a:lnTo>
                  <a:lnTo>
                    <a:pt x="1731" y="0"/>
                  </a:lnTo>
                  <a:lnTo>
                    <a:pt x="1755" y="0"/>
                  </a:lnTo>
                  <a:lnTo>
                    <a:pt x="1775" y="0"/>
                  </a:lnTo>
                  <a:lnTo>
                    <a:pt x="1792" y="0"/>
                  </a:lnTo>
                  <a:lnTo>
                    <a:pt x="1804" y="1"/>
                  </a:lnTo>
                  <a:lnTo>
                    <a:pt x="1823" y="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555" y="3616"/>
              <a:ext cx="99" cy="0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525" y="3583"/>
              <a:ext cx="88" cy="66"/>
            </a:xfrm>
            <a:custGeom>
              <a:avLst/>
              <a:gdLst>
                <a:gd name="T0" fmla="*/ 0 w 264"/>
                <a:gd name="T1" fmla="*/ 0 h 198"/>
                <a:gd name="T2" fmla="*/ 264 w 264"/>
                <a:gd name="T3" fmla="*/ 99 h 198"/>
                <a:gd name="T4" fmla="*/ 0 w 264"/>
                <a:gd name="T5" fmla="*/ 198 h 198"/>
                <a:gd name="T6" fmla="*/ 0 w 26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98">
                  <a:moveTo>
                    <a:pt x="0" y="0"/>
                  </a:moveTo>
                  <a:lnTo>
                    <a:pt x="264" y="99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634" y="3530"/>
              <a:ext cx="166" cy="166"/>
            </a:xfrm>
            <a:prstGeom prst="ellips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729" y="3800"/>
              <a:ext cx="0" cy="104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696" y="3740"/>
              <a:ext cx="66" cy="89"/>
            </a:xfrm>
            <a:custGeom>
              <a:avLst/>
              <a:gdLst>
                <a:gd name="T0" fmla="*/ 0 w 198"/>
                <a:gd name="T1" fmla="*/ 266 h 266"/>
                <a:gd name="T2" fmla="*/ 99 w 198"/>
                <a:gd name="T3" fmla="*/ 0 h 266"/>
                <a:gd name="T4" fmla="*/ 198 w 198"/>
                <a:gd name="T5" fmla="*/ 266 h 266"/>
                <a:gd name="T6" fmla="*/ 0 w 198"/>
                <a:gd name="T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66">
                  <a:moveTo>
                    <a:pt x="0" y="266"/>
                  </a:moveTo>
                  <a:lnTo>
                    <a:pt x="99" y="0"/>
                  </a:lnTo>
                  <a:lnTo>
                    <a:pt x="198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4602" y="3827"/>
              <a:ext cx="0" cy="7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68" y="3768"/>
              <a:ext cx="67" cy="88"/>
            </a:xfrm>
            <a:custGeom>
              <a:avLst/>
              <a:gdLst>
                <a:gd name="T0" fmla="*/ 0 w 200"/>
                <a:gd name="T1" fmla="*/ 264 h 264"/>
                <a:gd name="T2" fmla="*/ 101 w 200"/>
                <a:gd name="T3" fmla="*/ 0 h 264"/>
                <a:gd name="T4" fmla="*/ 200 w 200"/>
                <a:gd name="T5" fmla="*/ 264 h 264"/>
                <a:gd name="T6" fmla="*/ 0 w 200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64">
                  <a:moveTo>
                    <a:pt x="0" y="264"/>
                  </a:moveTo>
                  <a:lnTo>
                    <a:pt x="101" y="0"/>
                  </a:lnTo>
                  <a:lnTo>
                    <a:pt x="200" y="26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055" y="3772"/>
              <a:ext cx="0" cy="21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22" y="3713"/>
              <a:ext cx="66" cy="88"/>
            </a:xfrm>
            <a:custGeom>
              <a:avLst/>
              <a:gdLst>
                <a:gd name="T0" fmla="*/ 0 w 198"/>
                <a:gd name="T1" fmla="*/ 265 h 265"/>
                <a:gd name="T2" fmla="*/ 99 w 198"/>
                <a:gd name="T3" fmla="*/ 0 h 265"/>
                <a:gd name="T4" fmla="*/ 198 w 198"/>
                <a:gd name="T5" fmla="*/ 265 h 265"/>
                <a:gd name="T6" fmla="*/ 0 w 19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65">
                  <a:moveTo>
                    <a:pt x="0" y="265"/>
                  </a:moveTo>
                  <a:lnTo>
                    <a:pt x="99" y="0"/>
                  </a:lnTo>
                  <a:lnTo>
                    <a:pt x="198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55" y="3489"/>
              <a:ext cx="691" cy="139"/>
            </a:xfrm>
            <a:custGeom>
              <a:avLst/>
              <a:gdLst>
                <a:gd name="T0" fmla="*/ 2071 w 2071"/>
                <a:gd name="T1" fmla="*/ 254 h 419"/>
                <a:gd name="T2" fmla="*/ 2070 w 2071"/>
                <a:gd name="T3" fmla="*/ 253 h 419"/>
                <a:gd name="T4" fmla="*/ 2067 w 2071"/>
                <a:gd name="T5" fmla="*/ 252 h 419"/>
                <a:gd name="T6" fmla="*/ 2063 w 2071"/>
                <a:gd name="T7" fmla="*/ 248 h 419"/>
                <a:gd name="T8" fmla="*/ 2055 w 2071"/>
                <a:gd name="T9" fmla="*/ 244 h 419"/>
                <a:gd name="T10" fmla="*/ 2043 w 2071"/>
                <a:gd name="T11" fmla="*/ 239 h 419"/>
                <a:gd name="T12" fmla="*/ 2028 w 2071"/>
                <a:gd name="T13" fmla="*/ 233 h 419"/>
                <a:gd name="T14" fmla="*/ 2010 w 2071"/>
                <a:gd name="T15" fmla="*/ 223 h 419"/>
                <a:gd name="T16" fmla="*/ 1988 w 2071"/>
                <a:gd name="T17" fmla="*/ 213 h 419"/>
                <a:gd name="T18" fmla="*/ 1963 w 2071"/>
                <a:gd name="T19" fmla="*/ 200 h 419"/>
                <a:gd name="T20" fmla="*/ 1934 w 2071"/>
                <a:gd name="T21" fmla="*/ 188 h 419"/>
                <a:gd name="T22" fmla="*/ 1903 w 2071"/>
                <a:gd name="T23" fmla="*/ 174 h 419"/>
                <a:gd name="T24" fmla="*/ 1869 w 2071"/>
                <a:gd name="T25" fmla="*/ 160 h 419"/>
                <a:gd name="T26" fmla="*/ 1833 w 2071"/>
                <a:gd name="T27" fmla="*/ 144 h 419"/>
                <a:gd name="T28" fmla="*/ 1794 w 2071"/>
                <a:gd name="T29" fmla="*/ 128 h 419"/>
                <a:gd name="T30" fmla="*/ 1755 w 2071"/>
                <a:gd name="T31" fmla="*/ 114 h 419"/>
                <a:gd name="T32" fmla="*/ 1714 w 2071"/>
                <a:gd name="T33" fmla="*/ 99 h 419"/>
                <a:gd name="T34" fmla="*/ 1670 w 2071"/>
                <a:gd name="T35" fmla="*/ 84 h 419"/>
                <a:gd name="T36" fmla="*/ 1626 w 2071"/>
                <a:gd name="T37" fmla="*/ 71 h 419"/>
                <a:gd name="T38" fmla="*/ 1580 w 2071"/>
                <a:gd name="T39" fmla="*/ 58 h 419"/>
                <a:gd name="T40" fmla="*/ 1532 w 2071"/>
                <a:gd name="T41" fmla="*/ 46 h 419"/>
                <a:gd name="T42" fmla="*/ 1483 w 2071"/>
                <a:gd name="T43" fmla="*/ 34 h 419"/>
                <a:gd name="T44" fmla="*/ 1431 w 2071"/>
                <a:gd name="T45" fmla="*/ 25 h 419"/>
                <a:gd name="T46" fmla="*/ 1376 w 2071"/>
                <a:gd name="T47" fmla="*/ 15 h 419"/>
                <a:gd name="T48" fmla="*/ 1319 w 2071"/>
                <a:gd name="T49" fmla="*/ 9 h 419"/>
                <a:gd name="T50" fmla="*/ 1259 w 2071"/>
                <a:gd name="T51" fmla="*/ 4 h 419"/>
                <a:gd name="T52" fmla="*/ 1197 w 2071"/>
                <a:gd name="T53" fmla="*/ 1 h 419"/>
                <a:gd name="T54" fmla="*/ 1132 w 2071"/>
                <a:gd name="T55" fmla="*/ 0 h 419"/>
                <a:gd name="T56" fmla="*/ 1063 w 2071"/>
                <a:gd name="T57" fmla="*/ 1 h 419"/>
                <a:gd name="T58" fmla="*/ 994 w 2071"/>
                <a:gd name="T59" fmla="*/ 5 h 419"/>
                <a:gd name="T60" fmla="*/ 926 w 2071"/>
                <a:gd name="T61" fmla="*/ 11 h 419"/>
                <a:gd name="T62" fmla="*/ 858 w 2071"/>
                <a:gd name="T63" fmla="*/ 22 h 419"/>
                <a:gd name="T64" fmla="*/ 794 w 2071"/>
                <a:gd name="T65" fmla="*/ 32 h 419"/>
                <a:gd name="T66" fmla="*/ 734 w 2071"/>
                <a:gd name="T67" fmla="*/ 46 h 419"/>
                <a:gd name="T68" fmla="*/ 676 w 2071"/>
                <a:gd name="T69" fmla="*/ 61 h 419"/>
                <a:gd name="T70" fmla="*/ 622 w 2071"/>
                <a:gd name="T71" fmla="*/ 77 h 419"/>
                <a:gd name="T72" fmla="*/ 571 w 2071"/>
                <a:gd name="T73" fmla="*/ 93 h 419"/>
                <a:gd name="T74" fmla="*/ 523 w 2071"/>
                <a:gd name="T75" fmla="*/ 112 h 419"/>
                <a:gd name="T76" fmla="*/ 478 w 2071"/>
                <a:gd name="T77" fmla="*/ 130 h 419"/>
                <a:gd name="T78" fmla="*/ 433 w 2071"/>
                <a:gd name="T79" fmla="*/ 149 h 419"/>
                <a:gd name="T80" fmla="*/ 391 w 2071"/>
                <a:gd name="T81" fmla="*/ 169 h 419"/>
                <a:gd name="T82" fmla="*/ 351 w 2071"/>
                <a:gd name="T83" fmla="*/ 190 h 419"/>
                <a:gd name="T84" fmla="*/ 313 w 2071"/>
                <a:gd name="T85" fmla="*/ 211 h 419"/>
                <a:gd name="T86" fmla="*/ 276 w 2071"/>
                <a:gd name="T87" fmla="*/ 233 h 419"/>
                <a:gd name="T88" fmla="*/ 241 w 2071"/>
                <a:gd name="T89" fmla="*/ 254 h 419"/>
                <a:gd name="T90" fmla="*/ 208 w 2071"/>
                <a:gd name="T91" fmla="*/ 275 h 419"/>
                <a:gd name="T92" fmla="*/ 176 w 2071"/>
                <a:gd name="T93" fmla="*/ 294 h 419"/>
                <a:gd name="T94" fmla="*/ 146 w 2071"/>
                <a:gd name="T95" fmla="*/ 314 h 419"/>
                <a:gd name="T96" fmla="*/ 118 w 2071"/>
                <a:gd name="T97" fmla="*/ 333 h 419"/>
                <a:gd name="T98" fmla="*/ 94 w 2071"/>
                <a:gd name="T99" fmla="*/ 351 h 419"/>
                <a:gd name="T100" fmla="*/ 71 w 2071"/>
                <a:gd name="T101" fmla="*/ 365 h 419"/>
                <a:gd name="T102" fmla="*/ 54 w 2071"/>
                <a:gd name="T103" fmla="*/ 379 h 419"/>
                <a:gd name="T104" fmla="*/ 37 w 2071"/>
                <a:gd name="T105" fmla="*/ 392 h 419"/>
                <a:gd name="T106" fmla="*/ 24 w 2071"/>
                <a:gd name="T107" fmla="*/ 400 h 419"/>
                <a:gd name="T108" fmla="*/ 15 w 2071"/>
                <a:gd name="T109" fmla="*/ 408 h 419"/>
                <a:gd name="T110" fmla="*/ 0 w 2071"/>
                <a:gd name="T111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71" h="419">
                  <a:moveTo>
                    <a:pt x="2071" y="254"/>
                  </a:moveTo>
                  <a:lnTo>
                    <a:pt x="2070" y="253"/>
                  </a:lnTo>
                  <a:lnTo>
                    <a:pt x="2067" y="252"/>
                  </a:lnTo>
                  <a:lnTo>
                    <a:pt x="2063" y="248"/>
                  </a:lnTo>
                  <a:lnTo>
                    <a:pt x="2055" y="244"/>
                  </a:lnTo>
                  <a:lnTo>
                    <a:pt x="2043" y="239"/>
                  </a:lnTo>
                  <a:lnTo>
                    <a:pt x="2028" y="233"/>
                  </a:lnTo>
                  <a:lnTo>
                    <a:pt x="2010" y="223"/>
                  </a:lnTo>
                  <a:lnTo>
                    <a:pt x="1988" y="213"/>
                  </a:lnTo>
                  <a:lnTo>
                    <a:pt x="1963" y="200"/>
                  </a:lnTo>
                  <a:lnTo>
                    <a:pt x="1934" y="188"/>
                  </a:lnTo>
                  <a:lnTo>
                    <a:pt x="1903" y="174"/>
                  </a:lnTo>
                  <a:lnTo>
                    <a:pt x="1869" y="160"/>
                  </a:lnTo>
                  <a:lnTo>
                    <a:pt x="1833" y="144"/>
                  </a:lnTo>
                  <a:lnTo>
                    <a:pt x="1794" y="128"/>
                  </a:lnTo>
                  <a:lnTo>
                    <a:pt x="1755" y="114"/>
                  </a:lnTo>
                  <a:lnTo>
                    <a:pt x="1714" y="99"/>
                  </a:lnTo>
                  <a:lnTo>
                    <a:pt x="1670" y="84"/>
                  </a:lnTo>
                  <a:lnTo>
                    <a:pt x="1626" y="71"/>
                  </a:lnTo>
                  <a:lnTo>
                    <a:pt x="1580" y="58"/>
                  </a:lnTo>
                  <a:lnTo>
                    <a:pt x="1532" y="46"/>
                  </a:lnTo>
                  <a:lnTo>
                    <a:pt x="1483" y="34"/>
                  </a:lnTo>
                  <a:lnTo>
                    <a:pt x="1431" y="25"/>
                  </a:lnTo>
                  <a:lnTo>
                    <a:pt x="1376" y="15"/>
                  </a:lnTo>
                  <a:lnTo>
                    <a:pt x="1319" y="9"/>
                  </a:lnTo>
                  <a:lnTo>
                    <a:pt x="1259" y="4"/>
                  </a:lnTo>
                  <a:lnTo>
                    <a:pt x="1197" y="1"/>
                  </a:lnTo>
                  <a:lnTo>
                    <a:pt x="1132" y="0"/>
                  </a:lnTo>
                  <a:lnTo>
                    <a:pt x="1063" y="1"/>
                  </a:lnTo>
                  <a:lnTo>
                    <a:pt x="994" y="5"/>
                  </a:lnTo>
                  <a:lnTo>
                    <a:pt x="926" y="11"/>
                  </a:lnTo>
                  <a:lnTo>
                    <a:pt x="858" y="22"/>
                  </a:lnTo>
                  <a:lnTo>
                    <a:pt x="794" y="32"/>
                  </a:lnTo>
                  <a:lnTo>
                    <a:pt x="734" y="46"/>
                  </a:lnTo>
                  <a:lnTo>
                    <a:pt x="676" y="61"/>
                  </a:lnTo>
                  <a:lnTo>
                    <a:pt x="622" y="77"/>
                  </a:lnTo>
                  <a:lnTo>
                    <a:pt x="571" y="93"/>
                  </a:lnTo>
                  <a:lnTo>
                    <a:pt x="523" y="112"/>
                  </a:lnTo>
                  <a:lnTo>
                    <a:pt x="478" y="130"/>
                  </a:lnTo>
                  <a:lnTo>
                    <a:pt x="433" y="149"/>
                  </a:lnTo>
                  <a:lnTo>
                    <a:pt x="391" y="169"/>
                  </a:lnTo>
                  <a:lnTo>
                    <a:pt x="351" y="190"/>
                  </a:lnTo>
                  <a:lnTo>
                    <a:pt x="313" y="211"/>
                  </a:lnTo>
                  <a:lnTo>
                    <a:pt x="276" y="233"/>
                  </a:lnTo>
                  <a:lnTo>
                    <a:pt x="241" y="254"/>
                  </a:lnTo>
                  <a:lnTo>
                    <a:pt x="208" y="275"/>
                  </a:lnTo>
                  <a:lnTo>
                    <a:pt x="176" y="294"/>
                  </a:lnTo>
                  <a:lnTo>
                    <a:pt x="146" y="314"/>
                  </a:lnTo>
                  <a:lnTo>
                    <a:pt x="118" y="333"/>
                  </a:lnTo>
                  <a:lnTo>
                    <a:pt x="94" y="351"/>
                  </a:lnTo>
                  <a:lnTo>
                    <a:pt x="71" y="365"/>
                  </a:lnTo>
                  <a:lnTo>
                    <a:pt x="54" y="379"/>
                  </a:lnTo>
                  <a:lnTo>
                    <a:pt x="37" y="392"/>
                  </a:lnTo>
                  <a:lnTo>
                    <a:pt x="24" y="400"/>
                  </a:lnTo>
                  <a:lnTo>
                    <a:pt x="15" y="408"/>
                  </a:lnTo>
                  <a:lnTo>
                    <a:pt x="0" y="419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946" y="3575"/>
              <a:ext cx="79" cy="60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78" y="3530"/>
              <a:ext cx="91" cy="80"/>
            </a:xfrm>
            <a:custGeom>
              <a:avLst/>
              <a:gdLst>
                <a:gd name="T0" fmla="*/ 271 w 271"/>
                <a:gd name="T1" fmla="*/ 158 h 240"/>
                <a:gd name="T2" fmla="*/ 0 w 271"/>
                <a:gd name="T3" fmla="*/ 240 h 240"/>
                <a:gd name="T4" fmla="*/ 150 w 271"/>
                <a:gd name="T5" fmla="*/ 0 h 240"/>
                <a:gd name="T6" fmla="*/ 271 w 271"/>
                <a:gd name="T7" fmla="*/ 15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40">
                  <a:moveTo>
                    <a:pt x="271" y="158"/>
                  </a:moveTo>
                  <a:lnTo>
                    <a:pt x="0" y="240"/>
                  </a:lnTo>
                  <a:lnTo>
                    <a:pt x="150" y="0"/>
                  </a:lnTo>
                  <a:lnTo>
                    <a:pt x="271" y="158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712" y="3627"/>
              <a:ext cx="497" cy="388"/>
            </a:xfrm>
            <a:custGeom>
              <a:avLst/>
              <a:gdLst>
                <a:gd name="T0" fmla="*/ 1491 w 1491"/>
                <a:gd name="T1" fmla="*/ 1164 h 1164"/>
                <a:gd name="T2" fmla="*/ 1491 w 1491"/>
                <a:gd name="T3" fmla="*/ 1163 h 1164"/>
                <a:gd name="T4" fmla="*/ 1490 w 1491"/>
                <a:gd name="T5" fmla="*/ 1159 h 1164"/>
                <a:gd name="T6" fmla="*/ 1489 w 1491"/>
                <a:gd name="T7" fmla="*/ 1153 h 1164"/>
                <a:gd name="T8" fmla="*/ 1487 w 1491"/>
                <a:gd name="T9" fmla="*/ 1145 h 1164"/>
                <a:gd name="T10" fmla="*/ 1485 w 1491"/>
                <a:gd name="T11" fmla="*/ 1132 h 1164"/>
                <a:gd name="T12" fmla="*/ 1482 w 1491"/>
                <a:gd name="T13" fmla="*/ 1116 h 1164"/>
                <a:gd name="T14" fmla="*/ 1475 w 1491"/>
                <a:gd name="T15" fmla="*/ 1096 h 1164"/>
                <a:gd name="T16" fmla="*/ 1470 w 1491"/>
                <a:gd name="T17" fmla="*/ 1073 h 1164"/>
                <a:gd name="T18" fmla="*/ 1464 w 1491"/>
                <a:gd name="T19" fmla="*/ 1047 h 1164"/>
                <a:gd name="T20" fmla="*/ 1455 w 1491"/>
                <a:gd name="T21" fmla="*/ 1016 h 1164"/>
                <a:gd name="T22" fmla="*/ 1447 w 1491"/>
                <a:gd name="T23" fmla="*/ 984 h 1164"/>
                <a:gd name="T24" fmla="*/ 1437 w 1491"/>
                <a:gd name="T25" fmla="*/ 948 h 1164"/>
                <a:gd name="T26" fmla="*/ 1426 w 1491"/>
                <a:gd name="T27" fmla="*/ 912 h 1164"/>
                <a:gd name="T28" fmla="*/ 1414 w 1491"/>
                <a:gd name="T29" fmla="*/ 873 h 1164"/>
                <a:gd name="T30" fmla="*/ 1400 w 1491"/>
                <a:gd name="T31" fmla="*/ 834 h 1164"/>
                <a:gd name="T32" fmla="*/ 1385 w 1491"/>
                <a:gd name="T33" fmla="*/ 795 h 1164"/>
                <a:gd name="T34" fmla="*/ 1370 w 1491"/>
                <a:gd name="T35" fmla="*/ 754 h 1164"/>
                <a:gd name="T36" fmla="*/ 1352 w 1491"/>
                <a:gd name="T37" fmla="*/ 714 h 1164"/>
                <a:gd name="T38" fmla="*/ 1333 w 1491"/>
                <a:gd name="T39" fmla="*/ 671 h 1164"/>
                <a:gd name="T40" fmla="*/ 1311 w 1491"/>
                <a:gd name="T41" fmla="*/ 631 h 1164"/>
                <a:gd name="T42" fmla="*/ 1288 w 1491"/>
                <a:gd name="T43" fmla="*/ 589 h 1164"/>
                <a:gd name="T44" fmla="*/ 1262 w 1491"/>
                <a:gd name="T45" fmla="*/ 547 h 1164"/>
                <a:gd name="T46" fmla="*/ 1235 w 1491"/>
                <a:gd name="T47" fmla="*/ 505 h 1164"/>
                <a:gd name="T48" fmla="*/ 1203 w 1491"/>
                <a:gd name="T49" fmla="*/ 462 h 1164"/>
                <a:gd name="T50" fmla="*/ 1168 w 1491"/>
                <a:gd name="T51" fmla="*/ 420 h 1164"/>
                <a:gd name="T52" fmla="*/ 1129 w 1491"/>
                <a:gd name="T53" fmla="*/ 377 h 1164"/>
                <a:gd name="T54" fmla="*/ 1088 w 1491"/>
                <a:gd name="T55" fmla="*/ 334 h 1164"/>
                <a:gd name="T56" fmla="*/ 1043 w 1491"/>
                <a:gd name="T57" fmla="*/ 292 h 1164"/>
                <a:gd name="T58" fmla="*/ 994 w 1491"/>
                <a:gd name="T59" fmla="*/ 252 h 1164"/>
                <a:gd name="T60" fmla="*/ 943 w 1491"/>
                <a:gd name="T61" fmla="*/ 215 h 1164"/>
                <a:gd name="T62" fmla="*/ 892 w 1491"/>
                <a:gd name="T63" fmla="*/ 181 h 1164"/>
                <a:gd name="T64" fmla="*/ 840 w 1491"/>
                <a:gd name="T65" fmla="*/ 152 h 1164"/>
                <a:gd name="T66" fmla="*/ 790 w 1491"/>
                <a:gd name="T67" fmla="*/ 125 h 1164"/>
                <a:gd name="T68" fmla="*/ 740 w 1491"/>
                <a:gd name="T69" fmla="*/ 102 h 1164"/>
                <a:gd name="T70" fmla="*/ 692 w 1491"/>
                <a:gd name="T71" fmla="*/ 83 h 1164"/>
                <a:gd name="T72" fmla="*/ 643 w 1491"/>
                <a:gd name="T73" fmla="*/ 65 h 1164"/>
                <a:gd name="T74" fmla="*/ 597 w 1491"/>
                <a:gd name="T75" fmla="*/ 53 h 1164"/>
                <a:gd name="T76" fmla="*/ 551 w 1491"/>
                <a:gd name="T77" fmla="*/ 40 h 1164"/>
                <a:gd name="T78" fmla="*/ 507 w 1491"/>
                <a:gd name="T79" fmla="*/ 31 h 1164"/>
                <a:gd name="T80" fmla="*/ 463 w 1491"/>
                <a:gd name="T81" fmla="*/ 23 h 1164"/>
                <a:gd name="T82" fmla="*/ 420 w 1491"/>
                <a:gd name="T83" fmla="*/ 16 h 1164"/>
                <a:gd name="T84" fmla="*/ 377 w 1491"/>
                <a:gd name="T85" fmla="*/ 10 h 1164"/>
                <a:gd name="T86" fmla="*/ 335 w 1491"/>
                <a:gd name="T87" fmla="*/ 7 h 1164"/>
                <a:gd name="T88" fmla="*/ 294 w 1491"/>
                <a:gd name="T89" fmla="*/ 4 h 1164"/>
                <a:gd name="T90" fmla="*/ 256 w 1491"/>
                <a:gd name="T91" fmla="*/ 2 h 1164"/>
                <a:gd name="T92" fmla="*/ 217 w 1491"/>
                <a:gd name="T93" fmla="*/ 1 h 1164"/>
                <a:gd name="T94" fmla="*/ 182 w 1491"/>
                <a:gd name="T95" fmla="*/ 0 h 1164"/>
                <a:gd name="T96" fmla="*/ 149 w 1491"/>
                <a:gd name="T97" fmla="*/ 0 h 1164"/>
                <a:gd name="T98" fmla="*/ 118 w 1491"/>
                <a:gd name="T99" fmla="*/ 0 h 1164"/>
                <a:gd name="T100" fmla="*/ 90 w 1491"/>
                <a:gd name="T101" fmla="*/ 1 h 1164"/>
                <a:gd name="T102" fmla="*/ 67 w 1491"/>
                <a:gd name="T103" fmla="*/ 1 h 1164"/>
                <a:gd name="T104" fmla="*/ 47 w 1491"/>
                <a:gd name="T105" fmla="*/ 2 h 1164"/>
                <a:gd name="T106" fmla="*/ 30 w 1491"/>
                <a:gd name="T107" fmla="*/ 3 h 1164"/>
                <a:gd name="T108" fmla="*/ 19 w 1491"/>
                <a:gd name="T109" fmla="*/ 3 h 1164"/>
                <a:gd name="T110" fmla="*/ 0 w 1491"/>
                <a:gd name="T111" fmla="*/ 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1" h="1164">
                  <a:moveTo>
                    <a:pt x="1491" y="1164"/>
                  </a:moveTo>
                  <a:lnTo>
                    <a:pt x="1491" y="1163"/>
                  </a:lnTo>
                  <a:lnTo>
                    <a:pt x="1490" y="1159"/>
                  </a:lnTo>
                  <a:lnTo>
                    <a:pt x="1489" y="1153"/>
                  </a:lnTo>
                  <a:lnTo>
                    <a:pt x="1487" y="1145"/>
                  </a:lnTo>
                  <a:lnTo>
                    <a:pt x="1485" y="1132"/>
                  </a:lnTo>
                  <a:lnTo>
                    <a:pt x="1482" y="1116"/>
                  </a:lnTo>
                  <a:lnTo>
                    <a:pt x="1475" y="1096"/>
                  </a:lnTo>
                  <a:lnTo>
                    <a:pt x="1470" y="1073"/>
                  </a:lnTo>
                  <a:lnTo>
                    <a:pt x="1464" y="1047"/>
                  </a:lnTo>
                  <a:lnTo>
                    <a:pt x="1455" y="1016"/>
                  </a:lnTo>
                  <a:lnTo>
                    <a:pt x="1447" y="984"/>
                  </a:lnTo>
                  <a:lnTo>
                    <a:pt x="1437" y="948"/>
                  </a:lnTo>
                  <a:lnTo>
                    <a:pt x="1426" y="912"/>
                  </a:lnTo>
                  <a:lnTo>
                    <a:pt x="1414" y="873"/>
                  </a:lnTo>
                  <a:lnTo>
                    <a:pt x="1400" y="834"/>
                  </a:lnTo>
                  <a:lnTo>
                    <a:pt x="1385" y="795"/>
                  </a:lnTo>
                  <a:lnTo>
                    <a:pt x="1370" y="754"/>
                  </a:lnTo>
                  <a:lnTo>
                    <a:pt x="1352" y="714"/>
                  </a:lnTo>
                  <a:lnTo>
                    <a:pt x="1333" y="671"/>
                  </a:lnTo>
                  <a:lnTo>
                    <a:pt x="1311" y="631"/>
                  </a:lnTo>
                  <a:lnTo>
                    <a:pt x="1288" y="589"/>
                  </a:lnTo>
                  <a:lnTo>
                    <a:pt x="1262" y="547"/>
                  </a:lnTo>
                  <a:lnTo>
                    <a:pt x="1235" y="505"/>
                  </a:lnTo>
                  <a:lnTo>
                    <a:pt x="1203" y="462"/>
                  </a:lnTo>
                  <a:lnTo>
                    <a:pt x="1168" y="420"/>
                  </a:lnTo>
                  <a:lnTo>
                    <a:pt x="1129" y="377"/>
                  </a:lnTo>
                  <a:lnTo>
                    <a:pt x="1088" y="334"/>
                  </a:lnTo>
                  <a:lnTo>
                    <a:pt x="1043" y="292"/>
                  </a:lnTo>
                  <a:lnTo>
                    <a:pt x="994" y="252"/>
                  </a:lnTo>
                  <a:lnTo>
                    <a:pt x="943" y="215"/>
                  </a:lnTo>
                  <a:lnTo>
                    <a:pt x="892" y="181"/>
                  </a:lnTo>
                  <a:lnTo>
                    <a:pt x="840" y="152"/>
                  </a:lnTo>
                  <a:lnTo>
                    <a:pt x="790" y="125"/>
                  </a:lnTo>
                  <a:lnTo>
                    <a:pt x="740" y="102"/>
                  </a:lnTo>
                  <a:lnTo>
                    <a:pt x="692" y="83"/>
                  </a:lnTo>
                  <a:lnTo>
                    <a:pt x="643" y="65"/>
                  </a:lnTo>
                  <a:lnTo>
                    <a:pt x="597" y="53"/>
                  </a:lnTo>
                  <a:lnTo>
                    <a:pt x="551" y="40"/>
                  </a:lnTo>
                  <a:lnTo>
                    <a:pt x="507" y="31"/>
                  </a:lnTo>
                  <a:lnTo>
                    <a:pt x="463" y="23"/>
                  </a:lnTo>
                  <a:lnTo>
                    <a:pt x="420" y="16"/>
                  </a:lnTo>
                  <a:lnTo>
                    <a:pt x="377" y="10"/>
                  </a:lnTo>
                  <a:lnTo>
                    <a:pt x="335" y="7"/>
                  </a:lnTo>
                  <a:lnTo>
                    <a:pt x="294" y="4"/>
                  </a:lnTo>
                  <a:lnTo>
                    <a:pt x="256" y="2"/>
                  </a:lnTo>
                  <a:lnTo>
                    <a:pt x="217" y="1"/>
                  </a:lnTo>
                  <a:lnTo>
                    <a:pt x="182" y="0"/>
                  </a:lnTo>
                  <a:lnTo>
                    <a:pt x="149" y="0"/>
                  </a:lnTo>
                  <a:lnTo>
                    <a:pt x="118" y="0"/>
                  </a:lnTo>
                  <a:lnTo>
                    <a:pt x="90" y="1"/>
                  </a:lnTo>
                  <a:lnTo>
                    <a:pt x="67" y="1"/>
                  </a:lnTo>
                  <a:lnTo>
                    <a:pt x="47" y="2"/>
                  </a:lnTo>
                  <a:lnTo>
                    <a:pt x="30" y="3"/>
                  </a:lnTo>
                  <a:lnTo>
                    <a:pt x="19" y="3"/>
                  </a:lnTo>
                  <a:lnTo>
                    <a:pt x="0" y="4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4701" y="3623"/>
              <a:ext cx="99" cy="6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" y="3588"/>
              <a:ext cx="90" cy="66"/>
            </a:xfrm>
            <a:custGeom>
              <a:avLst/>
              <a:gdLst>
                <a:gd name="T0" fmla="*/ 270 w 270"/>
                <a:gd name="T1" fmla="*/ 198 h 198"/>
                <a:gd name="T2" fmla="*/ 0 w 270"/>
                <a:gd name="T3" fmla="*/ 114 h 198"/>
                <a:gd name="T4" fmla="*/ 259 w 270"/>
                <a:gd name="T5" fmla="*/ 0 h 198"/>
                <a:gd name="T6" fmla="*/ 270 w 270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198">
                  <a:moveTo>
                    <a:pt x="270" y="198"/>
                  </a:moveTo>
                  <a:lnTo>
                    <a:pt x="0" y="114"/>
                  </a:lnTo>
                  <a:lnTo>
                    <a:pt x="259" y="0"/>
                  </a:lnTo>
                  <a:lnTo>
                    <a:pt x="270" y="198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497" y="3684"/>
              <a:ext cx="193" cy="138"/>
            </a:xfrm>
            <a:custGeom>
              <a:avLst/>
              <a:gdLst>
                <a:gd name="T0" fmla="*/ 580 w 580"/>
                <a:gd name="T1" fmla="*/ 0 h 414"/>
                <a:gd name="T2" fmla="*/ 579 w 580"/>
                <a:gd name="T3" fmla="*/ 3 h 414"/>
                <a:gd name="T4" fmla="*/ 578 w 580"/>
                <a:gd name="T5" fmla="*/ 8 h 414"/>
                <a:gd name="T6" fmla="*/ 574 w 580"/>
                <a:gd name="T7" fmla="*/ 20 h 414"/>
                <a:gd name="T8" fmla="*/ 570 w 580"/>
                <a:gd name="T9" fmla="*/ 36 h 414"/>
                <a:gd name="T10" fmla="*/ 564 w 580"/>
                <a:gd name="T11" fmla="*/ 58 h 414"/>
                <a:gd name="T12" fmla="*/ 556 w 580"/>
                <a:gd name="T13" fmla="*/ 85 h 414"/>
                <a:gd name="T14" fmla="*/ 548 w 580"/>
                <a:gd name="T15" fmla="*/ 115 h 414"/>
                <a:gd name="T16" fmla="*/ 536 w 580"/>
                <a:gd name="T17" fmla="*/ 147 h 414"/>
                <a:gd name="T18" fmla="*/ 526 w 580"/>
                <a:gd name="T19" fmla="*/ 181 h 414"/>
                <a:gd name="T20" fmla="*/ 512 w 580"/>
                <a:gd name="T21" fmla="*/ 215 h 414"/>
                <a:gd name="T22" fmla="*/ 498 w 580"/>
                <a:gd name="T23" fmla="*/ 248 h 414"/>
                <a:gd name="T24" fmla="*/ 485 w 580"/>
                <a:gd name="T25" fmla="*/ 280 h 414"/>
                <a:gd name="T26" fmla="*/ 468 w 580"/>
                <a:gd name="T27" fmla="*/ 310 h 414"/>
                <a:gd name="T28" fmla="*/ 450 w 580"/>
                <a:gd name="T29" fmla="*/ 337 h 414"/>
                <a:gd name="T30" fmla="*/ 432 w 580"/>
                <a:gd name="T31" fmla="*/ 361 h 414"/>
                <a:gd name="T32" fmla="*/ 410 w 580"/>
                <a:gd name="T33" fmla="*/ 382 h 414"/>
                <a:gd name="T34" fmla="*/ 387 w 580"/>
                <a:gd name="T35" fmla="*/ 399 h 414"/>
                <a:gd name="T36" fmla="*/ 360 w 580"/>
                <a:gd name="T37" fmla="*/ 409 h 414"/>
                <a:gd name="T38" fmla="*/ 331 w 580"/>
                <a:gd name="T39" fmla="*/ 414 h 414"/>
                <a:gd name="T40" fmla="*/ 302 w 580"/>
                <a:gd name="T41" fmla="*/ 409 h 414"/>
                <a:gd name="T42" fmla="*/ 274 w 580"/>
                <a:gd name="T43" fmla="*/ 399 h 414"/>
                <a:gd name="T44" fmla="*/ 246 w 580"/>
                <a:gd name="T45" fmla="*/ 382 h 414"/>
                <a:gd name="T46" fmla="*/ 221 w 580"/>
                <a:gd name="T47" fmla="*/ 361 h 414"/>
                <a:gd name="T48" fmla="*/ 196 w 580"/>
                <a:gd name="T49" fmla="*/ 337 h 414"/>
                <a:gd name="T50" fmla="*/ 172 w 580"/>
                <a:gd name="T51" fmla="*/ 310 h 414"/>
                <a:gd name="T52" fmla="*/ 151 w 580"/>
                <a:gd name="T53" fmla="*/ 280 h 414"/>
                <a:gd name="T54" fmla="*/ 130 w 580"/>
                <a:gd name="T55" fmla="*/ 248 h 414"/>
                <a:gd name="T56" fmla="*/ 110 w 580"/>
                <a:gd name="T57" fmla="*/ 215 h 414"/>
                <a:gd name="T58" fmla="*/ 90 w 580"/>
                <a:gd name="T59" fmla="*/ 181 h 414"/>
                <a:gd name="T60" fmla="*/ 72 w 580"/>
                <a:gd name="T61" fmla="*/ 147 h 414"/>
                <a:gd name="T62" fmla="*/ 54 w 580"/>
                <a:gd name="T63" fmla="*/ 115 h 414"/>
                <a:gd name="T64" fmla="*/ 41 w 580"/>
                <a:gd name="T65" fmla="*/ 85 h 414"/>
                <a:gd name="T66" fmla="*/ 27 w 580"/>
                <a:gd name="T67" fmla="*/ 58 h 414"/>
                <a:gd name="T68" fmla="*/ 17 w 580"/>
                <a:gd name="T69" fmla="*/ 36 h 414"/>
                <a:gd name="T70" fmla="*/ 0 w 580"/>
                <a:gd name="T7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414">
                  <a:moveTo>
                    <a:pt x="580" y="0"/>
                  </a:moveTo>
                  <a:lnTo>
                    <a:pt x="579" y="3"/>
                  </a:lnTo>
                  <a:lnTo>
                    <a:pt x="578" y="8"/>
                  </a:lnTo>
                  <a:lnTo>
                    <a:pt x="574" y="20"/>
                  </a:lnTo>
                  <a:lnTo>
                    <a:pt x="570" y="36"/>
                  </a:lnTo>
                  <a:lnTo>
                    <a:pt x="564" y="58"/>
                  </a:lnTo>
                  <a:lnTo>
                    <a:pt x="556" y="85"/>
                  </a:lnTo>
                  <a:lnTo>
                    <a:pt x="548" y="115"/>
                  </a:lnTo>
                  <a:lnTo>
                    <a:pt x="536" y="147"/>
                  </a:lnTo>
                  <a:lnTo>
                    <a:pt x="526" y="181"/>
                  </a:lnTo>
                  <a:lnTo>
                    <a:pt x="512" y="215"/>
                  </a:lnTo>
                  <a:lnTo>
                    <a:pt x="498" y="248"/>
                  </a:lnTo>
                  <a:lnTo>
                    <a:pt x="485" y="280"/>
                  </a:lnTo>
                  <a:lnTo>
                    <a:pt x="468" y="310"/>
                  </a:lnTo>
                  <a:lnTo>
                    <a:pt x="450" y="337"/>
                  </a:lnTo>
                  <a:lnTo>
                    <a:pt x="432" y="361"/>
                  </a:lnTo>
                  <a:lnTo>
                    <a:pt x="410" y="382"/>
                  </a:lnTo>
                  <a:lnTo>
                    <a:pt x="387" y="399"/>
                  </a:lnTo>
                  <a:lnTo>
                    <a:pt x="360" y="409"/>
                  </a:lnTo>
                  <a:lnTo>
                    <a:pt x="331" y="414"/>
                  </a:lnTo>
                  <a:lnTo>
                    <a:pt x="302" y="409"/>
                  </a:lnTo>
                  <a:lnTo>
                    <a:pt x="274" y="399"/>
                  </a:lnTo>
                  <a:lnTo>
                    <a:pt x="246" y="382"/>
                  </a:lnTo>
                  <a:lnTo>
                    <a:pt x="221" y="361"/>
                  </a:lnTo>
                  <a:lnTo>
                    <a:pt x="196" y="337"/>
                  </a:lnTo>
                  <a:lnTo>
                    <a:pt x="172" y="310"/>
                  </a:lnTo>
                  <a:lnTo>
                    <a:pt x="151" y="280"/>
                  </a:lnTo>
                  <a:lnTo>
                    <a:pt x="130" y="248"/>
                  </a:lnTo>
                  <a:lnTo>
                    <a:pt x="110" y="215"/>
                  </a:lnTo>
                  <a:lnTo>
                    <a:pt x="90" y="181"/>
                  </a:lnTo>
                  <a:lnTo>
                    <a:pt x="72" y="147"/>
                  </a:lnTo>
                  <a:lnTo>
                    <a:pt x="54" y="115"/>
                  </a:lnTo>
                  <a:lnTo>
                    <a:pt x="41" y="85"/>
                  </a:lnTo>
                  <a:lnTo>
                    <a:pt x="27" y="58"/>
                  </a:lnTo>
                  <a:lnTo>
                    <a:pt x="17" y="36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3492" y="3674"/>
              <a:ext cx="43" cy="89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510" y="3710"/>
              <a:ext cx="68" cy="94"/>
            </a:xfrm>
            <a:custGeom>
              <a:avLst/>
              <a:gdLst>
                <a:gd name="T0" fmla="*/ 26 w 205"/>
                <a:gd name="T1" fmla="*/ 281 h 281"/>
                <a:gd name="T2" fmla="*/ 0 w 205"/>
                <a:gd name="T3" fmla="*/ 0 h 281"/>
                <a:gd name="T4" fmla="*/ 205 w 205"/>
                <a:gd name="T5" fmla="*/ 196 h 281"/>
                <a:gd name="T6" fmla="*/ 26 w 205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1">
                  <a:moveTo>
                    <a:pt x="26" y="281"/>
                  </a:moveTo>
                  <a:lnTo>
                    <a:pt x="0" y="0"/>
                  </a:lnTo>
                  <a:lnTo>
                    <a:pt x="205" y="196"/>
                  </a:lnTo>
                  <a:lnTo>
                    <a:pt x="26" y="281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745" y="3684"/>
              <a:ext cx="193" cy="138"/>
            </a:xfrm>
            <a:custGeom>
              <a:avLst/>
              <a:gdLst>
                <a:gd name="T0" fmla="*/ 0 w 580"/>
                <a:gd name="T1" fmla="*/ 0 h 414"/>
                <a:gd name="T2" fmla="*/ 1 w 580"/>
                <a:gd name="T3" fmla="*/ 3 h 414"/>
                <a:gd name="T4" fmla="*/ 2 w 580"/>
                <a:gd name="T5" fmla="*/ 8 h 414"/>
                <a:gd name="T6" fmla="*/ 5 w 580"/>
                <a:gd name="T7" fmla="*/ 20 h 414"/>
                <a:gd name="T8" fmla="*/ 11 w 580"/>
                <a:gd name="T9" fmla="*/ 36 h 414"/>
                <a:gd name="T10" fmla="*/ 16 w 580"/>
                <a:gd name="T11" fmla="*/ 58 h 414"/>
                <a:gd name="T12" fmla="*/ 23 w 580"/>
                <a:gd name="T13" fmla="*/ 85 h 414"/>
                <a:gd name="T14" fmla="*/ 32 w 580"/>
                <a:gd name="T15" fmla="*/ 115 h 414"/>
                <a:gd name="T16" fmla="*/ 43 w 580"/>
                <a:gd name="T17" fmla="*/ 147 h 414"/>
                <a:gd name="T18" fmla="*/ 54 w 580"/>
                <a:gd name="T19" fmla="*/ 181 h 414"/>
                <a:gd name="T20" fmla="*/ 68 w 580"/>
                <a:gd name="T21" fmla="*/ 215 h 414"/>
                <a:gd name="T22" fmla="*/ 81 w 580"/>
                <a:gd name="T23" fmla="*/ 248 h 414"/>
                <a:gd name="T24" fmla="*/ 95 w 580"/>
                <a:gd name="T25" fmla="*/ 280 h 414"/>
                <a:gd name="T26" fmla="*/ 112 w 580"/>
                <a:gd name="T27" fmla="*/ 310 h 414"/>
                <a:gd name="T28" fmla="*/ 130 w 580"/>
                <a:gd name="T29" fmla="*/ 337 h 414"/>
                <a:gd name="T30" fmla="*/ 148 w 580"/>
                <a:gd name="T31" fmla="*/ 361 h 414"/>
                <a:gd name="T32" fmla="*/ 170 w 580"/>
                <a:gd name="T33" fmla="*/ 382 h 414"/>
                <a:gd name="T34" fmla="*/ 193 w 580"/>
                <a:gd name="T35" fmla="*/ 399 h 414"/>
                <a:gd name="T36" fmla="*/ 221 w 580"/>
                <a:gd name="T37" fmla="*/ 409 h 414"/>
                <a:gd name="T38" fmla="*/ 249 w 580"/>
                <a:gd name="T39" fmla="*/ 414 h 414"/>
                <a:gd name="T40" fmla="*/ 278 w 580"/>
                <a:gd name="T41" fmla="*/ 409 h 414"/>
                <a:gd name="T42" fmla="*/ 306 w 580"/>
                <a:gd name="T43" fmla="*/ 399 h 414"/>
                <a:gd name="T44" fmla="*/ 334 w 580"/>
                <a:gd name="T45" fmla="*/ 382 h 414"/>
                <a:gd name="T46" fmla="*/ 360 w 580"/>
                <a:gd name="T47" fmla="*/ 361 h 414"/>
                <a:gd name="T48" fmla="*/ 384 w 580"/>
                <a:gd name="T49" fmla="*/ 337 h 414"/>
                <a:gd name="T50" fmla="*/ 407 w 580"/>
                <a:gd name="T51" fmla="*/ 310 h 414"/>
                <a:gd name="T52" fmla="*/ 430 w 580"/>
                <a:gd name="T53" fmla="*/ 280 h 414"/>
                <a:gd name="T54" fmla="*/ 450 w 580"/>
                <a:gd name="T55" fmla="*/ 248 h 414"/>
                <a:gd name="T56" fmla="*/ 470 w 580"/>
                <a:gd name="T57" fmla="*/ 215 h 414"/>
                <a:gd name="T58" fmla="*/ 490 w 580"/>
                <a:gd name="T59" fmla="*/ 181 h 414"/>
                <a:gd name="T60" fmla="*/ 508 w 580"/>
                <a:gd name="T61" fmla="*/ 147 h 414"/>
                <a:gd name="T62" fmla="*/ 525 w 580"/>
                <a:gd name="T63" fmla="*/ 115 h 414"/>
                <a:gd name="T64" fmla="*/ 539 w 580"/>
                <a:gd name="T65" fmla="*/ 85 h 414"/>
                <a:gd name="T66" fmla="*/ 553 w 580"/>
                <a:gd name="T67" fmla="*/ 58 h 414"/>
                <a:gd name="T68" fmla="*/ 562 w 580"/>
                <a:gd name="T69" fmla="*/ 36 h 414"/>
                <a:gd name="T70" fmla="*/ 580 w 580"/>
                <a:gd name="T7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414">
                  <a:moveTo>
                    <a:pt x="0" y="0"/>
                  </a:moveTo>
                  <a:lnTo>
                    <a:pt x="1" y="3"/>
                  </a:lnTo>
                  <a:lnTo>
                    <a:pt x="2" y="8"/>
                  </a:lnTo>
                  <a:lnTo>
                    <a:pt x="5" y="20"/>
                  </a:lnTo>
                  <a:lnTo>
                    <a:pt x="11" y="36"/>
                  </a:lnTo>
                  <a:lnTo>
                    <a:pt x="16" y="58"/>
                  </a:lnTo>
                  <a:lnTo>
                    <a:pt x="23" y="85"/>
                  </a:lnTo>
                  <a:lnTo>
                    <a:pt x="32" y="115"/>
                  </a:lnTo>
                  <a:lnTo>
                    <a:pt x="43" y="147"/>
                  </a:lnTo>
                  <a:lnTo>
                    <a:pt x="54" y="181"/>
                  </a:lnTo>
                  <a:lnTo>
                    <a:pt x="68" y="215"/>
                  </a:lnTo>
                  <a:lnTo>
                    <a:pt x="81" y="248"/>
                  </a:lnTo>
                  <a:lnTo>
                    <a:pt x="95" y="280"/>
                  </a:lnTo>
                  <a:lnTo>
                    <a:pt x="112" y="310"/>
                  </a:lnTo>
                  <a:lnTo>
                    <a:pt x="130" y="337"/>
                  </a:lnTo>
                  <a:lnTo>
                    <a:pt x="148" y="361"/>
                  </a:lnTo>
                  <a:lnTo>
                    <a:pt x="170" y="382"/>
                  </a:lnTo>
                  <a:lnTo>
                    <a:pt x="193" y="399"/>
                  </a:lnTo>
                  <a:lnTo>
                    <a:pt x="221" y="409"/>
                  </a:lnTo>
                  <a:lnTo>
                    <a:pt x="249" y="414"/>
                  </a:lnTo>
                  <a:lnTo>
                    <a:pt x="278" y="409"/>
                  </a:lnTo>
                  <a:lnTo>
                    <a:pt x="306" y="399"/>
                  </a:lnTo>
                  <a:lnTo>
                    <a:pt x="334" y="382"/>
                  </a:lnTo>
                  <a:lnTo>
                    <a:pt x="360" y="361"/>
                  </a:lnTo>
                  <a:lnTo>
                    <a:pt x="384" y="337"/>
                  </a:lnTo>
                  <a:lnTo>
                    <a:pt x="407" y="310"/>
                  </a:lnTo>
                  <a:lnTo>
                    <a:pt x="430" y="280"/>
                  </a:lnTo>
                  <a:lnTo>
                    <a:pt x="450" y="248"/>
                  </a:lnTo>
                  <a:lnTo>
                    <a:pt x="470" y="215"/>
                  </a:lnTo>
                  <a:lnTo>
                    <a:pt x="490" y="181"/>
                  </a:lnTo>
                  <a:lnTo>
                    <a:pt x="508" y="147"/>
                  </a:lnTo>
                  <a:lnTo>
                    <a:pt x="525" y="115"/>
                  </a:lnTo>
                  <a:lnTo>
                    <a:pt x="539" y="85"/>
                  </a:lnTo>
                  <a:lnTo>
                    <a:pt x="553" y="58"/>
                  </a:lnTo>
                  <a:lnTo>
                    <a:pt x="562" y="36"/>
                  </a:lnTo>
                  <a:lnTo>
                    <a:pt x="580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3900" y="3674"/>
              <a:ext cx="43" cy="89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857" y="3710"/>
              <a:ext cx="68" cy="94"/>
            </a:xfrm>
            <a:custGeom>
              <a:avLst/>
              <a:gdLst>
                <a:gd name="T0" fmla="*/ 0 w 204"/>
                <a:gd name="T1" fmla="*/ 196 h 281"/>
                <a:gd name="T2" fmla="*/ 204 w 204"/>
                <a:gd name="T3" fmla="*/ 0 h 281"/>
                <a:gd name="T4" fmla="*/ 178 w 204"/>
                <a:gd name="T5" fmla="*/ 281 h 281"/>
                <a:gd name="T6" fmla="*/ 0 w 204"/>
                <a:gd name="T7" fmla="*/ 19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81">
                  <a:moveTo>
                    <a:pt x="0" y="196"/>
                  </a:moveTo>
                  <a:lnTo>
                    <a:pt x="204" y="0"/>
                  </a:lnTo>
                  <a:lnTo>
                    <a:pt x="178" y="28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670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861" y="3555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10</a:t>
              </a:r>
              <a:endParaRPr lang="en-US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140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333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524" y="3555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757" y="3555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-7</a:t>
              </a:r>
              <a:endParaRPr lang="en-US" altLang="en-US"/>
            </a:p>
          </p:txBody>
        </p:sp>
        <p:sp>
          <p:nvSpPr>
            <p:cNvPr id="17504" name="Rectangle 33"/>
            <p:cNvSpPr>
              <a:spLocks noChangeArrowheads="1"/>
            </p:cNvSpPr>
            <p:nvPr/>
          </p:nvSpPr>
          <p:spPr bwMode="auto">
            <a:xfrm>
              <a:off x="2997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17505" name="Rectangle 34"/>
            <p:cNvSpPr>
              <a:spLocks noChangeArrowheads="1"/>
            </p:cNvSpPr>
            <p:nvPr/>
          </p:nvSpPr>
          <p:spPr bwMode="auto">
            <a:xfrm>
              <a:off x="3217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17506" name="Rectangle 35"/>
            <p:cNvSpPr>
              <a:spLocks noChangeArrowheads="1"/>
            </p:cNvSpPr>
            <p:nvPr/>
          </p:nvSpPr>
          <p:spPr bwMode="auto">
            <a:xfrm>
              <a:off x="3408" y="3555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25</a:t>
              </a:r>
              <a:endParaRPr lang="en-US" altLang="en-US"/>
            </a:p>
          </p:txBody>
        </p:sp>
        <p:sp>
          <p:nvSpPr>
            <p:cNvPr id="17507" name="Rectangle 36"/>
            <p:cNvSpPr>
              <a:spLocks noChangeArrowheads="1"/>
            </p:cNvSpPr>
            <p:nvPr/>
          </p:nvSpPr>
          <p:spPr bwMode="auto">
            <a:xfrm>
              <a:off x="3659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17508" name="Rectangle 37"/>
            <p:cNvSpPr>
              <a:spLocks noChangeArrowheads="1"/>
            </p:cNvSpPr>
            <p:nvPr/>
          </p:nvSpPr>
          <p:spPr bwMode="auto">
            <a:xfrm>
              <a:off x="3880" y="35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7509" name="Rectangle 38"/>
            <p:cNvSpPr>
              <a:spLocks noChangeArrowheads="1"/>
            </p:cNvSpPr>
            <p:nvPr/>
          </p:nvSpPr>
          <p:spPr bwMode="auto">
            <a:xfrm>
              <a:off x="4277" y="3555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17510" name="Rectangle 39"/>
            <p:cNvSpPr>
              <a:spLocks noChangeArrowheads="1"/>
            </p:cNvSpPr>
            <p:nvPr/>
          </p:nvSpPr>
          <p:spPr bwMode="auto">
            <a:xfrm>
              <a:off x="4512" y="3555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13</a:t>
              </a:r>
              <a:endParaRPr lang="en-US" altLang="en-US"/>
            </a:p>
          </p:txBody>
        </p:sp>
        <p:sp>
          <p:nvSpPr>
            <p:cNvPr id="17511" name="Rectangle 40"/>
            <p:cNvSpPr>
              <a:spLocks noChangeArrowheads="1"/>
            </p:cNvSpPr>
            <p:nvPr/>
          </p:nvSpPr>
          <p:spPr bwMode="auto">
            <a:xfrm>
              <a:off x="1797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2" name="Rectangle 41"/>
            <p:cNvSpPr>
              <a:spLocks noChangeArrowheads="1"/>
            </p:cNvSpPr>
            <p:nvPr/>
          </p:nvSpPr>
          <p:spPr bwMode="auto">
            <a:xfrm>
              <a:off x="2018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3" name="Rectangle 42"/>
            <p:cNvSpPr>
              <a:spLocks noChangeArrowheads="1"/>
            </p:cNvSpPr>
            <p:nvPr/>
          </p:nvSpPr>
          <p:spPr bwMode="auto">
            <a:xfrm>
              <a:off x="2239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4" name="Rectangle 43"/>
            <p:cNvSpPr>
              <a:spLocks noChangeArrowheads="1"/>
            </p:cNvSpPr>
            <p:nvPr/>
          </p:nvSpPr>
          <p:spPr bwMode="auto">
            <a:xfrm>
              <a:off x="2460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5" name="Rectangle 44"/>
            <p:cNvSpPr>
              <a:spLocks noChangeArrowheads="1"/>
            </p:cNvSpPr>
            <p:nvPr/>
          </p:nvSpPr>
          <p:spPr bwMode="auto">
            <a:xfrm>
              <a:off x="2681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6" name="Rectangle 45"/>
            <p:cNvSpPr>
              <a:spLocks noChangeArrowheads="1"/>
            </p:cNvSpPr>
            <p:nvPr/>
          </p:nvSpPr>
          <p:spPr bwMode="auto">
            <a:xfrm>
              <a:off x="2902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7" name="Rectangle 46"/>
            <p:cNvSpPr>
              <a:spLocks noChangeArrowheads="1"/>
            </p:cNvSpPr>
            <p:nvPr/>
          </p:nvSpPr>
          <p:spPr bwMode="auto">
            <a:xfrm>
              <a:off x="3123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8" name="Rectangle 47"/>
            <p:cNvSpPr>
              <a:spLocks noChangeArrowheads="1"/>
            </p:cNvSpPr>
            <p:nvPr/>
          </p:nvSpPr>
          <p:spPr bwMode="auto">
            <a:xfrm>
              <a:off x="3344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19" name="Rectangle 48"/>
            <p:cNvSpPr>
              <a:spLocks noChangeArrowheads="1"/>
            </p:cNvSpPr>
            <p:nvPr/>
          </p:nvSpPr>
          <p:spPr bwMode="auto">
            <a:xfrm>
              <a:off x="3565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20" name="Rectangle 49"/>
            <p:cNvSpPr>
              <a:spLocks noChangeArrowheads="1"/>
            </p:cNvSpPr>
            <p:nvPr/>
          </p:nvSpPr>
          <p:spPr bwMode="auto">
            <a:xfrm>
              <a:off x="3786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21" name="Rectangle 50"/>
            <p:cNvSpPr>
              <a:spLocks noChangeArrowheads="1"/>
            </p:cNvSpPr>
            <p:nvPr/>
          </p:nvSpPr>
          <p:spPr bwMode="auto">
            <a:xfrm>
              <a:off x="4007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22" name="Rectangle 51"/>
            <p:cNvSpPr>
              <a:spLocks noChangeArrowheads="1"/>
            </p:cNvSpPr>
            <p:nvPr/>
          </p:nvSpPr>
          <p:spPr bwMode="auto">
            <a:xfrm>
              <a:off x="4228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23" name="Rectangle 52"/>
            <p:cNvSpPr>
              <a:spLocks noChangeArrowheads="1"/>
            </p:cNvSpPr>
            <p:nvPr/>
          </p:nvSpPr>
          <p:spPr bwMode="auto">
            <a:xfrm>
              <a:off x="4449" y="3555"/>
              <a:ext cx="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,</a:t>
              </a:r>
              <a:endParaRPr lang="en-US" altLang="en-US"/>
            </a:p>
          </p:txBody>
        </p:sp>
        <p:sp>
          <p:nvSpPr>
            <p:cNvPr id="17524" name="Rectangle 53"/>
            <p:cNvSpPr>
              <a:spLocks noChangeArrowheads="1"/>
            </p:cNvSpPr>
            <p:nvPr/>
          </p:nvSpPr>
          <p:spPr bwMode="auto">
            <a:xfrm>
              <a:off x="4933" y="4024"/>
              <a:ext cx="7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FF"/>
                  </a:solidFill>
                </a:rPr>
                <a:t>Enqueue(43)</a:t>
              </a:r>
              <a:endParaRPr lang="en-US" altLang="en-US"/>
            </a:p>
          </p:txBody>
        </p:sp>
        <p:sp>
          <p:nvSpPr>
            <p:cNvPr id="17525" name="Rectangle 54"/>
            <p:cNvSpPr>
              <a:spLocks noChangeArrowheads="1"/>
            </p:cNvSpPr>
            <p:nvPr/>
          </p:nvSpPr>
          <p:spPr bwMode="auto">
            <a:xfrm>
              <a:off x="123" y="3555"/>
              <a:ext cx="7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 dirty="0">
                  <a:solidFill>
                    <a:srgbClr val="0000FF"/>
                  </a:solidFill>
                </a:rPr>
                <a:t>Pop/</a:t>
              </a:r>
              <a:r>
                <a:rPr lang="en-US" altLang="en-US" sz="1500" b="1" dirty="0" err="1">
                  <a:solidFill>
                    <a:srgbClr val="0000FF"/>
                  </a:solidFill>
                </a:rPr>
                <a:t>Dequeue</a:t>
              </a:r>
              <a:endParaRPr lang="en-US" altLang="en-US" dirty="0"/>
            </a:p>
          </p:txBody>
        </p:sp>
        <p:sp>
          <p:nvSpPr>
            <p:cNvPr id="17526" name="Rectangle 55"/>
            <p:cNvSpPr>
              <a:spLocks noChangeArrowheads="1"/>
            </p:cNvSpPr>
            <p:nvPr/>
          </p:nvSpPr>
          <p:spPr bwMode="auto">
            <a:xfrm>
              <a:off x="712" y="4024"/>
              <a:ext cx="5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 dirty="0">
                  <a:solidFill>
                    <a:srgbClr val="0000FF"/>
                  </a:solidFill>
                </a:rPr>
                <a:t>Push(27)</a:t>
              </a:r>
              <a:endParaRPr lang="en-US" altLang="en-US" dirty="0"/>
            </a:p>
          </p:txBody>
        </p:sp>
        <p:sp>
          <p:nvSpPr>
            <p:cNvPr id="17527" name="Rectangle 56"/>
            <p:cNvSpPr>
              <a:spLocks noChangeArrowheads="1"/>
            </p:cNvSpPr>
            <p:nvPr/>
          </p:nvSpPr>
          <p:spPr bwMode="auto">
            <a:xfrm>
              <a:off x="4070" y="3555"/>
              <a:ext cx="1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11</a:t>
              </a:r>
              <a:endParaRPr lang="en-US" altLang="en-US"/>
            </a:p>
          </p:txBody>
        </p:sp>
        <p:sp>
          <p:nvSpPr>
            <p:cNvPr id="17529" name="Rectangle 57"/>
            <p:cNvSpPr>
              <a:spLocks noChangeArrowheads="1"/>
            </p:cNvSpPr>
            <p:nvPr/>
          </p:nvSpPr>
          <p:spPr bwMode="auto">
            <a:xfrm>
              <a:off x="2631" y="4024"/>
              <a:ext cx="8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FF"/>
                  </a:solidFill>
                </a:rPr>
                <a:t>InsertAfter(6,4)</a:t>
              </a:r>
              <a:endParaRPr lang="en-US" altLang="en-US"/>
            </a:p>
          </p:txBody>
        </p:sp>
        <p:sp>
          <p:nvSpPr>
            <p:cNvPr id="17530" name="Rectangle 58"/>
            <p:cNvSpPr>
              <a:spLocks noChangeArrowheads="1"/>
            </p:cNvSpPr>
            <p:nvPr/>
          </p:nvSpPr>
          <p:spPr bwMode="auto">
            <a:xfrm>
              <a:off x="3372" y="3858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 dirty="0" err="1">
                  <a:solidFill>
                    <a:srgbClr val="0000FF"/>
                  </a:solidFill>
                </a:rPr>
                <a:t>Prev</a:t>
              </a:r>
              <a:endParaRPr lang="en-US" altLang="en-US" dirty="0"/>
            </a:p>
          </p:txBody>
        </p:sp>
        <p:sp>
          <p:nvSpPr>
            <p:cNvPr id="17531" name="Rectangle 59"/>
            <p:cNvSpPr>
              <a:spLocks noChangeArrowheads="1"/>
            </p:cNvSpPr>
            <p:nvPr/>
          </p:nvSpPr>
          <p:spPr bwMode="auto">
            <a:xfrm>
              <a:off x="3772" y="3858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 dirty="0">
                  <a:solidFill>
                    <a:srgbClr val="0000FF"/>
                  </a:solidFill>
                </a:rPr>
                <a:t>Next</a:t>
              </a:r>
              <a:endParaRPr lang="en-US" altLang="en-US" dirty="0"/>
            </a:p>
          </p:txBody>
        </p:sp>
        <p:sp>
          <p:nvSpPr>
            <p:cNvPr id="17532" name="Rectangle 60"/>
            <p:cNvSpPr>
              <a:spLocks noChangeArrowheads="1"/>
            </p:cNvSpPr>
            <p:nvPr/>
          </p:nvSpPr>
          <p:spPr bwMode="auto">
            <a:xfrm>
              <a:off x="1571" y="3914"/>
              <a:ext cx="29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 dirty="0">
                  <a:solidFill>
                    <a:srgbClr val="0000FF"/>
                  </a:solidFill>
                </a:rPr>
                <a:t>Head</a:t>
              </a:r>
              <a:endParaRPr lang="en-US" altLang="en-US" dirty="0"/>
            </a:p>
          </p:txBody>
        </p:sp>
        <p:sp>
          <p:nvSpPr>
            <p:cNvPr id="17533" name="Rectangle 61"/>
            <p:cNvSpPr>
              <a:spLocks noChangeArrowheads="1"/>
            </p:cNvSpPr>
            <p:nvPr/>
          </p:nvSpPr>
          <p:spPr bwMode="auto">
            <a:xfrm>
              <a:off x="4494" y="3914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 b="1" dirty="0">
                  <a:solidFill>
                    <a:srgbClr val="0000FF"/>
                  </a:solidFill>
                </a:rPr>
                <a:t>Tail</a:t>
              </a:r>
              <a:endParaRPr lang="en-US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41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6600" b="1"/>
              <a:t>Stak</a:t>
            </a:r>
            <a:endParaRPr lang="en-US" sz="6600" b="1"/>
          </a:p>
        </p:txBody>
      </p:sp>
      <p:pic>
        <p:nvPicPr>
          <p:cNvPr id="10243" name="Picture 5" descr="bxp158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2971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Stak : Array Implementation</a:t>
            </a:r>
            <a:endParaRPr lang="en-US" b="1" smtClean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3622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Stack-Empty, Push, Pop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1"/>
            <a:ext cx="3048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9"/>
          <p:cNvGrpSpPr>
            <a:grpSpLocks noChangeAspect="1"/>
          </p:cNvGrpSpPr>
          <p:nvPr/>
        </p:nvGrpSpPr>
        <p:grpSpPr bwMode="auto">
          <a:xfrm>
            <a:off x="2209800" y="1495425"/>
            <a:ext cx="3276600" cy="1322388"/>
            <a:chOff x="432" y="942"/>
            <a:chExt cx="2064" cy="833"/>
          </a:xfrm>
        </p:grpSpPr>
        <p:sp>
          <p:nvSpPr>
            <p:cNvPr id="11307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2" y="960"/>
              <a:ext cx="206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8" name="Rectangle 10"/>
            <p:cNvSpPr>
              <a:spLocks noChangeArrowheads="1"/>
            </p:cNvSpPr>
            <p:nvPr/>
          </p:nvSpPr>
          <p:spPr bwMode="auto">
            <a:xfrm>
              <a:off x="444" y="1100"/>
              <a:ext cx="2040" cy="255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09" name="Line 11"/>
            <p:cNvSpPr>
              <a:spLocks noChangeShapeType="1"/>
            </p:cNvSpPr>
            <p:nvPr/>
          </p:nvSpPr>
          <p:spPr bwMode="auto">
            <a:xfrm flipV="1">
              <a:off x="1846" y="1423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1821" y="1378"/>
              <a:ext cx="51" cy="68"/>
            </a:xfrm>
            <a:custGeom>
              <a:avLst/>
              <a:gdLst>
                <a:gd name="T0" fmla="*/ 0 w 408"/>
                <a:gd name="T1" fmla="*/ 0 h 543"/>
                <a:gd name="T2" fmla="*/ 0 w 408"/>
                <a:gd name="T3" fmla="*/ 0 h 543"/>
                <a:gd name="T4" fmla="*/ 0 w 408"/>
                <a:gd name="T5" fmla="*/ 0 h 543"/>
                <a:gd name="T6" fmla="*/ 0 w 408"/>
                <a:gd name="T7" fmla="*/ 0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43"/>
                <a:gd name="T14" fmla="*/ 408 w 408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43">
                  <a:moveTo>
                    <a:pt x="0" y="543"/>
                  </a:moveTo>
                  <a:lnTo>
                    <a:pt x="203" y="0"/>
                  </a:lnTo>
                  <a:lnTo>
                    <a:pt x="40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1" name="Rectangle 13"/>
            <p:cNvSpPr>
              <a:spLocks noChangeArrowheads="1"/>
            </p:cNvSpPr>
            <p:nvPr/>
          </p:nvSpPr>
          <p:spPr bwMode="auto">
            <a:xfrm>
              <a:off x="1974" y="1100"/>
              <a:ext cx="510" cy="255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2" name="Rectangle 14"/>
            <p:cNvSpPr>
              <a:spLocks noChangeArrowheads="1"/>
            </p:cNvSpPr>
            <p:nvPr/>
          </p:nvSpPr>
          <p:spPr bwMode="auto">
            <a:xfrm>
              <a:off x="1566" y="1591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</a:t>
              </a:r>
              <a:r>
                <a:rPr lang="da-DK" sz="1900" b="1">
                  <a:solidFill>
                    <a:srgbClr val="0000FF"/>
                  </a:solidFill>
                </a:rPr>
                <a:t>.</a:t>
              </a:r>
              <a:r>
                <a:rPr lang="da-DK" sz="1900" b="1" i="1">
                  <a:solidFill>
                    <a:srgbClr val="0000FF"/>
                  </a:solidFill>
                </a:rPr>
                <a:t>top</a:t>
              </a:r>
              <a:r>
                <a:rPr lang="da-DK" sz="1900" b="1">
                  <a:solidFill>
                    <a:srgbClr val="0000FF"/>
                  </a:solidFill>
                </a:rPr>
                <a:t>=6</a:t>
              </a:r>
              <a:endParaRPr lang="da-DK" b="1"/>
            </a:p>
          </p:txBody>
        </p:sp>
        <p:sp>
          <p:nvSpPr>
            <p:cNvPr id="11313" name="Rectangle 15"/>
            <p:cNvSpPr>
              <a:spLocks noChangeArrowheads="1"/>
            </p:cNvSpPr>
            <p:nvPr/>
          </p:nvSpPr>
          <p:spPr bwMode="auto">
            <a:xfrm>
              <a:off x="2325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314" name="Rectangle 16"/>
            <p:cNvSpPr>
              <a:spLocks noChangeArrowheads="1"/>
            </p:cNvSpPr>
            <p:nvPr/>
          </p:nvSpPr>
          <p:spPr bwMode="auto">
            <a:xfrm>
              <a:off x="2070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15" name="Rectangle 17"/>
            <p:cNvSpPr>
              <a:spLocks noChangeArrowheads="1"/>
            </p:cNvSpPr>
            <p:nvPr/>
          </p:nvSpPr>
          <p:spPr bwMode="auto">
            <a:xfrm>
              <a:off x="1836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16" name="Rectangle 18"/>
            <p:cNvSpPr>
              <a:spLocks noChangeArrowheads="1"/>
            </p:cNvSpPr>
            <p:nvPr/>
          </p:nvSpPr>
          <p:spPr bwMode="auto">
            <a:xfrm>
              <a:off x="1582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317" name="Rectangle 19"/>
            <p:cNvSpPr>
              <a:spLocks noChangeArrowheads="1"/>
            </p:cNvSpPr>
            <p:nvPr/>
          </p:nvSpPr>
          <p:spPr bwMode="auto">
            <a:xfrm>
              <a:off x="1305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318" name="Rectangle 20"/>
            <p:cNvSpPr>
              <a:spLocks noChangeArrowheads="1"/>
            </p:cNvSpPr>
            <p:nvPr/>
          </p:nvSpPr>
          <p:spPr bwMode="auto">
            <a:xfrm>
              <a:off x="1072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19" name="Rectangle 21"/>
            <p:cNvSpPr>
              <a:spLocks noChangeArrowheads="1"/>
            </p:cNvSpPr>
            <p:nvPr/>
          </p:nvSpPr>
          <p:spPr bwMode="auto">
            <a:xfrm>
              <a:off x="796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20" name="Rectangle 22"/>
            <p:cNvSpPr>
              <a:spLocks noChangeArrowheads="1"/>
            </p:cNvSpPr>
            <p:nvPr/>
          </p:nvSpPr>
          <p:spPr bwMode="auto">
            <a:xfrm>
              <a:off x="541" y="94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21" name="Line 23"/>
            <p:cNvSpPr>
              <a:spLocks noChangeShapeType="1"/>
            </p:cNvSpPr>
            <p:nvPr/>
          </p:nvSpPr>
          <p:spPr bwMode="auto">
            <a:xfrm flipV="1">
              <a:off x="69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2" name="Line 24"/>
            <p:cNvSpPr>
              <a:spLocks noChangeShapeType="1"/>
            </p:cNvSpPr>
            <p:nvPr/>
          </p:nvSpPr>
          <p:spPr bwMode="auto">
            <a:xfrm flipV="1">
              <a:off x="95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3" name="Line 25"/>
            <p:cNvSpPr>
              <a:spLocks noChangeShapeType="1"/>
            </p:cNvSpPr>
            <p:nvPr/>
          </p:nvSpPr>
          <p:spPr bwMode="auto">
            <a:xfrm flipV="1">
              <a:off x="120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4" name="Line 26"/>
            <p:cNvSpPr>
              <a:spLocks noChangeShapeType="1"/>
            </p:cNvSpPr>
            <p:nvPr/>
          </p:nvSpPr>
          <p:spPr bwMode="auto">
            <a:xfrm flipV="1">
              <a:off x="146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5" name="Line 27"/>
            <p:cNvSpPr>
              <a:spLocks noChangeShapeType="1"/>
            </p:cNvSpPr>
            <p:nvPr/>
          </p:nvSpPr>
          <p:spPr bwMode="auto">
            <a:xfrm flipV="1">
              <a:off x="171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6" name="Line 28"/>
            <p:cNvSpPr>
              <a:spLocks noChangeShapeType="1"/>
            </p:cNvSpPr>
            <p:nvPr/>
          </p:nvSpPr>
          <p:spPr bwMode="auto">
            <a:xfrm flipV="1">
              <a:off x="197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7" name="Line 29"/>
            <p:cNvSpPr>
              <a:spLocks noChangeShapeType="1"/>
            </p:cNvSpPr>
            <p:nvPr/>
          </p:nvSpPr>
          <p:spPr bwMode="auto">
            <a:xfrm flipV="1">
              <a:off x="222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8" name="Rectangle 30"/>
            <p:cNvSpPr>
              <a:spLocks noChangeArrowheads="1"/>
            </p:cNvSpPr>
            <p:nvPr/>
          </p:nvSpPr>
          <p:spPr bwMode="auto">
            <a:xfrm>
              <a:off x="1777" y="1145"/>
              <a:ext cx="1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29" name="Rectangle 31"/>
            <p:cNvSpPr>
              <a:spLocks noChangeArrowheads="1"/>
            </p:cNvSpPr>
            <p:nvPr/>
          </p:nvSpPr>
          <p:spPr bwMode="auto">
            <a:xfrm>
              <a:off x="1548" y="114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30" name="Rectangle 32"/>
            <p:cNvSpPr>
              <a:spLocks noChangeArrowheads="1"/>
            </p:cNvSpPr>
            <p:nvPr/>
          </p:nvSpPr>
          <p:spPr bwMode="auto">
            <a:xfrm>
              <a:off x="1293" y="114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31" name="Rectangle 33"/>
            <p:cNvSpPr>
              <a:spLocks noChangeArrowheads="1"/>
            </p:cNvSpPr>
            <p:nvPr/>
          </p:nvSpPr>
          <p:spPr bwMode="auto">
            <a:xfrm>
              <a:off x="1039" y="114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32" name="Rectangle 34"/>
            <p:cNvSpPr>
              <a:spLocks noChangeArrowheads="1"/>
            </p:cNvSpPr>
            <p:nvPr/>
          </p:nvSpPr>
          <p:spPr bwMode="auto">
            <a:xfrm>
              <a:off x="784" y="114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33" name="Rectangle 35"/>
            <p:cNvSpPr>
              <a:spLocks noChangeArrowheads="1"/>
            </p:cNvSpPr>
            <p:nvPr/>
          </p:nvSpPr>
          <p:spPr bwMode="auto">
            <a:xfrm>
              <a:off x="529" y="114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1524000" y="1905001"/>
            <a:ext cx="4648200" cy="3128963"/>
            <a:chOff x="0" y="1200"/>
            <a:chExt cx="2928" cy="1971"/>
          </a:xfrm>
        </p:grpSpPr>
        <p:sp>
          <p:nvSpPr>
            <p:cNvPr id="112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00"/>
              <a:ext cx="2928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2" name="Rectangle 39"/>
            <p:cNvSpPr>
              <a:spLocks noChangeArrowheads="1"/>
            </p:cNvSpPr>
            <p:nvPr/>
          </p:nvSpPr>
          <p:spPr bwMode="auto">
            <a:xfrm>
              <a:off x="439" y="2493"/>
              <a:ext cx="2050" cy="256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3" name="Line 40"/>
            <p:cNvSpPr>
              <a:spLocks noChangeShapeType="1"/>
            </p:cNvSpPr>
            <p:nvPr/>
          </p:nvSpPr>
          <p:spPr bwMode="auto">
            <a:xfrm flipV="1">
              <a:off x="2104" y="2818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4" name="Freeform 41"/>
            <p:cNvSpPr>
              <a:spLocks/>
            </p:cNvSpPr>
            <p:nvPr/>
          </p:nvSpPr>
          <p:spPr bwMode="auto">
            <a:xfrm>
              <a:off x="2079" y="2772"/>
              <a:ext cx="51" cy="68"/>
            </a:xfrm>
            <a:custGeom>
              <a:avLst/>
              <a:gdLst>
                <a:gd name="T0" fmla="*/ 0 w 308"/>
                <a:gd name="T1" fmla="*/ 0 h 410"/>
                <a:gd name="T2" fmla="*/ 0 w 308"/>
                <a:gd name="T3" fmla="*/ 0 h 410"/>
                <a:gd name="T4" fmla="*/ 0 w 308"/>
                <a:gd name="T5" fmla="*/ 0 h 410"/>
                <a:gd name="T6" fmla="*/ 0 w 308"/>
                <a:gd name="T7" fmla="*/ 0 h 4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410"/>
                <a:gd name="T14" fmla="*/ 308 w 308"/>
                <a:gd name="T15" fmla="*/ 410 h 4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410">
                  <a:moveTo>
                    <a:pt x="0" y="410"/>
                  </a:moveTo>
                  <a:lnTo>
                    <a:pt x="154" y="0"/>
                  </a:lnTo>
                  <a:lnTo>
                    <a:pt x="308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5" name="Rectangle 42"/>
            <p:cNvSpPr>
              <a:spLocks noChangeArrowheads="1"/>
            </p:cNvSpPr>
            <p:nvPr/>
          </p:nvSpPr>
          <p:spPr bwMode="auto">
            <a:xfrm>
              <a:off x="2232" y="2493"/>
              <a:ext cx="257" cy="256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6" name="Freeform 43"/>
            <p:cNvSpPr>
              <a:spLocks/>
            </p:cNvSpPr>
            <p:nvPr/>
          </p:nvSpPr>
          <p:spPr bwMode="auto">
            <a:xfrm>
              <a:off x="13" y="1213"/>
              <a:ext cx="256" cy="1366"/>
            </a:xfrm>
            <a:custGeom>
              <a:avLst/>
              <a:gdLst>
                <a:gd name="T0" fmla="*/ 0 w 1537"/>
                <a:gd name="T1" fmla="*/ 1 h 8197"/>
                <a:gd name="T2" fmla="*/ 0 w 1537"/>
                <a:gd name="T3" fmla="*/ 1 h 8197"/>
                <a:gd name="T4" fmla="*/ 0 w 1537"/>
                <a:gd name="T5" fmla="*/ 1 h 8197"/>
                <a:gd name="T6" fmla="*/ 0 w 1537"/>
                <a:gd name="T7" fmla="*/ 1 h 8197"/>
                <a:gd name="T8" fmla="*/ 0 w 1537"/>
                <a:gd name="T9" fmla="*/ 1 h 8197"/>
                <a:gd name="T10" fmla="*/ 0 w 1537"/>
                <a:gd name="T11" fmla="*/ 1 h 8197"/>
                <a:gd name="T12" fmla="*/ 0 w 1537"/>
                <a:gd name="T13" fmla="*/ 1 h 8197"/>
                <a:gd name="T14" fmla="*/ 0 w 1537"/>
                <a:gd name="T15" fmla="*/ 1 h 8197"/>
                <a:gd name="T16" fmla="*/ 0 w 1537"/>
                <a:gd name="T17" fmla="*/ 1 h 8197"/>
                <a:gd name="T18" fmla="*/ 0 w 1537"/>
                <a:gd name="T19" fmla="*/ 1 h 8197"/>
                <a:gd name="T20" fmla="*/ 0 w 1537"/>
                <a:gd name="T21" fmla="*/ 1 h 8197"/>
                <a:gd name="T22" fmla="*/ 0 w 1537"/>
                <a:gd name="T23" fmla="*/ 1 h 8197"/>
                <a:gd name="T24" fmla="*/ 0 w 1537"/>
                <a:gd name="T25" fmla="*/ 1 h 8197"/>
                <a:gd name="T26" fmla="*/ 0 w 1537"/>
                <a:gd name="T27" fmla="*/ 1 h 8197"/>
                <a:gd name="T28" fmla="*/ 0 w 1537"/>
                <a:gd name="T29" fmla="*/ 1 h 8197"/>
                <a:gd name="T30" fmla="*/ 0 w 1537"/>
                <a:gd name="T31" fmla="*/ 1 h 8197"/>
                <a:gd name="T32" fmla="*/ 0 w 1537"/>
                <a:gd name="T33" fmla="*/ 1 h 8197"/>
                <a:gd name="T34" fmla="*/ 0 w 1537"/>
                <a:gd name="T35" fmla="*/ 1 h 8197"/>
                <a:gd name="T36" fmla="*/ 0 w 1537"/>
                <a:gd name="T37" fmla="*/ 1 h 8197"/>
                <a:gd name="T38" fmla="*/ 0 w 1537"/>
                <a:gd name="T39" fmla="*/ 1 h 8197"/>
                <a:gd name="T40" fmla="*/ 0 w 1537"/>
                <a:gd name="T41" fmla="*/ 1 h 8197"/>
                <a:gd name="T42" fmla="*/ 0 w 1537"/>
                <a:gd name="T43" fmla="*/ 1 h 8197"/>
                <a:gd name="T44" fmla="*/ 0 w 1537"/>
                <a:gd name="T45" fmla="*/ 1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0 h 8197"/>
                <a:gd name="T54" fmla="*/ 0 w 1537"/>
                <a:gd name="T55" fmla="*/ 0 h 8197"/>
                <a:gd name="T56" fmla="*/ 0 w 1537"/>
                <a:gd name="T57" fmla="*/ 0 h 8197"/>
                <a:gd name="T58" fmla="*/ 0 w 1537"/>
                <a:gd name="T59" fmla="*/ 0 h 8197"/>
                <a:gd name="T60" fmla="*/ 0 w 1537"/>
                <a:gd name="T61" fmla="*/ 0 h 8197"/>
                <a:gd name="T62" fmla="*/ 0 w 1537"/>
                <a:gd name="T63" fmla="*/ 0 h 8197"/>
                <a:gd name="T64" fmla="*/ 0 w 1537"/>
                <a:gd name="T65" fmla="*/ 0 h 8197"/>
                <a:gd name="T66" fmla="*/ 0 w 1537"/>
                <a:gd name="T67" fmla="*/ 0 h 8197"/>
                <a:gd name="T68" fmla="*/ 0 w 1537"/>
                <a:gd name="T69" fmla="*/ 0 h 8197"/>
                <a:gd name="T70" fmla="*/ 0 w 1537"/>
                <a:gd name="T71" fmla="*/ 0 h 8197"/>
                <a:gd name="T72" fmla="*/ 0 w 1537"/>
                <a:gd name="T73" fmla="*/ 0 h 8197"/>
                <a:gd name="T74" fmla="*/ 0 w 1537"/>
                <a:gd name="T75" fmla="*/ 0 h 8197"/>
                <a:gd name="T76" fmla="*/ 0 w 1537"/>
                <a:gd name="T77" fmla="*/ 0 h 8197"/>
                <a:gd name="T78" fmla="*/ 0 w 1537"/>
                <a:gd name="T79" fmla="*/ 0 h 8197"/>
                <a:gd name="T80" fmla="*/ 0 w 1537"/>
                <a:gd name="T81" fmla="*/ 0 h 8197"/>
                <a:gd name="T82" fmla="*/ 0 w 1537"/>
                <a:gd name="T83" fmla="*/ 0 h 8197"/>
                <a:gd name="T84" fmla="*/ 0 w 1537"/>
                <a:gd name="T85" fmla="*/ 0 h 8197"/>
                <a:gd name="T86" fmla="*/ 0 w 1537"/>
                <a:gd name="T87" fmla="*/ 0 h 8197"/>
                <a:gd name="T88" fmla="*/ 0 w 1537"/>
                <a:gd name="T89" fmla="*/ 0 h 8197"/>
                <a:gd name="T90" fmla="*/ 0 w 1537"/>
                <a:gd name="T91" fmla="*/ 0 h 8197"/>
                <a:gd name="T92" fmla="*/ 0 w 1537"/>
                <a:gd name="T93" fmla="*/ 0 h 8197"/>
                <a:gd name="T94" fmla="*/ 0 w 1537"/>
                <a:gd name="T95" fmla="*/ 0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1537" y="8197"/>
                  </a:moveTo>
                  <a:lnTo>
                    <a:pt x="1537" y="8196"/>
                  </a:lnTo>
                  <a:lnTo>
                    <a:pt x="1536" y="8193"/>
                  </a:lnTo>
                  <a:lnTo>
                    <a:pt x="1531" y="8190"/>
                  </a:lnTo>
                  <a:lnTo>
                    <a:pt x="1527" y="8182"/>
                  </a:lnTo>
                  <a:lnTo>
                    <a:pt x="1518" y="8173"/>
                  </a:lnTo>
                  <a:lnTo>
                    <a:pt x="1510" y="8159"/>
                  </a:lnTo>
                  <a:lnTo>
                    <a:pt x="1496" y="8141"/>
                  </a:lnTo>
                  <a:lnTo>
                    <a:pt x="1481" y="8118"/>
                  </a:lnTo>
                  <a:lnTo>
                    <a:pt x="1462" y="8093"/>
                  </a:lnTo>
                  <a:lnTo>
                    <a:pt x="1439" y="8062"/>
                  </a:lnTo>
                  <a:lnTo>
                    <a:pt x="1414" y="8026"/>
                  </a:lnTo>
                  <a:lnTo>
                    <a:pt x="1386" y="7985"/>
                  </a:lnTo>
                  <a:lnTo>
                    <a:pt x="1354" y="7939"/>
                  </a:lnTo>
                  <a:lnTo>
                    <a:pt x="1320" y="7890"/>
                  </a:lnTo>
                  <a:lnTo>
                    <a:pt x="1283" y="7835"/>
                  </a:lnTo>
                  <a:lnTo>
                    <a:pt x="1242" y="7775"/>
                  </a:lnTo>
                  <a:lnTo>
                    <a:pt x="1201" y="7712"/>
                  </a:lnTo>
                  <a:lnTo>
                    <a:pt x="1156" y="7646"/>
                  </a:lnTo>
                  <a:lnTo>
                    <a:pt x="1110" y="7574"/>
                  </a:lnTo>
                  <a:lnTo>
                    <a:pt x="1063" y="7500"/>
                  </a:lnTo>
                  <a:lnTo>
                    <a:pt x="1014" y="7421"/>
                  </a:lnTo>
                  <a:lnTo>
                    <a:pt x="965" y="7341"/>
                  </a:lnTo>
                  <a:lnTo>
                    <a:pt x="916" y="7257"/>
                  </a:lnTo>
                  <a:lnTo>
                    <a:pt x="864" y="7173"/>
                  </a:lnTo>
                  <a:lnTo>
                    <a:pt x="815" y="7084"/>
                  </a:lnTo>
                  <a:lnTo>
                    <a:pt x="764" y="6994"/>
                  </a:lnTo>
                  <a:lnTo>
                    <a:pt x="714" y="6901"/>
                  </a:lnTo>
                  <a:lnTo>
                    <a:pt x="665" y="6805"/>
                  </a:lnTo>
                  <a:lnTo>
                    <a:pt x="615" y="6708"/>
                  </a:lnTo>
                  <a:lnTo>
                    <a:pt x="567" y="6609"/>
                  </a:lnTo>
                  <a:lnTo>
                    <a:pt x="521" y="6508"/>
                  </a:lnTo>
                  <a:lnTo>
                    <a:pt x="475" y="6404"/>
                  </a:lnTo>
                  <a:lnTo>
                    <a:pt x="430" y="6297"/>
                  </a:lnTo>
                  <a:lnTo>
                    <a:pt x="386" y="6187"/>
                  </a:lnTo>
                  <a:lnTo>
                    <a:pt x="345" y="6075"/>
                  </a:lnTo>
                  <a:lnTo>
                    <a:pt x="305" y="5960"/>
                  </a:lnTo>
                  <a:lnTo>
                    <a:pt x="265" y="5841"/>
                  </a:lnTo>
                  <a:lnTo>
                    <a:pt x="228" y="5718"/>
                  </a:lnTo>
                  <a:lnTo>
                    <a:pt x="193" y="5591"/>
                  </a:lnTo>
                  <a:lnTo>
                    <a:pt x="161" y="5460"/>
                  </a:lnTo>
                  <a:lnTo>
                    <a:pt x="130" y="5325"/>
                  </a:lnTo>
                  <a:lnTo>
                    <a:pt x="103" y="5187"/>
                  </a:lnTo>
                  <a:lnTo>
                    <a:pt x="77" y="5041"/>
                  </a:lnTo>
                  <a:lnTo>
                    <a:pt x="55" y="4894"/>
                  </a:lnTo>
                  <a:lnTo>
                    <a:pt x="37" y="4741"/>
                  </a:lnTo>
                  <a:lnTo>
                    <a:pt x="20" y="4584"/>
                  </a:lnTo>
                  <a:lnTo>
                    <a:pt x="11" y="4425"/>
                  </a:lnTo>
                  <a:lnTo>
                    <a:pt x="2" y="4262"/>
                  </a:lnTo>
                  <a:lnTo>
                    <a:pt x="0" y="4098"/>
                  </a:lnTo>
                  <a:lnTo>
                    <a:pt x="2" y="3934"/>
                  </a:lnTo>
                  <a:lnTo>
                    <a:pt x="11" y="3772"/>
                  </a:lnTo>
                  <a:lnTo>
                    <a:pt x="20" y="3614"/>
                  </a:lnTo>
                  <a:lnTo>
                    <a:pt x="37" y="3457"/>
                  </a:lnTo>
                  <a:lnTo>
                    <a:pt x="55" y="3303"/>
                  </a:lnTo>
                  <a:lnTo>
                    <a:pt x="77" y="3156"/>
                  </a:lnTo>
                  <a:lnTo>
                    <a:pt x="103" y="3011"/>
                  </a:lnTo>
                  <a:lnTo>
                    <a:pt x="130" y="2873"/>
                  </a:lnTo>
                  <a:lnTo>
                    <a:pt x="161" y="2738"/>
                  </a:lnTo>
                  <a:lnTo>
                    <a:pt x="193" y="2607"/>
                  </a:lnTo>
                  <a:lnTo>
                    <a:pt x="228" y="2480"/>
                  </a:lnTo>
                  <a:lnTo>
                    <a:pt x="265" y="2357"/>
                  </a:lnTo>
                  <a:lnTo>
                    <a:pt x="305" y="2238"/>
                  </a:lnTo>
                  <a:lnTo>
                    <a:pt x="345" y="2123"/>
                  </a:lnTo>
                  <a:lnTo>
                    <a:pt x="386" y="2011"/>
                  </a:lnTo>
                  <a:lnTo>
                    <a:pt x="430" y="1901"/>
                  </a:lnTo>
                  <a:lnTo>
                    <a:pt x="475" y="1794"/>
                  </a:lnTo>
                  <a:lnTo>
                    <a:pt x="521" y="1689"/>
                  </a:lnTo>
                  <a:lnTo>
                    <a:pt x="567" y="1588"/>
                  </a:lnTo>
                  <a:lnTo>
                    <a:pt x="615" y="1489"/>
                  </a:lnTo>
                  <a:lnTo>
                    <a:pt x="665" y="1392"/>
                  </a:lnTo>
                  <a:lnTo>
                    <a:pt x="714" y="1296"/>
                  </a:lnTo>
                  <a:lnTo>
                    <a:pt x="764" y="1204"/>
                  </a:lnTo>
                  <a:lnTo>
                    <a:pt x="815" y="1114"/>
                  </a:lnTo>
                  <a:lnTo>
                    <a:pt x="864" y="1025"/>
                  </a:lnTo>
                  <a:lnTo>
                    <a:pt x="916" y="939"/>
                  </a:lnTo>
                  <a:lnTo>
                    <a:pt x="965" y="856"/>
                  </a:lnTo>
                  <a:lnTo>
                    <a:pt x="1014" y="775"/>
                  </a:lnTo>
                  <a:lnTo>
                    <a:pt x="1063" y="697"/>
                  </a:lnTo>
                  <a:lnTo>
                    <a:pt x="1110" y="624"/>
                  </a:lnTo>
                  <a:lnTo>
                    <a:pt x="1156" y="552"/>
                  </a:lnTo>
                  <a:lnTo>
                    <a:pt x="1201" y="486"/>
                  </a:lnTo>
                  <a:lnTo>
                    <a:pt x="1242" y="423"/>
                  </a:lnTo>
                  <a:lnTo>
                    <a:pt x="1283" y="362"/>
                  </a:lnTo>
                  <a:lnTo>
                    <a:pt x="1320" y="308"/>
                  </a:lnTo>
                  <a:lnTo>
                    <a:pt x="1354" y="258"/>
                  </a:lnTo>
                  <a:lnTo>
                    <a:pt x="1386" y="212"/>
                  </a:lnTo>
                  <a:lnTo>
                    <a:pt x="1414" y="172"/>
                  </a:lnTo>
                  <a:lnTo>
                    <a:pt x="1439" y="135"/>
                  </a:lnTo>
                  <a:lnTo>
                    <a:pt x="1462" y="105"/>
                  </a:lnTo>
                  <a:lnTo>
                    <a:pt x="1481" y="79"/>
                  </a:lnTo>
                  <a:lnTo>
                    <a:pt x="1496" y="57"/>
                  </a:lnTo>
                  <a:lnTo>
                    <a:pt x="1510" y="39"/>
                  </a:lnTo>
                  <a:lnTo>
                    <a:pt x="1518" y="25"/>
                  </a:lnTo>
                  <a:lnTo>
                    <a:pt x="1527" y="16"/>
                  </a:lnTo>
                  <a:lnTo>
                    <a:pt x="1537" y="0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7" name="Line 44"/>
            <p:cNvSpPr>
              <a:spLocks noChangeShapeType="1"/>
            </p:cNvSpPr>
            <p:nvPr/>
          </p:nvSpPr>
          <p:spPr bwMode="auto">
            <a:xfrm flipV="1">
              <a:off x="231" y="1206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8" name="Freeform 45"/>
            <p:cNvSpPr>
              <a:spLocks/>
            </p:cNvSpPr>
            <p:nvPr/>
          </p:nvSpPr>
          <p:spPr bwMode="auto">
            <a:xfrm>
              <a:off x="197" y="1232"/>
              <a:ext cx="59" cy="71"/>
            </a:xfrm>
            <a:custGeom>
              <a:avLst/>
              <a:gdLst>
                <a:gd name="T0" fmla="*/ 0 w 355"/>
                <a:gd name="T1" fmla="*/ 0 h 427"/>
                <a:gd name="T2" fmla="*/ 0 w 355"/>
                <a:gd name="T3" fmla="*/ 0 h 427"/>
                <a:gd name="T4" fmla="*/ 0 w 355"/>
                <a:gd name="T5" fmla="*/ 0 h 427"/>
                <a:gd name="T6" fmla="*/ 0 w 355"/>
                <a:gd name="T7" fmla="*/ 0 h 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7"/>
                <a:gd name="T14" fmla="*/ 355 w 355"/>
                <a:gd name="T15" fmla="*/ 427 h 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7">
                  <a:moveTo>
                    <a:pt x="0" y="256"/>
                  </a:moveTo>
                  <a:lnTo>
                    <a:pt x="355" y="0"/>
                  </a:lnTo>
                  <a:lnTo>
                    <a:pt x="256" y="42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9" name="Freeform 46"/>
            <p:cNvSpPr>
              <a:spLocks/>
            </p:cNvSpPr>
            <p:nvPr/>
          </p:nvSpPr>
          <p:spPr bwMode="auto">
            <a:xfrm>
              <a:off x="2659" y="1213"/>
              <a:ext cx="256" cy="1366"/>
            </a:xfrm>
            <a:custGeom>
              <a:avLst/>
              <a:gdLst>
                <a:gd name="T0" fmla="*/ 0 w 1537"/>
                <a:gd name="T1" fmla="*/ 0 h 8197"/>
                <a:gd name="T2" fmla="*/ 0 w 1537"/>
                <a:gd name="T3" fmla="*/ 0 h 8197"/>
                <a:gd name="T4" fmla="*/ 0 w 1537"/>
                <a:gd name="T5" fmla="*/ 0 h 8197"/>
                <a:gd name="T6" fmla="*/ 0 w 1537"/>
                <a:gd name="T7" fmla="*/ 0 h 8197"/>
                <a:gd name="T8" fmla="*/ 0 w 1537"/>
                <a:gd name="T9" fmla="*/ 0 h 8197"/>
                <a:gd name="T10" fmla="*/ 0 w 1537"/>
                <a:gd name="T11" fmla="*/ 0 h 8197"/>
                <a:gd name="T12" fmla="*/ 0 w 1537"/>
                <a:gd name="T13" fmla="*/ 0 h 8197"/>
                <a:gd name="T14" fmla="*/ 0 w 1537"/>
                <a:gd name="T15" fmla="*/ 0 h 8197"/>
                <a:gd name="T16" fmla="*/ 0 w 1537"/>
                <a:gd name="T17" fmla="*/ 0 h 8197"/>
                <a:gd name="T18" fmla="*/ 0 w 1537"/>
                <a:gd name="T19" fmla="*/ 0 h 8197"/>
                <a:gd name="T20" fmla="*/ 0 w 1537"/>
                <a:gd name="T21" fmla="*/ 0 h 8197"/>
                <a:gd name="T22" fmla="*/ 0 w 1537"/>
                <a:gd name="T23" fmla="*/ 0 h 8197"/>
                <a:gd name="T24" fmla="*/ 0 w 1537"/>
                <a:gd name="T25" fmla="*/ 0 h 8197"/>
                <a:gd name="T26" fmla="*/ 0 w 1537"/>
                <a:gd name="T27" fmla="*/ 0 h 8197"/>
                <a:gd name="T28" fmla="*/ 0 w 1537"/>
                <a:gd name="T29" fmla="*/ 0 h 8197"/>
                <a:gd name="T30" fmla="*/ 0 w 1537"/>
                <a:gd name="T31" fmla="*/ 0 h 8197"/>
                <a:gd name="T32" fmla="*/ 0 w 1537"/>
                <a:gd name="T33" fmla="*/ 0 h 8197"/>
                <a:gd name="T34" fmla="*/ 0 w 1537"/>
                <a:gd name="T35" fmla="*/ 0 h 8197"/>
                <a:gd name="T36" fmla="*/ 0 w 1537"/>
                <a:gd name="T37" fmla="*/ 0 h 8197"/>
                <a:gd name="T38" fmla="*/ 0 w 1537"/>
                <a:gd name="T39" fmla="*/ 0 h 8197"/>
                <a:gd name="T40" fmla="*/ 0 w 1537"/>
                <a:gd name="T41" fmla="*/ 0 h 8197"/>
                <a:gd name="T42" fmla="*/ 0 w 1537"/>
                <a:gd name="T43" fmla="*/ 0 h 8197"/>
                <a:gd name="T44" fmla="*/ 0 w 1537"/>
                <a:gd name="T45" fmla="*/ 0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1 h 8197"/>
                <a:gd name="T54" fmla="*/ 0 w 1537"/>
                <a:gd name="T55" fmla="*/ 1 h 8197"/>
                <a:gd name="T56" fmla="*/ 0 w 1537"/>
                <a:gd name="T57" fmla="*/ 1 h 8197"/>
                <a:gd name="T58" fmla="*/ 0 w 1537"/>
                <a:gd name="T59" fmla="*/ 1 h 8197"/>
                <a:gd name="T60" fmla="*/ 0 w 1537"/>
                <a:gd name="T61" fmla="*/ 1 h 8197"/>
                <a:gd name="T62" fmla="*/ 0 w 1537"/>
                <a:gd name="T63" fmla="*/ 1 h 8197"/>
                <a:gd name="T64" fmla="*/ 0 w 1537"/>
                <a:gd name="T65" fmla="*/ 1 h 8197"/>
                <a:gd name="T66" fmla="*/ 0 w 1537"/>
                <a:gd name="T67" fmla="*/ 1 h 8197"/>
                <a:gd name="T68" fmla="*/ 0 w 1537"/>
                <a:gd name="T69" fmla="*/ 1 h 8197"/>
                <a:gd name="T70" fmla="*/ 0 w 1537"/>
                <a:gd name="T71" fmla="*/ 1 h 8197"/>
                <a:gd name="T72" fmla="*/ 0 w 1537"/>
                <a:gd name="T73" fmla="*/ 1 h 8197"/>
                <a:gd name="T74" fmla="*/ 0 w 1537"/>
                <a:gd name="T75" fmla="*/ 1 h 8197"/>
                <a:gd name="T76" fmla="*/ 0 w 1537"/>
                <a:gd name="T77" fmla="*/ 1 h 8197"/>
                <a:gd name="T78" fmla="*/ 0 w 1537"/>
                <a:gd name="T79" fmla="*/ 1 h 8197"/>
                <a:gd name="T80" fmla="*/ 0 w 1537"/>
                <a:gd name="T81" fmla="*/ 1 h 8197"/>
                <a:gd name="T82" fmla="*/ 0 w 1537"/>
                <a:gd name="T83" fmla="*/ 1 h 8197"/>
                <a:gd name="T84" fmla="*/ 0 w 1537"/>
                <a:gd name="T85" fmla="*/ 1 h 8197"/>
                <a:gd name="T86" fmla="*/ 0 w 1537"/>
                <a:gd name="T87" fmla="*/ 1 h 8197"/>
                <a:gd name="T88" fmla="*/ 0 w 1537"/>
                <a:gd name="T89" fmla="*/ 1 h 8197"/>
                <a:gd name="T90" fmla="*/ 0 w 1537"/>
                <a:gd name="T91" fmla="*/ 1 h 8197"/>
                <a:gd name="T92" fmla="*/ 0 w 1537"/>
                <a:gd name="T93" fmla="*/ 1 h 8197"/>
                <a:gd name="T94" fmla="*/ 0 w 1537"/>
                <a:gd name="T95" fmla="*/ 1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9" y="25"/>
                  </a:lnTo>
                  <a:lnTo>
                    <a:pt x="27" y="39"/>
                  </a:lnTo>
                  <a:lnTo>
                    <a:pt x="41" y="57"/>
                  </a:lnTo>
                  <a:lnTo>
                    <a:pt x="56" y="79"/>
                  </a:lnTo>
                  <a:lnTo>
                    <a:pt x="75" y="105"/>
                  </a:lnTo>
                  <a:lnTo>
                    <a:pt x="98" y="135"/>
                  </a:lnTo>
                  <a:lnTo>
                    <a:pt x="123" y="172"/>
                  </a:lnTo>
                  <a:lnTo>
                    <a:pt x="151" y="212"/>
                  </a:lnTo>
                  <a:lnTo>
                    <a:pt x="183" y="258"/>
                  </a:lnTo>
                  <a:lnTo>
                    <a:pt x="217" y="308"/>
                  </a:lnTo>
                  <a:lnTo>
                    <a:pt x="254" y="362"/>
                  </a:lnTo>
                  <a:lnTo>
                    <a:pt x="295" y="423"/>
                  </a:lnTo>
                  <a:lnTo>
                    <a:pt x="336" y="486"/>
                  </a:lnTo>
                  <a:lnTo>
                    <a:pt x="381" y="552"/>
                  </a:lnTo>
                  <a:lnTo>
                    <a:pt x="427" y="624"/>
                  </a:lnTo>
                  <a:lnTo>
                    <a:pt x="474" y="697"/>
                  </a:lnTo>
                  <a:lnTo>
                    <a:pt x="523" y="775"/>
                  </a:lnTo>
                  <a:lnTo>
                    <a:pt x="572" y="856"/>
                  </a:lnTo>
                  <a:lnTo>
                    <a:pt x="621" y="939"/>
                  </a:lnTo>
                  <a:lnTo>
                    <a:pt x="673" y="1025"/>
                  </a:lnTo>
                  <a:lnTo>
                    <a:pt x="722" y="1114"/>
                  </a:lnTo>
                  <a:lnTo>
                    <a:pt x="773" y="1204"/>
                  </a:lnTo>
                  <a:lnTo>
                    <a:pt x="823" y="1296"/>
                  </a:lnTo>
                  <a:lnTo>
                    <a:pt x="872" y="1392"/>
                  </a:lnTo>
                  <a:lnTo>
                    <a:pt x="922" y="1489"/>
                  </a:lnTo>
                  <a:lnTo>
                    <a:pt x="970" y="1588"/>
                  </a:lnTo>
                  <a:lnTo>
                    <a:pt x="1016" y="1689"/>
                  </a:lnTo>
                  <a:lnTo>
                    <a:pt x="1062" y="1794"/>
                  </a:lnTo>
                  <a:lnTo>
                    <a:pt x="1107" y="1901"/>
                  </a:lnTo>
                  <a:lnTo>
                    <a:pt x="1151" y="2011"/>
                  </a:lnTo>
                  <a:lnTo>
                    <a:pt x="1192" y="2123"/>
                  </a:lnTo>
                  <a:lnTo>
                    <a:pt x="1232" y="2238"/>
                  </a:lnTo>
                  <a:lnTo>
                    <a:pt x="1272" y="2357"/>
                  </a:lnTo>
                  <a:lnTo>
                    <a:pt x="1309" y="2480"/>
                  </a:lnTo>
                  <a:lnTo>
                    <a:pt x="1344" y="2607"/>
                  </a:lnTo>
                  <a:lnTo>
                    <a:pt x="1376" y="2738"/>
                  </a:lnTo>
                  <a:lnTo>
                    <a:pt x="1407" y="2873"/>
                  </a:lnTo>
                  <a:lnTo>
                    <a:pt x="1434" y="3011"/>
                  </a:lnTo>
                  <a:lnTo>
                    <a:pt x="1460" y="3156"/>
                  </a:lnTo>
                  <a:lnTo>
                    <a:pt x="1482" y="3303"/>
                  </a:lnTo>
                  <a:lnTo>
                    <a:pt x="1500" y="3457"/>
                  </a:lnTo>
                  <a:lnTo>
                    <a:pt x="1517" y="3614"/>
                  </a:lnTo>
                  <a:lnTo>
                    <a:pt x="1526" y="3772"/>
                  </a:lnTo>
                  <a:lnTo>
                    <a:pt x="1535" y="3934"/>
                  </a:lnTo>
                  <a:lnTo>
                    <a:pt x="1537" y="4098"/>
                  </a:lnTo>
                  <a:lnTo>
                    <a:pt x="1535" y="4262"/>
                  </a:lnTo>
                  <a:lnTo>
                    <a:pt x="1526" y="4425"/>
                  </a:lnTo>
                  <a:lnTo>
                    <a:pt x="1517" y="4584"/>
                  </a:lnTo>
                  <a:lnTo>
                    <a:pt x="1500" y="4741"/>
                  </a:lnTo>
                  <a:lnTo>
                    <a:pt x="1482" y="4894"/>
                  </a:lnTo>
                  <a:lnTo>
                    <a:pt x="1460" y="5041"/>
                  </a:lnTo>
                  <a:lnTo>
                    <a:pt x="1434" y="5187"/>
                  </a:lnTo>
                  <a:lnTo>
                    <a:pt x="1407" y="5325"/>
                  </a:lnTo>
                  <a:lnTo>
                    <a:pt x="1376" y="5460"/>
                  </a:lnTo>
                  <a:lnTo>
                    <a:pt x="1344" y="5591"/>
                  </a:lnTo>
                  <a:lnTo>
                    <a:pt x="1309" y="5718"/>
                  </a:lnTo>
                  <a:lnTo>
                    <a:pt x="1272" y="5841"/>
                  </a:lnTo>
                  <a:lnTo>
                    <a:pt x="1232" y="5960"/>
                  </a:lnTo>
                  <a:lnTo>
                    <a:pt x="1192" y="6075"/>
                  </a:lnTo>
                  <a:lnTo>
                    <a:pt x="1151" y="6187"/>
                  </a:lnTo>
                  <a:lnTo>
                    <a:pt x="1107" y="6297"/>
                  </a:lnTo>
                  <a:lnTo>
                    <a:pt x="1062" y="6404"/>
                  </a:lnTo>
                  <a:lnTo>
                    <a:pt x="1016" y="6508"/>
                  </a:lnTo>
                  <a:lnTo>
                    <a:pt x="970" y="6609"/>
                  </a:lnTo>
                  <a:lnTo>
                    <a:pt x="922" y="6708"/>
                  </a:lnTo>
                  <a:lnTo>
                    <a:pt x="872" y="6805"/>
                  </a:lnTo>
                  <a:lnTo>
                    <a:pt x="823" y="6901"/>
                  </a:lnTo>
                  <a:lnTo>
                    <a:pt x="773" y="6994"/>
                  </a:lnTo>
                  <a:lnTo>
                    <a:pt x="722" y="7084"/>
                  </a:lnTo>
                  <a:lnTo>
                    <a:pt x="673" y="7173"/>
                  </a:lnTo>
                  <a:lnTo>
                    <a:pt x="621" y="7257"/>
                  </a:lnTo>
                  <a:lnTo>
                    <a:pt x="572" y="7341"/>
                  </a:lnTo>
                  <a:lnTo>
                    <a:pt x="523" y="7421"/>
                  </a:lnTo>
                  <a:lnTo>
                    <a:pt x="474" y="7500"/>
                  </a:lnTo>
                  <a:lnTo>
                    <a:pt x="427" y="7574"/>
                  </a:lnTo>
                  <a:lnTo>
                    <a:pt x="381" y="7646"/>
                  </a:lnTo>
                  <a:lnTo>
                    <a:pt x="336" y="7712"/>
                  </a:lnTo>
                  <a:lnTo>
                    <a:pt x="295" y="7775"/>
                  </a:lnTo>
                  <a:lnTo>
                    <a:pt x="254" y="7835"/>
                  </a:lnTo>
                  <a:lnTo>
                    <a:pt x="217" y="7890"/>
                  </a:lnTo>
                  <a:lnTo>
                    <a:pt x="183" y="7939"/>
                  </a:lnTo>
                  <a:lnTo>
                    <a:pt x="151" y="7985"/>
                  </a:lnTo>
                  <a:lnTo>
                    <a:pt x="123" y="8026"/>
                  </a:lnTo>
                  <a:lnTo>
                    <a:pt x="98" y="8062"/>
                  </a:lnTo>
                  <a:lnTo>
                    <a:pt x="75" y="8093"/>
                  </a:lnTo>
                  <a:lnTo>
                    <a:pt x="56" y="8118"/>
                  </a:lnTo>
                  <a:lnTo>
                    <a:pt x="41" y="8141"/>
                  </a:lnTo>
                  <a:lnTo>
                    <a:pt x="27" y="8159"/>
                  </a:lnTo>
                  <a:lnTo>
                    <a:pt x="19" y="8173"/>
                  </a:lnTo>
                  <a:lnTo>
                    <a:pt x="10" y="8182"/>
                  </a:lnTo>
                  <a:lnTo>
                    <a:pt x="0" y="8197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0" name="Line 47"/>
            <p:cNvSpPr>
              <a:spLocks noChangeShapeType="1"/>
            </p:cNvSpPr>
            <p:nvPr/>
          </p:nvSpPr>
          <p:spPr bwMode="auto">
            <a:xfrm flipH="1">
              <a:off x="2655" y="2522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1" name="Freeform 48"/>
            <p:cNvSpPr>
              <a:spLocks/>
            </p:cNvSpPr>
            <p:nvPr/>
          </p:nvSpPr>
          <p:spPr bwMode="auto">
            <a:xfrm>
              <a:off x="2672" y="2488"/>
              <a:ext cx="59" cy="72"/>
            </a:xfrm>
            <a:custGeom>
              <a:avLst/>
              <a:gdLst>
                <a:gd name="T0" fmla="*/ 0 w 355"/>
                <a:gd name="T1" fmla="*/ 0 h 428"/>
                <a:gd name="T2" fmla="*/ 0 w 355"/>
                <a:gd name="T3" fmla="*/ 0 h 428"/>
                <a:gd name="T4" fmla="*/ 0 w 355"/>
                <a:gd name="T5" fmla="*/ 0 h 428"/>
                <a:gd name="T6" fmla="*/ 0 w 355"/>
                <a:gd name="T7" fmla="*/ 0 h 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8"/>
                <a:gd name="T14" fmla="*/ 355 w 355"/>
                <a:gd name="T15" fmla="*/ 428 h 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8">
                  <a:moveTo>
                    <a:pt x="355" y="172"/>
                  </a:moveTo>
                  <a:lnTo>
                    <a:pt x="0" y="428"/>
                  </a:lnTo>
                  <a:lnTo>
                    <a:pt x="99" y="0"/>
                  </a:lnTo>
                  <a:lnTo>
                    <a:pt x="355" y="172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82" name="Rectangle 49"/>
            <p:cNvSpPr>
              <a:spLocks noChangeArrowheads="1"/>
            </p:cNvSpPr>
            <p:nvPr/>
          </p:nvSpPr>
          <p:spPr bwMode="auto">
            <a:xfrm>
              <a:off x="2329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283" name="Rectangle 50"/>
            <p:cNvSpPr>
              <a:spLocks noChangeArrowheads="1"/>
            </p:cNvSpPr>
            <p:nvPr/>
          </p:nvSpPr>
          <p:spPr bwMode="auto">
            <a:xfrm>
              <a:off x="2073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284" name="Rectangle 51"/>
            <p:cNvSpPr>
              <a:spLocks noChangeArrowheads="1"/>
            </p:cNvSpPr>
            <p:nvPr/>
          </p:nvSpPr>
          <p:spPr bwMode="auto">
            <a:xfrm>
              <a:off x="1838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285" name="Rectangle 52"/>
            <p:cNvSpPr>
              <a:spLocks noChangeArrowheads="1"/>
            </p:cNvSpPr>
            <p:nvPr/>
          </p:nvSpPr>
          <p:spPr bwMode="auto">
            <a:xfrm>
              <a:off x="1582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286" name="Rectangle 53"/>
            <p:cNvSpPr>
              <a:spLocks noChangeArrowheads="1"/>
            </p:cNvSpPr>
            <p:nvPr/>
          </p:nvSpPr>
          <p:spPr bwMode="auto">
            <a:xfrm>
              <a:off x="1305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287" name="Rectangle 54"/>
            <p:cNvSpPr>
              <a:spLocks noChangeArrowheads="1"/>
            </p:cNvSpPr>
            <p:nvPr/>
          </p:nvSpPr>
          <p:spPr bwMode="auto">
            <a:xfrm>
              <a:off x="1070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288" name="Rectangle 55"/>
            <p:cNvSpPr>
              <a:spLocks noChangeArrowheads="1"/>
            </p:cNvSpPr>
            <p:nvPr/>
          </p:nvSpPr>
          <p:spPr bwMode="auto">
            <a:xfrm>
              <a:off x="793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289" name="Rectangle 56"/>
            <p:cNvSpPr>
              <a:spLocks noChangeArrowheads="1"/>
            </p:cNvSpPr>
            <p:nvPr/>
          </p:nvSpPr>
          <p:spPr bwMode="auto">
            <a:xfrm>
              <a:off x="536" y="233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290" name="Rectangle 57"/>
            <p:cNvSpPr>
              <a:spLocks noChangeArrowheads="1"/>
            </p:cNvSpPr>
            <p:nvPr/>
          </p:nvSpPr>
          <p:spPr bwMode="auto">
            <a:xfrm>
              <a:off x="1824" y="2987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S.top</a:t>
              </a:r>
              <a:r>
                <a:rPr lang="da-DK" sz="19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1291" name="Rectangle 58"/>
            <p:cNvSpPr>
              <a:spLocks noChangeArrowheads="1"/>
            </p:cNvSpPr>
            <p:nvPr/>
          </p:nvSpPr>
          <p:spPr bwMode="auto">
            <a:xfrm>
              <a:off x="246" y="1813"/>
              <a:ext cx="4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dirty="0">
                  <a:solidFill>
                    <a:srgbClr val="0000FF"/>
                  </a:solidFill>
                </a:rPr>
                <a:t>Pop=4</a:t>
              </a:r>
              <a:endParaRPr lang="da-DK" dirty="0"/>
            </a:p>
          </p:txBody>
        </p:sp>
        <p:sp>
          <p:nvSpPr>
            <p:cNvPr id="11292" name="Rectangle 59"/>
            <p:cNvSpPr>
              <a:spLocks noChangeArrowheads="1"/>
            </p:cNvSpPr>
            <p:nvPr/>
          </p:nvSpPr>
          <p:spPr bwMode="auto">
            <a:xfrm>
              <a:off x="2180" y="1813"/>
              <a:ext cx="5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dirty="0">
                  <a:solidFill>
                    <a:srgbClr val="0000FF"/>
                  </a:solidFill>
                </a:rPr>
                <a:t>Push(4)</a:t>
              </a:r>
              <a:endParaRPr lang="da-DK" dirty="0"/>
            </a:p>
          </p:txBody>
        </p:sp>
        <p:sp>
          <p:nvSpPr>
            <p:cNvPr id="11293" name="Line 60"/>
            <p:cNvSpPr>
              <a:spLocks noChangeShapeType="1"/>
            </p:cNvSpPr>
            <p:nvPr/>
          </p:nvSpPr>
          <p:spPr bwMode="auto">
            <a:xfrm flipV="1">
              <a:off x="69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4" name="Line 61"/>
            <p:cNvSpPr>
              <a:spLocks noChangeShapeType="1"/>
            </p:cNvSpPr>
            <p:nvPr/>
          </p:nvSpPr>
          <p:spPr bwMode="auto">
            <a:xfrm flipV="1">
              <a:off x="95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62"/>
            <p:cNvSpPr>
              <a:spLocks noChangeShapeType="1"/>
            </p:cNvSpPr>
            <p:nvPr/>
          </p:nvSpPr>
          <p:spPr bwMode="auto">
            <a:xfrm flipV="1">
              <a:off x="1208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Line 63"/>
            <p:cNvSpPr>
              <a:spLocks noChangeShapeType="1"/>
            </p:cNvSpPr>
            <p:nvPr/>
          </p:nvSpPr>
          <p:spPr bwMode="auto">
            <a:xfrm flipV="1">
              <a:off x="1464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7" name="Line 64"/>
            <p:cNvSpPr>
              <a:spLocks noChangeShapeType="1"/>
            </p:cNvSpPr>
            <p:nvPr/>
          </p:nvSpPr>
          <p:spPr bwMode="auto">
            <a:xfrm flipV="1">
              <a:off x="1720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8" name="Line 65"/>
            <p:cNvSpPr>
              <a:spLocks noChangeShapeType="1"/>
            </p:cNvSpPr>
            <p:nvPr/>
          </p:nvSpPr>
          <p:spPr bwMode="auto">
            <a:xfrm flipV="1">
              <a:off x="197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9" name="Line 66"/>
            <p:cNvSpPr>
              <a:spLocks noChangeShapeType="1"/>
            </p:cNvSpPr>
            <p:nvPr/>
          </p:nvSpPr>
          <p:spPr bwMode="auto">
            <a:xfrm flipV="1">
              <a:off x="223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0" name="Rectangle 67"/>
            <p:cNvSpPr>
              <a:spLocks noChangeArrowheads="1"/>
            </p:cNvSpPr>
            <p:nvPr/>
          </p:nvSpPr>
          <p:spPr bwMode="auto">
            <a:xfrm>
              <a:off x="1779" y="2539"/>
              <a:ext cx="13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01" name="Rectangle 68"/>
            <p:cNvSpPr>
              <a:spLocks noChangeArrowheads="1"/>
            </p:cNvSpPr>
            <p:nvPr/>
          </p:nvSpPr>
          <p:spPr bwMode="auto">
            <a:xfrm>
              <a:off x="1549" y="253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02" name="Rectangle 69"/>
            <p:cNvSpPr>
              <a:spLocks noChangeArrowheads="1"/>
            </p:cNvSpPr>
            <p:nvPr/>
          </p:nvSpPr>
          <p:spPr bwMode="auto">
            <a:xfrm>
              <a:off x="1293" y="253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03" name="Rectangle 70"/>
            <p:cNvSpPr>
              <a:spLocks noChangeArrowheads="1"/>
            </p:cNvSpPr>
            <p:nvPr/>
          </p:nvSpPr>
          <p:spPr bwMode="auto">
            <a:xfrm>
              <a:off x="1037" y="253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04" name="Rectangle 71"/>
            <p:cNvSpPr>
              <a:spLocks noChangeArrowheads="1"/>
            </p:cNvSpPr>
            <p:nvPr/>
          </p:nvSpPr>
          <p:spPr bwMode="auto">
            <a:xfrm>
              <a:off x="781" y="253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05" name="Rectangle 72"/>
            <p:cNvSpPr>
              <a:spLocks noChangeArrowheads="1"/>
            </p:cNvSpPr>
            <p:nvPr/>
          </p:nvSpPr>
          <p:spPr bwMode="auto">
            <a:xfrm>
              <a:off x="524" y="253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06" name="Rectangle 73"/>
            <p:cNvSpPr>
              <a:spLocks noChangeArrowheads="1"/>
            </p:cNvSpPr>
            <p:nvPr/>
          </p:nvSpPr>
          <p:spPr bwMode="auto">
            <a:xfrm>
              <a:off x="2061" y="253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oct2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1"/>
            <a:ext cx="33718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Stak : </a:t>
            </a:r>
            <a:r>
              <a:rPr lang="da-DK" b="1" smtClean="0">
                <a:solidFill>
                  <a:srgbClr val="FF0000"/>
                </a:solidFill>
              </a:rPr>
              <a:t>Overløb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343400" y="38100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8000" b="1">
                <a:solidFill>
                  <a:srgbClr val="FF0000"/>
                </a:solidFill>
              </a:rPr>
              <a:t>?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514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Array fordobling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2294" name="Group 10"/>
          <p:cNvGrpSpPr>
            <a:grpSpLocks noChangeAspect="1"/>
          </p:cNvGrpSpPr>
          <p:nvPr/>
        </p:nvGrpSpPr>
        <p:grpSpPr bwMode="auto">
          <a:xfrm>
            <a:off x="2667000" y="1570038"/>
            <a:ext cx="5638800" cy="2578100"/>
            <a:chOff x="720" y="989"/>
            <a:chExt cx="3552" cy="1624"/>
          </a:xfrm>
        </p:grpSpPr>
        <p:sp>
          <p:nvSpPr>
            <p:cNvPr id="12342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1008"/>
              <a:ext cx="3552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3" name="Rectangle 11"/>
            <p:cNvSpPr>
              <a:spLocks noChangeArrowheads="1"/>
            </p:cNvSpPr>
            <p:nvPr/>
          </p:nvSpPr>
          <p:spPr bwMode="auto">
            <a:xfrm>
              <a:off x="734" y="1166"/>
              <a:ext cx="2295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4" name="Line 12"/>
            <p:cNvSpPr>
              <a:spLocks noChangeShapeType="1"/>
            </p:cNvSpPr>
            <p:nvPr/>
          </p:nvSpPr>
          <p:spPr bwMode="auto">
            <a:xfrm flipV="1">
              <a:off x="2885" y="1529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5" name="Freeform 13"/>
            <p:cNvSpPr>
              <a:spLocks/>
            </p:cNvSpPr>
            <p:nvPr/>
          </p:nvSpPr>
          <p:spPr bwMode="auto">
            <a:xfrm>
              <a:off x="2857" y="1478"/>
              <a:ext cx="57" cy="76"/>
            </a:xfrm>
            <a:custGeom>
              <a:avLst/>
              <a:gdLst>
                <a:gd name="T0" fmla="*/ 0 w 287"/>
                <a:gd name="T1" fmla="*/ 0 h 382"/>
                <a:gd name="T2" fmla="*/ 0 w 287"/>
                <a:gd name="T3" fmla="*/ 0 h 382"/>
                <a:gd name="T4" fmla="*/ 0 w 287"/>
                <a:gd name="T5" fmla="*/ 0 h 382"/>
                <a:gd name="T6" fmla="*/ 0 w 287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382"/>
                <a:gd name="T14" fmla="*/ 287 w 287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382">
                  <a:moveTo>
                    <a:pt x="0" y="382"/>
                  </a:moveTo>
                  <a:lnTo>
                    <a:pt x="143" y="0"/>
                  </a:lnTo>
                  <a:lnTo>
                    <a:pt x="287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6" name="Freeform 14"/>
            <p:cNvSpPr>
              <a:spLocks/>
            </p:cNvSpPr>
            <p:nvPr/>
          </p:nvSpPr>
          <p:spPr bwMode="auto">
            <a:xfrm>
              <a:off x="3125" y="1357"/>
              <a:ext cx="286" cy="1242"/>
            </a:xfrm>
            <a:custGeom>
              <a:avLst/>
              <a:gdLst>
                <a:gd name="T0" fmla="*/ 0 w 1434"/>
                <a:gd name="T1" fmla="*/ 0 h 6211"/>
                <a:gd name="T2" fmla="*/ 0 w 1434"/>
                <a:gd name="T3" fmla="*/ 0 h 6211"/>
                <a:gd name="T4" fmla="*/ 0 w 1434"/>
                <a:gd name="T5" fmla="*/ 0 h 6211"/>
                <a:gd name="T6" fmla="*/ 0 w 1434"/>
                <a:gd name="T7" fmla="*/ 0 h 6211"/>
                <a:gd name="T8" fmla="*/ 0 w 1434"/>
                <a:gd name="T9" fmla="*/ 0 h 6211"/>
                <a:gd name="T10" fmla="*/ 0 w 1434"/>
                <a:gd name="T11" fmla="*/ 0 h 6211"/>
                <a:gd name="T12" fmla="*/ 0 w 1434"/>
                <a:gd name="T13" fmla="*/ 0 h 6211"/>
                <a:gd name="T14" fmla="*/ 0 w 1434"/>
                <a:gd name="T15" fmla="*/ 0 h 6211"/>
                <a:gd name="T16" fmla="*/ 0 w 1434"/>
                <a:gd name="T17" fmla="*/ 0 h 6211"/>
                <a:gd name="T18" fmla="*/ 0 w 1434"/>
                <a:gd name="T19" fmla="*/ 0 h 6211"/>
                <a:gd name="T20" fmla="*/ 0 w 1434"/>
                <a:gd name="T21" fmla="*/ 0 h 6211"/>
                <a:gd name="T22" fmla="*/ 0 w 1434"/>
                <a:gd name="T23" fmla="*/ 0 h 6211"/>
                <a:gd name="T24" fmla="*/ 0 w 1434"/>
                <a:gd name="T25" fmla="*/ 0 h 6211"/>
                <a:gd name="T26" fmla="*/ 0 w 1434"/>
                <a:gd name="T27" fmla="*/ 0 h 6211"/>
                <a:gd name="T28" fmla="*/ 0 w 1434"/>
                <a:gd name="T29" fmla="*/ 0 h 6211"/>
                <a:gd name="T30" fmla="*/ 0 w 1434"/>
                <a:gd name="T31" fmla="*/ 0 h 6211"/>
                <a:gd name="T32" fmla="*/ 0 w 1434"/>
                <a:gd name="T33" fmla="*/ 1 h 6211"/>
                <a:gd name="T34" fmla="*/ 0 w 1434"/>
                <a:gd name="T35" fmla="*/ 1 h 6211"/>
                <a:gd name="T36" fmla="*/ 0 w 1434"/>
                <a:gd name="T37" fmla="*/ 1 h 6211"/>
                <a:gd name="T38" fmla="*/ 0 w 1434"/>
                <a:gd name="T39" fmla="*/ 1 h 6211"/>
                <a:gd name="T40" fmla="*/ 0 w 1434"/>
                <a:gd name="T41" fmla="*/ 1 h 6211"/>
                <a:gd name="T42" fmla="*/ 0 w 1434"/>
                <a:gd name="T43" fmla="*/ 1 h 6211"/>
                <a:gd name="T44" fmla="*/ 0 w 1434"/>
                <a:gd name="T45" fmla="*/ 1 h 6211"/>
                <a:gd name="T46" fmla="*/ 0 w 1434"/>
                <a:gd name="T47" fmla="*/ 1 h 6211"/>
                <a:gd name="T48" fmla="*/ 0 w 1434"/>
                <a:gd name="T49" fmla="*/ 1 h 6211"/>
                <a:gd name="T50" fmla="*/ 0 w 1434"/>
                <a:gd name="T51" fmla="*/ 1 h 6211"/>
                <a:gd name="T52" fmla="*/ 0 w 1434"/>
                <a:gd name="T53" fmla="*/ 1 h 6211"/>
                <a:gd name="T54" fmla="*/ 0 w 1434"/>
                <a:gd name="T55" fmla="*/ 1 h 6211"/>
                <a:gd name="T56" fmla="*/ 0 w 1434"/>
                <a:gd name="T57" fmla="*/ 1 h 6211"/>
                <a:gd name="T58" fmla="*/ 0 w 1434"/>
                <a:gd name="T59" fmla="*/ 2 h 6211"/>
                <a:gd name="T60" fmla="*/ 0 w 1434"/>
                <a:gd name="T61" fmla="*/ 2 h 6211"/>
                <a:gd name="T62" fmla="*/ 0 w 1434"/>
                <a:gd name="T63" fmla="*/ 2 h 6211"/>
                <a:gd name="T64" fmla="*/ 0 w 1434"/>
                <a:gd name="T65" fmla="*/ 2 h 6211"/>
                <a:gd name="T66" fmla="*/ 0 w 1434"/>
                <a:gd name="T67" fmla="*/ 2 h 6211"/>
                <a:gd name="T68" fmla="*/ 0 w 1434"/>
                <a:gd name="T69" fmla="*/ 2 h 6211"/>
                <a:gd name="T70" fmla="*/ 0 w 1434"/>
                <a:gd name="T71" fmla="*/ 2 h 6211"/>
                <a:gd name="T72" fmla="*/ 0 w 1434"/>
                <a:gd name="T73" fmla="*/ 2 h 6211"/>
                <a:gd name="T74" fmla="*/ 0 w 1434"/>
                <a:gd name="T75" fmla="*/ 2 h 6211"/>
                <a:gd name="T76" fmla="*/ 0 w 1434"/>
                <a:gd name="T77" fmla="*/ 2 h 6211"/>
                <a:gd name="T78" fmla="*/ 0 w 1434"/>
                <a:gd name="T79" fmla="*/ 2 h 6211"/>
                <a:gd name="T80" fmla="*/ 0 w 1434"/>
                <a:gd name="T81" fmla="*/ 2 h 6211"/>
                <a:gd name="T82" fmla="*/ 0 w 1434"/>
                <a:gd name="T83" fmla="*/ 2 h 6211"/>
                <a:gd name="T84" fmla="*/ 0 w 1434"/>
                <a:gd name="T85" fmla="*/ 2 h 6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4"/>
                <a:gd name="T130" fmla="*/ 0 h 6211"/>
                <a:gd name="T131" fmla="*/ 1434 w 1434"/>
                <a:gd name="T132" fmla="*/ 6211 h 6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4" h="6211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8" y="7"/>
                  </a:lnTo>
                  <a:lnTo>
                    <a:pt x="14" y="14"/>
                  </a:lnTo>
                  <a:lnTo>
                    <a:pt x="24" y="22"/>
                  </a:lnTo>
                  <a:lnTo>
                    <a:pt x="38" y="35"/>
                  </a:lnTo>
                  <a:lnTo>
                    <a:pt x="54" y="51"/>
                  </a:lnTo>
                  <a:lnTo>
                    <a:pt x="75" y="72"/>
                  </a:lnTo>
                  <a:lnTo>
                    <a:pt x="99" y="95"/>
                  </a:lnTo>
                  <a:lnTo>
                    <a:pt x="127" y="123"/>
                  </a:lnTo>
                  <a:lnTo>
                    <a:pt x="160" y="156"/>
                  </a:lnTo>
                  <a:lnTo>
                    <a:pt x="195" y="191"/>
                  </a:lnTo>
                  <a:lnTo>
                    <a:pt x="234" y="231"/>
                  </a:lnTo>
                  <a:lnTo>
                    <a:pt x="277" y="275"/>
                  </a:lnTo>
                  <a:lnTo>
                    <a:pt x="322" y="323"/>
                  </a:lnTo>
                  <a:lnTo>
                    <a:pt x="370" y="374"/>
                  </a:lnTo>
                  <a:lnTo>
                    <a:pt x="418" y="428"/>
                  </a:lnTo>
                  <a:lnTo>
                    <a:pt x="469" y="484"/>
                  </a:lnTo>
                  <a:lnTo>
                    <a:pt x="521" y="545"/>
                  </a:lnTo>
                  <a:lnTo>
                    <a:pt x="574" y="607"/>
                  </a:lnTo>
                  <a:lnTo>
                    <a:pt x="628" y="672"/>
                  </a:lnTo>
                  <a:lnTo>
                    <a:pt x="680" y="739"/>
                  </a:lnTo>
                  <a:lnTo>
                    <a:pt x="734" y="809"/>
                  </a:lnTo>
                  <a:lnTo>
                    <a:pt x="787" y="881"/>
                  </a:lnTo>
                  <a:lnTo>
                    <a:pt x="839" y="953"/>
                  </a:lnTo>
                  <a:lnTo>
                    <a:pt x="890" y="1030"/>
                  </a:lnTo>
                  <a:lnTo>
                    <a:pt x="940" y="1110"/>
                  </a:lnTo>
                  <a:lnTo>
                    <a:pt x="990" y="1192"/>
                  </a:lnTo>
                  <a:lnTo>
                    <a:pt x="1038" y="1274"/>
                  </a:lnTo>
                  <a:lnTo>
                    <a:pt x="1083" y="1362"/>
                  </a:lnTo>
                  <a:lnTo>
                    <a:pt x="1127" y="1453"/>
                  </a:lnTo>
                  <a:lnTo>
                    <a:pt x="1170" y="1545"/>
                  </a:lnTo>
                  <a:lnTo>
                    <a:pt x="1209" y="1643"/>
                  </a:lnTo>
                  <a:lnTo>
                    <a:pt x="1246" y="1745"/>
                  </a:lnTo>
                  <a:lnTo>
                    <a:pt x="1282" y="1850"/>
                  </a:lnTo>
                  <a:lnTo>
                    <a:pt x="1314" y="1962"/>
                  </a:lnTo>
                  <a:lnTo>
                    <a:pt x="1343" y="2077"/>
                  </a:lnTo>
                  <a:lnTo>
                    <a:pt x="1368" y="2198"/>
                  </a:lnTo>
                  <a:lnTo>
                    <a:pt x="1391" y="2324"/>
                  </a:lnTo>
                  <a:lnTo>
                    <a:pt x="1408" y="2454"/>
                  </a:lnTo>
                  <a:lnTo>
                    <a:pt x="1422" y="2588"/>
                  </a:lnTo>
                  <a:lnTo>
                    <a:pt x="1431" y="2727"/>
                  </a:lnTo>
                  <a:lnTo>
                    <a:pt x="1434" y="2866"/>
                  </a:lnTo>
                  <a:lnTo>
                    <a:pt x="1431" y="3002"/>
                  </a:lnTo>
                  <a:lnTo>
                    <a:pt x="1425" y="3137"/>
                  </a:lnTo>
                  <a:lnTo>
                    <a:pt x="1412" y="3269"/>
                  </a:lnTo>
                  <a:lnTo>
                    <a:pt x="1394" y="3401"/>
                  </a:lnTo>
                  <a:lnTo>
                    <a:pt x="1375" y="3527"/>
                  </a:lnTo>
                  <a:lnTo>
                    <a:pt x="1350" y="3653"/>
                  </a:lnTo>
                  <a:lnTo>
                    <a:pt x="1323" y="3774"/>
                  </a:lnTo>
                  <a:lnTo>
                    <a:pt x="1293" y="3890"/>
                  </a:lnTo>
                  <a:lnTo>
                    <a:pt x="1260" y="4005"/>
                  </a:lnTo>
                  <a:lnTo>
                    <a:pt x="1225" y="4116"/>
                  </a:lnTo>
                  <a:lnTo>
                    <a:pt x="1188" y="4224"/>
                  </a:lnTo>
                  <a:lnTo>
                    <a:pt x="1149" y="4329"/>
                  </a:lnTo>
                  <a:lnTo>
                    <a:pt x="1107" y="4431"/>
                  </a:lnTo>
                  <a:lnTo>
                    <a:pt x="1065" y="4529"/>
                  </a:lnTo>
                  <a:lnTo>
                    <a:pt x="1021" y="4627"/>
                  </a:lnTo>
                  <a:lnTo>
                    <a:pt x="975" y="4720"/>
                  </a:lnTo>
                  <a:lnTo>
                    <a:pt x="927" y="4813"/>
                  </a:lnTo>
                  <a:lnTo>
                    <a:pt x="879" y="4903"/>
                  </a:lnTo>
                  <a:lnTo>
                    <a:pt x="831" y="4993"/>
                  </a:lnTo>
                  <a:lnTo>
                    <a:pt x="781" y="5081"/>
                  </a:lnTo>
                  <a:lnTo>
                    <a:pt x="730" y="5164"/>
                  </a:lnTo>
                  <a:lnTo>
                    <a:pt x="679" y="5249"/>
                  </a:lnTo>
                  <a:lnTo>
                    <a:pt x="628" y="5330"/>
                  </a:lnTo>
                  <a:lnTo>
                    <a:pt x="577" y="5410"/>
                  </a:lnTo>
                  <a:lnTo>
                    <a:pt x="526" y="5486"/>
                  </a:lnTo>
                  <a:lnTo>
                    <a:pt x="476" y="5560"/>
                  </a:lnTo>
                  <a:lnTo>
                    <a:pt x="427" y="5631"/>
                  </a:lnTo>
                  <a:lnTo>
                    <a:pt x="379" y="5699"/>
                  </a:lnTo>
                  <a:lnTo>
                    <a:pt x="333" y="5763"/>
                  </a:lnTo>
                  <a:lnTo>
                    <a:pt x="290" y="5826"/>
                  </a:lnTo>
                  <a:lnTo>
                    <a:pt x="248" y="5881"/>
                  </a:lnTo>
                  <a:lnTo>
                    <a:pt x="211" y="5934"/>
                  </a:lnTo>
                  <a:lnTo>
                    <a:pt x="175" y="5982"/>
                  </a:lnTo>
                  <a:lnTo>
                    <a:pt x="143" y="6024"/>
                  </a:lnTo>
                  <a:lnTo>
                    <a:pt x="113" y="6063"/>
                  </a:lnTo>
                  <a:lnTo>
                    <a:pt x="87" y="6096"/>
                  </a:lnTo>
                  <a:lnTo>
                    <a:pt x="66" y="6125"/>
                  </a:lnTo>
                  <a:lnTo>
                    <a:pt x="48" y="6149"/>
                  </a:lnTo>
                  <a:lnTo>
                    <a:pt x="33" y="6168"/>
                  </a:lnTo>
                  <a:lnTo>
                    <a:pt x="22" y="6184"/>
                  </a:lnTo>
                  <a:lnTo>
                    <a:pt x="12" y="6195"/>
                  </a:lnTo>
                  <a:lnTo>
                    <a:pt x="0" y="6211"/>
                  </a:lnTo>
                </a:path>
              </a:pathLst>
            </a:custGeom>
            <a:noFill/>
            <a:ln w="19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7" name="Line 15"/>
            <p:cNvSpPr>
              <a:spLocks noChangeShapeType="1"/>
            </p:cNvSpPr>
            <p:nvPr/>
          </p:nvSpPr>
          <p:spPr bwMode="auto">
            <a:xfrm flipH="1">
              <a:off x="3119" y="2539"/>
              <a:ext cx="53" cy="67"/>
            </a:xfrm>
            <a:prstGeom prst="line">
              <a:avLst/>
            </a:prstGeom>
            <a:noFill/>
            <a:ln w="2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8" name="Freeform 16"/>
            <p:cNvSpPr>
              <a:spLocks/>
            </p:cNvSpPr>
            <p:nvPr/>
          </p:nvSpPr>
          <p:spPr bwMode="auto">
            <a:xfrm>
              <a:off x="3140" y="2501"/>
              <a:ext cx="71" cy="78"/>
            </a:xfrm>
            <a:custGeom>
              <a:avLst/>
              <a:gdLst>
                <a:gd name="T0" fmla="*/ 0 w 352"/>
                <a:gd name="T1" fmla="*/ 0 h 389"/>
                <a:gd name="T2" fmla="*/ 0 w 352"/>
                <a:gd name="T3" fmla="*/ 0 h 389"/>
                <a:gd name="T4" fmla="*/ 0 w 352"/>
                <a:gd name="T5" fmla="*/ 0 h 389"/>
                <a:gd name="T6" fmla="*/ 0 w 352"/>
                <a:gd name="T7" fmla="*/ 0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389"/>
                <a:gd name="T14" fmla="*/ 352 w 352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389">
                  <a:moveTo>
                    <a:pt x="352" y="181"/>
                  </a:moveTo>
                  <a:lnTo>
                    <a:pt x="0" y="389"/>
                  </a:lnTo>
                  <a:lnTo>
                    <a:pt x="128" y="0"/>
                  </a:lnTo>
                  <a:lnTo>
                    <a:pt x="352" y="181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9" name="Rectangle 17"/>
            <p:cNvSpPr>
              <a:spLocks noChangeArrowheads="1"/>
            </p:cNvSpPr>
            <p:nvPr/>
          </p:nvSpPr>
          <p:spPr bwMode="auto">
            <a:xfrm>
              <a:off x="2849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50" name="Rectangle 18"/>
            <p:cNvSpPr>
              <a:spLocks noChangeArrowheads="1"/>
            </p:cNvSpPr>
            <p:nvPr/>
          </p:nvSpPr>
          <p:spPr bwMode="auto">
            <a:xfrm>
              <a:off x="2562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51" name="Rectangle 19"/>
            <p:cNvSpPr>
              <a:spLocks noChangeArrowheads="1"/>
            </p:cNvSpPr>
            <p:nvPr/>
          </p:nvSpPr>
          <p:spPr bwMode="auto">
            <a:xfrm>
              <a:off x="2300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52" name="Rectangle 20"/>
            <p:cNvSpPr>
              <a:spLocks noChangeArrowheads="1"/>
            </p:cNvSpPr>
            <p:nvPr/>
          </p:nvSpPr>
          <p:spPr bwMode="auto">
            <a:xfrm>
              <a:off x="2013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53" name="Rectangle 21"/>
            <p:cNvSpPr>
              <a:spLocks noChangeArrowheads="1"/>
            </p:cNvSpPr>
            <p:nvPr/>
          </p:nvSpPr>
          <p:spPr bwMode="auto">
            <a:xfrm>
              <a:off x="1702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54" name="Rectangle 22"/>
            <p:cNvSpPr>
              <a:spLocks noChangeArrowheads="1"/>
            </p:cNvSpPr>
            <p:nvPr/>
          </p:nvSpPr>
          <p:spPr bwMode="auto">
            <a:xfrm>
              <a:off x="1439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55" name="Rectangle 23"/>
            <p:cNvSpPr>
              <a:spLocks noChangeArrowheads="1"/>
            </p:cNvSpPr>
            <p:nvPr/>
          </p:nvSpPr>
          <p:spPr bwMode="auto">
            <a:xfrm>
              <a:off x="1128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56" name="Rectangle 24"/>
            <p:cNvSpPr>
              <a:spLocks noChangeArrowheads="1"/>
            </p:cNvSpPr>
            <p:nvPr/>
          </p:nvSpPr>
          <p:spPr bwMode="auto">
            <a:xfrm>
              <a:off x="841" y="98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57" name="Rectangle 25"/>
            <p:cNvSpPr>
              <a:spLocks noChangeArrowheads="1"/>
            </p:cNvSpPr>
            <p:nvPr/>
          </p:nvSpPr>
          <p:spPr bwMode="auto">
            <a:xfrm>
              <a:off x="2576" y="169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=8</a:t>
              </a:r>
              <a:endParaRPr lang="da-DK"/>
            </a:p>
          </p:txBody>
        </p:sp>
        <p:sp>
          <p:nvSpPr>
            <p:cNvPr id="12358" name="Rectangle 26"/>
            <p:cNvSpPr>
              <a:spLocks noChangeArrowheads="1"/>
            </p:cNvSpPr>
            <p:nvPr/>
          </p:nvSpPr>
          <p:spPr bwMode="auto">
            <a:xfrm>
              <a:off x="3551" y="1814"/>
              <a:ext cx="71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FF"/>
                  </a:solidFill>
                </a:rPr>
                <a:t>Push(13)</a:t>
              </a:r>
              <a:endParaRPr lang="da-DK"/>
            </a:p>
          </p:txBody>
        </p:sp>
        <p:sp>
          <p:nvSpPr>
            <p:cNvPr id="12359" name="Line 27"/>
            <p:cNvSpPr>
              <a:spLocks noChangeShapeType="1"/>
            </p:cNvSpPr>
            <p:nvPr/>
          </p:nvSpPr>
          <p:spPr bwMode="auto">
            <a:xfrm flipV="1">
              <a:off x="102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0" name="Line 28"/>
            <p:cNvSpPr>
              <a:spLocks noChangeShapeType="1"/>
            </p:cNvSpPr>
            <p:nvPr/>
          </p:nvSpPr>
          <p:spPr bwMode="auto">
            <a:xfrm flipV="1">
              <a:off x="130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1" name="Line 29"/>
            <p:cNvSpPr>
              <a:spLocks noChangeShapeType="1"/>
            </p:cNvSpPr>
            <p:nvPr/>
          </p:nvSpPr>
          <p:spPr bwMode="auto">
            <a:xfrm flipV="1">
              <a:off x="159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2" name="Line 30"/>
            <p:cNvSpPr>
              <a:spLocks noChangeShapeType="1"/>
            </p:cNvSpPr>
            <p:nvPr/>
          </p:nvSpPr>
          <p:spPr bwMode="auto">
            <a:xfrm flipV="1">
              <a:off x="188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3" name="Line 31"/>
            <p:cNvSpPr>
              <a:spLocks noChangeShapeType="1"/>
            </p:cNvSpPr>
            <p:nvPr/>
          </p:nvSpPr>
          <p:spPr bwMode="auto">
            <a:xfrm flipV="1">
              <a:off x="216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4" name="Line 32"/>
            <p:cNvSpPr>
              <a:spLocks noChangeShapeType="1"/>
            </p:cNvSpPr>
            <p:nvPr/>
          </p:nvSpPr>
          <p:spPr bwMode="auto">
            <a:xfrm flipV="1">
              <a:off x="245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5" name="Line 33"/>
            <p:cNvSpPr>
              <a:spLocks noChangeShapeType="1"/>
            </p:cNvSpPr>
            <p:nvPr/>
          </p:nvSpPr>
          <p:spPr bwMode="auto">
            <a:xfrm flipV="1">
              <a:off x="2742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6" name="Rectangle 34"/>
            <p:cNvSpPr>
              <a:spLocks noChangeArrowheads="1"/>
            </p:cNvSpPr>
            <p:nvPr/>
          </p:nvSpPr>
          <p:spPr bwMode="auto">
            <a:xfrm>
              <a:off x="2237" y="1217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67" name="Rectangle 35"/>
            <p:cNvSpPr>
              <a:spLocks noChangeArrowheads="1"/>
            </p:cNvSpPr>
            <p:nvPr/>
          </p:nvSpPr>
          <p:spPr bwMode="auto">
            <a:xfrm>
              <a:off x="1978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68" name="Rectangle 36"/>
            <p:cNvSpPr>
              <a:spLocks noChangeArrowheads="1"/>
            </p:cNvSpPr>
            <p:nvPr/>
          </p:nvSpPr>
          <p:spPr bwMode="auto">
            <a:xfrm>
              <a:off x="1691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69" name="Rectangle 37"/>
            <p:cNvSpPr>
              <a:spLocks noChangeArrowheads="1"/>
            </p:cNvSpPr>
            <p:nvPr/>
          </p:nvSpPr>
          <p:spPr bwMode="auto">
            <a:xfrm>
              <a:off x="1404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70" name="Rectangle 38"/>
            <p:cNvSpPr>
              <a:spLocks noChangeArrowheads="1"/>
            </p:cNvSpPr>
            <p:nvPr/>
          </p:nvSpPr>
          <p:spPr bwMode="auto">
            <a:xfrm>
              <a:off x="1117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71" name="Rectangle 39"/>
            <p:cNvSpPr>
              <a:spLocks noChangeArrowheads="1"/>
            </p:cNvSpPr>
            <p:nvPr/>
          </p:nvSpPr>
          <p:spPr bwMode="auto">
            <a:xfrm>
              <a:off x="830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72" name="Rectangle 40"/>
            <p:cNvSpPr>
              <a:spLocks noChangeArrowheads="1"/>
            </p:cNvSpPr>
            <p:nvPr/>
          </p:nvSpPr>
          <p:spPr bwMode="auto">
            <a:xfrm>
              <a:off x="2551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73" name="Rectangle 41"/>
            <p:cNvSpPr>
              <a:spLocks noChangeArrowheads="1"/>
            </p:cNvSpPr>
            <p:nvPr/>
          </p:nvSpPr>
          <p:spPr bwMode="auto">
            <a:xfrm>
              <a:off x="2838" y="121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2667000" y="4235450"/>
            <a:ext cx="7315200" cy="1411288"/>
            <a:chOff x="720" y="2668"/>
            <a:chExt cx="4608" cy="889"/>
          </a:xfrm>
        </p:grpSpPr>
        <p:sp>
          <p:nvSpPr>
            <p:cNvPr id="1229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720" y="2688"/>
              <a:ext cx="4608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Rectangle 45"/>
            <p:cNvSpPr>
              <a:spLocks noChangeArrowheads="1"/>
            </p:cNvSpPr>
            <p:nvPr/>
          </p:nvSpPr>
          <p:spPr bwMode="auto">
            <a:xfrm>
              <a:off x="734" y="2846"/>
              <a:ext cx="4580" cy="288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46"/>
            <p:cNvSpPr>
              <a:spLocks noChangeShapeType="1"/>
            </p:cNvSpPr>
            <p:nvPr/>
          </p:nvSpPr>
          <p:spPr bwMode="auto">
            <a:xfrm flipV="1">
              <a:off x="3180" y="3211"/>
              <a:ext cx="1" cy="140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Freeform 47"/>
            <p:cNvSpPr>
              <a:spLocks/>
            </p:cNvSpPr>
            <p:nvPr/>
          </p:nvSpPr>
          <p:spPr bwMode="auto">
            <a:xfrm>
              <a:off x="3151" y="3160"/>
              <a:ext cx="58" cy="77"/>
            </a:xfrm>
            <a:custGeom>
              <a:avLst/>
              <a:gdLst>
                <a:gd name="T0" fmla="*/ 0 w 231"/>
                <a:gd name="T1" fmla="*/ 0 h 307"/>
                <a:gd name="T2" fmla="*/ 0 w 231"/>
                <a:gd name="T3" fmla="*/ 0 h 307"/>
                <a:gd name="T4" fmla="*/ 0 w 231"/>
                <a:gd name="T5" fmla="*/ 0 h 307"/>
                <a:gd name="T6" fmla="*/ 0 w 231"/>
                <a:gd name="T7" fmla="*/ 0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307"/>
                <a:gd name="T14" fmla="*/ 231 w 231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307">
                  <a:moveTo>
                    <a:pt x="0" y="307"/>
                  </a:moveTo>
                  <a:lnTo>
                    <a:pt x="116" y="0"/>
                  </a:lnTo>
                  <a:lnTo>
                    <a:pt x="231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Rectangle 48"/>
            <p:cNvSpPr>
              <a:spLocks noChangeArrowheads="1"/>
            </p:cNvSpPr>
            <p:nvPr/>
          </p:nvSpPr>
          <p:spPr bwMode="auto">
            <a:xfrm>
              <a:off x="3324" y="2846"/>
              <a:ext cx="1990" cy="288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Rectangle 49"/>
            <p:cNvSpPr>
              <a:spLocks noChangeArrowheads="1"/>
            </p:cNvSpPr>
            <p:nvPr/>
          </p:nvSpPr>
          <p:spPr bwMode="auto">
            <a:xfrm>
              <a:off x="2856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02" name="Rectangle 50"/>
            <p:cNvSpPr>
              <a:spLocks noChangeArrowheads="1"/>
            </p:cNvSpPr>
            <p:nvPr/>
          </p:nvSpPr>
          <p:spPr bwMode="auto">
            <a:xfrm>
              <a:off x="2568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03" name="Rectangle 51"/>
            <p:cNvSpPr>
              <a:spLocks noChangeArrowheads="1"/>
            </p:cNvSpPr>
            <p:nvPr/>
          </p:nvSpPr>
          <p:spPr bwMode="auto">
            <a:xfrm>
              <a:off x="2304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04" name="Rectangle 52"/>
            <p:cNvSpPr>
              <a:spLocks noChangeArrowheads="1"/>
            </p:cNvSpPr>
            <p:nvPr/>
          </p:nvSpPr>
          <p:spPr bwMode="auto">
            <a:xfrm>
              <a:off x="2017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05" name="Rectangle 53"/>
            <p:cNvSpPr>
              <a:spLocks noChangeArrowheads="1"/>
            </p:cNvSpPr>
            <p:nvPr/>
          </p:nvSpPr>
          <p:spPr bwMode="auto">
            <a:xfrm>
              <a:off x="1705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06" name="Rectangle 54"/>
            <p:cNvSpPr>
              <a:spLocks noChangeArrowheads="1"/>
            </p:cNvSpPr>
            <p:nvPr/>
          </p:nvSpPr>
          <p:spPr bwMode="auto">
            <a:xfrm>
              <a:off x="1441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07" name="Rectangle 55"/>
            <p:cNvSpPr>
              <a:spLocks noChangeArrowheads="1"/>
            </p:cNvSpPr>
            <p:nvPr/>
          </p:nvSpPr>
          <p:spPr bwMode="auto">
            <a:xfrm>
              <a:off x="1130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08" name="Rectangle 56"/>
            <p:cNvSpPr>
              <a:spLocks noChangeArrowheads="1"/>
            </p:cNvSpPr>
            <p:nvPr/>
          </p:nvSpPr>
          <p:spPr bwMode="auto">
            <a:xfrm>
              <a:off x="842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09" name="Rectangle 57"/>
            <p:cNvSpPr>
              <a:spLocks noChangeArrowheads="1"/>
            </p:cNvSpPr>
            <p:nvPr/>
          </p:nvSpPr>
          <p:spPr bwMode="auto">
            <a:xfrm>
              <a:off x="3144" y="266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10" name="Rectangle 58"/>
            <p:cNvSpPr>
              <a:spLocks noChangeArrowheads="1"/>
            </p:cNvSpPr>
            <p:nvPr/>
          </p:nvSpPr>
          <p:spPr bwMode="auto">
            <a:xfrm>
              <a:off x="3395" y="2668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2311" name="Rectangle 59"/>
            <p:cNvSpPr>
              <a:spLocks noChangeArrowheads="1"/>
            </p:cNvSpPr>
            <p:nvPr/>
          </p:nvSpPr>
          <p:spPr bwMode="auto">
            <a:xfrm>
              <a:off x="3711" y="2668"/>
              <a:ext cx="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2312" name="Rectangle 60"/>
            <p:cNvSpPr>
              <a:spLocks noChangeArrowheads="1"/>
            </p:cNvSpPr>
            <p:nvPr/>
          </p:nvSpPr>
          <p:spPr bwMode="auto">
            <a:xfrm>
              <a:off x="3971" y="2668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2313" name="Rectangle 61"/>
            <p:cNvSpPr>
              <a:spLocks noChangeArrowheads="1"/>
            </p:cNvSpPr>
            <p:nvPr/>
          </p:nvSpPr>
          <p:spPr bwMode="auto">
            <a:xfrm>
              <a:off x="4283" y="2668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2314" name="Rectangle 62"/>
            <p:cNvSpPr>
              <a:spLocks noChangeArrowheads="1"/>
            </p:cNvSpPr>
            <p:nvPr/>
          </p:nvSpPr>
          <p:spPr bwMode="auto">
            <a:xfrm>
              <a:off x="4570" y="2668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2315" name="Rectangle 63"/>
            <p:cNvSpPr>
              <a:spLocks noChangeArrowheads="1"/>
            </p:cNvSpPr>
            <p:nvPr/>
          </p:nvSpPr>
          <p:spPr bwMode="auto">
            <a:xfrm>
              <a:off x="4834" y="2668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2316" name="Rectangle 64"/>
            <p:cNvSpPr>
              <a:spLocks noChangeArrowheads="1"/>
            </p:cNvSpPr>
            <p:nvPr/>
          </p:nvSpPr>
          <p:spPr bwMode="auto">
            <a:xfrm>
              <a:off x="5122" y="2668"/>
              <a:ext cx="1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2317" name="Rectangle 65"/>
            <p:cNvSpPr>
              <a:spLocks noChangeArrowheads="1"/>
            </p:cNvSpPr>
            <p:nvPr/>
          </p:nvSpPr>
          <p:spPr bwMode="auto">
            <a:xfrm>
              <a:off x="2871" y="3353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2318" name="Line 66"/>
            <p:cNvSpPr>
              <a:spLocks noChangeShapeType="1"/>
            </p:cNvSpPr>
            <p:nvPr/>
          </p:nvSpPr>
          <p:spPr bwMode="auto">
            <a:xfrm flipV="1">
              <a:off x="3324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Line 67"/>
            <p:cNvSpPr>
              <a:spLocks noChangeShapeType="1"/>
            </p:cNvSpPr>
            <p:nvPr/>
          </p:nvSpPr>
          <p:spPr bwMode="auto">
            <a:xfrm flipV="1">
              <a:off x="3611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Line 68"/>
            <p:cNvSpPr>
              <a:spLocks noChangeShapeType="1"/>
            </p:cNvSpPr>
            <p:nvPr/>
          </p:nvSpPr>
          <p:spPr bwMode="auto">
            <a:xfrm flipV="1">
              <a:off x="3899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Line 69"/>
            <p:cNvSpPr>
              <a:spLocks noChangeShapeType="1"/>
            </p:cNvSpPr>
            <p:nvPr/>
          </p:nvSpPr>
          <p:spPr bwMode="auto">
            <a:xfrm flipV="1">
              <a:off x="418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Line 70"/>
            <p:cNvSpPr>
              <a:spLocks noChangeShapeType="1"/>
            </p:cNvSpPr>
            <p:nvPr/>
          </p:nvSpPr>
          <p:spPr bwMode="auto">
            <a:xfrm flipV="1">
              <a:off x="447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Line 71"/>
            <p:cNvSpPr>
              <a:spLocks noChangeShapeType="1"/>
            </p:cNvSpPr>
            <p:nvPr/>
          </p:nvSpPr>
          <p:spPr bwMode="auto">
            <a:xfrm flipV="1">
              <a:off x="476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Line 72"/>
            <p:cNvSpPr>
              <a:spLocks noChangeShapeType="1"/>
            </p:cNvSpPr>
            <p:nvPr/>
          </p:nvSpPr>
          <p:spPr bwMode="auto">
            <a:xfrm flipV="1">
              <a:off x="505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Line 73"/>
            <p:cNvSpPr>
              <a:spLocks noChangeShapeType="1"/>
            </p:cNvSpPr>
            <p:nvPr/>
          </p:nvSpPr>
          <p:spPr bwMode="auto">
            <a:xfrm flipV="1">
              <a:off x="102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Line 74"/>
            <p:cNvSpPr>
              <a:spLocks noChangeShapeType="1"/>
            </p:cNvSpPr>
            <p:nvPr/>
          </p:nvSpPr>
          <p:spPr bwMode="auto">
            <a:xfrm flipV="1">
              <a:off x="131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7" name="Line 75"/>
            <p:cNvSpPr>
              <a:spLocks noChangeShapeType="1"/>
            </p:cNvSpPr>
            <p:nvPr/>
          </p:nvSpPr>
          <p:spPr bwMode="auto">
            <a:xfrm flipV="1">
              <a:off x="159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8" name="Line 76"/>
            <p:cNvSpPr>
              <a:spLocks noChangeShapeType="1"/>
            </p:cNvSpPr>
            <p:nvPr/>
          </p:nvSpPr>
          <p:spPr bwMode="auto">
            <a:xfrm flipV="1">
              <a:off x="188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9" name="Line 77"/>
            <p:cNvSpPr>
              <a:spLocks noChangeShapeType="1"/>
            </p:cNvSpPr>
            <p:nvPr/>
          </p:nvSpPr>
          <p:spPr bwMode="auto">
            <a:xfrm flipV="1">
              <a:off x="2173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0" name="Line 78"/>
            <p:cNvSpPr>
              <a:spLocks noChangeShapeType="1"/>
            </p:cNvSpPr>
            <p:nvPr/>
          </p:nvSpPr>
          <p:spPr bwMode="auto">
            <a:xfrm flipV="1">
              <a:off x="246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1" name="Line 79"/>
            <p:cNvSpPr>
              <a:spLocks noChangeShapeType="1"/>
            </p:cNvSpPr>
            <p:nvPr/>
          </p:nvSpPr>
          <p:spPr bwMode="auto">
            <a:xfrm flipV="1">
              <a:off x="2748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2" name="Line 80"/>
            <p:cNvSpPr>
              <a:spLocks noChangeShapeType="1"/>
            </p:cNvSpPr>
            <p:nvPr/>
          </p:nvSpPr>
          <p:spPr bwMode="auto">
            <a:xfrm flipV="1">
              <a:off x="3036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3" name="Rectangle 81"/>
            <p:cNvSpPr>
              <a:spLocks noChangeArrowheads="1"/>
            </p:cNvSpPr>
            <p:nvPr/>
          </p:nvSpPr>
          <p:spPr bwMode="auto">
            <a:xfrm>
              <a:off x="2241" y="2897"/>
              <a:ext cx="1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34" name="Rectangle 82"/>
            <p:cNvSpPr>
              <a:spLocks noChangeArrowheads="1"/>
            </p:cNvSpPr>
            <p:nvPr/>
          </p:nvSpPr>
          <p:spPr bwMode="auto">
            <a:xfrm>
              <a:off x="1982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35" name="Rectangle 83"/>
            <p:cNvSpPr>
              <a:spLocks noChangeArrowheads="1"/>
            </p:cNvSpPr>
            <p:nvPr/>
          </p:nvSpPr>
          <p:spPr bwMode="auto">
            <a:xfrm>
              <a:off x="1694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36" name="Rectangle 84"/>
            <p:cNvSpPr>
              <a:spLocks noChangeArrowheads="1"/>
            </p:cNvSpPr>
            <p:nvPr/>
          </p:nvSpPr>
          <p:spPr bwMode="auto">
            <a:xfrm>
              <a:off x="1406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37" name="Rectangle 85"/>
            <p:cNvSpPr>
              <a:spLocks noChangeArrowheads="1"/>
            </p:cNvSpPr>
            <p:nvPr/>
          </p:nvSpPr>
          <p:spPr bwMode="auto">
            <a:xfrm>
              <a:off x="1119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38" name="Rectangle 86"/>
            <p:cNvSpPr>
              <a:spLocks noChangeArrowheads="1"/>
            </p:cNvSpPr>
            <p:nvPr/>
          </p:nvSpPr>
          <p:spPr bwMode="auto">
            <a:xfrm>
              <a:off x="831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39" name="Rectangle 87"/>
            <p:cNvSpPr>
              <a:spLocks noChangeArrowheads="1"/>
            </p:cNvSpPr>
            <p:nvPr/>
          </p:nvSpPr>
          <p:spPr bwMode="auto">
            <a:xfrm>
              <a:off x="2557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40" name="Rectangle 88"/>
            <p:cNvSpPr>
              <a:spLocks noChangeArrowheads="1"/>
            </p:cNvSpPr>
            <p:nvPr/>
          </p:nvSpPr>
          <p:spPr bwMode="auto">
            <a:xfrm>
              <a:off x="2845" y="2897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41" name="Rectangle 89"/>
            <p:cNvSpPr>
              <a:spLocks noChangeArrowheads="1"/>
            </p:cNvSpPr>
            <p:nvPr/>
          </p:nvSpPr>
          <p:spPr bwMode="auto">
            <a:xfrm>
              <a:off x="3086" y="2897"/>
              <a:ext cx="18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991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Fordoble</a:t>
            </a:r>
            <a:r>
              <a:rPr lang="da-DK" smtClean="0"/>
              <a:t> arrayet når det er fuld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            </a:t>
            </a: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/>
              <a:t> udvidelser: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			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1+2+4+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···+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981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90500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Halver</a:t>
            </a:r>
            <a:r>
              <a:rPr lang="da-DK" sz="3200"/>
              <a:t> arrayet når det er </a:t>
            </a:r>
            <a:r>
              <a:rPr lang="da-DK" sz="3200">
                <a:solidFill>
                  <a:srgbClr val="FF0000"/>
                </a:solidFill>
              </a:rPr>
              <a:t>&lt;1/4 </a:t>
            </a:r>
            <a:r>
              <a:rPr lang="da-DK" sz="3200"/>
              <a:t>fyldt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/>
              <a:t>			    </a:t>
            </a:r>
            <a:r>
              <a:rPr lang="da-DK" sz="3200" b="1">
                <a:solidFill>
                  <a:schemeClr val="accent2"/>
                </a:solidFill>
              </a:rPr>
              <a:t>Tid</a:t>
            </a:r>
            <a:r>
              <a:rPr lang="da-DK" sz="3200"/>
              <a:t>  for 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/>
              <a:t> udvidelser/reduktioner: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									 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8" descr="arraydoub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47826"/>
            <a:ext cx="8153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rrayhalf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815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895601"/>
            <a:ext cx="7924800" cy="1751013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274320" tIns="320040" rIns="274320" bIns="32004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/>
              <a:t>n</a:t>
            </a:r>
            <a:r>
              <a:rPr lang="da-DK" smtClean="0"/>
              <a:t> udvidelser/reduktioner 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Plads  </a:t>
            </a:r>
            <a:r>
              <a:rPr lang="da-DK" smtClean="0">
                <a:cs typeface="Arial" charset="0"/>
              </a:rPr>
              <a:t>≤  4 </a:t>
            </a:r>
            <a:r>
              <a:rPr lang="en-US" smtClean="0">
                <a:cs typeface="Arial" charset="0"/>
              </a:rPr>
              <a:t>·</a:t>
            </a:r>
            <a:r>
              <a:rPr lang="da-DK" smtClean="0">
                <a:cs typeface="Arial" charset="0"/>
              </a:rPr>
              <a:t> aktuelle antal elementer</a:t>
            </a:r>
            <a:endParaRPr lang="da-DK" b="1" i="1" smtClean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9050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 + Halvering </a:t>
            </a:r>
            <a:br>
              <a:rPr lang="da-DK" sz="4400" b="1">
                <a:solidFill>
                  <a:schemeClr val="tx2"/>
                </a:solidFill>
              </a:rPr>
            </a:br>
            <a:r>
              <a:rPr lang="da-DK" sz="3200" b="1">
                <a:solidFill>
                  <a:schemeClr val="tx2"/>
                </a:solidFill>
              </a:rPr>
              <a:t>– en generel teknik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0" y="5546725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b="1">
                <a:solidFill>
                  <a:schemeClr val="accent2"/>
                </a:solidFill>
              </a:rPr>
              <a:t>Array implementation af Stak: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>
                <a:solidFill>
                  <a:schemeClr val="accent2"/>
                </a:solidFill>
              </a:rPr>
              <a:t> push og pop operationer tager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DELIMITERS" val="3.1"/>
  <p:tag name="POWERPOINTVERSION" val="14.0"/>
  <p:tag name="TPSTANDARDS" val=""/>
  <p:tag name="ADVANCEDSETTINGSVIEW" val="False"/>
  <p:tag name="LUIDIAENABLED" val="False"/>
  <p:tag name="TASKPANEKEY" val="9030a000-e702-42b3-b678-e8a4d41e9ebe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4"/>
  <p:tag name="SLIDEGUID" val="B7792021EA414460BA2F36AE8E520C23"/>
  <p:tag name="QUESTIONALIAS" val="4/3 Forøgelse"/>
  <p:tag name="ANSWERSALIAS" val="3/2 ∙ n|smicln|4/3 ∙ n|smicln|2 ∙ n|smicln|8/3 ∙ n|smicln|ved ikke"/>
  <p:tag name="RESPONSESGATHERED" val="True"/>
  <p:tag name="TOTALRESPONSES" val="86"/>
  <p:tag name="RESPONSECOUNT" val="860"/>
  <p:tag name="SLICED" val="False"/>
  <p:tag name="RESPONSES" val="2;2;2;2;2;5;2;2;4;4;5;2;4;4;3;-;1;3;3;3;4;3;2;2;2;2;5;3;3;4;3;3;3;2;2;3;3;3;3;3;3;3;2;3;2;3;2;-;3;4;-;1;3;3;4;4;2;3;1;4;3;4;5;3;1;2;3;3;1;2;4;3;3;3;2;3;2;3;3;3;3;3;2;2;1;4;3;1;1;"/>
  <p:tag name="CHARTSTRINGSTD" val="80 240 370 130 40"/>
  <p:tag name="CHARTSTRINGREV" val="40 130 370 240 80"/>
  <p:tag name="CHARTSTRINGSTDPER" val="0.0930232558139535 0.27906976744186 0.430232558139535 0.151162790697674 0.0465116279069767"/>
  <p:tag name="CHARTSTRINGREVPER" val="0.0465116279069767 0.151162790697674 0.430232558139535 0.27906976744186 0.0930232558139535"/>
  <p:tag name="ANONYMOUSTEMP" val="False"/>
  <p:tag name="VALUES" val="No Value|smicln|No Value|smicln|No Value|smicln|No Value|smicln|No Va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8"/>
  <p:tag name="FONTSIZE" val="32"/>
  <p:tag name="BULLETTYPE" val="ppBulletAlphaLCParenRight"/>
  <p:tag name="ANSWERTEXT" val="3/2 ∙ n&#10;4/3 ∙ n&#10;2 ∙ n&#10;8/3 ∙ n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908C32DC03434689BC5B8983DF8FB3CA"/>
  <p:tag name="ANSWERSALIAS" val="n|smicln|n – 1|smicln|n – 2|smicln|n / 2|smicln|ved ikke"/>
  <p:tag name="QUESTIONALIAS" val="Maximal kapacitet af en kø  implementeret i et array af længde n? "/>
  <p:tag name="RESPONSESGATHERED" val="True"/>
  <p:tag name="TOTALRESPONSES" val="88"/>
  <p:tag name="RESPONSECOUNT" val="880"/>
  <p:tag name="SLICED" val="False"/>
  <p:tag name="RESPONSES" val="2;2;2;2;2;2;2;2;2;2;-;2;2;2;1;2;2;1;2;2;2;2;2;2;2;2;-;2;2;1;2;1;2;2;2;2;2;1;2;3;2;2;2;2;1;1;2;-;2;2;1;2;2;2;2;2;2;1;1;2;2;2;1;1;2;2;2;2;2;1;2;1;-;1;2;2;2;2;1;2;-;-;1;2;2;2;2;2;2;2;2;1;2;2;"/>
  <p:tag name="CHARTSTRINGSTD" val="180 690 10 0 0"/>
  <p:tag name="CHARTSTRINGREV" val="0 0 10 690 180"/>
  <p:tag name="CHARTSTRINGSTDPER" val="0.204545454545455 0.784090909090909 0.0113636363636364 0 0"/>
  <p:tag name="CHARTSTRINGREVPER" val="0 0 0.0113636363636364 0.784090909090909 0.204545454545455"/>
  <p:tag name="ANONYMOUSTEMP" val="False"/>
  <p:tag name="VALUES" val="No Value|smicln|No Value|smicln|No Value|smicln|No Value|smicln|No Val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8"/>
  <p:tag name="FONTSIZE" val="32"/>
  <p:tag name="BULLETTYPE" val="ppBulletAlphaLCParenRight"/>
  <p:tag name="ANSWERTEXT" val="n&#10;n – 1&#10;n – 2&#10;n / 2&#10;ved ikk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4"/>
  <p:tag name="SLIDEGUID" val="98943C69E1AC4136A83F6DE3B8CD1CBD"/>
  <p:tag name="ANSWERSALIAS" val="O( 1 )|smicln|O( i )|smicln|O( log i )|smicln|ved ikke"/>
  <p:tag name="QUESTIONALIAS" val="Hvor lang tid tager det at tilgå  det i-te barn til en knude ?"/>
  <p:tag name="RESPONSESGATHERED" val="True"/>
  <p:tag name="TOTALRESPONSES" val="100"/>
  <p:tag name="RESPONSECOUNT" val="1000"/>
  <p:tag name="SLICED" val="False"/>
  <p:tag name="RESPONSES" val="2;3;2;2;4;2;2;2;2;2;4;1;2;4;3;2;4;2;2;4;2;2;4;2;2;1;4;2;4;2;4;2;3;2;2;2;2;2;2;2;2;2;3;2;3;2;4;2;2;2;2;2;2;2;2;-;2;-;2;2;2;2;2;2;3;2;2;2;2;2;2;2;2;1;2;3;3;2;2;2;2;2;2;2;2;2;2;2;2;2;2;2;3;2;2;2;3;2;2;3;2;4;"/>
  <p:tag name="CHARTSTRINGSTD" val="30 750 110 110"/>
  <p:tag name="CHARTSTRINGREV" val="110 110 750 30"/>
  <p:tag name="CHARTSTRINGSTDPER" val="0.03 0.75 0.11 0.11"/>
  <p:tag name="CHARTSTRINGREVPER" val="0.11 0.11 0.75 0.03"/>
  <p:tag name="ANONYMOUSTEMP" val="False"/>
  <p:tag name="VALUES" val="No Value|smicln|No Value|smicln|No Value|smicln|No Val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33"/>
  <p:tag name="FONTSIZE" val="32"/>
  <p:tag name="BULLETTYPE" val="ppBulletAlphaLCParenRight"/>
  <p:tag name="ANSWERTEXT" val="O( 1 )&#10;O( i )&#10;O( log i )&#10;ved ikk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7112</TotalTime>
  <Words>1848</Words>
  <Application>Microsoft Office PowerPoint</Application>
  <PresentationFormat>Widescreen</PresentationFormat>
  <Paragraphs>581</Paragraphs>
  <Slides>30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Courier New</vt:lpstr>
      <vt:lpstr>Helvetica</vt:lpstr>
      <vt:lpstr>Tahoma</vt:lpstr>
      <vt:lpstr>Times New Roman</vt:lpstr>
      <vt:lpstr>Default Design</vt:lpstr>
      <vt:lpstr>PowerPoint Presentation</vt:lpstr>
      <vt:lpstr>[CLRS, Del 3] : Datastrukturer</vt:lpstr>
      <vt:lpstr>PowerPoint Presentation</vt:lpstr>
      <vt:lpstr>PowerPoint Presentation</vt:lpstr>
      <vt:lpstr>Stak</vt:lpstr>
      <vt:lpstr>Stak : Array Implementation</vt:lpstr>
      <vt:lpstr>Stak : Overløb</vt:lpstr>
      <vt:lpstr>PowerPoint Presentation</vt:lpstr>
      <vt:lpstr>PowerPoint Presentation</vt:lpstr>
      <vt:lpstr>4/3 Forøgelse</vt:lpstr>
      <vt:lpstr>Reallokeringsstrategier i Java, Python og C++</vt:lpstr>
      <vt:lpstr>PowerPoint Presentation</vt:lpstr>
      <vt:lpstr>Kø : Array Implementation</vt:lpstr>
      <vt:lpstr>Maximal kapacitet af en kø  implementeret i et array af længde n ? </vt:lpstr>
      <vt:lpstr>Kø : Array Implementation</vt:lpstr>
      <vt:lpstr>Arrays (med Fordobling/Halvering)</vt:lpstr>
      <vt:lpstr>PowerPoint Presentation</vt:lpstr>
      <vt:lpstr>Kædede Lister</vt:lpstr>
      <vt:lpstr>PowerPoint Presentation</vt:lpstr>
      <vt:lpstr>PowerPoint Presentation</vt:lpstr>
      <vt:lpstr>PowerPoint Presentation</vt:lpstr>
      <vt:lpstr>PowerPoint Presentation</vt:lpstr>
      <vt:lpstr>”The Challenge Puzzle”</vt:lpstr>
      <vt:lpstr> ”The Challenge Puzzle”</vt:lpstr>
      <vt:lpstr>PowerPoint Presentation</vt:lpstr>
      <vt:lpstr>Donald Knuth</vt:lpstr>
      <vt:lpstr>PowerPoint Presentation</vt:lpstr>
      <vt:lpstr>Binær Træ Repræsentation</vt:lpstr>
      <vt:lpstr> Træ Repræsentation</vt:lpstr>
      <vt:lpstr>Hvor lang tid tager det at tilgå  det i-te barn til en knude ?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145</cp:revision>
  <dcterms:created xsi:type="dcterms:W3CDTF">2007-02-15T20:43:32Z</dcterms:created>
  <dcterms:modified xsi:type="dcterms:W3CDTF">2020-10-02T09:42:12Z</dcterms:modified>
</cp:coreProperties>
</file>