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281" r:id="rId3"/>
    <p:sldId id="282" r:id="rId4"/>
    <p:sldId id="260" r:id="rId5"/>
    <p:sldId id="261" r:id="rId6"/>
    <p:sldId id="292" r:id="rId7"/>
    <p:sldId id="262" r:id="rId8"/>
    <p:sldId id="263" r:id="rId9"/>
    <p:sldId id="293" r:id="rId10"/>
    <p:sldId id="264" r:id="rId11"/>
    <p:sldId id="300" r:id="rId12"/>
    <p:sldId id="299" r:id="rId13"/>
    <p:sldId id="265" r:id="rId14"/>
    <p:sldId id="294" r:id="rId15"/>
    <p:sldId id="288" r:id="rId16"/>
    <p:sldId id="266" r:id="rId17"/>
    <p:sldId id="267" r:id="rId18"/>
    <p:sldId id="268" r:id="rId19"/>
    <p:sldId id="269" r:id="rId20"/>
    <p:sldId id="280" r:id="rId21"/>
    <p:sldId id="289" r:id="rId22"/>
    <p:sldId id="290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6620" autoAdjust="0"/>
  </p:normalViewPr>
  <p:slideViewPr>
    <p:cSldViewPr>
      <p:cViewPr varScale="1">
        <p:scale>
          <a:sx n="79" d="100"/>
          <a:sy n="79" d="100"/>
        </p:scale>
        <p:origin x="96" y="19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CEDFFED-297F-46E8-BDA2-240DFAC1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1221-B2B6-4FFD-86E8-188EA9AD4E26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7625E-2F62-44B7-80BA-FC1E30F059DD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Tiderne kommer ved enten at bruge en </a:t>
            </a:r>
            <a:r>
              <a:rPr lang="da-DK" dirty="0" err="1" smtClean="0"/>
              <a:t>prioritetskø</a:t>
            </a:r>
            <a:r>
              <a:rPr lang="da-DK" dirty="0" smtClean="0"/>
              <a:t> med O(log n) på alle operationer, eller et trivielt array.</a:t>
            </a:r>
          </a:p>
          <a:p>
            <a:pPr eaLnBrk="1" hangingPunct="1"/>
            <a:r>
              <a:rPr lang="da-DK" dirty="0" smtClean="0"/>
              <a:t>Eksempel på GRÅDIG ALGORITME</a:t>
            </a:r>
          </a:p>
          <a:p>
            <a:pPr eaLnBrk="1" hangingPunct="1"/>
            <a:r>
              <a:rPr lang="da-DK" dirty="0" err="1" smtClean="0"/>
              <a:t>Relax</a:t>
            </a:r>
            <a:r>
              <a:rPr lang="da-DK" baseline="0" dirty="0" smtClean="0"/>
              <a:t> medfører reduktion i prioritet =&gt; Q skal opdateres </a:t>
            </a:r>
            <a:r>
              <a:rPr lang="da-DK" baseline="0" dirty="0" err="1" smtClean="0"/>
              <a:t>mht</a:t>
            </a:r>
            <a:r>
              <a:rPr lang="da-DK" baseline="0" dirty="0" smtClean="0"/>
              <a:t> </a:t>
            </a:r>
            <a:r>
              <a:rPr lang="da-DK" baseline="0" smtClean="0"/>
              <a:t>ny prioritet af v</a:t>
            </a:r>
            <a:endParaRPr lang="da-DK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Acceleration</a:t>
            </a:r>
            <a:r>
              <a:rPr lang="da-DK" baseline="0" dirty="0" smtClean="0"/>
              <a:t> er +-1 i begge retninger per skridt, og </a:t>
            </a:r>
            <a:r>
              <a:rPr lang="da-DK" baseline="0" smtClean="0"/>
              <a:t>sluthastigheden skal være (0,0).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1AE222-0D5A-4C46-A86F-4B4506D047FD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sv(</a:t>
            </a:r>
            <a:r>
              <a:rPr lang="da-DK" dirty="0" err="1" smtClean="0"/>
              <a:t>bagv</a:t>
            </a:r>
            <a:r>
              <a:rPr lang="da-DK" dirty="0" smtClean="0"/>
              <a:t>)*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F4ABE-5C28-41E9-BA54-4CA9EC3488A2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Den </a:t>
            </a:r>
            <a:r>
              <a:rPr lang="en-US" dirty="0" err="1" smtClean="0"/>
              <a:t>korteste</a:t>
            </a:r>
            <a:r>
              <a:rPr lang="en-US" dirty="0" smtClean="0"/>
              <a:t> s-t </a:t>
            </a:r>
            <a:r>
              <a:rPr lang="en-US" dirty="0" err="1" smtClean="0"/>
              <a:t>afstand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0.</a:t>
            </a:r>
          </a:p>
          <a:p>
            <a:pPr eaLnBrk="1" hangingPunct="1"/>
            <a:r>
              <a:rPr lang="en-US" baseline="0" dirty="0" err="1" smtClean="0"/>
              <a:t>Grafen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5 “led”, 3 </a:t>
            </a:r>
            <a:r>
              <a:rPr lang="en-US" baseline="0" dirty="0" err="1" smtClean="0"/>
              <a:t>kanter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2.</a:t>
            </a:r>
          </a:p>
          <a:p>
            <a:pPr eaLnBrk="1" hangingPunct="1"/>
            <a:r>
              <a:rPr lang="en-US" baseline="0" dirty="0" smtClean="0"/>
              <a:t>Worst-case </a:t>
            </a:r>
            <a:r>
              <a:rPr lang="en-US" baseline="0" dirty="0" err="1" smtClean="0"/>
              <a:t>antal</a:t>
            </a:r>
            <a:r>
              <a:rPr lang="en-US" baseline="0" dirty="0" smtClean="0"/>
              <a:t> relax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k led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:</a:t>
            </a:r>
          </a:p>
          <a:p>
            <a:pPr eaLnBrk="1" hangingPunct="1"/>
            <a:r>
              <a:rPr lang="en-US" baseline="0" dirty="0" smtClean="0"/>
              <a:t>T(1) = 3</a:t>
            </a:r>
          </a:p>
          <a:p>
            <a:pPr eaLnBrk="1" hangingPunct="1"/>
            <a:r>
              <a:rPr lang="en-US" baseline="0" dirty="0" smtClean="0"/>
              <a:t>T(k) = 3 + 2*T(k - 1)</a:t>
            </a:r>
          </a:p>
          <a:p>
            <a:pPr eaLnBrk="1" hangingPunct="1"/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løser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3*(2^k – 1)</a:t>
            </a:r>
          </a:p>
          <a:p>
            <a:pPr eaLnBrk="1" hangingPunct="1"/>
            <a:r>
              <a:rPr lang="en-US" b="1" baseline="0" dirty="0" smtClean="0"/>
              <a:t>POINTE: #Relax </a:t>
            </a:r>
            <a:r>
              <a:rPr lang="en-US" b="1" baseline="0" dirty="0" err="1" smtClean="0"/>
              <a:t>kan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være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exponentielt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hvis</a:t>
            </a:r>
            <a:r>
              <a:rPr lang="en-US" b="1" baseline="0" dirty="0" smtClean="0"/>
              <a:t> man </a:t>
            </a:r>
            <a:r>
              <a:rPr lang="en-US" b="1" baseline="0" dirty="0" err="1" smtClean="0"/>
              <a:t>ikke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forsøger</a:t>
            </a:r>
            <a:r>
              <a:rPr lang="en-US" b="1" baseline="0" dirty="0" smtClean="0"/>
              <a:t> at </a:t>
            </a:r>
            <a:r>
              <a:rPr lang="en-US" b="1" baseline="0" dirty="0" err="1" smtClean="0"/>
              <a:t>være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systematisk</a:t>
            </a:r>
            <a:endParaRPr lang="en-US" b="1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F4ABE-5C28-41E9-BA54-4CA9EC3488A2}" type="slidenum">
              <a:rPr lang="en-US" b="0" smtClean="0"/>
              <a:pPr eaLnBrk="1" hangingPunct="1"/>
              <a:t>11</a:t>
            </a:fld>
            <a:endParaRPr lang="en-US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Den </a:t>
            </a:r>
            <a:r>
              <a:rPr lang="en-US" dirty="0" err="1" smtClean="0"/>
              <a:t>korteste</a:t>
            </a:r>
            <a:r>
              <a:rPr lang="en-US" dirty="0" smtClean="0"/>
              <a:t> </a:t>
            </a:r>
            <a:r>
              <a:rPr lang="en-US" dirty="0" err="1" smtClean="0"/>
              <a:t>afstand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0.</a:t>
            </a:r>
          </a:p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1215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F4ABE-5C28-41E9-BA54-4CA9EC3488A2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Retunerer</a:t>
            </a:r>
            <a:r>
              <a:rPr lang="da-DK" dirty="0" smtClean="0"/>
              <a:t> om der er en negative cykel i grafen (FALSE hvis der er en negativ cykel der kan nås</a:t>
            </a:r>
            <a:r>
              <a:rPr lang="da-DK" baseline="0" dirty="0" smtClean="0"/>
              <a:t> fra </a:t>
            </a:r>
            <a:r>
              <a:rPr lang="da-DK" i="1" baseline="0" dirty="0" smtClean="0"/>
              <a:t>s</a:t>
            </a:r>
            <a:r>
              <a:rPr lang="da-DK" dirty="0" smtClean="0"/>
              <a:t>)</a:t>
            </a:r>
          </a:p>
          <a:p>
            <a:pPr eaLnBrk="1" hangingPunct="1"/>
            <a:r>
              <a:rPr lang="da-DK" dirty="0" smtClean="0"/>
              <a:t>Eksempel på DYNAMISK PROGRAMMERING (over antal </a:t>
            </a:r>
            <a:r>
              <a:rPr lang="da-DK" dirty="0" err="1" smtClean="0"/>
              <a:t>iterationer</a:t>
            </a:r>
            <a:r>
              <a:rPr lang="da-DK" dirty="0" smtClean="0"/>
              <a:t>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92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d[s]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blive</a:t>
            </a:r>
            <a:r>
              <a:rPr lang="en-US" dirty="0" smtClean="0"/>
              <a:t> negative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hvis</a:t>
            </a:r>
            <a:r>
              <a:rPr lang="en-US" baseline="0" dirty="0" smtClean="0"/>
              <a:t> d[s] ligger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negative </a:t>
            </a:r>
            <a:r>
              <a:rPr lang="en-US" baseline="0" dirty="0" err="1" smtClean="0"/>
              <a:t>cykel</a:t>
            </a:r>
            <a:endParaRPr lang="en-US" baseline="0" dirty="0" smtClean="0"/>
          </a:p>
          <a:p>
            <a:r>
              <a:rPr lang="en-US" baseline="0" dirty="0" smtClean="0"/>
              <a:t>negative </a:t>
            </a:r>
            <a:r>
              <a:rPr lang="en-US" baseline="0" dirty="0" err="1" smtClean="0"/>
              <a:t>cykler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hvis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nås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i="1" baseline="0" dirty="0" smtClean="0"/>
              <a:t>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Efter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iterationer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knuder</a:t>
            </a:r>
            <a:r>
              <a:rPr lang="en-US" baseline="0" dirty="0" smtClean="0"/>
              <a:t> </a:t>
            </a:r>
            <a:r>
              <a:rPr lang="en-US" i="1" baseline="0" dirty="0" smtClean="0"/>
              <a:t>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stien</a:t>
            </a:r>
            <a:r>
              <a:rPr lang="en-US" baseline="0" dirty="0" smtClean="0"/>
              <a:t> i (d)et </a:t>
            </a:r>
            <a:r>
              <a:rPr lang="en-US" baseline="0" dirty="0" err="1" smtClean="0"/>
              <a:t>korteste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træet</a:t>
            </a:r>
            <a:r>
              <a:rPr lang="en-US" baseline="0" dirty="0" smtClean="0"/>
              <a:t> </a:t>
            </a:r>
            <a:r>
              <a:rPr lang="en-US" i="1" baseline="0" dirty="0" smtClean="0"/>
              <a:t>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i="1" baseline="0" dirty="0" smtClean="0">
                <a:sym typeface="Wingdings" panose="05000000000000000000" pitchFamily="2" charset="2"/>
              </a:rPr>
              <a:t>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indeholder</a:t>
            </a:r>
            <a:r>
              <a:rPr lang="en-US" baseline="0" dirty="0" smtClean="0">
                <a:sym typeface="Wingdings" panose="05000000000000000000" pitchFamily="2" charset="2"/>
              </a:rPr>
              <a:t> ≤ </a:t>
            </a:r>
            <a:r>
              <a:rPr lang="en-US" i="1" baseline="0" dirty="0" smtClean="0">
                <a:sym typeface="Wingdings" panose="05000000000000000000" pitchFamily="2" charset="2"/>
              </a:rPr>
              <a:t>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knuder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havde</a:t>
            </a:r>
            <a:r>
              <a:rPr lang="en-US" baseline="0" dirty="0" smtClean="0">
                <a:sym typeface="Wingdings" panose="05000000000000000000" pitchFamily="2" charset="2"/>
              </a:rPr>
              <a:t> den </a:t>
            </a:r>
            <a:r>
              <a:rPr lang="en-US" baseline="0" dirty="0" err="1" smtClean="0">
                <a:sym typeface="Wingdings" panose="05000000000000000000" pitchFamily="2" charset="2"/>
              </a:rPr>
              <a:t>rigtige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afstand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GRÅDIG ALGORITME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ECF29-1205-4671-AF2B-A2811D3E2C8E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9732-A15B-421F-91F9-BF18C552B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4D09-052E-4411-A0F7-EE641AE02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9416-EA2A-4D2B-A144-A5DDDF8C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E62A-B679-4A58-B405-77987478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1F2A-51E7-40C6-BCA5-6291B1AD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33D-B0E1-4C0A-8318-1395886A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C1AE-506D-4A47-908F-E6213FB7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7CDE-5F98-409B-8171-BA0FB2FC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1814-F867-435A-B3AF-B85875F5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4F41-0EC9-450D-A686-C96C192C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2E3C-3100-4942-9A99-34269ED3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5569-3E56-4E2D-9CD3-36615AD2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3165-7DD1-4D3A-B1FB-7B8C98D5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266D305-14BD-4B2D-995A-40142A58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62" b="58478"/>
          <a:stretch/>
        </p:blipFill>
        <p:spPr bwMode="auto">
          <a:xfrm>
            <a:off x="2971800" y="1676400"/>
            <a:ext cx="5562600" cy="375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892" y="274638"/>
            <a:ext cx="88392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>
                <a:solidFill>
                  <a:schemeClr val="bg1"/>
                </a:solidFill>
              </a:rPr>
              <a:t>Worst</a:t>
            </a:r>
            <a:r>
              <a:rPr lang="da-DK" sz="4000" b="1" dirty="0" smtClean="0">
                <a:solidFill>
                  <a:schemeClr val="bg1"/>
                </a:solidFill>
              </a:rPr>
              <a:t>-case antal kald til </a:t>
            </a:r>
            <a:r>
              <a:rPr lang="da-DK" sz="4000" b="1" dirty="0" err="1" smtClean="0">
                <a:solidFill>
                  <a:schemeClr val="bg1"/>
                </a:solidFill>
              </a:rPr>
              <a:t>Relax</a:t>
            </a:r>
            <a:r>
              <a:rPr lang="da-DK" sz="4000" b="1" dirty="0" smtClean="0">
                <a:solidFill>
                  <a:schemeClr val="bg1"/>
                </a:solidFill>
              </a:rPr>
              <a:t>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724" y="2440187"/>
            <a:ext cx="6210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  <a:tab pos="536575" algn="l"/>
              </a:tabLst>
            </a:pPr>
            <a:r>
              <a:rPr lang="en-US" sz="2800" b="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Greedy-Relax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7675" algn="l"/>
                <a:tab pos="984250" algn="l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sz="2800" b="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Initialize-Single-Source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7675" algn="l"/>
                <a:tab pos="984250" algn="l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exist (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2800" b="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b="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447675" algn="l"/>
                <a:tab pos="984250" algn="l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		</a:t>
            </a:r>
            <a:r>
              <a:rPr lang="en-US" sz="2800" b="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4892" y="5486400"/>
            <a:ext cx="7924800" cy="968177"/>
            <a:chOff x="369276" y="4974492"/>
            <a:chExt cx="7924800" cy="968177"/>
          </a:xfrm>
        </p:grpSpPr>
        <p:sp>
          <p:nvSpPr>
            <p:cNvPr id="3" name="Oval 2"/>
            <p:cNvSpPr/>
            <p:nvPr/>
          </p:nvSpPr>
          <p:spPr bwMode="auto">
            <a:xfrm>
              <a:off x="369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131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893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655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417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179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941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703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465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227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989276" y="548249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6"/>
              <a:endCxn id="9" idx="2"/>
            </p:cNvCxnSpPr>
            <p:nvPr/>
          </p:nvCxnSpPr>
          <p:spPr bwMode="auto">
            <a:xfrm>
              <a:off x="674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436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198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960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722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484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5246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008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770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7532076" y="5634892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Arc 7"/>
            <p:cNvSpPr/>
            <p:nvPr/>
          </p:nvSpPr>
          <p:spPr bwMode="auto">
            <a:xfrm>
              <a:off x="544633" y="5257800"/>
              <a:ext cx="1444381" cy="609600"/>
            </a:xfrm>
            <a:prstGeom prst="arc">
              <a:avLst>
                <a:gd name="adj1" fmla="val 11186082"/>
                <a:gd name="adj2" fmla="val 2129124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Arc 32"/>
            <p:cNvSpPr/>
            <p:nvPr/>
          </p:nvSpPr>
          <p:spPr bwMode="auto">
            <a:xfrm>
              <a:off x="2069124" y="5257800"/>
              <a:ext cx="1444381" cy="609600"/>
            </a:xfrm>
            <a:prstGeom prst="arc">
              <a:avLst>
                <a:gd name="adj1" fmla="val 11186082"/>
                <a:gd name="adj2" fmla="val 2129124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3581400" y="5257800"/>
              <a:ext cx="1444381" cy="609600"/>
            </a:xfrm>
            <a:prstGeom prst="arc">
              <a:avLst>
                <a:gd name="adj1" fmla="val 11186082"/>
                <a:gd name="adj2" fmla="val 2129124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Arc 34"/>
            <p:cNvSpPr/>
            <p:nvPr/>
          </p:nvSpPr>
          <p:spPr bwMode="auto">
            <a:xfrm>
              <a:off x="5126404" y="5257800"/>
              <a:ext cx="1444381" cy="609600"/>
            </a:xfrm>
            <a:prstGeom prst="arc">
              <a:avLst>
                <a:gd name="adj1" fmla="val 11186082"/>
                <a:gd name="adj2" fmla="val 2129124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Arc 35"/>
            <p:cNvSpPr/>
            <p:nvPr/>
          </p:nvSpPr>
          <p:spPr bwMode="auto">
            <a:xfrm>
              <a:off x="6646491" y="5257800"/>
              <a:ext cx="1444381" cy="609600"/>
            </a:xfrm>
            <a:prstGeom prst="arc">
              <a:avLst>
                <a:gd name="adj1" fmla="val 11186082"/>
                <a:gd name="adj2" fmla="val 21291244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6882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46376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81986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17598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53210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88822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24434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0046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95658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31270" y="56348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3380" y="4974492"/>
              <a:ext cx="372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57125" y="49744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28349" y="49744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99573" y="49744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70797" y="4974492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PAnswers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866999" y="1977293"/>
            <a:ext cx="2500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lphaLcParenR"/>
            </a:pPr>
            <a:r>
              <a:rPr lang="da-DK" b="0" kern="0" dirty="0" smtClean="0">
                <a:solidFill>
                  <a:schemeClr val="bg1"/>
                </a:solidFill>
              </a:rPr>
              <a:t>10</a:t>
            </a:r>
          </a:p>
          <a:p>
            <a:pPr marL="514350" indent="-514350">
              <a:buFontTx/>
              <a:buAutoNum type="alphaLcParenR"/>
            </a:pPr>
            <a:r>
              <a:rPr lang="da-DK" b="0" kern="0" dirty="0" smtClean="0">
                <a:solidFill>
                  <a:schemeClr val="bg1"/>
                </a:solidFill>
              </a:rPr>
              <a:t>15</a:t>
            </a:r>
          </a:p>
          <a:p>
            <a:pPr marL="514350" indent="-514350">
              <a:buFontTx/>
              <a:buAutoNum type="alphaLcParenR"/>
            </a:pPr>
            <a:r>
              <a:rPr lang="da-DK" b="0" kern="0" dirty="0" smtClean="0">
                <a:solidFill>
                  <a:schemeClr val="bg1"/>
                </a:solidFill>
              </a:rPr>
              <a:t>31</a:t>
            </a:r>
          </a:p>
          <a:p>
            <a:pPr marL="514350" indent="-514350">
              <a:buFontTx/>
              <a:buAutoNum type="alphaLcParenR"/>
            </a:pPr>
            <a:r>
              <a:rPr lang="da-DK" b="0" kern="0" dirty="0" smtClean="0">
                <a:solidFill>
                  <a:schemeClr val="bg1"/>
                </a:solidFill>
              </a:rPr>
              <a:t>93</a:t>
            </a:r>
          </a:p>
          <a:p>
            <a:pPr marL="514350" indent="-514350">
              <a:buFontTx/>
              <a:buAutoNum type="alphaLcParenR"/>
            </a:pPr>
            <a:r>
              <a:rPr lang="da-DK" b="0" kern="0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54" name="Smiley Face 53"/>
          <p:cNvSpPr/>
          <p:nvPr/>
        </p:nvSpPr>
        <p:spPr>
          <a:xfrm>
            <a:off x="8198044" y="3806092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100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862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24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86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48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910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672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34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96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958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720872" y="350129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6"/>
            <a:endCxn id="9" idx="2"/>
          </p:cNvCxnSpPr>
          <p:nvPr/>
        </p:nvCxnSpPr>
        <p:spPr bwMode="auto">
          <a:xfrm>
            <a:off x="2405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167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929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691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453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215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977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739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501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9263672" y="365369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Arc 7"/>
          <p:cNvSpPr/>
          <p:nvPr/>
        </p:nvSpPr>
        <p:spPr bwMode="auto">
          <a:xfrm>
            <a:off x="2276229" y="3276600"/>
            <a:ext cx="1444381" cy="609600"/>
          </a:xfrm>
          <a:prstGeom prst="arc">
            <a:avLst>
              <a:gd name="adj1" fmla="val 11186082"/>
              <a:gd name="adj2" fmla="val 212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3800720" y="3276600"/>
            <a:ext cx="1444381" cy="609600"/>
          </a:xfrm>
          <a:prstGeom prst="arc">
            <a:avLst>
              <a:gd name="adj1" fmla="val 11186082"/>
              <a:gd name="adj2" fmla="val 212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>
            <a:off x="5312996" y="3276600"/>
            <a:ext cx="1444381" cy="609600"/>
          </a:xfrm>
          <a:prstGeom prst="arc">
            <a:avLst>
              <a:gd name="adj1" fmla="val 11186082"/>
              <a:gd name="adj2" fmla="val 212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5" name="Arc 34"/>
          <p:cNvSpPr/>
          <p:nvPr/>
        </p:nvSpPr>
        <p:spPr bwMode="auto">
          <a:xfrm>
            <a:off x="6858000" y="3276600"/>
            <a:ext cx="1444381" cy="609600"/>
          </a:xfrm>
          <a:prstGeom prst="arc">
            <a:avLst>
              <a:gd name="adj1" fmla="val 11186082"/>
              <a:gd name="adj2" fmla="val 212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6" name="Arc 35"/>
          <p:cNvSpPr/>
          <p:nvPr/>
        </p:nvSpPr>
        <p:spPr bwMode="auto">
          <a:xfrm>
            <a:off x="8378087" y="3276600"/>
            <a:ext cx="1444381" cy="609600"/>
          </a:xfrm>
          <a:prstGeom prst="arc">
            <a:avLst>
              <a:gd name="adj1" fmla="val 11186082"/>
              <a:gd name="adj2" fmla="val 212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8478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77972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3582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49194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4806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20418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56030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1642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27254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62866" y="36536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94976" y="2993292"/>
            <a:ext cx="37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88721" y="29932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59945" y="29932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31169" y="29932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02393" y="29932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830388"/>
            <a:ext cx="70104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839200" cy="1143000"/>
          </a:xfrm>
        </p:spPr>
        <p:txBody>
          <a:bodyPr/>
          <a:lstStyle/>
          <a:p>
            <a:pPr algn="l" eaLnBrk="1" hangingPunct="1"/>
            <a:r>
              <a:rPr lang="da-DK" sz="4000" b="1"/>
              <a:t>Bellman-Ford:</a:t>
            </a:r>
            <a:br>
              <a:rPr lang="da-DK" sz="4000" b="1"/>
            </a:br>
            <a:r>
              <a:rPr lang="da-DK" sz="3200" b="1"/>
              <a:t>Korteste Veje i Grafer med Negative Vægte</a:t>
            </a:r>
            <a:endParaRPr lang="en-US" sz="3200" b="1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077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Left Brace 4"/>
          <p:cNvSpPr>
            <a:spLocks/>
          </p:cNvSpPr>
          <p:nvPr/>
        </p:nvSpPr>
        <p:spPr bwMode="auto">
          <a:xfrm>
            <a:off x="2667000" y="4495800"/>
            <a:ext cx="190500" cy="1485900"/>
          </a:xfrm>
          <a:prstGeom prst="lef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371600" y="4876801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FF0000"/>
                </a:solidFill>
              </a:rPr>
              <a:t>Check for negativ cykel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6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0"/>
          <a:stretch/>
        </p:blipFill>
        <p:spPr bwMode="auto">
          <a:xfrm>
            <a:off x="1752600" y="2016126"/>
            <a:ext cx="8610600" cy="21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Bellman-Ford: </a:t>
            </a:r>
            <a:br>
              <a:rPr lang="da-DK" b="1" smtClean="0"/>
            </a:br>
            <a:r>
              <a:rPr lang="da-DK" b="1" smtClean="0"/>
              <a:t>Eksempel</a:t>
            </a:r>
            <a:endParaRPr lang="en-US" b="1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8" r="34713"/>
          <a:stretch/>
        </p:blipFill>
        <p:spPr bwMode="auto">
          <a:xfrm>
            <a:off x="3276600" y="4311446"/>
            <a:ext cx="5621594" cy="21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712643" y="280461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err="1"/>
              <a:t>Antag</a:t>
            </a:r>
            <a:r>
              <a:rPr lang="en-US" sz="2400" dirty="0"/>
              <a:t> </a:t>
            </a:r>
            <a:r>
              <a:rPr lang="en-US" sz="2400" b="0" dirty="0"/>
              <a:t>der finds </a:t>
            </a:r>
            <a:r>
              <a:rPr lang="en-US" sz="2400" b="0" dirty="0" err="1"/>
              <a:t>en</a:t>
            </a:r>
            <a:r>
              <a:rPr lang="en-US" sz="2400" b="0" dirty="0"/>
              <a:t> </a:t>
            </a:r>
            <a:r>
              <a:rPr lang="en-US" sz="2400" dirty="0"/>
              <a:t>negative </a:t>
            </a:r>
            <a:r>
              <a:rPr lang="en-US" sz="2400" dirty="0" err="1"/>
              <a:t>cykel</a:t>
            </a:r>
            <a:endParaRPr lang="en-US" sz="2400" dirty="0"/>
          </a:p>
          <a:p>
            <a:pPr algn="ctr">
              <a:spcBef>
                <a:spcPts val="1200"/>
              </a:spcBef>
            </a:pP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2</a:t>
            </a:r>
            <a:r>
              <a:rPr lang="en-US" sz="2400" b="0" dirty="0"/>
              <a:t>)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baseline="-25000" dirty="0"/>
              <a:t>2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3</a:t>
            </a:r>
            <a:r>
              <a:rPr lang="en-US" sz="2400" b="0" dirty="0"/>
              <a:t>) + ∙∙∙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baseline="-25000" dirty="0"/>
              <a:t>-1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)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) &lt; 0</a:t>
            </a:r>
          </a:p>
          <a:p>
            <a:pPr>
              <a:spcBef>
                <a:spcPts val="1200"/>
              </a:spcBef>
            </a:pPr>
            <a:r>
              <a:rPr lang="en-US" sz="2400" b="0" dirty="0"/>
              <a:t>og </a:t>
            </a:r>
            <a:r>
              <a:rPr lang="en-US" sz="2400" dirty="0" err="1"/>
              <a:t>ikke</a:t>
            </a:r>
            <a:r>
              <a:rPr lang="en-US" sz="2400" b="0" dirty="0"/>
              <a:t> </a:t>
            </a:r>
            <a:r>
              <a:rPr lang="en-US" sz="2400" b="0" dirty="0" err="1"/>
              <a:t>muligt</a:t>
            </a:r>
            <a:r>
              <a:rPr lang="en-US" sz="2400" b="0" dirty="0"/>
              <a:t> at lave </a:t>
            </a: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b="0" i="1" dirty="0"/>
              <a:t>d</a:t>
            </a:r>
            <a:r>
              <a:rPr lang="en-US" sz="2400" b="0" dirty="0"/>
              <a:t>[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i </a:t>
            </a:r>
            <a:r>
              <a:rPr lang="en-US" sz="2400" b="0" baseline="-25000" dirty="0"/>
              <a:t>+1</a:t>
            </a:r>
            <a:r>
              <a:rPr lang="en-US" sz="2400" b="0" dirty="0"/>
              <a:t>] ≤ </a:t>
            </a:r>
            <a:r>
              <a:rPr lang="en-US" sz="2400" b="0" i="1" dirty="0"/>
              <a:t>d</a:t>
            </a:r>
            <a:r>
              <a:rPr lang="en-US" sz="2400" b="0" dirty="0"/>
              <a:t>[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i</a:t>
            </a:r>
            <a:r>
              <a:rPr lang="en-US" sz="2400" b="0" dirty="0"/>
              <a:t>]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 err="1"/>
              <a:t>v</a:t>
            </a:r>
            <a:r>
              <a:rPr lang="en-US" sz="2400" b="0" i="1" baseline="-25000" dirty="0" err="1"/>
              <a:t>i</a:t>
            </a:r>
            <a:r>
              <a:rPr lang="en-US" sz="2400" b="0" dirty="0" err="1"/>
              <a:t>,</a:t>
            </a:r>
            <a:r>
              <a:rPr lang="en-US" sz="2400" b="0" i="1" dirty="0" err="1"/>
              <a:t>v</a:t>
            </a:r>
            <a:r>
              <a:rPr lang="en-US" sz="2400" b="0" i="1" baseline="-25000" dirty="0" err="1"/>
              <a:t>i</a:t>
            </a:r>
            <a:r>
              <a:rPr lang="en-US" sz="2400" b="0" i="1" baseline="-25000" dirty="0"/>
              <a:t> </a:t>
            </a:r>
            <a:r>
              <a:rPr lang="en-US" sz="2400" b="0" baseline="-25000" dirty="0"/>
              <a:t>+1</a:t>
            </a:r>
            <a:r>
              <a:rPr lang="en-US" sz="2400" b="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400" b="0" dirty="0" err="1"/>
              <a:t>heraf</a:t>
            </a:r>
            <a:r>
              <a:rPr lang="en-US" sz="2400" b="0" dirty="0"/>
              <a:t> </a:t>
            </a:r>
            <a:r>
              <a:rPr lang="en-US" sz="2400" b="0" dirty="0" err="1"/>
              <a:t>følger</a:t>
            </a:r>
            <a:r>
              <a:rPr lang="en-US" sz="2400" b="0" dirty="0"/>
              <a:t> </a:t>
            </a:r>
            <a:r>
              <a:rPr lang="en-US" sz="2400" dirty="0" err="1"/>
              <a:t>modstriden</a:t>
            </a:r>
            <a:r>
              <a:rPr lang="en-US" sz="2400" b="0" dirty="0"/>
              <a:t> (</a:t>
            </a:r>
            <a:r>
              <a:rPr lang="en-US" sz="2400" b="0" dirty="0" err="1"/>
              <a:t>hvis</a:t>
            </a:r>
            <a:r>
              <a:rPr lang="en-US" sz="2400" b="0" dirty="0"/>
              <a:t> </a:t>
            </a:r>
            <a:r>
              <a:rPr lang="en-US" sz="2400" b="0" dirty="0" err="1"/>
              <a:t>ikke</a:t>
            </a:r>
            <a:r>
              <a:rPr lang="en-US" sz="2400" b="0" dirty="0"/>
              <a:t> </a:t>
            </a:r>
            <a:r>
              <a:rPr lang="en-US" sz="2400" b="0" dirty="0" err="1"/>
              <a:t>alle</a:t>
            </a:r>
            <a:r>
              <a:rPr lang="en-US" sz="2400" b="0" dirty="0"/>
              <a:t> </a:t>
            </a:r>
            <a:r>
              <a:rPr lang="en-US" sz="2400" b="0" i="1" dirty="0"/>
              <a:t>d</a:t>
            </a:r>
            <a:r>
              <a:rPr lang="en-US" sz="2400" b="0" dirty="0"/>
              <a:t>[</a:t>
            </a:r>
            <a:r>
              <a:rPr lang="en-US" sz="2400" b="0" i="1" dirty="0"/>
              <a:t>v</a:t>
            </a:r>
            <a:r>
              <a:rPr lang="en-US" sz="2400" b="0" i="1" baseline="-25000" dirty="0">
                <a:solidFill>
                  <a:schemeClr val="accent2"/>
                </a:solidFill>
              </a:rPr>
              <a:t>i</a:t>
            </a:r>
            <a:r>
              <a:rPr lang="en-US" sz="2400" b="0" dirty="0"/>
              <a:t>] = ∞)</a:t>
            </a:r>
          </a:p>
          <a:p>
            <a:pPr algn="ctr">
              <a:spcBef>
                <a:spcPts val="1200"/>
              </a:spcBef>
            </a:pPr>
            <a:r>
              <a:rPr lang="en-US" sz="2400" b="0" i="1" dirty="0">
                <a:solidFill>
                  <a:srgbClr val="0070C0"/>
                </a:solidFill>
              </a:rPr>
              <a:t>d</a:t>
            </a:r>
            <a:r>
              <a:rPr lang="en-US" sz="2400" b="0" dirty="0">
                <a:solidFill>
                  <a:srgbClr val="0070C0"/>
                </a:solidFill>
              </a:rPr>
              <a:t>[</a:t>
            </a:r>
            <a:r>
              <a:rPr lang="en-US" sz="2400" b="0" i="1" dirty="0">
                <a:solidFill>
                  <a:srgbClr val="0070C0"/>
                </a:solidFill>
              </a:rPr>
              <a:t>v</a:t>
            </a:r>
            <a:r>
              <a:rPr lang="en-US" sz="2400" b="0" baseline="-25000" dirty="0">
                <a:solidFill>
                  <a:srgbClr val="0070C0"/>
                </a:solidFill>
              </a:rPr>
              <a:t>1</a:t>
            </a:r>
            <a:r>
              <a:rPr lang="en-US" sz="2400" b="0" dirty="0">
                <a:solidFill>
                  <a:srgbClr val="0070C0"/>
                </a:solidFill>
              </a:rPr>
              <a:t>]</a:t>
            </a:r>
            <a:r>
              <a:rPr lang="en-US" sz="2400" b="0" dirty="0"/>
              <a:t> ≤ </a:t>
            </a:r>
            <a:r>
              <a:rPr lang="en-US" sz="2400" b="0" i="1" dirty="0"/>
              <a:t>d</a:t>
            </a:r>
            <a:r>
              <a:rPr lang="en-US" sz="2400" b="0" dirty="0"/>
              <a:t>[</a:t>
            </a:r>
            <a:r>
              <a:rPr lang="en-US" sz="2400" b="0" i="1" dirty="0" err="1"/>
              <a:t>v</a:t>
            </a:r>
            <a:r>
              <a:rPr lang="en-US" sz="2400" b="0" i="1" baseline="-25000" dirty="0" err="1"/>
              <a:t>k</a:t>
            </a:r>
            <a:r>
              <a:rPr lang="en-US" sz="2400" b="0" dirty="0"/>
              <a:t>]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) ≤ </a:t>
            </a:r>
            <a:r>
              <a:rPr lang="en-US" sz="2800" b="0" dirty="0"/>
              <a:t>(</a:t>
            </a:r>
            <a:r>
              <a:rPr lang="en-US" sz="2400" b="0" i="1" dirty="0"/>
              <a:t>d</a:t>
            </a:r>
            <a:r>
              <a:rPr lang="en-US" sz="2400" b="0" dirty="0"/>
              <a:t>[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baseline="-25000" dirty="0"/>
              <a:t>-1</a:t>
            </a:r>
            <a:r>
              <a:rPr lang="en-US" sz="2400" b="0" dirty="0"/>
              <a:t>]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baseline="-25000" dirty="0"/>
              <a:t>-1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) </a:t>
            </a:r>
            <a:r>
              <a:rPr lang="en-US" sz="2800" b="0" dirty="0"/>
              <a:t>)</a:t>
            </a:r>
            <a:r>
              <a:rPr lang="en-US" sz="2400" b="0" dirty="0"/>
              <a:t>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) ≤</a:t>
            </a:r>
            <a:br>
              <a:rPr lang="en-US" sz="2400" b="0" dirty="0"/>
            </a:br>
            <a:r>
              <a:rPr lang="en-US" sz="2400" b="0" dirty="0"/>
              <a:t> ∙∙∙ ≤ </a:t>
            </a:r>
            <a:r>
              <a:rPr lang="en-US" sz="2400" b="0" i="1" dirty="0"/>
              <a:t>d</a:t>
            </a:r>
            <a:r>
              <a:rPr lang="en-US" sz="2400" b="0" dirty="0"/>
              <a:t>[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]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2</a:t>
            </a:r>
            <a:r>
              <a:rPr lang="en-US" sz="2400" b="0" dirty="0"/>
              <a:t>)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baseline="-25000" dirty="0"/>
              <a:t>2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3</a:t>
            </a:r>
            <a:r>
              <a:rPr lang="en-US" sz="2400" b="0" dirty="0"/>
              <a:t>) + ∙∙∙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baseline="-25000" dirty="0"/>
              <a:t>-1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) + </a:t>
            </a:r>
            <a:r>
              <a:rPr lang="en-US" sz="2400" b="0" i="1" dirty="0"/>
              <a:t>w</a:t>
            </a:r>
            <a:r>
              <a:rPr lang="en-US" sz="2400" b="0" dirty="0"/>
              <a:t>(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k</a:t>
            </a:r>
            <a:r>
              <a:rPr lang="en-US" sz="2400" b="0" dirty="0"/>
              <a:t>,</a:t>
            </a:r>
            <a:r>
              <a:rPr lang="en-US" sz="2400" b="0" i="1" dirty="0"/>
              <a:t>v</a:t>
            </a:r>
            <a:r>
              <a:rPr lang="en-US" sz="2400" b="0" baseline="-25000" dirty="0"/>
              <a:t>1</a:t>
            </a:r>
            <a:r>
              <a:rPr lang="en-US" sz="2400" b="0" dirty="0"/>
              <a:t>) </a:t>
            </a:r>
            <a:r>
              <a:rPr lang="en-US" sz="2400" b="0" dirty="0">
                <a:solidFill>
                  <a:srgbClr val="0070C0"/>
                </a:solidFill>
              </a:rPr>
              <a:t>&lt; </a:t>
            </a:r>
            <a:r>
              <a:rPr lang="en-US" sz="2400" b="0" i="1" dirty="0">
                <a:solidFill>
                  <a:srgbClr val="0070C0"/>
                </a:solidFill>
              </a:rPr>
              <a:t>d</a:t>
            </a:r>
            <a:r>
              <a:rPr lang="en-US" sz="2400" b="0" dirty="0">
                <a:solidFill>
                  <a:srgbClr val="0070C0"/>
                </a:solidFill>
              </a:rPr>
              <a:t>[</a:t>
            </a:r>
            <a:r>
              <a:rPr lang="en-US" sz="2400" b="0" i="1" dirty="0">
                <a:solidFill>
                  <a:srgbClr val="0070C0"/>
                </a:solidFill>
              </a:rPr>
              <a:t>v</a:t>
            </a:r>
            <a:r>
              <a:rPr lang="en-US" sz="2400" b="0" baseline="-25000" dirty="0">
                <a:solidFill>
                  <a:srgbClr val="0070C0"/>
                </a:solidFill>
              </a:rPr>
              <a:t>1</a:t>
            </a:r>
            <a:r>
              <a:rPr lang="en-US" sz="2400" b="0" dirty="0">
                <a:solidFill>
                  <a:srgbClr val="0070C0"/>
                </a:solidFill>
              </a:rPr>
              <a:t>]</a:t>
            </a:r>
          </a:p>
          <a:p>
            <a:pPr algn="r">
              <a:spcBef>
                <a:spcPts val="1200"/>
              </a:spcBef>
            </a:pPr>
            <a:r>
              <a:rPr lang="en-US" sz="2400" dirty="0"/>
              <a:t>↯</a:t>
            </a:r>
            <a:endParaRPr lang="en-US" sz="2400" b="0" dirty="0">
              <a:solidFill>
                <a:schemeClr val="accent2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075897" y="4123970"/>
            <a:ext cx="5245958" cy="2675973"/>
            <a:chOff x="1551897" y="4123969"/>
            <a:chExt cx="5245958" cy="2675973"/>
          </a:xfrm>
        </p:grpSpPr>
        <p:cxnSp>
          <p:nvCxnSpPr>
            <p:cNvPr id="16" name="Straight Arrow Connector 13"/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4744370" y="4560154"/>
              <a:ext cx="74215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5"/>
            <p:cNvCxnSpPr>
              <a:cxnSpLocks noChangeShapeType="1"/>
              <a:stCxn id="13" idx="7"/>
              <a:endCxn id="33" idx="3"/>
            </p:cNvCxnSpPr>
            <p:nvPr/>
          </p:nvCxnSpPr>
          <p:spPr bwMode="auto">
            <a:xfrm flipV="1">
              <a:off x="3777796" y="4717599"/>
              <a:ext cx="586522" cy="61060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8"/>
            <p:cNvCxnSpPr>
              <a:cxnSpLocks noChangeShapeType="1"/>
              <a:stCxn id="34" idx="5"/>
              <a:endCxn id="35" idx="1"/>
            </p:cNvCxnSpPr>
            <p:nvPr/>
          </p:nvCxnSpPr>
          <p:spPr bwMode="auto">
            <a:xfrm>
              <a:off x="5866581" y="4717599"/>
              <a:ext cx="551222" cy="61060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9"/>
            <p:cNvCxnSpPr>
              <a:cxnSpLocks noChangeShapeType="1"/>
              <a:stCxn id="36" idx="2"/>
              <a:endCxn id="37" idx="6"/>
            </p:cNvCxnSpPr>
            <p:nvPr/>
          </p:nvCxnSpPr>
          <p:spPr bwMode="auto">
            <a:xfrm flipH="1">
              <a:off x="4744370" y="6411139"/>
              <a:ext cx="74215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/>
            <p:nvPr/>
          </p:nvSpPr>
          <p:spPr bwMode="auto">
            <a:xfrm>
              <a:off x="2286000" y="4368736"/>
              <a:ext cx="445323" cy="44532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400" b="0" i="1" dirty="0">
                  <a:solidFill>
                    <a:schemeClr val="tx1"/>
                  </a:solidFill>
                </a:rPr>
                <a:t>s</a:t>
              </a:r>
              <a:endParaRPr lang="en-US" sz="1400" b="0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397744" y="5262985"/>
              <a:ext cx="445259" cy="445323"/>
            </a:xfrm>
            <a:prstGeom prst="ellipse">
              <a:avLst/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/>
            <a:lstStyle/>
            <a:p>
              <a:pPr algn="ctr">
                <a:defRPr/>
              </a:pPr>
              <a:r>
                <a:rPr lang="da-DK" sz="1400" b="0" i="1" dirty="0">
                  <a:solidFill>
                    <a:srgbClr val="0070C0"/>
                  </a:solidFill>
                </a:rPr>
                <a:t>v</a:t>
              </a:r>
              <a:r>
                <a:rPr lang="da-DK" sz="1400" b="0" baseline="-25000" dirty="0">
                  <a:solidFill>
                    <a:srgbClr val="0070C0"/>
                  </a:solidFill>
                </a:rPr>
                <a:t>1</a:t>
              </a:r>
              <a:endParaRPr lang="en-US" sz="1400" b="0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Arrow Connector 21"/>
            <p:cNvCxnSpPr>
              <a:cxnSpLocks noChangeShapeType="1"/>
              <a:stCxn id="35" idx="3"/>
              <a:endCxn id="36" idx="7"/>
            </p:cNvCxnSpPr>
            <p:nvPr/>
          </p:nvCxnSpPr>
          <p:spPr bwMode="auto">
            <a:xfrm flipH="1">
              <a:off x="5866581" y="5643092"/>
              <a:ext cx="551222" cy="61060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6"/>
            <p:cNvCxnSpPr>
              <a:cxnSpLocks noChangeShapeType="1"/>
              <a:stCxn id="37" idx="1"/>
              <a:endCxn id="13" idx="5"/>
            </p:cNvCxnSpPr>
            <p:nvPr/>
          </p:nvCxnSpPr>
          <p:spPr bwMode="auto">
            <a:xfrm flipH="1" flipV="1">
              <a:off x="3777796" y="5643092"/>
              <a:ext cx="586522" cy="61060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50"/>
            <p:cNvSpPr txBox="1">
              <a:spLocks noChangeArrowheads="1"/>
            </p:cNvSpPr>
            <p:nvPr/>
          </p:nvSpPr>
          <p:spPr bwMode="auto">
            <a:xfrm>
              <a:off x="3543535" y="4123969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sz="1400" b="0" i="1" dirty="0"/>
                <a:t>d</a:t>
              </a:r>
              <a:r>
                <a:rPr lang="da-DK" sz="1400" b="0" dirty="0"/>
                <a:t>[</a:t>
              </a:r>
              <a:r>
                <a:rPr lang="da-DK" sz="1400" b="0" i="1" dirty="0"/>
                <a:t>v</a:t>
              </a:r>
              <a:r>
                <a:rPr lang="da-DK" sz="1400" b="0" baseline="-25000" dirty="0"/>
                <a:t>2</a:t>
              </a:r>
              <a:r>
                <a:rPr lang="da-DK" sz="1400" b="0" dirty="0"/>
                <a:t>]</a:t>
              </a:r>
              <a:endParaRPr lang="en-US" sz="1400" b="0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299111" y="4337492"/>
              <a:ext cx="445259" cy="44532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/>
            <a:lstStyle/>
            <a:p>
              <a:pPr algn="ctr">
                <a:defRPr/>
              </a:pPr>
              <a:r>
                <a:rPr lang="da-DK" sz="1400" b="0" i="1" dirty="0">
                  <a:solidFill>
                    <a:schemeClr val="tx1"/>
                  </a:solidFill>
                </a:rPr>
                <a:t>v</a:t>
              </a:r>
              <a:r>
                <a:rPr lang="da-DK" sz="1400" b="0" baseline="-25000" dirty="0">
                  <a:solidFill>
                    <a:schemeClr val="tx1"/>
                  </a:solidFill>
                </a:rPr>
                <a:t>2</a:t>
              </a:r>
              <a:endParaRPr lang="en-US" sz="14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6528" y="4337492"/>
              <a:ext cx="445259" cy="44532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/>
            <a:lstStyle/>
            <a:p>
              <a:pPr algn="ctr">
                <a:defRPr/>
              </a:pPr>
              <a:r>
                <a:rPr lang="da-DK" sz="1400" b="0" i="1" dirty="0">
                  <a:solidFill>
                    <a:schemeClr val="tx1"/>
                  </a:solidFill>
                </a:rPr>
                <a:t>v</a:t>
              </a:r>
              <a:r>
                <a:rPr lang="da-DK" sz="1400" b="0" baseline="-25000" dirty="0">
                  <a:solidFill>
                    <a:schemeClr val="tx1"/>
                  </a:solidFill>
                </a:rPr>
                <a:t>3</a:t>
              </a:r>
              <a:endParaRPr lang="en-US" sz="14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352596" y="5262985"/>
              <a:ext cx="445259" cy="44532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/>
            <a:lstStyle/>
            <a:p>
              <a:pPr algn="ctr">
                <a:defRPr/>
              </a:pPr>
              <a:endParaRPr lang="en-US" sz="1400" b="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486528" y="6188478"/>
              <a:ext cx="445259" cy="44532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/>
            <a:lstStyle/>
            <a:p>
              <a:pPr algn="ctr">
                <a:defRPr/>
              </a:pPr>
              <a:r>
                <a:rPr lang="da-DK" sz="1400" b="0" i="1" dirty="0" err="1">
                  <a:solidFill>
                    <a:schemeClr val="tx1"/>
                  </a:solidFill>
                </a:rPr>
                <a:t>v</a:t>
              </a:r>
              <a:r>
                <a:rPr lang="da-DK" sz="1400" b="0" i="1" baseline="-25000" dirty="0" err="1">
                  <a:solidFill>
                    <a:schemeClr val="tx1"/>
                  </a:solidFill>
                </a:rPr>
                <a:t>k</a:t>
              </a:r>
              <a:r>
                <a:rPr lang="da-DK" sz="1400" b="0" i="1" baseline="-25000" dirty="0">
                  <a:solidFill>
                    <a:schemeClr val="tx1"/>
                  </a:solidFill>
                </a:rPr>
                <a:t> </a:t>
              </a:r>
              <a:r>
                <a:rPr lang="da-DK" sz="1400" b="0" baseline="-25000" dirty="0">
                  <a:solidFill>
                    <a:schemeClr val="tx1"/>
                  </a:solidFill>
                </a:rPr>
                <a:t>-1</a:t>
              </a:r>
              <a:endParaRPr lang="en-US" sz="14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299111" y="6188478"/>
              <a:ext cx="445259" cy="44532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/>
            <a:lstStyle/>
            <a:p>
              <a:pPr algn="ctr">
                <a:defRPr/>
              </a:pPr>
              <a:r>
                <a:rPr lang="da-DK" sz="1400" b="0" i="1" dirty="0" err="1">
                  <a:solidFill>
                    <a:schemeClr val="tx1"/>
                  </a:solidFill>
                </a:rPr>
                <a:t>v</a:t>
              </a:r>
              <a:r>
                <a:rPr lang="da-DK" sz="1400" b="0" i="1" baseline="-25000" dirty="0" err="1">
                  <a:solidFill>
                    <a:schemeClr val="tx1"/>
                  </a:solidFill>
                </a:rPr>
                <a:t>k</a:t>
              </a:r>
              <a:endParaRPr lang="en-US" sz="1400" b="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731291" y="4623127"/>
              <a:ext cx="708429" cy="717629"/>
            </a:xfrm>
            <a:custGeom>
              <a:avLst/>
              <a:gdLst>
                <a:gd name="connsiteX0" fmla="*/ 0 w 858644"/>
                <a:gd name="connsiteY0" fmla="*/ 0 h 869795"/>
                <a:gd name="connsiteX1" fmla="*/ 557561 w 858644"/>
                <a:gd name="connsiteY1" fmla="*/ 111512 h 869795"/>
                <a:gd name="connsiteX2" fmla="*/ 479502 w 858644"/>
                <a:gd name="connsiteY2" fmla="*/ 602166 h 869795"/>
                <a:gd name="connsiteX3" fmla="*/ 858644 w 858644"/>
                <a:gd name="connsiteY3" fmla="*/ 869795 h 8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44" h="869795">
                  <a:moveTo>
                    <a:pt x="0" y="0"/>
                  </a:moveTo>
                  <a:cubicBezTo>
                    <a:pt x="238822" y="5575"/>
                    <a:pt x="477644" y="11151"/>
                    <a:pt x="557561" y="111512"/>
                  </a:cubicBezTo>
                  <a:cubicBezTo>
                    <a:pt x="637478" y="211873"/>
                    <a:pt x="429322" y="475786"/>
                    <a:pt x="479502" y="602166"/>
                  </a:cubicBezTo>
                  <a:cubicBezTo>
                    <a:pt x="529682" y="728546"/>
                    <a:pt x="694163" y="799170"/>
                    <a:pt x="858644" y="86979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62" name="TextBox 50"/>
            <p:cNvSpPr txBox="1">
              <a:spLocks noChangeArrowheads="1"/>
            </p:cNvSpPr>
            <p:nvPr/>
          </p:nvSpPr>
          <p:spPr bwMode="auto">
            <a:xfrm>
              <a:off x="5821392" y="4123969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400" b="0" i="1" dirty="0"/>
                <a:t>d</a:t>
              </a:r>
              <a:r>
                <a:rPr lang="da-DK" sz="1400" b="0" dirty="0"/>
                <a:t>[</a:t>
              </a:r>
              <a:r>
                <a:rPr lang="da-DK" sz="1400" b="0" i="1" dirty="0"/>
                <a:t>v</a:t>
              </a:r>
              <a:r>
                <a:rPr lang="da-DK" sz="1400" b="0" baseline="-25000" dirty="0"/>
                <a:t>3</a:t>
              </a:r>
              <a:r>
                <a:rPr lang="da-DK" sz="1400" b="0" dirty="0"/>
                <a:t>]</a:t>
              </a:r>
              <a:endParaRPr lang="en-US" sz="1400" b="0" dirty="0"/>
            </a:p>
          </p:txBody>
        </p:sp>
        <p:sp>
          <p:nvSpPr>
            <p:cNvPr id="63" name="TextBox 50"/>
            <p:cNvSpPr txBox="1">
              <a:spLocks noChangeArrowheads="1"/>
            </p:cNvSpPr>
            <p:nvPr/>
          </p:nvSpPr>
          <p:spPr bwMode="auto">
            <a:xfrm>
              <a:off x="3556953" y="6492165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sz="1400" b="0" i="1" dirty="0"/>
                <a:t>d</a:t>
              </a:r>
              <a:r>
                <a:rPr lang="da-DK" sz="1400" b="0" dirty="0"/>
                <a:t>[</a:t>
              </a:r>
              <a:r>
                <a:rPr lang="da-DK" sz="1400" b="0" i="1" dirty="0" err="1"/>
                <a:t>v</a:t>
              </a:r>
              <a:r>
                <a:rPr lang="da-DK" sz="1400" b="0" i="1" baseline="-25000" dirty="0" err="1"/>
                <a:t>k</a:t>
              </a:r>
              <a:r>
                <a:rPr lang="da-DK" sz="1400" b="0" dirty="0"/>
                <a:t>]</a:t>
              </a:r>
              <a:endParaRPr lang="en-US" sz="1400" b="0" dirty="0"/>
            </a:p>
          </p:txBody>
        </p:sp>
        <p:sp>
          <p:nvSpPr>
            <p:cNvPr id="64" name="TextBox 50"/>
            <p:cNvSpPr txBox="1">
              <a:spLocks noChangeArrowheads="1"/>
            </p:cNvSpPr>
            <p:nvPr/>
          </p:nvSpPr>
          <p:spPr bwMode="auto">
            <a:xfrm>
              <a:off x="2617755" y="5469012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sz="1400" b="0" i="1" dirty="0"/>
                <a:t>d</a:t>
              </a:r>
              <a:r>
                <a:rPr lang="da-DK" sz="1400" b="0" dirty="0"/>
                <a:t>[</a:t>
              </a:r>
              <a:r>
                <a:rPr lang="da-DK" sz="1400" b="0" i="1" dirty="0"/>
                <a:t>v</a:t>
              </a:r>
              <a:r>
                <a:rPr lang="da-DK" sz="1400" b="0" baseline="-25000" dirty="0"/>
                <a:t>1</a:t>
              </a:r>
              <a:r>
                <a:rPr lang="da-DK" sz="1400" b="0" dirty="0"/>
                <a:t>]</a:t>
              </a:r>
              <a:endParaRPr lang="en-US" sz="1400" b="0" dirty="0"/>
            </a:p>
          </p:txBody>
        </p:sp>
        <p:sp>
          <p:nvSpPr>
            <p:cNvPr id="65" name="TextBox 50"/>
            <p:cNvSpPr txBox="1">
              <a:spLocks noChangeArrowheads="1"/>
            </p:cNvSpPr>
            <p:nvPr/>
          </p:nvSpPr>
          <p:spPr bwMode="auto">
            <a:xfrm>
              <a:off x="5804941" y="6491303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400" b="0" i="1" dirty="0"/>
                <a:t>d</a:t>
              </a:r>
              <a:r>
                <a:rPr lang="da-DK" sz="1400" b="0" dirty="0"/>
                <a:t>[</a:t>
              </a:r>
              <a:r>
                <a:rPr lang="da-DK" sz="1400" b="0" i="1" dirty="0" err="1"/>
                <a:t>v</a:t>
              </a:r>
              <a:r>
                <a:rPr lang="da-DK" sz="1400" b="0" i="1" baseline="-25000" dirty="0" err="1"/>
                <a:t>k</a:t>
              </a:r>
              <a:r>
                <a:rPr lang="da-DK" sz="1400" b="0" i="1" baseline="-25000" dirty="0"/>
                <a:t> </a:t>
              </a:r>
              <a:r>
                <a:rPr lang="da-DK" sz="1400" b="0" baseline="-25000" dirty="0"/>
                <a:t>-1</a:t>
              </a:r>
              <a:r>
                <a:rPr lang="da-DK" sz="1400" b="0" dirty="0"/>
                <a:t>]</a:t>
              </a:r>
              <a:endParaRPr lang="en-US" sz="1400" b="0" dirty="0"/>
            </a:p>
          </p:txBody>
        </p:sp>
        <p:sp>
          <p:nvSpPr>
            <p:cNvPr id="68" name="TextBox 50"/>
            <p:cNvSpPr txBox="1">
              <a:spLocks noChangeArrowheads="1"/>
            </p:cNvSpPr>
            <p:nvPr/>
          </p:nvSpPr>
          <p:spPr bwMode="auto">
            <a:xfrm>
              <a:off x="4646343" y="4247963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0" i="1" dirty="0"/>
                <a:t>w</a:t>
              </a:r>
              <a:r>
                <a:rPr lang="en-US" sz="1400" b="0" dirty="0"/>
                <a:t>(</a:t>
              </a:r>
              <a:r>
                <a:rPr lang="en-US" sz="1400" b="0" i="1" dirty="0"/>
                <a:t>v</a:t>
              </a:r>
              <a:r>
                <a:rPr lang="en-US" sz="1400" b="0" baseline="-25000" dirty="0"/>
                <a:t>2</a:t>
              </a:r>
              <a:r>
                <a:rPr lang="en-US" sz="1400" b="0" dirty="0"/>
                <a:t>,</a:t>
              </a:r>
              <a:r>
                <a:rPr lang="en-US" sz="1400" b="0" i="1" dirty="0"/>
                <a:t>v</a:t>
              </a:r>
              <a:r>
                <a:rPr lang="en-US" sz="1400" b="0" baseline="-25000" dirty="0"/>
                <a:t>3</a:t>
              </a:r>
              <a:r>
                <a:rPr lang="en-US" sz="1400" b="0" dirty="0"/>
                <a:t>)</a:t>
              </a:r>
            </a:p>
          </p:txBody>
        </p:sp>
        <p:sp>
          <p:nvSpPr>
            <p:cNvPr id="69" name="TextBox 50"/>
            <p:cNvSpPr txBox="1">
              <a:spLocks noChangeArrowheads="1"/>
            </p:cNvSpPr>
            <p:nvPr/>
          </p:nvSpPr>
          <p:spPr bwMode="auto">
            <a:xfrm>
              <a:off x="4557614" y="6064146"/>
              <a:ext cx="11332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0" i="1" dirty="0"/>
                <a:t>w</a:t>
              </a:r>
              <a:r>
                <a:rPr lang="en-US" sz="1400" b="0" dirty="0"/>
                <a:t>(</a:t>
              </a:r>
              <a:r>
                <a:rPr lang="en-US" sz="1400" b="0" i="1" dirty="0"/>
                <a:t>v</a:t>
              </a:r>
              <a:r>
                <a:rPr lang="en-US" sz="1400" b="0" i="1" baseline="-25000" dirty="0"/>
                <a:t>k</a:t>
              </a:r>
              <a:r>
                <a:rPr lang="en-US" sz="1400" b="0" baseline="-25000" dirty="0"/>
                <a:t>-1</a:t>
              </a:r>
              <a:r>
                <a:rPr lang="en-US" sz="1400" b="0" dirty="0"/>
                <a:t>,</a:t>
              </a:r>
              <a:r>
                <a:rPr lang="en-US" sz="1400" b="0" i="1" dirty="0"/>
                <a:t>v</a:t>
              </a:r>
              <a:r>
                <a:rPr lang="en-US" sz="1400" b="0" i="1" baseline="-25000" dirty="0"/>
                <a:t>k</a:t>
              </a:r>
              <a:r>
                <a:rPr lang="en-US" sz="1400" b="0" dirty="0"/>
                <a:t>)</a:t>
              </a:r>
            </a:p>
          </p:txBody>
        </p:sp>
        <p:sp>
          <p:nvSpPr>
            <p:cNvPr id="70" name="TextBox 50"/>
            <p:cNvSpPr txBox="1">
              <a:spLocks noChangeArrowheads="1"/>
            </p:cNvSpPr>
            <p:nvPr/>
          </p:nvSpPr>
          <p:spPr bwMode="auto">
            <a:xfrm rot="18814648">
              <a:off x="3511442" y="4814034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0" i="1" dirty="0"/>
                <a:t>w</a:t>
              </a:r>
              <a:r>
                <a:rPr lang="en-US" sz="1400" b="0" dirty="0"/>
                <a:t>(</a:t>
              </a:r>
              <a:r>
                <a:rPr lang="en-US" sz="1400" b="0" i="1" dirty="0"/>
                <a:t>v</a:t>
              </a:r>
              <a:r>
                <a:rPr lang="en-US" sz="1400" b="0" baseline="-25000" dirty="0"/>
                <a:t>1</a:t>
              </a:r>
              <a:r>
                <a:rPr lang="en-US" sz="1400" b="0" dirty="0"/>
                <a:t>,</a:t>
              </a:r>
              <a:r>
                <a:rPr lang="en-US" sz="1400" b="0" i="1" dirty="0"/>
                <a:t>v</a:t>
              </a:r>
              <a:r>
                <a:rPr lang="en-US" sz="1400" b="0" baseline="-25000" dirty="0"/>
                <a:t>2</a:t>
              </a:r>
              <a:r>
                <a:rPr lang="en-US" sz="1400" b="0" dirty="0"/>
                <a:t>)</a:t>
              </a:r>
            </a:p>
          </p:txBody>
        </p:sp>
        <p:sp>
          <p:nvSpPr>
            <p:cNvPr id="71" name="TextBox 50"/>
            <p:cNvSpPr txBox="1">
              <a:spLocks noChangeArrowheads="1"/>
            </p:cNvSpPr>
            <p:nvPr/>
          </p:nvSpPr>
          <p:spPr bwMode="auto">
            <a:xfrm rot="2864290">
              <a:off x="3705768" y="5734169"/>
              <a:ext cx="1009914" cy="31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0" i="1" dirty="0"/>
                <a:t>w</a:t>
              </a:r>
              <a:r>
                <a:rPr lang="en-US" sz="1400" b="0" dirty="0"/>
                <a:t>(</a:t>
              </a:r>
              <a:r>
                <a:rPr lang="en-US" sz="1400" b="0" i="1" dirty="0"/>
                <a:t>v</a:t>
              </a:r>
              <a:r>
                <a:rPr lang="en-US" sz="1400" b="0" i="1" baseline="-25000" dirty="0"/>
                <a:t>k</a:t>
              </a:r>
              <a:r>
                <a:rPr lang="en-US" sz="1400" b="0" dirty="0"/>
                <a:t>,</a:t>
              </a:r>
              <a:r>
                <a:rPr lang="en-US" sz="1400" b="0" i="1" dirty="0"/>
                <a:t>v</a:t>
              </a:r>
              <a:r>
                <a:rPr lang="en-US" sz="1400" b="0" baseline="-25000" dirty="0"/>
                <a:t>1</a:t>
              </a:r>
              <a:r>
                <a:rPr lang="en-US" sz="1400" b="0" dirty="0"/>
                <a:t>)</a:t>
              </a:r>
            </a:p>
          </p:txBody>
        </p:sp>
        <p:sp>
          <p:nvSpPr>
            <p:cNvPr id="72" name="TextBox 50"/>
            <p:cNvSpPr txBox="1">
              <a:spLocks noChangeArrowheads="1"/>
            </p:cNvSpPr>
            <p:nvPr/>
          </p:nvSpPr>
          <p:spPr bwMode="auto">
            <a:xfrm>
              <a:off x="1551897" y="4724400"/>
              <a:ext cx="8219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sz="1400" b="0" i="1" dirty="0"/>
                <a:t>d</a:t>
              </a:r>
              <a:r>
                <a:rPr lang="da-DK" sz="1400" b="0" dirty="0"/>
                <a:t>[s]</a:t>
              </a:r>
              <a:endParaRPr lang="en-US" sz="1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0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2"/>
          <p:cNvGrpSpPr>
            <a:grpSpLocks/>
          </p:cNvGrpSpPr>
          <p:nvPr/>
        </p:nvGrpSpPr>
        <p:grpSpPr bwMode="auto">
          <a:xfrm>
            <a:off x="8686800" y="2692083"/>
            <a:ext cx="1520825" cy="2020888"/>
            <a:chOff x="5032919" y="4423319"/>
            <a:chExt cx="1520281" cy="2020469"/>
          </a:xfrm>
        </p:grpSpPr>
        <p:cxnSp>
          <p:nvCxnSpPr>
            <p:cNvPr id="13341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3" name="Straight Arrow Connector 45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4" name="Straight Arrow Connector 46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394551"/>
            <a:ext cx="4876800" cy="335280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da-DK" b="1" dirty="0" smtClean="0"/>
              <a:t>Sætning</a:t>
            </a:r>
          </a:p>
          <a:p>
            <a:pPr marL="0" indent="0">
              <a:buNone/>
              <a:defRPr/>
            </a:pPr>
            <a:r>
              <a:rPr lang="da-DK" sz="2400" dirty="0"/>
              <a:t>Betragt et (ukendt) korteste veje træ </a:t>
            </a:r>
            <a:r>
              <a:rPr lang="da-DK" sz="2400" b="1" i="1" dirty="0">
                <a:solidFill>
                  <a:srgbClr val="00B050"/>
                </a:solidFill>
              </a:rPr>
              <a:t>T</a:t>
            </a:r>
            <a:r>
              <a:rPr lang="da-DK" sz="2400" dirty="0"/>
              <a:t> hvori </a:t>
            </a:r>
            <a:r>
              <a:rPr lang="da-DK" sz="2400" b="1" dirty="0">
                <a:solidFill>
                  <a:srgbClr val="0070C0"/>
                </a:solidFill>
              </a:rPr>
              <a:t>(</a:t>
            </a:r>
            <a:r>
              <a:rPr lang="da-DK" sz="2400" b="1" i="1" dirty="0" err="1">
                <a:solidFill>
                  <a:srgbClr val="0070C0"/>
                </a:solidFill>
              </a:rPr>
              <a:t>u</a:t>
            </a:r>
            <a:r>
              <a:rPr lang="da-DK" sz="2400" b="1" dirty="0" err="1">
                <a:solidFill>
                  <a:srgbClr val="0070C0"/>
                </a:solidFill>
              </a:rPr>
              <a:t>,</a:t>
            </a:r>
            <a:r>
              <a:rPr lang="da-DK" sz="2400" b="1" i="1" dirty="0" err="1">
                <a:solidFill>
                  <a:srgbClr val="0070C0"/>
                </a:solidFill>
              </a:rPr>
              <a:t>v</a:t>
            </a:r>
            <a:r>
              <a:rPr lang="da-DK" sz="2400" b="1" dirty="0">
                <a:solidFill>
                  <a:srgbClr val="0070C0"/>
                </a:solidFill>
              </a:rPr>
              <a:t>) </a:t>
            </a:r>
            <a:r>
              <a:rPr lang="da-DK" sz="2400" dirty="0"/>
              <a:t>er en kant. </a:t>
            </a:r>
          </a:p>
          <a:p>
            <a:pPr marL="0" indent="0">
              <a:buNone/>
              <a:defRPr/>
            </a:pPr>
            <a:r>
              <a:rPr lang="da-DK" sz="2400" dirty="0"/>
              <a:t>Antag den aktuelle </a:t>
            </a:r>
            <a:r>
              <a:rPr lang="da-DK" sz="2400" i="1" dirty="0"/>
              <a:t>d</a:t>
            </a:r>
            <a:r>
              <a:rPr lang="da-DK" sz="2400" dirty="0"/>
              <a:t>[</a:t>
            </a:r>
            <a:r>
              <a:rPr lang="da-DK" sz="2400" i="1" dirty="0">
                <a:solidFill>
                  <a:srgbClr val="0070C0"/>
                </a:solidFill>
              </a:rPr>
              <a:t>u</a:t>
            </a:r>
            <a:r>
              <a:rPr lang="da-DK" sz="2400" dirty="0"/>
              <a:t>] er den korteste afstand til </a:t>
            </a:r>
            <a:r>
              <a:rPr lang="da-DK" sz="2400" i="1" dirty="0">
                <a:solidFill>
                  <a:srgbClr val="0070C0"/>
                </a:solidFill>
              </a:rPr>
              <a:t>u</a:t>
            </a:r>
            <a:r>
              <a:rPr lang="da-DK" sz="2400" dirty="0"/>
              <a:t>. </a:t>
            </a:r>
          </a:p>
          <a:p>
            <a:pPr marL="0" indent="0">
              <a:buNone/>
              <a:defRPr/>
            </a:pPr>
            <a:r>
              <a:rPr lang="da-DK" sz="2400" cap="sm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da-DK" sz="2400" dirty="0">
                <a:solidFill>
                  <a:srgbClr val="C00000"/>
                </a:solidFill>
              </a:rPr>
              <a:t>(</a:t>
            </a:r>
            <a:r>
              <a:rPr lang="da-DK" sz="2400" i="1" dirty="0" err="1">
                <a:solidFill>
                  <a:srgbClr val="C00000"/>
                </a:solidFill>
              </a:rPr>
              <a:t>u</a:t>
            </a:r>
            <a:r>
              <a:rPr lang="da-DK" sz="2400" dirty="0" err="1">
                <a:solidFill>
                  <a:srgbClr val="C00000"/>
                </a:solidFill>
              </a:rPr>
              <a:t>,</a:t>
            </a:r>
            <a:r>
              <a:rPr lang="da-DK" sz="2400" i="1" dirty="0" err="1">
                <a:solidFill>
                  <a:srgbClr val="C00000"/>
                </a:solidFill>
              </a:rPr>
              <a:t>v</a:t>
            </a:r>
            <a:r>
              <a:rPr lang="da-DK" sz="2400" dirty="0" err="1">
                <a:solidFill>
                  <a:srgbClr val="C00000"/>
                </a:solidFill>
              </a:rPr>
              <a:t>,</a:t>
            </a:r>
            <a:r>
              <a:rPr lang="da-DK" sz="2400" i="1" dirty="0" err="1">
                <a:solidFill>
                  <a:srgbClr val="C00000"/>
                </a:solidFill>
              </a:rPr>
              <a:t>w</a:t>
            </a:r>
            <a:r>
              <a:rPr lang="da-DK" sz="2400" dirty="0">
                <a:solidFill>
                  <a:srgbClr val="C00000"/>
                </a:solidFill>
              </a:rPr>
              <a:t>)</a:t>
            </a:r>
            <a:r>
              <a:rPr lang="da-DK" sz="2400" dirty="0"/>
              <a:t> medfører at </a:t>
            </a:r>
            <a:r>
              <a:rPr lang="da-DK" sz="2400" i="1" dirty="0"/>
              <a:t>d</a:t>
            </a:r>
            <a:r>
              <a:rPr lang="da-DK" sz="2400" dirty="0"/>
              <a:t>[</a:t>
            </a:r>
            <a:r>
              <a:rPr lang="da-DK" sz="2400" i="1" dirty="0">
                <a:solidFill>
                  <a:srgbClr val="0070C0"/>
                </a:solidFill>
              </a:rPr>
              <a:t>v</a:t>
            </a:r>
            <a:r>
              <a:rPr lang="da-DK" sz="2400" dirty="0"/>
              <a:t>] også er en kortest afstand til </a:t>
            </a:r>
            <a:r>
              <a:rPr lang="da-DK" sz="2400" i="1" dirty="0">
                <a:solidFill>
                  <a:srgbClr val="0070C0"/>
                </a:solidFill>
              </a:rPr>
              <a:t>v</a:t>
            </a:r>
            <a:br>
              <a:rPr lang="da-DK" sz="2400" i="1" dirty="0">
                <a:solidFill>
                  <a:srgbClr val="0070C0"/>
                </a:solidFill>
              </a:rPr>
            </a:br>
            <a:r>
              <a:rPr lang="da-DK" sz="2400" dirty="0"/>
              <a:t>(hvis den ikke allerede var det).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9140824" y="2234883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u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836024" y="4444683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79024" y="3225483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v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0207624" y="4444683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6424" y="3377883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332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9524999" y="2771458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2" name="Group 41"/>
          <p:cNvGrpSpPr>
            <a:grpSpLocks/>
          </p:cNvGrpSpPr>
          <p:nvPr/>
        </p:nvGrpSpPr>
        <p:grpSpPr bwMode="auto">
          <a:xfrm>
            <a:off x="8686800" y="2695258"/>
            <a:ext cx="1520825" cy="2020888"/>
            <a:chOff x="5032919" y="4423319"/>
            <a:chExt cx="1520281" cy="2020469"/>
          </a:xfrm>
        </p:grpSpPr>
        <p:cxnSp>
          <p:nvCxnSpPr>
            <p:cNvPr id="13337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8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323" name="Straight Arrow Connector 21"/>
          <p:cNvCxnSpPr>
            <a:cxnSpLocks noChangeShapeType="1"/>
          </p:cNvCxnSpPr>
          <p:nvPr/>
        </p:nvCxnSpPr>
        <p:spPr bwMode="auto">
          <a:xfrm>
            <a:off x="8766175" y="3647758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10023474" y="3990658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8455024" y="3987483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6" name="TextBox 30"/>
          <p:cNvSpPr txBox="1">
            <a:spLocks noChangeArrowheads="1"/>
          </p:cNvSpPr>
          <p:nvPr/>
        </p:nvSpPr>
        <p:spPr bwMode="auto">
          <a:xfrm>
            <a:off x="8683624" y="2855597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7" name="TextBox 31"/>
          <p:cNvSpPr txBox="1">
            <a:spLocks noChangeArrowheads="1"/>
          </p:cNvSpPr>
          <p:nvPr/>
        </p:nvSpPr>
        <p:spPr bwMode="auto">
          <a:xfrm>
            <a:off x="9217024" y="3617597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3328" name="TextBox 32"/>
          <p:cNvSpPr txBox="1">
            <a:spLocks noChangeArrowheads="1"/>
          </p:cNvSpPr>
          <p:nvPr/>
        </p:nvSpPr>
        <p:spPr bwMode="auto">
          <a:xfrm>
            <a:off x="9598024" y="4684397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3329" name="TextBox 34"/>
          <p:cNvSpPr txBox="1">
            <a:spLocks noChangeArrowheads="1"/>
          </p:cNvSpPr>
          <p:nvPr/>
        </p:nvSpPr>
        <p:spPr bwMode="auto">
          <a:xfrm>
            <a:off x="9750424" y="3998597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0" name="TextBox 37"/>
          <p:cNvSpPr txBox="1">
            <a:spLocks noChangeArrowheads="1"/>
          </p:cNvSpPr>
          <p:nvPr/>
        </p:nvSpPr>
        <p:spPr bwMode="auto">
          <a:xfrm>
            <a:off x="9750424" y="2692083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3331" name="TextBox 38"/>
          <p:cNvSpPr txBox="1">
            <a:spLocks noChangeArrowheads="1"/>
          </p:cNvSpPr>
          <p:nvPr/>
        </p:nvSpPr>
        <p:spPr bwMode="auto">
          <a:xfrm>
            <a:off x="9140824" y="3007997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2" name="TextBox 47"/>
          <p:cNvSpPr txBox="1">
            <a:spLocks noChangeArrowheads="1"/>
          </p:cNvSpPr>
          <p:nvPr/>
        </p:nvSpPr>
        <p:spPr bwMode="auto">
          <a:xfrm>
            <a:off x="7546974" y="3454083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[0]</a:t>
            </a:r>
            <a:endParaRPr lang="en-US"/>
          </a:p>
        </p:txBody>
      </p:sp>
      <p:sp>
        <p:nvSpPr>
          <p:cNvPr id="13333" name="TextBox 48"/>
          <p:cNvSpPr txBox="1">
            <a:spLocks noChangeArrowheads="1"/>
          </p:cNvSpPr>
          <p:nvPr/>
        </p:nvSpPr>
        <p:spPr bwMode="auto">
          <a:xfrm>
            <a:off x="9070974" y="1853883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[2]</a:t>
            </a:r>
            <a:endParaRPr lang="en-US"/>
          </a:p>
        </p:txBody>
      </p:sp>
      <p:sp>
        <p:nvSpPr>
          <p:cNvPr id="13334" name="TextBox 49"/>
          <p:cNvSpPr txBox="1">
            <a:spLocks noChangeArrowheads="1"/>
          </p:cNvSpPr>
          <p:nvPr/>
        </p:nvSpPr>
        <p:spPr bwMode="auto">
          <a:xfrm>
            <a:off x="10290174" y="3312797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[6]</a:t>
            </a:r>
            <a:endParaRPr lang="en-US"/>
          </a:p>
        </p:txBody>
      </p:sp>
      <p:sp>
        <p:nvSpPr>
          <p:cNvPr id="13335" name="TextBox 50"/>
          <p:cNvSpPr txBox="1">
            <a:spLocks noChangeArrowheads="1"/>
          </p:cNvSpPr>
          <p:nvPr/>
        </p:nvSpPr>
        <p:spPr bwMode="auto">
          <a:xfrm>
            <a:off x="10366374" y="4901883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[5]</a:t>
            </a:r>
            <a:endParaRPr lang="en-US"/>
          </a:p>
        </p:txBody>
      </p:sp>
      <p:sp>
        <p:nvSpPr>
          <p:cNvPr id="13336" name="TextBox 51"/>
          <p:cNvSpPr txBox="1">
            <a:spLocks noChangeArrowheads="1"/>
          </p:cNvSpPr>
          <p:nvPr/>
        </p:nvSpPr>
        <p:spPr bwMode="auto">
          <a:xfrm>
            <a:off x="8385174" y="4901883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[2]</a:t>
            </a:r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485899" y="4648200"/>
            <a:ext cx="4876800" cy="182880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da-DK" kern="0" dirty="0" err="1"/>
              <a:t>Korollar</a:t>
            </a:r>
            <a:endParaRPr lang="da-DK" kern="0" dirty="0"/>
          </a:p>
          <a:p>
            <a:pPr marL="0" indent="0">
              <a:buNone/>
              <a:defRPr/>
            </a:pPr>
            <a:r>
              <a:rPr lang="da-DK" sz="2400" b="0" kern="0" dirty="0"/>
              <a:t>Bellman-Ford finder de rigtige korteste afstande efter </a:t>
            </a:r>
            <a:r>
              <a:rPr lang="da-DK" sz="2400" b="0" i="1" kern="0" dirty="0"/>
              <a:t>n</a:t>
            </a:r>
            <a:r>
              <a:rPr lang="da-DK" sz="2400" b="0" kern="0" dirty="0"/>
              <a:t> – 1 </a:t>
            </a:r>
            <a:r>
              <a:rPr lang="da-DK" sz="2400" b="0" kern="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da-DK" sz="2400" b="0" kern="0" dirty="0"/>
              <a:t> </a:t>
            </a:r>
            <a:r>
              <a:rPr lang="da-DK" sz="2400" b="0" kern="0" dirty="0" err="1"/>
              <a:t>iterationer</a:t>
            </a:r>
            <a:r>
              <a:rPr lang="da-DK" sz="2400" b="0" kern="0" dirty="0"/>
              <a:t>.</a:t>
            </a:r>
            <a:endParaRPr lang="en-US" sz="2400" b="0" kern="0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3507839" y="4020849"/>
            <a:ext cx="83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8743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Korteste Veje i Acycliske Grafer</a:t>
            </a:r>
            <a:endParaRPr lang="en-US" b="1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677400" y="6324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41" name="Straight Connector 5"/>
          <p:cNvCxnSpPr>
            <a:cxnSpLocks noChangeShapeType="1"/>
          </p:cNvCxnSpPr>
          <p:nvPr/>
        </p:nvCxnSpPr>
        <p:spPr bwMode="auto">
          <a:xfrm>
            <a:off x="2392363" y="3198814"/>
            <a:ext cx="26670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Acykliske Grafer : Eksempel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28750"/>
            <a:ext cx="7391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67001"/>
            <a:ext cx="61007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1143000"/>
          </a:xfrm>
          <a:noFill/>
        </p:spPr>
        <p:txBody>
          <a:bodyPr/>
          <a:lstStyle/>
          <a:p>
            <a:pPr algn="l" eaLnBrk="1" hangingPunct="1"/>
            <a:r>
              <a:rPr lang="da-DK" sz="4000" b="1"/>
              <a:t>Dijkstra:</a:t>
            </a:r>
            <a:br>
              <a:rPr lang="da-DK" sz="4000" b="1"/>
            </a:br>
            <a:r>
              <a:rPr lang="da-DK" sz="3200" b="1"/>
              <a:t>Korteste Veje i Grafer uden Negative Vægte</a:t>
            </a:r>
            <a:endParaRPr lang="en-US" sz="3200" b="1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543800" y="6035676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>
                <a:solidFill>
                  <a:schemeClr val="accent2"/>
                </a:solidFill>
              </a:rPr>
              <a:t> eller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495800" y="3886200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i="1" dirty="0">
                <a:solidFill>
                  <a:srgbClr val="FF0000"/>
                </a:solidFill>
              </a:rPr>
              <a:t>Q </a:t>
            </a:r>
            <a:r>
              <a:rPr lang="da-DK" sz="2000" dirty="0">
                <a:solidFill>
                  <a:srgbClr val="FF0000"/>
                </a:solidFill>
              </a:rPr>
              <a:t>= prioritets kø, prioritet = </a:t>
            </a:r>
            <a:r>
              <a:rPr lang="da-DK" sz="2000" i="1" dirty="0">
                <a:solidFill>
                  <a:srgbClr val="FF0000"/>
                </a:solidFill>
              </a:rPr>
              <a:t>d</a:t>
            </a:r>
            <a:r>
              <a:rPr lang="da-DK" sz="2000" dirty="0">
                <a:solidFill>
                  <a:srgbClr val="FF0000"/>
                </a:solidFill>
              </a:rPr>
              <a:t/>
            </a:r>
            <a:br>
              <a:rPr lang="da-DK" sz="2000" dirty="0">
                <a:solidFill>
                  <a:srgbClr val="FF0000"/>
                </a:solidFill>
              </a:rPr>
            </a:br>
            <a:r>
              <a:rPr lang="da-DK" sz="2000" dirty="0">
                <a:solidFill>
                  <a:srgbClr val="FF0000"/>
                </a:solidFill>
              </a:rPr>
              <a:t>(besøger knuderne efter stigende afstand fra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  <a:r>
              <a:rPr lang="da-DK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390" name="Rounded Rectangle 5"/>
          <p:cNvSpPr>
            <a:spLocks noChangeArrowheads="1"/>
          </p:cNvSpPr>
          <p:nvPr/>
        </p:nvSpPr>
        <p:spPr bwMode="auto">
          <a:xfrm>
            <a:off x="6218238" y="1600200"/>
            <a:ext cx="24685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1" name="Rounded Rectangle 6"/>
          <p:cNvSpPr>
            <a:spLocks noChangeArrowheads="1"/>
          </p:cNvSpPr>
          <p:nvPr/>
        </p:nvSpPr>
        <p:spPr bwMode="auto">
          <a:xfrm>
            <a:off x="8915400" y="16002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8686800" y="1803400"/>
            <a:ext cx="590550" cy="623888"/>
          </a:xfrm>
          <a:custGeom>
            <a:avLst/>
            <a:gdLst>
              <a:gd name="T0" fmla="*/ 4523 w 591014"/>
              <a:gd name="T1" fmla="*/ 0 h 611109"/>
              <a:gd name="T2" fmla="*/ 126649 w 591014"/>
              <a:gd name="T3" fmla="*/ 127931 h 611109"/>
              <a:gd name="T4" fmla="*/ 547304 w 591014"/>
              <a:gd name="T5" fmla="*/ 198208 h 611109"/>
              <a:gd name="T6" fmla="*/ 547305 w 591014"/>
              <a:gd name="T7" fmla="*/ 410567 h 611109"/>
              <a:gd name="T8" fmla="*/ 284961 w 591014"/>
              <a:gd name="T9" fmla="*/ 466979 h 611109"/>
              <a:gd name="T10" fmla="*/ 0 w 591014"/>
              <a:gd name="T11" fmla="*/ 636789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629400" y="12192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8966200" y="12192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Q</a:t>
            </a:r>
            <a:endParaRPr lang="da-DK" sz="2400" b="0" baseline="-25000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9798050" y="2590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9067800" y="1595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u</a:t>
            </a:r>
            <a:endParaRPr lang="da-DK" sz="2400" b="0" baseline="-25000"/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9829800" y="22812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endParaRPr lang="da-DK" sz="2400" b="0" baseline="-25000"/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6400800" y="23622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9" name="Freeform 14"/>
          <p:cNvSpPr>
            <a:spLocks/>
          </p:cNvSpPr>
          <p:nvPr/>
        </p:nvSpPr>
        <p:spPr bwMode="auto">
          <a:xfrm>
            <a:off x="6838950" y="26035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481 h 312177"/>
              <a:gd name="T4" fmla="*/ 406400 w 1543050"/>
              <a:gd name="T5" fmla="*/ 114505 h 312177"/>
              <a:gd name="T6" fmla="*/ 609600 w 1543050"/>
              <a:gd name="T7" fmla="*/ 248095 h 312177"/>
              <a:gd name="T8" fmla="*/ 882650 w 1543050"/>
              <a:gd name="T9" fmla="*/ 159035 h 312177"/>
              <a:gd name="T10" fmla="*/ 977900 w 1543050"/>
              <a:gd name="T11" fmla="*/ 311709 h 312177"/>
              <a:gd name="T12" fmla="*/ 1187450 w 1543050"/>
              <a:gd name="T13" fmla="*/ 229011 h 312177"/>
              <a:gd name="T14" fmla="*/ 1333500 w 1543050"/>
              <a:gd name="T15" fmla="*/ 292625 h 312177"/>
              <a:gd name="T16" fmla="*/ 1543050 w 1543050"/>
              <a:gd name="T17" fmla="*/ 229011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0" name="Straight Connector 15"/>
          <p:cNvCxnSpPr>
            <a:cxnSpLocks noChangeShapeType="1"/>
            <a:stCxn id="16406" idx="6"/>
          </p:cNvCxnSpPr>
          <p:nvPr/>
        </p:nvCxnSpPr>
        <p:spPr bwMode="auto">
          <a:xfrm flipV="1">
            <a:off x="8489950" y="26638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16"/>
          <p:cNvCxnSpPr>
            <a:cxnSpLocks noChangeShapeType="1"/>
          </p:cNvCxnSpPr>
          <p:nvPr/>
        </p:nvCxnSpPr>
        <p:spPr bwMode="auto">
          <a:xfrm>
            <a:off x="8159750" y="17716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Freeform 17"/>
          <p:cNvSpPr>
            <a:spLocks/>
          </p:cNvSpPr>
          <p:nvPr/>
        </p:nvSpPr>
        <p:spPr bwMode="auto">
          <a:xfrm>
            <a:off x="6723064" y="1677988"/>
            <a:ext cx="1385887" cy="950912"/>
          </a:xfrm>
          <a:custGeom>
            <a:avLst/>
            <a:gdLst>
              <a:gd name="T0" fmla="*/ 103700 w 1386442"/>
              <a:gd name="T1" fmla="*/ 950912 h 951653"/>
              <a:gd name="T2" fmla="*/ 2141 w 1386442"/>
              <a:gd name="T3" fmla="*/ 525793 h 951653"/>
              <a:gd name="T4" fmla="*/ 249692 w 1386442"/>
              <a:gd name="T5" fmla="*/ 392547 h 951653"/>
              <a:gd name="T6" fmla="*/ 332209 w 1386442"/>
              <a:gd name="T7" fmla="*/ 56259 h 951653"/>
              <a:gd name="T8" fmla="*/ 833658 w 1386442"/>
              <a:gd name="T9" fmla="*/ 183160 h 951653"/>
              <a:gd name="T10" fmla="*/ 1125641 w 1386442"/>
              <a:gd name="T11" fmla="*/ 5499 h 951653"/>
              <a:gd name="T12" fmla="*/ 1385887 w 1386442"/>
              <a:gd name="T13" fmla="*/ 62604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3" name="Straight Connector 18"/>
          <p:cNvCxnSpPr>
            <a:cxnSpLocks noChangeShapeType="1"/>
          </p:cNvCxnSpPr>
          <p:nvPr/>
        </p:nvCxnSpPr>
        <p:spPr bwMode="auto">
          <a:xfrm>
            <a:off x="9172576" y="2084388"/>
            <a:ext cx="612775" cy="525462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Oval 19"/>
          <p:cNvSpPr>
            <a:spLocks noChangeArrowheads="1"/>
          </p:cNvSpPr>
          <p:nvPr/>
        </p:nvSpPr>
        <p:spPr bwMode="auto">
          <a:xfrm>
            <a:off x="6781800" y="25590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5" name="Oval 20"/>
          <p:cNvSpPr>
            <a:spLocks noChangeArrowheads="1"/>
          </p:cNvSpPr>
          <p:nvPr/>
        </p:nvSpPr>
        <p:spPr bwMode="auto">
          <a:xfrm>
            <a:off x="8105775" y="17176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6" name="Oval 21"/>
          <p:cNvSpPr>
            <a:spLocks noChangeArrowheads="1"/>
          </p:cNvSpPr>
          <p:nvPr/>
        </p:nvSpPr>
        <p:spPr bwMode="auto">
          <a:xfrm>
            <a:off x="8382000" y="27432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7" name="Oval 22"/>
          <p:cNvSpPr>
            <a:spLocks noChangeArrowheads="1"/>
          </p:cNvSpPr>
          <p:nvPr/>
        </p:nvSpPr>
        <p:spPr bwMode="auto">
          <a:xfrm>
            <a:off x="9112250" y="2025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9372600" y="2057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0" i="1">
                <a:solidFill>
                  <a:srgbClr val="00B050"/>
                </a:solidFill>
              </a:rPr>
              <a:t>w</a:t>
            </a:r>
            <a:r>
              <a:rPr lang="da-DK" sz="1600" b="0">
                <a:solidFill>
                  <a:srgbClr val="00B050"/>
                </a:solidFill>
              </a:rPr>
              <a:t>(</a:t>
            </a:r>
            <a:r>
              <a:rPr lang="da-DK" sz="1600" b="0" i="1">
                <a:solidFill>
                  <a:srgbClr val="00B050"/>
                </a:solidFill>
              </a:rPr>
              <a:t>u</a:t>
            </a:r>
            <a:r>
              <a:rPr lang="da-DK" sz="1600" b="0">
                <a:solidFill>
                  <a:srgbClr val="00B050"/>
                </a:solidFill>
              </a:rPr>
              <a:t>,</a:t>
            </a:r>
            <a:r>
              <a:rPr lang="da-DK" sz="1600" b="0" i="1">
                <a:solidFill>
                  <a:srgbClr val="00B050"/>
                </a:solidFill>
              </a:rPr>
              <a:t>v</a:t>
            </a:r>
            <a:r>
              <a:rPr lang="da-DK" sz="1600" b="0">
                <a:solidFill>
                  <a:srgbClr val="00B050"/>
                </a:solidFill>
              </a:rPr>
              <a:t>)</a:t>
            </a:r>
            <a:endParaRPr lang="da-DK" sz="1600" b="0" baseline="-25000">
              <a:solidFill>
                <a:srgbClr val="00B050"/>
              </a:solidFill>
            </a:endParaRPr>
          </a:p>
        </p:txBody>
      </p:sp>
      <p:sp>
        <p:nvSpPr>
          <p:cNvPr id="16409" name="TextBox 4"/>
          <p:cNvSpPr txBox="1">
            <a:spLocks noChangeArrowheads="1"/>
          </p:cNvSpPr>
          <p:nvPr/>
        </p:nvSpPr>
        <p:spPr bwMode="auto">
          <a:xfrm>
            <a:off x="1860550" y="1219201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dirty="0">
                <a:solidFill>
                  <a:srgbClr val="FF0000"/>
                </a:solidFill>
              </a:rPr>
              <a:t>Invarianter</a:t>
            </a:r>
            <a:endParaRPr lang="da-DK" sz="2000" b="0" i="1" dirty="0">
              <a:solidFill>
                <a:srgbClr val="FF0000"/>
              </a:solidFill>
            </a:endParaRPr>
          </a:p>
          <a:p>
            <a:pPr eaLnBrk="1" hangingPunct="1"/>
            <a:r>
              <a:rPr lang="da-DK" sz="2000" b="0" i="1" dirty="0">
                <a:solidFill>
                  <a:srgbClr val="FF0000"/>
                </a:solidFill>
              </a:rPr>
              <a:t>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i="1" dirty="0">
                <a:solidFill>
                  <a:srgbClr val="FF0000"/>
                </a:solidFill>
              </a:rPr>
              <a:t>d</a:t>
            </a:r>
            <a:r>
              <a:rPr lang="da-DK" sz="2000" b="0" dirty="0">
                <a:solidFill>
                  <a:srgbClr val="FF0000"/>
                </a:solidFill>
              </a:rPr>
              <a:t>[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] = korteste afstand fra </a:t>
            </a:r>
            <a:r>
              <a:rPr lang="da-DK" sz="2000" b="0" i="1" dirty="0">
                <a:solidFill>
                  <a:srgbClr val="FF0000"/>
                </a:solidFill>
              </a:rPr>
              <a:t>s</a:t>
            </a:r>
            <a:r>
              <a:rPr lang="da-DK" sz="2000" b="0" dirty="0">
                <a:solidFill>
                  <a:srgbClr val="FF0000"/>
                </a:solidFill>
              </a:rPr>
              <a:t> til 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rgbClr val="FF0000"/>
                </a:solidFill>
              </a:rPr>
              <a:t>via knuder i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</a:p>
          <a:p>
            <a:pPr eaLnBrk="1" hangingPunct="1"/>
            <a:r>
              <a:rPr lang="da-DK" sz="2000" b="0" i="1" dirty="0" err="1">
                <a:solidFill>
                  <a:srgbClr val="FF0000"/>
                </a:solidFill>
              </a:rPr>
              <a:t>ii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: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 ≤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</a:t>
            </a:r>
            <a:endParaRPr lang="da-DK" sz="20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Dijkstra : Eksempel</a:t>
            </a:r>
            <a:endParaRPr lang="en-US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08"/>
          <a:stretch/>
        </p:blipFill>
        <p:spPr bwMode="auto">
          <a:xfrm>
            <a:off x="1600200" y="1676401"/>
            <a:ext cx="9144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0" t="16609" r="34160" b="78408"/>
          <a:stretch/>
        </p:blipFill>
        <p:spPr bwMode="auto">
          <a:xfrm>
            <a:off x="10515600" y="2438401"/>
            <a:ext cx="1524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0" t="16609" r="34160" b="78408"/>
          <a:stretch/>
        </p:blipFill>
        <p:spPr bwMode="auto">
          <a:xfrm>
            <a:off x="10515600" y="4834054"/>
            <a:ext cx="1524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524000" y="4486870"/>
            <a:ext cx="914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smtClean="0"/>
              <a:t>Korteste veje </a:t>
            </a:r>
            <a:r>
              <a:rPr lang="da-DK" sz="3200" b="0" dirty="0"/>
              <a:t>– fra en </a:t>
            </a:r>
            <a:r>
              <a:rPr lang="da-DK" sz="3200" b="0"/>
              <a:t>knude </a:t>
            </a:r>
            <a:r>
              <a:rPr lang="da-DK" sz="3200" b="0" smtClean="0"/>
              <a:t>(SSSP)</a:t>
            </a:r>
            <a:r>
              <a:rPr lang="da-DK" sz="3200" b="0" dirty="0"/>
              <a:t/>
            </a:r>
            <a:br>
              <a:rPr lang="da-DK" sz="3200" b="0" dirty="0"/>
            </a:br>
            <a:r>
              <a:rPr lang="da-DK" sz="3200" b="0" dirty="0"/>
              <a:t>[CLRS, kapitel 24]</a:t>
            </a:r>
          </a:p>
          <a:p>
            <a:pPr algn="ctr" eaLnBrk="1" hangingPunct="1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Opsummering</a:t>
            </a:r>
            <a:endParaRPr lang="en-US" b="1" smtClean="0"/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01430"/>
              </p:ext>
            </p:extLst>
          </p:nvPr>
        </p:nvGraphicFramePr>
        <p:xfrm>
          <a:off x="2628900" y="1600201"/>
          <a:ext cx="6172200" cy="4624389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korteste veje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3" name="Right Brace 3"/>
          <p:cNvSpPr>
            <a:spLocks/>
          </p:cNvSpPr>
          <p:nvPr/>
        </p:nvSpPr>
        <p:spPr bwMode="auto">
          <a:xfrm>
            <a:off x="8915400" y="2743200"/>
            <a:ext cx="2286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54" name="TextBox 4"/>
          <p:cNvSpPr txBox="1">
            <a:spLocks noChangeArrowheads="1"/>
          </p:cNvSpPr>
          <p:nvPr/>
        </p:nvSpPr>
        <p:spPr bwMode="auto">
          <a:xfrm>
            <a:off x="9067800" y="3338513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Relaxer hver kant præcis én gang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Vektorrace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sz="3200">
                <a:solidFill>
                  <a:schemeClr val="bg1"/>
                </a:solidFill>
              </a:rPr>
              <a:t>(find hurtigste vej fra </a:t>
            </a:r>
            <a:r>
              <a:rPr lang="da-DK" sz="3200" i="1">
                <a:solidFill>
                  <a:schemeClr val="bg1"/>
                </a:solidFill>
              </a:rPr>
              <a:t>s</a:t>
            </a:r>
            <a:r>
              <a:rPr lang="da-DK" sz="3200">
                <a:solidFill>
                  <a:schemeClr val="bg1"/>
                </a:solidFill>
              </a:rPr>
              <a:t> til </a:t>
            </a:r>
            <a:r>
              <a:rPr lang="da-DK" sz="3200" i="1">
                <a:solidFill>
                  <a:schemeClr val="bg1"/>
                </a:solidFill>
              </a:rPr>
              <a:t>t</a:t>
            </a:r>
            <a:r>
              <a:rPr lang="da-DK" sz="3200">
                <a:solidFill>
                  <a:schemeClr val="bg1"/>
                </a:solidFill>
              </a:rPr>
              <a:t>)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324" r="22948" b="4411"/>
          <a:stretch>
            <a:fillRect/>
          </a:stretch>
        </p:blipFill>
        <p:spPr bwMode="auto">
          <a:xfrm>
            <a:off x="2514600" y="2151064"/>
            <a:ext cx="70564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3429000" y="58674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bg1"/>
                </a:solidFill>
              </a:rPr>
              <a:t>Eksamensopgave Sommeren 2009, opgave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3217" r="27084" b="7983"/>
          <a:stretch>
            <a:fillRect/>
          </a:stretch>
        </p:blipFill>
        <p:spPr bwMode="auto">
          <a:xfrm>
            <a:off x="2057400" y="47244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68945" r="26965" b="9055"/>
          <a:stretch>
            <a:fillRect/>
          </a:stretch>
        </p:blipFill>
        <p:spPr>
          <a:xfrm>
            <a:off x="2057400" y="533400"/>
            <a:ext cx="8153400" cy="4191000"/>
          </a:xfrm>
          <a:noFill/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429000" y="4445000"/>
            <a:ext cx="6781800" cy="279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057400" y="4724400"/>
            <a:ext cx="81534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00800" y="533400"/>
            <a:ext cx="3810000" cy="304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68551" y="795453"/>
            <a:ext cx="4343400" cy="279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828800" y="884238"/>
            <a:ext cx="6400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/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200401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8610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Eksempel: Korteste veje fra </a:t>
            </a:r>
            <a:r>
              <a:rPr lang="da-DK" b="1" i="1" smtClean="0"/>
              <a:t>s</a:t>
            </a:r>
            <a:endParaRPr lang="en-US" b="1" i="1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06926" y="5562600"/>
            <a:ext cx="1793875" cy="801688"/>
            <a:chOff x="2973390" y="5562600"/>
            <a:chExt cx="1793345" cy="801131"/>
          </a:xfrm>
        </p:grpSpPr>
        <p:cxnSp>
          <p:nvCxnSpPr>
            <p:cNvPr id="5136" name="Straight Arrow Connector 9"/>
            <p:cNvCxnSpPr>
              <a:cxnSpLocks noChangeShapeType="1"/>
            </p:cNvCxnSpPr>
            <p:nvPr/>
          </p:nvCxnSpPr>
          <p:spPr bwMode="auto">
            <a:xfrm rot="16200000" flipV="1">
              <a:off x="2841363" y="5694627"/>
              <a:ext cx="457200" cy="19314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7" name="TextBox 12"/>
            <p:cNvSpPr txBox="1">
              <a:spLocks noChangeArrowheads="1"/>
            </p:cNvSpPr>
            <p:nvPr/>
          </p:nvSpPr>
          <p:spPr bwMode="auto">
            <a:xfrm>
              <a:off x="3014135" y="5994399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FF0000"/>
                  </a:solidFill>
                </a:rPr>
                <a:t>Negativ cykel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487739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113339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9990139" y="2862263"/>
            <a:ext cx="414337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374063" y="28622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186863" y="40814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38939" y="3479800"/>
            <a:ext cx="414337" cy="414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848600" y="4495800"/>
            <a:ext cx="1981200" cy="1360488"/>
            <a:chOff x="2211390" y="5029202"/>
            <a:chExt cx="1981200" cy="1359930"/>
          </a:xfrm>
        </p:grpSpPr>
        <p:cxnSp>
          <p:nvCxnSpPr>
            <p:cNvPr id="5134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879464" y="5316274"/>
              <a:ext cx="990598" cy="416454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5" name="TextBox 27"/>
            <p:cNvSpPr txBox="1">
              <a:spLocks noChangeArrowheads="1"/>
            </p:cNvSpPr>
            <p:nvPr/>
          </p:nvSpPr>
          <p:spPr bwMode="auto">
            <a:xfrm>
              <a:off x="2211390" y="60198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92D050"/>
                  </a:solidFill>
                </a:rPr>
                <a:t>Uforbundet til </a:t>
              </a:r>
              <a:r>
                <a:rPr lang="da-DK" i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3878264" y="4706938"/>
            <a:ext cx="1260475" cy="93662"/>
          </a:xfrm>
          <a:custGeom>
            <a:avLst/>
            <a:gdLst>
              <a:gd name="T0" fmla="*/ 0 w 1295400"/>
              <a:gd name="T1" fmla="*/ 73657 h 94545"/>
              <a:gd name="T2" fmla="*/ 366638 w 1295400"/>
              <a:gd name="T3" fmla="*/ 1208 h 94545"/>
              <a:gd name="T4" fmla="*/ 837247 w 1295400"/>
              <a:gd name="T5" fmla="*/ 8090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 flipH="1" flipV="1">
            <a:off x="3878264" y="5029200"/>
            <a:ext cx="1260475" cy="127000"/>
          </a:xfrm>
          <a:custGeom>
            <a:avLst/>
            <a:gdLst>
              <a:gd name="T0" fmla="*/ 0 w 1295400"/>
              <a:gd name="T1" fmla="*/ 9672167 h 94545"/>
              <a:gd name="T2" fmla="*/ 366638 w 1295400"/>
              <a:gd name="T3" fmla="*/ 158537 h 94545"/>
              <a:gd name="T4" fmla="*/ 837247 w 1295400"/>
              <a:gd name="T5" fmla="*/ 1062354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Eksempel: Korteste veje træer</a:t>
            </a:r>
            <a:endParaRPr lang="en-US" b="1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29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eft Brace 3"/>
          <p:cNvSpPr>
            <a:spLocks/>
          </p:cNvSpPr>
          <p:nvPr/>
        </p:nvSpPr>
        <p:spPr bwMode="auto">
          <a:xfrm rot="-5400000">
            <a:off x="7581900" y="1943100"/>
            <a:ext cx="304800" cy="5410200"/>
          </a:xfrm>
          <a:prstGeom prst="leftBrace">
            <a:avLst>
              <a:gd name="adj1" fmla="val 83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162550" y="4800601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FF0000"/>
                </a:solidFill>
              </a:rPr>
              <a:t>2 forskellige korteste veje træer der repræsenterer stier fra </a:t>
            </a:r>
            <a:r>
              <a:rPr lang="da-DK" i="1" dirty="0">
                <a:solidFill>
                  <a:srgbClr val="FF0000"/>
                </a:solidFill>
              </a:rPr>
              <a:t>s</a:t>
            </a:r>
            <a:r>
              <a:rPr lang="da-DK" dirty="0">
                <a:solidFill>
                  <a:srgbClr val="FF0000"/>
                </a:solidFill>
              </a:rPr>
              <a:t> med samme længde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/>
          <a:stretch>
            <a:fillRect/>
          </a:stretch>
        </p:blipFill>
        <p:spPr bwMode="auto">
          <a:xfrm>
            <a:off x="1692275" y="2538414"/>
            <a:ext cx="8763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81401" y="1905000"/>
            <a:ext cx="2500313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-∞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-3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-1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+∞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7171" name="TPQuestion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295400"/>
          </a:xfrm>
        </p:spPr>
        <p:txBody>
          <a:bodyPr/>
          <a:lstStyle/>
          <a:p>
            <a:r>
              <a:rPr lang="da-DK" sz="3200" b="1">
                <a:solidFill>
                  <a:schemeClr val="bg1"/>
                </a:solidFill>
              </a:rPr>
              <a:t>Hvor lang er den korteste vej fra </a:t>
            </a:r>
            <a:r>
              <a:rPr lang="da-DK" sz="3200" b="1" i="1">
                <a:solidFill>
                  <a:schemeClr val="bg1"/>
                </a:solidFill>
              </a:rPr>
              <a:t>s</a:t>
            </a:r>
            <a:r>
              <a:rPr lang="da-DK" sz="3200" b="1">
                <a:solidFill>
                  <a:schemeClr val="bg1"/>
                </a:solidFill>
              </a:rPr>
              <a:t> til </a:t>
            </a:r>
            <a:r>
              <a:rPr lang="da-DK" sz="3200" b="1" i="1">
                <a:solidFill>
                  <a:schemeClr val="bg1"/>
                </a:solidFill>
              </a:rPr>
              <a:t>v</a:t>
            </a:r>
            <a:r>
              <a:rPr lang="da-DK" sz="3200" b="1">
                <a:solidFill>
                  <a:schemeClr val="bg1"/>
                </a:solidFill>
              </a:rPr>
              <a:t>  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895600" y="1905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7174" name="Group 91"/>
          <p:cNvGrpSpPr>
            <a:grpSpLocks/>
          </p:cNvGrpSpPr>
          <p:nvPr/>
        </p:nvGrpSpPr>
        <p:grpSpPr bwMode="auto">
          <a:xfrm>
            <a:off x="6096000" y="1905000"/>
            <a:ext cx="3816350" cy="3892550"/>
            <a:chOff x="4572000" y="1905000"/>
            <a:chExt cx="3816600" cy="3892800"/>
          </a:xfrm>
        </p:grpSpPr>
        <p:sp>
          <p:nvSpPr>
            <p:cNvPr id="12" name="Oval 11"/>
            <p:cNvSpPr/>
            <p:nvPr/>
          </p:nvSpPr>
          <p:spPr bwMode="auto">
            <a:xfrm>
              <a:off x="5486460" y="3048073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b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772610" y="1905000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g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724410" y="2133615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a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181640" y="5258015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c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324715" y="4038737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v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553330" y="2667049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e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848815" y="3581508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f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553330" y="5258015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d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572000" y="4191147"/>
              <a:ext cx="539785" cy="539785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i="1" dirty="0">
                  <a:solidFill>
                    <a:schemeClr val="tx1"/>
                  </a:solidFill>
                </a:rPr>
                <a:t>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75" name="Straight Arrow Connector 17"/>
          <p:cNvCxnSpPr>
            <a:cxnSpLocks noChangeShapeType="1"/>
            <a:stCxn id="23" idx="7"/>
            <a:endCxn id="12" idx="3"/>
          </p:cNvCxnSpPr>
          <p:nvPr/>
        </p:nvCxnSpPr>
        <p:spPr bwMode="auto">
          <a:xfrm rot="5400000" flipH="1" flipV="1">
            <a:off x="6442075" y="3622675"/>
            <a:ext cx="762000" cy="5334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Arrow Connector 19"/>
          <p:cNvCxnSpPr>
            <a:cxnSpLocks noChangeShapeType="1"/>
            <a:stCxn id="16" idx="6"/>
            <a:endCxn id="13" idx="2"/>
          </p:cNvCxnSpPr>
          <p:nvPr/>
        </p:nvCxnSpPr>
        <p:spPr bwMode="auto">
          <a:xfrm flipV="1">
            <a:off x="6788150" y="2174875"/>
            <a:ext cx="250825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Arrow Connector 20"/>
          <p:cNvCxnSpPr>
            <a:cxnSpLocks noChangeShapeType="1"/>
            <a:stCxn id="23" idx="5"/>
            <a:endCxn id="18" idx="1"/>
          </p:cNvCxnSpPr>
          <p:nvPr/>
        </p:nvCxnSpPr>
        <p:spPr bwMode="auto">
          <a:xfrm rot="16200000" flipH="1">
            <a:off x="6327775" y="4879975"/>
            <a:ext cx="68580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22"/>
          <p:cNvCxnSpPr>
            <a:cxnSpLocks noChangeShapeType="1"/>
            <a:stCxn id="13" idx="4"/>
            <a:endCxn id="19" idx="7"/>
          </p:cNvCxnSpPr>
          <p:nvPr/>
        </p:nvCxnSpPr>
        <p:spPr bwMode="auto">
          <a:xfrm rot="5400000">
            <a:off x="8101013" y="2652713"/>
            <a:ext cx="1673225" cy="12573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3"/>
          <p:cNvCxnSpPr>
            <a:cxnSpLocks noChangeShapeType="1"/>
            <a:stCxn id="19" idx="1"/>
            <a:endCxn id="12" idx="5"/>
          </p:cNvCxnSpPr>
          <p:nvPr/>
        </p:nvCxnSpPr>
        <p:spPr bwMode="auto">
          <a:xfrm rot="16200000" flipV="1">
            <a:off x="7394575" y="35845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24"/>
          <p:cNvCxnSpPr>
            <a:cxnSpLocks noChangeShapeType="1"/>
            <a:stCxn id="12" idx="4"/>
            <a:endCxn id="19" idx="2"/>
          </p:cNvCxnSpPr>
          <p:nvPr/>
        </p:nvCxnSpPr>
        <p:spPr bwMode="auto">
          <a:xfrm rot="16200000" flipH="1">
            <a:off x="7204076" y="3663951"/>
            <a:ext cx="720725" cy="5683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25"/>
          <p:cNvCxnSpPr>
            <a:cxnSpLocks noChangeShapeType="1"/>
            <a:stCxn id="18" idx="6"/>
            <a:endCxn id="22" idx="2"/>
          </p:cNvCxnSpPr>
          <p:nvPr/>
        </p:nvCxnSpPr>
        <p:spPr bwMode="auto">
          <a:xfrm>
            <a:off x="7245350" y="5527675"/>
            <a:ext cx="831850" cy="158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26"/>
          <p:cNvCxnSpPr>
            <a:cxnSpLocks noChangeShapeType="1"/>
            <a:stCxn id="12" idx="1"/>
            <a:endCxn id="16" idx="5"/>
          </p:cNvCxnSpPr>
          <p:nvPr/>
        </p:nvCxnSpPr>
        <p:spPr bwMode="auto">
          <a:xfrm rot="16200000" flipV="1">
            <a:off x="6632575" y="2670175"/>
            <a:ext cx="533400" cy="381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Straight Arrow Connector 54"/>
          <p:cNvCxnSpPr>
            <a:cxnSpLocks noChangeShapeType="1"/>
            <a:stCxn id="23" idx="6"/>
            <a:endCxn id="19" idx="3"/>
          </p:cNvCxnSpPr>
          <p:nvPr/>
        </p:nvCxnSpPr>
        <p:spPr bwMode="auto">
          <a:xfrm>
            <a:off x="6635751" y="44608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Straight Arrow Connector 55"/>
          <p:cNvCxnSpPr>
            <a:cxnSpLocks noChangeShapeType="1"/>
            <a:stCxn id="22" idx="7"/>
            <a:endCxn id="21" idx="3"/>
          </p:cNvCxnSpPr>
          <p:nvPr/>
        </p:nvCxnSpPr>
        <p:spPr bwMode="auto">
          <a:xfrm rot="5400000" flipH="1" flipV="1">
            <a:off x="8347075" y="4232275"/>
            <a:ext cx="1295400" cy="9144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Straight Arrow Connector 56"/>
          <p:cNvCxnSpPr>
            <a:cxnSpLocks noChangeShapeType="1"/>
            <a:stCxn id="21" idx="0"/>
            <a:endCxn id="13" idx="5"/>
          </p:cNvCxnSpPr>
          <p:nvPr/>
        </p:nvCxnSpPr>
        <p:spPr bwMode="auto">
          <a:xfrm rot="5400000" flipH="1" flipV="1">
            <a:off x="9091613" y="2916238"/>
            <a:ext cx="1216025" cy="1143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Straight Arrow Connector 57"/>
          <p:cNvCxnSpPr>
            <a:cxnSpLocks noChangeShapeType="1"/>
            <a:stCxn id="20" idx="7"/>
            <a:endCxn id="13" idx="3"/>
          </p:cNvCxnSpPr>
          <p:nvPr/>
        </p:nvCxnSpPr>
        <p:spPr bwMode="auto">
          <a:xfrm rot="5400000" flipH="1" flipV="1">
            <a:off x="8766175" y="2136775"/>
            <a:ext cx="381000" cy="838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Straight Arrow Connector 58"/>
          <p:cNvCxnSpPr>
            <a:cxnSpLocks noChangeShapeType="1"/>
            <a:stCxn id="12" idx="7"/>
            <a:endCxn id="20" idx="2"/>
          </p:cNvCxnSpPr>
          <p:nvPr/>
        </p:nvCxnSpPr>
        <p:spPr bwMode="auto">
          <a:xfrm rot="5400000" flipH="1" flipV="1">
            <a:off x="7678738" y="2728913"/>
            <a:ext cx="190500" cy="6064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Straight Arrow Connector 60"/>
          <p:cNvCxnSpPr>
            <a:cxnSpLocks noChangeShapeType="1"/>
            <a:stCxn id="22" idx="0"/>
            <a:endCxn id="19" idx="4"/>
          </p:cNvCxnSpPr>
          <p:nvPr/>
        </p:nvCxnSpPr>
        <p:spPr bwMode="auto">
          <a:xfrm rot="16200000" flipV="1">
            <a:off x="7893050" y="48037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TextBox 94"/>
          <p:cNvSpPr txBox="1">
            <a:spLocks noChangeArrowheads="1"/>
          </p:cNvSpPr>
          <p:nvPr/>
        </p:nvSpPr>
        <p:spPr bwMode="auto">
          <a:xfrm>
            <a:off x="7543800" y="2743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0" name="TextBox 98"/>
          <p:cNvSpPr txBox="1">
            <a:spLocks noChangeArrowheads="1"/>
          </p:cNvSpPr>
          <p:nvPr/>
        </p:nvSpPr>
        <p:spPr bwMode="auto">
          <a:xfrm>
            <a:off x="6324600" y="4800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1" name="TextBox 101"/>
          <p:cNvSpPr txBox="1">
            <a:spLocks noChangeArrowheads="1"/>
          </p:cNvSpPr>
          <p:nvPr/>
        </p:nvSpPr>
        <p:spPr bwMode="auto">
          <a:xfrm>
            <a:off x="96774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2" name="TextBox 102"/>
          <p:cNvSpPr txBox="1">
            <a:spLocks noChangeArrowheads="1"/>
          </p:cNvSpPr>
          <p:nvPr/>
        </p:nvSpPr>
        <p:spPr bwMode="auto">
          <a:xfrm>
            <a:off x="6553200" y="36687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3" name="TextBox 103"/>
          <p:cNvSpPr txBox="1">
            <a:spLocks noChangeArrowheads="1"/>
          </p:cNvSpPr>
          <p:nvPr/>
        </p:nvSpPr>
        <p:spPr bwMode="auto">
          <a:xfrm>
            <a:off x="7086600" y="44307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4" name="TextBox 104"/>
          <p:cNvSpPr txBox="1">
            <a:spLocks noChangeArrowheads="1"/>
          </p:cNvSpPr>
          <p:nvPr/>
        </p:nvSpPr>
        <p:spPr bwMode="auto">
          <a:xfrm>
            <a:off x="7467600" y="54975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95" name="TextBox 105"/>
          <p:cNvSpPr txBox="1">
            <a:spLocks noChangeArrowheads="1"/>
          </p:cNvSpPr>
          <p:nvPr/>
        </p:nvSpPr>
        <p:spPr bwMode="auto">
          <a:xfrm>
            <a:off x="7696200" y="19923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6" name="TextBox 106"/>
          <p:cNvSpPr txBox="1">
            <a:spLocks noChangeArrowheads="1"/>
          </p:cNvSpPr>
          <p:nvPr/>
        </p:nvSpPr>
        <p:spPr bwMode="auto">
          <a:xfrm>
            <a:off x="7620000" y="48117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-8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7" name="TextBox 107"/>
          <p:cNvSpPr txBox="1">
            <a:spLocks noChangeArrowheads="1"/>
          </p:cNvSpPr>
          <p:nvPr/>
        </p:nvSpPr>
        <p:spPr bwMode="auto">
          <a:xfrm>
            <a:off x="8915400" y="46593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8" name="TextBox 108"/>
          <p:cNvSpPr txBox="1">
            <a:spLocks noChangeArrowheads="1"/>
          </p:cNvSpPr>
          <p:nvPr/>
        </p:nvSpPr>
        <p:spPr bwMode="auto">
          <a:xfrm>
            <a:off x="8763000" y="3363914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9" name="TextBox 109"/>
          <p:cNvSpPr txBox="1">
            <a:spLocks noChangeArrowheads="1"/>
          </p:cNvSpPr>
          <p:nvPr/>
        </p:nvSpPr>
        <p:spPr bwMode="auto">
          <a:xfrm>
            <a:off x="7620000" y="3505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00" name="TextBox 110"/>
          <p:cNvSpPr txBox="1">
            <a:spLocks noChangeArrowheads="1"/>
          </p:cNvSpPr>
          <p:nvPr/>
        </p:nvSpPr>
        <p:spPr bwMode="auto">
          <a:xfrm>
            <a:off x="7010400" y="38211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-2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01" name="TextBox 111"/>
          <p:cNvSpPr txBox="1">
            <a:spLocks noChangeArrowheads="1"/>
          </p:cNvSpPr>
          <p:nvPr/>
        </p:nvSpPr>
        <p:spPr bwMode="auto">
          <a:xfrm>
            <a:off x="6324600" y="27543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-2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202" name="TextBox 112"/>
          <p:cNvSpPr txBox="1">
            <a:spLocks noChangeArrowheads="1"/>
          </p:cNvSpPr>
          <p:nvPr/>
        </p:nvSpPr>
        <p:spPr bwMode="auto">
          <a:xfrm>
            <a:off x="8534400" y="2297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2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39039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76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Korteste Veje Estimater : Initialisering</a:t>
            </a:r>
            <a:endParaRPr lang="en-US" sz="4000" b="1"/>
          </a:p>
        </p:txBody>
      </p: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3538538" y="4495801"/>
            <a:ext cx="5105400" cy="2335213"/>
            <a:chOff x="1524000" y="4191000"/>
            <a:chExt cx="6395458" cy="264001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191000"/>
              <a:ext cx="6395458" cy="2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6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1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213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68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54197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828800"/>
            <a:ext cx="591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/>
              <a:t>Korteste Veje Estimater : </a:t>
            </a:r>
            <a:r>
              <a:rPr lang="da-DK" sz="4000" b="1" dirty="0" err="1">
                <a:solidFill>
                  <a:srgbClr val="FF0000"/>
                </a:solidFill>
              </a:rPr>
              <a:t>Relax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868362" y="5983069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FF0000"/>
                </a:solidFill>
              </a:rPr>
              <a:t>Kortere afstand til </a:t>
            </a:r>
            <a:r>
              <a:rPr lang="da-DK" i="1" dirty="0">
                <a:solidFill>
                  <a:srgbClr val="FF0000"/>
                </a:solidFill>
              </a:rPr>
              <a:t>v </a:t>
            </a:r>
            <a:r>
              <a:rPr lang="da-DK" dirty="0" smtClean="0">
                <a:solidFill>
                  <a:srgbClr val="FF0000"/>
                </a:solidFill>
              </a:rPr>
              <a:t>fundet (opdater </a:t>
            </a:r>
            <a:r>
              <a:rPr lang="da-DK" i="1" dirty="0" err="1" smtClean="0">
                <a:solidFill>
                  <a:srgbClr val="FF0000"/>
                </a:solidFill>
              </a:rPr>
              <a:t>v</a:t>
            </a:r>
            <a:r>
              <a:rPr lang="da-DK" dirty="0" err="1" smtClean="0">
                <a:solidFill>
                  <a:srgbClr val="FF0000"/>
                </a:solidFill>
              </a:rPr>
              <a:t>.</a:t>
            </a:r>
            <a:r>
              <a:rPr lang="da-DK" i="1" dirty="0" err="1" smtClean="0">
                <a:solidFill>
                  <a:srgbClr val="FF0000"/>
                </a:solidFill>
              </a:rPr>
              <a:t>d</a:t>
            </a:r>
            <a:r>
              <a:rPr lang="da-DK" dirty="0" smtClean="0">
                <a:solidFill>
                  <a:srgbClr val="FF0000"/>
                </a:solidFill>
              </a:rPr>
              <a:t> og </a:t>
            </a:r>
            <a:r>
              <a:rPr lang="da-DK" i="1" dirty="0" smtClean="0">
                <a:solidFill>
                  <a:srgbClr val="FF0000"/>
                </a:solidFill>
              </a:rPr>
              <a:t>v</a:t>
            </a:r>
            <a:r>
              <a:rPr lang="da-DK" dirty="0" smtClean="0">
                <a:solidFill>
                  <a:srgbClr val="FF0000"/>
                </a:solidFill>
              </a:rPr>
              <a:t>.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da-DK" dirty="0" smtClean="0">
                <a:solidFill>
                  <a:srgbClr val="FF0000"/>
                </a:solidFill>
              </a:rPr>
              <a:t> = </a:t>
            </a:r>
            <a:r>
              <a:rPr lang="da-DK" i="1" dirty="0" smtClean="0">
                <a:solidFill>
                  <a:srgbClr val="FF0000"/>
                </a:solidFill>
              </a:rPr>
              <a:t>u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64162" y="5907087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Forbedrer ikke afstanden til </a:t>
            </a:r>
            <a:r>
              <a:rPr lang="da-DK" i="1">
                <a:solidFill>
                  <a:srgbClr val="FF0000"/>
                </a:solidFill>
              </a:rPr>
              <a:t>v</a:t>
            </a:r>
            <a:endParaRPr lang="da-DK">
              <a:solidFill>
                <a:srgbClr val="FF0000"/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1261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5259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64562" y="4495800"/>
            <a:ext cx="3475038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Invariant</a:t>
            </a:r>
          </a:p>
          <a:p>
            <a:r>
              <a:rPr lang="en-US" sz="2400" b="0" dirty="0" err="1" smtClean="0"/>
              <a:t>Hvis</a:t>
            </a:r>
            <a:r>
              <a:rPr lang="en-US" sz="2400" b="0" dirty="0" smtClean="0"/>
              <a:t> </a:t>
            </a:r>
            <a:r>
              <a:rPr lang="en-US" sz="2400" b="0" i="1" dirty="0" err="1" smtClean="0"/>
              <a:t>v</a:t>
            </a:r>
            <a:r>
              <a:rPr lang="en-US" sz="2400" b="0" dirty="0" err="1" smtClean="0"/>
              <a:t>.</a:t>
            </a:r>
            <a:r>
              <a:rPr lang="en-US" sz="2400" b="0" i="1" dirty="0" err="1" smtClean="0"/>
              <a:t>d</a:t>
            </a:r>
            <a:r>
              <a:rPr lang="en-US" sz="2400" b="0" dirty="0" smtClean="0"/>
              <a:t> &lt; ∞ </a:t>
            </a:r>
            <a:r>
              <a:rPr lang="en-US" sz="2400" b="0" dirty="0" err="1" smtClean="0"/>
              <a:t>så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findes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sti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fra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til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v</a:t>
            </a:r>
            <a:r>
              <a:rPr lang="en-US" sz="2400" b="0" dirty="0" smtClean="0"/>
              <a:t> med </a:t>
            </a:r>
            <a:r>
              <a:rPr lang="en-US" sz="2400" b="0" dirty="0" err="1" smtClean="0"/>
              <a:t>afstand</a:t>
            </a:r>
            <a:r>
              <a:rPr lang="en-US" sz="2400" b="0" dirty="0" smtClean="0"/>
              <a:t> </a:t>
            </a:r>
            <a:r>
              <a:rPr lang="en-US" sz="2400" b="0" i="1" dirty="0" err="1" smtClean="0"/>
              <a:t>v.</a:t>
            </a:r>
            <a:r>
              <a:rPr lang="en-US" sz="2400" b="0" i="1" dirty="0" err="1" smtClean="0">
                <a:solidFill>
                  <a:srgbClr val="FF0000"/>
                </a:solidFill>
              </a:rPr>
              <a:t>d</a:t>
            </a:r>
            <a:r>
              <a:rPr lang="en-US" sz="2400" b="0" dirty="0"/>
              <a:t> </a:t>
            </a:r>
            <a:r>
              <a:rPr lang="en-US" sz="2400" b="0" dirty="0" err="1" smtClean="0"/>
              <a:t>og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v.</a:t>
            </a:r>
            <a:r>
              <a:rPr lang="el-GR" b="0" dirty="0" smtClean="0">
                <a:solidFill>
                  <a:srgbClr val="FF0000"/>
                </a:solidFill>
              </a:rPr>
              <a:t>π</a:t>
            </a:r>
            <a:r>
              <a:rPr lang="da-DK" sz="2400" b="0" dirty="0" smtClean="0"/>
              <a:t> som næstsidste knude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55" name="Straight Arrow Connector 60"/>
          <p:cNvCxnSpPr>
            <a:cxnSpLocks noChangeShapeType="1"/>
          </p:cNvCxnSpPr>
          <p:nvPr/>
        </p:nvCxnSpPr>
        <p:spPr bwMode="auto">
          <a:xfrm>
            <a:off x="8356600" y="2895600"/>
            <a:ext cx="1168400" cy="1981200"/>
          </a:xfrm>
          <a:prstGeom prst="straightConnector1">
            <a:avLst/>
          </a:prstGeom>
          <a:noFill/>
          <a:ln w="762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4000" b="1" dirty="0">
                <a:solidFill>
                  <a:schemeClr val="bg1"/>
                </a:solidFill>
              </a:rPr>
              <a:t>Hvad er </a:t>
            </a:r>
            <a:r>
              <a:rPr lang="da-DK" sz="4000" b="1" i="1" dirty="0" err="1">
                <a:solidFill>
                  <a:schemeClr val="bg1"/>
                </a:solidFill>
              </a:rPr>
              <a:t>v</a:t>
            </a:r>
            <a:r>
              <a:rPr lang="da-DK" sz="4000" b="1" dirty="0" err="1">
                <a:solidFill>
                  <a:schemeClr val="bg1"/>
                </a:solidFill>
              </a:rPr>
              <a:t>.</a:t>
            </a:r>
            <a:r>
              <a:rPr lang="da-DK" sz="4000" b="1" i="1" dirty="0" err="1">
                <a:solidFill>
                  <a:schemeClr val="bg1"/>
                </a:solidFill>
              </a:rPr>
              <a:t>d</a:t>
            </a:r>
            <a:r>
              <a:rPr lang="da-DK" sz="4000" b="1" dirty="0">
                <a:solidFill>
                  <a:schemeClr val="bg1"/>
                </a:solidFill>
              </a:rPr>
              <a:t> efter </a:t>
            </a:r>
            <a:r>
              <a:rPr lang="da-DK" sz="4000" b="1" dirty="0" err="1">
                <a:solidFill>
                  <a:schemeClr val="bg1"/>
                </a:solidFill>
              </a:rPr>
              <a:t>Relax</a:t>
            </a:r>
            <a:r>
              <a:rPr lang="da-DK" sz="4000" b="1" dirty="0">
                <a:solidFill>
                  <a:schemeClr val="bg1"/>
                </a:solidFill>
              </a:rPr>
              <a:t>(</a:t>
            </a:r>
            <a:r>
              <a:rPr lang="da-DK" sz="4000" b="1" i="1" dirty="0" err="1">
                <a:solidFill>
                  <a:schemeClr val="bg1"/>
                </a:solidFill>
              </a:rPr>
              <a:t>b</a:t>
            </a:r>
            <a:r>
              <a:rPr lang="da-DK" sz="4000" b="1" dirty="0" err="1">
                <a:solidFill>
                  <a:schemeClr val="bg1"/>
                </a:solidFill>
              </a:rPr>
              <a:t>,</a:t>
            </a:r>
            <a:r>
              <a:rPr lang="da-DK" sz="4000" b="1" i="1" dirty="0" err="1">
                <a:solidFill>
                  <a:schemeClr val="bg1"/>
                </a:solidFill>
              </a:rPr>
              <a:t>v</a:t>
            </a:r>
            <a:r>
              <a:rPr lang="da-DK" sz="4000" b="1" dirty="0" err="1">
                <a:solidFill>
                  <a:schemeClr val="bg1"/>
                </a:solidFill>
              </a:rPr>
              <a:t>,</a:t>
            </a:r>
            <a:r>
              <a:rPr lang="da-DK" sz="4000" b="1" i="1" dirty="0" err="1">
                <a:solidFill>
                  <a:schemeClr val="bg1"/>
                </a:solidFill>
              </a:rPr>
              <a:t>w</a:t>
            </a:r>
            <a:r>
              <a:rPr lang="da-DK" sz="4000" b="1" dirty="0">
                <a:solidFill>
                  <a:schemeClr val="bg1"/>
                </a:solidFill>
              </a:rPr>
              <a:t>) ?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3200" dirty="0">
                <a:solidFill>
                  <a:schemeClr val="bg1"/>
                </a:solidFill>
              </a:rPr>
              <a:t>( de aktuelle </a:t>
            </a:r>
            <a:r>
              <a:rPr lang="da-DK" sz="3200" i="1" dirty="0" smtClean="0">
                <a:solidFill>
                  <a:schemeClr val="bg1"/>
                </a:solidFill>
              </a:rPr>
              <a:t>d</a:t>
            </a:r>
            <a:r>
              <a:rPr lang="da-DK" sz="3200" dirty="0" smtClean="0">
                <a:solidFill>
                  <a:schemeClr val="bg1"/>
                </a:solidFill>
              </a:rPr>
              <a:t> </a:t>
            </a:r>
            <a:r>
              <a:rPr lang="da-DK" sz="3200" dirty="0">
                <a:solidFill>
                  <a:schemeClr val="bg1"/>
                </a:solidFill>
              </a:rPr>
              <a:t>værdier er angivet ved </a:t>
            </a:r>
            <a:r>
              <a:rPr lang="da-DK" sz="3200" dirty="0" smtClean="0">
                <a:solidFill>
                  <a:schemeClr val="bg1"/>
                </a:solidFill>
              </a:rPr>
              <a:t>[</a:t>
            </a:r>
            <a:r>
              <a:rPr lang="da-DK" sz="3200" i="1" dirty="0" smtClean="0">
                <a:solidFill>
                  <a:schemeClr val="bg1"/>
                </a:solidFill>
              </a:rPr>
              <a:t>d</a:t>
            </a:r>
            <a:r>
              <a:rPr lang="da-DK" sz="3200" dirty="0" smtClean="0">
                <a:solidFill>
                  <a:schemeClr val="bg1"/>
                </a:solidFill>
              </a:rPr>
              <a:t>] </a:t>
            </a:r>
            <a:r>
              <a:rPr lang="da-DK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024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8538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74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0245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95688" y="2159000"/>
            <a:ext cx="2500312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-1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29718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24800" y="37338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a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01000" y="25146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b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372600" y="48768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v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48400" y="3962400"/>
            <a:ext cx="539750" cy="53975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0251" name="Straight Arrow Connector 17"/>
          <p:cNvCxnSpPr>
            <a:cxnSpLocks noChangeShapeType="1"/>
            <a:stCxn id="16" idx="5"/>
            <a:endCxn id="13" idx="2"/>
          </p:cNvCxnSpPr>
          <p:nvPr/>
        </p:nvCxnSpPr>
        <p:spPr bwMode="auto">
          <a:xfrm rot="16200000" flipH="1">
            <a:off x="7678738" y="3452813"/>
            <a:ext cx="723900" cy="26638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Arrow Connector 20"/>
          <p:cNvCxnSpPr>
            <a:cxnSpLocks noChangeShapeType="1"/>
            <a:stCxn id="16" idx="6"/>
            <a:endCxn id="11" idx="2"/>
          </p:cNvCxnSpPr>
          <p:nvPr/>
        </p:nvCxnSpPr>
        <p:spPr bwMode="auto">
          <a:xfrm flipV="1">
            <a:off x="6788150" y="4003675"/>
            <a:ext cx="1136650" cy="228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Arrow Connector 25"/>
          <p:cNvCxnSpPr>
            <a:cxnSpLocks noChangeShapeType="1"/>
            <a:stCxn id="11" idx="5"/>
            <a:endCxn id="13" idx="1"/>
          </p:cNvCxnSpPr>
          <p:nvPr/>
        </p:nvCxnSpPr>
        <p:spPr bwMode="auto">
          <a:xfrm rot="16200000" flipH="1">
            <a:off x="8537575" y="4041775"/>
            <a:ext cx="762000" cy="1066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Straight Arrow Connector 54"/>
          <p:cNvCxnSpPr>
            <a:cxnSpLocks noChangeShapeType="1"/>
            <a:stCxn id="16" idx="7"/>
            <a:endCxn id="12" idx="3"/>
          </p:cNvCxnSpPr>
          <p:nvPr/>
        </p:nvCxnSpPr>
        <p:spPr bwMode="auto">
          <a:xfrm rot="5400000" flipH="1" flipV="1">
            <a:off x="6861175" y="2822575"/>
            <a:ext cx="1066800" cy="1371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Box 102"/>
          <p:cNvSpPr txBox="1">
            <a:spLocks noChangeArrowheads="1"/>
          </p:cNvSpPr>
          <p:nvPr/>
        </p:nvSpPr>
        <p:spPr bwMode="auto">
          <a:xfrm>
            <a:off x="7010400" y="3276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7" name="TextBox 103"/>
          <p:cNvSpPr txBox="1">
            <a:spLocks noChangeArrowheads="1"/>
          </p:cNvSpPr>
          <p:nvPr/>
        </p:nvSpPr>
        <p:spPr bwMode="auto">
          <a:xfrm>
            <a:off x="7239000" y="37703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8" name="TextBox 106"/>
          <p:cNvSpPr txBox="1">
            <a:spLocks noChangeArrowheads="1"/>
          </p:cNvSpPr>
          <p:nvPr/>
        </p:nvSpPr>
        <p:spPr bwMode="auto">
          <a:xfrm>
            <a:off x="7772400" y="4735514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chemeClr val="bg1"/>
                </a:solidFill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259" name="Straight Arrow Connector 70"/>
          <p:cNvCxnSpPr>
            <a:cxnSpLocks noChangeShapeType="1"/>
            <a:stCxn id="11" idx="0"/>
            <a:endCxn id="12" idx="4"/>
          </p:cNvCxnSpPr>
          <p:nvPr/>
        </p:nvCxnSpPr>
        <p:spPr bwMode="auto">
          <a:xfrm rot="5400000" flipH="1" flipV="1">
            <a:off x="7893050" y="3355975"/>
            <a:ext cx="679450" cy="76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TextBox 78"/>
          <p:cNvSpPr txBox="1">
            <a:spLocks noChangeArrowheads="1"/>
          </p:cNvSpPr>
          <p:nvPr/>
        </p:nvSpPr>
        <p:spPr bwMode="auto">
          <a:xfrm>
            <a:off x="7958138" y="331311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1" name="TextBox 79"/>
          <p:cNvSpPr txBox="1">
            <a:spLocks noChangeArrowheads="1"/>
          </p:cNvSpPr>
          <p:nvPr/>
        </p:nvSpPr>
        <p:spPr bwMode="auto">
          <a:xfrm>
            <a:off x="8991600" y="3581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2" name="TextBox 80"/>
          <p:cNvSpPr txBox="1">
            <a:spLocks noChangeArrowheads="1"/>
          </p:cNvSpPr>
          <p:nvPr/>
        </p:nvSpPr>
        <p:spPr bwMode="auto">
          <a:xfrm>
            <a:off x="8645525" y="417036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-3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3" name="TextBox 81"/>
          <p:cNvSpPr txBox="1">
            <a:spLocks noChangeArrowheads="1"/>
          </p:cNvSpPr>
          <p:nvPr/>
        </p:nvSpPr>
        <p:spPr bwMode="auto">
          <a:xfrm>
            <a:off x="5638800" y="4191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[0]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4" name="TextBox 82"/>
          <p:cNvSpPr txBox="1">
            <a:spLocks noChangeArrowheads="1"/>
          </p:cNvSpPr>
          <p:nvPr/>
        </p:nvSpPr>
        <p:spPr bwMode="auto">
          <a:xfrm>
            <a:off x="7848600" y="2133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[6]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5" name="TextBox 83"/>
          <p:cNvSpPr txBox="1">
            <a:spLocks noChangeArrowheads="1"/>
          </p:cNvSpPr>
          <p:nvPr/>
        </p:nvSpPr>
        <p:spPr bwMode="auto">
          <a:xfrm>
            <a:off x="7670800" y="4208464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[2]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6" name="TextBox 84"/>
          <p:cNvSpPr txBox="1">
            <a:spLocks noChangeArrowheads="1"/>
          </p:cNvSpPr>
          <p:nvPr/>
        </p:nvSpPr>
        <p:spPr bwMode="auto">
          <a:xfrm>
            <a:off x="9525000" y="5268914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bg1"/>
                </a:solidFill>
              </a:rPr>
              <a:t>[5]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82a3b943-07bc-4362-87ab-a08408970214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46F68F7A9CAC45569C9AA42FB974CE1E"/>
  <p:tag name="QUESTIONALIAS" val="Hvad er v.d efter Relax(b,v,w) ? ( de aktuelle d.* værdier er angivet ved [d.*] )"/>
  <p:tag name="ANSWERSALIAS" val="-2|smicln|-1|smicln|0|smicln|2|smicln|4|smicln|5|smicln|Ved ikke"/>
  <p:tag name="VALUES" val="No Value|smicln|No Value|smicln|No Value|smicln|No Value|smicln|No Value|smicln|No Value|smicln|No Value"/>
  <p:tag name="RESPONSESGATHERED" val="True"/>
  <p:tag name="TOTALRESPONSES" val="74"/>
  <p:tag name="RESPONSECOUNT" val="740"/>
  <p:tag name="SLICED" val="False"/>
  <p:tag name="RESPONSES" val="5;5;5;2;5;5;5;5;5;4;6;1;5;5;5;-;5;5;5;5;5;5;7;5;5;1;5;5;5;5;5;4;5;5;4;5;5;5;5;5;6;6;5;5;-;4;5;6;6;5;5;4;5;5;5;5;5;5;5;5;5;5;5;2;5;5;4;1;6;5;5;5;5;5;5;1;"/>
  <p:tag name="CHARTSTRINGSTD" val="40 20 0 60 550 60 10"/>
  <p:tag name="CHARTSTRINGREV" val="10 60 550 60 0 20 40"/>
  <p:tag name="CHARTSTRINGSTDPER" val="0.0540540540540541 0.027027027027027 0 0.0810810810810811 0.743243243243243 0.0810810810810811 0.0135135135135135"/>
  <p:tag name="CHARTSTRINGREVPER" val="0.0135135135135135 0.0810810810810811 0.743243243243243 0.0810810810810811 0 0.027027027027027 0.0540540540540541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2"/>
  <p:tag name="FONTSIZE" val="32"/>
  <p:tag name="BULLETTYPE" val="ppBulletAlphaLCParenRight"/>
  <p:tag name="ANSWERTEXT" val="-2&#10;-1&#10;0&#10;2&#10;4&#10;5&#10;Ved ikk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4"/>
  <p:tag name="FONTSIZE" val="32"/>
  <p:tag name="BULLETTYPE" val="ppBulletAlphaLCParenRight"/>
  <p:tag name="ANSWERTEXT" val="-∞&#10;-3&#10;-1&#10;0&#10;4&#10;+∞&#10;Ved ikk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7"/>
  <p:tag name="SLIDEGUID" val="B958DB1C403C4A35A1A4DBBDF544DD3A"/>
  <p:tag name="QUESTIONALIAS" val="Hvor lang er den korteste vej fra s til v  ?"/>
  <p:tag name="ANSWERSALIAS" val="-∞|smicln|-3|smicln|-1|smicln|0|smicln|4|smicln|+∞|smicln|Ved ikke"/>
  <p:tag name="RESPONSESGATHERED" val="True"/>
  <p:tag name="TOTALRESPONSES" val="76"/>
  <p:tag name="RESPONSECOUNT" val="760"/>
  <p:tag name="SLICED" val="False"/>
  <p:tag name="RESPONSES" val="1;2;1;1;2;1;1;1;2;2;1;1;2;2;1;2;1;1;1;1;1;1;1;1;2;1;1;1;2;2;1;2;1;1;1;2;1;2;2;2;6;6;1;2;2;1;1;6;6;1;2;2;1;2;1;2;2;2;2;2;2;2;2;1;1;1;2;1;1;1;1;1;2;1;1;1;"/>
  <p:tag name="CHARTSTRINGSTD" val="420 300 0 0 0 40 0"/>
  <p:tag name="CHARTSTRINGREV" val="0 40 0 0 0 300 420"/>
  <p:tag name="CHARTSTRINGSTDPER" val="0.552631578947368 0.394736842105263 0 0 0 0.0526315789473684 0"/>
  <p:tag name="CHARTSTRINGREVPER" val="0 0.0526315789473684 0 0 0 0.394736842105263 0.552631578947368"/>
  <p:tag name="ANONYMOUSTEMP" val="False"/>
  <p:tag name="VALUES" val="No Value|smicln|No Value|smicln|No Value|smicln|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4"/>
  <p:tag name="FONTSIZE" val="32"/>
  <p:tag name="BULLETTYPE" val="ppBulletAlphaLCParenRight"/>
  <p:tag name="ANSWERTEXT" val="-∞&#10;-3&#10;-1&#10;0&#10;4&#10;+∞&#10;Ved ikk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8984</TotalTime>
  <Words>945</Words>
  <Application>Microsoft Office PowerPoint</Application>
  <PresentationFormat>Widescreen</PresentationFormat>
  <Paragraphs>233</Paragraphs>
  <Slides>22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Eksempel: Korteste veje fra s</vt:lpstr>
      <vt:lpstr>Eksempel: Korteste veje træer</vt:lpstr>
      <vt:lpstr>Hvor lang er den korteste vej fra s til v  ?</vt:lpstr>
      <vt:lpstr>Korteste Veje Estimater : Initialisering</vt:lpstr>
      <vt:lpstr>Korteste Veje Estimater : Relax</vt:lpstr>
      <vt:lpstr>Hvad er v.d efter Relax(b,v,w) ? ( de aktuelle d værdier er angivet ved [d] )</vt:lpstr>
      <vt:lpstr>Worst-case antal kald til Relax ?</vt:lpstr>
      <vt:lpstr>PowerPoint Presentation</vt:lpstr>
      <vt:lpstr>Bellman-Ford: Korteste Veje i Grafer med Negative Vægte</vt:lpstr>
      <vt:lpstr>Bellman-Ford:  Eksempel</vt:lpstr>
      <vt:lpstr>PowerPoint Presentation</vt:lpstr>
      <vt:lpstr>PowerPoint Presentation</vt:lpstr>
      <vt:lpstr>Korteste Veje i Acycliske Grafer</vt:lpstr>
      <vt:lpstr>Acykliske Grafer : Eksempel</vt:lpstr>
      <vt:lpstr>Dijkstra: Korteste Veje i Grafer uden Negative Vægte</vt:lpstr>
      <vt:lpstr>Dijkstra : Eksempel</vt:lpstr>
      <vt:lpstr>Opsummering</vt:lpstr>
      <vt:lpstr>Vektorrace (find hurtigste vej fra s til t)</vt:lpstr>
      <vt:lpstr>PowerPoint Presentation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192</cp:revision>
  <dcterms:created xsi:type="dcterms:W3CDTF">2007-02-01T13:58:12Z</dcterms:created>
  <dcterms:modified xsi:type="dcterms:W3CDTF">2020-12-03T12:58:53Z</dcterms:modified>
</cp:coreProperties>
</file>