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61" r:id="rId3"/>
    <p:sldId id="273" r:id="rId4"/>
    <p:sldId id="286" r:id="rId5"/>
    <p:sldId id="287" r:id="rId6"/>
    <p:sldId id="281" r:id="rId7"/>
    <p:sldId id="293" r:id="rId8"/>
    <p:sldId id="262" r:id="rId9"/>
    <p:sldId id="266" r:id="rId10"/>
    <p:sldId id="288" r:id="rId11"/>
    <p:sldId id="280" r:id="rId12"/>
    <p:sldId id="268" r:id="rId13"/>
    <p:sldId id="258" r:id="rId14"/>
    <p:sldId id="294" r:id="rId15"/>
    <p:sldId id="289" r:id="rId16"/>
    <p:sldId id="256" r:id="rId17"/>
    <p:sldId id="290" r:id="rId18"/>
    <p:sldId id="265" r:id="rId19"/>
    <p:sldId id="263" r:id="rId20"/>
    <p:sldId id="264" r:id="rId21"/>
    <p:sldId id="267" r:id="rId22"/>
    <p:sldId id="259" r:id="rId23"/>
    <p:sldId id="270" r:id="rId24"/>
    <p:sldId id="291" r:id="rId25"/>
    <p:sldId id="292" r:id="rId26"/>
  </p:sldIdLst>
  <p:sldSz cx="12192000" cy="6858000"/>
  <p:notesSz cx="6858000" cy="9947275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80818" autoAdjust="0"/>
  </p:normalViewPr>
  <p:slideViewPr>
    <p:cSldViewPr>
      <p:cViewPr varScale="1">
        <p:scale>
          <a:sx n="56" d="100"/>
          <a:sy n="56" d="100"/>
        </p:scale>
        <p:origin x="1084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556" y="-90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04" cy="4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27" tIns="48014" rIns="96027" bIns="4801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0"/>
            <a:ext cx="2972004" cy="4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27" tIns="48014" rIns="96027" bIns="4801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4" y="4724454"/>
            <a:ext cx="5487013" cy="447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27" tIns="48014" rIns="96027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8908"/>
            <a:ext cx="2972004" cy="4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27" tIns="48014" rIns="96027" bIns="4801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9448908"/>
            <a:ext cx="2972004" cy="4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27" tIns="48014" rIns="96027" bIns="4801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3F0F070-7CD3-4FB2-9B76-F78618EF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79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886CD-9CEE-494F-A4C6-24B7F7CA3496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Alle sammenligningsbaserede – kan man gøre det bedre?</a:t>
            </a: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Java: Dual pivot</a:t>
            </a:r>
            <a:r>
              <a:rPr lang="en-US" baseline="0" dirty="0" smtClean="0"/>
              <a:t> quicksort (</a:t>
            </a:r>
            <a:r>
              <a:rPr lang="en-US" baseline="0" dirty="0" err="1" smtClean="0"/>
              <a:t>Yaroslavskiy</a:t>
            </a:r>
            <a:r>
              <a:rPr lang="en-US" baseline="0" dirty="0" smtClean="0"/>
              <a:t>, </a:t>
            </a:r>
            <a:r>
              <a:rPr lang="en-US" b="1" baseline="0" dirty="0" smtClean="0"/>
              <a:t>Bentley</a:t>
            </a:r>
            <a:r>
              <a:rPr lang="en-US" b="0" baseline="0" dirty="0" smtClean="0"/>
              <a:t>, Bloch)</a:t>
            </a:r>
            <a:r>
              <a:rPr lang="en-US" baseline="0" dirty="0" smtClean="0"/>
              <a:t>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BYTE = </a:t>
            </a:r>
            <a:r>
              <a:rPr lang="en-US" baseline="0" smtClean="0"/>
              <a:t>8 bit, SHORT </a:t>
            </a:r>
            <a:r>
              <a:rPr lang="en-US" baseline="0" dirty="0" smtClean="0"/>
              <a:t>= 16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83609-5F0B-4223-8AB6-DF4196D190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3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83609-5F0B-4223-8AB6-DF4196D190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7388B9-62A9-4CD2-96FC-E0F8686FD9AA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Beskriver  deterministiske sammenligningsbaserede algoritmer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Beslutningstræ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insertion</a:t>
            </a:r>
            <a:r>
              <a:rPr lang="da-DK" baseline="0" dirty="0" smtClean="0"/>
              <a:t> sort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E4149-DE53-4D8C-A36E-AACC41AAED3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Nogen gange også kaldet bucket sort – men CLRS bogen bruger bucket sort til at betegne en anden algoritme (kapitel 8.4) 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E4149-DE53-4D8C-A36E-AACC41AAED3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Nogen gange også kaldet bucket sort – men CLRS bogen bruger bucket sort til at betegne en anden algoritme (kapitel 8.4)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296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0F070-7CD3-4FB2-9B76-F78618EF0E1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70D01E-8CBD-4B2D-B976-2E9A6990543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Bemærk: Worst-case tiden er </a:t>
            </a:r>
            <a:r>
              <a:rPr lang="da-DK" b="1" smtClean="0"/>
              <a:t>aftagende</a:t>
            </a:r>
            <a:r>
              <a:rPr lang="da-DK" smtClean="0"/>
              <a:t> for fast b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34E68-C4F7-4BDB-A80C-9825AAAB9A6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Hvis man tæller </a:t>
            </a:r>
            <a:r>
              <a:rPr lang="da-DK" dirty="0" err="1" smtClean="0"/>
              <a:t>maskin</a:t>
            </a:r>
            <a:r>
              <a:rPr lang="da-DK" dirty="0" smtClean="0"/>
              <a:t> instruktioner, så vinder radix sort</a:t>
            </a:r>
          </a:p>
          <a:p>
            <a:pPr eaLnBrk="1" hangingPunct="1"/>
            <a:r>
              <a:rPr lang="da-DK" dirty="0" smtClean="0"/>
              <a:t>Sorterer </a:t>
            </a:r>
            <a:r>
              <a:rPr lang="da-DK" b="1" dirty="0" smtClean="0"/>
              <a:t>64 bit </a:t>
            </a:r>
            <a:r>
              <a:rPr lang="da-DK" b="1" dirty="0" err="1" smtClean="0"/>
              <a:t>integers</a:t>
            </a:r>
            <a:r>
              <a:rPr lang="da-DK" b="1" dirty="0" smtClean="0"/>
              <a:t>.</a:t>
            </a:r>
          </a:p>
          <a:p>
            <a:pPr eaLnBrk="1" hangingPunct="1"/>
            <a:endParaRPr lang="da-DK" b="1" dirty="0" smtClean="0"/>
          </a:p>
          <a:p>
            <a:pPr eaLnBrk="1" hangingPunct="1"/>
            <a:r>
              <a:rPr lang="da-DK" b="1" dirty="0" smtClean="0"/>
              <a:t>(SODA 1997, The </a:t>
            </a:r>
            <a:r>
              <a:rPr lang="da-DK" b="1" dirty="0" err="1" smtClean="0"/>
              <a:t>influence</a:t>
            </a:r>
            <a:r>
              <a:rPr lang="da-DK" b="1" dirty="0" smtClean="0"/>
              <a:t> of Caches on the Performance of </a:t>
            </a:r>
            <a:r>
              <a:rPr lang="da-DK" b="1" dirty="0" err="1" smtClean="0"/>
              <a:t>Sorting</a:t>
            </a:r>
            <a:r>
              <a:rPr lang="da-DK" b="1" dirty="0" smtClean="0"/>
              <a:t>)</a:t>
            </a:r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7F45B3-1798-4048-84A6-1BB9EB5FEA47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...men mht udførselstid, så kan den ikke rigtigt slå quicksort pga cache effekter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Deterministiks O(n*log log n), Han, J. Algorithms 2004.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0290" indent="-277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813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1394" indent="-2216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4649" indent="-2216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7905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1160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24416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7671" indent="-2216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B0F19-6531-4763-97C7-7F6A9AFA559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9B70-89B2-466B-B068-6877B0D8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4122-FC55-4621-AFAF-A29ACDF17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43D8-0293-4A7A-AAC9-0AC8039E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4A6B-948F-47E5-8A6E-2672EA546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0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9332B-FCE7-4B1F-97C4-3EB8D9C41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3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9917-DB92-40EB-87FD-5011AD1F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3070-4554-4885-AFD5-D32B030CC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6FDD1-F77D-4056-8A6A-172459852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DBBF-5006-4D54-A560-FDBC76C55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BCF3-C313-4CE5-8AB7-23A07F690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689D-90C8-42E6-8C7D-C02F1D5D0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61FD-6384-42A0-9CD9-3B4073ADA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3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6ADD52-DF61-4B25-B286-BB583D4A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python/cpython/blob/master/Objects/listsort.txt" TargetMode="External"/><Relationship Id="rId3" Type="http://schemas.openxmlformats.org/officeDocument/2006/relationships/hyperlink" Target="https://docs.oracle.com/javase/10/docs/api/java/util/Arrays.html#sort(int[])" TargetMode="External"/><Relationship Id="rId7" Type="http://schemas.openxmlformats.org/officeDocument/2006/relationships/hyperlink" Target="https://www.oracle.com/technetwork/java/javase/downloads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nu.org/software/libc/manual/html_node/Array-Sort-Function.html" TargetMode="External"/><Relationship Id="rId5" Type="http://schemas.openxmlformats.org/officeDocument/2006/relationships/hyperlink" Target="http://www.cplusplus.com/reference/algorithm/sort/" TargetMode="External"/><Relationship Id="rId10" Type="http://schemas.openxmlformats.org/officeDocument/2006/relationships/hyperlink" Target="https://code.woboq.org/userspace/glibc/stdlib/qsort.c.html" TargetMode="External"/><Relationship Id="rId4" Type="http://schemas.openxmlformats.org/officeDocument/2006/relationships/hyperlink" Target="https://docs.python.org/3/library/functions.html#sorted" TargetMode="External"/><Relationship Id="rId9" Type="http://schemas.openxmlformats.org/officeDocument/2006/relationships/hyperlink" Target="https://github.com/gcc-mirror/gcc/blob/master/libstdc++-v3/include/bits/stl_algo.h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cc-mirror/gcc/blob/master/libstdc++-v3/include/bits/stl_heap.h" TargetMode="External"/><Relationship Id="rId3" Type="http://schemas.openxmlformats.org/officeDocument/2006/relationships/hyperlink" Target="https://docs.oracle.com/javase/10/docs/api/java/util/PriorityQueue.html" TargetMode="External"/><Relationship Id="rId7" Type="http://schemas.openxmlformats.org/officeDocument/2006/relationships/hyperlink" Target="https://github.com/python/cpython/blob/master/Lib/heapq.p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racle.com/technetwork/java/javase/downloads/index.html" TargetMode="External"/><Relationship Id="rId5" Type="http://schemas.openxmlformats.org/officeDocument/2006/relationships/hyperlink" Target="http://www.cplusplus.com/reference/queue/priority_queue/" TargetMode="External"/><Relationship Id="rId4" Type="http://schemas.openxmlformats.org/officeDocument/2006/relationships/hyperlink" Target="https://docs.python.org/3.7/library/heapq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76200" y="2743200"/>
            <a:ext cx="1226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sz="3200" dirty="0" smtClean="0"/>
              <a:t>Nedre grænse for sammenligningsbaseret sortering, </a:t>
            </a:r>
            <a:br>
              <a:rPr lang="da-DK" sz="3200" dirty="0" smtClean="0"/>
            </a:br>
            <a:r>
              <a:rPr lang="da-DK" sz="3200" dirty="0" err="1" smtClean="0"/>
              <a:t>Counting</a:t>
            </a:r>
            <a:r>
              <a:rPr lang="da-DK" sz="3200" dirty="0" smtClean="0"/>
              <a:t>-Sort, Radix-Sort, </a:t>
            </a:r>
            <a:r>
              <a:rPr lang="da-DK" sz="3200" dirty="0" err="1" smtClean="0"/>
              <a:t>Bucket</a:t>
            </a:r>
            <a:r>
              <a:rPr lang="da-DK" sz="3200" dirty="0" smtClean="0"/>
              <a:t>-Sort</a:t>
            </a:r>
            <a:endParaRPr lang="da-DK" sz="3200" dirty="0"/>
          </a:p>
          <a:p>
            <a:pPr algn="ctr">
              <a:defRPr/>
            </a:pPr>
            <a:r>
              <a:rPr lang="da-DK" sz="3200" dirty="0"/>
              <a:t>[CLRS, kapitel 8]</a:t>
            </a: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5614"/>
              </p:ext>
            </p:extLst>
          </p:nvPr>
        </p:nvGraphicFramePr>
        <p:xfrm>
          <a:off x="1863726" y="5867400"/>
          <a:ext cx="8575675" cy="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6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0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8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541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23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24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r>
                        <a:rPr lang="en-US" sz="1200" i="1" baseline="30000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2.097.152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4.194.304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8.388.608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16.777.216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33.554.432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67.108.864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134.217.728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268.435.456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536.870.912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6842"/>
              </p:ext>
            </p:extLst>
          </p:nvPr>
        </p:nvGraphicFramePr>
        <p:xfrm>
          <a:off x="1644651" y="5268913"/>
          <a:ext cx="8929691" cy="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8395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70541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d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r>
                        <a:rPr lang="en-US" sz="1200" i="1" baseline="30000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1.024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2.048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4.096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8.192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16.384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32.768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65.536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131.072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262.144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524.288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1.048.576</a:t>
                      </a:r>
                      <a:endParaRPr lang="en-US" sz="1200" dirty="0"/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73690"/>
              </p:ext>
            </p:extLst>
          </p:nvPr>
        </p:nvGraphicFramePr>
        <p:xfrm>
          <a:off x="2438400" y="4648201"/>
          <a:ext cx="757079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3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7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44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9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1187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7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!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5.040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40.320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362.880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3.628.800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39.916.800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479.001.600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0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Antal sammenligninger for at sortere 10 elementer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2819400" y="3276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5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79800" y="1778000"/>
            <a:ext cx="6197600" cy="30226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9 sammenligning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10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21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22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mindst 23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425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40279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90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Antal sammenligninger for at sortere 1-12 elementer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352800" y="1646238"/>
            <a:ext cx="647700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defRPr/>
            </a:pPr>
            <a:endParaRPr lang="en-US" sz="3200" kern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869928"/>
              </p:ext>
            </p:extLst>
          </p:nvPr>
        </p:nvGraphicFramePr>
        <p:xfrm>
          <a:off x="2449513" y="2743200"/>
          <a:ext cx="7456486" cy="74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38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99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067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91439" marR="91439" marT="45681" marB="45681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9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≥ </a:t>
                      </a:r>
                      <a:r>
                        <a:rPr lang="en-US" sz="1200" i="0" dirty="0" err="1" smtClean="0"/>
                        <a:t>sammenligninger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7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16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19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22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26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 </a:t>
                      </a:r>
                    </a:p>
                  </a:txBody>
                  <a:tcPr marL="91439" marR="91439" marT="45681" marB="45681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92551"/>
              </p:ext>
            </p:extLst>
          </p:nvPr>
        </p:nvGraphicFramePr>
        <p:xfrm>
          <a:off x="1863726" y="5867400"/>
          <a:ext cx="8575675" cy="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5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6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06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8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541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23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24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 </a:t>
                      </a:r>
                    </a:p>
                  </a:txBody>
                  <a:tcPr marL="35999" marR="35999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r>
                        <a:rPr lang="en-US" sz="1200" i="1" baseline="30000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2.097.152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4.194.304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8.388.608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16.777.216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33.554.432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67.108.864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134.217.728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268.435.456 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536.870.912</a:t>
                      </a:r>
                    </a:p>
                  </a:txBody>
                  <a:tcPr marL="35999" marR="35999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1322"/>
              </p:ext>
            </p:extLst>
          </p:nvPr>
        </p:nvGraphicFramePr>
        <p:xfrm>
          <a:off x="1644651" y="5268913"/>
          <a:ext cx="8929691" cy="73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81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1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92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63337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8395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70541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d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</a:t>
                      </a:r>
                    </a:p>
                  </a:txBody>
                  <a:tcPr marL="0" marR="0" marT="46762" marB="4676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r>
                        <a:rPr lang="en-US" sz="1200" i="1" baseline="30000" dirty="0"/>
                        <a:t>d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1.024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2.048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4.096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8.192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16.384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32.768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65.536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131.072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262.144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524.288 </a:t>
                      </a:r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1.048.576</a:t>
                      </a:r>
                      <a:endParaRPr lang="en-US" sz="1200" dirty="0"/>
                    </a:p>
                  </a:txBody>
                  <a:tcPr marL="0" marR="0" marT="46762" marB="4676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213774"/>
              </p:ext>
            </p:extLst>
          </p:nvPr>
        </p:nvGraphicFramePr>
        <p:xfrm>
          <a:off x="2438400" y="4648201"/>
          <a:ext cx="757079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8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7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3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7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44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9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1187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</a:t>
                      </a:r>
                    </a:p>
                  </a:txBody>
                  <a:tcPr marL="91439" marR="91439" marT="45742" marB="45742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76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n</a:t>
                      </a:r>
                      <a:r>
                        <a:rPr lang="en-US" sz="1200" dirty="0"/>
                        <a:t>!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5.040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40.320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362.880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3.628.800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39.916.800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479.001.600 </a:t>
                      </a:r>
                    </a:p>
                  </a:txBody>
                  <a:tcPr marL="91439" marR="91439" marT="45742" marB="45742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22326"/>
            <a:ext cx="8229600" cy="5211763"/>
          </a:xfrm>
        </p:spPr>
        <p:txBody>
          <a:bodyPr/>
          <a:lstStyle/>
          <a:p>
            <a:pPr eaLnBrk="1" hangingPunct="1"/>
            <a:r>
              <a:rPr lang="en-US" sz="6000" b="1"/>
              <a:t>Sortering af heltal</a:t>
            </a:r>
            <a:br>
              <a:rPr lang="en-US" sz="6000" b="1"/>
            </a:br>
            <a:r>
              <a:rPr lang="en-US" sz="2800" b="1"/>
              <a:t>...udnyt at elementer er bitstrenge</a:t>
            </a:r>
            <a:r>
              <a:rPr lang="en-US" sz="6000" b="1"/>
              <a:t/>
            </a:r>
            <a:br>
              <a:rPr lang="en-US" sz="6000" b="1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Counting-Sort:</a:t>
            </a:r>
            <a:br>
              <a:rPr lang="da-DK" sz="4000" b="1"/>
            </a:br>
            <a:r>
              <a:rPr lang="da-DK" sz="2800" b="1"/>
              <a:t>Input: </a:t>
            </a:r>
            <a:r>
              <a:rPr lang="da-DK" sz="2800" i="1">
                <a:latin typeface="Times New Roman" pitchFamily="18" charset="0"/>
              </a:rPr>
              <a:t>A</a:t>
            </a:r>
            <a:r>
              <a:rPr lang="da-DK" sz="2800" b="1"/>
              <a:t>, ouput: </a:t>
            </a:r>
            <a:r>
              <a:rPr lang="da-DK" sz="2800" i="1">
                <a:latin typeface="Times New Roman" pitchFamily="18" charset="0"/>
              </a:rPr>
              <a:t>B</a:t>
            </a:r>
            <a:r>
              <a:rPr lang="da-DK" sz="2800" b="1"/>
              <a:t>, tal fra </a:t>
            </a:r>
            <a:r>
              <a:rPr lang="da-DK" sz="2800">
                <a:latin typeface="Times New Roman" pitchFamily="18" charset="0"/>
              </a:rPr>
              <a:t>{0,1, ...,</a:t>
            </a:r>
            <a:r>
              <a:rPr lang="da-DK" sz="2800" i="1">
                <a:latin typeface="Times New Roman" pitchFamily="18" charset="0"/>
              </a:rPr>
              <a:t>k</a:t>
            </a:r>
            <a:r>
              <a:rPr lang="da-DK" sz="2800">
                <a:latin typeface="Times New Roman" pitchFamily="18" charset="0"/>
              </a:rPr>
              <a:t>}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29000" y="6167439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n+k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8379" r="9598" b="26266"/>
          <a:stretch>
            <a:fillRect/>
          </a:stretch>
        </p:blipFill>
        <p:spPr bwMode="auto">
          <a:xfrm>
            <a:off x="2181226" y="1600200"/>
            <a:ext cx="8181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8379" r="9598" b="26266"/>
          <a:stretch>
            <a:fillRect/>
          </a:stretch>
        </p:blipFill>
        <p:spPr bwMode="auto">
          <a:xfrm>
            <a:off x="304800" y="1752600"/>
            <a:ext cx="7141577" cy="379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93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Hvilke algoritmer er </a:t>
            </a:r>
            <a:r>
              <a:rPr lang="da-DK" b="1" u="sng" smtClean="0">
                <a:solidFill>
                  <a:schemeClr val="bg1"/>
                </a:solidFill>
              </a:rPr>
              <a:t>ikke</a:t>
            </a:r>
            <a:r>
              <a:rPr lang="da-DK" b="1" smtClean="0">
                <a:solidFill>
                  <a:schemeClr val="bg1"/>
                </a:solidFill>
              </a:rPr>
              <a:t> stabile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819400" y="3835400"/>
            <a:ext cx="533400" cy="5334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27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40279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90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5124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556000" y="1447800"/>
            <a:ext cx="6807200" cy="4775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InsertionSort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HeapSort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	</a:t>
            </a:r>
            <a:r>
              <a:rPr lang="da-DK" dirty="0" err="1" smtClean="0">
                <a:solidFill>
                  <a:schemeClr val="bg1"/>
                </a:solidFill>
              </a:rPr>
              <a:t>QuickSort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MergeSort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HeapSort</a:t>
            </a:r>
            <a:r>
              <a:rPr lang="da-DK" dirty="0" smtClean="0">
                <a:solidFill>
                  <a:schemeClr val="bg1"/>
                </a:solidFill>
              </a:rPr>
              <a:t> og </a:t>
            </a:r>
            <a:r>
              <a:rPr lang="da-DK" dirty="0" err="1" smtClean="0">
                <a:solidFill>
                  <a:schemeClr val="bg1"/>
                </a:solidFill>
              </a:rPr>
              <a:t>Quicksort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InsertionSort</a:t>
            </a:r>
            <a:r>
              <a:rPr lang="da-DK" dirty="0" smtClean="0">
                <a:solidFill>
                  <a:schemeClr val="bg1"/>
                </a:solidFill>
              </a:rPr>
              <a:t> og </a:t>
            </a:r>
            <a:r>
              <a:rPr lang="da-DK" dirty="0" err="1" smtClean="0">
                <a:solidFill>
                  <a:schemeClr val="bg1"/>
                </a:solidFill>
              </a:rPr>
              <a:t>HeapSort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MergeSort</a:t>
            </a:r>
            <a:r>
              <a:rPr lang="da-DK" dirty="0" smtClean="0">
                <a:solidFill>
                  <a:schemeClr val="bg1"/>
                </a:solidFill>
              </a:rPr>
              <a:t> og </a:t>
            </a:r>
            <a:r>
              <a:rPr lang="da-DK" dirty="0" err="1" smtClean="0">
                <a:solidFill>
                  <a:schemeClr val="bg1"/>
                </a:solidFill>
              </a:rPr>
              <a:t>QuickSort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err="1" smtClean="0">
                <a:solidFill>
                  <a:schemeClr val="bg1"/>
                </a:solidFill>
              </a:rPr>
              <a:t>InsertionSort</a:t>
            </a:r>
            <a:r>
              <a:rPr lang="da-DK" dirty="0" smtClean="0">
                <a:solidFill>
                  <a:schemeClr val="bg1"/>
                </a:solidFill>
              </a:rPr>
              <a:t> og </a:t>
            </a:r>
            <a:r>
              <a:rPr lang="da-DK" dirty="0" err="1" smtClean="0">
                <a:solidFill>
                  <a:schemeClr val="bg1"/>
                </a:solidFill>
              </a:rPr>
              <a:t>QuickSort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  <a:tabLst>
                <a:tab pos="541338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	ved ikke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5369" r="42944" b="68015"/>
          <a:stretch>
            <a:fillRect/>
          </a:stretch>
        </p:blipFill>
        <p:spPr bwMode="auto">
          <a:xfrm>
            <a:off x="2528888" y="2057400"/>
            <a:ext cx="76819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772400" cy="1162050"/>
          </a:xfrm>
        </p:spPr>
        <p:txBody>
          <a:bodyPr/>
          <a:lstStyle/>
          <a:p>
            <a:pPr eaLnBrk="1" hangingPunct="1"/>
            <a:r>
              <a:rPr lang="da-DK" sz="4000" b="1" dirty="0"/>
              <a:t>Radix-Sort:</a:t>
            </a:r>
            <a:br>
              <a:rPr lang="da-DK" sz="4000" b="1" dirty="0"/>
            </a:br>
            <a:r>
              <a:rPr lang="da-DK" sz="2800" b="1" dirty="0"/>
              <a:t>Input: array </a:t>
            </a:r>
            <a:r>
              <a:rPr lang="da-DK" sz="2800" i="1" dirty="0">
                <a:latin typeface="Times New Roman" pitchFamily="18" charset="0"/>
              </a:rPr>
              <a:t>A</a:t>
            </a:r>
            <a:r>
              <a:rPr lang="da-DK" sz="2800" b="1" dirty="0"/>
              <a:t>, tal med </a:t>
            </a:r>
            <a:r>
              <a:rPr lang="da-DK" sz="2800" i="1" dirty="0">
                <a:latin typeface="Times New Roman" pitchFamily="18" charset="0"/>
              </a:rPr>
              <a:t>d</a:t>
            </a:r>
            <a:r>
              <a:rPr lang="da-DK" sz="2800" b="1" dirty="0"/>
              <a:t> cifre fra </a:t>
            </a:r>
            <a:r>
              <a:rPr lang="da-DK" sz="2800" dirty="0">
                <a:latin typeface="Times New Roman" pitchFamily="18" charset="0"/>
              </a:rPr>
              <a:t>{0,1</a:t>
            </a:r>
            <a:r>
              <a:rPr lang="da-DK" sz="2800">
                <a:latin typeface="Times New Roman" pitchFamily="18" charset="0"/>
              </a:rPr>
              <a:t>,...,</a:t>
            </a:r>
            <a:r>
              <a:rPr lang="da-DK" sz="2800" i="1">
                <a:latin typeface="Times New Roman" pitchFamily="18" charset="0"/>
              </a:rPr>
              <a:t>k</a:t>
            </a:r>
            <a:r>
              <a:rPr lang="da-DK" sz="2800">
                <a:latin typeface="Times New Roman" pitchFamily="18" charset="0"/>
              </a:rPr>
              <a:t>}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29000" y="6183314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n+k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))</a:t>
            </a:r>
            <a:endParaRPr lang="en-US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00400" y="4038600"/>
            <a:ext cx="6096000" cy="2014538"/>
            <a:chOff x="1056" y="2544"/>
            <a:chExt cx="3840" cy="1269"/>
          </a:xfrm>
        </p:grpSpPr>
        <p:sp>
          <p:nvSpPr>
            <p:cNvPr id="17415" name="Text Box 6"/>
            <p:cNvSpPr txBox="1">
              <a:spLocks noChangeArrowheads="1"/>
            </p:cNvSpPr>
            <p:nvPr/>
          </p:nvSpPr>
          <p:spPr bwMode="auto">
            <a:xfrm>
              <a:off x="1056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7682</a:t>
              </a:r>
            </a:p>
            <a:p>
              <a:pPr eaLnBrk="1" hangingPunct="1"/>
              <a:r>
                <a:rPr lang="da-DK" b="1"/>
                <a:t>3423</a:t>
              </a:r>
            </a:p>
            <a:p>
              <a:pPr eaLnBrk="1" hangingPunct="1"/>
              <a:r>
                <a:rPr lang="da-DK" b="1"/>
                <a:t>7584</a:t>
              </a:r>
            </a:p>
            <a:p>
              <a:pPr eaLnBrk="1" hangingPunct="1"/>
              <a:r>
                <a:rPr lang="da-DK" b="1"/>
                <a:t>3434</a:t>
              </a:r>
            </a:p>
            <a:p>
              <a:pPr eaLnBrk="1" hangingPunct="1"/>
              <a:r>
                <a:rPr lang="da-DK" b="1"/>
                <a:t>2342</a:t>
              </a:r>
            </a:p>
            <a:p>
              <a:pPr eaLnBrk="1" hangingPunct="1"/>
              <a:r>
                <a:rPr lang="da-DK" b="1"/>
                <a:t>7540</a:t>
              </a:r>
            </a:p>
            <a:p>
              <a:pPr eaLnBrk="1" hangingPunct="1"/>
              <a:r>
                <a:rPr lang="da-DK" b="1"/>
                <a:t>5398</a:t>
              </a:r>
              <a:endParaRPr lang="en-US" b="1"/>
            </a:p>
          </p:txBody>
        </p:sp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1872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754</a:t>
              </a:r>
              <a:r>
                <a:rPr lang="da-DK" b="1">
                  <a:solidFill>
                    <a:srgbClr val="FF0000"/>
                  </a:solidFill>
                </a:rPr>
                <a:t>0</a:t>
              </a:r>
            </a:p>
            <a:p>
              <a:pPr eaLnBrk="1" hangingPunct="1"/>
              <a:r>
                <a:rPr lang="da-DK" b="1"/>
                <a:t>768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</a:p>
            <a:p>
              <a:pPr eaLnBrk="1" hangingPunct="1"/>
              <a:r>
                <a:rPr lang="da-DK" b="1"/>
                <a:t>234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</a:p>
            <a:p>
              <a:pPr eaLnBrk="1" hangingPunct="1"/>
              <a:r>
                <a:rPr lang="da-DK" b="1"/>
                <a:t>342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</a:p>
            <a:p>
              <a:pPr eaLnBrk="1" hangingPunct="1"/>
              <a:r>
                <a:rPr lang="da-DK" b="1"/>
                <a:t>758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</a:p>
            <a:p>
              <a:pPr eaLnBrk="1" hangingPunct="1"/>
              <a:r>
                <a:rPr lang="da-DK" b="1"/>
                <a:t>343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</a:p>
            <a:p>
              <a:pPr eaLnBrk="1" hangingPunct="1"/>
              <a:r>
                <a:rPr lang="da-DK" b="1"/>
                <a:t>539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2688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34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  <a:r>
                <a:rPr lang="da-DK" b="1"/>
                <a:t>3</a:t>
              </a:r>
            </a:p>
            <a:p>
              <a:pPr eaLnBrk="1" hangingPunct="1"/>
              <a:r>
                <a:rPr lang="da-DK" b="1"/>
                <a:t>34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</a:t>
              </a:r>
            </a:p>
            <a:p>
              <a:pPr eaLnBrk="1" hangingPunct="1"/>
              <a:r>
                <a:rPr lang="da-DK" b="1"/>
                <a:t>75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0</a:t>
              </a:r>
            </a:p>
            <a:p>
              <a:pPr eaLnBrk="1" hangingPunct="1"/>
              <a:r>
                <a:rPr lang="da-DK" b="1"/>
                <a:t>23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2</a:t>
              </a:r>
            </a:p>
            <a:p>
              <a:pPr eaLnBrk="1" hangingPunct="1"/>
              <a:r>
                <a:rPr lang="da-DK" b="1"/>
                <a:t>76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r>
                <a:rPr lang="da-DK" b="1"/>
                <a:t>2</a:t>
              </a:r>
            </a:p>
            <a:p>
              <a:pPr eaLnBrk="1" hangingPunct="1"/>
              <a:r>
                <a:rPr lang="da-DK" b="1"/>
                <a:t>75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r>
                <a:rPr lang="da-DK" b="1"/>
                <a:t>4</a:t>
              </a:r>
            </a:p>
            <a:p>
              <a:pPr eaLnBrk="1" hangingPunct="1"/>
              <a:r>
                <a:rPr lang="da-DK" b="1"/>
                <a:t>53</a:t>
              </a:r>
              <a:r>
                <a:rPr lang="da-DK" b="1">
                  <a:solidFill>
                    <a:srgbClr val="FF0000"/>
                  </a:solidFill>
                </a:rPr>
                <a:t>9</a:t>
              </a:r>
              <a:r>
                <a:rPr lang="da-DK" b="1"/>
                <a:t>8</a:t>
              </a:r>
              <a:endParaRPr lang="en-US" b="1"/>
            </a:p>
          </p:txBody>
        </p:sp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3504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 dirty="0"/>
                <a:t>2</a:t>
              </a:r>
              <a:r>
                <a:rPr lang="da-DK" b="1" dirty="0">
                  <a:solidFill>
                    <a:srgbClr val="FF0000"/>
                  </a:solidFill>
                </a:rPr>
                <a:t>3</a:t>
              </a:r>
              <a:r>
                <a:rPr lang="da-DK" b="1" dirty="0"/>
                <a:t>42</a:t>
              </a:r>
            </a:p>
            <a:p>
              <a:pPr eaLnBrk="1" hangingPunct="1"/>
              <a:r>
                <a:rPr lang="da-DK" b="1" dirty="0"/>
                <a:t>5</a:t>
              </a:r>
              <a:r>
                <a:rPr lang="da-DK" b="1" dirty="0">
                  <a:solidFill>
                    <a:srgbClr val="FF0000"/>
                  </a:solidFill>
                </a:rPr>
                <a:t>3</a:t>
              </a:r>
              <a:r>
                <a:rPr lang="da-DK" b="1" dirty="0"/>
                <a:t>98</a:t>
              </a:r>
              <a:endParaRPr lang="en-US" b="1" dirty="0"/>
            </a:p>
            <a:p>
              <a:pPr eaLnBrk="1" hangingPunct="1"/>
              <a:r>
                <a:rPr lang="da-DK" b="1" dirty="0"/>
                <a:t>3</a:t>
              </a:r>
              <a:r>
                <a:rPr lang="da-DK" b="1" dirty="0">
                  <a:solidFill>
                    <a:srgbClr val="FF0000"/>
                  </a:solidFill>
                </a:rPr>
                <a:t>4</a:t>
              </a:r>
              <a:r>
                <a:rPr lang="da-DK" b="1" dirty="0"/>
                <a:t>23</a:t>
              </a:r>
            </a:p>
            <a:p>
              <a:pPr eaLnBrk="1" hangingPunct="1"/>
              <a:r>
                <a:rPr lang="da-DK" b="1" dirty="0"/>
                <a:t>3</a:t>
              </a:r>
              <a:r>
                <a:rPr lang="da-DK" b="1" dirty="0">
                  <a:solidFill>
                    <a:srgbClr val="FF0000"/>
                  </a:solidFill>
                </a:rPr>
                <a:t>4</a:t>
              </a:r>
              <a:r>
                <a:rPr lang="da-DK" b="1" dirty="0"/>
                <a:t>34</a:t>
              </a:r>
            </a:p>
            <a:p>
              <a:pPr eaLnBrk="1" hangingPunct="1"/>
              <a:r>
                <a:rPr lang="da-DK" b="1" dirty="0"/>
                <a:t>7</a:t>
              </a:r>
              <a:r>
                <a:rPr lang="da-DK" b="1" dirty="0">
                  <a:solidFill>
                    <a:srgbClr val="FF0000"/>
                  </a:solidFill>
                </a:rPr>
                <a:t>5</a:t>
              </a:r>
              <a:r>
                <a:rPr lang="da-DK" b="1" dirty="0"/>
                <a:t>40</a:t>
              </a:r>
            </a:p>
            <a:p>
              <a:pPr eaLnBrk="1" hangingPunct="1"/>
              <a:r>
                <a:rPr lang="da-DK" b="1" dirty="0"/>
                <a:t>7</a:t>
              </a:r>
              <a:r>
                <a:rPr lang="da-DK" b="1" dirty="0">
                  <a:solidFill>
                    <a:srgbClr val="FF0000"/>
                  </a:solidFill>
                </a:rPr>
                <a:t>5</a:t>
              </a:r>
              <a:r>
                <a:rPr lang="da-DK" b="1" dirty="0"/>
                <a:t>84</a:t>
              </a:r>
            </a:p>
            <a:p>
              <a:pPr eaLnBrk="1" hangingPunct="1"/>
              <a:r>
                <a:rPr lang="da-DK" b="1" dirty="0"/>
                <a:t>7</a:t>
              </a:r>
              <a:r>
                <a:rPr lang="da-DK" b="1" dirty="0">
                  <a:solidFill>
                    <a:srgbClr val="FF0000"/>
                  </a:solidFill>
                </a:rPr>
                <a:t>6</a:t>
              </a:r>
              <a:r>
                <a:rPr lang="da-DK" b="1" dirty="0"/>
                <a:t>82</a:t>
              </a:r>
            </a:p>
          </p:txBody>
        </p:sp>
        <p:sp>
          <p:nvSpPr>
            <p:cNvPr id="17419" name="Text Box 10"/>
            <p:cNvSpPr txBox="1">
              <a:spLocks noChangeArrowheads="1"/>
            </p:cNvSpPr>
            <p:nvPr/>
          </p:nvSpPr>
          <p:spPr bwMode="auto">
            <a:xfrm>
              <a:off x="4368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2</a:t>
              </a:r>
              <a:r>
                <a:rPr lang="da-DK" b="1"/>
                <a:t>342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423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434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5</a:t>
              </a:r>
              <a:r>
                <a:rPr lang="da-DK" b="1"/>
                <a:t>398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540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584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682</a:t>
              </a:r>
              <a:endParaRPr lang="en-US" b="1"/>
            </a:p>
          </p:txBody>
        </p:sp>
        <p:sp>
          <p:nvSpPr>
            <p:cNvPr id="17420" name="AutoShape 11"/>
            <p:cNvSpPr>
              <a:spLocks noChangeArrowheads="1"/>
            </p:cNvSpPr>
            <p:nvPr/>
          </p:nvSpPr>
          <p:spPr bwMode="auto">
            <a:xfrm>
              <a:off x="1488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1" name="AutoShape 12"/>
            <p:cNvSpPr>
              <a:spLocks noChangeArrowheads="1"/>
            </p:cNvSpPr>
            <p:nvPr/>
          </p:nvSpPr>
          <p:spPr bwMode="auto">
            <a:xfrm>
              <a:off x="3936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2" name="AutoShape 13"/>
            <p:cNvSpPr>
              <a:spLocks noChangeArrowheads="1"/>
            </p:cNvSpPr>
            <p:nvPr/>
          </p:nvSpPr>
          <p:spPr bwMode="auto">
            <a:xfrm>
              <a:off x="3120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3" name="AutoShape 14"/>
            <p:cNvSpPr>
              <a:spLocks noChangeArrowheads="1"/>
            </p:cNvSpPr>
            <p:nvPr/>
          </p:nvSpPr>
          <p:spPr bwMode="auto">
            <a:xfrm>
              <a:off x="2304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4672014" y="3186114"/>
            <a:ext cx="1023937" cy="471487"/>
          </a:xfrm>
          <a:prstGeom prst="roundRect">
            <a:avLst>
              <a:gd name="adj" fmla="val 16667"/>
            </a:avLst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550" y="533400"/>
            <a:ext cx="3810000" cy="1143000"/>
          </a:xfrm>
        </p:spPr>
        <p:txBody>
          <a:bodyPr/>
          <a:lstStyle/>
          <a:p>
            <a:r>
              <a:rPr lang="da-DK" dirty="0" err="1" smtClean="0"/>
              <a:t>RadixSort</a:t>
            </a:r>
            <a:r>
              <a:rPr lang="da-DK" dirty="0" smtClean="0"/>
              <a:t> hos</a:t>
            </a:r>
            <a:endParaRPr lang="da-DK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43815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3815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http://upload.wikimedia.org/wikipedia/en/thumb/f/fd/PostDKLogo.svg/1280px-PostDK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768123"/>
            <a:ext cx="2305050" cy="6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193268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Trin 1: Sorter efter husnummer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6210300" y="51816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Trin 2: Sorter efter rute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50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7772400" cy="1162050"/>
          </a:xfrm>
        </p:spPr>
        <p:txBody>
          <a:bodyPr/>
          <a:lstStyle/>
          <a:p>
            <a:pPr eaLnBrk="1" hangingPunct="1"/>
            <a:r>
              <a:rPr lang="da-DK" sz="4000" b="1"/>
              <a:t>Radix-Sort:</a:t>
            </a:r>
            <a:br>
              <a:rPr lang="da-DK" sz="4000" b="1"/>
            </a:br>
            <a:r>
              <a:rPr lang="da-DK" sz="2800" b="1"/>
              <a:t>Input: array </a:t>
            </a:r>
            <a:r>
              <a:rPr lang="da-DK" sz="2800" i="1">
                <a:latin typeface="Times New Roman" pitchFamily="18" charset="0"/>
              </a:rPr>
              <a:t>A</a:t>
            </a:r>
            <a:r>
              <a:rPr lang="da-DK" sz="2800" b="1"/>
              <a:t>, </a:t>
            </a:r>
            <a:r>
              <a:rPr lang="da-DK" sz="2800" i="1">
                <a:latin typeface="Times New Roman" pitchFamily="18" charset="0"/>
              </a:rPr>
              <a:t>n</a:t>
            </a:r>
            <a:r>
              <a:rPr lang="da-DK" sz="2800" b="1"/>
              <a:t> tal med </a:t>
            </a:r>
            <a:r>
              <a:rPr lang="da-DK" sz="2800" i="1">
                <a:latin typeface="Times New Roman" pitchFamily="18" charset="0"/>
              </a:rPr>
              <a:t>b</a:t>
            </a:r>
            <a:r>
              <a:rPr lang="da-DK" sz="2800" b="1"/>
              <a:t> bits</a:t>
            </a:r>
            <a:endParaRPr lang="en-US" sz="2800" b="1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343400" y="2057401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111011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001010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011100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010101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</a:p>
        </p:txBody>
      </p:sp>
      <p:sp>
        <p:nvSpPr>
          <p:cNvPr id="18436" name="AutoShape 10"/>
          <p:cNvSpPr>
            <a:spLocks noChangeArrowheads="1"/>
          </p:cNvSpPr>
          <p:nvPr/>
        </p:nvSpPr>
        <p:spPr bwMode="auto">
          <a:xfrm>
            <a:off x="37338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7" name="AutoShape 11"/>
          <p:cNvSpPr>
            <a:spLocks noChangeArrowheads="1"/>
          </p:cNvSpPr>
          <p:nvPr/>
        </p:nvSpPr>
        <p:spPr bwMode="auto">
          <a:xfrm>
            <a:off x="78486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8" name="AutoShape 13"/>
          <p:cNvSpPr>
            <a:spLocks noChangeArrowheads="1"/>
          </p:cNvSpPr>
          <p:nvPr/>
        </p:nvSpPr>
        <p:spPr bwMode="auto">
          <a:xfrm>
            <a:off x="57912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8458200" y="2057401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001</a:t>
            </a:r>
            <a:r>
              <a:rPr lang="da-DK" b="1" dirty="0">
                <a:latin typeface="Courier New" pitchFamily="49" charset="0"/>
              </a:rPr>
              <a:t>010100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 dirty="0">
                <a:latin typeface="Courier New" pitchFamily="49" charset="0"/>
              </a:rPr>
              <a:t>101111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010101</a:t>
            </a:r>
            <a:endParaRPr lang="en-US" b="1" dirty="0">
              <a:latin typeface="Courier New" pitchFamily="49" charset="0"/>
            </a:endParaRP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100110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101011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110111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111</a:t>
            </a:r>
            <a:r>
              <a:rPr lang="da-DK" b="1" dirty="0">
                <a:latin typeface="Courier New" pitchFamily="49" charset="0"/>
              </a:rPr>
              <a:t>010101</a:t>
            </a:r>
          </a:p>
          <a:p>
            <a:pPr eaLnBrk="1" hangingPunct="1"/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111</a:t>
            </a:r>
            <a:r>
              <a:rPr lang="da-DK" b="1" dirty="0">
                <a:latin typeface="Courier New" pitchFamily="49" charset="0"/>
              </a:rPr>
              <a:t>011010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6400800" y="2057400"/>
            <a:ext cx="152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 dirty="0">
                <a:latin typeface="Courier New" pitchFamily="49" charset="0"/>
              </a:rPr>
              <a:t>001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 dirty="0">
                <a:latin typeface="Courier New" pitchFamily="49" charset="0"/>
              </a:rPr>
              <a:t>100</a:t>
            </a:r>
          </a:p>
          <a:p>
            <a:pPr eaLnBrk="1" hangingPunct="1"/>
            <a:r>
              <a:rPr lang="da-DK" b="1" dirty="0">
                <a:latin typeface="Courier New" pitchFamily="49" charset="0"/>
              </a:rPr>
              <a:t>111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 dirty="0">
                <a:latin typeface="Courier New" pitchFamily="49" charset="0"/>
              </a:rPr>
              <a:t>101</a:t>
            </a:r>
          </a:p>
          <a:p>
            <a:pPr eaLnBrk="1" hangingPunct="1"/>
            <a:r>
              <a:rPr lang="da-DK" b="1" dirty="0">
                <a:latin typeface="Courier New" pitchFamily="49" charset="0"/>
              </a:rPr>
              <a:t>011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 dirty="0">
                <a:latin typeface="Courier New" pitchFamily="49" charset="0"/>
              </a:rPr>
              <a:t>101</a:t>
            </a:r>
            <a:endParaRPr lang="en-US" b="1" dirty="0">
              <a:latin typeface="Courier New" pitchFamily="49" charset="0"/>
            </a:endParaRPr>
          </a:p>
          <a:p>
            <a:pPr eaLnBrk="1" hangingPunct="1"/>
            <a:r>
              <a:rPr lang="da-DK" b="1" dirty="0">
                <a:latin typeface="Courier New" pitchFamily="49" charset="0"/>
              </a:rPr>
              <a:t>111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 dirty="0">
                <a:latin typeface="Courier New" pitchFamily="49" charset="0"/>
              </a:rPr>
              <a:t>010</a:t>
            </a:r>
          </a:p>
          <a:p>
            <a:pPr eaLnBrk="1" hangingPunct="1"/>
            <a:r>
              <a:rPr lang="da-DK" b="1" dirty="0">
                <a:latin typeface="Courier New" pitchFamily="49" charset="0"/>
              </a:rPr>
              <a:t>011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100</a:t>
            </a:r>
            <a:r>
              <a:rPr lang="da-DK" b="1" dirty="0">
                <a:latin typeface="Courier New" pitchFamily="49" charset="0"/>
              </a:rPr>
              <a:t>110</a:t>
            </a:r>
          </a:p>
          <a:p>
            <a:pPr eaLnBrk="1" hangingPunct="1"/>
            <a:r>
              <a:rPr lang="da-DK" b="1" dirty="0">
                <a:latin typeface="Courier New" pitchFamily="49" charset="0"/>
              </a:rPr>
              <a:t>011</a:t>
            </a:r>
            <a:r>
              <a:rPr lang="da-DK" b="1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da-DK" b="1" dirty="0">
                <a:latin typeface="Courier New" pitchFamily="49" charset="0"/>
              </a:rPr>
              <a:t>011</a:t>
            </a:r>
          </a:p>
          <a:p>
            <a:pPr eaLnBrk="1" hangingPunct="1"/>
            <a:r>
              <a:rPr lang="da-DK" b="1" dirty="0" smtClean="0">
                <a:latin typeface="Courier New" pitchFamily="49" charset="0"/>
              </a:rPr>
              <a:t>010</a:t>
            </a:r>
            <a:r>
              <a:rPr lang="da-DK" b="1" dirty="0" smtClean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da-DK" b="1" dirty="0" smtClean="0">
                <a:latin typeface="Courier New" pitchFamily="49" charset="0"/>
              </a:rPr>
              <a:t>111</a:t>
            </a:r>
            <a:endParaRPr lang="da-DK" b="1" dirty="0">
              <a:latin typeface="Courier New" pitchFamily="49" charset="0"/>
            </a:endParaRPr>
          </a:p>
          <a:p>
            <a:pPr eaLnBrk="1" hangingPunct="1"/>
            <a:r>
              <a:rPr lang="da-DK" b="1" dirty="0" smtClean="0">
                <a:latin typeface="Courier New" pitchFamily="49" charset="0"/>
              </a:rPr>
              <a:t>011</a:t>
            </a:r>
            <a:r>
              <a:rPr lang="da-DK" b="1" dirty="0" smtClean="0">
                <a:solidFill>
                  <a:srgbClr val="FF0000"/>
                </a:solidFill>
                <a:latin typeface="Courier New" pitchFamily="49" charset="0"/>
              </a:rPr>
              <a:t>110</a:t>
            </a:r>
            <a:r>
              <a:rPr lang="da-DK" b="1" dirty="0" smtClean="0">
                <a:latin typeface="Courier New" pitchFamily="49" charset="0"/>
              </a:rPr>
              <a:t>111</a:t>
            </a:r>
            <a:endParaRPr lang="da-DK" b="1" dirty="0">
              <a:latin typeface="Courier New" pitchFamily="49" charset="0"/>
            </a:endParaRP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2286000" y="2057401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010101111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011101011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001010100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011100110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111010101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011110111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111011010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011010101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524000" y="4633914"/>
            <a:ext cx="9144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i="1" dirty="0">
                <a:latin typeface="Times New Roman" pitchFamily="18" charset="0"/>
              </a:rPr>
              <a:t>n</a:t>
            </a:r>
            <a:r>
              <a:rPr lang="da-DK" sz="2400" dirty="0"/>
              <a:t> = 8,     </a:t>
            </a:r>
            <a:r>
              <a:rPr lang="da-DK" sz="2400" i="1" dirty="0">
                <a:latin typeface="Times New Roman" pitchFamily="18" charset="0"/>
              </a:rPr>
              <a:t>k</a:t>
            </a:r>
            <a:r>
              <a:rPr lang="da-DK" sz="2400" dirty="0"/>
              <a:t> = 7 (3 bits = 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dirty="0">
                <a:solidFill>
                  <a:schemeClr val="accent2"/>
                </a:solidFill>
              </a:rPr>
              <a:t> 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400" dirty="0"/>
              <a:t> bits),    </a:t>
            </a:r>
            <a:r>
              <a:rPr lang="da-DK" sz="2400" i="1" dirty="0">
                <a:latin typeface="Times New Roman" pitchFamily="18" charset="0"/>
              </a:rPr>
              <a:t>d</a:t>
            </a:r>
            <a:r>
              <a:rPr lang="da-DK" sz="2400" dirty="0"/>
              <a:t> = 3 (3 x 3 bits)</a:t>
            </a:r>
          </a:p>
          <a:p>
            <a:pPr algn="ctr" eaLnBrk="1" hangingPunct="1">
              <a:spcBef>
                <a:spcPct val="50000"/>
              </a:spcBef>
            </a:pPr>
            <a:endParaRPr lang="da-DK" sz="2400" dirty="0"/>
          </a:p>
          <a:p>
            <a:pPr algn="ctr" eaLnBrk="1" hangingPunct="1">
              <a:spcBef>
                <a:spcPct val="50000"/>
              </a:spcBef>
            </a:pPr>
            <a:r>
              <a:rPr lang="da-DK" sz="2800" b="1" dirty="0"/>
              <a:t>Input </a:t>
            </a:r>
            <a:r>
              <a:rPr lang="da-DK" sz="2800" i="1" dirty="0">
                <a:latin typeface="Times New Roman" pitchFamily="18" charset="0"/>
              </a:rPr>
              <a:t>n</a:t>
            </a:r>
            <a:r>
              <a:rPr lang="da-DK" sz="2800" b="1" i="1" dirty="0"/>
              <a:t> </a:t>
            </a:r>
            <a:r>
              <a:rPr lang="da-DK" sz="2800" b="1" dirty="0"/>
              <a:t>tal med </a:t>
            </a:r>
            <a:r>
              <a:rPr lang="da-DK" sz="2800" i="1" dirty="0">
                <a:latin typeface="Times New Roman" pitchFamily="18" charset="0"/>
              </a:rPr>
              <a:t>b</a:t>
            </a:r>
            <a:r>
              <a:rPr lang="da-DK" sz="2800" b="1" dirty="0"/>
              <a:t> bits</a:t>
            </a:r>
            <a:r>
              <a:rPr lang="da-DK" sz="2800" dirty="0"/>
              <a:t>:  </a:t>
            </a:r>
            <a:r>
              <a:rPr lang="da-DK" sz="2800" b="1" dirty="0" err="1">
                <a:solidFill>
                  <a:schemeClr val="accent2"/>
                </a:solidFill>
              </a:rPr>
              <a:t>Worst</a:t>
            </a:r>
            <a:r>
              <a:rPr lang="da-DK" sz="2800" b="1" dirty="0">
                <a:solidFill>
                  <a:schemeClr val="accent2"/>
                </a:solidFill>
              </a:rPr>
              <a:t>-case tid </a:t>
            </a:r>
            <a:r>
              <a:rPr lang="da-DK" sz="2800" dirty="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2800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/log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i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2099735" y="2142065"/>
            <a:ext cx="198119" cy="2052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Left Brace 11"/>
          <p:cNvSpPr/>
          <p:nvPr/>
        </p:nvSpPr>
        <p:spPr>
          <a:xfrm rot="5400000">
            <a:off x="2839142" y="1382340"/>
            <a:ext cx="198119" cy="1152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/>
          <p:cNvSpPr/>
          <p:nvPr/>
        </p:nvSpPr>
        <p:spPr>
          <a:xfrm>
            <a:off x="1757318" y="2971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>
                <a:latin typeface="Times New Roman" pitchFamily="18" charset="0"/>
              </a:rPr>
              <a:t>n</a:t>
            </a:r>
            <a:endParaRPr lang="da-DK" dirty="0"/>
          </a:p>
        </p:txBody>
      </p:sp>
      <p:sp>
        <p:nvSpPr>
          <p:cNvPr id="14" name="Rectangle 13"/>
          <p:cNvSpPr/>
          <p:nvPr/>
        </p:nvSpPr>
        <p:spPr>
          <a:xfrm>
            <a:off x="2810932" y="15155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 smtClean="0">
                <a:latin typeface="Times New Roman" pitchFamily="18" charset="0"/>
              </a:rPr>
              <a:t>b</a:t>
            </a:r>
            <a:endParaRPr lang="da-DK" dirty="0"/>
          </a:p>
        </p:txBody>
      </p:sp>
      <p:sp>
        <p:nvSpPr>
          <p:cNvPr id="4" name="Right Brace 3"/>
          <p:cNvSpPr/>
          <p:nvPr/>
        </p:nvSpPr>
        <p:spPr>
          <a:xfrm>
            <a:off x="-457200" y="3048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698" r="14070" b="7292"/>
          <a:stretch>
            <a:fillRect/>
          </a:stretch>
        </p:blipFill>
        <p:spPr bwMode="auto">
          <a:xfrm>
            <a:off x="2133600" y="1066800"/>
            <a:ext cx="74676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524000" y="6491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1" dirty="0" err="1">
                <a:solidFill>
                  <a:srgbClr val="FF0000"/>
                </a:solidFill>
              </a:rPr>
              <a:t>LaMarca</a:t>
            </a:r>
            <a:r>
              <a:rPr lang="da-DK" b="1" dirty="0">
                <a:solidFill>
                  <a:srgbClr val="FF0000"/>
                </a:solidFill>
              </a:rPr>
              <a:t>, </a:t>
            </a:r>
            <a:r>
              <a:rPr lang="da-DK" b="1" dirty="0" err="1">
                <a:solidFill>
                  <a:srgbClr val="FF0000"/>
                </a:solidFill>
              </a:rPr>
              <a:t>Ladner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smtClean="0">
                <a:solidFill>
                  <a:srgbClr val="FF0000"/>
                </a:solidFill>
              </a:rPr>
              <a:t>’97: </a:t>
            </a:r>
            <a:r>
              <a:rPr lang="da-DK" b="1" dirty="0">
                <a:solidFill>
                  <a:srgbClr val="FF0000"/>
                </a:solidFill>
              </a:rPr>
              <a:t>The </a:t>
            </a:r>
            <a:r>
              <a:rPr lang="da-DK" b="1" dirty="0" err="1">
                <a:solidFill>
                  <a:srgbClr val="FF0000"/>
                </a:solidFill>
              </a:rPr>
              <a:t>influence</a:t>
            </a:r>
            <a:r>
              <a:rPr lang="da-DK" b="1" dirty="0">
                <a:solidFill>
                  <a:srgbClr val="FF0000"/>
                </a:solidFill>
              </a:rPr>
              <a:t> of Caches on the Performance of </a:t>
            </a:r>
            <a:r>
              <a:rPr lang="da-DK" b="1" dirty="0" err="1">
                <a:solidFill>
                  <a:srgbClr val="FF0000"/>
                </a:solidFill>
              </a:rPr>
              <a:t>Sorting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84388" y="3362326"/>
            <a:ext cx="457200" cy="13620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9213"/>
            <a:ext cx="9144000" cy="1524000"/>
          </a:xfrm>
        </p:spPr>
        <p:txBody>
          <a:bodyPr/>
          <a:lstStyle/>
          <a:p>
            <a:pPr eaLnBrk="1" hangingPunct="1"/>
            <a:r>
              <a:rPr lang="da-DK" b="1" smtClean="0"/>
              <a:t>Sorterings-algoritmer </a:t>
            </a:r>
            <a:br>
              <a:rPr lang="da-DK" b="1" smtClean="0"/>
            </a:br>
            <a:r>
              <a:rPr lang="da-DK" sz="2800" b="1"/>
              <a:t>(sammenligningsbaserede)</a:t>
            </a:r>
            <a:endParaRPr lang="en-US" sz="2800" b="1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sz="half" idx="1"/>
          </p:nvPr>
        </p:nvGraphicFramePr>
        <p:xfrm>
          <a:off x="1981200" y="1643063"/>
          <a:ext cx="8305800" cy="3538536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Worst-Case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Heap-Sort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QuickSort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(Deterministisk og randomiseret)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238" name="Group 22"/>
          <p:cNvGraphicFramePr>
            <a:graphicFrameLocks noGrp="1"/>
          </p:cNvGraphicFramePr>
          <p:nvPr>
            <p:ph sz="half" idx="2"/>
          </p:nvPr>
        </p:nvGraphicFramePr>
        <p:xfrm>
          <a:off x="1981200" y="5348288"/>
          <a:ext cx="8305800" cy="1219200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Forventet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 QuickSort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6250" r="14999" b="7292"/>
          <a:stretch>
            <a:fillRect/>
          </a:stretch>
        </p:blipFill>
        <p:spPr bwMode="auto">
          <a:xfrm>
            <a:off x="2209800" y="1219200"/>
            <a:ext cx="72390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601200" y="6489927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b="1" dirty="0" err="1">
                <a:solidFill>
                  <a:srgbClr val="FF0000"/>
                </a:solidFill>
              </a:rPr>
              <a:t>LaMarca</a:t>
            </a:r>
            <a:r>
              <a:rPr lang="da-DK" b="1" dirty="0">
                <a:solidFill>
                  <a:srgbClr val="FF0000"/>
                </a:solidFill>
              </a:rPr>
              <a:t>, </a:t>
            </a:r>
            <a:r>
              <a:rPr lang="da-DK" b="1" dirty="0" err="1">
                <a:solidFill>
                  <a:srgbClr val="FF0000"/>
                </a:solidFill>
              </a:rPr>
              <a:t>Ladner</a:t>
            </a:r>
            <a:r>
              <a:rPr lang="da-DK" b="1" dirty="0">
                <a:solidFill>
                  <a:srgbClr val="FF0000"/>
                </a:solidFill>
              </a:rPr>
              <a:t> ’97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4124325"/>
            <a:ext cx="457200" cy="541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292" r="16875" b="4166"/>
          <a:stretch>
            <a:fillRect/>
          </a:stretch>
        </p:blipFill>
        <p:spPr bwMode="auto">
          <a:xfrm>
            <a:off x="2209800" y="1028701"/>
            <a:ext cx="73914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9601200" y="648584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b="1" dirty="0" err="1">
                <a:solidFill>
                  <a:srgbClr val="FF0000"/>
                </a:solidFill>
              </a:rPr>
              <a:t>LaMarca</a:t>
            </a:r>
            <a:r>
              <a:rPr lang="da-DK" b="1" dirty="0">
                <a:solidFill>
                  <a:srgbClr val="FF0000"/>
                </a:solidFill>
              </a:rPr>
              <a:t>, </a:t>
            </a:r>
            <a:r>
              <a:rPr lang="da-DK" b="1" dirty="0" err="1">
                <a:solidFill>
                  <a:srgbClr val="FF0000"/>
                </a:solidFill>
              </a:rPr>
              <a:t>Ladner</a:t>
            </a:r>
            <a:r>
              <a:rPr lang="da-DK" b="1" dirty="0">
                <a:solidFill>
                  <a:srgbClr val="FF0000"/>
                </a:solidFill>
              </a:rPr>
              <a:t> ’97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23528" r="18750" b="25822"/>
          <a:stretch>
            <a:fillRect/>
          </a:stretch>
        </p:blipFill>
        <p:spPr bwMode="auto">
          <a:xfrm rot="60000">
            <a:off x="2255838" y="1873250"/>
            <a:ext cx="8153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209800" y="304800"/>
            <a:ext cx="7772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 dirty="0" err="1">
                <a:solidFill>
                  <a:schemeClr val="tx2"/>
                </a:solidFill>
              </a:rPr>
              <a:t>Bucket</a:t>
            </a:r>
            <a:r>
              <a:rPr lang="da-DK" sz="4000" b="1">
                <a:solidFill>
                  <a:schemeClr val="tx2"/>
                </a:solidFill>
              </a:rPr>
              <a:t>-Sort:</a:t>
            </a:r>
            <a:br>
              <a:rPr lang="da-DK" sz="40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Input: </a:t>
            </a:r>
            <a:r>
              <a:rPr lang="da-DK" sz="2800" i="1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da-DK" sz="2800" b="1">
                <a:solidFill>
                  <a:schemeClr val="tx2"/>
                </a:solidFill>
              </a:rPr>
              <a:t>, reelle tal fra </a:t>
            </a:r>
            <a:r>
              <a:rPr lang="da-DK" sz="2800">
                <a:solidFill>
                  <a:schemeClr val="tx2"/>
                </a:solidFill>
                <a:latin typeface="Times New Roman" pitchFamily="18" charset="0"/>
              </a:rPr>
              <a:t>[0..1[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81200" y="5859464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Forventet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– for tilfældigt input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9375"/>
          <a:stretch>
            <a:fillRect/>
          </a:stretch>
        </p:blipFill>
        <p:spPr bwMode="auto">
          <a:xfrm>
            <a:off x="7391400" y="162242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5584032" y="4041239"/>
            <a:ext cx="1502569" cy="471487"/>
          </a:xfrm>
          <a:prstGeom prst="roundRect">
            <a:avLst>
              <a:gd name="adj" fmla="val 16667"/>
            </a:avLst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23"/>
          <p:cNvSpPr txBox="1">
            <a:spLocks noChangeArrowheads="1"/>
          </p:cNvSpPr>
          <p:nvPr/>
        </p:nvSpPr>
        <p:spPr bwMode="auto">
          <a:xfrm>
            <a:off x="1752600" y="14478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400" dirty="0"/>
              <a:t>Bedst kendte sorterings grænse for RAM modellen (med ubegrænset </a:t>
            </a:r>
            <a:r>
              <a:rPr lang="da-DK" sz="2400" dirty="0" err="1"/>
              <a:t>ordstørrelse</a:t>
            </a:r>
            <a:r>
              <a:rPr lang="da-DK" sz="2400" dirty="0"/>
              <a:t>) er en </a:t>
            </a:r>
            <a:r>
              <a:rPr lang="da-DK" sz="2400" dirty="0" err="1"/>
              <a:t>randomiseret</a:t>
            </a:r>
            <a:r>
              <a:rPr lang="da-DK" sz="2400" dirty="0"/>
              <a:t> algoritme der bruger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dirty="0"/>
              <a:t> plads og har en forventet køretid på:</a:t>
            </a:r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r>
              <a:rPr lang="da-DK" sz="2400" dirty="0">
                <a:solidFill>
                  <a:srgbClr val="FF0000"/>
                </a:solidFill>
              </a:rPr>
              <a:t>Om dette kan opnås uden </a:t>
            </a:r>
            <a:r>
              <a:rPr lang="da-DK" sz="2400" dirty="0" err="1">
                <a:solidFill>
                  <a:srgbClr val="FF0000"/>
                </a:solidFill>
              </a:rPr>
              <a:t>randomisering</a:t>
            </a:r>
            <a:r>
              <a:rPr lang="da-DK" sz="2400" dirty="0">
                <a:solidFill>
                  <a:srgbClr val="FF0000"/>
                </a:solidFill>
              </a:rPr>
              <a:t> er ukendt. </a:t>
            </a:r>
            <a:br>
              <a:rPr lang="da-DK" sz="2400" dirty="0">
                <a:solidFill>
                  <a:srgbClr val="FF0000"/>
                </a:solidFill>
              </a:rPr>
            </a:b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O(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 </a:t>
            </a:r>
            <a:r>
              <a:rPr lang="da-DK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loglog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da-DK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sz="2400" dirty="0">
                <a:solidFill>
                  <a:srgbClr val="FF0000"/>
                </a:solidFill>
              </a:rPr>
              <a:t>er kendt. Kan man opnå forventet 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O(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da-DK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sz="2400" dirty="0">
                <a:solidFill>
                  <a:srgbClr val="FF0000"/>
                </a:solidFill>
              </a:rPr>
              <a:t>tid? </a:t>
            </a:r>
          </a:p>
          <a:p>
            <a:pPr>
              <a:defRPr/>
            </a:pPr>
            <a:r>
              <a:rPr lang="da-DK" sz="2400" dirty="0">
                <a:solidFill>
                  <a:srgbClr val="FF0000"/>
                </a:solidFill>
              </a:rPr>
              <a:t>Med </a:t>
            </a:r>
            <a:r>
              <a:rPr lang="da-DK" sz="2400" dirty="0" err="1">
                <a:solidFill>
                  <a:srgbClr val="FF0000"/>
                </a:solidFill>
              </a:rPr>
              <a:t>randomisering</a:t>
            </a:r>
            <a:r>
              <a:rPr lang="da-DK" sz="2400" dirty="0">
                <a:solidFill>
                  <a:srgbClr val="FF0000"/>
                </a:solidFill>
              </a:rPr>
              <a:t> og for </a:t>
            </a:r>
            <a:r>
              <a:rPr lang="da-DK" sz="2400" dirty="0" err="1">
                <a:solidFill>
                  <a:srgbClr val="FF0000"/>
                </a:solidFill>
              </a:rPr>
              <a:t>ordstørrelse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da-DK" sz="2400" dirty="0">
                <a:solidFill>
                  <a:srgbClr val="FF0000"/>
                </a:solidFill>
              </a:rPr>
              <a:t>(log</a:t>
            </a:r>
            <a:r>
              <a:rPr lang="da-DK" sz="2400" baseline="30000" dirty="0">
                <a:solidFill>
                  <a:srgbClr val="FF0000"/>
                </a:solidFill>
              </a:rPr>
              <a:t>2+</a:t>
            </a:r>
            <a:r>
              <a:rPr lang="el-GR" sz="2400" baseline="30000" dirty="0">
                <a:solidFill>
                  <a:srgbClr val="FF0000"/>
                </a:solidFill>
              </a:rPr>
              <a:t>ε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i="1" dirty="0">
                <a:solidFill>
                  <a:srgbClr val="FF0000"/>
                </a:solidFill>
              </a:rPr>
              <a:t>n</a:t>
            </a:r>
            <a:r>
              <a:rPr lang="da-DK" sz="2400" dirty="0">
                <a:solidFill>
                  <a:srgbClr val="FF0000"/>
                </a:solidFill>
              </a:rPr>
              <a:t>) findes en </a:t>
            </a:r>
            <a:r>
              <a:rPr lang="da-DK" sz="2400" dirty="0" err="1">
                <a:solidFill>
                  <a:srgbClr val="FF0000"/>
                </a:solidFill>
              </a:rPr>
              <a:t>randomiseret</a:t>
            </a:r>
            <a:r>
              <a:rPr lang="da-DK" sz="2400" dirty="0">
                <a:solidFill>
                  <a:srgbClr val="FF0000"/>
                </a:solidFill>
              </a:rPr>
              <a:t> algoritme med forventet O(</a:t>
            </a:r>
            <a:r>
              <a:rPr lang="da-DK" sz="2400" i="1" dirty="0">
                <a:solidFill>
                  <a:srgbClr val="FF0000"/>
                </a:solidFill>
              </a:rPr>
              <a:t>n</a:t>
            </a:r>
            <a:r>
              <a:rPr lang="da-DK" sz="2400" dirty="0">
                <a:solidFill>
                  <a:srgbClr val="FF0000"/>
                </a:solidFill>
              </a:rPr>
              <a:t>) tid.</a:t>
            </a: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Sortering  ̶  State-of-the-Art </a:t>
            </a:r>
          </a:p>
        </p:txBody>
      </p:sp>
      <p:graphicFrame>
        <p:nvGraphicFramePr>
          <p:cNvPr id="614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533472"/>
              </p:ext>
            </p:extLst>
          </p:nvPr>
        </p:nvGraphicFramePr>
        <p:xfrm>
          <a:off x="4114800" y="2590801"/>
          <a:ext cx="42608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tion" r:id="rId5" imgW="965160" imgH="253800" progId="Equation.3">
                  <p:embed/>
                </p:oleObj>
              </mc:Choice>
              <mc:Fallback>
                <p:oleObj name="Equation" r:id="rId5" imgW="965160" imgH="253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90801"/>
                        <a:ext cx="42608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752600" y="5276671"/>
            <a:ext cx="89916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err="1"/>
              <a:t>Yijie</a:t>
            </a:r>
            <a:r>
              <a:rPr lang="en-US" sz="1600" dirty="0"/>
              <a:t> Han, </a:t>
            </a:r>
            <a:r>
              <a:rPr lang="en-US" sz="1600" dirty="0" err="1"/>
              <a:t>Mikkel</a:t>
            </a:r>
            <a:r>
              <a:rPr lang="en-US" sz="1600" dirty="0"/>
              <a:t> </a:t>
            </a:r>
            <a:r>
              <a:rPr lang="en-US" sz="1600" dirty="0" err="1"/>
              <a:t>Thorup</a:t>
            </a:r>
            <a:r>
              <a:rPr lang="en-US" sz="1600" dirty="0"/>
              <a:t>: </a:t>
            </a:r>
            <a:r>
              <a:rPr lang="en-US" sz="1600" i="1" dirty="0"/>
              <a:t>Integer Sorting in                           Expected Time and Linear Space</a:t>
            </a:r>
            <a:r>
              <a:rPr lang="en-US" sz="1600" dirty="0"/>
              <a:t>. Proc. 43rd Symposium on Foundations of Computer Science, 135-144, 2002.</a:t>
            </a:r>
          </a:p>
          <a:p>
            <a:pPr eaLnBrk="1" hangingPunct="1"/>
            <a:r>
              <a:rPr lang="en-US" sz="1600" dirty="0"/>
              <a:t>Arne </a:t>
            </a:r>
            <a:r>
              <a:rPr lang="en-US" sz="1600" dirty="0" err="1"/>
              <a:t>Andersson</a:t>
            </a:r>
            <a:r>
              <a:rPr lang="en-US" sz="1600" dirty="0"/>
              <a:t>, </a:t>
            </a:r>
            <a:r>
              <a:rPr lang="en-US" sz="1600" dirty="0" err="1"/>
              <a:t>Torben</a:t>
            </a:r>
            <a:r>
              <a:rPr lang="en-US" sz="1600" dirty="0"/>
              <a:t> </a:t>
            </a:r>
            <a:r>
              <a:rPr lang="en-US" sz="1600" dirty="0" err="1"/>
              <a:t>Hagerup</a:t>
            </a:r>
            <a:r>
              <a:rPr lang="en-US" sz="1600" dirty="0"/>
              <a:t>, Stefan Nilsson, Rajeev Raman: </a:t>
            </a:r>
            <a:r>
              <a:rPr lang="en-US" sz="1600" i="1" dirty="0"/>
              <a:t>Sorting in linear time?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Proc. 27th ACM Symposium on Theory of Computing, 427-436, 1995.</a:t>
            </a:r>
          </a:p>
          <a:p>
            <a:pPr eaLnBrk="1" hangingPunct="1"/>
            <a:endParaRPr lang="da-DK" sz="1600" dirty="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63235"/>
              </p:ext>
            </p:extLst>
          </p:nvPr>
        </p:nvGraphicFramePr>
        <p:xfrm>
          <a:off x="5791200" y="5233452"/>
          <a:ext cx="1371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7" imgW="965160" imgH="253800" progId="Equation.3">
                  <p:embed/>
                </p:oleObj>
              </mc:Choice>
              <mc:Fallback>
                <p:oleObj name="Equation" r:id="rId7" imgW="965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33452"/>
                        <a:ext cx="1371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626727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accent2"/>
                </a:solidFill>
              </a:rPr>
              <a:t>Djamal </a:t>
            </a:r>
            <a:r>
              <a:rPr lang="da-DK" sz="1600" dirty="0" err="1">
                <a:solidFill>
                  <a:schemeClr val="accent2"/>
                </a:solidFill>
              </a:rPr>
              <a:t>Belazzougui</a:t>
            </a:r>
            <a:r>
              <a:rPr lang="da-DK" sz="1600" dirty="0">
                <a:solidFill>
                  <a:schemeClr val="accent2"/>
                </a:solidFill>
              </a:rPr>
              <a:t>, Gerth </a:t>
            </a:r>
            <a:r>
              <a:rPr lang="da-DK" sz="1600" dirty="0" err="1">
                <a:solidFill>
                  <a:schemeClr val="accent2"/>
                </a:solidFill>
              </a:rPr>
              <a:t>Stølting</a:t>
            </a:r>
            <a:r>
              <a:rPr lang="da-DK" sz="1600" dirty="0">
                <a:solidFill>
                  <a:schemeClr val="accent2"/>
                </a:solidFill>
              </a:rPr>
              <a:t> Brodal, and Jesper Sindahl Nielsen: </a:t>
            </a:r>
            <a:br>
              <a:rPr lang="da-DK" sz="1600" dirty="0">
                <a:solidFill>
                  <a:schemeClr val="accent2"/>
                </a:solidFill>
              </a:rPr>
            </a:br>
            <a:r>
              <a:rPr lang="da-DK" sz="1600" i="1" dirty="0" err="1">
                <a:solidFill>
                  <a:schemeClr val="accent2"/>
                </a:solidFill>
              </a:rPr>
              <a:t>Expected</a:t>
            </a:r>
            <a:r>
              <a:rPr lang="da-DK" sz="1600" i="1" dirty="0">
                <a:solidFill>
                  <a:schemeClr val="accent2"/>
                </a:solidFill>
              </a:rPr>
              <a:t> </a:t>
            </a:r>
            <a:r>
              <a:rPr lang="da-DK" sz="1600" i="1" dirty="0" err="1">
                <a:solidFill>
                  <a:schemeClr val="accent2"/>
                </a:solidFill>
              </a:rPr>
              <a:t>Linear</a:t>
            </a:r>
            <a:r>
              <a:rPr lang="da-DK" sz="1600" i="1" dirty="0">
                <a:solidFill>
                  <a:schemeClr val="accent2"/>
                </a:solidFill>
              </a:rPr>
              <a:t> Time </a:t>
            </a:r>
            <a:r>
              <a:rPr lang="da-DK" sz="1600" i="1" dirty="0" err="1">
                <a:solidFill>
                  <a:schemeClr val="accent2"/>
                </a:solidFill>
              </a:rPr>
              <a:t>Sorting</a:t>
            </a:r>
            <a:r>
              <a:rPr lang="da-DK" sz="1600" i="1" dirty="0">
                <a:solidFill>
                  <a:schemeClr val="accent2"/>
                </a:solidFill>
              </a:rPr>
              <a:t> for Word </a:t>
            </a:r>
            <a:r>
              <a:rPr lang="da-DK" sz="1600" i="1" dirty="0" err="1">
                <a:solidFill>
                  <a:schemeClr val="accent2"/>
                </a:solidFill>
              </a:rPr>
              <a:t>Size</a:t>
            </a:r>
            <a:r>
              <a:rPr lang="da-DK" sz="1600" i="1" dirty="0">
                <a:solidFill>
                  <a:schemeClr val="accent2"/>
                </a:solidFill>
              </a:rPr>
              <a:t> </a:t>
            </a:r>
            <a:r>
              <a:rPr lang="el-GR" sz="1600" dirty="0">
                <a:solidFill>
                  <a:schemeClr val="accent2"/>
                </a:solidFill>
              </a:rPr>
              <a:t>Ω(</a:t>
            </a:r>
            <a:r>
              <a:rPr lang="da-DK" sz="1600" dirty="0">
                <a:solidFill>
                  <a:schemeClr val="accent2"/>
                </a:solidFill>
              </a:rPr>
              <a:t>log</a:t>
            </a:r>
            <a:r>
              <a:rPr lang="da-DK" sz="1600" baseline="30000" dirty="0">
                <a:solidFill>
                  <a:schemeClr val="accent2"/>
                </a:solidFill>
              </a:rPr>
              <a:t>2</a:t>
            </a:r>
            <a:r>
              <a:rPr lang="da-DK" sz="1600" dirty="0">
                <a:solidFill>
                  <a:schemeClr val="accent2"/>
                </a:solidFill>
              </a:rPr>
              <a:t> </a:t>
            </a:r>
            <a:r>
              <a:rPr lang="da-DK" sz="1600" i="1" dirty="0" err="1">
                <a:solidFill>
                  <a:schemeClr val="accent2"/>
                </a:solidFill>
              </a:rPr>
              <a:t>n</a:t>
            </a:r>
            <a:r>
              <a:rPr lang="da-DK" sz="1600" i="1" dirty="0" err="1">
                <a:solidFill>
                  <a:schemeClr val="accent2"/>
                </a:solidFill>
                <a:sym typeface="Symbol"/>
              </a:rPr>
              <a:t></a:t>
            </a:r>
            <a:r>
              <a:rPr lang="da-DK" sz="1600" dirty="0" err="1">
                <a:solidFill>
                  <a:schemeClr val="accent2"/>
                </a:solidFill>
              </a:rPr>
              <a:t>loglog</a:t>
            </a:r>
            <a:r>
              <a:rPr lang="da-DK" sz="1600" dirty="0">
                <a:solidFill>
                  <a:schemeClr val="accent2"/>
                </a:solidFill>
              </a:rPr>
              <a:t> </a:t>
            </a:r>
            <a:r>
              <a:rPr lang="da-DK" sz="1600" i="1" dirty="0">
                <a:solidFill>
                  <a:schemeClr val="accent2"/>
                </a:solidFill>
              </a:rPr>
              <a:t>n</a:t>
            </a:r>
            <a:r>
              <a:rPr lang="da-DK" sz="1600" dirty="0">
                <a:solidFill>
                  <a:schemeClr val="accent2"/>
                </a:solidFill>
              </a:rPr>
              <a:t>). SWAT 2014.</a:t>
            </a:r>
          </a:p>
          <a:p>
            <a:endParaRPr lang="da-DK" sz="1600" dirty="0">
              <a:solidFill>
                <a:schemeClr val="accent2"/>
              </a:solidFill>
            </a:endParaRPr>
          </a:p>
          <a:p>
            <a:endParaRPr lang="da-DK" sz="16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77571">
            <a:off x="6842454" y="442047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Ω(</a:t>
            </a:r>
            <a:r>
              <a:rPr lang="da-DK" dirty="0">
                <a:solidFill>
                  <a:schemeClr val="accent2"/>
                </a:solidFill>
              </a:rPr>
              <a:t>log</a:t>
            </a:r>
            <a:r>
              <a:rPr lang="da-DK" baseline="30000" dirty="0">
                <a:solidFill>
                  <a:schemeClr val="accent2"/>
                </a:solidFill>
              </a:rPr>
              <a:t>2</a:t>
            </a:r>
            <a:r>
              <a:rPr lang="da-DK" dirty="0">
                <a:solidFill>
                  <a:schemeClr val="accent2"/>
                </a:solidFill>
              </a:rPr>
              <a:t> </a:t>
            </a:r>
            <a:r>
              <a:rPr lang="da-DK" i="1" dirty="0" err="1" smtClean="0">
                <a:solidFill>
                  <a:schemeClr val="accent2"/>
                </a:solidFill>
              </a:rPr>
              <a:t>n</a:t>
            </a:r>
            <a:r>
              <a:rPr lang="da-DK" i="1" dirty="0" err="1" smtClean="0">
                <a:solidFill>
                  <a:schemeClr val="accent2"/>
                </a:solidFill>
                <a:sym typeface="Symbol"/>
              </a:rPr>
              <a:t></a:t>
            </a:r>
            <a:r>
              <a:rPr lang="da-DK" dirty="0" err="1" smtClean="0">
                <a:solidFill>
                  <a:schemeClr val="accent2"/>
                </a:solidFill>
              </a:rPr>
              <a:t>loglog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i="1" dirty="0" smtClean="0">
                <a:solidFill>
                  <a:schemeClr val="accent2"/>
                </a:solidFill>
              </a:rPr>
              <a:t>n</a:t>
            </a:r>
            <a:r>
              <a:rPr lang="da-DK" dirty="0" smtClean="0">
                <a:solidFill>
                  <a:schemeClr val="accent2"/>
                </a:solidFill>
              </a:rPr>
              <a:t>)</a:t>
            </a:r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1345" y="78927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pensum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780343"/>
              </p:ext>
            </p:extLst>
          </p:nvPr>
        </p:nvGraphicFramePr>
        <p:xfrm>
          <a:off x="1688737" y="1524000"/>
          <a:ext cx="8821010" cy="47472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24305">
                  <a:extLst>
                    <a:ext uri="{9D8B030D-6E8A-4147-A177-3AD203B41FA5}">
                      <a16:colId xmlns:a16="http://schemas.microsoft.com/office/drawing/2014/main" val="1025998906"/>
                    </a:ext>
                  </a:extLst>
                </a:gridCol>
                <a:gridCol w="1888705">
                  <a:extLst>
                    <a:ext uri="{9D8B030D-6E8A-4147-A177-3AD203B41FA5}">
                      <a16:colId xmlns:a16="http://schemas.microsoft.com/office/drawing/2014/main" val="2457116582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1081012487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15774554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405971482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Java </a:t>
                      </a:r>
                      <a:r>
                        <a:rPr lang="da-DK" sz="1200" dirty="0" smtClean="0"/>
                        <a:t>(JDK</a:t>
                      </a:r>
                      <a:r>
                        <a:rPr lang="da-DK" sz="1200" baseline="0" dirty="0" smtClean="0"/>
                        <a:t> SE</a:t>
                      </a:r>
                      <a:r>
                        <a:rPr lang="da-DK" sz="1200" dirty="0" smtClean="0"/>
                        <a:t> 12.0.1)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Python </a:t>
                      </a:r>
                      <a:r>
                        <a:rPr lang="da-DK" sz="1200" dirty="0" smtClean="0"/>
                        <a:t>(</a:t>
                      </a:r>
                      <a:r>
                        <a:rPr lang="da-DK" sz="1200" dirty="0" err="1" smtClean="0"/>
                        <a:t>CPython</a:t>
                      </a:r>
                      <a:r>
                        <a:rPr lang="da-DK" sz="1200" baseline="0" dirty="0" smtClean="0"/>
                        <a:t> 3.7)</a:t>
                      </a:r>
                      <a:endParaRPr lang="da-DK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C++ </a:t>
                      </a:r>
                      <a:r>
                        <a:rPr lang="da-DK" sz="1200" dirty="0" smtClean="0"/>
                        <a:t>(GCC</a:t>
                      </a:r>
                      <a:r>
                        <a:rPr lang="da-DK" sz="1200" baseline="0" dirty="0" smtClean="0"/>
                        <a:t> 9.1)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 (GNU</a:t>
                      </a:r>
                      <a:r>
                        <a:rPr lang="en-US" sz="1200" baseline="0" dirty="0" smtClean="0"/>
                        <a:t> C)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321036"/>
                  </a:ext>
                </a:extLst>
              </a:tr>
              <a:tr h="15157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Metode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Java.util.Arrays.sort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sorted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std</a:t>
                      </a:r>
                      <a:r>
                        <a:rPr lang="en-US" sz="1400" dirty="0" smtClean="0"/>
                        <a:t>::sort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qsort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67610"/>
                  </a:ext>
                </a:extLst>
              </a:tr>
              <a:tr h="15157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Dokumentation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3"/>
                        </a:rPr>
                        <a:t>https://docs.oracle.com/javase/10/docs/api/java/util/Arrays.html#sort(int[])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4"/>
                        </a:rPr>
                        <a:t>https://docs.python.org/3/library/functions.html#sorted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5"/>
                        </a:rPr>
                        <a:t>http://www.cplusplus.com/reference/algorithm/sort/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6"/>
                        </a:rPr>
                        <a:t>https://www.gnu.org/software/libc/manual/html_node/Array-Sort-Function.html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8996"/>
                  </a:ext>
                </a:extLst>
              </a:tr>
              <a:tr h="130981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Algoritme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err="1" smtClean="0"/>
                        <a:t>Indbyggede</a:t>
                      </a:r>
                      <a:r>
                        <a:rPr lang="en-US" sz="1200" i="1" baseline="0" dirty="0" smtClean="0"/>
                        <a:t> </a:t>
                      </a:r>
                      <a:r>
                        <a:rPr lang="en-US" sz="1200" i="1" baseline="0" dirty="0" err="1" smtClean="0"/>
                        <a:t>typer</a:t>
                      </a:r>
                      <a:r>
                        <a:rPr lang="en-US" sz="1200" i="1" baseline="0" dirty="0" smtClean="0"/>
                        <a:t/>
                      </a:r>
                      <a:br>
                        <a:rPr lang="en-US" sz="1200" i="1" baseline="0" dirty="0" smtClean="0"/>
                      </a:br>
                      <a:r>
                        <a:rPr lang="en-US" sz="1200" i="1" baseline="0" dirty="0" smtClean="0"/>
                        <a:t>(</a:t>
                      </a:r>
                      <a:r>
                        <a:rPr lang="en-US" sz="1200" i="1" baseline="0" dirty="0" err="1" smtClean="0"/>
                        <a:t>int</a:t>
                      </a:r>
                      <a:r>
                        <a:rPr lang="en-US" sz="1200" i="1" baseline="0" dirty="0" smtClean="0"/>
                        <a:t>, float, double...)</a:t>
                      </a:r>
                    </a:p>
                    <a:p>
                      <a:r>
                        <a:rPr lang="en-US" sz="1200" b="1" dirty="0" smtClean="0"/>
                        <a:t>Dual Pivot</a:t>
                      </a:r>
                      <a:r>
                        <a:rPr lang="en-US" sz="1200" b="1" baseline="0" dirty="0" smtClean="0"/>
                        <a:t> Quicksort</a:t>
                      </a:r>
                    </a:p>
                    <a:p>
                      <a:r>
                        <a:rPr lang="en-US" sz="1200" baseline="0" dirty="0" smtClean="0"/>
                        <a:t>Insertion-Sort for ≤ 47 </a:t>
                      </a:r>
                      <a:r>
                        <a:rPr lang="en-US" sz="1200" baseline="0" dirty="0" err="1" smtClean="0"/>
                        <a:t>elementer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Merge-Sort for input ≤ 67 </a:t>
                      </a:r>
                      <a:r>
                        <a:rPr lang="en-US" sz="1200" baseline="0" dirty="0" err="1" smtClean="0"/>
                        <a:t>sorterede</a:t>
                      </a:r>
                      <a:r>
                        <a:rPr lang="en-US" sz="1200" baseline="0" dirty="0" smtClean="0"/>
                        <a:t> “runs”</a:t>
                      </a:r>
                    </a:p>
                    <a:p>
                      <a:r>
                        <a:rPr lang="en-US" sz="1200" baseline="0" dirty="0" smtClean="0"/>
                        <a:t>Counting-Sort for </a:t>
                      </a:r>
                      <a:r>
                        <a:rPr lang="en-US" sz="1200" baseline="0" dirty="0" err="1" smtClean="0"/>
                        <a:t>stor</a:t>
                      </a:r>
                      <a:r>
                        <a:rPr lang="en-US" sz="1200" baseline="0" dirty="0" smtClean="0"/>
                        <a:t> BYTE og SHORT input</a:t>
                      </a:r>
                      <a:endParaRPr lang="en-US" sz="1200" dirty="0" smtClean="0"/>
                    </a:p>
                    <a:p>
                      <a:r>
                        <a:rPr lang="en-US" sz="1200" i="1" baseline="0" dirty="0" smtClean="0"/>
                        <a:t>Object</a:t>
                      </a:r>
                      <a:br>
                        <a:rPr lang="en-US" sz="1200" i="1" baseline="0" dirty="0" smtClean="0"/>
                      </a:br>
                      <a:r>
                        <a:rPr lang="en-US" sz="1200" b="1" baseline="0" dirty="0" smtClean="0"/>
                        <a:t>Tim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Tim Sort </a:t>
                      </a:r>
                    </a:p>
                    <a:p>
                      <a:r>
                        <a:rPr lang="en-US" sz="1200" dirty="0" smtClean="0"/>
                        <a:t>Merge-Sort variant der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identificerer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sorterede</a:t>
                      </a:r>
                      <a:r>
                        <a:rPr lang="en-US" sz="1200" baseline="0" dirty="0" smtClean="0"/>
                        <a:t> “runs” </a:t>
                      </a:r>
                      <a:r>
                        <a:rPr lang="en-US" sz="1200" baseline="0" dirty="0" err="1" smtClean="0"/>
                        <a:t>til</a:t>
                      </a:r>
                      <a:r>
                        <a:rPr lang="en-US" sz="1200" baseline="0" dirty="0" smtClean="0"/>
                        <a:t> at </a:t>
                      </a:r>
                      <a:r>
                        <a:rPr lang="en-US" sz="1200" baseline="0" dirty="0" err="1" smtClean="0"/>
                        <a:t>reducere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antal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fletninger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Introsort</a:t>
                      </a:r>
                      <a:endParaRPr lang="en-US" sz="12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Quicksort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(max </a:t>
                      </a:r>
                      <a:r>
                        <a:rPr lang="en-US" sz="1200" dirty="0" err="1" smtClean="0"/>
                        <a:t>dybde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2∙log n)</a:t>
                      </a:r>
                      <a:r>
                        <a:rPr lang="en-US" sz="1200" baseline="0" dirty="0" smtClean="0"/>
                        <a:t> 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err="1" smtClean="0"/>
                        <a:t>ellers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skift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til</a:t>
                      </a:r>
                      <a:r>
                        <a:rPr lang="en-US" sz="1200" dirty="0" smtClean="0"/>
                        <a:t> Heapsort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Insertion-Sort</a:t>
                      </a:r>
                      <a:r>
                        <a:rPr lang="en-US" sz="1200" baseline="0" dirty="0" smtClean="0"/>
                        <a:t> ≤ 16 elements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Quicksort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Ikke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smtClean="0"/>
                        <a:t>rekursiv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3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Kildekode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Installer JDK fra</a:t>
                      </a:r>
                    </a:p>
                    <a:p>
                      <a:pPr algn="ctr"/>
                      <a:r>
                        <a:rPr lang="da-DK" sz="1050" dirty="0" smtClean="0">
                          <a:hlinkClick r:id="rId7"/>
                        </a:rPr>
                        <a:t>www.oracle.com/technetwork/java/javase/downloads/</a:t>
                      </a:r>
                      <a:endParaRPr lang="da-DK" sz="1050" dirty="0" smtClean="0"/>
                    </a:p>
                    <a:p>
                      <a:pPr algn="ctr"/>
                      <a:r>
                        <a:rPr lang="da-DK" sz="1050" dirty="0" smtClean="0"/>
                        <a:t>Fil </a:t>
                      </a:r>
                      <a:r>
                        <a:rPr lang="da-DK" sz="1050" dirty="0" err="1" smtClean="0"/>
                        <a:t>java.base</a:t>
                      </a:r>
                      <a:r>
                        <a:rPr lang="da-DK" sz="1050" dirty="0" smtClean="0"/>
                        <a:t>\</a:t>
                      </a:r>
                      <a:r>
                        <a:rPr lang="da-DK" sz="1050" dirty="0" err="1" smtClean="0"/>
                        <a:t>java</a:t>
                      </a:r>
                      <a:r>
                        <a:rPr lang="da-DK" sz="1050" dirty="0" smtClean="0"/>
                        <a:t>\</a:t>
                      </a:r>
                      <a:r>
                        <a:rPr lang="da-DK" sz="1050" dirty="0" err="1" smtClean="0"/>
                        <a:t>util</a:t>
                      </a:r>
                      <a:r>
                        <a:rPr lang="da-DK" sz="1050" dirty="0" smtClean="0"/>
                        <a:t>\</a:t>
                      </a:r>
                      <a:br>
                        <a:rPr lang="da-DK" sz="1050" dirty="0" smtClean="0"/>
                      </a:br>
                      <a:r>
                        <a:rPr lang="da-DK" sz="1050" dirty="0" smtClean="0"/>
                        <a:t>DualPivotQuicksort.java</a:t>
                      </a:r>
                      <a:br>
                        <a:rPr lang="da-DK" sz="1050" dirty="0" smtClean="0"/>
                      </a:br>
                      <a:r>
                        <a:rPr lang="da-DK" sz="1050" dirty="0" smtClean="0"/>
                        <a:t>fra C:\ProgramFiles\Java\</a:t>
                      </a:r>
                      <a:br>
                        <a:rPr lang="da-DK" sz="1050" dirty="0" smtClean="0"/>
                      </a:br>
                      <a:r>
                        <a:rPr lang="da-DK" sz="1050" dirty="0" smtClean="0"/>
                        <a:t>jdk-12.0.1\</a:t>
                      </a:r>
                      <a:r>
                        <a:rPr lang="da-DK" sz="1050" dirty="0" err="1" smtClean="0"/>
                        <a:t>lib</a:t>
                      </a:r>
                      <a:r>
                        <a:rPr lang="da-DK" sz="1050" dirty="0" smtClean="0"/>
                        <a:t>\src.zip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hlinkClick r:id="rId8"/>
                        </a:rPr>
                        <a:t>https://github.com/python/cpython/blob/master/Objects/listobject.c</a:t>
                      </a:r>
                      <a:br>
                        <a:rPr lang="en-US" sz="1050" dirty="0" smtClean="0">
                          <a:hlinkClick r:id="rId8"/>
                        </a:rPr>
                      </a:br>
                      <a:endParaRPr lang="en-US" sz="1050" dirty="0" smtClean="0">
                        <a:hlinkClick r:id="rId8"/>
                      </a:endParaRPr>
                    </a:p>
                    <a:p>
                      <a:r>
                        <a:rPr lang="en-US" sz="1050" dirty="0" smtClean="0">
                          <a:hlinkClick r:id="rId8"/>
                        </a:rPr>
                        <a:t>https://github.com/python/cpython/blob/master/Objects/listsort.txt</a:t>
                      </a:r>
                      <a:endParaRPr 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hlinkClick r:id="rId9"/>
                        </a:rPr>
                        <a:t>https://github.com/gcc-mirror/gcc/blob/master/libstdc++-v3/include/bits/stl_algo.h</a:t>
                      </a:r>
                      <a:endParaRPr lang="en-US" sz="105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hlinkClick r:id="rId10"/>
                        </a:rPr>
                        <a:t>https://code.woboq.org/userspace/glibc/stdlib/qsort.c.html</a:t>
                      </a:r>
                      <a:endParaRPr lang="en-US" sz="105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97729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0486" y="718629"/>
            <a:ext cx="9137515" cy="497681"/>
          </a:xfrm>
        </p:spPr>
        <p:txBody>
          <a:bodyPr>
            <a:noAutofit/>
          </a:bodyPr>
          <a:lstStyle/>
          <a:p>
            <a:r>
              <a:rPr lang="da-DK" sz="3200" b="1" dirty="0"/>
              <a:t>Sorteringsalgoritmer i Java, </a:t>
            </a:r>
            <a:r>
              <a:rPr lang="da-DK" sz="3200" b="1" dirty="0" err="1"/>
              <a:t>Python</a:t>
            </a:r>
            <a:r>
              <a:rPr lang="da-DK" sz="3200" b="1" dirty="0"/>
              <a:t>, C++ og 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1345" y="78927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pensum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56575"/>
              </p:ext>
            </p:extLst>
          </p:nvPr>
        </p:nvGraphicFramePr>
        <p:xfrm>
          <a:off x="1676400" y="1371600"/>
          <a:ext cx="8839200" cy="346818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49329">
                  <a:extLst>
                    <a:ext uri="{9D8B030D-6E8A-4147-A177-3AD203B41FA5}">
                      <a16:colId xmlns:a16="http://schemas.microsoft.com/office/drawing/2014/main" val="1025998906"/>
                    </a:ext>
                  </a:extLst>
                </a:gridCol>
                <a:gridCol w="2670271">
                  <a:extLst>
                    <a:ext uri="{9D8B030D-6E8A-4147-A177-3AD203B41FA5}">
                      <a16:colId xmlns:a16="http://schemas.microsoft.com/office/drawing/2014/main" val="245711658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8101248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7745541"/>
                    </a:ext>
                  </a:extLst>
                </a:gridCol>
              </a:tblGrid>
              <a:tr h="4486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Java </a:t>
                      </a:r>
                      <a:r>
                        <a:rPr lang="da-DK" sz="1600" smtClean="0"/>
                        <a:t>(JDK</a:t>
                      </a:r>
                      <a:r>
                        <a:rPr lang="da-DK" sz="1600" baseline="0" smtClean="0"/>
                        <a:t> SE</a:t>
                      </a:r>
                      <a:r>
                        <a:rPr lang="da-DK" sz="1600" smtClean="0"/>
                        <a:t> 12.0.1)</a:t>
                      </a:r>
                      <a:endParaRPr lang="da-DK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Python </a:t>
                      </a:r>
                      <a:r>
                        <a:rPr lang="da-DK" sz="1600" smtClean="0"/>
                        <a:t>(CPython</a:t>
                      </a:r>
                      <a:r>
                        <a:rPr lang="da-DK" sz="1600" baseline="0" smtClean="0"/>
                        <a:t> 3.7)</a:t>
                      </a:r>
                      <a:endParaRPr lang="da-DK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C++ </a:t>
                      </a:r>
                      <a:r>
                        <a:rPr lang="da-DK" sz="1600" smtClean="0"/>
                        <a:t>(GCC</a:t>
                      </a:r>
                      <a:r>
                        <a:rPr lang="da-DK" sz="1600" baseline="0" smtClean="0"/>
                        <a:t> 9.1)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321036"/>
                  </a:ext>
                </a:extLst>
              </a:tr>
              <a:tr h="283365">
                <a:tc>
                  <a:txBody>
                    <a:bodyPr/>
                    <a:lstStyle/>
                    <a:p>
                      <a:r>
                        <a:rPr lang="en-US" sz="1800" smtClean="0"/>
                        <a:t>Metode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java.util.PriorityQueue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heapq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std</a:t>
                      </a:r>
                      <a:r>
                        <a:rPr lang="en-US" sz="1800" dirty="0" smtClean="0"/>
                        <a:t>::</a:t>
                      </a:r>
                      <a:r>
                        <a:rPr lang="en-US" sz="1800" dirty="0" err="1" smtClean="0"/>
                        <a:t>priority_queue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567610"/>
                  </a:ext>
                </a:extLst>
              </a:tr>
              <a:tr h="63757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Dokumentation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https://docs.oracle.com/javase/10/docs/api/java/util/PriorityQueue.html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4"/>
                        </a:rPr>
                        <a:t>https://docs.python.org/3.7/library/heapq.html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5"/>
                        </a:rPr>
                        <a:t>http://www.cplusplus.com/reference/queue/priority_queue/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8996"/>
                  </a:ext>
                </a:extLst>
              </a:tr>
              <a:tr h="183080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Kildekode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Installer JDK fra</a:t>
                      </a:r>
                    </a:p>
                    <a:p>
                      <a:pPr algn="ctr"/>
                      <a:r>
                        <a:rPr lang="da-DK" sz="1600" dirty="0" smtClean="0">
                          <a:hlinkClick r:id="rId6"/>
                        </a:rPr>
                        <a:t>www.oracle.com/technetwork/java/javase/downloads/</a:t>
                      </a:r>
                      <a:endParaRPr lang="da-DK" sz="1600" dirty="0" smtClean="0"/>
                    </a:p>
                    <a:p>
                      <a:pPr algn="ctr"/>
                      <a:r>
                        <a:rPr lang="da-DK" sz="1600" dirty="0" smtClean="0"/>
                        <a:t>Fil </a:t>
                      </a:r>
                      <a:r>
                        <a:rPr lang="da-DK" sz="1600" dirty="0" err="1" smtClean="0"/>
                        <a:t>java.base</a:t>
                      </a:r>
                      <a:r>
                        <a:rPr lang="da-DK" sz="1600" dirty="0" smtClean="0"/>
                        <a:t>\</a:t>
                      </a:r>
                      <a:r>
                        <a:rPr lang="da-DK" sz="1600" dirty="0" err="1" smtClean="0"/>
                        <a:t>java</a:t>
                      </a:r>
                      <a:r>
                        <a:rPr lang="da-DK" sz="1600" dirty="0" smtClean="0"/>
                        <a:t>\</a:t>
                      </a:r>
                      <a:r>
                        <a:rPr lang="da-DK" sz="1600" dirty="0" err="1" smtClean="0"/>
                        <a:t>util</a:t>
                      </a:r>
                      <a:r>
                        <a:rPr lang="da-DK" sz="1600" dirty="0" smtClean="0"/>
                        <a:t>\</a:t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PriorityQueue.java</a:t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fra C:\ProgramFiles\Java\</a:t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jdk-12.0.1\</a:t>
                      </a:r>
                      <a:r>
                        <a:rPr lang="da-DK" sz="1600" dirty="0" err="1" smtClean="0"/>
                        <a:t>lib</a:t>
                      </a:r>
                      <a:r>
                        <a:rPr lang="da-DK" sz="1600" dirty="0" smtClean="0"/>
                        <a:t>\src.zip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7"/>
                        </a:rPr>
                        <a:t>https://github.com/python/cpython/blob/master/Lib/heapq.py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8"/>
                        </a:rPr>
                        <a:t>https://github.com/gcc-mirror/gcc/blob/master/libstdc++-v3/include/bits/stl_heap.h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97729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0486" y="718629"/>
            <a:ext cx="9137515" cy="497681"/>
          </a:xfrm>
        </p:spPr>
        <p:txBody>
          <a:bodyPr>
            <a:noAutofit/>
          </a:bodyPr>
          <a:lstStyle/>
          <a:p>
            <a:r>
              <a:rPr lang="da-DK" sz="3200" b="1" dirty="0" err="1"/>
              <a:t>Binary</a:t>
            </a:r>
            <a:r>
              <a:rPr lang="da-DK" sz="3200" b="1" dirty="0"/>
              <a:t> </a:t>
            </a:r>
            <a:r>
              <a:rPr lang="da-DK" sz="3200" b="1" dirty="0" err="1"/>
              <a:t>Heaps</a:t>
            </a:r>
            <a:r>
              <a:rPr lang="da-DK" sz="3200" b="1" dirty="0"/>
              <a:t> i Java, </a:t>
            </a:r>
            <a:r>
              <a:rPr lang="da-DK" sz="3200" b="1" dirty="0" err="1"/>
              <a:t>Python</a:t>
            </a:r>
            <a:r>
              <a:rPr lang="da-DK" sz="3200" b="1" dirty="0"/>
              <a:t>, C++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1345" y="78927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pensum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76500" y="5486401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Alle tre </a:t>
            </a:r>
            <a:r>
              <a:rPr lang="da-DK" dirty="0" err="1" smtClean="0"/>
              <a:t>implementation</a:t>
            </a:r>
            <a:r>
              <a:rPr lang="da-DK" dirty="0" smtClean="0"/>
              <a:t> bruger 0-indekserede arrays hvor</a:t>
            </a:r>
          </a:p>
          <a:p>
            <a:pPr algn="ctr"/>
            <a:r>
              <a:rPr lang="da-DK" dirty="0" smtClean="0"/>
              <a:t> </a:t>
            </a:r>
          </a:p>
          <a:p>
            <a:pPr algn="ctr"/>
            <a:r>
              <a:rPr lang="da-DK" dirty="0" err="1" smtClean="0"/>
              <a:t>left</a:t>
            </a:r>
            <a:r>
              <a:rPr lang="da-DK" dirty="0" smtClean="0"/>
              <a:t>(</a:t>
            </a:r>
            <a:r>
              <a:rPr lang="da-DK" i="1" dirty="0" smtClean="0"/>
              <a:t>i</a:t>
            </a:r>
            <a:r>
              <a:rPr lang="da-DK" dirty="0"/>
              <a:t>) = </a:t>
            </a:r>
            <a:r>
              <a:rPr lang="da-DK" dirty="0" smtClean="0"/>
              <a:t>2∙</a:t>
            </a:r>
            <a:r>
              <a:rPr lang="da-DK" i="1" dirty="0" smtClean="0"/>
              <a:t>i</a:t>
            </a:r>
            <a:r>
              <a:rPr lang="da-DK" dirty="0" smtClean="0"/>
              <a:t> </a:t>
            </a:r>
            <a:r>
              <a:rPr lang="da-DK" dirty="0"/>
              <a:t>+ </a:t>
            </a:r>
            <a:r>
              <a:rPr lang="da-DK" dirty="0" smtClean="0"/>
              <a:t>1      right(</a:t>
            </a:r>
            <a:r>
              <a:rPr lang="da-DK" i="1" dirty="0" smtClean="0"/>
              <a:t>i</a:t>
            </a:r>
            <a:r>
              <a:rPr lang="da-DK" dirty="0"/>
              <a:t>) = </a:t>
            </a:r>
            <a:r>
              <a:rPr lang="da-DK" dirty="0" smtClean="0"/>
              <a:t>2∙</a:t>
            </a:r>
            <a:r>
              <a:rPr lang="da-DK" i="1" dirty="0" smtClean="0"/>
              <a:t>i</a:t>
            </a:r>
            <a:r>
              <a:rPr lang="da-DK" dirty="0" smtClean="0"/>
              <a:t> </a:t>
            </a:r>
            <a:r>
              <a:rPr lang="da-DK" dirty="0"/>
              <a:t>+</a:t>
            </a:r>
            <a:r>
              <a:rPr lang="da-DK" dirty="0" smtClean="0"/>
              <a:t>2      </a:t>
            </a:r>
            <a:r>
              <a:rPr lang="da-DK" dirty="0" err="1" smtClean="0"/>
              <a:t>parent</a:t>
            </a:r>
            <a:r>
              <a:rPr lang="da-DK" dirty="0" smtClean="0"/>
              <a:t>(</a:t>
            </a:r>
            <a:r>
              <a:rPr lang="da-DK" i="1" dirty="0" smtClean="0"/>
              <a:t>i</a:t>
            </a:r>
            <a:r>
              <a:rPr lang="da-DK" dirty="0" smtClean="0"/>
              <a:t>) = </a:t>
            </a:r>
            <a:r>
              <a:rPr lang="da-DK" baseline="-25000" dirty="0" smtClean="0"/>
              <a:t>└</a:t>
            </a:r>
            <a:r>
              <a:rPr lang="da-DK" dirty="0" smtClean="0"/>
              <a:t>(</a:t>
            </a:r>
            <a:r>
              <a:rPr lang="da-DK" i="1" dirty="0" smtClean="0"/>
              <a:t>i</a:t>
            </a:r>
            <a:r>
              <a:rPr lang="da-DK" dirty="0" smtClean="0"/>
              <a:t> – 1) / 2</a:t>
            </a:r>
            <a:r>
              <a:rPr lang="da-DK" baseline="-25000" dirty="0" smtClean="0"/>
              <a:t>┘</a:t>
            </a:r>
            <a:endParaRPr lang="en-US" baseline="-25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/>
              <a:t>Hvad er en Sorterings algoritme?</a:t>
            </a:r>
            <a:endParaRPr lang="en-US" b="1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8915400" cy="4525963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Deterministisk</a:t>
            </a:r>
            <a:r>
              <a:rPr lang="da-DK" smtClean="0"/>
              <a:t> algoritme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/>
              <a:t>For et givet input gør algoritmen altid det samme</a:t>
            </a:r>
          </a:p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Randomiseret</a:t>
            </a:r>
            <a:r>
              <a:rPr lang="da-DK" smtClean="0"/>
              <a:t> sorterings algoritme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/>
              <a:t>Algoritmen kan lave tilfældige valg, algoritmens</a:t>
            </a:r>
            <a:br>
              <a:rPr lang="da-DK" sz="2400"/>
            </a:br>
            <a:r>
              <a:rPr lang="da-DK" sz="2400"/>
              <a:t>   udførsel afhænger af både input og de tilfældige valg</a:t>
            </a:r>
          </a:p>
          <a:p>
            <a:pPr>
              <a:buFontTx/>
              <a:buNone/>
            </a:pPr>
            <a:r>
              <a:rPr lang="da-DK" smtClean="0"/>
              <a:t>Output 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/>
              <a:t>en </a:t>
            </a:r>
            <a:r>
              <a:rPr lang="da-DK" sz="2400">
                <a:solidFill>
                  <a:srgbClr val="C00000"/>
                </a:solidFill>
              </a:rPr>
              <a:t>permutation</a:t>
            </a:r>
            <a:r>
              <a:rPr lang="da-DK" sz="2400"/>
              <a:t> af input</a:t>
            </a:r>
          </a:p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Sammenligning</a:t>
            </a:r>
            <a:r>
              <a:rPr lang="da-DK" smtClean="0"/>
              <a:t>sbaseret algoritme</a:t>
            </a:r>
          </a:p>
          <a:p>
            <a:pPr>
              <a:buFontTx/>
              <a:buNone/>
            </a:pPr>
            <a:r>
              <a:rPr lang="da-DK" smtClean="0"/>
              <a:t>   -</a:t>
            </a:r>
            <a:r>
              <a:rPr lang="da-DK" sz="2400"/>
              <a:t> output afhænger kun af sammenligninger af input elementer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Antal sammenligninger for korrekt at sortere 2 elementer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pSp>
        <p:nvGrpSpPr>
          <p:cNvPr id="2053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96468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101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37479"/>
              </p:ext>
            </p:extLst>
          </p:nvPr>
        </p:nvGraphicFramePr>
        <p:xfrm>
          <a:off x="5486400" y="1981200"/>
          <a:ext cx="12954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1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2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Smiley Face 9"/>
          <p:cNvSpPr/>
          <p:nvPr/>
        </p:nvSpPr>
        <p:spPr>
          <a:xfrm>
            <a:off x="3200400" y="4114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60800" y="3475038"/>
            <a:ext cx="6502400" cy="1905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ingen sammenligninger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1 sammenligning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2 sammenligninger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08400" y="3073400"/>
            <a:ext cx="6121400" cy="1905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ingen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1 sammenligning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2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3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4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mindst 5 sammenligninger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da-DK" b="1" smtClean="0">
              <a:solidFill>
                <a:schemeClr val="bg1"/>
              </a:solidFill>
            </a:endParaRPr>
          </a:p>
        </p:txBody>
      </p:sp>
      <p:sp>
        <p:nvSpPr>
          <p:cNvPr id="3077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Antal sammenligninger for korrekt at sortere 3 elementer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3078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1637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98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24645"/>
              </p:ext>
            </p:extLst>
          </p:nvPr>
        </p:nvGraphicFramePr>
        <p:xfrm>
          <a:off x="5486400" y="2057400"/>
          <a:ext cx="12954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1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2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/>
                        <a:t>3</a:t>
                      </a:r>
                      <a:endParaRPr lang="en-US" sz="1000" dirty="0"/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x</a:t>
                      </a:r>
                      <a:r>
                        <a:rPr lang="da-DK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Smiley Face 10"/>
          <p:cNvSpPr/>
          <p:nvPr/>
        </p:nvSpPr>
        <p:spPr>
          <a:xfrm>
            <a:off x="2971800" y="4572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smtClean="0"/>
              <a:t>Sammenligninger for Insertion-Sort</a:t>
            </a:r>
            <a:endParaRPr lang="en-US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3276600" y="2667000"/>
            <a:ext cx="617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62600" y="1600200"/>
          <a:ext cx="12954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381000" y="1905000"/>
            <a:ext cx="574158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1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/>
              <a:t>Sortering ved </a:t>
            </a:r>
            <a:r>
              <a:rPr lang="da-DK" sz="4000" b="1" dirty="0" err="1"/>
              <a:t>sammmenligninger</a:t>
            </a:r>
            <a:r>
              <a:rPr lang="da-DK" sz="4000" b="1" dirty="0"/>
              <a:t>:</a:t>
            </a:r>
            <a:br>
              <a:rPr lang="da-DK" sz="4000" b="1" dirty="0"/>
            </a:br>
            <a:r>
              <a:rPr lang="da-DK" sz="4000" b="1" dirty="0"/>
              <a:t>Nedre grænse</a:t>
            </a:r>
            <a:endParaRPr lang="en-US" sz="4000" b="1" dirty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133600" y="57912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/>
              <a:t>Interne knude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j</a:t>
            </a:r>
            <a:r>
              <a:rPr lang="da-DK" sz="3200" b="1">
                <a:solidFill>
                  <a:schemeClr val="accent2"/>
                </a:solidFill>
              </a:rPr>
              <a:t> </a:t>
            </a:r>
            <a:r>
              <a:rPr lang="da-DK" sz="3200"/>
              <a:t>sammenligner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3200" i="1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3200">
                <a:solidFill>
                  <a:schemeClr val="accent2"/>
                </a:solidFill>
              </a:rPr>
              <a:t> </a:t>
            </a:r>
            <a:r>
              <a:rPr lang="da-DK" sz="3200"/>
              <a:t>og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3200" i="1" baseline="-25000">
                <a:solidFill>
                  <a:schemeClr val="accent2"/>
                </a:solidFill>
                <a:latin typeface="Times New Roman" pitchFamily="18" charset="0"/>
              </a:rPr>
              <a:t>j</a:t>
            </a:r>
          </a:p>
          <a:p>
            <a:pPr algn="ctr" eaLnBrk="1" hangingPunct="1"/>
            <a:r>
              <a:rPr lang="da-DK" sz="3200"/>
              <a:t>Blade beskriver output </a:t>
            </a:r>
            <a:r>
              <a:rPr lang="da-DK" sz="3200" b="1">
                <a:solidFill>
                  <a:schemeClr val="accent2"/>
                </a:solidFill>
              </a:rPr>
              <a:t>permutation</a:t>
            </a:r>
            <a:endParaRPr lang="en-US" sz="3200" b="1" i="1" baseline="-25000">
              <a:solidFill>
                <a:schemeClr val="accent2"/>
              </a:solidFill>
            </a:endParaRPr>
          </a:p>
        </p:txBody>
      </p:sp>
      <p:grpSp>
        <p:nvGrpSpPr>
          <p:cNvPr id="12292" name="Group 51"/>
          <p:cNvGrpSpPr>
            <a:grpSpLocks/>
          </p:cNvGrpSpPr>
          <p:nvPr/>
        </p:nvGrpSpPr>
        <p:grpSpPr bwMode="auto">
          <a:xfrm>
            <a:off x="3124200" y="1546226"/>
            <a:ext cx="6324600" cy="4105275"/>
            <a:chOff x="1008" y="974"/>
            <a:chExt cx="3984" cy="2586"/>
          </a:xfrm>
        </p:grpSpPr>
        <p:sp>
          <p:nvSpPr>
            <p:cNvPr id="12294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08" y="1008"/>
              <a:ext cx="3984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5" name="Line 9"/>
            <p:cNvSpPr>
              <a:spLocks noChangeShapeType="1"/>
            </p:cNvSpPr>
            <p:nvPr/>
          </p:nvSpPr>
          <p:spPr bwMode="auto">
            <a:xfrm>
              <a:off x="2756" y="1232"/>
              <a:ext cx="975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6" name="Line 10"/>
            <p:cNvSpPr>
              <a:spLocks noChangeShapeType="1"/>
            </p:cNvSpPr>
            <p:nvPr/>
          </p:nvSpPr>
          <p:spPr bwMode="auto">
            <a:xfrm flipH="1" flipV="1">
              <a:off x="1692" y="1941"/>
              <a:ext cx="577" cy="754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" name="Line 11"/>
            <p:cNvSpPr>
              <a:spLocks noChangeShapeType="1"/>
            </p:cNvSpPr>
            <p:nvPr/>
          </p:nvSpPr>
          <p:spPr bwMode="auto">
            <a:xfrm flipV="1">
              <a:off x="1692" y="1232"/>
              <a:ext cx="1064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3731" y="1941"/>
              <a:ext cx="621" cy="754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9" name="Line 13"/>
            <p:cNvSpPr>
              <a:spLocks noChangeShapeType="1"/>
            </p:cNvSpPr>
            <p:nvPr/>
          </p:nvSpPr>
          <p:spPr bwMode="auto">
            <a:xfrm flipV="1">
              <a:off x="1293" y="1941"/>
              <a:ext cx="399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0" name="Line 14"/>
            <p:cNvSpPr>
              <a:spLocks noChangeShapeType="1"/>
            </p:cNvSpPr>
            <p:nvPr/>
          </p:nvSpPr>
          <p:spPr bwMode="auto">
            <a:xfrm flipV="1">
              <a:off x="1914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1" name="Line 15"/>
            <p:cNvSpPr>
              <a:spLocks noChangeShapeType="1"/>
            </p:cNvSpPr>
            <p:nvPr/>
          </p:nvSpPr>
          <p:spPr bwMode="auto">
            <a:xfrm>
              <a:off x="2269" y="2695"/>
              <a:ext cx="443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2" name="Line 16"/>
            <p:cNvSpPr>
              <a:spLocks noChangeShapeType="1"/>
            </p:cNvSpPr>
            <p:nvPr/>
          </p:nvSpPr>
          <p:spPr bwMode="auto">
            <a:xfrm flipV="1">
              <a:off x="3333" y="1941"/>
              <a:ext cx="398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3" name="Line 17"/>
            <p:cNvSpPr>
              <a:spLocks noChangeShapeType="1"/>
            </p:cNvSpPr>
            <p:nvPr/>
          </p:nvSpPr>
          <p:spPr bwMode="auto">
            <a:xfrm flipV="1">
              <a:off x="3997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4" name="Line 18"/>
            <p:cNvSpPr>
              <a:spLocks noChangeShapeType="1"/>
            </p:cNvSpPr>
            <p:nvPr/>
          </p:nvSpPr>
          <p:spPr bwMode="auto">
            <a:xfrm>
              <a:off x="4352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586" y="296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6" name="Rectangle 20"/>
            <p:cNvSpPr>
              <a:spLocks noChangeArrowheads="1"/>
            </p:cNvSpPr>
            <p:nvPr/>
          </p:nvSpPr>
          <p:spPr bwMode="auto">
            <a:xfrm>
              <a:off x="2597" y="296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7" name="Rectangle 21"/>
            <p:cNvSpPr>
              <a:spLocks noChangeArrowheads="1"/>
            </p:cNvSpPr>
            <p:nvPr/>
          </p:nvSpPr>
          <p:spPr bwMode="auto">
            <a:xfrm>
              <a:off x="2065" y="219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8" name="Rectangle 22"/>
            <p:cNvSpPr>
              <a:spLocks noChangeArrowheads="1"/>
            </p:cNvSpPr>
            <p:nvPr/>
          </p:nvSpPr>
          <p:spPr bwMode="auto">
            <a:xfrm>
              <a:off x="1280" y="221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09" name="Rectangle 23"/>
            <p:cNvSpPr>
              <a:spLocks noChangeArrowheads="1"/>
            </p:cNvSpPr>
            <p:nvPr/>
          </p:nvSpPr>
          <p:spPr bwMode="auto">
            <a:xfrm>
              <a:off x="1866" y="296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10" name="Rectangle 24"/>
            <p:cNvSpPr>
              <a:spLocks noChangeArrowheads="1"/>
            </p:cNvSpPr>
            <p:nvPr/>
          </p:nvSpPr>
          <p:spPr bwMode="auto">
            <a:xfrm>
              <a:off x="3352" y="2210"/>
              <a:ext cx="1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cs typeface="Arial" charset="0"/>
                </a:rPr>
                <a:t>≤</a:t>
              </a:r>
            </a:p>
          </p:txBody>
        </p:sp>
        <p:sp>
          <p:nvSpPr>
            <p:cNvPr id="12311" name="Rectangle 25"/>
            <p:cNvSpPr>
              <a:spLocks noChangeArrowheads="1"/>
            </p:cNvSpPr>
            <p:nvPr/>
          </p:nvSpPr>
          <p:spPr bwMode="auto">
            <a:xfrm>
              <a:off x="3949" y="297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12" name="Rectangle 26"/>
            <p:cNvSpPr>
              <a:spLocks noChangeArrowheads="1"/>
            </p:cNvSpPr>
            <p:nvPr/>
          </p:nvSpPr>
          <p:spPr bwMode="auto">
            <a:xfrm>
              <a:off x="4098" y="221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13" name="Rectangle 27"/>
            <p:cNvSpPr>
              <a:spLocks noChangeArrowheads="1"/>
            </p:cNvSpPr>
            <p:nvPr/>
          </p:nvSpPr>
          <p:spPr bwMode="auto">
            <a:xfrm>
              <a:off x="3256" y="1412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14" name="Rectangle 28"/>
            <p:cNvSpPr>
              <a:spLocks noChangeArrowheads="1"/>
            </p:cNvSpPr>
            <p:nvPr/>
          </p:nvSpPr>
          <p:spPr bwMode="auto">
            <a:xfrm>
              <a:off x="2058" y="142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/>
            </a:p>
          </p:txBody>
        </p:sp>
        <p:sp>
          <p:nvSpPr>
            <p:cNvPr id="12315" name="Oval 29"/>
            <p:cNvSpPr>
              <a:spLocks noChangeArrowheads="1"/>
            </p:cNvSpPr>
            <p:nvPr/>
          </p:nvSpPr>
          <p:spPr bwMode="auto">
            <a:xfrm>
              <a:off x="1434" y="1683"/>
              <a:ext cx="517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6" name="Oval 30"/>
            <p:cNvSpPr>
              <a:spLocks noChangeArrowheads="1"/>
            </p:cNvSpPr>
            <p:nvPr/>
          </p:nvSpPr>
          <p:spPr bwMode="auto">
            <a:xfrm>
              <a:off x="2010" y="2436"/>
              <a:ext cx="517" cy="517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7" name="Oval 31"/>
            <p:cNvSpPr>
              <a:spLocks noChangeArrowheads="1"/>
            </p:cNvSpPr>
            <p:nvPr/>
          </p:nvSpPr>
          <p:spPr bwMode="auto">
            <a:xfrm>
              <a:off x="3473" y="1683"/>
              <a:ext cx="517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8" name="Oval 32"/>
            <p:cNvSpPr>
              <a:spLocks noChangeArrowheads="1"/>
            </p:cNvSpPr>
            <p:nvPr/>
          </p:nvSpPr>
          <p:spPr bwMode="auto">
            <a:xfrm>
              <a:off x="2498" y="974"/>
              <a:ext cx="516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9" name="Oval 33"/>
            <p:cNvSpPr>
              <a:spLocks noChangeArrowheads="1"/>
            </p:cNvSpPr>
            <p:nvPr/>
          </p:nvSpPr>
          <p:spPr bwMode="auto">
            <a:xfrm>
              <a:off x="4093" y="2436"/>
              <a:ext cx="517" cy="517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0" name="Rectangle 34"/>
            <p:cNvSpPr>
              <a:spLocks noChangeArrowheads="1"/>
            </p:cNvSpPr>
            <p:nvPr/>
          </p:nvSpPr>
          <p:spPr bwMode="auto">
            <a:xfrm>
              <a:off x="4440" y="3227"/>
              <a:ext cx="533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1" name="Rectangle 35"/>
            <p:cNvSpPr>
              <a:spLocks noChangeArrowheads="1"/>
            </p:cNvSpPr>
            <p:nvPr/>
          </p:nvSpPr>
          <p:spPr bwMode="auto">
            <a:xfrm>
              <a:off x="3731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2" name="Rectangle 36"/>
            <p:cNvSpPr>
              <a:spLocks noChangeArrowheads="1"/>
            </p:cNvSpPr>
            <p:nvPr/>
          </p:nvSpPr>
          <p:spPr bwMode="auto">
            <a:xfrm>
              <a:off x="1692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3" name="Rectangle 37"/>
            <p:cNvSpPr>
              <a:spLocks noChangeArrowheads="1"/>
            </p:cNvSpPr>
            <p:nvPr/>
          </p:nvSpPr>
          <p:spPr bwMode="auto">
            <a:xfrm>
              <a:off x="3067" y="2517"/>
              <a:ext cx="531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4" name="Rectangle 38"/>
            <p:cNvSpPr>
              <a:spLocks noChangeArrowheads="1"/>
            </p:cNvSpPr>
            <p:nvPr/>
          </p:nvSpPr>
          <p:spPr bwMode="auto">
            <a:xfrm>
              <a:off x="1027" y="2517"/>
              <a:ext cx="533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5" name="Rectangle 39"/>
            <p:cNvSpPr>
              <a:spLocks noChangeArrowheads="1"/>
            </p:cNvSpPr>
            <p:nvPr/>
          </p:nvSpPr>
          <p:spPr bwMode="auto">
            <a:xfrm>
              <a:off x="2446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6" name="Rectangle 40"/>
            <p:cNvSpPr>
              <a:spLocks noChangeArrowheads="1"/>
            </p:cNvSpPr>
            <p:nvPr/>
          </p:nvSpPr>
          <p:spPr bwMode="auto">
            <a:xfrm>
              <a:off x="1554" y="1855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2:3</a:t>
              </a:r>
              <a:endParaRPr lang="en-US"/>
            </a:p>
          </p:txBody>
        </p:sp>
        <p:sp>
          <p:nvSpPr>
            <p:cNvPr id="12327" name="Rectangle 41"/>
            <p:cNvSpPr>
              <a:spLocks noChangeArrowheads="1"/>
            </p:cNvSpPr>
            <p:nvPr/>
          </p:nvSpPr>
          <p:spPr bwMode="auto">
            <a:xfrm>
              <a:off x="2130" y="2609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1:3</a:t>
              </a:r>
              <a:endParaRPr lang="en-US"/>
            </a:p>
          </p:txBody>
        </p:sp>
        <p:sp>
          <p:nvSpPr>
            <p:cNvPr id="12328" name="Rectangle 42"/>
            <p:cNvSpPr>
              <a:spLocks noChangeArrowheads="1"/>
            </p:cNvSpPr>
            <p:nvPr/>
          </p:nvSpPr>
          <p:spPr bwMode="auto">
            <a:xfrm>
              <a:off x="3593" y="1855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1:3</a:t>
              </a:r>
              <a:endParaRPr lang="en-US"/>
            </a:p>
          </p:txBody>
        </p:sp>
        <p:sp>
          <p:nvSpPr>
            <p:cNvPr id="12329" name="Rectangle 43"/>
            <p:cNvSpPr>
              <a:spLocks noChangeArrowheads="1"/>
            </p:cNvSpPr>
            <p:nvPr/>
          </p:nvSpPr>
          <p:spPr bwMode="auto">
            <a:xfrm>
              <a:off x="2618" y="1146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1:2</a:t>
              </a:r>
              <a:endParaRPr lang="en-US"/>
            </a:p>
          </p:txBody>
        </p:sp>
        <p:sp>
          <p:nvSpPr>
            <p:cNvPr id="12330" name="Rectangle 44"/>
            <p:cNvSpPr>
              <a:spLocks noChangeArrowheads="1"/>
            </p:cNvSpPr>
            <p:nvPr/>
          </p:nvSpPr>
          <p:spPr bwMode="auto">
            <a:xfrm>
              <a:off x="4214" y="2609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2:3</a:t>
              </a:r>
              <a:endParaRPr lang="en-US"/>
            </a:p>
          </p:txBody>
        </p:sp>
        <p:sp>
          <p:nvSpPr>
            <p:cNvPr id="12331" name="Rectangle 45"/>
            <p:cNvSpPr>
              <a:spLocks noChangeArrowheads="1"/>
            </p:cNvSpPr>
            <p:nvPr/>
          </p:nvSpPr>
          <p:spPr bwMode="auto">
            <a:xfrm>
              <a:off x="4430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&lt;3,2,1&gt;</a:t>
              </a:r>
              <a:endParaRPr lang="en-US"/>
            </a:p>
          </p:txBody>
        </p:sp>
        <p:sp>
          <p:nvSpPr>
            <p:cNvPr id="12332" name="Rectangle 46"/>
            <p:cNvSpPr>
              <a:spLocks noChangeArrowheads="1"/>
            </p:cNvSpPr>
            <p:nvPr/>
          </p:nvSpPr>
          <p:spPr bwMode="auto">
            <a:xfrm>
              <a:off x="3720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&lt;2,3,1&gt;</a:t>
              </a:r>
              <a:endParaRPr lang="en-US"/>
            </a:p>
          </p:txBody>
        </p:sp>
        <p:sp>
          <p:nvSpPr>
            <p:cNvPr id="12333" name="Rectangle 47"/>
            <p:cNvSpPr>
              <a:spLocks noChangeArrowheads="1"/>
            </p:cNvSpPr>
            <p:nvPr/>
          </p:nvSpPr>
          <p:spPr bwMode="auto">
            <a:xfrm>
              <a:off x="1681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&lt;1,3,2&gt;</a:t>
              </a:r>
              <a:endParaRPr lang="en-US"/>
            </a:p>
          </p:txBody>
        </p:sp>
        <p:sp>
          <p:nvSpPr>
            <p:cNvPr id="12334" name="Rectangle 48"/>
            <p:cNvSpPr>
              <a:spLocks noChangeArrowheads="1"/>
            </p:cNvSpPr>
            <p:nvPr/>
          </p:nvSpPr>
          <p:spPr bwMode="auto">
            <a:xfrm>
              <a:off x="3055" y="256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&lt;2,1,3&gt;</a:t>
              </a:r>
              <a:endParaRPr lang="en-US"/>
            </a:p>
          </p:txBody>
        </p:sp>
        <p:sp>
          <p:nvSpPr>
            <p:cNvPr id="12335" name="Rectangle 49"/>
            <p:cNvSpPr>
              <a:spLocks noChangeArrowheads="1"/>
            </p:cNvSpPr>
            <p:nvPr/>
          </p:nvSpPr>
          <p:spPr bwMode="auto">
            <a:xfrm>
              <a:off x="1016" y="256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&lt;1,2,3&gt;</a:t>
              </a:r>
              <a:endParaRPr lang="en-US"/>
            </a:p>
          </p:txBody>
        </p:sp>
        <p:sp>
          <p:nvSpPr>
            <p:cNvPr id="12336" name="Rectangle 50"/>
            <p:cNvSpPr>
              <a:spLocks noChangeArrowheads="1"/>
            </p:cNvSpPr>
            <p:nvPr/>
          </p:nvSpPr>
          <p:spPr bwMode="auto">
            <a:xfrm>
              <a:off x="2435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&lt;3,1,2&gt;</a:t>
              </a:r>
              <a:endParaRPr lang="en-US"/>
            </a:p>
          </p:txBody>
        </p:sp>
      </p:grpSp>
      <p:sp>
        <p:nvSpPr>
          <p:cNvPr id="12293" name="TextBox 51"/>
          <p:cNvSpPr txBox="1">
            <a:spLocks noChangeArrowheads="1"/>
          </p:cNvSpPr>
          <p:nvPr/>
        </p:nvSpPr>
        <p:spPr bwMode="auto">
          <a:xfrm>
            <a:off x="1600200" y="1676401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>
                <a:solidFill>
                  <a:schemeClr val="accent2"/>
                </a:solidFill>
              </a:rPr>
              <a:t>Beslutningstræ for </a:t>
            </a:r>
            <a:r>
              <a:rPr lang="da-DK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21252" r="20247" b="17502"/>
          <a:stretch>
            <a:fillRect/>
          </a:stretch>
        </p:blipFill>
        <p:spPr bwMode="auto">
          <a:xfrm>
            <a:off x="7239000" y="1905000"/>
            <a:ext cx="46482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981200"/>
                <a:ext cx="12192000" cy="4876800"/>
              </a:xfrm>
            </p:spPr>
            <p:txBody>
              <a:bodyPr/>
              <a:lstStyle/>
              <a:p>
                <a:pPr indent="284163" eaLnBrk="1" hangingPunct="1">
                  <a:lnSpc>
                    <a:spcPct val="90000"/>
                  </a:lnSpc>
                  <a:buNone/>
                </a:pPr>
                <a:r>
                  <a:rPr lang="da-DK" i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n</a:t>
                </a:r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!</a:t>
                </a:r>
                <a:r>
                  <a:rPr lang="da-DK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a-DK" dirty="0" smtClean="0"/>
                  <a:t>forskellige </a:t>
                </a:r>
                <a:r>
                  <a:rPr lang="da-DK" dirty="0" smtClean="0"/>
                  <a:t>output </a:t>
                </a:r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≤</a:t>
                </a:r>
                <a:r>
                  <a:rPr lang="da-DK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a-DK" dirty="0" smtClean="0"/>
                  <a:t>forskellige blade</a:t>
                </a:r>
              </a:p>
              <a:p>
                <a:pPr indent="284163" eaLnBrk="1" hangingPunct="1">
                  <a:lnSpc>
                    <a:spcPct val="90000"/>
                  </a:lnSpc>
                  <a:buNone/>
                </a:pPr>
                <a:endParaRPr lang="da-DK" dirty="0" smtClean="0"/>
              </a:p>
              <a:p>
                <a:pPr indent="284163" eaLnBrk="1" hangingPunct="1">
                  <a:lnSpc>
                    <a:spcPct val="90000"/>
                  </a:lnSpc>
                  <a:buNone/>
                </a:pPr>
                <a:r>
                  <a:rPr lang="da-DK" dirty="0" smtClean="0"/>
                  <a:t>træ af højde </a:t>
                </a:r>
                <a:r>
                  <a:rPr lang="da-DK" i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h</a:t>
                </a:r>
                <a:r>
                  <a:rPr lang="da-DK" dirty="0" smtClean="0"/>
                  <a:t> </a:t>
                </a:r>
                <a:r>
                  <a:rPr lang="da-DK" dirty="0" smtClean="0"/>
                  <a:t>har </a:t>
                </a:r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≤ </a:t>
                </a:r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2</a:t>
                </a:r>
                <a:r>
                  <a:rPr lang="da-DK" i="1" baseline="300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h</a:t>
                </a:r>
                <a:r>
                  <a:rPr lang="da-DK" dirty="0" smtClean="0"/>
                  <a:t> </a:t>
                </a:r>
                <a:r>
                  <a:rPr lang="da-DK" dirty="0" smtClean="0"/>
                  <a:t>blade</a:t>
                </a:r>
              </a:p>
              <a:p>
                <a:pPr indent="284163" eaLnBrk="1" hangingPunct="1">
                  <a:lnSpc>
                    <a:spcPct val="90000"/>
                  </a:lnSpc>
                  <a:buNone/>
                </a:pPr>
                <a:endParaRPr lang="da-DK" i="1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indent="284163" eaLnBrk="1" hangingPunct="1">
                  <a:lnSpc>
                    <a:spcPct val="90000"/>
                  </a:lnSpc>
                  <a:buNone/>
                </a:pPr>
                <a:r>
                  <a:rPr lang="da-DK" i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			n</a:t>
                </a:r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!</a:t>
                </a:r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 ≤ </a:t>
                </a:r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2</a:t>
                </a:r>
                <a:r>
                  <a:rPr lang="da-DK" i="1" baseline="300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h	</a:t>
                </a:r>
                <a:endParaRPr lang="da-DK" i="1" baseline="30000" dirty="0" smtClean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da-DK" i="1" baseline="300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				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da-DK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≥</m:t>
                    </m:r>
                    <m:func>
                      <m:funcPr>
                        <m:ctrlPr>
                          <a:rPr lang="da-D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da-D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𝑛</m:t>
                            </m:r>
                            <m:r>
                              <a:rPr lang="da-D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!</m:t>
                            </m:r>
                          </m:e>
                        </m:d>
                      </m:e>
                    </m:func>
                    <m:r>
                      <a:rPr lang="da-DK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≥</m:t>
                    </m:r>
                    <m:func>
                      <m:funcPr>
                        <m:ctrlPr>
                          <a:rPr lang="da-D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da-D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a-DK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a-DK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a-DK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a-DK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da-DK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a-DK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lang="da-DK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da-DK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da-D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da-DK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da-D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da-DK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= </a:t>
                </a:r>
                <a:r>
                  <a:rPr lang="el-GR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Ω</a:t>
                </a:r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(</a:t>
                </a:r>
                <a:r>
                  <a:rPr lang="da-DK" i="1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n</a:t>
                </a: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·log </a:t>
                </a:r>
                <a:r>
                  <a:rPr lang="en-US" i="1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n</a:t>
                </a: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)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da-DK" b="1" dirty="0" err="1" smtClean="0">
                    <a:solidFill>
                      <a:schemeClr val="accent2"/>
                    </a:solidFill>
                    <a:cs typeface="Arial" charset="0"/>
                  </a:rPr>
                  <a:t>Worst</a:t>
                </a:r>
                <a:r>
                  <a:rPr lang="da-DK" b="1" dirty="0" smtClean="0">
                    <a:solidFill>
                      <a:schemeClr val="accent2"/>
                    </a:solidFill>
                    <a:cs typeface="Arial" charset="0"/>
                  </a:rPr>
                  <a:t>-case </a:t>
                </a:r>
                <a:r>
                  <a:rPr lang="el-GR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Ω</a:t>
                </a:r>
                <a:r>
                  <a:rPr lang="da-DK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(</a:t>
                </a:r>
                <a:r>
                  <a:rPr lang="da-DK" i="1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n</a:t>
                </a: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·log </a:t>
                </a:r>
                <a:r>
                  <a:rPr lang="en-US" i="1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n</a:t>
                </a:r>
                <a:r>
                  <a:rPr lang="en-US" dirty="0" smtClean="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rPr>
                  <a:t>)</a:t>
                </a:r>
                <a:r>
                  <a:rPr lang="en-US" b="1" dirty="0" smtClean="0">
                    <a:solidFill>
                      <a:schemeClr val="accent2"/>
                    </a:solidFill>
                    <a:cs typeface="Arial" charset="0"/>
                  </a:rPr>
                  <a:t> </a:t>
                </a:r>
                <a:r>
                  <a:rPr lang="en-US" b="1" dirty="0" err="1" smtClean="0">
                    <a:solidFill>
                      <a:schemeClr val="accent2"/>
                    </a:solidFill>
                    <a:cs typeface="Arial" charset="0"/>
                  </a:rPr>
                  <a:t>sammenligninger</a:t>
                </a:r>
                <a:endParaRPr lang="en-US" b="1" i="1" baseline="30000" dirty="0" smtClean="0">
                  <a:solidFill>
                    <a:schemeClr val="accent2"/>
                  </a:solidFill>
                  <a:cs typeface="Arial" charset="0"/>
                </a:endParaRP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endParaRPr lang="en-US" b="1" i="1" baseline="30000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981200"/>
                <a:ext cx="12192000" cy="4876800"/>
              </a:xfrm>
              <a:blipFill>
                <a:blip r:embed="rId3"/>
                <a:stretch>
                  <a:fillRect t="-2750" b="-20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524000" y="304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Sortering ved sammmenligninger:</a:t>
            </a:r>
            <a:br>
              <a:rPr lang="da-DK" sz="4000" b="1">
                <a:solidFill>
                  <a:schemeClr val="tx2"/>
                </a:solidFill>
              </a:rPr>
            </a:br>
            <a:r>
              <a:rPr lang="da-DK" sz="4000" b="1">
                <a:solidFill>
                  <a:schemeClr val="tx2"/>
                </a:solidFill>
              </a:rPr>
              <a:t>Nedre grænse</a:t>
            </a:r>
            <a:endParaRPr lang="en-US" sz="4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EXPANDSHOWBAR" val="True"/>
  <p:tag name="TASKPANEKEY" val="39915df2-b43a-4cbb-a54a-78b79d40cc44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2C170234AAC443EA9BEE60058369F4CB"/>
  <p:tag name="QUESTIONALIAS" val="Hvilke algoritmer er ikke stabile ?"/>
  <p:tag name="ANSWERSALIAS" val="InsertionSort|smicln|HeapSort|smicln| QuickSort|smicln|MergeSort|smicln|HeapSort og Quicksort|smicln|InsertionSort og HeapSort|smicln|MergeSort og QuickSort|smicln|InsertionSort og QuickSort|smicln| ved ikke"/>
  <p:tag name="RESPONSESGATHERED" val="True"/>
  <p:tag name="TOTALRESPONSES" val="90"/>
  <p:tag name="RESPONSECOUNT" val="900"/>
  <p:tag name="SLICED" val="False"/>
  <p:tag name="RESPONSES" val="5;7;2;8;8;5;6;5;3;5;5;2;7;5;7;9;5;-;7;6;5;5;7;-;6;5;5;2;2;6;3;-;8;9;5;7;4;6;8;-;8;2;4;4;-;2;5;7;7;2;6;6;9;-;5;2;5;5;2;5;5;-;8;5;2;6;5;9;-;3;5;2;5;4;5;5;-;-;5;5;5;5;2;7;5;5;5;-;-;6;6;5;2;6;7;8;7;7;5;7;-;-;-;-;8;2;"/>
  <p:tag name="CHARTSTRINGSTD" val="0 140 30 40 330 110 130 80 40"/>
  <p:tag name="CHARTSTRINGREV" val="40 80 130 110 330 40 30 140 0"/>
  <p:tag name="CHARTSTRINGSTDPER" val="0 0.155555555555556 0.0333333333333333 0.0444444444444444 0.366666666666667 0.122222222222222 0.144444444444444 0.0888888888888889 0.0444444444444444"/>
  <p:tag name="CHARTSTRINGREVPER" val="0.0444444444444444 0.0888888888888889 0.144444444444444 0.122222222222222 0.366666666666667 0.0444444444444444 0.0333333333333333 0.155555555555556 0"/>
  <p:tag name="ANONYMOUSTEMP" val="False"/>
  <p:tag name="VALUES" val="No Value|smicln|No Value|smicln|No Value|smicln|No Value|smicln|No Value|smicln|No Value|smicln|No Value|smicln|No Value|smicln|No Val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51"/>
  <p:tag name="FONTSIZE" val="32"/>
  <p:tag name="BULLETTYPE" val="ppBulletAlphaLCParenRight"/>
  <p:tag name="ANSWERTEXT" val="InsertionSort&#10;HeapSort&#10; QuickSort&#10;MergeSort&#10;HeapSort og Quicksort&#10;InsertionSort og HeapSort&#10;MergeSort og QuickSort&#10;InsertionSort og QuickSort&#10; ved ikke"/>
  <p:tag name="OLDNUMANSWERS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2C170234AAC443EA9BEE60058369F4CB"/>
  <p:tag name="QUESTIONALIAS" val="Antal sammenligninger for korrekt at sortere 2 elementer ?"/>
  <p:tag name="ANSWERSALIAS" val="ingen sammenligninger|smicln|mindst 1 sammenligning|smicln|mindst 2 sammenligninger|smicln|ved ikke"/>
  <p:tag name="VALUES" val="No Value|smicln|No Value|smicln|No Value|smicln|No Value"/>
  <p:tag name="RESPONSESGATHERED" val="True"/>
  <p:tag name="TOTALRESPONSES" val="101"/>
  <p:tag name="RESPONSECOUNT" val="1010"/>
  <p:tag name="SLICED" val="False"/>
  <p:tag name="RESPONSES" val="1;2;2;3;2;2;2;2;2;2;1;2;1;2;3;2;1;2;2;2;2;2;2;2;2;2;1;1;1;2;2;2;2;2;2;2;2;2;2;2;2;2;2;-;1;2;2;2;2;2;2;2;2;2;1;2;2;2;2;2;1;2;2;2;2;2;2;2;2;2;1;2;2;1;1;1;1;1;2;2;2;1;2;2;1;2;2;3;2;2;2;2;2;2;2;2;3;3;1;4;4;2;"/>
  <p:tag name="CHARTSTRINGSTD" val="190 750 50 20"/>
  <p:tag name="CHARTSTRINGREV" val="20 50 750 190"/>
  <p:tag name="CHARTSTRINGSTDPER" val="0.188118811881188 0.742574257425743 0.0495049504950495 0.0198019801980198"/>
  <p:tag name="CHARTSTRINGREVPER" val="0.0198019801980198 0.0495049504950495 0.742574257425743 0.188118811881188"/>
  <p:tag name="ANONYMOUSTEMP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78"/>
  <p:tag name="FONTSIZE" val="32"/>
  <p:tag name="BULLETTYPE" val="ppBulletAlphaLCParenRight"/>
  <p:tag name="ANSWERTEXT" val="ingen sammenligninger&#10;mindst 1 sammenligning&#10;mindst 2 sammenligninger&#10;ved ikke"/>
  <p:tag name="OLDNUMANSWER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2C170234AAC443EA9BEE60058369F4CB"/>
  <p:tag name="QUESTIONALIAS" val="Antal sammenligninger for korrekt at sortere 3 elementer ?"/>
  <p:tag name="ANSWERSALIAS" val="ingen sammenligninger|smicln|mindst 1 sammenligning|smicln|mindst 2 sammenligninger|smicln|mindst 3 sammenligninger|smicln|mindst 4 sammenligninger|smicln|mindst 5 sammenligninger|smicln|ved ikke"/>
  <p:tag name="VALUES" val="No Value|smicln|No Value|smicln|No Value|smicln|No Value|smicln|No Value|smicln|No Value|smicln|No Value"/>
  <p:tag name="RESPONSESGATHERED" val="True"/>
  <p:tag name="TOTALRESPONSES" val="98"/>
  <p:tag name="RESPONSECOUNT" val="980"/>
  <p:tag name="SLICED" val="False"/>
  <p:tag name="RESPONSES" val="4;4;4;3;3;-;3;3;4;4;3;4;3;3;4;3;4;4;4;4;3;3;3;4;3;3;2;4;3;3;3;4;3;3;4;3;4;4;3;4;3;3;4;4;3;3;3;-;-;4;4;-;3;4;3;4;3;2;3;3;4;-;4;4;4;3;-;4;6;4;3;3;4;4;4;4;4;4;3;4;4;4;3;4;4;4;4;3;4;3;4;4;3;3;4;3;4;4;4;4;6;6;4;6;"/>
  <p:tag name="CHARTSTRINGSTD" val="0 20 400 520 0 40 0"/>
  <p:tag name="CHARTSTRINGREV" val="0 40 0 520 400 20 0"/>
  <p:tag name="CHARTSTRINGSTDPER" val="0 0.0204081632653061 0.408163265306122 0.530612244897959 0 0.0408163265306122 0"/>
  <p:tag name="CHARTSTRINGREVPER" val="0 0.0408163265306122 0 0.530612244897959 0.408163265306122 0.0204081632653061 0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53"/>
  <p:tag name="FONTSIZE" val="32"/>
  <p:tag name="BULLETTYPE" val="ppBulletAlphaLCParenRight"/>
  <p:tag name="ANSWERTEXT" val="ingen sammenligninger&#10;mindst 1 sammenligning&#10;mindst 2 sammenligninger&#10;mindst 3 sammenligninger&#10;mindst 4 sammenligninger&#10;mindst 5 sammenligninger&#10;ved ikke"/>
  <p:tag name="OLDNUMANSWERS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2C170234AAC443EA9BEE60058369F4CB"/>
  <p:tag name="QUESTIONALIAS" val="Antal sammenligninger for at sortere 10 elementer ?"/>
  <p:tag name="ANSWERSALIAS" val="mindst 9 sammenligning|smicln|mindst 10 sammenligninger|smicln|mindst 21 sammenligninger|smicln|mindst 22 sammenligninger|smicln|mindst 23 sammenligninger|smicln|ved ikke"/>
  <p:tag name="VALUES" val="No Value|smicln|No Value|smicln|No Value|smicln|No Value|smicln|No Value|smicln|No Value"/>
  <p:tag name="RESPONSESGATHERED" val="True"/>
  <p:tag name="TOTALRESPONSES" val="90"/>
  <p:tag name="RESPONSECOUNT" val="900"/>
  <p:tag name="SLICED" val="False"/>
  <p:tag name="RESPONSES" val="4;6;1;2;5;6;5;3;3;-;4;3;5;4;4;5;6;4;4;4;1;-;2;4;5;2;3;6;4;-;4;4;6;2;5;4;2;4;3;4;2;2;6;6;-;6;2;-;-;6;4;4;6;2;4;2;4;4;3;4;5;-;4;6;6;-;6;6;-;4;5;1;6;4;4;5;-;5;4;5;5;5;6;6;6;-;6;5;5;6;4;3;3;-;4;3;4;4;3;4;-;3;-;6;"/>
  <p:tag name="CHARTSTRINGSTD" val="30 100 110 300 150 210"/>
  <p:tag name="CHARTSTRINGREV" val="210 150 300 110 100 30"/>
  <p:tag name="CHARTSTRINGSTDPER" val="0.0333333333333333 0.111111111111111 0.122222222222222 0.333333333333333 0.166666666666667 0.233333333333333"/>
  <p:tag name="CHARTSTRINGREVPER" val="0.233333333333333 0.166666666666667 0.333333333333333 0.122222222222222 0.111111111111111 0.0333333333333333"/>
  <p:tag name="ANONYMOUSTEMP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135"/>
  <p:tag name="FONTSIZE" val="32"/>
  <p:tag name="BULLETTYPE" val="ppBulletAlphaLCParenRight"/>
  <p:tag name="ANSWERTEXT" val="mindst 9 sammenligning&#10;mindst 10 sammenligninger&#10;mindst 21 sammenligninger&#10;mindst 22 sammenligninger&#10;mindst 23 sammenligninger&#10;ved ikke"/>
  <p:tag name="OLDNUMANSWERS" val="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8770</TotalTime>
  <Words>1470</Words>
  <Application>Microsoft Office PowerPoint</Application>
  <PresentationFormat>Widescreen</PresentationFormat>
  <Paragraphs>508</Paragraphs>
  <Slides>25</Slides>
  <Notes>11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Cambria Math</vt:lpstr>
      <vt:lpstr>Courier New</vt:lpstr>
      <vt:lpstr>Symbol</vt:lpstr>
      <vt:lpstr>Tahoma</vt:lpstr>
      <vt:lpstr>Times New Roman</vt:lpstr>
      <vt:lpstr>Default Design</vt:lpstr>
      <vt:lpstr>Equation</vt:lpstr>
      <vt:lpstr>PowerPoint Presentation</vt:lpstr>
      <vt:lpstr>Sorterings-algoritmer  (sammenligningsbaserede)</vt:lpstr>
      <vt:lpstr>Hvad er en Sorterings algoritme?</vt:lpstr>
      <vt:lpstr>Antal sammenligninger for korrekt at sortere 2 elementer ?</vt:lpstr>
      <vt:lpstr>Antal sammenligninger for korrekt at sortere 3 elementer ?</vt:lpstr>
      <vt:lpstr>Sammenligninger for Insertion-Sort</vt:lpstr>
      <vt:lpstr>PowerPoint Presentation</vt:lpstr>
      <vt:lpstr>Sortering ved sammmenligninger: Nedre grænse</vt:lpstr>
      <vt:lpstr>PowerPoint Presentation</vt:lpstr>
      <vt:lpstr>Antal sammenligninger for at sortere 10 elementer ?</vt:lpstr>
      <vt:lpstr>Antal sammenligninger for at sortere 1-12 elementer ?</vt:lpstr>
      <vt:lpstr>Sortering af heltal ...udnyt at elementer er bitstrenge </vt:lpstr>
      <vt:lpstr>Counting-Sort: Input: A, ouput: B, tal fra {0,1, ...,k}</vt:lpstr>
      <vt:lpstr>PowerPoint Presentation</vt:lpstr>
      <vt:lpstr>Hvilke algoritmer er ikke stabile ?</vt:lpstr>
      <vt:lpstr>Radix-Sort: Input: array A, tal med d cifre fra {0,1,...,k}</vt:lpstr>
      <vt:lpstr>RadixSort hos</vt:lpstr>
      <vt:lpstr>Radix-Sort: Input: array A, n tal med b bits</vt:lpstr>
      <vt:lpstr>Radix-Sort: Eksperimenter</vt:lpstr>
      <vt:lpstr>Radix-Sort: Eksperimenter</vt:lpstr>
      <vt:lpstr>Radix-Sort: Eksperimenter</vt:lpstr>
      <vt:lpstr>PowerPoint Presentation</vt:lpstr>
      <vt:lpstr>Sortering  ̶  State-of-the-Art </vt:lpstr>
      <vt:lpstr>Sorteringsalgoritmer i Java, Python, C++ og C</vt:lpstr>
      <vt:lpstr>Binary Heaps i Java, Python, C++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...Mere Sortering [CLRS, kapitel 8]</dc:title>
  <dc:creator>Gerth S. Brodal</dc:creator>
  <cp:lastModifiedBy>Gerth Stølting Brodal</cp:lastModifiedBy>
  <cp:revision>152</cp:revision>
  <cp:lastPrinted>2020-09-29T06:59:48Z</cp:lastPrinted>
  <dcterms:created xsi:type="dcterms:W3CDTF">2007-02-12T08:40:52Z</dcterms:created>
  <dcterms:modified xsi:type="dcterms:W3CDTF">2020-09-29T10:00:25Z</dcterms:modified>
</cp:coreProperties>
</file>