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2" r:id="rId2"/>
    <p:sldId id="264" r:id="rId3"/>
    <p:sldId id="283" r:id="rId4"/>
    <p:sldId id="302" r:id="rId5"/>
    <p:sldId id="260" r:id="rId6"/>
    <p:sldId id="263" r:id="rId7"/>
    <p:sldId id="261" r:id="rId8"/>
    <p:sldId id="256" r:id="rId9"/>
    <p:sldId id="305" r:id="rId10"/>
    <p:sldId id="301" r:id="rId11"/>
    <p:sldId id="298" r:id="rId12"/>
    <p:sldId id="281" r:id="rId13"/>
    <p:sldId id="267" r:id="rId14"/>
    <p:sldId id="268" r:id="rId15"/>
    <p:sldId id="269" r:id="rId16"/>
    <p:sldId id="270" r:id="rId17"/>
    <p:sldId id="271" r:id="rId18"/>
    <p:sldId id="300" r:id="rId19"/>
    <p:sldId id="303" r:id="rId20"/>
    <p:sldId id="276" r:id="rId21"/>
    <p:sldId id="278" r:id="rId22"/>
    <p:sldId id="299" r:id="rId23"/>
    <p:sldId id="279" r:id="rId24"/>
    <p:sldId id="284" r:id="rId25"/>
    <p:sldId id="285" r:id="rId26"/>
    <p:sldId id="272" r:id="rId27"/>
    <p:sldId id="273" r:id="rId28"/>
    <p:sldId id="275" r:id="rId29"/>
    <p:sldId id="280" r:id="rId30"/>
    <p:sldId id="304" r:id="rId31"/>
    <p:sldId id="277" r:id="rId32"/>
  </p:sldIdLst>
  <p:sldSz cx="12192000" cy="6858000"/>
  <p:notesSz cx="6808788" cy="9940925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42D"/>
    <a:srgbClr val="00CC00"/>
    <a:srgbClr val="FF0000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5" autoAdjust="0"/>
    <p:restoredTop sz="79983" autoAdjust="0"/>
  </p:normalViewPr>
  <p:slideViewPr>
    <p:cSldViewPr>
      <p:cViewPr varScale="1">
        <p:scale>
          <a:sx n="145" d="100"/>
          <a:sy n="145" d="100"/>
        </p:scale>
        <p:origin x="33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50678" cy="4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6" tIns="47833" rIns="95666" bIns="47833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89" y="2"/>
            <a:ext cx="2950678" cy="4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6" tIns="47833" rIns="95666" bIns="4783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77" y="4721438"/>
            <a:ext cx="5447639" cy="447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6" tIns="47833" rIns="95666" bIns="47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878"/>
            <a:ext cx="2950678" cy="4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6" tIns="47833" rIns="95666" bIns="47833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89" y="9442878"/>
            <a:ext cx="2950678" cy="4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6" tIns="47833" rIns="95666" bIns="4783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54461FCE-6C91-4010-B5BE-77AB8ECC3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68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MergeSort pseudo kode + Java uddrag</a:t>
            </a:r>
          </a:p>
          <a:p>
            <a:pPr eaLnBrk="1" hangingPunct="1"/>
            <a:r>
              <a:rPr lang="da-DK" smtClean="0"/>
              <a:t>Billedet er af en Athlon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7FCE31-723A-4CD2-A7FA-C7114473D78E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F41EE-563B-4A38-8AE9-63EF287CFF56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Eksempel på pseudokode</a:t>
            </a:r>
          </a:p>
          <a:p>
            <a:pPr eaLnBrk="1" hangingPunct="1"/>
            <a:r>
              <a:rPr lang="da-DK" smtClean="0"/>
              <a:t>Hvad er </a:t>
            </a:r>
            <a:r>
              <a:rPr lang="da-DK" b="1" smtClean="0"/>
              <a:t>invarianten</a:t>
            </a:r>
            <a:r>
              <a:rPr lang="da-DK" smtClean="0"/>
              <a:t> for de to løkken?</a:t>
            </a:r>
          </a:p>
          <a:p>
            <a:pPr eaLnBrk="1" hangingPunct="1"/>
            <a:r>
              <a:rPr lang="da-DK" smtClean="0"/>
              <a:t>Worst-case tid, best-case tid, gennemsnitlig tid? </a:t>
            </a:r>
          </a:p>
          <a:p>
            <a:pPr eaLnBrk="1" hangingPunct="1"/>
            <a:r>
              <a:rPr lang="da-DK" smtClean="0"/>
              <a:t>Input eksempler: (1,2,3,4,5)    (5,4,3,2,1)    (2,1,5,4,3)</a:t>
            </a:r>
          </a:p>
          <a:p>
            <a:pPr eaLnBrk="1" hangingPunct="1"/>
            <a:r>
              <a:rPr lang="da-DK" smtClean="0"/>
              <a:t>Adaptive – hvis input næsten sorteret, ~ n tid.</a:t>
            </a:r>
            <a:endParaRPr lang="en-US" b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b="1" smtClean="0"/>
              <a:t>positive monotone funktioner!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6A997-DE54-4D83-AA04-F5AF541C9BB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461FCE-6C91-4010-B5BE-77AB8ECC3FA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0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42176B-C21A-4DAD-93C3-EBBFC9BA9B7F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err="1" smtClean="0"/>
              <a:t>Worst</a:t>
            </a:r>
            <a:r>
              <a:rPr lang="da-DK" dirty="0" smtClean="0"/>
              <a:t>-case vs gennemsnitlig: Næste uge ses </a:t>
            </a:r>
            <a:r>
              <a:rPr lang="da-DK" b="1" dirty="0" err="1" smtClean="0"/>
              <a:t>QuickSort</a:t>
            </a:r>
            <a:endParaRPr lang="da-DK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5E6E6D-3C50-43B4-A25E-108502EA34E6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Formel model...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A82C7-7F4E-4B9A-AD1D-949BDFB33ED0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Eksempel på pseudokode. Array </a:t>
            </a:r>
            <a:r>
              <a:rPr lang="da-DK" dirty="0" err="1" smtClean="0"/>
              <a:t>indexeres</a:t>
            </a:r>
            <a:r>
              <a:rPr lang="da-DK" dirty="0" smtClean="0"/>
              <a:t> 1..n</a:t>
            </a:r>
          </a:p>
          <a:p>
            <a:pPr eaLnBrk="1" hangingPunct="1"/>
            <a:r>
              <a:rPr lang="da-DK" dirty="0" smtClean="0"/>
              <a:t>Hvad er </a:t>
            </a:r>
            <a:r>
              <a:rPr lang="da-DK" b="1" dirty="0" smtClean="0"/>
              <a:t>invarianten</a:t>
            </a:r>
            <a:r>
              <a:rPr lang="da-DK" dirty="0" smtClean="0"/>
              <a:t> for de to løkken?</a:t>
            </a:r>
          </a:p>
          <a:p>
            <a:pPr eaLnBrk="1" hangingPunct="1"/>
            <a:r>
              <a:rPr lang="da-DK" dirty="0" err="1" smtClean="0"/>
              <a:t>Worst</a:t>
            </a:r>
            <a:r>
              <a:rPr lang="da-DK" dirty="0" smtClean="0"/>
              <a:t>-case tid, </a:t>
            </a:r>
            <a:r>
              <a:rPr lang="da-DK" dirty="0" err="1" smtClean="0"/>
              <a:t>best</a:t>
            </a:r>
            <a:r>
              <a:rPr lang="da-DK" dirty="0" smtClean="0"/>
              <a:t>-case tid, gennemsnitlig tid? </a:t>
            </a:r>
          </a:p>
          <a:p>
            <a:pPr eaLnBrk="1" hangingPunct="1"/>
            <a:r>
              <a:rPr lang="da-DK" dirty="0" smtClean="0"/>
              <a:t>Input eksempler: (1,2,3,4,5)    (5,4,3,2,1)    (2,1,5,4,3)</a:t>
            </a:r>
          </a:p>
          <a:p>
            <a:pPr eaLnBrk="1" hangingPunct="1"/>
            <a:r>
              <a:rPr lang="da-DK" dirty="0" smtClean="0"/>
              <a:t>Adaptive – hvis input næsten sorteret, ~ n tid.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A82C7-7F4E-4B9A-AD1D-949BDFB33ED0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Eksempel på pseudokode. Array indexeres 1..n</a:t>
            </a:r>
          </a:p>
          <a:p>
            <a:pPr eaLnBrk="1" hangingPunct="1"/>
            <a:r>
              <a:rPr lang="da-DK" smtClean="0"/>
              <a:t>Hvad er </a:t>
            </a:r>
            <a:r>
              <a:rPr lang="da-DK" b="1" smtClean="0"/>
              <a:t>invarianten</a:t>
            </a:r>
            <a:r>
              <a:rPr lang="da-DK" smtClean="0"/>
              <a:t> for de to løkken?</a:t>
            </a:r>
          </a:p>
          <a:p>
            <a:pPr eaLnBrk="1" hangingPunct="1"/>
            <a:r>
              <a:rPr lang="da-DK" smtClean="0"/>
              <a:t>Worst-case tid, best-case tid, gennemsnitlig tid? </a:t>
            </a:r>
          </a:p>
          <a:p>
            <a:pPr eaLnBrk="1" hangingPunct="1"/>
            <a:r>
              <a:rPr lang="da-DK" smtClean="0"/>
              <a:t>Input eksempler: (1,2,3,4,5)    (5,4,3,2,1)    (2,1,5,4,3)</a:t>
            </a:r>
          </a:p>
          <a:p>
            <a:pPr eaLnBrk="1" hangingPunct="1"/>
            <a:r>
              <a:rPr lang="da-DK" smtClean="0"/>
              <a:t>Adaptive – hvis input næsten sorteret, ~ n tid.</a:t>
            </a:r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36794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3DB4B-319F-42EC-80DC-4FDAC498E169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Gnuplot: Try also…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plot x, x*x, x**2, 984237509812375*x**2</a:t>
            </a:r>
          </a:p>
          <a:p>
            <a:pPr eaLnBrk="1" hangingPunct="1"/>
            <a:r>
              <a:rPr lang="da-DK" smtClean="0"/>
              <a:t>set log xy </a:t>
            </a:r>
          </a:p>
          <a:p>
            <a:pPr eaLnBrk="1" hangingPunct="1"/>
            <a:r>
              <a:rPr lang="da-DK" smtClean="0"/>
              <a:t>unset log xy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5FCF81-7E13-4846-A8B9-7360E93F2D1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0A533-D9F7-4E3F-996B-9FDAF53A9C4F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3EB61E-0285-44F3-BD00-FB7BAAD4FA9E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F360-A299-4A83-9706-444F50ADA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6024C-674C-465C-812B-2AD1360B0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6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2BCC-BC7F-4791-99D9-F99B1E088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1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46D39-CC8E-4CAA-BEE8-F21F4C167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3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589F-FEE0-4944-9D89-71DFBA170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9058-EEB8-4295-86FB-EF4156DE0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3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3C31-5DEA-4644-A16A-FABAC3B35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0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B30D1-5C13-4769-9DF1-5048B7329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123B-8657-4F57-9BB0-E78CADBB0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8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E6E1B-7C95-42E6-B8E3-6C996B5ED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74908-9246-4AF1-B321-CF41931DB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DD0D-C7CE-4443-8723-27205D320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3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DC11-0C4E-4522-926A-D84AE8EFA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FE1DCDA-0D11-4A99-8054-3BFECE247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3124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</a:t>
            </a: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0" y="473606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 sz="3200" dirty="0"/>
              <a:t>Analyseværktøjer, RAM model, </a:t>
            </a:r>
            <a:br>
              <a:rPr lang="da-DK" sz="3200" dirty="0"/>
            </a:br>
            <a:r>
              <a:rPr lang="da-DK" sz="3200" dirty="0" err="1"/>
              <a:t>Insertion</a:t>
            </a:r>
            <a:r>
              <a:rPr lang="da-DK" sz="3200" dirty="0"/>
              <a:t>-Sort</a:t>
            </a:r>
            <a:r>
              <a:rPr lang="da-DK" sz="3200"/>
              <a:t>, O-notation</a:t>
            </a:r>
            <a:r>
              <a:rPr lang="da-DK" sz="3200" dirty="0"/>
              <a:t/>
            </a:r>
            <a:br>
              <a:rPr lang="da-DK" sz="3200" dirty="0"/>
            </a:br>
            <a:r>
              <a:rPr lang="da-DK" sz="3200" dirty="0"/>
              <a:t>[CLRS, 1-3.1]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Hvor mange gange </a:t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da-DK" b="1" dirty="0" smtClean="0">
                <a:solidFill>
                  <a:schemeClr val="bg1"/>
                </a:solidFill>
              </a:rPr>
              <a:t>udføres </a:t>
            </a:r>
            <a:r>
              <a:rPr lang="da-DK" b="1" dirty="0" err="1" smtClean="0">
                <a:solidFill>
                  <a:schemeClr val="bg1"/>
                </a:solidFill>
              </a:rPr>
              <a:t>linie</a:t>
            </a:r>
            <a:r>
              <a:rPr lang="da-DK" b="1" dirty="0" smtClean="0">
                <a:solidFill>
                  <a:schemeClr val="bg1"/>
                </a:solidFill>
              </a:rPr>
              <a:t> 6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05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21000" y="2209800"/>
            <a:ext cx="2489200" cy="40386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~ 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~ 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smtClean="0">
                <a:solidFill>
                  <a:schemeClr val="bg1"/>
                </a:solidFill>
              </a:rPr>
              <a:t> log 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~ 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baseline="30000" smtClean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~ 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baseline="30000" smtClean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2054" name="Group 5"/>
          <p:cNvGrpSpPr>
            <a:grpSpLocks/>
          </p:cNvGrpSpPr>
          <p:nvPr/>
        </p:nvGrpSpPr>
        <p:grpSpPr bwMode="auto">
          <a:xfrm>
            <a:off x="5562600" y="2184400"/>
            <a:ext cx="4876800" cy="2971800"/>
            <a:chOff x="457200" y="1676400"/>
            <a:chExt cx="8305800" cy="3754438"/>
          </a:xfrm>
        </p:grpSpPr>
        <p:pic>
          <p:nvPicPr>
            <p:cNvPr id="208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5" t="26341" r="1222" b="11571"/>
            <a:stretch>
              <a:fillRect/>
            </a:stretch>
          </p:blipFill>
          <p:spPr bwMode="auto">
            <a:xfrm>
              <a:off x="457200" y="1676400"/>
              <a:ext cx="8305800" cy="375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57200" y="4115180"/>
              <a:ext cx="8305800" cy="457271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Smiley Face 10"/>
          <p:cNvSpPr/>
          <p:nvPr/>
        </p:nvSpPr>
        <p:spPr>
          <a:xfrm>
            <a:off x="2209800" y="3429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2667000" y="5938838"/>
            <a:ext cx="777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sz="2400">
                <a:solidFill>
                  <a:schemeClr val="bg1"/>
                </a:solidFill>
              </a:rPr>
              <a:t>Input</a:t>
            </a:r>
            <a:endParaRPr lang="en-US" sz="240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88375"/>
              </p:ext>
            </p:extLst>
          </p:nvPr>
        </p:nvGraphicFramePr>
        <p:xfrm>
          <a:off x="3581400" y="6015039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a-DK" sz="18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800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a-DK" sz="1800" b="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dirty="0" smtClean="0">
                          <a:solidFill>
                            <a:schemeClr val="tx1"/>
                          </a:solidFill>
                        </a:rPr>
                        <a:t>∙∙∙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77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97563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74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4440238" y="549275"/>
            <a:ext cx="5759450" cy="57594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165"/>
          <p:cNvGrpSpPr/>
          <p:nvPr/>
        </p:nvGrpSpPr>
        <p:grpSpPr>
          <a:xfrm>
            <a:off x="4439816" y="548680"/>
            <a:ext cx="5760640" cy="5760640"/>
            <a:chOff x="2987824" y="548680"/>
            <a:chExt cx="5760640" cy="5760640"/>
          </a:xfrm>
          <a:solidFill>
            <a:schemeClr val="accent1"/>
          </a:solidFill>
        </p:grpSpPr>
        <p:sp>
          <p:nvSpPr>
            <p:cNvPr id="12" name="Rectangle 11"/>
            <p:cNvSpPr/>
            <p:nvPr/>
          </p:nvSpPr>
          <p:spPr>
            <a:xfrm flipV="1">
              <a:off x="29878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334786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334786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370790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406794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406794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370790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370790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406794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06794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442798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478802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478802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514806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550810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550810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514806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514806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flipV="1">
              <a:off x="550810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550810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442798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442798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flipV="1">
              <a:off x="442798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442798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flipV="1">
              <a:off x="478802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flipV="1">
              <a:off x="478802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flipV="1">
              <a:off x="47880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flipV="1">
              <a:off x="478802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flipV="1">
              <a:off x="514806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514806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flipV="1">
              <a:off x="514806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flipV="1">
              <a:off x="514806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550810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V="1">
              <a:off x="550810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550810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flipV="1">
              <a:off x="550810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flipV="1">
              <a:off x="586814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622818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622818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658822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flipV="1">
              <a:off x="694826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flipV="1">
              <a:off x="694826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flipV="1">
              <a:off x="658822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flipV="1">
              <a:off x="658822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flipV="1">
              <a:off x="694826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flipV="1">
              <a:off x="694826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flipV="1">
              <a:off x="730830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flipV="1">
              <a:off x="766834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flipV="1">
              <a:off x="7668344" y="12687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8028384" y="9087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flipV="1">
              <a:off x="8388424" y="9087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8388424" y="5486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flipV="1">
              <a:off x="802838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 flipV="1">
              <a:off x="8028384" y="12687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flipV="1">
              <a:off x="838842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flipV="1">
              <a:off x="8388424" y="12687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730830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730830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flipV="1">
              <a:off x="730830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flipV="1">
              <a:off x="730830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flipV="1">
              <a:off x="766834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flipV="1">
              <a:off x="766834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flipV="1">
              <a:off x="766834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flipV="1">
              <a:off x="766834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flipV="1">
              <a:off x="802838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flipV="1">
              <a:off x="802838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flipV="1">
              <a:off x="802838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flipV="1">
              <a:off x="802838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 flipV="1">
              <a:off x="838842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flipV="1">
              <a:off x="838842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flipV="1">
              <a:off x="838842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flipV="1">
              <a:off x="838842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flipV="1">
              <a:off x="586814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flipV="1">
              <a:off x="586814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V="1">
              <a:off x="586814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flipV="1">
              <a:off x="586814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flipV="1">
              <a:off x="586814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flipV="1">
              <a:off x="586814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flipV="1">
              <a:off x="586814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flipV="1">
              <a:off x="586814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flipV="1">
              <a:off x="622818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flipV="1">
              <a:off x="622818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flipV="1">
              <a:off x="622818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flipV="1">
              <a:off x="622818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flipV="1">
              <a:off x="622818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flipV="1">
              <a:off x="622818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 flipV="1">
              <a:off x="622818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 flipV="1">
              <a:off x="622818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 flipV="1">
              <a:off x="658822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flipV="1">
              <a:off x="658822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flipV="1">
              <a:off x="658822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 flipV="1">
              <a:off x="658822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 flipV="1">
              <a:off x="658822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flipV="1">
              <a:off x="658822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flipV="1">
              <a:off x="65882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flipV="1">
              <a:off x="658822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flipV="1">
              <a:off x="694826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flipV="1">
              <a:off x="694826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flipV="1">
              <a:off x="694826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flipV="1">
              <a:off x="694826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flipV="1">
              <a:off x="694826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flipV="1">
              <a:off x="694826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flipV="1">
              <a:off x="694826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flipV="1">
              <a:off x="694826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flipV="1">
              <a:off x="730830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flipV="1">
              <a:off x="730830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flipV="1">
              <a:off x="730830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flipV="1">
              <a:off x="730830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flipV="1">
              <a:off x="730830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flipV="1">
              <a:off x="730830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 flipV="1">
              <a:off x="730830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 flipV="1">
              <a:off x="730830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flipV="1">
              <a:off x="766834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 flipV="1">
              <a:off x="766834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 flipV="1">
              <a:off x="766834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flipV="1">
              <a:off x="766834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 flipV="1">
              <a:off x="766834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 flipV="1">
              <a:off x="766834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 flipV="1">
              <a:off x="766834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 flipV="1">
              <a:off x="766834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 flipV="1">
              <a:off x="802838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flipV="1">
              <a:off x="802838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flipV="1">
              <a:off x="802838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flipV="1">
              <a:off x="802838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flipV="1">
              <a:off x="802838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flipV="1">
              <a:off x="802838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flipV="1">
              <a:off x="802838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flipV="1">
              <a:off x="802838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flipV="1">
              <a:off x="838842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flipV="1">
              <a:off x="838842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flipV="1">
              <a:off x="838842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flipV="1">
              <a:off x="838842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flipV="1">
              <a:off x="838842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flipV="1">
              <a:off x="838842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flipV="1">
              <a:off x="83884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flipV="1">
              <a:off x="838842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66"/>
          <p:cNvGrpSpPr>
            <a:grpSpLocks/>
          </p:cNvGrpSpPr>
          <p:nvPr/>
        </p:nvGrpSpPr>
        <p:grpSpPr bwMode="auto">
          <a:xfrm>
            <a:off x="4440238" y="549275"/>
            <a:ext cx="6119812" cy="6129338"/>
            <a:chOff x="2915816" y="548680"/>
            <a:chExt cx="6120680" cy="6129972"/>
          </a:xfrm>
        </p:grpSpPr>
        <p:sp>
          <p:nvSpPr>
            <p:cNvPr id="22553" name="TextBox 147"/>
            <p:cNvSpPr txBox="1">
              <a:spLocks noChangeArrowheads="1"/>
            </p:cNvSpPr>
            <p:nvPr/>
          </p:nvSpPr>
          <p:spPr bwMode="auto">
            <a:xfrm>
              <a:off x="291581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1</a:t>
              </a:r>
              <a:endParaRPr lang="en-US" b="1"/>
            </a:p>
          </p:txBody>
        </p:sp>
        <p:sp>
          <p:nvSpPr>
            <p:cNvPr id="22554" name="TextBox 148"/>
            <p:cNvSpPr txBox="1">
              <a:spLocks noChangeArrowheads="1"/>
            </p:cNvSpPr>
            <p:nvPr/>
          </p:nvSpPr>
          <p:spPr bwMode="auto">
            <a:xfrm>
              <a:off x="327585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2</a:t>
              </a:r>
              <a:endParaRPr lang="en-US" b="1"/>
            </a:p>
          </p:txBody>
        </p:sp>
        <p:sp>
          <p:nvSpPr>
            <p:cNvPr id="22555" name="TextBox 149"/>
            <p:cNvSpPr txBox="1">
              <a:spLocks noChangeArrowheads="1"/>
            </p:cNvSpPr>
            <p:nvPr/>
          </p:nvSpPr>
          <p:spPr bwMode="auto">
            <a:xfrm>
              <a:off x="363589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3</a:t>
              </a:r>
              <a:endParaRPr lang="en-US" b="1"/>
            </a:p>
          </p:txBody>
        </p:sp>
        <p:sp>
          <p:nvSpPr>
            <p:cNvPr id="22556" name="TextBox 150"/>
            <p:cNvSpPr txBox="1">
              <a:spLocks noChangeArrowheads="1"/>
            </p:cNvSpPr>
            <p:nvPr/>
          </p:nvSpPr>
          <p:spPr bwMode="auto">
            <a:xfrm>
              <a:off x="399593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4</a:t>
              </a:r>
              <a:endParaRPr lang="en-US" b="1"/>
            </a:p>
          </p:txBody>
        </p:sp>
        <p:sp>
          <p:nvSpPr>
            <p:cNvPr id="22557" name="TextBox 151"/>
            <p:cNvSpPr txBox="1">
              <a:spLocks noChangeArrowheads="1"/>
            </p:cNvSpPr>
            <p:nvPr/>
          </p:nvSpPr>
          <p:spPr bwMode="auto">
            <a:xfrm>
              <a:off x="4355976" y="6309320"/>
              <a:ext cx="39604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/>
                <a:t>∙∙∙</a:t>
              </a:r>
            </a:p>
          </p:txBody>
        </p:sp>
        <p:sp>
          <p:nvSpPr>
            <p:cNvPr id="22558" name="TextBox 154"/>
            <p:cNvSpPr txBox="1">
              <a:spLocks noChangeArrowheads="1"/>
            </p:cNvSpPr>
            <p:nvPr/>
          </p:nvSpPr>
          <p:spPr bwMode="auto">
            <a:xfrm>
              <a:off x="831641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 i="1"/>
                <a:t>n</a:t>
              </a:r>
              <a:endParaRPr lang="en-US" b="1" i="1"/>
            </a:p>
          </p:txBody>
        </p:sp>
        <p:sp>
          <p:nvSpPr>
            <p:cNvPr id="22559" name="TextBox 156"/>
            <p:cNvSpPr txBox="1">
              <a:spLocks noChangeArrowheads="1"/>
            </p:cNvSpPr>
            <p:nvPr/>
          </p:nvSpPr>
          <p:spPr bwMode="auto">
            <a:xfrm>
              <a:off x="8676456" y="594928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1</a:t>
              </a:r>
              <a:endParaRPr lang="en-US" b="1"/>
            </a:p>
          </p:txBody>
        </p:sp>
        <p:sp>
          <p:nvSpPr>
            <p:cNvPr id="22560" name="TextBox 157"/>
            <p:cNvSpPr txBox="1">
              <a:spLocks noChangeArrowheads="1"/>
            </p:cNvSpPr>
            <p:nvPr/>
          </p:nvSpPr>
          <p:spPr bwMode="auto">
            <a:xfrm>
              <a:off x="8676456" y="558924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2</a:t>
              </a:r>
              <a:endParaRPr lang="en-US" b="1"/>
            </a:p>
          </p:txBody>
        </p:sp>
        <p:sp>
          <p:nvSpPr>
            <p:cNvPr id="22561" name="TextBox 158"/>
            <p:cNvSpPr txBox="1">
              <a:spLocks noChangeArrowheads="1"/>
            </p:cNvSpPr>
            <p:nvPr/>
          </p:nvSpPr>
          <p:spPr bwMode="auto">
            <a:xfrm>
              <a:off x="8676456" y="522920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3</a:t>
              </a:r>
              <a:endParaRPr lang="en-US" b="1"/>
            </a:p>
          </p:txBody>
        </p:sp>
        <p:sp>
          <p:nvSpPr>
            <p:cNvPr id="22562" name="TextBox 159"/>
            <p:cNvSpPr txBox="1">
              <a:spLocks noChangeArrowheads="1"/>
            </p:cNvSpPr>
            <p:nvPr/>
          </p:nvSpPr>
          <p:spPr bwMode="auto">
            <a:xfrm>
              <a:off x="8676456" y="54868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 i="1"/>
                <a:t>n</a:t>
              </a:r>
              <a:endParaRPr lang="en-US" b="1" i="1"/>
            </a:p>
          </p:txBody>
        </p:sp>
      </p:grpSp>
      <p:sp>
        <p:nvSpPr>
          <p:cNvPr id="165" name="Content Placeholder 2"/>
          <p:cNvSpPr txBox="1">
            <a:spLocks/>
          </p:cNvSpPr>
          <p:nvPr/>
        </p:nvSpPr>
        <p:spPr>
          <a:xfrm>
            <a:off x="1558926" y="2420939"/>
            <a:ext cx="2665413" cy="15128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da-DK" sz="2400" b="1" dirty="0">
                <a:sym typeface="Symbol"/>
              </a:rPr>
              <a:t>1 + 2 + ∙∙∙ + </a:t>
            </a:r>
            <a:r>
              <a:rPr lang="da-DK" sz="2400" b="1" i="1" dirty="0">
                <a:sym typeface="Symbol"/>
              </a:rPr>
              <a:t>n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a-DK" sz="2400" b="1" dirty="0">
                <a:latin typeface="+mn-lt"/>
                <a:cs typeface="+mn-cs"/>
              </a:rPr>
              <a:t>=</a:t>
            </a:r>
            <a:r>
              <a:rPr lang="da-DK" sz="2400" b="1" dirty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da-DK" sz="2400" b="1" i="1" dirty="0">
                <a:solidFill>
                  <a:schemeClr val="accent1"/>
                </a:solidFill>
                <a:latin typeface="+mn-lt"/>
                <a:cs typeface="+mn-cs"/>
              </a:rPr>
              <a:t>n</a:t>
            </a:r>
            <a:r>
              <a:rPr lang="da-DK" sz="2400" b="1" baseline="30000" dirty="0">
                <a:solidFill>
                  <a:schemeClr val="accent1"/>
                </a:solidFill>
                <a:latin typeface="+mn-lt"/>
                <a:cs typeface="+mn-cs"/>
              </a:rPr>
              <a:t>2</a:t>
            </a:r>
            <a:r>
              <a:rPr lang="da-DK" sz="2400" b="1" dirty="0">
                <a:solidFill>
                  <a:schemeClr val="accent1"/>
                </a:solidFill>
                <a:latin typeface="+mn-lt"/>
                <a:cs typeface="+mn-cs"/>
              </a:rPr>
              <a:t>/2</a:t>
            </a:r>
            <a:r>
              <a:rPr lang="da-DK" sz="2400" b="1" dirty="0">
                <a:latin typeface="+mn-lt"/>
                <a:cs typeface="+mn-cs"/>
              </a:rPr>
              <a:t> + </a:t>
            </a:r>
            <a:r>
              <a:rPr lang="da-DK" sz="2400" b="1" i="1" dirty="0">
                <a:solidFill>
                  <a:srgbClr val="00B050"/>
                </a:solidFill>
                <a:latin typeface="+mn-lt"/>
                <a:cs typeface="+mn-cs"/>
              </a:rPr>
              <a:t>n</a:t>
            </a:r>
            <a:r>
              <a:rPr lang="da-DK" sz="2400" b="1" dirty="0">
                <a:solidFill>
                  <a:srgbClr val="00B050"/>
                </a:solidFill>
                <a:latin typeface="+mn-lt"/>
                <a:cs typeface="+mn-cs"/>
              </a:rPr>
              <a:t>/2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a-DK" sz="2400" b="1" dirty="0"/>
              <a:t>= </a:t>
            </a:r>
            <a:r>
              <a:rPr lang="da-DK" sz="2400" b="1" i="1" dirty="0"/>
              <a:t>n</a:t>
            </a:r>
            <a:r>
              <a:rPr lang="da-DK" sz="2400" b="1" dirty="0"/>
              <a:t>(</a:t>
            </a:r>
            <a:r>
              <a:rPr lang="da-DK" sz="2400" b="1" i="1" dirty="0" err="1"/>
              <a:t>n</a:t>
            </a:r>
            <a:r>
              <a:rPr lang="da-DK" sz="2400" b="1" i="1" dirty="0"/>
              <a:t> </a:t>
            </a:r>
            <a:r>
              <a:rPr lang="da-DK" sz="2400" b="1" dirty="0"/>
              <a:t>+ 1)/2</a:t>
            </a:r>
            <a:endParaRPr lang="da-DK" sz="2400" b="1" dirty="0">
              <a:latin typeface="+mn-lt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847851" y="2420938"/>
            <a:ext cx="2087563" cy="14398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86"/>
          <p:cNvGrpSpPr>
            <a:grpSpLocks/>
          </p:cNvGrpSpPr>
          <p:nvPr/>
        </p:nvGrpSpPr>
        <p:grpSpPr bwMode="auto">
          <a:xfrm>
            <a:off x="4440238" y="549275"/>
            <a:ext cx="5759450" cy="5759450"/>
            <a:chOff x="2915816" y="548680"/>
            <a:chExt cx="5760640" cy="5760640"/>
          </a:xfrm>
        </p:grpSpPr>
        <p:sp>
          <p:nvSpPr>
            <p:cNvPr id="170" name="Freeform 169"/>
            <p:cNvSpPr/>
            <p:nvPr/>
          </p:nvSpPr>
          <p:spPr>
            <a:xfrm>
              <a:off x="3995539" y="4869161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3636690" y="5232773"/>
              <a:ext cx="369963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276252" y="5591622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915816" y="5952059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344861" y="4508723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4705298" y="4149874"/>
              <a:ext cx="371552" cy="355673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064147" y="3789437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5424584" y="3432176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5785021" y="3068564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145458" y="2709714"/>
              <a:ext cx="371552" cy="355673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504307" y="2349277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864744" y="1988841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225181" y="1628403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585618" y="1269554"/>
              <a:ext cx="371552" cy="355673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944467" y="909117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304904" y="548680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63" name="Straight Connector 162"/>
          <p:cNvCxnSpPr/>
          <p:nvPr/>
        </p:nvCxnSpPr>
        <p:spPr>
          <a:xfrm flipV="1">
            <a:off x="4440238" y="549275"/>
            <a:ext cx="5759450" cy="5759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5562600" cy="1143000"/>
          </a:xfrm>
        </p:spPr>
        <p:txBody>
          <a:bodyPr/>
          <a:lstStyle/>
          <a:p>
            <a:pPr eaLnBrk="1" hangingPunct="1"/>
            <a:r>
              <a:rPr lang="da-DK" sz="4000" b="1"/>
              <a:t>Insertion-Sort (C)</a:t>
            </a:r>
            <a:br>
              <a:rPr lang="da-DK" sz="4000" b="1"/>
            </a:br>
            <a:endParaRPr lang="da-DK" sz="4000" b="1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133600" y="2057401"/>
            <a:ext cx="4953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b="1">
                <a:latin typeface="Courier New" pitchFamily="49" charset="0"/>
              </a:rPr>
              <a:t>insertion(int a[], int N) 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{ int i, j, key;</a:t>
            </a:r>
          </a:p>
          <a:p>
            <a:pPr eaLnBrk="1" hangingPunct="1"/>
            <a:endParaRPr lang="da-DK" b="1">
              <a:latin typeface="Courier New" pitchFamily="49" charset="0"/>
            </a:endParaRPr>
          </a:p>
          <a:p>
            <a:pPr eaLnBrk="1" hangingPunct="1"/>
            <a:r>
              <a:rPr lang="da-DK" b="1">
                <a:latin typeface="Courier New" pitchFamily="49" charset="0"/>
              </a:rPr>
              <a:t>   for(j=1; j &lt; N; j++)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{ key = a[j];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i = j-1;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while( i&gt;=0 &amp;&amp; a[i] &gt; key )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 { a[i+1] = a[i];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   i--;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 }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a[i+1] = key;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}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}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7391400" y="7939"/>
            <a:ext cx="32766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insertion: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%ebp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%esp, %ebp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$12, %esp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$1, 12(%ebp)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.L3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xorl	%ebx,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$1, -16(%ebp)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4(%edx),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$4,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%eax, -20(%ebp)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%edx, -24(%ebp)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.p2align 4,,7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.L6: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0(,%ebx,4), 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(%ecx,%ebx,4),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-24(%ebp),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.L8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%ecx,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-4(%esi),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(%ecx,%edi),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jmp	.L9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.p2align 4,,7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.L16: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(%edx),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%ecx, 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$4,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$4,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-24(%ebp),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.L8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.L9: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-20(%ebp),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$1,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%eax, (%edi,%esi)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jns	.L16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.L8: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-16(%ebp),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(%edx,%edi,4),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.L5: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-24(%ebp),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-20(%ebp),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$1, -16(%ebp)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-16(%ebp),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%ecx, (%edx,%ebx,4)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%edi, 12(%ebp)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.L3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4(%eax),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%edi,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$4,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$1,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%edx, -24(%ebp)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jns	.L6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jmp	.L5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.L3: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$12, %esp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%ebp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ret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7391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524000"/>
            <a:ext cx="8229600" cy="35052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Eksempel på </a:t>
            </a:r>
            <a:r>
              <a:rPr lang="da-DK" b="1" smtClean="0">
                <a:solidFill>
                  <a:schemeClr val="accent2"/>
                </a:solidFill>
              </a:rPr>
              <a:t>pseudo-kode</a:t>
            </a:r>
            <a:endParaRPr lang="da-DK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Detaljeret analyse – stort arbejde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Tid: </a:t>
            </a:r>
            <a:r>
              <a:rPr lang="da-DK" b="1" smtClean="0">
                <a:solidFill>
                  <a:schemeClr val="accent2"/>
                </a:solidFill>
              </a:rPr>
              <a:t>worst-case </a:t>
            </a:r>
            <a:r>
              <a:rPr lang="da-DK" smtClean="0"/>
              <a:t>(~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/>
              <a:t>) og </a:t>
            </a:r>
            <a:r>
              <a:rPr lang="da-DK" b="1" smtClean="0">
                <a:solidFill>
                  <a:schemeClr val="accent2"/>
                </a:solidFill>
              </a:rPr>
              <a:t>best-case</a:t>
            </a:r>
            <a:r>
              <a:rPr lang="da-DK" smtClean="0"/>
              <a:t> (~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/>
              <a:t>) meget forskellige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Tid: </a:t>
            </a:r>
            <a:r>
              <a:rPr lang="da-DK" b="1" smtClean="0">
                <a:solidFill>
                  <a:schemeClr val="accent2"/>
                </a:solidFill>
              </a:rPr>
              <a:t>gennemsnitlige</a:t>
            </a:r>
            <a:r>
              <a:rPr lang="da-DK" smtClean="0"/>
              <a:t> (~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i="1" baseline="30000" smtClean="0"/>
              <a:t>2</a:t>
            </a:r>
            <a:r>
              <a:rPr lang="da-DK" smtClean="0"/>
              <a:t>)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Hurtigere på ~ sorterede input: </a:t>
            </a:r>
            <a:r>
              <a:rPr lang="da-DK" b="1" smtClean="0">
                <a:solidFill>
                  <a:schemeClr val="accent2"/>
                </a:solidFill>
              </a:rPr>
              <a:t>adaptive</a:t>
            </a:r>
            <a:endParaRPr lang="en-US" b="1" smtClean="0">
              <a:solidFill>
                <a:schemeClr val="accent2"/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981200" y="3048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Eksempel: Insertion-Sort</a:t>
            </a:r>
            <a:endParaRPr lang="en-US" sz="32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Asymptotisk notation</a:t>
            </a:r>
            <a:endParaRPr lang="en-US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1"/>
            <a:ext cx="9144000" cy="4830763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Grundlæggende antagelse: </a:t>
            </a:r>
          </a:p>
          <a:p>
            <a:pPr lvl="1" eaLnBrk="1" hangingPunct="1"/>
            <a:r>
              <a:rPr lang="da-DK" smtClean="0"/>
              <a:t>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/>
              <a:t> er bedre end 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3</a:t>
            </a:r>
          </a:p>
          <a:p>
            <a:pPr lvl="1" eaLnBrk="1" hangingPunct="1"/>
            <a:r>
              <a:rPr lang="da-DK" smtClean="0"/>
              <a:t>Konstanter ikke vigtige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 smtClean="0">
                <a:solidFill>
                  <a:schemeClr val="accent2"/>
                </a:solidFill>
              </a:rPr>
              <a:t>Matematisk formel</a:t>
            </a:r>
            <a:r>
              <a:rPr lang="da-DK" smtClean="0"/>
              <a:t> måde at arbejde med ”~”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Eksempler:</a:t>
            </a:r>
          </a:p>
          <a:p>
            <a:pPr lvl="1" eaLnBrk="1" hangingPunct="1">
              <a:buFontTx/>
              <a:buNone/>
            </a:pPr>
            <a:r>
              <a:rPr lang="da-DK" smtClean="0"/>
              <a:t>	      	     </a:t>
            </a:r>
            <a:r>
              <a:rPr lang="da-DK" smtClean="0">
                <a:latin typeface="Times" pitchFamily="18" charset="0"/>
              </a:rPr>
              <a:t>87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	</a:t>
            </a:r>
            <a:r>
              <a:rPr lang="da-DK" smtClean="0">
                <a:latin typeface="Times" pitchFamily="18" charset="0"/>
              </a:rPr>
              <a:t>” </a:t>
            </a:r>
            <a:r>
              <a:rPr lang="da-DK" smtClean="0">
                <a:latin typeface="Times" pitchFamily="18" charset="0"/>
                <a:cs typeface="Arial" charset="0"/>
              </a:rPr>
              <a:t>≤</a:t>
            </a:r>
            <a:r>
              <a:rPr lang="da-DK" smtClean="0">
                <a:latin typeface="Times" pitchFamily="18" charset="0"/>
              </a:rPr>
              <a:t> ”   12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3</a:t>
            </a:r>
            <a:endParaRPr lang="en-US" smtClean="0">
              <a:latin typeface="Times" pitchFamily="18" charset="0"/>
            </a:endParaRPr>
          </a:p>
          <a:p>
            <a:pPr eaLnBrk="1" hangingPunct="1">
              <a:buFontTx/>
              <a:buNone/>
            </a:pPr>
            <a:r>
              <a:rPr lang="da-DK" sz="2800">
                <a:latin typeface="Times" pitchFamily="18" charset="0"/>
              </a:rPr>
              <a:t>   	                  1089 </a:t>
            </a:r>
            <a:r>
              <a:rPr lang="en-US" sz="2800">
                <a:latin typeface="Times" pitchFamily="18" charset="0"/>
                <a:cs typeface="Arial" charset="0"/>
              </a:rPr>
              <a:t>· 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 	” </a:t>
            </a:r>
            <a:r>
              <a:rPr lang="da-DK" sz="2800">
                <a:latin typeface="Times" pitchFamily="18" charset="0"/>
                <a:cs typeface="Arial" charset="0"/>
              </a:rPr>
              <a:t>≤ </a:t>
            </a:r>
            <a:r>
              <a:rPr lang="da-DK" sz="2800">
                <a:latin typeface="Times" pitchFamily="18" charset="0"/>
              </a:rPr>
              <a:t>”   0.33 </a:t>
            </a:r>
            <a:r>
              <a:rPr lang="en-US" sz="2800">
                <a:latin typeface="Times" pitchFamily="18" charset="0"/>
                <a:cs typeface="Arial" charset="0"/>
              </a:rPr>
              <a:t>· 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 baseline="30000">
                <a:latin typeface="Times" pitchFamily="18" charset="0"/>
              </a:rPr>
              <a:t>2</a:t>
            </a:r>
            <a:endParaRPr lang="en-US" sz="2800">
              <a:latin typeface="Times" pitchFamily="18" charset="0"/>
            </a:endParaRPr>
          </a:p>
          <a:p>
            <a:pPr lvl="1" eaLnBrk="1" hangingPunct="1">
              <a:buFontTx/>
              <a:buNone/>
            </a:pPr>
            <a:r>
              <a:rPr lang="da-DK" smtClean="0">
                <a:latin typeface="Times" pitchFamily="18" charset="0"/>
              </a:rPr>
              <a:t>     	   7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+ 25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	” </a:t>
            </a:r>
            <a:r>
              <a:rPr lang="da-DK" smtClean="0">
                <a:latin typeface="Times" pitchFamily="18" charset="0"/>
                <a:cs typeface="Arial" charset="0"/>
              </a:rPr>
              <a:t>≤ </a:t>
            </a:r>
            <a:r>
              <a:rPr lang="da-DK" smtClean="0">
                <a:latin typeface="Times" pitchFamily="18" charset="0"/>
              </a:rPr>
              <a:t>”  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endParaRPr lang="en-US" smtClean="0">
              <a:latin typeface="Times" pitchFamily="18" charset="0"/>
            </a:endParaRPr>
          </a:p>
          <a:p>
            <a:pPr lvl="1" eaLnBrk="1" hangingPunct="1">
              <a:buFontTx/>
              <a:buNone/>
            </a:pPr>
            <a:endParaRPr lang="da-DK" smtClean="0">
              <a:latin typeface="Times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rgbClr val="FF0000"/>
                </a:solidFill>
                <a:latin typeface="Times" pitchFamily="18" charset="0"/>
              </a:rPr>
              <a:t>1089</a:t>
            </a:r>
            <a:r>
              <a:rPr lang="en-US" smtClean="0">
                <a:solidFill>
                  <a:srgbClr val="FF0000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i="1" smtClean="0">
                <a:solidFill>
                  <a:srgbClr val="FF0000"/>
                </a:solidFill>
                <a:latin typeface="Times" pitchFamily="18" charset="0"/>
              </a:rPr>
              <a:t>x</a:t>
            </a:r>
            <a:r>
              <a:rPr lang="da-DK" smtClean="0"/>
              <a:t>   vs   </a:t>
            </a:r>
            <a:r>
              <a:rPr lang="da-DK" smtClean="0">
                <a:solidFill>
                  <a:srgbClr val="00CC00"/>
                </a:solidFill>
                <a:latin typeface="Times" pitchFamily="18" charset="0"/>
              </a:rPr>
              <a:t>0.33</a:t>
            </a:r>
            <a:r>
              <a:rPr lang="en-US" smtClean="0">
                <a:solidFill>
                  <a:srgbClr val="00CC00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i="1" smtClean="0">
                <a:solidFill>
                  <a:srgbClr val="00CC00"/>
                </a:solidFill>
                <a:latin typeface="Times" pitchFamily="18" charset="0"/>
                <a:cs typeface="Arial" charset="0"/>
              </a:rPr>
              <a:t>x</a:t>
            </a:r>
            <a:r>
              <a:rPr lang="en-US" baseline="30000" smtClean="0">
                <a:solidFill>
                  <a:srgbClr val="00CC00"/>
                </a:solidFill>
                <a:latin typeface="Times" pitchFamily="18" charset="0"/>
                <a:cs typeface="Arial" charset="0"/>
              </a:rPr>
              <a:t>2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4167" r="10625" b="4167"/>
          <a:stretch>
            <a:fillRect/>
          </a:stretch>
        </p:blipFill>
        <p:spPr bwMode="auto">
          <a:xfrm>
            <a:off x="2514600" y="1371600"/>
            <a:ext cx="71628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1"/>
            <a:ext cx="2895600" cy="4144963"/>
          </a:xfrm>
        </p:spPr>
        <p:txBody>
          <a:bodyPr/>
          <a:lstStyle/>
          <a:p>
            <a:pPr eaLnBrk="1" hangingPunct="1"/>
            <a:r>
              <a:rPr lang="da-DK" sz="30000" b="1"/>
              <a:t>O</a:t>
            </a:r>
            <a:endParaRPr lang="en-US" sz="30000" b="1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76600" y="4114801"/>
            <a:ext cx="4572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a-DK" sz="2800" b="1" dirty="0">
                <a:solidFill>
                  <a:schemeClr val="tx2"/>
                </a:solidFill>
              </a:rPr>
              <a:t>... og vennerne </a:t>
            </a:r>
            <a:br>
              <a:rPr lang="da-DK" sz="2800" b="1" dirty="0">
                <a:solidFill>
                  <a:schemeClr val="tx2"/>
                </a:solidFill>
              </a:rPr>
            </a:br>
            <a:r>
              <a:rPr lang="da-DK" sz="2800" b="1" dirty="0">
                <a:solidFill>
                  <a:schemeClr val="tx2"/>
                </a:solidFill>
              </a:rPr>
              <a:t/>
            </a:r>
            <a:br>
              <a:rPr lang="da-DK" sz="2800" b="1" dirty="0">
                <a:solidFill>
                  <a:schemeClr val="tx2"/>
                </a:solidFill>
              </a:rPr>
            </a:br>
            <a:r>
              <a:rPr lang="da-DK" sz="2800" b="1" dirty="0">
                <a:solidFill>
                  <a:schemeClr val="tx2"/>
                </a:solidFill>
              </a:rPr>
              <a:t>	</a:t>
            </a:r>
            <a:r>
              <a:rPr lang="el-GR" sz="2800" b="1" dirty="0">
                <a:solidFill>
                  <a:schemeClr val="tx2"/>
                </a:solidFill>
                <a:latin typeface="Times" pitchFamily="18" charset="0"/>
              </a:rPr>
              <a:t>Ω</a:t>
            </a:r>
            <a:r>
              <a:rPr lang="da-DK" sz="2800" b="1" dirty="0">
                <a:solidFill>
                  <a:schemeClr val="tx2"/>
                </a:solidFill>
              </a:rPr>
              <a:t> (store omega)</a:t>
            </a:r>
            <a:br>
              <a:rPr lang="da-DK" sz="2800" b="1" dirty="0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>	</a:t>
            </a:r>
            <a:r>
              <a:rPr lang="da-DK" sz="2800" b="1">
                <a:solidFill>
                  <a:schemeClr val="tx2"/>
                </a:solidFill>
                <a:sym typeface="Symbol"/>
              </a:rPr>
              <a:t></a:t>
            </a:r>
            <a:r>
              <a:rPr lang="da-DK" sz="2800" b="1">
                <a:solidFill>
                  <a:schemeClr val="tx2"/>
                </a:solidFill>
              </a:rPr>
              <a:t> </a:t>
            </a:r>
            <a:r>
              <a:rPr lang="da-DK" sz="2800" b="1" dirty="0">
                <a:solidFill>
                  <a:schemeClr val="tx2"/>
                </a:solidFill>
              </a:rPr>
              <a:t>(</a:t>
            </a:r>
            <a:r>
              <a:rPr lang="da-DK" sz="2800" b="1" dirty="0" err="1">
                <a:solidFill>
                  <a:schemeClr val="tx2"/>
                </a:solidFill>
              </a:rPr>
              <a:t>theta</a:t>
            </a:r>
            <a:r>
              <a:rPr lang="da-DK" sz="2800" b="1" dirty="0">
                <a:solidFill>
                  <a:schemeClr val="tx2"/>
                </a:solidFill>
              </a:rPr>
              <a:t>)</a:t>
            </a:r>
            <a:br>
              <a:rPr lang="da-DK" sz="2800" b="1" dirty="0">
                <a:solidFill>
                  <a:schemeClr val="tx2"/>
                </a:solidFill>
              </a:rPr>
            </a:br>
            <a:r>
              <a:rPr lang="da-DK" sz="2800" b="1" dirty="0">
                <a:solidFill>
                  <a:schemeClr val="tx2"/>
                </a:solidFill>
              </a:rPr>
              <a:t>	</a:t>
            </a:r>
            <a:r>
              <a:rPr lang="el-GR" sz="2800" b="1" dirty="0">
                <a:solidFill>
                  <a:schemeClr val="tx2"/>
                </a:solidFill>
              </a:rPr>
              <a:t>ω</a:t>
            </a:r>
            <a:r>
              <a:rPr lang="da-DK" sz="2800" b="1" dirty="0">
                <a:solidFill>
                  <a:schemeClr val="tx2"/>
                </a:solidFill>
              </a:rPr>
              <a:t> (lille omega) </a:t>
            </a:r>
            <a:br>
              <a:rPr lang="da-DK" sz="2800" b="1" dirty="0">
                <a:solidFill>
                  <a:schemeClr val="tx2"/>
                </a:solidFill>
              </a:rPr>
            </a:br>
            <a:r>
              <a:rPr lang="da-DK" sz="2800" b="1" dirty="0">
                <a:solidFill>
                  <a:schemeClr val="tx2"/>
                </a:solidFill>
              </a:rPr>
              <a:t>	o (lille o) 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934200" y="1600200"/>
            <a:ext cx="289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3000" b="1">
                <a:solidFill>
                  <a:schemeClr val="tx2"/>
                </a:solidFill>
              </a:rPr>
              <a:t>- notation</a:t>
            </a:r>
            <a:endParaRPr lang="en-US" sz="30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O-notation</a:t>
            </a:r>
            <a:endParaRPr lang="en-US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8382000" cy="251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 b="1"/>
              <a:t>Definition</a:t>
            </a:r>
            <a:r>
              <a:rPr lang="da-DK" sz="2800"/>
              <a:t>:   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) = O(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sz="2800" b="1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a-DK" sz="900" b="1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/>
              <a:t>hvis </a:t>
            </a:r>
            <a:r>
              <a:rPr lang="da-DK" sz="2800" i="1">
                <a:latin typeface="Times" pitchFamily="18" charset="0"/>
              </a:rPr>
              <a:t>f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</a:t>
            </a:r>
            <a:r>
              <a:rPr lang="da-DK" sz="2800"/>
              <a:t> og 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</a:t>
            </a:r>
            <a:r>
              <a:rPr lang="da-DK" sz="2800"/>
              <a:t> er funktioner </a:t>
            </a:r>
            <a:r>
              <a:rPr lang="da-DK" sz="2800" i="1">
                <a:latin typeface="Times" pitchFamily="18" charset="0"/>
              </a:rPr>
              <a:t>N </a:t>
            </a:r>
            <a:r>
              <a:rPr lang="da-DK" sz="2800" i="1">
                <a:latin typeface="Times" pitchFamily="18" charset="0"/>
                <a:cs typeface="Arial" charset="0"/>
              </a:rPr>
              <a:t>→ R</a:t>
            </a:r>
            <a:r>
              <a:rPr lang="da-DK" sz="2800">
                <a:cs typeface="Arial" charset="0"/>
              </a:rPr>
              <a:t> og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a-DK" sz="1000"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 i="1">
                <a:cs typeface="Arial" charset="0"/>
              </a:rPr>
              <a:t>findes</a:t>
            </a:r>
            <a:r>
              <a:rPr lang="da-DK" sz="2800">
                <a:cs typeface="Arial" charset="0"/>
              </a:rPr>
              <a:t> </a:t>
            </a:r>
            <a:r>
              <a:rPr lang="da-DK" sz="2800" i="1">
                <a:latin typeface="Times" pitchFamily="18" charset="0"/>
                <a:cs typeface="Arial" charset="0"/>
              </a:rPr>
              <a:t>c</a:t>
            </a:r>
            <a:r>
              <a:rPr lang="da-DK" sz="2800">
                <a:latin typeface="Times" pitchFamily="18" charset="0"/>
                <a:cs typeface="Arial" charset="0"/>
              </a:rPr>
              <a:t> &gt; 0</a:t>
            </a:r>
            <a:r>
              <a:rPr lang="da-DK" sz="2800">
                <a:cs typeface="Arial" charset="0"/>
              </a:rPr>
              <a:t> og </a:t>
            </a:r>
            <a:r>
              <a:rPr lang="da-DK" sz="2800" i="1">
                <a:latin typeface="Times" pitchFamily="18" charset="0"/>
                <a:cs typeface="Arial" charset="0"/>
              </a:rPr>
              <a:t>N</a:t>
            </a:r>
            <a:r>
              <a:rPr lang="da-DK" sz="2800" baseline="-25000">
                <a:latin typeface="Times" pitchFamily="18" charset="0"/>
                <a:cs typeface="Arial" charset="0"/>
              </a:rPr>
              <a:t>0</a:t>
            </a:r>
            <a:r>
              <a:rPr lang="da-DK" sz="2800" baseline="-25000">
                <a:cs typeface="Arial" charset="0"/>
              </a:rPr>
              <a:t>  </a:t>
            </a:r>
            <a:r>
              <a:rPr lang="da-DK" sz="2800">
                <a:cs typeface="Arial" charset="0"/>
              </a:rPr>
              <a:t>så </a:t>
            </a:r>
            <a:r>
              <a:rPr lang="da-DK" sz="2800" i="1">
                <a:cs typeface="Arial" charset="0"/>
              </a:rPr>
              <a:t>for alle</a:t>
            </a:r>
            <a:r>
              <a:rPr lang="da-DK" sz="2800">
                <a:cs typeface="Arial" charset="0"/>
              </a:rPr>
              <a:t> </a:t>
            </a:r>
            <a:r>
              <a:rPr lang="da-DK" sz="2800" i="1">
                <a:latin typeface="Times" pitchFamily="18" charset="0"/>
                <a:cs typeface="Arial" charset="0"/>
              </a:rPr>
              <a:t>n</a:t>
            </a:r>
            <a:r>
              <a:rPr lang="da-DK" sz="2800">
                <a:latin typeface="Times" pitchFamily="18" charset="0"/>
                <a:cs typeface="Arial" charset="0"/>
              </a:rPr>
              <a:t> ≥ </a:t>
            </a:r>
            <a:r>
              <a:rPr lang="da-DK" sz="2800" i="1">
                <a:latin typeface="Times" pitchFamily="18" charset="0"/>
                <a:cs typeface="Arial" charset="0"/>
              </a:rPr>
              <a:t>N</a:t>
            </a:r>
            <a:r>
              <a:rPr lang="da-DK" sz="2800" baseline="-25000">
                <a:latin typeface="Times" pitchFamily="18" charset="0"/>
                <a:cs typeface="Arial" charset="0"/>
              </a:rPr>
              <a:t>0</a:t>
            </a:r>
            <a:r>
              <a:rPr lang="da-DK" sz="2800">
                <a:cs typeface="Arial" charset="0"/>
              </a:rPr>
              <a:t> 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a-DK" sz="1000"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≤ 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24000" y="6172200"/>
            <a:ext cx="914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”mindre end er lig med”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),</a:t>
            </a:r>
            <a:r>
              <a:rPr lang="da-DK" sz="2200">
                <a:solidFill>
                  <a:srgbClr val="FF0000"/>
                </a:solidFill>
              </a:rPr>
              <a:t> eller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”dominerer”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endParaRPr lang="en-US" sz="2200">
              <a:solidFill>
                <a:srgbClr val="FF0000"/>
              </a:solidFill>
              <a:latin typeface="Times" pitchFamily="18" charset="0"/>
            </a:endParaRPr>
          </a:p>
        </p:txBody>
      </p:sp>
      <p:grpSp>
        <p:nvGrpSpPr>
          <p:cNvPr id="28677" name="Group 22"/>
          <p:cNvGrpSpPr>
            <a:grpSpLocks/>
          </p:cNvGrpSpPr>
          <p:nvPr/>
        </p:nvGrpSpPr>
        <p:grpSpPr bwMode="auto">
          <a:xfrm>
            <a:off x="4800600" y="4114801"/>
            <a:ext cx="3733800" cy="1890713"/>
            <a:chOff x="3312" y="1824"/>
            <a:chExt cx="2352" cy="1191"/>
          </a:xfrm>
        </p:grpSpPr>
        <p:grpSp>
          <p:nvGrpSpPr>
            <p:cNvPr id="28678" name="Group 21"/>
            <p:cNvGrpSpPr>
              <a:grpSpLocks/>
            </p:cNvGrpSpPr>
            <p:nvPr/>
          </p:nvGrpSpPr>
          <p:grpSpPr bwMode="auto">
            <a:xfrm>
              <a:off x="3312" y="1824"/>
              <a:ext cx="2160" cy="1191"/>
              <a:chOff x="3312" y="1824"/>
              <a:chExt cx="2160" cy="1191"/>
            </a:xfrm>
          </p:grpSpPr>
          <p:sp>
            <p:nvSpPr>
              <p:cNvPr id="28680" name="Line 7"/>
              <p:cNvSpPr>
                <a:spLocks noChangeShapeType="1"/>
              </p:cNvSpPr>
              <p:nvPr/>
            </p:nvSpPr>
            <p:spPr bwMode="auto">
              <a:xfrm flipV="1">
                <a:off x="3312" y="1824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1" name="Line 8"/>
              <p:cNvSpPr>
                <a:spLocks noChangeShapeType="1"/>
              </p:cNvSpPr>
              <p:nvPr/>
            </p:nvSpPr>
            <p:spPr bwMode="auto">
              <a:xfrm flipV="1">
                <a:off x="3312" y="2784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2" name="Freeform 13"/>
              <p:cNvSpPr>
                <a:spLocks/>
              </p:cNvSpPr>
              <p:nvPr/>
            </p:nvSpPr>
            <p:spPr bwMode="auto">
              <a:xfrm>
                <a:off x="3312" y="1968"/>
                <a:ext cx="1776" cy="808"/>
              </a:xfrm>
              <a:custGeom>
                <a:avLst/>
                <a:gdLst>
                  <a:gd name="T0" fmla="*/ 0 w 1776"/>
                  <a:gd name="T1" fmla="*/ 672 h 808"/>
                  <a:gd name="T2" fmla="*/ 288 w 1776"/>
                  <a:gd name="T3" fmla="*/ 528 h 808"/>
                  <a:gd name="T4" fmla="*/ 624 w 1776"/>
                  <a:gd name="T5" fmla="*/ 720 h 808"/>
                  <a:gd name="T6" fmla="*/ 1776 w 1776"/>
                  <a:gd name="T7" fmla="*/ 0 h 8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6"/>
                  <a:gd name="T13" fmla="*/ 0 h 808"/>
                  <a:gd name="T14" fmla="*/ 1776 w 1776"/>
                  <a:gd name="T15" fmla="*/ 808 h 8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6" h="808">
                    <a:moveTo>
                      <a:pt x="0" y="672"/>
                    </a:moveTo>
                    <a:cubicBezTo>
                      <a:pt x="92" y="596"/>
                      <a:pt x="184" y="520"/>
                      <a:pt x="288" y="528"/>
                    </a:cubicBezTo>
                    <a:cubicBezTo>
                      <a:pt x="392" y="536"/>
                      <a:pt x="376" y="808"/>
                      <a:pt x="624" y="720"/>
                    </a:cubicBezTo>
                    <a:cubicBezTo>
                      <a:pt x="872" y="632"/>
                      <a:pt x="1568" y="120"/>
                      <a:pt x="1776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3" name="Freeform 14"/>
              <p:cNvSpPr>
                <a:spLocks/>
              </p:cNvSpPr>
              <p:nvPr/>
            </p:nvSpPr>
            <p:spPr bwMode="auto">
              <a:xfrm>
                <a:off x="3312" y="2256"/>
                <a:ext cx="1776" cy="376"/>
              </a:xfrm>
              <a:custGeom>
                <a:avLst/>
                <a:gdLst>
                  <a:gd name="T0" fmla="*/ 0 w 1776"/>
                  <a:gd name="T1" fmla="*/ 240 h 376"/>
                  <a:gd name="T2" fmla="*/ 624 w 1776"/>
                  <a:gd name="T3" fmla="*/ 336 h 376"/>
                  <a:gd name="T4" fmla="*/ 1776 w 1776"/>
                  <a:gd name="T5" fmla="*/ 0 h 376"/>
                  <a:gd name="T6" fmla="*/ 0 60000 65536"/>
                  <a:gd name="T7" fmla="*/ 0 60000 65536"/>
                  <a:gd name="T8" fmla="*/ 0 60000 65536"/>
                  <a:gd name="T9" fmla="*/ 0 w 1776"/>
                  <a:gd name="T10" fmla="*/ 0 h 376"/>
                  <a:gd name="T11" fmla="*/ 1776 w 1776"/>
                  <a:gd name="T12" fmla="*/ 376 h 3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76" h="376">
                    <a:moveTo>
                      <a:pt x="0" y="240"/>
                    </a:moveTo>
                    <a:cubicBezTo>
                      <a:pt x="164" y="308"/>
                      <a:pt x="328" y="376"/>
                      <a:pt x="624" y="336"/>
                    </a:cubicBezTo>
                    <a:cubicBezTo>
                      <a:pt x="920" y="296"/>
                      <a:pt x="1504" y="56"/>
                      <a:pt x="1776" y="0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4" name="Line 16"/>
              <p:cNvSpPr>
                <a:spLocks noChangeShapeType="1"/>
              </p:cNvSpPr>
              <p:nvPr/>
            </p:nvSpPr>
            <p:spPr bwMode="auto">
              <a:xfrm flipV="1">
                <a:off x="4464" y="1872"/>
                <a:ext cx="0" cy="9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5" name="Text Box 17"/>
              <p:cNvSpPr txBox="1">
                <a:spLocks noChangeArrowheads="1"/>
              </p:cNvSpPr>
              <p:nvPr/>
            </p:nvSpPr>
            <p:spPr bwMode="auto">
              <a:xfrm>
                <a:off x="4272" y="2784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a-DK" i="1">
                    <a:latin typeface="Times" pitchFamily="18" charset="0"/>
                  </a:rPr>
                  <a:t>N</a:t>
                </a:r>
                <a:r>
                  <a:rPr lang="da-DK" baseline="-25000">
                    <a:latin typeface="Times" pitchFamily="18" charset="0"/>
                  </a:rPr>
                  <a:t>0</a:t>
                </a:r>
              </a:p>
            </p:txBody>
          </p:sp>
          <p:sp>
            <p:nvSpPr>
              <p:cNvPr id="28686" name="Text Box 18"/>
              <p:cNvSpPr txBox="1">
                <a:spLocks noChangeArrowheads="1"/>
              </p:cNvSpPr>
              <p:nvPr/>
            </p:nvSpPr>
            <p:spPr bwMode="auto">
              <a:xfrm>
                <a:off x="5088" y="211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a-DK" b="1" i="1" dirty="0">
                    <a:solidFill>
                      <a:schemeClr val="accent2"/>
                    </a:solidFill>
                    <a:latin typeface="Times" pitchFamily="18" charset="0"/>
                  </a:rPr>
                  <a:t>f</a:t>
                </a:r>
                <a:r>
                  <a:rPr lang="da-DK" b="1" dirty="0">
                    <a:solidFill>
                      <a:schemeClr val="accent2"/>
                    </a:solidFill>
                    <a:latin typeface="Times" pitchFamily="18" charset="0"/>
                  </a:rPr>
                  <a:t>(</a:t>
                </a:r>
                <a:r>
                  <a:rPr lang="da-DK" b="1" i="1" dirty="0">
                    <a:solidFill>
                      <a:schemeClr val="accent2"/>
                    </a:solidFill>
                    <a:latin typeface="Times" pitchFamily="18" charset="0"/>
                  </a:rPr>
                  <a:t>n</a:t>
                </a:r>
                <a:r>
                  <a:rPr lang="da-DK" b="1" dirty="0">
                    <a:solidFill>
                      <a:schemeClr val="accent2"/>
                    </a:solidFill>
                    <a:latin typeface="Times" pitchFamily="18" charset="0"/>
                  </a:rPr>
                  <a:t>)</a:t>
                </a:r>
              </a:p>
            </p:txBody>
          </p:sp>
        </p:grpSp>
        <p:sp>
          <p:nvSpPr>
            <p:cNvPr id="28679" name="Text Box 19"/>
            <p:cNvSpPr txBox="1">
              <a:spLocks noChangeArrowheads="1"/>
            </p:cNvSpPr>
            <p:nvPr/>
          </p:nvSpPr>
          <p:spPr bwMode="auto">
            <a:xfrm>
              <a:off x="5088" y="1824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b="1" i="1">
                  <a:solidFill>
                    <a:schemeClr val="accent2"/>
                  </a:solidFill>
                  <a:latin typeface="Times" pitchFamily="18" charset="0"/>
                </a:rPr>
                <a:t>c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·</a:t>
              </a:r>
              <a:r>
                <a:rPr lang="en-US" b="1" i="1">
                  <a:solidFill>
                    <a:schemeClr val="accent2"/>
                  </a:solidFill>
                  <a:latin typeface="Times" pitchFamily="18" charset="0"/>
                </a:rPr>
                <a:t>g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(</a:t>
              </a:r>
              <a:r>
                <a:rPr lang="en-US" b="1" i="1">
                  <a:solidFill>
                    <a:schemeClr val="accent2"/>
                  </a:solidFill>
                  <a:latin typeface="Times" pitchFamily="18" charset="0"/>
                </a:rPr>
                <a:t>n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)</a:t>
              </a:r>
              <a:endParaRPr lang="da-DK" b="1">
                <a:solidFill>
                  <a:schemeClr val="accent2"/>
                </a:solidFill>
                <a:latin typeface="Times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531640" y="54541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i="1" dirty="0">
                <a:latin typeface="Times" pitchFamily="18" charset="0"/>
              </a:rPr>
              <a:t>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PQuestion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smtClean="0">
                <a:solidFill>
                  <a:schemeClr val="bg1"/>
                </a:solidFill>
              </a:rPr>
              <a:t>10∙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smtClean="0">
                <a:solidFill>
                  <a:schemeClr val="bg1"/>
                </a:solidFill>
              </a:rPr>
              <a:t> = O(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baseline="30000" smtClean="0">
                <a:solidFill>
                  <a:schemeClr val="bg1"/>
                </a:solidFill>
              </a:rPr>
              <a:t>2</a:t>
            </a:r>
            <a:r>
              <a:rPr lang="da-DK" smtClean="0">
                <a:solidFill>
                  <a:schemeClr val="bg1"/>
                </a:solidFill>
              </a:rPr>
              <a:t>) 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3077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71800" y="1447800"/>
            <a:ext cx="4038600" cy="43434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Nej </a:t>
            </a:r>
            <a:endParaRPr lang="da-DK" sz="2800" i="1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Ja – </a:t>
            </a:r>
            <a:r>
              <a:rPr lang="da-DK" sz="2800" i="1" dirty="0">
                <a:solidFill>
                  <a:schemeClr val="bg1"/>
                </a:solidFill>
              </a:rPr>
              <a:t>c</a:t>
            </a:r>
            <a:r>
              <a:rPr lang="da-DK" sz="2800" dirty="0">
                <a:solidFill>
                  <a:schemeClr val="bg1"/>
                </a:solidFill>
              </a:rPr>
              <a:t>=1 og </a:t>
            </a:r>
            <a:r>
              <a:rPr lang="da-DK" sz="2800" i="1" dirty="0">
                <a:solidFill>
                  <a:schemeClr val="bg1"/>
                </a:solidFill>
              </a:rPr>
              <a:t>N</a:t>
            </a:r>
            <a:r>
              <a:rPr lang="da-DK" sz="2800" baseline="-25000" dirty="0">
                <a:solidFill>
                  <a:schemeClr val="bg1"/>
                </a:solidFill>
              </a:rPr>
              <a:t>0</a:t>
            </a:r>
            <a:r>
              <a:rPr lang="da-DK" sz="2800" dirty="0">
                <a:solidFill>
                  <a:schemeClr val="bg1"/>
                </a:solidFill>
              </a:rPr>
              <a:t>=1</a:t>
            </a:r>
            <a:endParaRPr lang="da-DK" sz="2800" i="1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Ja – </a:t>
            </a:r>
            <a:r>
              <a:rPr lang="da-DK" sz="2800" i="1" dirty="0">
                <a:solidFill>
                  <a:schemeClr val="bg1"/>
                </a:solidFill>
              </a:rPr>
              <a:t>c</a:t>
            </a:r>
            <a:r>
              <a:rPr lang="da-DK" sz="2800" dirty="0">
                <a:solidFill>
                  <a:schemeClr val="bg1"/>
                </a:solidFill>
              </a:rPr>
              <a:t>=10 og </a:t>
            </a:r>
            <a:r>
              <a:rPr lang="da-DK" sz="2800" i="1" dirty="0">
                <a:solidFill>
                  <a:schemeClr val="bg1"/>
                </a:solidFill>
              </a:rPr>
              <a:t>N</a:t>
            </a:r>
            <a:r>
              <a:rPr lang="da-DK" sz="2800" baseline="-25000" dirty="0">
                <a:solidFill>
                  <a:schemeClr val="bg1"/>
                </a:solidFill>
              </a:rPr>
              <a:t>0</a:t>
            </a:r>
            <a:r>
              <a:rPr lang="da-DK" sz="2800" dirty="0">
                <a:solidFill>
                  <a:schemeClr val="bg1"/>
                </a:solidFill>
              </a:rPr>
              <a:t>=1</a:t>
            </a:r>
            <a:endParaRPr lang="da-DK" sz="2800" i="1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Ja – </a:t>
            </a:r>
            <a:r>
              <a:rPr lang="da-DK" sz="2800" i="1" dirty="0">
                <a:solidFill>
                  <a:schemeClr val="bg1"/>
                </a:solidFill>
              </a:rPr>
              <a:t>c</a:t>
            </a:r>
            <a:r>
              <a:rPr lang="da-DK" sz="2800" dirty="0">
                <a:solidFill>
                  <a:schemeClr val="bg1"/>
                </a:solidFill>
              </a:rPr>
              <a:t>=1 og </a:t>
            </a:r>
            <a:r>
              <a:rPr lang="da-DK" sz="2800" i="1" dirty="0">
                <a:solidFill>
                  <a:schemeClr val="bg1"/>
                </a:solidFill>
              </a:rPr>
              <a:t>N</a:t>
            </a:r>
            <a:r>
              <a:rPr lang="da-DK" sz="2800" baseline="-25000" dirty="0">
                <a:solidFill>
                  <a:schemeClr val="bg1"/>
                </a:solidFill>
              </a:rPr>
              <a:t>0</a:t>
            </a:r>
            <a:r>
              <a:rPr lang="da-DK" sz="2800" dirty="0">
                <a:solidFill>
                  <a:schemeClr val="bg1"/>
                </a:solidFill>
              </a:rPr>
              <a:t>=10</a:t>
            </a:r>
            <a:endParaRPr lang="da-DK" sz="2800" baseline="300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Både c) og d)</a:t>
            </a:r>
          </a:p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Ved ikke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6" t="15143" r="61159" b="48000"/>
          <a:stretch>
            <a:fillRect/>
          </a:stretch>
        </p:blipFill>
        <p:spPr bwMode="auto">
          <a:xfrm>
            <a:off x="7053264" y="2590800"/>
            <a:ext cx="33099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miley Face 8"/>
          <p:cNvSpPr/>
          <p:nvPr/>
        </p:nvSpPr>
        <p:spPr>
          <a:xfrm>
            <a:off x="2286000" y="4495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80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189211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82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O-notation</a:t>
            </a:r>
            <a:endParaRPr lang="da-DK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da-DK" dirty="0" smtClean="0"/>
              <a:t>O(</a:t>
            </a:r>
            <a:r>
              <a:rPr lang="da-DK" i="1" dirty="0"/>
              <a:t>g</a:t>
            </a:r>
            <a:r>
              <a:rPr lang="da-DK" dirty="0" smtClean="0"/>
              <a:t>(</a:t>
            </a:r>
            <a:r>
              <a:rPr lang="da-DK" i="1" dirty="0" smtClean="0"/>
              <a:t>n</a:t>
            </a:r>
            <a:r>
              <a:rPr lang="da-DK" dirty="0" smtClean="0"/>
              <a:t>)) er </a:t>
            </a:r>
            <a:r>
              <a:rPr lang="da-DK" dirty="0" smtClean="0">
                <a:solidFill>
                  <a:srgbClr val="0070C0"/>
                </a:solidFill>
              </a:rPr>
              <a:t>mængden af funktioner</a:t>
            </a:r>
            <a:r>
              <a:rPr lang="da-DK" dirty="0" smtClean="0"/>
              <a:t> der asymptotisk er begrænset af </a:t>
            </a:r>
            <a:r>
              <a:rPr lang="da-DK" i="1" dirty="0" smtClean="0"/>
              <a:t>g</a:t>
            </a:r>
            <a:r>
              <a:rPr lang="da-DK" dirty="0" smtClean="0"/>
              <a:t>(</a:t>
            </a:r>
            <a:r>
              <a:rPr lang="da-DK" i="1" dirty="0" smtClean="0"/>
              <a:t>n</a:t>
            </a:r>
            <a:r>
              <a:rPr lang="da-DK" dirty="0" smtClean="0"/>
              <a:t>)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53794"/>
              </p:ext>
            </p:extLst>
          </p:nvPr>
        </p:nvGraphicFramePr>
        <p:xfrm>
          <a:off x="3200400" y="3373120"/>
          <a:ext cx="5867400" cy="2570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Datalogi notation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Matematik notation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f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 = O(</a:t>
                      </a:r>
                      <a:r>
                        <a:rPr lang="da-DK" i="1" dirty="0" smtClean="0"/>
                        <a:t>g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dirty="0" smtClean="0"/>
                        <a:t>f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 </a:t>
                      </a:r>
                      <a:r>
                        <a:rPr lang="da-DK" dirty="0" smtClean="0">
                          <a:sym typeface="Symbol"/>
                        </a:rPr>
                        <a:t></a:t>
                      </a:r>
                      <a:r>
                        <a:rPr lang="da-DK" dirty="0" smtClean="0"/>
                        <a:t> O(</a:t>
                      </a:r>
                      <a:r>
                        <a:rPr lang="da-DK" i="1" dirty="0" smtClean="0"/>
                        <a:t>g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O(</a:t>
                      </a:r>
                      <a:r>
                        <a:rPr lang="da-DK" i="1" dirty="0" smtClean="0"/>
                        <a:t>f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)) = O(</a:t>
                      </a:r>
                      <a:r>
                        <a:rPr lang="da-DK" i="1" dirty="0" smtClean="0"/>
                        <a:t>g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O(</a:t>
                      </a:r>
                      <a:r>
                        <a:rPr lang="da-DK" i="1" dirty="0" smtClean="0"/>
                        <a:t>f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)) </a:t>
                      </a:r>
                      <a:r>
                        <a:rPr lang="da-DK" dirty="0" smtClean="0">
                          <a:sym typeface="Symbol"/>
                        </a:rPr>
                        <a:t></a:t>
                      </a:r>
                      <a:r>
                        <a:rPr lang="da-DK" dirty="0" smtClean="0"/>
                        <a:t> O(</a:t>
                      </a:r>
                      <a:r>
                        <a:rPr lang="da-DK" i="1" dirty="0" smtClean="0"/>
                        <a:t>g</a:t>
                      </a:r>
                      <a:r>
                        <a:rPr lang="da-DK" dirty="0" smtClean="0"/>
                        <a:t>(</a:t>
                      </a:r>
                      <a:r>
                        <a:rPr lang="da-DK" i="1" dirty="0" smtClean="0"/>
                        <a:t>n</a:t>
                      </a:r>
                      <a:r>
                        <a:rPr lang="da-DK" dirty="0" smtClean="0"/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Eksempler: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i="1" dirty="0" smtClean="0"/>
                        <a:t>n</a:t>
                      </a:r>
                      <a:r>
                        <a:rPr lang="da-DK" baseline="30000" dirty="0" smtClean="0"/>
                        <a:t>2</a:t>
                      </a:r>
                      <a:r>
                        <a:rPr lang="da-DK" baseline="0" dirty="0" smtClean="0"/>
                        <a:t> = O(</a:t>
                      </a:r>
                      <a:r>
                        <a:rPr lang="da-DK" i="1" baseline="0" dirty="0" smtClean="0"/>
                        <a:t>n</a:t>
                      </a:r>
                      <a:r>
                        <a:rPr lang="da-DK" baseline="30000" dirty="0" smtClean="0"/>
                        <a:t>3</a:t>
                      </a:r>
                      <a:r>
                        <a:rPr lang="da-DK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baseline="0" dirty="0" smtClean="0"/>
                        <a:t>O(</a:t>
                      </a:r>
                      <a:r>
                        <a:rPr lang="da-DK" i="1" baseline="0" dirty="0" smtClean="0"/>
                        <a:t>n</a:t>
                      </a:r>
                      <a:r>
                        <a:rPr lang="da-DK" baseline="30000" dirty="0" smtClean="0"/>
                        <a:t>3</a:t>
                      </a:r>
                      <a:r>
                        <a:rPr lang="da-DK" baseline="0" dirty="0" smtClean="0"/>
                        <a:t>) = </a:t>
                      </a:r>
                      <a:r>
                        <a:rPr lang="da-DK" i="1" baseline="0" dirty="0" smtClean="0"/>
                        <a:t>n</a:t>
                      </a:r>
                      <a:r>
                        <a:rPr lang="da-DK" baseline="30000" dirty="0" smtClean="0"/>
                        <a:t>2</a:t>
                      </a:r>
                      <a:endParaRPr lang="da-DK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baseline="0" dirty="0" smtClean="0"/>
                        <a:t>O(</a:t>
                      </a:r>
                      <a:r>
                        <a:rPr lang="da-DK" i="1" baseline="0" dirty="0" smtClean="0"/>
                        <a:t>n</a:t>
                      </a:r>
                      <a:r>
                        <a:rPr lang="da-DK" baseline="30000" dirty="0" smtClean="0"/>
                        <a:t>2</a:t>
                      </a:r>
                      <a:r>
                        <a:rPr lang="da-DK" baseline="0" dirty="0" smtClean="0"/>
                        <a:t>) = O(</a:t>
                      </a:r>
                      <a:r>
                        <a:rPr lang="da-DK" i="1" baseline="0" dirty="0" smtClean="0"/>
                        <a:t>n</a:t>
                      </a:r>
                      <a:r>
                        <a:rPr lang="da-DK" baseline="30000" dirty="0" smtClean="0"/>
                        <a:t>3</a:t>
                      </a:r>
                      <a:r>
                        <a:rPr lang="da-DK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baseline="0" dirty="0" smtClean="0"/>
                        <a:t>O(</a:t>
                      </a:r>
                      <a:r>
                        <a:rPr lang="da-DK" i="1" baseline="0" dirty="0" smtClean="0"/>
                        <a:t>n</a:t>
                      </a:r>
                      <a:r>
                        <a:rPr lang="da-DK" baseline="30000" dirty="0" smtClean="0"/>
                        <a:t>3</a:t>
                      </a:r>
                      <a:r>
                        <a:rPr lang="da-DK" baseline="0" dirty="0" smtClean="0"/>
                        <a:t>) = O(</a:t>
                      </a:r>
                      <a:r>
                        <a:rPr lang="da-DK" i="1" baseline="0" dirty="0" smtClean="0"/>
                        <a:t>n</a:t>
                      </a:r>
                      <a:r>
                        <a:rPr lang="da-DK" baseline="30000" dirty="0" smtClean="0"/>
                        <a:t>2</a:t>
                      </a:r>
                      <a:r>
                        <a:rPr lang="da-DK" baseline="0" dirty="0" smtClean="0"/>
                        <a:t>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539065" y="5232399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30601" y="579120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185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90800"/>
            <a:ext cx="8229600" cy="1981200"/>
          </a:xfrm>
        </p:spPr>
        <p:txBody>
          <a:bodyPr/>
          <a:lstStyle/>
          <a:p>
            <a:pPr eaLnBrk="1" hangingPunct="1"/>
            <a:r>
              <a:rPr lang="da-DK" b="1" smtClean="0"/>
              <a:t>Hvad er udførselstiden </a:t>
            </a:r>
            <a:br>
              <a:rPr lang="da-DK" b="1" smtClean="0"/>
            </a:br>
            <a:r>
              <a:rPr lang="da-DK" b="1" smtClean="0"/>
              <a:t>for en algoritme?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1828800" y="228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Eksempel: Insertion-Sort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76600" y="5715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4400" b="1">
                <a:solidFill>
                  <a:schemeClr val="accent2"/>
                </a:solidFill>
              </a:rPr>
              <a:t>Tid </a:t>
            </a:r>
            <a:r>
              <a:rPr lang="da-DK" sz="4400">
                <a:solidFill>
                  <a:schemeClr val="accent2"/>
                </a:solidFill>
                <a:latin typeface="Times" pitchFamily="18" charset="0"/>
              </a:rPr>
              <a:t>O(</a:t>
            </a:r>
            <a:r>
              <a:rPr lang="da-DK" sz="4400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4400" baseline="30000">
                <a:solidFill>
                  <a:schemeClr val="accent2"/>
                </a:solidFill>
                <a:latin typeface="Times" pitchFamily="18" charset="0"/>
              </a:rPr>
              <a:t>2</a:t>
            </a:r>
            <a:r>
              <a:rPr lang="da-DK" sz="4400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en-US" sz="4400">
              <a:solidFill>
                <a:schemeClr val="accent2"/>
              </a:solidFill>
              <a:latin typeface="Times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26341" r="1222" b="11571"/>
          <a:stretch>
            <a:fillRect/>
          </a:stretch>
        </p:blipFill>
        <p:spPr bwMode="auto">
          <a:xfrm>
            <a:off x="1981200" y="1676400"/>
            <a:ext cx="83058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pPr algn="ctr" eaLnBrk="1" hangingPunct="1"/>
            <a:endParaRPr lang="da-DK" sz="2800">
              <a:latin typeface="Times" pitchFamily="18" charset="0"/>
            </a:endParaRPr>
          </a:p>
          <a:p>
            <a:pPr algn="ctr" eaLnBrk="1" hangingPunct="1">
              <a:buFontTx/>
              <a:buNone/>
            </a:pPr>
            <a:r>
              <a:rPr lang="da-DK" sz="2800" i="1">
                <a:latin typeface="Times" pitchFamily="18" charset="0"/>
              </a:rPr>
              <a:t>f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= O(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))   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  <a:sym typeface="Wingdings" pitchFamily="2" charset="2"/>
              </a:rPr>
              <a:t></a:t>
            </a:r>
            <a:r>
              <a:rPr lang="da-DK" sz="2800">
                <a:latin typeface="Times" pitchFamily="18" charset="0"/>
              </a:rPr>
              <a:t>   </a:t>
            </a:r>
            <a:r>
              <a:rPr lang="da-DK" sz="2800" i="1">
                <a:latin typeface="Times" pitchFamily="18" charset="0"/>
              </a:rPr>
              <a:t>c</a:t>
            </a:r>
            <a:r>
              <a:rPr lang="en-US" sz="2800">
                <a:latin typeface="Times" pitchFamily="18" charset="0"/>
                <a:cs typeface="Arial" charset="0"/>
              </a:rPr>
              <a:t>·</a:t>
            </a:r>
            <a:r>
              <a:rPr lang="da-DK" sz="2800" i="1">
                <a:latin typeface="Times" pitchFamily="18" charset="0"/>
              </a:rPr>
              <a:t>f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= O(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)) </a:t>
            </a:r>
          </a:p>
          <a:p>
            <a:pPr algn="ctr" eaLnBrk="1" hangingPunct="1">
              <a:buFontTx/>
              <a:buNone/>
            </a:pPr>
            <a:endParaRPr lang="da-DK" sz="2800" i="1">
              <a:latin typeface="Times" pitchFamily="18" charset="0"/>
            </a:endParaRPr>
          </a:p>
          <a:p>
            <a:pPr algn="ctr" eaLnBrk="1" hangingPunct="1">
              <a:buFontTx/>
              <a:buNone/>
            </a:pPr>
            <a:r>
              <a:rPr lang="da-DK" sz="2800" i="1">
                <a:latin typeface="Times" pitchFamily="18" charset="0"/>
              </a:rPr>
              <a:t>f</a:t>
            </a:r>
            <a:r>
              <a:rPr lang="da-DK" sz="2800" baseline="-25000">
                <a:latin typeface="Times" pitchFamily="18" charset="0"/>
              </a:rPr>
              <a:t>1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= O(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 baseline="-25000">
                <a:latin typeface="Times" pitchFamily="18" charset="0"/>
              </a:rPr>
              <a:t>1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))   og   </a:t>
            </a:r>
            <a:r>
              <a:rPr lang="da-DK" sz="2800" i="1">
                <a:latin typeface="Times" pitchFamily="18" charset="0"/>
              </a:rPr>
              <a:t>f</a:t>
            </a:r>
            <a:r>
              <a:rPr lang="da-DK" sz="2800" baseline="-25000">
                <a:latin typeface="Times" pitchFamily="18" charset="0"/>
              </a:rPr>
              <a:t>2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= O(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 baseline="-25000">
                <a:latin typeface="Times" pitchFamily="18" charset="0"/>
              </a:rPr>
              <a:t>2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))   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  <a:sym typeface="Wingdings" pitchFamily="2" charset="2"/>
              </a:rPr>
              <a:t></a:t>
            </a:r>
          </a:p>
          <a:p>
            <a:pPr algn="ctr" eaLnBrk="1" hangingPunct="1">
              <a:buFontTx/>
              <a:buNone/>
            </a:pPr>
            <a:r>
              <a:rPr lang="da-DK" sz="2800" i="1">
                <a:latin typeface="Times" pitchFamily="18" charset="0"/>
              </a:rPr>
              <a:t>f</a:t>
            </a:r>
            <a:r>
              <a:rPr lang="da-DK" sz="2800" baseline="-25000">
                <a:latin typeface="Times" pitchFamily="18" charset="0"/>
              </a:rPr>
              <a:t>1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+ </a:t>
            </a:r>
            <a:r>
              <a:rPr lang="da-DK" sz="2800" i="1">
                <a:latin typeface="Times" pitchFamily="18" charset="0"/>
              </a:rPr>
              <a:t>f</a:t>
            </a:r>
            <a:r>
              <a:rPr lang="da-DK" sz="2800" baseline="-25000">
                <a:latin typeface="Times" pitchFamily="18" charset="0"/>
              </a:rPr>
              <a:t>2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= O( max(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 baseline="-25000">
                <a:latin typeface="Times" pitchFamily="18" charset="0"/>
              </a:rPr>
              <a:t>1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), 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 baseline="-25000">
                <a:latin typeface="Times" pitchFamily="18" charset="0"/>
              </a:rPr>
              <a:t>2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)) 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a-DK" sz="2800" i="1">
                <a:latin typeface="Times" pitchFamily="18" charset="0"/>
              </a:rPr>
              <a:t>f</a:t>
            </a:r>
            <a:r>
              <a:rPr lang="da-DK" sz="2800" baseline="-25000">
                <a:latin typeface="Times" pitchFamily="18" charset="0"/>
              </a:rPr>
              <a:t>1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</a:t>
            </a:r>
            <a:r>
              <a:rPr lang="en-US" sz="2800">
                <a:latin typeface="Times" pitchFamily="18" charset="0"/>
                <a:cs typeface="Arial" charset="0"/>
              </a:rPr>
              <a:t>·</a:t>
            </a:r>
            <a:r>
              <a:rPr lang="da-DK" sz="2800">
                <a:latin typeface="Times" pitchFamily="18" charset="0"/>
              </a:rPr>
              <a:t> </a:t>
            </a:r>
            <a:r>
              <a:rPr lang="da-DK" sz="2800" i="1">
                <a:latin typeface="Times" pitchFamily="18" charset="0"/>
              </a:rPr>
              <a:t>f</a:t>
            </a:r>
            <a:r>
              <a:rPr lang="da-DK" sz="2800" baseline="-25000">
                <a:latin typeface="Times" pitchFamily="18" charset="0"/>
              </a:rPr>
              <a:t>2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= O( 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 baseline="-25000">
                <a:latin typeface="Times" pitchFamily="18" charset="0"/>
              </a:rPr>
              <a:t>1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</a:t>
            </a:r>
            <a:r>
              <a:rPr lang="en-US" sz="2800">
                <a:latin typeface="Times" pitchFamily="18" charset="0"/>
                <a:cs typeface="Arial" charset="0"/>
              </a:rPr>
              <a:t>·</a:t>
            </a:r>
            <a:r>
              <a:rPr lang="da-DK" sz="2800">
                <a:latin typeface="Times" pitchFamily="18" charset="0"/>
              </a:rPr>
              <a:t> 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 baseline="-25000">
                <a:latin typeface="Times" pitchFamily="18" charset="0"/>
              </a:rPr>
              <a:t>2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 )</a:t>
            </a:r>
          </a:p>
          <a:p>
            <a:pPr algn="ctr" eaLnBrk="1" hangingPunct="1">
              <a:buFont typeface="Wingdings" pitchFamily="2" charset="2"/>
              <a:buChar char="è"/>
            </a:pPr>
            <a:endParaRPr lang="da-DK" sz="2800">
              <a:latin typeface="Times" pitchFamily="18" charset="0"/>
            </a:endParaRPr>
          </a:p>
          <a:p>
            <a:pPr algn="ctr" eaLnBrk="1" hangingPunct="1">
              <a:buFontTx/>
              <a:buNone/>
            </a:pPr>
            <a:r>
              <a:rPr lang="da-DK" sz="2800" i="1">
                <a:latin typeface="Times" pitchFamily="18" charset="0"/>
              </a:rPr>
              <a:t>c</a:t>
            </a:r>
            <a:r>
              <a:rPr lang="da-DK" sz="2800" i="1" baseline="-25000">
                <a:latin typeface="Times" pitchFamily="18" charset="0"/>
              </a:rPr>
              <a:t>k</a:t>
            </a:r>
            <a:r>
              <a:rPr lang="en-US" sz="2800">
                <a:latin typeface="Times" pitchFamily="18" charset="0"/>
                <a:cs typeface="Arial" charset="0"/>
              </a:rPr>
              <a:t>·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 i="1" baseline="30000">
                <a:latin typeface="Times" pitchFamily="18" charset="0"/>
              </a:rPr>
              <a:t>k </a:t>
            </a:r>
            <a:r>
              <a:rPr lang="da-DK" sz="2800">
                <a:latin typeface="Times" pitchFamily="18" charset="0"/>
              </a:rPr>
              <a:t>+ </a:t>
            </a:r>
            <a:r>
              <a:rPr lang="da-DK" sz="2800" i="1">
                <a:latin typeface="Times" pitchFamily="18" charset="0"/>
              </a:rPr>
              <a:t>c</a:t>
            </a:r>
            <a:r>
              <a:rPr lang="da-DK" sz="2800" i="1" baseline="-25000">
                <a:latin typeface="Times" pitchFamily="18" charset="0"/>
              </a:rPr>
              <a:t>k</a:t>
            </a:r>
            <a:r>
              <a:rPr lang="da-DK" sz="2800" baseline="-25000">
                <a:latin typeface="Times" pitchFamily="18" charset="0"/>
              </a:rPr>
              <a:t>-1</a:t>
            </a:r>
            <a:r>
              <a:rPr lang="en-US" sz="2800">
                <a:latin typeface="Times" pitchFamily="18" charset="0"/>
                <a:cs typeface="Arial" charset="0"/>
              </a:rPr>
              <a:t>·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 i="1" baseline="30000">
                <a:latin typeface="Times" pitchFamily="18" charset="0"/>
              </a:rPr>
              <a:t>k</a:t>
            </a:r>
            <a:r>
              <a:rPr lang="da-DK" sz="2800" baseline="30000">
                <a:latin typeface="Times" pitchFamily="18" charset="0"/>
              </a:rPr>
              <a:t>-1 </a:t>
            </a:r>
            <a:r>
              <a:rPr lang="da-DK" sz="2800">
                <a:latin typeface="Times" pitchFamily="18" charset="0"/>
              </a:rPr>
              <a:t>+ </a:t>
            </a:r>
            <a:r>
              <a:rPr lang="en-US" sz="2800">
                <a:latin typeface="Times" pitchFamily="18" charset="0"/>
                <a:cs typeface="Arial" charset="0"/>
              </a:rPr>
              <a:t>· · · + </a:t>
            </a:r>
            <a:r>
              <a:rPr lang="da-DK" sz="2800" i="1">
                <a:latin typeface="Times" pitchFamily="18" charset="0"/>
              </a:rPr>
              <a:t>c</a:t>
            </a:r>
            <a:r>
              <a:rPr lang="da-DK" sz="2800" baseline="-25000">
                <a:latin typeface="Times" pitchFamily="18" charset="0"/>
              </a:rPr>
              <a:t>2</a:t>
            </a:r>
            <a:r>
              <a:rPr lang="en-US" sz="2800">
                <a:latin typeface="Times" pitchFamily="18" charset="0"/>
                <a:cs typeface="Arial" charset="0"/>
              </a:rPr>
              <a:t>·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 baseline="30000">
                <a:latin typeface="Times" pitchFamily="18" charset="0"/>
              </a:rPr>
              <a:t>2 </a:t>
            </a:r>
            <a:r>
              <a:rPr lang="en-US" sz="2800">
                <a:latin typeface="Times" pitchFamily="18" charset="0"/>
                <a:cs typeface="Arial" charset="0"/>
              </a:rPr>
              <a:t>+ </a:t>
            </a:r>
            <a:r>
              <a:rPr lang="da-DK" sz="2800" i="1">
                <a:latin typeface="Times" pitchFamily="18" charset="0"/>
              </a:rPr>
              <a:t>c</a:t>
            </a:r>
            <a:r>
              <a:rPr lang="da-DK" sz="2800" baseline="-25000">
                <a:latin typeface="Times" pitchFamily="18" charset="0"/>
              </a:rPr>
              <a:t>1</a:t>
            </a:r>
            <a:r>
              <a:rPr lang="en-US" sz="2800">
                <a:latin typeface="Times" pitchFamily="18" charset="0"/>
                <a:cs typeface="Arial" charset="0"/>
              </a:rPr>
              <a:t>·</a:t>
            </a:r>
            <a:r>
              <a:rPr lang="da-DK" sz="2800" i="1">
                <a:latin typeface="Times" pitchFamily="18" charset="0"/>
              </a:rPr>
              <a:t>n </a:t>
            </a:r>
            <a:r>
              <a:rPr lang="da-DK" sz="2800">
                <a:latin typeface="Times" pitchFamily="18" charset="0"/>
              </a:rPr>
              <a:t>+ </a:t>
            </a:r>
            <a:r>
              <a:rPr lang="da-DK" sz="2800" i="1">
                <a:latin typeface="Times" pitchFamily="18" charset="0"/>
              </a:rPr>
              <a:t>c</a:t>
            </a:r>
            <a:r>
              <a:rPr lang="da-DK" sz="2800" baseline="-25000">
                <a:latin typeface="Times" pitchFamily="18" charset="0"/>
              </a:rPr>
              <a:t>0</a:t>
            </a:r>
            <a:r>
              <a:rPr lang="en-US" sz="2800">
                <a:latin typeface="Times" pitchFamily="18" charset="0"/>
                <a:cs typeface="Arial" charset="0"/>
              </a:rPr>
              <a:t> = O(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 i="1" baseline="30000">
                <a:latin typeface="Times" pitchFamily="18" charset="0"/>
              </a:rPr>
              <a:t>k</a:t>
            </a:r>
            <a:r>
              <a:rPr lang="en-US" sz="2800"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Eksempler : O - regneregler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PQuestion"/>
          <p:cNvSpPr>
            <a:spLocks noGrp="1"/>
          </p:cNvSpPr>
          <p:nvPr>
            <p:ph type="title"/>
          </p:nvPr>
        </p:nvSpPr>
        <p:spPr>
          <a:xfrm>
            <a:off x="1524000" y="129540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i="1" dirty="0" smtClean="0">
                <a:solidFill>
                  <a:schemeClr val="bg1"/>
                </a:solidFill>
              </a:rPr>
              <a:t>f</a:t>
            </a:r>
            <a:r>
              <a:rPr lang="da-DK" baseline="-25000" dirty="0" smtClean="0">
                <a:solidFill>
                  <a:schemeClr val="bg1"/>
                </a:solidFill>
              </a:rPr>
              <a:t>1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 = O(</a:t>
            </a:r>
            <a:r>
              <a:rPr lang="da-DK" i="1" dirty="0" smtClean="0">
                <a:solidFill>
                  <a:schemeClr val="bg1"/>
                </a:solidFill>
              </a:rPr>
              <a:t>g</a:t>
            </a:r>
            <a:r>
              <a:rPr lang="da-DK" baseline="-25000" dirty="0" smtClean="0">
                <a:solidFill>
                  <a:schemeClr val="bg1"/>
                </a:solidFill>
              </a:rPr>
              <a:t>1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)) og </a:t>
            </a:r>
            <a:r>
              <a:rPr lang="da-DK" i="1" dirty="0" smtClean="0">
                <a:solidFill>
                  <a:schemeClr val="bg1"/>
                </a:solidFill>
              </a:rPr>
              <a:t>f</a:t>
            </a:r>
            <a:r>
              <a:rPr lang="da-DK" baseline="-25000" dirty="0" smtClean="0">
                <a:solidFill>
                  <a:schemeClr val="bg1"/>
                </a:solidFill>
              </a:rPr>
              <a:t>2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 = O(</a:t>
            </a:r>
            <a:r>
              <a:rPr lang="da-DK" i="1" dirty="0" smtClean="0">
                <a:solidFill>
                  <a:schemeClr val="bg1"/>
                </a:solidFill>
              </a:rPr>
              <a:t>g</a:t>
            </a:r>
            <a:r>
              <a:rPr lang="da-DK" baseline="-25000" dirty="0" smtClean="0">
                <a:solidFill>
                  <a:schemeClr val="bg1"/>
                </a:solidFill>
              </a:rPr>
              <a:t>2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))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gælder så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i="1" dirty="0" smtClean="0">
                <a:solidFill>
                  <a:schemeClr val="bg1"/>
                </a:solidFill>
              </a:rPr>
              <a:t> f</a:t>
            </a:r>
            <a:r>
              <a:rPr lang="da-DK" baseline="-25000" dirty="0" smtClean="0">
                <a:solidFill>
                  <a:schemeClr val="bg1"/>
                </a:solidFill>
              </a:rPr>
              <a:t>1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 - </a:t>
            </a:r>
            <a:r>
              <a:rPr lang="da-DK" i="1" dirty="0" smtClean="0">
                <a:solidFill>
                  <a:schemeClr val="bg1"/>
                </a:solidFill>
              </a:rPr>
              <a:t>f</a:t>
            </a:r>
            <a:r>
              <a:rPr lang="da-DK" baseline="-25000" dirty="0" smtClean="0">
                <a:solidFill>
                  <a:schemeClr val="bg1"/>
                </a:solidFill>
              </a:rPr>
              <a:t>2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 = O(</a:t>
            </a:r>
            <a:r>
              <a:rPr lang="da-DK" i="1" dirty="0" smtClean="0">
                <a:solidFill>
                  <a:schemeClr val="bg1"/>
                </a:solidFill>
              </a:rPr>
              <a:t>g</a:t>
            </a:r>
            <a:r>
              <a:rPr lang="da-DK" baseline="-25000" dirty="0" smtClean="0">
                <a:solidFill>
                  <a:schemeClr val="bg1"/>
                </a:solidFill>
              </a:rPr>
              <a:t>1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 - </a:t>
            </a:r>
            <a:r>
              <a:rPr lang="da-DK" i="1" dirty="0" smtClean="0">
                <a:solidFill>
                  <a:schemeClr val="bg1"/>
                </a:solidFill>
              </a:rPr>
              <a:t>g</a:t>
            </a:r>
            <a:r>
              <a:rPr lang="da-DK" baseline="-25000" dirty="0" smtClean="0">
                <a:solidFill>
                  <a:schemeClr val="bg1"/>
                </a:solidFill>
              </a:rPr>
              <a:t>2</a:t>
            </a:r>
            <a:r>
              <a:rPr lang="da-DK" dirty="0" smtClean="0">
                <a:solidFill>
                  <a:schemeClr val="bg1"/>
                </a:solidFill>
              </a:rPr>
              <a:t>(</a:t>
            </a:r>
            <a:r>
              <a:rPr lang="da-DK" i="1" dirty="0" smtClean="0">
                <a:solidFill>
                  <a:schemeClr val="bg1"/>
                </a:solidFill>
              </a:rPr>
              <a:t>x</a:t>
            </a:r>
            <a:r>
              <a:rPr lang="da-DK" dirty="0" smtClean="0">
                <a:solidFill>
                  <a:schemeClr val="bg1"/>
                </a:solidFill>
              </a:rPr>
              <a:t>))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101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07000" y="4313238"/>
            <a:ext cx="3556000" cy="17526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Ja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Nej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4495800" y="4922838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03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135816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80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105400"/>
            <a:ext cx="91440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600200"/>
            <a:ext cx="6096000" cy="48768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3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+ 7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en-US" i="1" smtClean="0">
                <a:latin typeface="Times" pitchFamily="18" charset="0"/>
                <a:cs typeface="Arial" charset="0"/>
              </a:rPr>
              <a:t>n</a:t>
            </a:r>
            <a:r>
              <a:rPr lang="en-US" smtClean="0">
                <a:latin typeface="Times" pitchFamily="18" charset="0"/>
                <a:cs typeface="Arial" charset="0"/>
              </a:rPr>
              <a:t> </a:t>
            </a:r>
            <a:r>
              <a:rPr lang="da-DK" smtClean="0">
                <a:latin typeface="Times" pitchFamily="18" charset="0"/>
              </a:rPr>
              <a:t>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 </a:t>
            </a:r>
            <a:r>
              <a:rPr lang="da-DK" smtClean="0">
                <a:latin typeface="Times" pitchFamily="18" charset="0"/>
              </a:rPr>
              <a:t>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3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log</a:t>
            </a:r>
            <a:r>
              <a:rPr lang="da-DK" baseline="-25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 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0.5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(log</a:t>
            </a:r>
            <a:r>
              <a:rPr lang="da-DK" baseline="-25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baseline="30000" smtClean="0">
                <a:latin typeface="Times" pitchFamily="18" charset="0"/>
              </a:rPr>
              <a:t>3</a:t>
            </a:r>
            <a:r>
              <a:rPr lang="da-DK" smtClean="0">
                <a:latin typeface="Times" pitchFamily="18" charset="0"/>
              </a:rPr>
              <a:t> 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0.1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smtClean="0">
                <a:latin typeface="Times" pitchFamily="18" charset="0"/>
              </a:rPr>
              <a:t>log</a:t>
            </a:r>
            <a:r>
              <a:rPr lang="da-DK" baseline="-25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i="1" smtClean="0">
                <a:latin typeface="Times" pitchFamily="18" charset="0"/>
              </a:rPr>
              <a:t>n + </a:t>
            </a:r>
            <a:r>
              <a:rPr lang="da-DK" smtClean="0">
                <a:latin typeface="Times" pitchFamily="18" charset="0"/>
              </a:rPr>
              <a:t>7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2.5</a:t>
            </a:r>
            <a:r>
              <a:rPr lang="da-DK" smtClean="0">
                <a:latin typeface="Times" pitchFamily="18" charset="0"/>
              </a:rPr>
              <a:t> 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2.5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2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i="1" smtClean="0">
                <a:latin typeface="Times" pitchFamily="18" charset="0"/>
              </a:rPr>
              <a:t> = </a:t>
            </a:r>
            <a:r>
              <a:rPr lang="da-DK" smtClean="0">
                <a:latin typeface="Times" pitchFamily="18" charset="0"/>
              </a:rPr>
              <a:t>O(3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5 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da-DK" baseline="30000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</a:rPr>
              <a:t>2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i="1" smtClean="0">
                <a:latin typeface="Times" pitchFamily="18" charset="0"/>
              </a:rPr>
              <a:t> = </a:t>
            </a:r>
            <a:r>
              <a:rPr lang="da-DK" smtClean="0">
                <a:latin typeface="Times" pitchFamily="18" charset="0"/>
              </a:rPr>
              <a:t>O(3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smtClean="0">
              <a:latin typeface="Times" pitchFamily="18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Eksempler : O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Visuel test af </a:t>
            </a:r>
            <a:r>
              <a:rPr lang="da-DK" i="1" smtClean="0">
                <a:solidFill>
                  <a:srgbClr val="C00000"/>
                </a:solidFill>
                <a:latin typeface="Times" pitchFamily="18" charset="0"/>
              </a:rPr>
              <a:t>n</a:t>
            </a:r>
            <a:r>
              <a:rPr lang="da-DK" baseline="30000" smtClean="0">
                <a:solidFill>
                  <a:srgbClr val="C00000"/>
                </a:solidFill>
                <a:latin typeface="Times" pitchFamily="18" charset="0"/>
              </a:rPr>
              <a:t>5 </a:t>
            </a:r>
            <a:r>
              <a:rPr lang="en-US" smtClean="0">
                <a:solidFill>
                  <a:srgbClr val="C00000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baseline="30000" smtClean="0">
                <a:solidFill>
                  <a:srgbClr val="C00000"/>
                </a:solidFill>
                <a:latin typeface="Times" pitchFamily="18" charset="0"/>
              </a:rPr>
              <a:t> </a:t>
            </a:r>
            <a:r>
              <a:rPr lang="da-DK" smtClean="0">
                <a:solidFill>
                  <a:srgbClr val="C00000"/>
                </a:solidFill>
                <a:latin typeface="Times" pitchFamily="18" charset="0"/>
              </a:rPr>
              <a:t>2</a:t>
            </a:r>
            <a:r>
              <a:rPr lang="da-DK" i="1" baseline="30000" smtClean="0">
                <a:solidFill>
                  <a:srgbClr val="C00000"/>
                </a:solidFill>
                <a:latin typeface="Times" pitchFamily="18" charset="0"/>
              </a:rPr>
              <a:t>n</a:t>
            </a:r>
            <a:r>
              <a:rPr lang="da-DK" i="1" smtClean="0">
                <a:solidFill>
                  <a:srgbClr val="C00000"/>
                </a:solidFill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</a:rPr>
              <a:t>=</a:t>
            </a:r>
            <a:r>
              <a:rPr lang="da-DK" i="1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</a:rPr>
              <a:t>O(</a:t>
            </a:r>
            <a:r>
              <a:rPr lang="da-DK" smtClean="0">
                <a:solidFill>
                  <a:srgbClr val="00CC00"/>
                </a:solidFill>
                <a:latin typeface="Times" pitchFamily="18" charset="0"/>
              </a:rPr>
              <a:t>3</a:t>
            </a:r>
            <a:r>
              <a:rPr lang="da-DK" i="1" baseline="30000" smtClean="0">
                <a:solidFill>
                  <a:srgbClr val="00CC00"/>
                </a:solidFill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 ?</a:t>
            </a:r>
            <a:endParaRPr lang="da-DK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3"/>
          <a:stretch>
            <a:fillRect/>
          </a:stretch>
        </p:blipFill>
        <p:spPr bwMode="auto">
          <a:xfrm>
            <a:off x="1600200" y="4267200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8000" r="54584" b="4668"/>
          <a:stretch>
            <a:fillRect/>
          </a:stretch>
        </p:blipFill>
        <p:spPr bwMode="auto">
          <a:xfrm>
            <a:off x="4629150" y="2162175"/>
            <a:ext cx="2933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3"/>
          <a:stretch>
            <a:fillRect/>
          </a:stretch>
        </p:blipFill>
        <p:spPr bwMode="auto">
          <a:xfrm>
            <a:off x="4624388" y="4267200"/>
            <a:ext cx="2933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8000" r="54584" b="5333"/>
          <a:stretch>
            <a:fillRect/>
          </a:stretch>
        </p:blipFill>
        <p:spPr bwMode="auto">
          <a:xfrm>
            <a:off x="1524000" y="2171700"/>
            <a:ext cx="2933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3"/>
          <a:stretch>
            <a:fillRect/>
          </a:stretch>
        </p:blipFill>
        <p:spPr bwMode="auto">
          <a:xfrm>
            <a:off x="7734300" y="2171700"/>
            <a:ext cx="2933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4"/>
          <a:stretch>
            <a:fillRect/>
          </a:stretch>
        </p:blipFill>
        <p:spPr bwMode="auto">
          <a:xfrm>
            <a:off x="7672388" y="4267200"/>
            <a:ext cx="29956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rot="5400000">
            <a:off x="1845469" y="3771106"/>
            <a:ext cx="5410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915694" y="3771106"/>
            <a:ext cx="5410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9" name="TextBox 15"/>
          <p:cNvSpPr txBox="1">
            <a:spLocks noChangeArrowheads="1"/>
          </p:cNvSpPr>
          <p:nvPr/>
        </p:nvSpPr>
        <p:spPr bwMode="auto">
          <a:xfrm>
            <a:off x="1752600" y="1066801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Plot af de to funktioner </a:t>
            </a:r>
          </a:p>
          <a:p>
            <a:pPr eaLnBrk="1" hangingPunct="1"/>
            <a:r>
              <a:rPr lang="da-DK"/>
              <a:t>– ikke særlig informativ </a:t>
            </a:r>
          </a:p>
        </p:txBody>
      </p:sp>
      <p:sp>
        <p:nvSpPr>
          <p:cNvPr id="32780" name="TextBox 16"/>
          <p:cNvSpPr txBox="1">
            <a:spLocks noChangeArrowheads="1"/>
          </p:cNvSpPr>
          <p:nvPr/>
        </p:nvSpPr>
        <p:spPr bwMode="auto">
          <a:xfrm>
            <a:off x="4800600" y="1066801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Plot af de to funktioner med logaritmisk y-akse </a:t>
            </a:r>
          </a:p>
          <a:p>
            <a:pPr eaLnBrk="1" hangingPunct="1"/>
            <a:r>
              <a:rPr lang="da-DK"/>
              <a:t>– første plot misvisende </a:t>
            </a:r>
          </a:p>
        </p:txBody>
      </p:sp>
      <p:sp>
        <p:nvSpPr>
          <p:cNvPr id="32781" name="TextBox 17"/>
          <p:cNvSpPr txBox="1">
            <a:spLocks noChangeArrowheads="1"/>
          </p:cNvSpPr>
          <p:nvPr/>
        </p:nvSpPr>
        <p:spPr bwMode="auto">
          <a:xfrm>
            <a:off x="7848600" y="1066801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Plot af brøken mellem de to funktioner </a:t>
            </a:r>
          </a:p>
          <a:p>
            <a:pPr eaLnBrk="1" hangingPunct="1"/>
            <a:r>
              <a:rPr lang="da-DK"/>
              <a:t>– første plot misvisende</a:t>
            </a:r>
          </a:p>
        </p:txBody>
      </p:sp>
      <p:sp>
        <p:nvSpPr>
          <p:cNvPr id="32782" name="TextBox 18"/>
          <p:cNvSpPr txBox="1">
            <a:spLocks noChangeArrowheads="1"/>
          </p:cNvSpPr>
          <p:nvPr/>
        </p:nvSpPr>
        <p:spPr bwMode="auto">
          <a:xfrm>
            <a:off x="9324422" y="658177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a-DK" sz="1200" dirty="0"/>
              <a:t>Plots lavet med Gnuplot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Bevis for 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baseline="30000" dirty="0" smtClean="0">
                <a:solidFill>
                  <a:srgbClr val="C00000"/>
                </a:solidFill>
                <a:latin typeface="Times" pitchFamily="18" charset="0"/>
              </a:rPr>
              <a:t>5</a:t>
            </a:r>
            <a:r>
              <a:rPr lang="da-DK" baseline="30000" dirty="0" smtClean="0">
                <a:latin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  <a:cs typeface="Arial" charset="0"/>
              </a:rPr>
              <a:t>·</a:t>
            </a:r>
            <a:r>
              <a:rPr lang="da-DK" baseline="30000" dirty="0" smtClean="0">
                <a:latin typeface="Times" pitchFamily="18" charset="0"/>
              </a:rPr>
              <a:t> </a:t>
            </a:r>
            <a:r>
              <a:rPr lang="da-DK" dirty="0" smtClean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i="1" baseline="30000" dirty="0" smtClean="0">
                <a:latin typeface="Times" pitchFamily="18" charset="0"/>
              </a:rPr>
              <a:t>n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=</a:t>
            </a:r>
            <a:r>
              <a:rPr lang="da-DK" i="1" dirty="0" smtClean="0">
                <a:latin typeface="Times" pitchFamily="18" charset="0"/>
              </a:rPr>
              <a:t> </a:t>
            </a:r>
            <a:r>
              <a:rPr lang="da-DK" dirty="0" smtClean="0">
                <a:latin typeface="Times" pitchFamily="18" charset="0"/>
              </a:rPr>
              <a:t>O(</a:t>
            </a:r>
            <a:r>
              <a:rPr lang="da-DK" dirty="0" smtClean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i="1" baseline="30000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)</a:t>
            </a:r>
            <a:endParaRPr lang="da-DK" dirty="0" smtClean="0"/>
          </a:p>
        </p:txBody>
      </p:sp>
      <p:sp>
        <p:nvSpPr>
          <p:cNvPr id="24579" name="TextBox 18"/>
          <p:cNvSpPr txBox="1">
            <a:spLocks noChangeArrowheads="1"/>
          </p:cNvSpPr>
          <p:nvPr/>
        </p:nvSpPr>
        <p:spPr bwMode="auto">
          <a:xfrm>
            <a:off x="1981200" y="1264906"/>
            <a:ext cx="8458200" cy="551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500"/>
              </a:spcAft>
            </a:pPr>
            <a:r>
              <a:rPr lang="da-DK" sz="2400" dirty="0">
                <a:solidFill>
                  <a:srgbClr val="C00000"/>
                </a:solidFill>
              </a:rPr>
              <a:t>Vis </a:t>
            </a:r>
            <a:r>
              <a:rPr lang="da-DK" sz="2400" dirty="0"/>
              <a:t>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300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da-DK" sz="2400" baseline="30000" dirty="0">
                <a:latin typeface="Times" pitchFamily="18" charset="0"/>
              </a:rPr>
              <a:t> </a:t>
            </a:r>
            <a:r>
              <a:rPr lang="en-US" sz="2400" dirty="0">
                <a:latin typeface="Times" pitchFamily="18" charset="0"/>
              </a:rPr>
              <a:t>·</a:t>
            </a:r>
            <a:r>
              <a:rPr lang="da-DK" sz="2400" baseline="30000" dirty="0">
                <a:latin typeface="Times" pitchFamily="18" charset="0"/>
              </a:rPr>
              <a:t> 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c</a:t>
            </a:r>
            <a:r>
              <a:rPr lang="en-US" sz="2400" dirty="0">
                <a:latin typeface="Times" pitchFamily="18" charset="0"/>
              </a:rPr>
              <a:t>·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dirty="0">
                <a:latin typeface="Times" pitchFamily="18" charset="0"/>
              </a:rPr>
              <a:t>   </a:t>
            </a:r>
            <a:r>
              <a:rPr lang="da-DK" sz="2400" dirty="0"/>
              <a:t>for  </a:t>
            </a:r>
            <a:r>
              <a:rPr lang="da-DK" sz="2400" i="1" dirty="0">
                <a:latin typeface="Times" pitchFamily="18" charset="0"/>
              </a:rPr>
              <a:t>n </a:t>
            </a:r>
            <a:r>
              <a:rPr lang="da-DK" sz="2400" dirty="0">
                <a:latin typeface="Times" pitchFamily="18" charset="0"/>
              </a:rPr>
              <a:t>≥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-25000" dirty="0">
                <a:latin typeface="Times" pitchFamily="18" charset="0"/>
              </a:rPr>
              <a:t>0</a:t>
            </a:r>
            <a:r>
              <a:rPr lang="da-DK" sz="2400" i="1" dirty="0">
                <a:latin typeface="Times" pitchFamily="18" charset="0"/>
              </a:rPr>
              <a:t>  </a:t>
            </a:r>
            <a:r>
              <a:rPr lang="da-DK" sz="2400" dirty="0"/>
              <a:t>for passende valg af </a:t>
            </a:r>
            <a:r>
              <a:rPr lang="da-DK" sz="2400" i="1" dirty="0">
                <a:latin typeface="Times" pitchFamily="18" charset="0"/>
              </a:rPr>
              <a:t>c</a:t>
            </a:r>
            <a:r>
              <a:rPr lang="da-DK" sz="2400" dirty="0"/>
              <a:t> og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-25000" dirty="0">
                <a:latin typeface="Times" pitchFamily="18" charset="0"/>
              </a:rPr>
              <a:t>0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/>
              <a:t>Bevis:</a:t>
            </a:r>
            <a:endParaRPr lang="da-DK" sz="2400" baseline="-25000" dirty="0">
              <a:latin typeface="Times" pitchFamily="18" charset="0"/>
            </a:endParaRPr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(</a:t>
            </a:r>
            <a:r>
              <a:rPr lang="da-DK" sz="24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da-DK" sz="2400" dirty="0">
                <a:latin typeface="Times" pitchFamily="18" charset="0"/>
              </a:rPr>
              <a:t>/log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))</a:t>
            </a:r>
            <a:r>
              <a:rPr lang="da-DK" sz="2400" baseline="30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≤</a:t>
            </a:r>
            <a:r>
              <a:rPr lang="da-DK" sz="2400" i="1" dirty="0">
                <a:latin typeface="Times" pitchFamily="18" charset="0"/>
              </a:rPr>
              <a:t> n 			      </a:t>
            </a:r>
            <a:r>
              <a:rPr lang="da-DK" sz="2400" dirty="0"/>
              <a:t>for </a:t>
            </a:r>
            <a:r>
              <a:rPr lang="da-DK" sz="2400" i="1" dirty="0">
                <a:latin typeface="Times" pitchFamily="18" charset="0"/>
              </a:rPr>
              <a:t>n </a:t>
            </a:r>
            <a:r>
              <a:rPr lang="da-DK" sz="2400" dirty="0">
                <a:latin typeface="Times" pitchFamily="18" charset="0"/>
              </a:rPr>
              <a:t>≥ 73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</a:t>
            </a:r>
            <a:r>
              <a:rPr lang="da-DK" sz="24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da-DK" sz="2400" dirty="0">
                <a:latin typeface="Times" pitchFamily="18" charset="0"/>
              </a:rPr>
              <a:t>/log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)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√n </a:t>
            </a:r>
            <a:r>
              <a:rPr lang="da-DK" sz="2400" dirty="0">
                <a:latin typeface="Times" pitchFamily="18" charset="0"/>
              </a:rPr>
              <a:t>=</a:t>
            </a:r>
            <a:r>
              <a:rPr lang="da-DK" sz="2400" i="1" dirty="0">
                <a:latin typeface="Times" pitchFamily="18" charset="0"/>
              </a:rPr>
              <a:t> n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i="1" dirty="0">
                <a:latin typeface="Times" pitchFamily="18" charset="0"/>
              </a:rPr>
              <a:t>√n</a:t>
            </a:r>
            <a:r>
              <a:rPr lang="da-DK" sz="2400" dirty="0">
                <a:latin typeface="Times" pitchFamily="18" charset="0"/>
              </a:rPr>
              <a:t> ≤</a:t>
            </a:r>
            <a:r>
              <a:rPr lang="da-DK" sz="2400" i="1" dirty="0">
                <a:latin typeface="Times" pitchFamily="18" charset="0"/>
              </a:rPr>
              <a:t> n</a:t>
            </a:r>
            <a:r>
              <a:rPr lang="da-DK" sz="2400" dirty="0">
                <a:latin typeface="Times" pitchFamily="18" charset="0"/>
              </a:rPr>
              <a:t>/log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n 	      </a:t>
            </a:r>
            <a:r>
              <a:rPr lang="da-DK" sz="2400" dirty="0"/>
              <a:t>da </a:t>
            </a:r>
            <a:r>
              <a:rPr lang="da-DK" sz="2400" i="1" dirty="0">
                <a:latin typeface="Times" pitchFamily="18" charset="0"/>
              </a:rPr>
              <a:t>√n </a:t>
            </a:r>
            <a:r>
              <a:rPr lang="da-DK" sz="2400" dirty="0">
                <a:latin typeface="Times" pitchFamily="18" charset="0"/>
              </a:rPr>
              <a:t>≥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n </a:t>
            </a:r>
            <a:r>
              <a:rPr lang="da-DK" sz="2400" dirty="0"/>
              <a:t>for </a:t>
            </a:r>
            <a:r>
              <a:rPr lang="da-DK" sz="2400" i="1" dirty="0">
                <a:latin typeface="Times" pitchFamily="18" charset="0"/>
              </a:rPr>
              <a:t>n </a:t>
            </a:r>
            <a:r>
              <a:rPr lang="da-DK" sz="2400" dirty="0">
                <a:latin typeface="Times" pitchFamily="18" charset="0"/>
              </a:rPr>
              <a:t>≥ 17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</a:t>
            </a:r>
            <a:r>
              <a:rPr lang="da-DK" sz="24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en-US" sz="2400" dirty="0">
                <a:latin typeface="Times" pitchFamily="18" charset="0"/>
              </a:rPr>
              <a:t> · </a:t>
            </a:r>
            <a:r>
              <a:rPr lang="da-DK" sz="2400" dirty="0">
                <a:latin typeface="Times" pitchFamily="18" charset="0"/>
              </a:rPr>
              <a:t>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n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n</a:t>
            </a:r>
            <a:r>
              <a:rPr lang="en-US" sz="2400" dirty="0">
                <a:latin typeface="Times" pitchFamily="18" charset="0"/>
              </a:rPr>
              <a:t> ·</a:t>
            </a:r>
            <a:r>
              <a:rPr lang="da-DK" sz="2400" dirty="0">
                <a:latin typeface="Times" pitchFamily="18" charset="0"/>
              </a:rPr>
              <a:t> 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)</a:t>
            </a:r>
            <a:r>
              <a:rPr lang="da-DK" sz="2400" i="1" dirty="0">
                <a:latin typeface="Times" pitchFamily="18" charset="0"/>
              </a:rPr>
              <a:t> </a:t>
            </a:r>
            <a:endParaRPr lang="da-DK" sz="2400" dirty="0"/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(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300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da-DK" sz="2400" dirty="0">
                <a:latin typeface="Times" pitchFamily="18" charset="0"/>
              </a:rPr>
              <a:t>) ≤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)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  <a:endParaRPr lang="da-DK" sz="2400" dirty="0"/>
          </a:p>
          <a:p>
            <a:pPr eaLnBrk="1" hangingPunct="1">
              <a:spcAft>
                <a:spcPts val="1500"/>
              </a:spcAft>
            </a:pPr>
            <a:r>
              <a:rPr lang="da-DK" sz="2400" i="1" dirty="0">
                <a:latin typeface="Times" pitchFamily="18" charset="0"/>
              </a:rPr>
              <a:t>    n</a:t>
            </a:r>
            <a:r>
              <a:rPr lang="da-DK" sz="2400" baseline="300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da-DK" sz="2400" baseline="30000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(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)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=</a:t>
            </a:r>
            <a:r>
              <a:rPr lang="da-DK" sz="2400" dirty="0">
                <a:latin typeface="Times" pitchFamily="18" charset="0"/>
              </a:rPr>
              <a:t> 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i="1" baseline="30000" dirty="0">
                <a:latin typeface="Times" pitchFamily="18" charset="0"/>
              </a:rPr>
              <a:t>n </a:t>
            </a:r>
            <a:r>
              <a:rPr lang="da-DK" sz="2400" dirty="0">
                <a:latin typeface="Times" pitchFamily="18" charset="0"/>
              </a:rPr>
              <a:t>/ 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i="1" baseline="30000" dirty="0">
                <a:latin typeface="Times" pitchFamily="18" charset="0"/>
              </a:rPr>
              <a:t>n</a:t>
            </a:r>
            <a:endParaRPr lang="da-DK" sz="2400" i="1" dirty="0">
              <a:latin typeface="Times" pitchFamily="18" charset="0"/>
            </a:endParaRPr>
          </a:p>
          <a:p>
            <a:pPr eaLnBrk="1" hangingPunct="1">
              <a:spcAft>
                <a:spcPts val="1500"/>
              </a:spcAft>
            </a:pPr>
            <a:r>
              <a:rPr lang="da-DK" sz="2400" i="1" dirty="0">
                <a:latin typeface="Times" pitchFamily="18" charset="0"/>
              </a:rPr>
              <a:t>    n</a:t>
            </a:r>
            <a:r>
              <a:rPr lang="da-DK" sz="2400" baseline="30000" dirty="0">
                <a:solidFill>
                  <a:srgbClr val="FF0000"/>
                </a:solidFill>
                <a:latin typeface="Times" pitchFamily="18" charset="0"/>
              </a:rPr>
              <a:t>5</a:t>
            </a:r>
            <a:r>
              <a:rPr lang="en-US" sz="2400" dirty="0">
                <a:latin typeface="Times" pitchFamily="18" charset="0"/>
              </a:rPr>
              <a:t> ·</a:t>
            </a:r>
            <a:r>
              <a:rPr lang="da-DK" sz="2400" baseline="30000" dirty="0">
                <a:latin typeface="Times" pitchFamily="18" charset="0"/>
              </a:rPr>
              <a:t> </a:t>
            </a:r>
            <a:r>
              <a:rPr lang="da-DK" sz="2400" dirty="0">
                <a:solidFill>
                  <a:srgbClr val="00B050"/>
                </a:solidFill>
                <a:latin typeface="Times" pitchFamily="18" charset="0"/>
              </a:rPr>
              <a:t>2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solidFill>
                  <a:srgbClr val="00B0F0"/>
                </a:solidFill>
                <a:latin typeface="Times" pitchFamily="18" charset="0"/>
              </a:rPr>
              <a:t>3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/>
              <a:t>Dvs. det ønskede gælder for </a:t>
            </a:r>
            <a:r>
              <a:rPr lang="da-DK" sz="2400" i="1" dirty="0">
                <a:latin typeface="Times" pitchFamily="18" charset="0"/>
              </a:rPr>
              <a:t>c </a:t>
            </a:r>
            <a:r>
              <a:rPr lang="da-DK" sz="2400" dirty="0">
                <a:latin typeface="Times" pitchFamily="18" charset="0"/>
              </a:rPr>
              <a:t>= 1</a:t>
            </a:r>
            <a:r>
              <a:rPr lang="en-US" sz="2400" dirty="0">
                <a:latin typeface="Times" pitchFamily="18" charset="0"/>
              </a:rPr>
              <a:t> </a:t>
            </a:r>
            <a:r>
              <a:rPr lang="da-DK" sz="2400" dirty="0"/>
              <a:t>og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-25000" dirty="0">
                <a:latin typeface="Times" pitchFamily="18" charset="0"/>
              </a:rPr>
              <a:t>0 </a:t>
            </a:r>
            <a:r>
              <a:rPr lang="da-DK" sz="2400" dirty="0">
                <a:latin typeface="Times" pitchFamily="18" charset="0"/>
              </a:rPr>
              <a:t>= 73</a:t>
            </a:r>
            <a:r>
              <a:rPr lang="da-DK" sz="2400" i="1" dirty="0">
                <a:latin typeface="Times" pitchFamily="18" charset="0"/>
              </a:rPr>
              <a:t>.                        </a:t>
            </a:r>
            <a:r>
              <a:rPr lang="da-DK" sz="2400" dirty="0">
                <a:solidFill>
                  <a:srgbClr val="C00000"/>
                </a:solidFill>
                <a:latin typeface="Times" pitchFamily="18" charset="0"/>
              </a:rPr>
              <a:t>□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b="1" dirty="0">
                <a:latin typeface="+mj-lt"/>
              </a:rPr>
              <a:t>Sætning</a:t>
            </a:r>
            <a:r>
              <a:rPr lang="da-DK" sz="2400" dirty="0">
                <a:solidFill>
                  <a:srgbClr val="C00000"/>
                </a:solidFill>
                <a:latin typeface="+mj-lt"/>
              </a:rPr>
              <a:t>  </a:t>
            </a:r>
            <a:r>
              <a:rPr lang="da-DK" sz="2400" dirty="0">
                <a:solidFill>
                  <a:srgbClr val="C00000"/>
                </a:solidFill>
                <a:latin typeface="Times" pitchFamily="18" charset="0"/>
              </a:rPr>
              <a:t>   </a:t>
            </a:r>
            <a:r>
              <a:rPr lang="da-DK" sz="2400" dirty="0" err="1">
                <a:solidFill>
                  <a:srgbClr val="C00000"/>
                </a:solidFill>
                <a:latin typeface="Times" pitchFamily="18" charset="0"/>
              </a:rPr>
              <a:t>poly</a:t>
            </a:r>
            <a:r>
              <a:rPr lang="da-DK" sz="2400" dirty="0">
                <a:latin typeface="Times" pitchFamily="18" charset="0"/>
              </a:rPr>
              <a:t>(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dirty="0">
                <a:latin typeface="Times" pitchFamily="18" charset="0"/>
              </a:rPr>
              <a:t>) </a:t>
            </a:r>
            <a:r>
              <a:rPr lang="da-DK" sz="2400" dirty="0">
                <a:latin typeface="Times" pitchFamily="18" charset="0"/>
                <a:sym typeface="Symbol"/>
              </a:rPr>
              <a:t> </a:t>
            </a:r>
            <a:r>
              <a:rPr lang="da-DK" sz="2400" i="1" dirty="0">
                <a:solidFill>
                  <a:srgbClr val="00B050"/>
                </a:solidFill>
                <a:latin typeface="Times" pitchFamily="18" charset="0"/>
              </a:rPr>
              <a:t>a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=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O( </a:t>
            </a:r>
            <a:r>
              <a:rPr lang="da-DK" sz="2400" i="1" dirty="0" err="1">
                <a:solidFill>
                  <a:srgbClr val="00B0F0"/>
                </a:solidFill>
                <a:latin typeface="Times" pitchFamily="18" charset="0"/>
              </a:rPr>
              <a:t>b</a:t>
            </a:r>
            <a:r>
              <a:rPr lang="da-DK" sz="2400" i="1" baseline="30000" dirty="0" err="1">
                <a:latin typeface="Times" pitchFamily="18" charset="0"/>
              </a:rPr>
              <a:t>n</a:t>
            </a:r>
            <a:r>
              <a:rPr lang="da-DK" sz="2400" dirty="0"/>
              <a:t> )   for alle   </a:t>
            </a:r>
            <a:r>
              <a:rPr lang="da-DK" sz="2400" dirty="0">
                <a:latin typeface="Times" pitchFamily="18" charset="0"/>
              </a:rPr>
              <a:t>1 </a:t>
            </a:r>
            <a:r>
              <a:rPr lang="da-DK" sz="2400" dirty="0">
                <a:latin typeface="Times" pitchFamily="18" charset="0"/>
                <a:sym typeface="Symbol"/>
              </a:rPr>
              <a:t></a:t>
            </a:r>
            <a:r>
              <a:rPr lang="da-DK" sz="2400" dirty="0">
                <a:latin typeface="Times" pitchFamily="18" charset="0"/>
              </a:rPr>
              <a:t> </a:t>
            </a:r>
            <a:r>
              <a:rPr lang="da-DK" sz="2400" i="1" dirty="0">
                <a:solidFill>
                  <a:srgbClr val="00B050"/>
                </a:solidFill>
                <a:latin typeface="Times" pitchFamily="18" charset="0"/>
              </a:rPr>
              <a:t>a</a:t>
            </a:r>
            <a:r>
              <a:rPr lang="da-DK" sz="2400" dirty="0">
                <a:latin typeface="Times" pitchFamily="18" charset="0"/>
              </a:rPr>
              <a:t> &lt; </a:t>
            </a:r>
            <a:r>
              <a:rPr lang="da-DK" sz="2400" i="1" dirty="0">
                <a:solidFill>
                  <a:srgbClr val="00B0F0"/>
                </a:solidFill>
                <a:latin typeface="Times" pitchFamily="18" charset="0"/>
              </a:rPr>
              <a:t>b</a:t>
            </a:r>
            <a:endParaRPr lang="da-DK" sz="2400" i="1" dirty="0">
              <a:solidFill>
                <a:srgbClr val="00B0F0"/>
              </a:solidFill>
            </a:endParaRPr>
          </a:p>
        </p:txBody>
      </p:sp>
      <p:pic>
        <p:nvPicPr>
          <p:cNvPr id="24580" name="Objec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9797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Object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877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211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545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Object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641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cs typeface="Arial" charset="0"/>
              </a:rPr>
              <a:t>Ω</a:t>
            </a:r>
            <a:r>
              <a:rPr lang="da-DK" b="1" smtClean="0"/>
              <a:t> -notation</a:t>
            </a:r>
            <a:endParaRPr lang="en-US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1447800"/>
            <a:ext cx="7848600" cy="2286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z="2800" b="1"/>
              <a:t>Definition</a:t>
            </a:r>
            <a:r>
              <a:rPr lang="da-DK" sz="2800"/>
              <a:t>:   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el-GR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Ω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</a:rPr>
              <a:t>)) </a:t>
            </a:r>
          </a:p>
          <a:p>
            <a:pPr algn="ctr" eaLnBrk="1" hangingPunct="1">
              <a:buFontTx/>
              <a:buNone/>
            </a:pPr>
            <a:r>
              <a:rPr lang="da-DK" sz="2800"/>
              <a:t>hvis </a:t>
            </a:r>
            <a:r>
              <a:rPr lang="da-DK" sz="2800" i="1">
                <a:latin typeface="Times" pitchFamily="18" charset="0"/>
              </a:rPr>
              <a:t>f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</a:t>
            </a:r>
            <a:r>
              <a:rPr lang="da-DK" sz="2800"/>
              <a:t> og </a:t>
            </a:r>
            <a:r>
              <a:rPr lang="da-DK" sz="2800" i="1">
                <a:latin typeface="Times" pitchFamily="18" charset="0"/>
              </a:rPr>
              <a:t>g</a:t>
            </a:r>
            <a:r>
              <a:rPr lang="da-DK" sz="2800">
                <a:latin typeface="Times" pitchFamily="18" charset="0"/>
              </a:rPr>
              <a:t>(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)</a:t>
            </a:r>
            <a:r>
              <a:rPr lang="da-DK" sz="2800"/>
              <a:t> er funktioner </a:t>
            </a:r>
            <a:r>
              <a:rPr lang="da-DK" sz="2800" i="1">
                <a:latin typeface="Times" pitchFamily="18" charset="0"/>
              </a:rPr>
              <a:t>N</a:t>
            </a:r>
            <a:r>
              <a:rPr lang="da-DK" sz="2800">
                <a:latin typeface="Times" pitchFamily="18" charset="0"/>
              </a:rPr>
              <a:t> </a:t>
            </a:r>
            <a:r>
              <a:rPr lang="da-DK" sz="2800">
                <a:latin typeface="Times" pitchFamily="18" charset="0"/>
                <a:cs typeface="Arial" charset="0"/>
              </a:rPr>
              <a:t>→ </a:t>
            </a:r>
            <a:r>
              <a:rPr lang="da-DK" sz="2800" i="1">
                <a:latin typeface="Times" pitchFamily="18" charset="0"/>
                <a:cs typeface="Arial" charset="0"/>
              </a:rPr>
              <a:t>R</a:t>
            </a:r>
            <a:r>
              <a:rPr lang="da-DK" sz="2800">
                <a:cs typeface="Arial" charset="0"/>
              </a:rPr>
              <a:t> og</a:t>
            </a:r>
          </a:p>
          <a:p>
            <a:pPr algn="ctr" eaLnBrk="1" hangingPunct="1">
              <a:buFontTx/>
              <a:buNone/>
            </a:pPr>
            <a:r>
              <a:rPr lang="da-DK" sz="2800" i="1">
                <a:cs typeface="Arial" charset="0"/>
              </a:rPr>
              <a:t>findes</a:t>
            </a:r>
            <a:r>
              <a:rPr lang="da-DK" sz="2800">
                <a:cs typeface="Arial" charset="0"/>
              </a:rPr>
              <a:t> </a:t>
            </a:r>
            <a:r>
              <a:rPr lang="da-DK" sz="2800" i="1">
                <a:latin typeface="Times" pitchFamily="18" charset="0"/>
                <a:cs typeface="Arial" charset="0"/>
              </a:rPr>
              <a:t>c</a:t>
            </a:r>
            <a:r>
              <a:rPr lang="da-DK" sz="2800">
                <a:latin typeface="Times" pitchFamily="18" charset="0"/>
                <a:cs typeface="Arial" charset="0"/>
              </a:rPr>
              <a:t> &gt; 0</a:t>
            </a:r>
            <a:r>
              <a:rPr lang="da-DK" sz="2800">
                <a:cs typeface="Arial" charset="0"/>
              </a:rPr>
              <a:t> og </a:t>
            </a:r>
            <a:r>
              <a:rPr lang="da-DK" sz="2800" i="1">
                <a:latin typeface="Times" pitchFamily="18" charset="0"/>
                <a:cs typeface="Arial" charset="0"/>
              </a:rPr>
              <a:t>N</a:t>
            </a:r>
            <a:r>
              <a:rPr lang="da-DK" sz="2800" baseline="-25000">
                <a:latin typeface="Times" pitchFamily="18" charset="0"/>
                <a:cs typeface="Arial" charset="0"/>
              </a:rPr>
              <a:t>0</a:t>
            </a:r>
            <a:r>
              <a:rPr lang="da-DK" sz="2800" baseline="-25000">
                <a:cs typeface="Arial" charset="0"/>
              </a:rPr>
              <a:t>  </a:t>
            </a:r>
            <a:r>
              <a:rPr lang="da-DK" sz="2800">
                <a:cs typeface="Arial" charset="0"/>
              </a:rPr>
              <a:t>så </a:t>
            </a:r>
            <a:r>
              <a:rPr lang="da-DK" sz="2800" i="1">
                <a:cs typeface="Arial" charset="0"/>
              </a:rPr>
              <a:t>for alle</a:t>
            </a:r>
            <a:r>
              <a:rPr lang="da-DK" sz="2800">
                <a:cs typeface="Arial" charset="0"/>
              </a:rPr>
              <a:t> </a:t>
            </a:r>
            <a:r>
              <a:rPr lang="da-DK" sz="2800" i="1">
                <a:latin typeface="Times" pitchFamily="18" charset="0"/>
                <a:cs typeface="Arial" charset="0"/>
              </a:rPr>
              <a:t>n</a:t>
            </a:r>
            <a:r>
              <a:rPr lang="da-DK" sz="2800">
                <a:latin typeface="Times" pitchFamily="18" charset="0"/>
                <a:cs typeface="Arial" charset="0"/>
              </a:rPr>
              <a:t> ≥ </a:t>
            </a:r>
            <a:r>
              <a:rPr lang="da-DK" sz="2800" i="1">
                <a:latin typeface="Times" pitchFamily="18" charset="0"/>
                <a:cs typeface="Arial" charset="0"/>
              </a:rPr>
              <a:t>N</a:t>
            </a:r>
            <a:r>
              <a:rPr lang="da-DK" sz="2800" baseline="-25000">
                <a:latin typeface="Times" pitchFamily="18" charset="0"/>
                <a:cs typeface="Arial" charset="0"/>
              </a:rPr>
              <a:t>0</a:t>
            </a:r>
            <a:r>
              <a:rPr lang="da-DK" sz="2800">
                <a:cs typeface="Arial" charset="0"/>
              </a:rPr>
              <a:t> :</a:t>
            </a:r>
          </a:p>
          <a:p>
            <a:pPr algn="ctr" eaLnBrk="1" hangingPunct="1">
              <a:buFontTx/>
              <a:buNone/>
            </a:pPr>
            <a:r>
              <a:rPr lang="da-DK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≥ </a:t>
            </a:r>
            <a:r>
              <a:rPr lang="da-DK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sz="2800" i="1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z="280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371600" y="6248401"/>
            <a:ext cx="9448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”større end er lig med”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),</a:t>
            </a:r>
            <a:r>
              <a:rPr lang="da-DK" sz="2200">
                <a:solidFill>
                  <a:srgbClr val="FF0000"/>
                </a:solidFill>
              </a:rPr>
              <a:t> eller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”domineret af”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endParaRPr lang="en-US" sz="220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 flipV="1">
            <a:off x="4572000" y="4038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 flipV="1">
            <a:off x="4572000" y="55626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3" name="Freeform 9"/>
          <p:cNvSpPr>
            <a:spLocks/>
          </p:cNvSpPr>
          <p:nvPr/>
        </p:nvSpPr>
        <p:spPr bwMode="auto">
          <a:xfrm>
            <a:off x="4572000" y="4267200"/>
            <a:ext cx="2819400" cy="1282700"/>
          </a:xfrm>
          <a:custGeom>
            <a:avLst/>
            <a:gdLst>
              <a:gd name="T0" fmla="*/ 0 w 1776"/>
              <a:gd name="T1" fmla="*/ 2147483647 h 808"/>
              <a:gd name="T2" fmla="*/ 2147483647 w 1776"/>
              <a:gd name="T3" fmla="*/ 2147483647 h 808"/>
              <a:gd name="T4" fmla="*/ 2147483647 w 1776"/>
              <a:gd name="T5" fmla="*/ 2147483647 h 808"/>
              <a:gd name="T6" fmla="*/ 2147483647 w 1776"/>
              <a:gd name="T7" fmla="*/ 0 h 80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808"/>
              <a:gd name="T14" fmla="*/ 1776 w 1776"/>
              <a:gd name="T15" fmla="*/ 808 h 8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808">
                <a:moveTo>
                  <a:pt x="0" y="672"/>
                </a:moveTo>
                <a:cubicBezTo>
                  <a:pt x="92" y="596"/>
                  <a:pt x="184" y="520"/>
                  <a:pt x="288" y="528"/>
                </a:cubicBezTo>
                <a:cubicBezTo>
                  <a:pt x="392" y="536"/>
                  <a:pt x="376" y="808"/>
                  <a:pt x="624" y="720"/>
                </a:cubicBezTo>
                <a:cubicBezTo>
                  <a:pt x="872" y="632"/>
                  <a:pt x="1568" y="120"/>
                  <a:pt x="17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4" name="Freeform 10"/>
          <p:cNvSpPr>
            <a:spLocks/>
          </p:cNvSpPr>
          <p:nvPr/>
        </p:nvSpPr>
        <p:spPr bwMode="auto">
          <a:xfrm>
            <a:off x="4572000" y="4724400"/>
            <a:ext cx="2819400" cy="596900"/>
          </a:xfrm>
          <a:custGeom>
            <a:avLst/>
            <a:gdLst>
              <a:gd name="T0" fmla="*/ 0 w 1776"/>
              <a:gd name="T1" fmla="*/ 2147483647 h 376"/>
              <a:gd name="T2" fmla="*/ 2147483647 w 1776"/>
              <a:gd name="T3" fmla="*/ 2147483647 h 376"/>
              <a:gd name="T4" fmla="*/ 2147483647 w 1776"/>
              <a:gd name="T5" fmla="*/ 0 h 376"/>
              <a:gd name="T6" fmla="*/ 0 60000 65536"/>
              <a:gd name="T7" fmla="*/ 0 60000 65536"/>
              <a:gd name="T8" fmla="*/ 0 60000 65536"/>
              <a:gd name="T9" fmla="*/ 0 w 1776"/>
              <a:gd name="T10" fmla="*/ 0 h 376"/>
              <a:gd name="T11" fmla="*/ 1776 w 1776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76">
                <a:moveTo>
                  <a:pt x="0" y="240"/>
                </a:moveTo>
                <a:cubicBezTo>
                  <a:pt x="164" y="308"/>
                  <a:pt x="328" y="376"/>
                  <a:pt x="624" y="336"/>
                </a:cubicBezTo>
                <a:cubicBezTo>
                  <a:pt x="920" y="296"/>
                  <a:pt x="1504" y="56"/>
                  <a:pt x="1776" y="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 flipV="1">
            <a:off x="6400800" y="4114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6096000" y="55626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i="1">
                <a:latin typeface="Times" pitchFamily="18" charset="0"/>
              </a:rPr>
              <a:t>N</a:t>
            </a:r>
            <a:r>
              <a:rPr lang="da-DK" baseline="-25000">
                <a:latin typeface="Times" pitchFamily="18" charset="0"/>
              </a:rPr>
              <a:t>0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7391400" y="40386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)</a:t>
            </a:r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7391400" y="44958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·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da-DK" b="1">
              <a:solidFill>
                <a:schemeClr val="accent2"/>
              </a:solidFill>
              <a:latin typeface="Times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800" b="1" dirty="0">
                <a:latin typeface="Calibri"/>
                <a:cs typeface="Arial" charset="0"/>
              </a:rPr>
              <a:t>Θ</a:t>
            </a:r>
            <a:r>
              <a:rPr lang="da-DK" b="1" dirty="0" smtClean="0"/>
              <a:t>-notation</a:t>
            </a:r>
            <a:endParaRPr lang="en-US" b="1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b="1" dirty="0" smtClean="0"/>
              <a:t>Definition</a:t>
            </a:r>
            <a:r>
              <a:rPr lang="da-DK" dirty="0" smtClean="0"/>
              <a:t>:   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el-GR" sz="3600" dirty="0">
                <a:solidFill>
                  <a:schemeClr val="accent2"/>
                </a:solidFill>
                <a:latin typeface="Calibri"/>
                <a:cs typeface="Arial" charset="0"/>
              </a:rPr>
              <a:t>Θ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da-DK" sz="1000" dirty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da-DK" dirty="0" smtClean="0"/>
              <a:t>hvis </a:t>
            </a:r>
            <a:r>
              <a:rPr lang="da-DK" i="1" dirty="0" smtClean="0">
                <a:latin typeface="Times" pitchFamily="18" charset="0"/>
              </a:rPr>
              <a:t>f</a:t>
            </a:r>
            <a:r>
              <a:rPr lang="da-DK" dirty="0" smtClean="0">
                <a:latin typeface="Times" pitchFamily="18" charset="0"/>
              </a:rPr>
              <a:t>(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)=O(</a:t>
            </a:r>
            <a:r>
              <a:rPr lang="da-DK" i="1" dirty="0" smtClean="0">
                <a:latin typeface="Times" pitchFamily="18" charset="0"/>
              </a:rPr>
              <a:t>g</a:t>
            </a:r>
            <a:r>
              <a:rPr lang="da-DK" dirty="0" smtClean="0">
                <a:latin typeface="Times" pitchFamily="18" charset="0"/>
              </a:rPr>
              <a:t>(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))</a:t>
            </a:r>
            <a:r>
              <a:rPr lang="da-DK" dirty="0" smtClean="0"/>
              <a:t> og </a:t>
            </a:r>
            <a:r>
              <a:rPr lang="da-DK" i="1" dirty="0" smtClean="0">
                <a:latin typeface="Times" pitchFamily="18" charset="0"/>
              </a:rPr>
              <a:t>f</a:t>
            </a:r>
            <a:r>
              <a:rPr lang="da-DK" dirty="0" smtClean="0">
                <a:latin typeface="Times" pitchFamily="18" charset="0"/>
              </a:rPr>
              <a:t>(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dirty="0" smtClean="0">
                <a:latin typeface="Times" pitchFamily="18" charset="0"/>
              </a:rPr>
              <a:t>)= </a:t>
            </a:r>
            <a:r>
              <a:rPr lang="el-GR" dirty="0" smtClean="0">
                <a:latin typeface="Times" pitchFamily="18" charset="0"/>
                <a:cs typeface="Arial" charset="0"/>
              </a:rPr>
              <a:t>Ω</a:t>
            </a:r>
            <a:r>
              <a:rPr lang="da-DK" dirty="0" smtClean="0">
                <a:latin typeface="Times" pitchFamily="18" charset="0"/>
                <a:cs typeface="Arial" charset="0"/>
              </a:rPr>
              <a:t>(</a:t>
            </a:r>
            <a:r>
              <a:rPr lang="da-DK" i="1" dirty="0" smtClean="0">
                <a:latin typeface="Times" pitchFamily="18" charset="0"/>
                <a:cs typeface="Arial" charset="0"/>
              </a:rPr>
              <a:t>g</a:t>
            </a:r>
            <a:r>
              <a:rPr lang="da-DK" dirty="0" smtClean="0">
                <a:latin typeface="Times" pitchFamily="18" charset="0"/>
                <a:cs typeface="Arial" charset="0"/>
              </a:rPr>
              <a:t>(</a:t>
            </a:r>
            <a:r>
              <a:rPr lang="da-DK" i="1" dirty="0" smtClean="0">
                <a:latin typeface="Times" pitchFamily="18" charset="0"/>
                <a:cs typeface="Arial" charset="0"/>
              </a:rPr>
              <a:t>n</a:t>
            </a:r>
            <a:r>
              <a:rPr lang="da-DK" dirty="0" smtClean="0">
                <a:latin typeface="Times" pitchFamily="18" charset="0"/>
                <a:cs typeface="Arial" charset="0"/>
              </a:rPr>
              <a:t>)</a:t>
            </a:r>
            <a:endParaRPr lang="en-US" b="1" dirty="0" smtClean="0">
              <a:solidFill>
                <a:schemeClr val="accent2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38300" y="6248400"/>
            <a:ext cx="891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 dirty="0">
                <a:solidFill>
                  <a:srgbClr val="FF0000"/>
                </a:solidFill>
              </a:rPr>
              <a:t>Intuitivt: </a:t>
            </a:r>
            <a:r>
              <a:rPr lang="da-DK" sz="2200" i="1" dirty="0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 dirty="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 dirty="0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 dirty="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 dirty="0">
                <a:solidFill>
                  <a:srgbClr val="FF0000"/>
                </a:solidFill>
              </a:rPr>
              <a:t> og </a:t>
            </a:r>
            <a:r>
              <a:rPr lang="da-DK" sz="2200" i="1" dirty="0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 dirty="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 dirty="0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 dirty="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 dirty="0">
                <a:solidFill>
                  <a:srgbClr val="FF0000"/>
                </a:solidFill>
              </a:rPr>
              <a:t> er ”</a:t>
            </a:r>
            <a:r>
              <a:rPr lang="da-DK" sz="2200" dirty="0" smtClean="0">
                <a:solidFill>
                  <a:srgbClr val="FF0000"/>
                </a:solidFill>
              </a:rPr>
              <a:t>asymptotisk </a:t>
            </a:r>
            <a:r>
              <a:rPr lang="da-DK" sz="2200" dirty="0">
                <a:solidFill>
                  <a:srgbClr val="FF0000"/>
                </a:solidFill>
              </a:rPr>
              <a:t>ens”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 flipV="1">
            <a:off x="4419600" y="35052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 flipV="1">
            <a:off x="4419600" y="50292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7" name="Freeform 9"/>
          <p:cNvSpPr>
            <a:spLocks/>
          </p:cNvSpPr>
          <p:nvPr/>
        </p:nvSpPr>
        <p:spPr bwMode="auto">
          <a:xfrm>
            <a:off x="4419600" y="3733800"/>
            <a:ext cx="2819400" cy="1282700"/>
          </a:xfrm>
          <a:custGeom>
            <a:avLst/>
            <a:gdLst>
              <a:gd name="T0" fmla="*/ 0 w 1776"/>
              <a:gd name="T1" fmla="*/ 2147483647 h 808"/>
              <a:gd name="T2" fmla="*/ 2147483647 w 1776"/>
              <a:gd name="T3" fmla="*/ 2147483647 h 808"/>
              <a:gd name="T4" fmla="*/ 2147483647 w 1776"/>
              <a:gd name="T5" fmla="*/ 2147483647 h 808"/>
              <a:gd name="T6" fmla="*/ 2147483647 w 1776"/>
              <a:gd name="T7" fmla="*/ 0 h 80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808"/>
              <a:gd name="T14" fmla="*/ 1776 w 1776"/>
              <a:gd name="T15" fmla="*/ 808 h 8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808">
                <a:moveTo>
                  <a:pt x="0" y="672"/>
                </a:moveTo>
                <a:cubicBezTo>
                  <a:pt x="92" y="596"/>
                  <a:pt x="184" y="520"/>
                  <a:pt x="288" y="528"/>
                </a:cubicBezTo>
                <a:cubicBezTo>
                  <a:pt x="392" y="536"/>
                  <a:pt x="376" y="808"/>
                  <a:pt x="624" y="720"/>
                </a:cubicBezTo>
                <a:cubicBezTo>
                  <a:pt x="872" y="632"/>
                  <a:pt x="1568" y="120"/>
                  <a:pt x="17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8" name="Freeform 10"/>
          <p:cNvSpPr>
            <a:spLocks/>
          </p:cNvSpPr>
          <p:nvPr/>
        </p:nvSpPr>
        <p:spPr bwMode="auto">
          <a:xfrm>
            <a:off x="4419600" y="4191000"/>
            <a:ext cx="2819400" cy="596900"/>
          </a:xfrm>
          <a:custGeom>
            <a:avLst/>
            <a:gdLst>
              <a:gd name="T0" fmla="*/ 0 w 1776"/>
              <a:gd name="T1" fmla="*/ 2147483647 h 376"/>
              <a:gd name="T2" fmla="*/ 2147483647 w 1776"/>
              <a:gd name="T3" fmla="*/ 2147483647 h 376"/>
              <a:gd name="T4" fmla="*/ 2147483647 w 1776"/>
              <a:gd name="T5" fmla="*/ 0 h 376"/>
              <a:gd name="T6" fmla="*/ 0 60000 65536"/>
              <a:gd name="T7" fmla="*/ 0 60000 65536"/>
              <a:gd name="T8" fmla="*/ 0 60000 65536"/>
              <a:gd name="T9" fmla="*/ 0 w 1776"/>
              <a:gd name="T10" fmla="*/ 0 h 376"/>
              <a:gd name="T11" fmla="*/ 1776 w 1776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76">
                <a:moveTo>
                  <a:pt x="0" y="240"/>
                </a:moveTo>
                <a:cubicBezTo>
                  <a:pt x="164" y="308"/>
                  <a:pt x="328" y="376"/>
                  <a:pt x="624" y="336"/>
                </a:cubicBezTo>
                <a:cubicBezTo>
                  <a:pt x="920" y="296"/>
                  <a:pt x="1504" y="56"/>
                  <a:pt x="1776" y="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9" name="Line 11"/>
          <p:cNvSpPr>
            <a:spLocks noChangeShapeType="1"/>
          </p:cNvSpPr>
          <p:nvPr/>
        </p:nvSpPr>
        <p:spPr bwMode="auto">
          <a:xfrm flipV="1">
            <a:off x="6248400" y="3581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5943600" y="50292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i="1">
                <a:latin typeface="Times" pitchFamily="18" charset="0"/>
              </a:rPr>
              <a:t>N</a:t>
            </a:r>
            <a:r>
              <a:rPr lang="da-DK" baseline="-25000">
                <a:latin typeface="Times" pitchFamily="18" charset="0"/>
              </a:rPr>
              <a:t>0</a:t>
            </a:r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7239000" y="39624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)</a:t>
            </a:r>
          </a:p>
        </p:txBody>
      </p:sp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7239000" y="35052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da-DK" b="1" baseline="-25000">
                <a:solidFill>
                  <a:schemeClr val="accent2"/>
                </a:solidFill>
                <a:latin typeface="Times" pitchFamily="18" charset="0"/>
              </a:rPr>
              <a:t>1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·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da-DK" b="1">
              <a:solidFill>
                <a:schemeClr val="accent2"/>
              </a:solidFill>
              <a:latin typeface="Times" pitchFamily="18" charset="0"/>
            </a:endParaRPr>
          </a:p>
        </p:txBody>
      </p:sp>
      <p:sp>
        <p:nvSpPr>
          <p:cNvPr id="35853" name="Freeform 15"/>
          <p:cNvSpPr>
            <a:spLocks/>
          </p:cNvSpPr>
          <p:nvPr/>
        </p:nvSpPr>
        <p:spPr bwMode="auto">
          <a:xfrm>
            <a:off x="4419600" y="4495800"/>
            <a:ext cx="2819400" cy="520700"/>
          </a:xfrm>
          <a:custGeom>
            <a:avLst/>
            <a:gdLst>
              <a:gd name="T0" fmla="*/ 0 w 1776"/>
              <a:gd name="T1" fmla="*/ 2147483647 h 808"/>
              <a:gd name="T2" fmla="*/ 2147483647 w 1776"/>
              <a:gd name="T3" fmla="*/ 2147483647 h 808"/>
              <a:gd name="T4" fmla="*/ 2147483647 w 1776"/>
              <a:gd name="T5" fmla="*/ 2147483647 h 808"/>
              <a:gd name="T6" fmla="*/ 2147483647 w 1776"/>
              <a:gd name="T7" fmla="*/ 0 h 80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808"/>
              <a:gd name="T14" fmla="*/ 1776 w 1776"/>
              <a:gd name="T15" fmla="*/ 808 h 8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808">
                <a:moveTo>
                  <a:pt x="0" y="672"/>
                </a:moveTo>
                <a:cubicBezTo>
                  <a:pt x="92" y="596"/>
                  <a:pt x="184" y="520"/>
                  <a:pt x="288" y="528"/>
                </a:cubicBezTo>
                <a:cubicBezTo>
                  <a:pt x="392" y="536"/>
                  <a:pt x="376" y="808"/>
                  <a:pt x="624" y="720"/>
                </a:cubicBezTo>
                <a:cubicBezTo>
                  <a:pt x="872" y="632"/>
                  <a:pt x="1568" y="120"/>
                  <a:pt x="17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7239000" y="43434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da-DK" b="1" baseline="-25000">
                <a:solidFill>
                  <a:schemeClr val="accent2"/>
                </a:solidFill>
                <a:latin typeface="Times" pitchFamily="18" charset="0"/>
              </a:rPr>
              <a:t>2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·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da-DK" b="1">
              <a:solidFill>
                <a:schemeClr val="accent2"/>
              </a:solidFill>
              <a:latin typeface="Times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>
                <a:cs typeface="Arial" charset="0"/>
              </a:rPr>
              <a:t>o</a:t>
            </a:r>
            <a:r>
              <a:rPr lang="da-DK" b="1" smtClean="0"/>
              <a:t>-notation (lille o)</a:t>
            </a:r>
            <a:endParaRPr lang="en-US" b="1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b="1" smtClean="0"/>
              <a:t>Definition</a:t>
            </a:r>
            <a:r>
              <a:rPr lang="da-DK" smtClean="0"/>
              <a:t>:  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o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da-DK" sz="100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da-DK" smtClean="0"/>
              <a:t>hvis </a:t>
            </a:r>
            <a:r>
              <a:rPr lang="da-DK" i="1" smtClean="0">
                <a:latin typeface="Times" pitchFamily="18" charset="0"/>
              </a:rPr>
              <a:t>f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og </a:t>
            </a:r>
            <a:r>
              <a:rPr lang="da-DK" i="1" smtClean="0">
                <a:latin typeface="Times" pitchFamily="18" charset="0"/>
              </a:rPr>
              <a:t>g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er funktioner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  <a:cs typeface="Arial" charset="0"/>
              </a:rPr>
              <a:t>→ </a:t>
            </a:r>
            <a:r>
              <a:rPr lang="da-DK" i="1" smtClean="0">
                <a:latin typeface="Times" pitchFamily="18" charset="0"/>
                <a:cs typeface="Arial" charset="0"/>
              </a:rPr>
              <a:t>R</a:t>
            </a:r>
            <a:r>
              <a:rPr lang="da-DK" smtClean="0">
                <a:cs typeface="Arial" charset="0"/>
              </a:rPr>
              <a:t> og</a:t>
            </a:r>
          </a:p>
          <a:p>
            <a:pPr algn="ctr" eaLnBrk="1" hangingPunct="1">
              <a:buFontTx/>
              <a:buNone/>
            </a:pPr>
            <a:endParaRPr lang="da-DK" sz="1200"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b="1" i="1" smtClean="0">
                <a:solidFill>
                  <a:schemeClr val="accent2"/>
                </a:solidFill>
                <a:cs typeface="Arial" charset="0"/>
              </a:rPr>
              <a:t>for alle</a:t>
            </a:r>
            <a:r>
              <a:rPr lang="da-DK" b="1" smtClean="0">
                <a:cs typeface="Arial" charset="0"/>
              </a:rPr>
              <a:t>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&gt;</a:t>
            </a:r>
            <a:r>
              <a:rPr lang="da-DK" b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cs typeface="Arial" charset="0"/>
              </a:rPr>
              <a:t>, </a:t>
            </a:r>
            <a:r>
              <a:rPr lang="da-DK" i="1" smtClean="0">
                <a:cs typeface="Arial" charset="0"/>
              </a:rPr>
              <a:t>findes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baseline="-25000" smtClean="0">
                <a:cs typeface="Arial" charset="0"/>
              </a:rPr>
              <a:t>  </a:t>
            </a:r>
            <a:r>
              <a:rPr lang="da-DK" smtClean="0">
                <a:cs typeface="Arial" charset="0"/>
              </a:rPr>
              <a:t>så </a:t>
            </a:r>
            <a:r>
              <a:rPr lang="da-DK" i="1" smtClean="0">
                <a:cs typeface="Arial" charset="0"/>
              </a:rPr>
              <a:t>for alle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latin typeface="Times" pitchFamily="18" charset="0"/>
                <a:cs typeface="Arial" charset="0"/>
              </a:rPr>
              <a:t> ≥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latin typeface="Times" pitchFamily="18" charset="0"/>
                <a:cs typeface="Arial" charset="0"/>
              </a:rPr>
              <a:t> :</a:t>
            </a:r>
          </a:p>
          <a:p>
            <a:pPr algn="ctr" eaLnBrk="1" hangingPunct="1">
              <a:buFontTx/>
              <a:buNone/>
            </a:pPr>
            <a:endParaRPr lang="da-DK" sz="1200">
              <a:latin typeface="Times" pitchFamily="18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≤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·g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9800" y="6248400"/>
            <a:ext cx="7772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”skarpt mindre end”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cs typeface="Arial" charset="0"/>
              </a:rPr>
              <a:t>ω</a:t>
            </a:r>
            <a:r>
              <a:rPr lang="da-DK" b="1" smtClean="0"/>
              <a:t>-notation </a:t>
            </a:r>
            <a:endParaRPr lang="en-US" b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b="1" smtClean="0"/>
              <a:t>Definition</a:t>
            </a:r>
            <a:r>
              <a:rPr lang="da-DK" smtClean="0"/>
              <a:t>:  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el-GR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ω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da-DK" sz="100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da-DK" smtClean="0"/>
              <a:t>hvis </a:t>
            </a:r>
            <a:r>
              <a:rPr lang="da-DK" i="1" smtClean="0">
                <a:latin typeface="Times" pitchFamily="18" charset="0"/>
              </a:rPr>
              <a:t>f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og </a:t>
            </a:r>
            <a:r>
              <a:rPr lang="da-DK" i="1" smtClean="0">
                <a:latin typeface="Times" pitchFamily="18" charset="0"/>
              </a:rPr>
              <a:t>g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er funktioner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  <a:cs typeface="Arial" charset="0"/>
              </a:rPr>
              <a:t>→ </a:t>
            </a:r>
            <a:r>
              <a:rPr lang="da-DK" i="1" smtClean="0">
                <a:latin typeface="Times" pitchFamily="18" charset="0"/>
                <a:cs typeface="Arial" charset="0"/>
              </a:rPr>
              <a:t>R</a:t>
            </a:r>
            <a:r>
              <a:rPr lang="da-DK" smtClean="0">
                <a:cs typeface="Arial" charset="0"/>
              </a:rPr>
              <a:t> og</a:t>
            </a:r>
          </a:p>
          <a:p>
            <a:pPr algn="ctr" eaLnBrk="1" hangingPunct="1">
              <a:buFontTx/>
              <a:buNone/>
            </a:pPr>
            <a:endParaRPr lang="da-DK" sz="1200"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b="1" i="1" smtClean="0">
                <a:solidFill>
                  <a:schemeClr val="accent2"/>
                </a:solidFill>
                <a:cs typeface="Arial" charset="0"/>
              </a:rPr>
              <a:t>for alle</a:t>
            </a:r>
            <a:r>
              <a:rPr lang="da-DK" b="1" smtClean="0">
                <a:cs typeface="Arial" charset="0"/>
              </a:rPr>
              <a:t>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&gt;</a:t>
            </a:r>
            <a:r>
              <a:rPr lang="da-DK" b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cs typeface="Arial" charset="0"/>
              </a:rPr>
              <a:t>, </a:t>
            </a:r>
            <a:r>
              <a:rPr lang="da-DK" i="1" smtClean="0">
                <a:cs typeface="Arial" charset="0"/>
              </a:rPr>
              <a:t>findes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baseline="-25000" smtClean="0">
                <a:cs typeface="Arial" charset="0"/>
              </a:rPr>
              <a:t>  </a:t>
            </a:r>
            <a:r>
              <a:rPr lang="da-DK" smtClean="0">
                <a:cs typeface="Arial" charset="0"/>
              </a:rPr>
              <a:t>så </a:t>
            </a:r>
            <a:r>
              <a:rPr lang="da-DK" i="1" smtClean="0">
                <a:cs typeface="Arial" charset="0"/>
              </a:rPr>
              <a:t>for alle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latin typeface="Times" pitchFamily="18" charset="0"/>
                <a:cs typeface="Arial" charset="0"/>
              </a:rPr>
              <a:t> ≥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latin typeface="Times" pitchFamily="18" charset="0"/>
                <a:cs typeface="Arial" charset="0"/>
              </a:rPr>
              <a:t> :</a:t>
            </a:r>
          </a:p>
          <a:p>
            <a:pPr algn="ctr" eaLnBrk="1" hangingPunct="1">
              <a:buFontTx/>
              <a:buNone/>
            </a:pPr>
            <a:endParaRPr lang="da-DK" sz="1200">
              <a:latin typeface="Times" pitchFamily="18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≥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·g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09800" y="6324600"/>
            <a:ext cx="7772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”skarpt større end”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own Arrow 27"/>
          <p:cNvSpPr/>
          <p:nvPr/>
        </p:nvSpPr>
        <p:spPr>
          <a:xfrm rot="10800000" flipV="1">
            <a:off x="8991600" y="2819400"/>
            <a:ext cx="533400" cy="762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34" name="Straight Connector 33"/>
          <p:cNvCxnSpPr/>
          <p:nvPr/>
        </p:nvCxnSpPr>
        <p:spPr>
          <a:xfrm>
            <a:off x="1905000" y="3046414"/>
            <a:ext cx="8382000" cy="15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Fra Idé til Programudførelse</a:t>
            </a:r>
          </a:p>
        </p:txBody>
      </p:sp>
      <p:sp>
        <p:nvSpPr>
          <p:cNvPr id="6" name="Cloud 5"/>
          <p:cNvSpPr/>
          <p:nvPr/>
        </p:nvSpPr>
        <p:spPr>
          <a:xfrm>
            <a:off x="1828800" y="1219200"/>
            <a:ext cx="1981200" cy="1524000"/>
          </a:xfrm>
          <a:prstGeom prst="cloud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000" dirty="0">
                <a:solidFill>
                  <a:schemeClr val="tx1"/>
                </a:solidFill>
              </a:rPr>
              <a:t>Del og Kombiner?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7924800" y="1292225"/>
            <a:ext cx="2590800" cy="1295400"/>
          </a:xfrm>
          <a:prstGeom prst="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b="1" dirty="0">
                <a:solidFill>
                  <a:schemeClr val="tx1"/>
                </a:solidFill>
              </a:rPr>
              <a:t>…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if ( t1[t1index] &lt;= t2[t2index] )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      a[index] = t1[t1index++];</a:t>
            </a:r>
          </a:p>
          <a:p>
            <a:pPr>
              <a:defRPr/>
            </a:pPr>
            <a:r>
              <a:rPr lang="fr-FR" sz="1400" dirty="0" err="1">
                <a:solidFill>
                  <a:schemeClr val="tx1"/>
                </a:solidFill>
              </a:rPr>
              <a:t>else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      a[index] = t2[t2index++]</a:t>
            </a:r>
            <a:r>
              <a:rPr lang="fr-FR" sz="1400" b="1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fr-FR" sz="1400" b="1" dirty="0">
                <a:solidFill>
                  <a:schemeClr val="tx1"/>
                </a:solidFill>
              </a:rPr>
              <a:t>…</a:t>
            </a:r>
            <a:endParaRPr lang="da-DK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6763" y="1295400"/>
            <a:ext cx="2590800" cy="1295400"/>
          </a:xfrm>
          <a:prstGeom prst="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…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for each</a:t>
            </a:r>
            <a:r>
              <a:rPr lang="en-US" sz="1400" dirty="0">
                <a:solidFill>
                  <a:schemeClr val="tx1"/>
                </a:solidFill>
              </a:rPr>
              <a:t> x </a:t>
            </a:r>
            <a:r>
              <a:rPr lang="en-US" sz="1400" b="1" dirty="0">
                <a:solidFill>
                  <a:schemeClr val="tx1"/>
                </a:solidFill>
              </a:rPr>
              <a:t>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up to</a:t>
            </a:r>
            <a:r>
              <a:rPr lang="en-US" sz="1400" dirty="0">
                <a:solidFill>
                  <a:schemeClr val="tx1"/>
                </a:solidFill>
              </a:rPr>
              <a:t> middle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add </a:t>
            </a:r>
            <a:r>
              <a:rPr lang="en-US" sz="1400" i="1" dirty="0">
                <a:solidFill>
                  <a:schemeClr val="tx1"/>
                </a:solidFill>
              </a:rPr>
              <a:t>x</a:t>
            </a:r>
            <a:r>
              <a:rPr lang="en-US" sz="1400" dirty="0">
                <a:solidFill>
                  <a:schemeClr val="tx1"/>
                </a:solidFill>
              </a:rPr>
              <a:t> to left 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for each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x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after</a:t>
            </a:r>
            <a:r>
              <a:rPr lang="en-US" sz="1400" dirty="0">
                <a:solidFill>
                  <a:schemeClr val="tx1"/>
                </a:solidFill>
              </a:rPr>
              <a:t> middle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add </a:t>
            </a:r>
            <a:r>
              <a:rPr lang="en-US" sz="1400" i="1" dirty="0">
                <a:solidFill>
                  <a:schemeClr val="tx1"/>
                </a:solidFill>
              </a:rPr>
              <a:t>x</a:t>
            </a:r>
            <a:r>
              <a:rPr lang="en-US" sz="1400" dirty="0">
                <a:solidFill>
                  <a:schemeClr val="tx1"/>
                </a:solidFill>
              </a:rPr>
              <a:t> to right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…</a:t>
            </a:r>
            <a:endParaRPr lang="da-DK" sz="14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1" y="1143000"/>
            <a:ext cx="492443" cy="15885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da-DK" sz="2000" dirty="0">
                <a:cs typeface="+mn-cs"/>
              </a:rPr>
              <a:t>Pseudokode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1" y="1066800"/>
            <a:ext cx="492443" cy="16764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da-DK" sz="2000" dirty="0">
                <a:cs typeface="+mn-cs"/>
              </a:rPr>
              <a:t>(</a:t>
            </a:r>
            <a:r>
              <a:rPr lang="da-DK" sz="2000" dirty="0" err="1">
                <a:cs typeface="+mn-cs"/>
              </a:rPr>
              <a:t>Java-</a:t>
            </a:r>
            <a:r>
              <a:rPr lang="da-DK" sz="2000" dirty="0">
                <a:cs typeface="+mn-cs"/>
              </a:rPr>
              <a:t>)kode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7801" y="1600200"/>
            <a:ext cx="461665" cy="6858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da-DK" sz="2000" dirty="0">
                <a:cs typeface="+mn-cs"/>
              </a:rPr>
              <a:t>Idé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0" y="4343400"/>
            <a:ext cx="198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</a:t>
            </a:r>
            <a:r>
              <a:rPr lang="en-US" sz="1400" b="1" dirty="0" err="1">
                <a:solidFill>
                  <a:schemeClr val="tx1"/>
                </a:solidFill>
              </a:rPr>
              <a:t>Mikrokode</a:t>
            </a: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</a:t>
            </a:r>
            <a:r>
              <a:rPr lang="en-US" sz="1400" b="1" dirty="0" err="1">
                <a:solidFill>
                  <a:schemeClr val="tx1"/>
                </a:solidFill>
              </a:rPr>
              <a:t>Virtuel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hukkomelse</a:t>
            </a:r>
            <a:r>
              <a:rPr lang="en-US" sz="1400" b="1" dirty="0">
                <a:solidFill>
                  <a:schemeClr val="tx1"/>
                </a:solidFill>
              </a:rPr>
              <a:t>/</a:t>
            </a: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TLB</a:t>
            </a: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L1, L2,… cache</a:t>
            </a: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Branch Prediction</a:t>
            </a: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Pipelining</a:t>
            </a:r>
          </a:p>
          <a:p>
            <a:pPr algn="r">
              <a:defRPr/>
            </a:pPr>
            <a:r>
              <a:rPr lang="da-DK" sz="1400" b="1" dirty="0">
                <a:solidFill>
                  <a:schemeClr val="tx1"/>
                </a:solidFill>
              </a:rPr>
              <a:t>...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4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1"/>
            <a:ext cx="2286000" cy="293687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25"/>
          <p:cNvGrpSpPr>
            <a:grpSpLocks/>
          </p:cNvGrpSpPr>
          <p:nvPr/>
        </p:nvGrpSpPr>
        <p:grpSpPr bwMode="auto">
          <a:xfrm>
            <a:off x="7391400" y="3962400"/>
            <a:ext cx="3048000" cy="2057400"/>
            <a:chOff x="3886200" y="1295400"/>
            <a:chExt cx="3048000" cy="2057400"/>
          </a:xfrm>
        </p:grpSpPr>
        <p:grpSp>
          <p:nvGrpSpPr>
            <p:cNvPr id="17427" name="Group 19"/>
            <p:cNvGrpSpPr>
              <a:grpSpLocks/>
            </p:cNvGrpSpPr>
            <p:nvPr/>
          </p:nvGrpSpPr>
          <p:grpSpPr bwMode="auto">
            <a:xfrm>
              <a:off x="5029200" y="1371600"/>
              <a:ext cx="1828800" cy="1905000"/>
              <a:chOff x="4038600" y="2895600"/>
              <a:chExt cx="1828800" cy="1905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038600" y="2895600"/>
                <a:ext cx="1828800" cy="1905000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(Java) </a:t>
                </a:r>
                <a:r>
                  <a:rPr lang="en-US" sz="1400" b="1" dirty="0" err="1">
                    <a:solidFill>
                      <a:schemeClr val="tx1"/>
                    </a:solidFill>
                  </a:rPr>
                  <a:t>Bytekode</a:t>
                </a: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+ </a:t>
                </a:r>
                <a:r>
                  <a:rPr lang="en-US" sz="1400" b="1" dirty="0" err="1">
                    <a:solidFill>
                      <a:schemeClr val="tx1"/>
                    </a:solidFill>
                  </a:rPr>
                  <a:t>Virtuel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tx1"/>
                    </a:solidFill>
                  </a:rPr>
                  <a:t>maskine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43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000" y="3324664"/>
                <a:ext cx="1524000" cy="114300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4419600" y="1371600"/>
              <a:ext cx="457200" cy="1905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Assembler</a:t>
              </a:r>
              <a:endParaRPr lang="da-DK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86200" y="1447800"/>
              <a:ext cx="492443" cy="16764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da-DK" sz="2000" dirty="0">
                  <a:cs typeface="+mn-cs"/>
                </a:rPr>
                <a:t>Maskinkode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43400" y="1295400"/>
              <a:ext cx="2590800" cy="2057400"/>
            </a:xfrm>
            <a:prstGeom prst="rect">
              <a:avLst/>
            </a:prstGeom>
            <a:noFill/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sp>
        <p:nvSpPr>
          <p:cNvPr id="25" name="Down Arrow 24"/>
          <p:cNvSpPr/>
          <p:nvPr/>
        </p:nvSpPr>
        <p:spPr>
          <a:xfrm rot="5400000" flipV="1">
            <a:off x="3924300" y="1790700"/>
            <a:ext cx="304800" cy="381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7" name="Down Arrow 26"/>
          <p:cNvSpPr/>
          <p:nvPr/>
        </p:nvSpPr>
        <p:spPr>
          <a:xfrm rot="5400000" flipV="1">
            <a:off x="7277100" y="1790700"/>
            <a:ext cx="304800" cy="381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7424" name="TextBox 29"/>
          <p:cNvSpPr txBox="1">
            <a:spLocks noChangeArrowheads="1"/>
          </p:cNvSpPr>
          <p:nvPr/>
        </p:nvSpPr>
        <p:spPr bwMode="auto">
          <a:xfrm>
            <a:off x="9525000" y="3135314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Compiler</a:t>
            </a:r>
          </a:p>
        </p:txBody>
      </p:sp>
      <p:sp>
        <p:nvSpPr>
          <p:cNvPr id="31" name="Down Arrow 30"/>
          <p:cNvSpPr/>
          <p:nvPr/>
        </p:nvSpPr>
        <p:spPr>
          <a:xfrm rot="16200000" flipV="1">
            <a:off x="6438900" y="4686300"/>
            <a:ext cx="533400" cy="762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7426" name="TextBox 31"/>
          <p:cNvSpPr txBox="1">
            <a:spLocks noChangeArrowheads="1"/>
          </p:cNvSpPr>
          <p:nvPr/>
        </p:nvSpPr>
        <p:spPr bwMode="auto">
          <a:xfrm>
            <a:off x="6172200" y="525780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/>
              <a:t>Program-</a:t>
            </a:r>
          </a:p>
          <a:p>
            <a:pPr algn="ctr" eaLnBrk="1" hangingPunct="1"/>
            <a:r>
              <a:rPr lang="da-DK"/>
              <a:t>udførsel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O-notation i </a:t>
            </a:r>
            <a:r>
              <a:rPr lang="en-US" b="1" dirty="0" err="1" smtClean="0"/>
              <a:t>flere</a:t>
            </a:r>
            <a:r>
              <a:rPr lang="en-US" b="1" dirty="0" smtClean="0"/>
              <a:t> variable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3505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Vi </a:t>
            </a:r>
            <a:r>
              <a:rPr lang="en-US" dirty="0" err="1" smtClean="0"/>
              <a:t>vil</a:t>
            </a:r>
            <a:r>
              <a:rPr lang="en-US" dirty="0" smtClean="0"/>
              <a:t> </a:t>
            </a:r>
            <a:r>
              <a:rPr lang="en-US" dirty="0" err="1" smtClean="0"/>
              <a:t>gerne</a:t>
            </a:r>
            <a:r>
              <a:rPr lang="en-US" dirty="0" smtClean="0"/>
              <a:t> </a:t>
            </a:r>
            <a:r>
              <a:rPr lang="en-US" dirty="0" err="1" smtClean="0"/>
              <a:t>kunne</a:t>
            </a:r>
            <a:r>
              <a:rPr lang="en-US" dirty="0" smtClean="0"/>
              <a:t> </a:t>
            </a:r>
            <a:r>
              <a:rPr lang="en-US" dirty="0" err="1" smtClean="0"/>
              <a:t>skrive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3</a:t>
            </a:r>
            <a:r>
              <a:rPr lang="en-US" i="1" dirty="0" smtClean="0"/>
              <a:t>n</a:t>
            </a:r>
            <a:r>
              <a:rPr lang="en-US" baseline="30000" dirty="0" smtClean="0"/>
              <a:t>2 </a:t>
            </a:r>
            <a:r>
              <a:rPr lang="en-US" dirty="0" smtClean="0"/>
              <a:t>∙ </a:t>
            </a:r>
            <a:r>
              <a:rPr lang="en-US" i="1" dirty="0" smtClean="0"/>
              <a:t>m </a:t>
            </a:r>
            <a:r>
              <a:rPr lang="en-US" dirty="0" smtClean="0"/>
              <a:t>+ 7</a:t>
            </a:r>
            <a:r>
              <a:rPr lang="en-US" i="1" dirty="0" smtClean="0"/>
              <a:t>n </a:t>
            </a:r>
            <a:r>
              <a:rPr lang="en-US" dirty="0" smtClean="0"/>
              <a:t>∙ </a:t>
            </a:r>
            <a:r>
              <a:rPr lang="en-US" i="1" dirty="0"/>
              <a:t>m </a:t>
            </a:r>
            <a:r>
              <a:rPr lang="en-US" dirty="0" smtClean="0"/>
              <a:t>= O(</a:t>
            </a:r>
            <a:r>
              <a:rPr lang="en-US" i="1" dirty="0" smtClean="0"/>
              <a:t>n</a:t>
            </a:r>
            <a:r>
              <a:rPr lang="en-US" baseline="30000" dirty="0" smtClean="0"/>
              <a:t>2 </a:t>
            </a:r>
            <a:r>
              <a:rPr lang="en-US" dirty="0" smtClean="0"/>
              <a:t>∙ </a:t>
            </a:r>
            <a:r>
              <a:rPr lang="en-US" i="1" dirty="0" smtClean="0"/>
              <a:t>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Litteraturen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dog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præcis</a:t>
            </a:r>
            <a:r>
              <a:rPr lang="en-US" dirty="0" smtClean="0"/>
              <a:t> / </a:t>
            </a:r>
            <a:r>
              <a:rPr lang="en-US" dirty="0" err="1" smtClean="0"/>
              <a:t>konsistent</a:t>
            </a:r>
            <a:r>
              <a:rPr lang="en-US" dirty="0" smtClean="0"/>
              <a:t>...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C00000"/>
                </a:solidFill>
              </a:rPr>
              <a:t>f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i="1" dirty="0">
                <a:solidFill>
                  <a:srgbClr val="C00000"/>
                </a:solidFill>
              </a:rPr>
              <a:t>m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 smtClean="0">
                <a:solidFill>
                  <a:srgbClr val="C00000"/>
                </a:solidFill>
              </a:rPr>
              <a:t>= O(</a:t>
            </a:r>
            <a:r>
              <a:rPr lang="en-US" i="1" dirty="0" smtClean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i="1" dirty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C00000"/>
                </a:solidFill>
              </a:rPr>
              <a:t>))  ?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eller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1752600" y="4101068"/>
            <a:ext cx="3647696" cy="2467500"/>
            <a:chOff x="-121258" y="4101068"/>
            <a:chExt cx="3647696" cy="2467500"/>
          </a:xfrm>
        </p:grpSpPr>
        <p:sp>
          <p:nvSpPr>
            <p:cNvPr id="17" name="Rectangle 16"/>
            <p:cNvSpPr/>
            <p:nvPr/>
          </p:nvSpPr>
          <p:spPr>
            <a:xfrm>
              <a:off x="860612" y="4431268"/>
              <a:ext cx="2347472" cy="1436131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457200" y="6183868"/>
              <a:ext cx="275088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57200" y="4431270"/>
              <a:ext cx="0" cy="175259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990600" y="4999036"/>
              <a:ext cx="2057400" cy="334964"/>
            </a:xfrm>
            <a:prstGeom prst="roundRect">
              <a:avLst>
                <a:gd name="adj" fmla="val 2523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</a:rPr>
                <a:t>f</a:t>
              </a:r>
              <a:r>
                <a:rPr lang="en-US" dirty="0">
                  <a:solidFill>
                    <a:srgbClr val="C00000"/>
                  </a:solidFill>
                </a:rPr>
                <a:t>(</a:t>
              </a:r>
              <a:r>
                <a:rPr lang="en-US" i="1" dirty="0">
                  <a:solidFill>
                    <a:srgbClr val="C00000"/>
                  </a:solidFill>
                </a:rPr>
                <a:t>n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i="1" dirty="0">
                  <a:solidFill>
                    <a:srgbClr val="C00000"/>
                  </a:solidFill>
                </a:rPr>
                <a:t>m</a:t>
              </a:r>
              <a:r>
                <a:rPr lang="en-US" dirty="0">
                  <a:solidFill>
                    <a:srgbClr val="C00000"/>
                  </a:solidFill>
                </a:rPr>
                <a:t>) ≤ </a:t>
              </a:r>
              <a:r>
                <a:rPr lang="en-US" i="1" dirty="0">
                  <a:solidFill>
                    <a:srgbClr val="C00000"/>
                  </a:solidFill>
                </a:rPr>
                <a:t>c</a:t>
              </a:r>
              <a:r>
                <a:rPr lang="en-US" dirty="0">
                  <a:solidFill>
                    <a:srgbClr val="C00000"/>
                  </a:solidFill>
                </a:rPr>
                <a:t> ∙ </a:t>
              </a:r>
              <a:r>
                <a:rPr lang="en-US" i="1" dirty="0">
                  <a:solidFill>
                    <a:srgbClr val="C00000"/>
                  </a:solidFill>
                </a:rPr>
                <a:t>g</a:t>
              </a:r>
              <a:r>
                <a:rPr lang="en-US" dirty="0">
                  <a:solidFill>
                    <a:srgbClr val="C00000"/>
                  </a:solidFill>
                </a:rPr>
                <a:t>(</a:t>
              </a:r>
              <a:r>
                <a:rPr lang="en-US" i="1" dirty="0">
                  <a:solidFill>
                    <a:srgbClr val="C00000"/>
                  </a:solidFill>
                </a:rPr>
                <a:t>n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i="1" dirty="0">
                  <a:solidFill>
                    <a:srgbClr val="C00000"/>
                  </a:solidFill>
                </a:rPr>
                <a:t>m</a:t>
              </a:r>
              <a:r>
                <a:rPr lang="en-US" dirty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00400" y="5955268"/>
              <a:ext cx="326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endParaRPr lang="en-US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4160" y="41010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</a:t>
              </a:r>
              <a:endParaRPr lang="en-US" i="1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38200" y="4406935"/>
              <a:ext cx="2362200" cy="1460465"/>
            </a:xfrm>
            <a:custGeom>
              <a:avLst/>
              <a:gdLst>
                <a:gd name="connsiteX0" fmla="*/ 0 w 2743200"/>
                <a:gd name="connsiteY0" fmla="*/ 0 h 1406178"/>
                <a:gd name="connsiteX1" fmla="*/ 15368 w 2743200"/>
                <a:gd name="connsiteY1" fmla="*/ 1398494 h 1406178"/>
                <a:gd name="connsiteX2" fmla="*/ 2743200 w 2743200"/>
                <a:gd name="connsiteY2" fmla="*/ 1406178 h 140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0" h="1406178">
                  <a:moveTo>
                    <a:pt x="0" y="0"/>
                  </a:moveTo>
                  <a:lnTo>
                    <a:pt x="15368" y="1398494"/>
                  </a:lnTo>
                  <a:lnTo>
                    <a:pt x="2743200" y="1406178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52928" y="6107668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98672" y="6199236"/>
              <a:ext cx="544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21258" y="5650468"/>
              <a:ext cx="554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 smtClean="0"/>
                <a:t>N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81000" y="5867399"/>
              <a:ext cx="1630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683958" y="4076982"/>
            <a:ext cx="3526843" cy="2476218"/>
            <a:chOff x="4822009" y="4076982"/>
            <a:chExt cx="3526843" cy="2476218"/>
          </a:xfrm>
        </p:grpSpPr>
        <p:sp>
          <p:nvSpPr>
            <p:cNvPr id="53" name="Rectangle 52"/>
            <p:cNvSpPr/>
            <p:nvPr/>
          </p:nvSpPr>
          <p:spPr>
            <a:xfrm>
              <a:off x="5279613" y="4407182"/>
              <a:ext cx="2750885" cy="1746518"/>
            </a:xfrm>
            <a:prstGeom prst="rect">
              <a:avLst/>
            </a:prstGeom>
            <a:pattFill prst="wdUpDiag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79612" y="5849396"/>
              <a:ext cx="395730" cy="304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638800" y="5090356"/>
              <a:ext cx="2057400" cy="334964"/>
            </a:xfrm>
            <a:prstGeom prst="roundRect">
              <a:avLst>
                <a:gd name="adj" fmla="val 2523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</a:rPr>
                <a:t>f</a:t>
              </a:r>
              <a:r>
                <a:rPr lang="en-US" dirty="0">
                  <a:solidFill>
                    <a:srgbClr val="C00000"/>
                  </a:solidFill>
                </a:rPr>
                <a:t>(</a:t>
              </a:r>
              <a:r>
                <a:rPr lang="en-US" i="1" dirty="0">
                  <a:solidFill>
                    <a:srgbClr val="C00000"/>
                  </a:solidFill>
                </a:rPr>
                <a:t>n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i="1" dirty="0">
                  <a:solidFill>
                    <a:srgbClr val="C00000"/>
                  </a:solidFill>
                </a:rPr>
                <a:t>m</a:t>
              </a:r>
              <a:r>
                <a:rPr lang="en-US" dirty="0">
                  <a:solidFill>
                    <a:srgbClr val="C00000"/>
                  </a:solidFill>
                </a:rPr>
                <a:t>) ≤ </a:t>
              </a:r>
              <a:r>
                <a:rPr lang="en-US" i="1" dirty="0">
                  <a:solidFill>
                    <a:srgbClr val="C00000"/>
                  </a:solidFill>
                </a:rPr>
                <a:t>c</a:t>
              </a:r>
              <a:r>
                <a:rPr lang="en-US" dirty="0">
                  <a:solidFill>
                    <a:srgbClr val="C00000"/>
                  </a:solidFill>
                </a:rPr>
                <a:t> ∙ </a:t>
              </a:r>
              <a:r>
                <a:rPr lang="en-US" i="1" dirty="0">
                  <a:solidFill>
                    <a:srgbClr val="C00000"/>
                  </a:solidFill>
                </a:rPr>
                <a:t>g</a:t>
              </a:r>
              <a:r>
                <a:rPr lang="en-US" dirty="0">
                  <a:solidFill>
                    <a:srgbClr val="C00000"/>
                  </a:solidFill>
                </a:rPr>
                <a:t>(</a:t>
              </a:r>
              <a:r>
                <a:rPr lang="en-US" i="1" dirty="0">
                  <a:solidFill>
                    <a:srgbClr val="C00000"/>
                  </a:solidFill>
                </a:rPr>
                <a:t>n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i="1" dirty="0">
                  <a:solidFill>
                    <a:srgbClr val="C00000"/>
                  </a:solidFill>
                </a:rPr>
                <a:t>m</a:t>
              </a:r>
              <a:r>
                <a:rPr lang="en-US" dirty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022814" y="5931182"/>
              <a:ext cx="326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endParaRPr lang="en-US" i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86574" y="407698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m</a:t>
              </a:r>
              <a:endParaRPr lang="en-US" i="1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5675342" y="6083582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453252" y="6183868"/>
              <a:ext cx="454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N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22009" y="5626382"/>
              <a:ext cx="433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 smtClean="0"/>
                <a:t>N</a:t>
              </a:r>
              <a:r>
                <a:rPr lang="en-US" baseline="-25000" dirty="0" smtClean="0"/>
                <a:t>0</a:t>
              </a:r>
              <a:endParaRPr lang="en-US" i="1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203414" y="5843313"/>
              <a:ext cx="1630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reeform 64"/>
            <p:cNvSpPr/>
            <p:nvPr/>
          </p:nvSpPr>
          <p:spPr>
            <a:xfrm>
              <a:off x="5278438" y="5838824"/>
              <a:ext cx="397180" cy="309563"/>
            </a:xfrm>
            <a:custGeom>
              <a:avLst/>
              <a:gdLst>
                <a:gd name="connsiteX0" fmla="*/ 0 w 400050"/>
                <a:gd name="connsiteY0" fmla="*/ 0 h 304800"/>
                <a:gd name="connsiteX1" fmla="*/ 400050 w 400050"/>
                <a:gd name="connsiteY1" fmla="*/ 4762 h 304800"/>
                <a:gd name="connsiteX2" fmla="*/ 396875 w 400050"/>
                <a:gd name="connsiteY2" fmla="*/ 304800 h 304800"/>
                <a:gd name="connsiteX0" fmla="*/ 0 w 401637"/>
                <a:gd name="connsiteY0" fmla="*/ 4763 h 309563"/>
                <a:gd name="connsiteX1" fmla="*/ 401637 w 401637"/>
                <a:gd name="connsiteY1" fmla="*/ 0 h 309563"/>
                <a:gd name="connsiteX2" fmla="*/ 396875 w 401637"/>
                <a:gd name="connsiteY2" fmla="*/ 309563 h 309563"/>
                <a:gd name="connsiteX0" fmla="*/ 0 w 401637"/>
                <a:gd name="connsiteY0" fmla="*/ 4763 h 309563"/>
                <a:gd name="connsiteX1" fmla="*/ 401637 w 401637"/>
                <a:gd name="connsiteY1" fmla="*/ 0 h 309563"/>
                <a:gd name="connsiteX2" fmla="*/ 396875 w 401637"/>
                <a:gd name="connsiteY2" fmla="*/ 309563 h 309563"/>
                <a:gd name="connsiteX0" fmla="*/ 0 w 397180"/>
                <a:gd name="connsiteY0" fmla="*/ 4763 h 309563"/>
                <a:gd name="connsiteX1" fmla="*/ 396875 w 397180"/>
                <a:gd name="connsiteY1" fmla="*/ 0 h 309563"/>
                <a:gd name="connsiteX2" fmla="*/ 396875 w 397180"/>
                <a:gd name="connsiteY2" fmla="*/ 309563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180" h="309563">
                  <a:moveTo>
                    <a:pt x="0" y="4763"/>
                  </a:moveTo>
                  <a:lnTo>
                    <a:pt x="396875" y="0"/>
                  </a:lnTo>
                  <a:cubicBezTo>
                    <a:pt x="395817" y="100013"/>
                    <a:pt x="397933" y="209550"/>
                    <a:pt x="396875" y="309563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5279614" y="6159782"/>
              <a:ext cx="275088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5279614" y="4407184"/>
              <a:ext cx="0" cy="175259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6259018" y="6526405"/>
            <a:ext cx="5932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en.wikipedia.org/wiki/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Big_O_notation#Multiple_variables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Algoritme Analyse</a:t>
            </a:r>
            <a:endParaRPr lang="en-US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209800"/>
            <a:ext cx="3048000" cy="15240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RAM model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O-notation</a:t>
            </a:r>
            <a:endParaRPr lang="en-US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752600" y="44196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da-DK" sz="3200">
                <a:solidFill>
                  <a:schemeClr val="accent2"/>
                </a:solidFill>
              </a:rPr>
              <a:t>... behøver ikke at beskrive og analysere algoritmer i detaljer !</a:t>
            </a:r>
            <a:endParaRPr lang="en-US" sz="320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PQuestion"/>
          <p:cNvSpPr>
            <a:spLocks noGrp="1"/>
          </p:cNvSpPr>
          <p:nvPr>
            <p:ph type="title"/>
          </p:nvPr>
        </p:nvSpPr>
        <p:spPr>
          <a:xfrm>
            <a:off x="1524000" y="960438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Hvad er udførselstiden </a:t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da-DK" b="1" dirty="0" smtClean="0">
                <a:solidFill>
                  <a:schemeClr val="bg1"/>
                </a:solidFill>
              </a:rPr>
              <a:t>for en </a:t>
            </a:r>
            <a:r>
              <a:rPr lang="da-DK" b="1" u="sng" dirty="0" smtClean="0">
                <a:solidFill>
                  <a:schemeClr val="bg1"/>
                </a:solidFill>
              </a:rPr>
              <a:t>algoritme</a:t>
            </a:r>
            <a:r>
              <a:rPr lang="da-DK" b="1" dirty="0" smtClean="0">
                <a:solidFill>
                  <a:schemeClr val="bg1"/>
                </a:solidFill>
              </a:rPr>
              <a:t>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29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429000" y="3079750"/>
            <a:ext cx="7086600" cy="27432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 eaLnBrk="1" fontAlgn="t" hangingPunct="1"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Tiden (min/sec) for at køre program 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 eaLnBrk="1" fontAlgn="t" hangingPunct="1"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# instruktioner der udføres</a:t>
            </a:r>
          </a:p>
          <a:p>
            <a:pPr marL="514350" indent="-514350" eaLnBrk="1" fontAlgn="t" hangingPunct="1"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# hukommelsesceller der læses/skrives</a:t>
            </a:r>
          </a:p>
          <a:p>
            <a:pPr marL="514350" indent="-514350" eaLnBrk="1" fontAlgn="t" hangingPunct="1"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# procedure kald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 eaLnBrk="1" fontAlgn="t" hangingPunct="1"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Andet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030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02902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76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5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/>
              <a:t>Maskiner har forskellig hastighed...</a:t>
            </a:r>
            <a:endParaRPr lang="en-US" sz="40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43600" y="2514600"/>
            <a:ext cx="4267200" cy="182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a-DK" sz="2800" dirty="0"/>
              <a:t>Tid for at sortere </a:t>
            </a:r>
            <a:r>
              <a:rPr lang="da-DK" sz="2800" dirty="0" err="1"/>
              <a:t>linierne</a:t>
            </a:r>
            <a:r>
              <a:rPr lang="da-DK" sz="2800" dirty="0"/>
              <a:t> i en 65 MB web log på forskellige maskiner på Institut for Datalogi</a:t>
            </a:r>
            <a:endParaRPr lang="en-US" sz="2800" dirty="0"/>
          </a:p>
        </p:txBody>
      </p:sp>
      <p:graphicFrame>
        <p:nvGraphicFramePr>
          <p:cNvPr id="9245" name="Group 29"/>
          <p:cNvGraphicFramePr>
            <a:graphicFrameLocks noGrp="1"/>
          </p:cNvGraphicFramePr>
          <p:nvPr>
            <p:ph sz="half" idx="2"/>
          </p:nvPr>
        </p:nvGraphicFramePr>
        <p:xfrm>
          <a:off x="2209800" y="1905001"/>
          <a:ext cx="3352800" cy="3001963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Maskine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 (sek)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camel19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molotov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harald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gorm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524000" y="54864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a-DK" sz="2800" b="1" dirty="0">
                <a:solidFill>
                  <a:schemeClr val="accent2"/>
                </a:solidFill>
              </a:rPr>
              <a:t>Idé: </a:t>
            </a:r>
          </a:p>
          <a:p>
            <a:pPr algn="ctr">
              <a:spcBef>
                <a:spcPct val="20000"/>
              </a:spcBef>
            </a:pPr>
            <a:r>
              <a:rPr lang="da-DK" sz="2800" b="1" dirty="0">
                <a:solidFill>
                  <a:schemeClr val="accent2"/>
                </a:solidFill>
              </a:rPr>
              <a:t>Argumenter om algoritmer uafhængig af maskine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Design af Algoritmer</a:t>
            </a:r>
            <a:endParaRPr lang="en-US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9906000" cy="5257800"/>
          </a:xfrm>
        </p:spPr>
        <p:txBody>
          <a:bodyPr/>
          <a:lstStyle/>
          <a:p>
            <a:pPr marL="609600" indent="-101600" eaLnBrk="1" hangingPunct="1">
              <a:buNone/>
              <a:tabLst>
                <a:tab pos="914400" algn="l"/>
              </a:tabLst>
            </a:pPr>
            <a:r>
              <a:rPr lang="da-DK" b="1" dirty="0" smtClean="0">
                <a:solidFill>
                  <a:schemeClr val="accent2"/>
                </a:solidFill>
              </a:rPr>
              <a:t>Korrekt algoritme</a:t>
            </a:r>
            <a:r>
              <a:rPr lang="da-DK" b="1" dirty="0" smtClean="0"/>
              <a:t> 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dirty="0" smtClean="0"/>
              <a:t>algoritmen </a:t>
            </a:r>
            <a:r>
              <a:rPr lang="da-DK" b="1" dirty="0" smtClean="0">
                <a:solidFill>
                  <a:schemeClr val="accent2"/>
                </a:solidFill>
              </a:rPr>
              <a:t>standser</a:t>
            </a:r>
            <a:r>
              <a:rPr lang="da-DK" dirty="0" smtClean="0"/>
              <a:t> på alle input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dirty="0" smtClean="0"/>
              <a:t>output er det </a:t>
            </a:r>
            <a:r>
              <a:rPr lang="da-DK" b="1" dirty="0" smtClean="0">
                <a:solidFill>
                  <a:schemeClr val="accent2"/>
                </a:solidFill>
              </a:rPr>
              <a:t>rigtige</a:t>
            </a:r>
            <a:r>
              <a:rPr lang="da-DK" dirty="0" smtClean="0"/>
              <a:t> på alle input</a:t>
            </a:r>
          </a:p>
          <a:p>
            <a:pPr marL="609600" indent="-101600" eaLnBrk="1" hangingPunct="1">
              <a:buNone/>
              <a:tabLst>
                <a:tab pos="914400" algn="l"/>
              </a:tabLst>
            </a:pPr>
            <a:endParaRPr lang="da-DK" sz="1200" b="1" dirty="0"/>
          </a:p>
          <a:p>
            <a:pPr marL="609600" indent="-101600" eaLnBrk="1" hangingPunct="1">
              <a:buNone/>
              <a:tabLst>
                <a:tab pos="914400" algn="l"/>
              </a:tabLst>
            </a:pPr>
            <a:r>
              <a:rPr lang="da-DK" b="1" dirty="0" smtClean="0">
                <a:solidFill>
                  <a:schemeClr val="accent2"/>
                </a:solidFill>
              </a:rPr>
              <a:t>Effektivitet</a:t>
            </a:r>
            <a:endParaRPr lang="da-DK" b="1" dirty="0" smtClean="0"/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dirty="0" smtClean="0"/>
              <a:t>Optimer algoritmerne mod at bruge </a:t>
            </a:r>
            <a:r>
              <a:rPr lang="da-DK" b="1" dirty="0" smtClean="0">
                <a:solidFill>
                  <a:schemeClr val="accent2"/>
                </a:solidFill>
              </a:rPr>
              <a:t>minimal</a:t>
            </a:r>
            <a:r>
              <a:rPr lang="da-DK" dirty="0" smtClean="0"/>
              <a:t> tid,  plads, additioner,... eller </a:t>
            </a:r>
            <a:r>
              <a:rPr lang="da-DK" b="1" dirty="0" smtClean="0">
                <a:solidFill>
                  <a:schemeClr val="accent2"/>
                </a:solidFill>
              </a:rPr>
              <a:t>maximal</a:t>
            </a:r>
            <a:r>
              <a:rPr lang="da-DK" dirty="0" smtClean="0"/>
              <a:t> </a:t>
            </a:r>
            <a:r>
              <a:rPr lang="da-DK" dirty="0" err="1" smtClean="0"/>
              <a:t>parallellisme</a:t>
            </a:r>
            <a:r>
              <a:rPr lang="da-DK" dirty="0" smtClean="0"/>
              <a:t>...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dirty="0" smtClean="0"/>
              <a:t>~ 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baseline="30000" dirty="0" smtClean="0">
                <a:latin typeface="Times" pitchFamily="18" charset="0"/>
              </a:rPr>
              <a:t>2</a:t>
            </a:r>
            <a:r>
              <a:rPr lang="da-DK" dirty="0" smtClean="0"/>
              <a:t> er bedre end ~ 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baseline="30000" dirty="0" smtClean="0">
                <a:latin typeface="Times" pitchFamily="18" charset="0"/>
              </a:rPr>
              <a:t>3</a:t>
            </a:r>
            <a:r>
              <a:rPr lang="da-DK" dirty="0" smtClean="0"/>
              <a:t> :</a:t>
            </a:r>
            <a:r>
              <a:rPr lang="da-DK" baseline="30000" dirty="0" smtClean="0"/>
              <a:t> </a:t>
            </a:r>
            <a:r>
              <a:rPr lang="da-DK" b="1" dirty="0" smtClean="0">
                <a:solidFill>
                  <a:schemeClr val="accent2"/>
                </a:solidFill>
              </a:rPr>
              <a:t>asymptotisk </a:t>
            </a:r>
            <a:r>
              <a:rPr lang="da-DK" b="1" dirty="0" smtClean="0">
                <a:solidFill>
                  <a:schemeClr val="accent2"/>
                </a:solidFill>
              </a:rPr>
              <a:t>tid</a:t>
            </a:r>
            <a:endParaRPr lang="da-DK" baseline="30000" dirty="0" smtClean="0"/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dirty="0" smtClean="0"/>
              <a:t>Mindre vigtigt : </a:t>
            </a:r>
            <a:r>
              <a:rPr lang="da-DK" b="1" dirty="0" smtClean="0">
                <a:solidFill>
                  <a:srgbClr val="FF0000"/>
                </a:solidFill>
              </a:rPr>
              <a:t>konstanterne</a:t>
            </a:r>
            <a:r>
              <a:rPr lang="da-DK" dirty="0" smtClean="0"/>
              <a:t> 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dirty="0" err="1" smtClean="0"/>
              <a:t>Resouceforbrug</a:t>
            </a:r>
            <a:r>
              <a:rPr lang="da-DK" dirty="0" smtClean="0"/>
              <a:t>:</a:t>
            </a:r>
            <a:r>
              <a:rPr lang="da-DK" b="1" dirty="0" smtClean="0">
                <a:solidFill>
                  <a:schemeClr val="accent2"/>
                </a:solidFill>
              </a:rPr>
              <a:t> </a:t>
            </a:r>
            <a:r>
              <a:rPr lang="da-DK" b="1" dirty="0" err="1" smtClean="0">
                <a:solidFill>
                  <a:schemeClr val="accent2"/>
                </a:solidFill>
              </a:rPr>
              <a:t>Worst</a:t>
            </a:r>
            <a:r>
              <a:rPr lang="da-DK" b="1" dirty="0" smtClean="0">
                <a:solidFill>
                  <a:schemeClr val="accent2"/>
                </a:solidFill>
              </a:rPr>
              <a:t>-case</a:t>
            </a:r>
            <a:r>
              <a:rPr lang="da-DK" dirty="0" smtClean="0"/>
              <a:t> eller </a:t>
            </a:r>
            <a:r>
              <a:rPr lang="da-DK" b="1" dirty="0" smtClean="0">
                <a:solidFill>
                  <a:schemeClr val="accent2"/>
                </a:solidFill>
              </a:rPr>
              <a:t>gennemsnitlig</a:t>
            </a:r>
            <a:r>
              <a:rPr lang="da-DK" dirty="0" smtClean="0"/>
              <a:t>?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/>
              <a:t>RAM Modellen</a:t>
            </a:r>
            <a:br>
              <a:rPr lang="da-DK" sz="4000" b="1"/>
            </a:br>
            <a:r>
              <a:rPr lang="da-DK" sz="3200" b="1"/>
              <a:t>(Random Access Machine)</a:t>
            </a:r>
            <a:endParaRPr lang="en-US" sz="3200" b="1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3810000"/>
            <a:ext cx="8305800" cy="30480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Beregninger sker i CPU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Data gemmes i hukommelsen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Basale operationer tager </a:t>
            </a:r>
            <a:r>
              <a:rPr lang="da-DK" b="1" dirty="0" smtClean="0">
                <a:solidFill>
                  <a:schemeClr val="accent2"/>
                </a:solidFill>
              </a:rPr>
              <a:t>1 tidsenhed</a:t>
            </a:r>
            <a:r>
              <a:rPr lang="da-DK" dirty="0" smtClean="0"/>
              <a:t>: </a:t>
            </a:r>
          </a:p>
          <a:p>
            <a:pPr eaLnBrk="1" hangingPunct="1">
              <a:buFontTx/>
              <a:buNone/>
            </a:pPr>
            <a:r>
              <a:rPr lang="da-DK" dirty="0" smtClean="0"/>
              <a:t>	  +, -, *, AND, OR, XOR, </a:t>
            </a:r>
            <a:r>
              <a:rPr lang="da-DK" b="1" dirty="0" err="1" smtClean="0">
                <a:solidFill>
                  <a:schemeClr val="accent2"/>
                </a:solidFill>
              </a:rPr>
              <a:t>get</a:t>
            </a:r>
            <a:r>
              <a:rPr lang="da-DK" b="1" dirty="0" smtClean="0">
                <a:solidFill>
                  <a:schemeClr val="accent2"/>
                </a:solidFill>
              </a:rPr>
              <a:t>(i)</a:t>
            </a:r>
            <a:r>
              <a:rPr lang="da-DK" dirty="0" smtClean="0"/>
              <a:t>, </a:t>
            </a:r>
            <a:r>
              <a:rPr lang="da-DK" b="1" dirty="0" smtClean="0">
                <a:solidFill>
                  <a:schemeClr val="accent2"/>
                </a:solidFill>
              </a:rPr>
              <a:t>set(</a:t>
            </a:r>
            <a:r>
              <a:rPr lang="da-DK" b="1" dirty="0" err="1" smtClean="0">
                <a:solidFill>
                  <a:schemeClr val="accent2"/>
                </a:solidFill>
              </a:rPr>
              <a:t>i,v</a:t>
            </a:r>
            <a:r>
              <a:rPr lang="da-DK" b="1" dirty="0" smtClean="0">
                <a:solidFill>
                  <a:schemeClr val="accent2"/>
                </a:solidFill>
              </a:rPr>
              <a:t>)</a:t>
            </a:r>
            <a:r>
              <a:rPr lang="da-DK" dirty="0" smtClean="0"/>
              <a:t>, ...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Et maskinord indeholder </a:t>
            </a:r>
            <a:r>
              <a:rPr lang="da-DK" b="1" i="1" dirty="0" smtClean="0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en-US" b="1" dirty="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b="1" dirty="0" smtClean="0">
                <a:solidFill>
                  <a:schemeClr val="accent2"/>
                </a:solidFill>
                <a:latin typeface="Times" pitchFamily="18" charset="0"/>
              </a:rPr>
              <a:t>log </a:t>
            </a:r>
            <a:r>
              <a:rPr lang="da-DK" b="1" i="1" dirty="0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b="1" dirty="0" smtClean="0">
                <a:solidFill>
                  <a:schemeClr val="accent2"/>
                </a:solidFill>
              </a:rPr>
              <a:t> bits</a:t>
            </a:r>
            <a:r>
              <a:rPr lang="da-DK" dirty="0" smtClean="0"/>
              <a:t> </a:t>
            </a:r>
            <a:endParaRPr lang="en-US" dirty="0" smtClean="0"/>
          </a:p>
        </p:txBody>
      </p:sp>
      <p:pic>
        <p:nvPicPr>
          <p:cNvPr id="20484" name="Picture 5" descr="rammod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5714"/>
            <a:ext cx="31242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1828800" y="228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 dirty="0">
                <a:solidFill>
                  <a:schemeClr val="tx2"/>
                </a:solidFill>
              </a:rPr>
              <a:t>Eksempel: </a:t>
            </a:r>
            <a:r>
              <a:rPr lang="da-DK" sz="4000" b="1" dirty="0" err="1">
                <a:solidFill>
                  <a:schemeClr val="tx2"/>
                </a:solidFill>
              </a:rPr>
              <a:t>Insertion</a:t>
            </a:r>
            <a:r>
              <a:rPr lang="da-DK" sz="4000" b="1" dirty="0">
                <a:solidFill>
                  <a:schemeClr val="tx2"/>
                </a:solidFill>
              </a:rPr>
              <a:t>-Sort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26341" r="1222" b="11571"/>
          <a:stretch>
            <a:fillRect/>
          </a:stretch>
        </p:blipFill>
        <p:spPr bwMode="auto">
          <a:xfrm>
            <a:off x="1981200" y="1676400"/>
            <a:ext cx="83058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26341" r="1222" b="11571"/>
          <a:stretch>
            <a:fillRect/>
          </a:stretch>
        </p:blipFill>
        <p:spPr bwMode="auto">
          <a:xfrm>
            <a:off x="2133600" y="381000"/>
            <a:ext cx="83058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4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e5292a25-70c1-4f7e-8ffe-193d9039533e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B65E310789A54D38B4EB4E37EF319C9D"/>
  <p:tag name="QUESTIONALIAS" val="Hvor mange gange  udføres linie 6 ?"/>
  <p:tag name="ANSWERSALIAS" val="~ n|smicln|~ n log n|smicln|~ n2|smicln|~ n3|smicln|Ved ikke"/>
  <p:tag name="VALUES" val="No Value|smicln|No Value|smicln|No Value|smicln|No Value|smicln|No Value"/>
  <p:tag name="RESPONSESGATHERED" val="True"/>
  <p:tag name="TOTALRESPONSES" val="74"/>
  <p:tag name="RESPONSECOUNT" val="740"/>
  <p:tag name="SLICED" val="False"/>
  <p:tag name="RESPONSES" val="3;3;3;5;2;3;5;3;-;3;3;-;3;3;3;3;-;3;3;4;1;3;-;3;3;3;3;-;3;3;3;3;3;3;3;2;3;3;3;3;3;5;3;3;-;3;5;5;3;5;1;3;2;1;3;3;2;-;3;3;3;-;3;3;3;3;3;3;5;3;3;3;3;3;5;3;3;3;3;3;3;3;"/>
  <p:tag name="CHARTSTRINGSTD" val="30 40 580 10 80"/>
  <p:tag name="CHARTSTRINGREV" val="80 10 580 40 30"/>
  <p:tag name="CHARTSTRINGSTDPER" val="0.0405405405405405 0.0540540540540541 0.783783783783784 0.0135135135135135 0.108108108108108"/>
  <p:tag name="CHARTSTRINGREVPER" val="0.108108108108108 0.0135135135135135 0.783783783783784 0.0540540540540541 0.0405405405405405"/>
  <p:tag name="ANONYMOUSTEMP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32"/>
  <p:tag name="FONTSIZE" val="32"/>
  <p:tag name="BULLETTYPE" val="ppBulletAlphaLCParenRight"/>
  <p:tag name="ANSWERTEXT" val="~ n&#10;~ n log n&#10;~ n2&#10;~ n3&#10;Ved ikke"/>
  <p:tag name="OLDNUMANSWERS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E4142EDFAA3A4710B52D889B4DDC1B69"/>
  <p:tag name="ANSWERSALIAS" val="Nej |smicln|Ja – c=1 og N0=1|smicln|Ja – c=10 og N0=1|smicln|Ja – c=1 og N0=10|smicln|Både c) og d)|smicln|Ved ikke"/>
  <p:tag name="QUESTIONALIAS" val="Enter question text..."/>
  <p:tag name="VALUES" val="No Value|smicln|No Value|smicln|No Value|smicln|No Value|smicln|No Value|smicln|No Value"/>
  <p:tag name="RESPONSESGATHERED" val="True"/>
  <p:tag name="TOTALRESPONSES" val="82"/>
  <p:tag name="RESPONSECOUNT" val="820"/>
  <p:tag name="SLICED" val="False"/>
  <p:tag name="RESPONSES" val="5;5;5;5;3;5;4;1;5;6;3;5;5;5;5;3;-;4;5;1;5;4;5;1;5;5;5;-;4;5;4;3;5;1;4;-;4;3;5;5;5;3;1;5;5;5;6;6;5;3;3;5;3;3;5;5;3;3;3;5;5;-;5;5;5;6;3;-;5;5;5;5;5;5;5;5;5;5;5;5;5;5;6;5;4;5;5;"/>
  <p:tag name="CHARTSTRINGSTD" val="50 0 140 80 500 50"/>
  <p:tag name="CHARTSTRINGREV" val="50 500 80 140 0 50"/>
  <p:tag name="CHARTSTRINGSTDPER" val="0.0609756097560976 0 0.170731707317073 0.0975609756097561 0.609756097560976 0.0609756097560976"/>
  <p:tag name="CHARTSTRINGREVPER" val="0.0609756097560976 0.609756097560976 0.0975609756097561 0.170731707317073 0 0.0609756097560976"/>
  <p:tag name="ANONYMOUSTEMP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80"/>
  <p:tag name="FONTSIZE" val="28"/>
  <p:tag name="BULLETTYPE" val="ppBulletAlphaLCParenRight"/>
  <p:tag name="ANSWERTEXT" val="Nej &#10;Ja – c=1 og N0=1&#10;Ja – c=10 og N0=1&#10;Ja – c=1 og N0=10&#10;Både c) og d)&#10;Ved ikk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608D5AC52BE34EF286D7E933E6740348"/>
  <p:tag name="ANSWERSALIAS" val="Ja|smicln|Nej|smicln|Ved ikke"/>
  <p:tag name="QUESTIONALIAS" val="f1(x) = O(g1(x)) og f2(x) = O(g2(x)) gælder så  f1(x) - f2(x) = O(g1(x) - g2(x)) ?"/>
  <p:tag name="RESPONSESGATHERED" val="True"/>
  <p:tag name="TOTALRESPONSES" val="80"/>
  <p:tag name="RESPONSECOUNT" val="800"/>
  <p:tag name="SLICED" val="False"/>
  <p:tag name="RESPONSES" val="2;2;2;1;2;2;1;3;2;-;2;2;2;2;2;1;-;3;2;1;2;2;2;2;3;3;2;-;2;1;2;2;2;2;2;-;-;2;2;1;2;2;2;2;2;2;2;1;2;1;2;2;1;2;1;1;2;2;2;2;2;2;2;2;1;2;2;2;2;2;1;2;2;1;2;2;2;2;2;2;2;1;-;1;2;-;2;"/>
  <p:tag name="CHARTSTRINGSTD" val="160 600 40"/>
  <p:tag name="CHARTSTRINGREV" val="40 600 160"/>
  <p:tag name="CHARTSTRINGSTDPER" val="0.2 0.75 0.05"/>
  <p:tag name="CHARTSTRINGREVPER" val="0.05 0.75 0.2"/>
  <p:tag name="VALUES" val="No Value|smicln|No Value|smicln|No Value"/>
  <p:tag name="ANONYMOUSTEMP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3"/>
  <p:tag name="TEXTLENGTH" val="15"/>
  <p:tag name="FONTSIZE" val="32"/>
  <p:tag name="BULLETTYPE" val="ppBulletAlphaLCParenRight"/>
  <p:tag name="ANSWERTEXT" val="Ja&#10;Nej&#10;Ved ikk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8761B5CDE6C14C15BF133F365C88FF3F"/>
  <p:tag name="QUESTIONALIAS" val="Hvad er udførselstiden  for en algoritme?"/>
  <p:tag name="ANSWERSALIAS" val="Tiden (min/sec) for at køre program |smicln|# instruktioner der udføres|smicln|# hukommelsesceller der læses/skrives|smicln|# procedure kald|smicln|Andet"/>
  <p:tag name="RESPONSESGATHERED" val="True"/>
  <p:tag name="TOTALRESPONSES" val="76"/>
  <p:tag name="RESPONSECOUNT" val="760"/>
  <p:tag name="SLICED" val="False"/>
  <p:tag name="RESPONSES" val="2;2;2;2;2;2;4;2;1;2;2;2;2;2;2;2;2;2;2;4;2;2;1;2;2;2;4;2;2;2;2;2;2;2;2;2;2;2;2;2;2;2;2;2;1;2;2;2;2;2;2;2;2;2;2;2;2;2;1;2;2;2;2;2;4;2;2;2;2;2;5;4;3;2;2;2;"/>
  <p:tag name="CHARTSTRINGSTD" val="40 650 10 50 10"/>
  <p:tag name="CHARTSTRINGREV" val="10 50 10 650 40"/>
  <p:tag name="CHARTSTRINGSTDPER" val="0.0526315789473684 0.855263157894737 0.0131578947368421 0.0657894736842105 0.0131578947368421"/>
  <p:tag name="CHARTSTRINGREVPER" val="0.0131578947368421 0.0657894736842105 0.0131578947368421 0.855263157894737 0.0526315789473684"/>
  <p:tag name="ANONYMOUSTEMP" val="False"/>
  <p:tag name="VALUES" val="No Value|smicln|No Value|smicln|No Value|smicln|No Value|smicln|No Val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125"/>
  <p:tag name="FONTSIZE" val="28"/>
  <p:tag name="BULLETTYPE" val="ppBulletAlphaLCParenRight"/>
  <p:tag name="ANSWERTEXT" val="Tiden (min/sec) for at køre program &#10;# instruktioner der udføres&#10;# hukommelsesceller der læses/skrives&#10;# procedure kald&#10;Ande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13521</TotalTime>
  <Words>1364</Words>
  <Application>Microsoft Office PowerPoint</Application>
  <PresentationFormat>Widescreen</PresentationFormat>
  <Paragraphs>384</Paragraphs>
  <Slides>31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Courier New</vt:lpstr>
      <vt:lpstr>Symbol</vt:lpstr>
      <vt:lpstr>Tahoma</vt:lpstr>
      <vt:lpstr>Times</vt:lpstr>
      <vt:lpstr>Wingdings</vt:lpstr>
      <vt:lpstr>Default Design</vt:lpstr>
      <vt:lpstr>PowerPoint Presentation</vt:lpstr>
      <vt:lpstr>Hvad er udførselstiden  for en algoritme?</vt:lpstr>
      <vt:lpstr>Fra Idé til Programudførelse</vt:lpstr>
      <vt:lpstr>Hvad er udførselstiden  for en algoritme?</vt:lpstr>
      <vt:lpstr>Maskiner har forskellig hastighed...</vt:lpstr>
      <vt:lpstr>Design af Algoritmer</vt:lpstr>
      <vt:lpstr>RAM Modellen (Random Access Machine)</vt:lpstr>
      <vt:lpstr>PowerPoint Presentation</vt:lpstr>
      <vt:lpstr>PowerPoint Presentation</vt:lpstr>
      <vt:lpstr>Hvor mange gange  udføres linie 6 ?</vt:lpstr>
      <vt:lpstr>PowerPoint Presentation</vt:lpstr>
      <vt:lpstr>Insertion-Sort (C) </vt:lpstr>
      <vt:lpstr>PowerPoint Presentation</vt:lpstr>
      <vt:lpstr>Asymptotisk notation</vt:lpstr>
      <vt:lpstr>1089·x   vs   0.33·x2</vt:lpstr>
      <vt:lpstr>O</vt:lpstr>
      <vt:lpstr>O-notation</vt:lpstr>
      <vt:lpstr>10∙n = O(n2) ?</vt:lpstr>
      <vt:lpstr>O-notation</vt:lpstr>
      <vt:lpstr>PowerPoint Presentation</vt:lpstr>
      <vt:lpstr>PowerPoint Presentation</vt:lpstr>
      <vt:lpstr>f1(x) = O(g1(x)) og f2(x) = O(g2(x)) gælder så  f1(x) - f2(x) = O(g1(x) - g2(x)) ?</vt:lpstr>
      <vt:lpstr>PowerPoint Presentation</vt:lpstr>
      <vt:lpstr>Visuel test af n5 · 2n = O(3n) ?</vt:lpstr>
      <vt:lpstr>Bevis for n5 · 2n = O(3n)</vt:lpstr>
      <vt:lpstr>Ω -notation</vt:lpstr>
      <vt:lpstr>Θ-notation</vt:lpstr>
      <vt:lpstr>o-notation (lille o)</vt:lpstr>
      <vt:lpstr>ω-notation </vt:lpstr>
      <vt:lpstr>O-notation i flere variable</vt:lpstr>
      <vt:lpstr>Algoritme Analyse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169</cp:revision>
  <cp:lastPrinted>2020-09-18T08:42:17Z</cp:lastPrinted>
  <dcterms:created xsi:type="dcterms:W3CDTF">2007-02-01T13:58:12Z</dcterms:created>
  <dcterms:modified xsi:type="dcterms:W3CDTF">2020-09-21T15:50:02Z</dcterms:modified>
</cp:coreProperties>
</file>