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5" r:id="rId2"/>
    <p:sldId id="299" r:id="rId3"/>
    <p:sldId id="278" r:id="rId4"/>
    <p:sldId id="295" r:id="rId5"/>
    <p:sldId id="296" r:id="rId6"/>
    <p:sldId id="258" r:id="rId7"/>
    <p:sldId id="269" r:id="rId8"/>
    <p:sldId id="294" r:id="rId9"/>
    <p:sldId id="270" r:id="rId10"/>
    <p:sldId id="271" r:id="rId11"/>
    <p:sldId id="259" r:id="rId12"/>
    <p:sldId id="297" r:id="rId13"/>
    <p:sldId id="272" r:id="rId14"/>
    <p:sldId id="273" r:id="rId15"/>
    <p:sldId id="268" r:id="rId16"/>
    <p:sldId id="261" r:id="rId17"/>
    <p:sldId id="265" r:id="rId18"/>
    <p:sldId id="262" r:id="rId19"/>
    <p:sldId id="264" r:id="rId20"/>
    <p:sldId id="263" r:id="rId21"/>
    <p:sldId id="291" r:id="rId22"/>
    <p:sldId id="292" r:id="rId23"/>
    <p:sldId id="300" r:id="rId24"/>
    <p:sldId id="267" r:id="rId25"/>
    <p:sldId id="260" r:id="rId26"/>
    <p:sldId id="285" r:id="rId27"/>
    <p:sldId id="298" r:id="rId28"/>
    <p:sldId id="274" r:id="rId29"/>
    <p:sldId id="286" r:id="rId30"/>
  </p:sldIdLst>
  <p:sldSz cx="12192000" cy="6858000"/>
  <p:notesSz cx="7099300" cy="10234613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3" autoAdjust="0"/>
    <p:restoredTop sz="79000" autoAdjust="0"/>
  </p:normalViewPr>
  <p:slideViewPr>
    <p:cSldViewPr>
      <p:cViewPr varScale="1">
        <p:scale>
          <a:sx n="55" d="100"/>
          <a:sy n="55" d="100"/>
        </p:scale>
        <p:origin x="732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FE83609-5F0B-4223-8AB6-DF4196D19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3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83609-5F0B-4223-8AB6-DF4196D190E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95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A9441A-5469-42DD-B85F-D0757DC99883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EEABFF-BD58-4DC5-9544-9503F0A61336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300.000 tilfældige elementer</a:t>
            </a: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4B2AB5-800A-47B1-BDDF-35CED7D5DD7C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300.000 tilfældige elementer, bedst at </a:t>
            </a:r>
            <a:r>
              <a:rPr lang="da-DK" b="1" smtClean="0"/>
              <a:t>skifte til insertionsort </a:t>
            </a:r>
            <a:r>
              <a:rPr lang="da-DK" smtClean="0"/>
              <a:t>ved </a:t>
            </a:r>
            <a:r>
              <a:rPr lang="da-DK" b="1" smtClean="0"/>
              <a:t>~10 elementer</a:t>
            </a:r>
            <a:endParaRPr lang="en-US" b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B53DF1-B5DF-4015-AF0B-1EF2C075B56D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b="1" smtClean="0"/>
              <a:t>QuickSort</a:t>
            </a:r>
            <a:r>
              <a:rPr lang="da-DK" smtClean="0"/>
              <a:t> = sidste elemet er pivot, </a:t>
            </a:r>
            <a:r>
              <a:rPr lang="da-DK" b="1" smtClean="0"/>
              <a:t>QuickSort special</a:t>
            </a:r>
            <a:r>
              <a:rPr lang="da-DK" smtClean="0"/>
              <a:t> = midterste element er pivot</a:t>
            </a:r>
          </a:p>
          <a:p>
            <a:pPr eaLnBrk="1" hangingPunct="1"/>
            <a:r>
              <a:rPr lang="da-DK" smtClean="0"/>
              <a:t>Mergesort og Quicksort skifter til insertionsort ved &lt;=10 elementer</a:t>
            </a: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21A4C4-A2E2-45E1-B9FC-3A678F766FC2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b="1" dirty="0" err="1" smtClean="0"/>
              <a:t>QuickSort</a:t>
            </a:r>
            <a:r>
              <a:rPr lang="da-DK" dirty="0" smtClean="0"/>
              <a:t> = sidste </a:t>
            </a:r>
            <a:r>
              <a:rPr lang="da-DK" dirty="0" err="1" smtClean="0"/>
              <a:t>elemet</a:t>
            </a:r>
            <a:r>
              <a:rPr lang="da-DK" dirty="0" smtClean="0"/>
              <a:t> er pivot, </a:t>
            </a:r>
            <a:r>
              <a:rPr lang="da-DK" b="1" dirty="0" err="1" smtClean="0"/>
              <a:t>QuickSort</a:t>
            </a:r>
            <a:r>
              <a:rPr lang="da-DK" b="1" dirty="0" smtClean="0"/>
              <a:t> </a:t>
            </a:r>
            <a:r>
              <a:rPr lang="da-DK" b="1" dirty="0" err="1" smtClean="0"/>
              <a:t>special</a:t>
            </a:r>
            <a:r>
              <a:rPr lang="da-DK" dirty="0" smtClean="0"/>
              <a:t> = midterste element er pivot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Tiden</a:t>
            </a:r>
            <a:r>
              <a:rPr lang="en-US" dirty="0" smtClean="0"/>
              <a:t> for </a:t>
            </a:r>
            <a:r>
              <a:rPr lang="en-US" dirty="0" err="1" smtClean="0"/>
              <a:t>QuickSort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forbedres</a:t>
            </a:r>
            <a:r>
              <a:rPr lang="en-US" dirty="0" smtClean="0"/>
              <a:t> med en </a:t>
            </a:r>
            <a:r>
              <a:rPr lang="en-US" dirty="0" err="1" smtClean="0"/>
              <a:t>konstant</a:t>
            </a:r>
            <a:r>
              <a:rPr lang="en-US" dirty="0" smtClean="0"/>
              <a:t> </a:t>
            </a:r>
            <a:r>
              <a:rPr lang="en-US" dirty="0" err="1" smtClean="0"/>
              <a:t>så</a:t>
            </a:r>
            <a:r>
              <a:rPr lang="en-US" dirty="0" smtClean="0"/>
              <a:t> den </a:t>
            </a:r>
            <a:r>
              <a:rPr lang="en-US" dirty="0" err="1" smtClean="0"/>
              <a:t>bliver</a:t>
            </a:r>
            <a:r>
              <a:rPr lang="en-US" dirty="0" smtClean="0"/>
              <a:t> den </a:t>
            </a:r>
            <a:r>
              <a:rPr lang="en-US" dirty="0" err="1" smtClean="0"/>
              <a:t>hurtigste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at </a:t>
            </a:r>
            <a:r>
              <a:rPr lang="en-US" dirty="0" err="1" smtClean="0"/>
              <a:t>vælge</a:t>
            </a:r>
            <a:r>
              <a:rPr lang="en-US" dirty="0" smtClean="0"/>
              <a:t> pivot </a:t>
            </a:r>
            <a:r>
              <a:rPr lang="en-US" dirty="0" err="1" smtClean="0"/>
              <a:t>elementet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Med </a:t>
            </a:r>
            <a:r>
              <a:rPr lang="en-US" dirty="0" err="1" smtClean="0"/>
              <a:t>omhu</a:t>
            </a:r>
            <a:r>
              <a:rPr lang="en-US" dirty="0" smtClean="0"/>
              <a:t>, </a:t>
            </a:r>
            <a:r>
              <a:rPr lang="en-US" dirty="0" err="1" smtClean="0"/>
              <a:t>fx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at </a:t>
            </a:r>
            <a:r>
              <a:rPr lang="en-US" dirty="0" err="1" smtClean="0"/>
              <a:t>tage</a:t>
            </a:r>
            <a:r>
              <a:rPr lang="en-US" dirty="0" smtClean="0"/>
              <a:t> </a:t>
            </a:r>
            <a:r>
              <a:rPr lang="en-US" dirty="0" err="1" smtClean="0"/>
              <a:t>medianen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5 </a:t>
            </a:r>
            <a:r>
              <a:rPr lang="en-US" dirty="0" err="1" smtClean="0"/>
              <a:t>tilfældige</a:t>
            </a:r>
            <a:r>
              <a:rPr lang="en-US" dirty="0" smtClean="0"/>
              <a:t> </a:t>
            </a:r>
            <a:r>
              <a:rPr lang="en-US" dirty="0" err="1" smtClean="0"/>
              <a:t>elementer</a:t>
            </a:r>
            <a:r>
              <a:rPr lang="en-US" dirty="0" smtClean="0"/>
              <a:t> – </a:t>
            </a:r>
            <a:r>
              <a:rPr lang="en-US" dirty="0" err="1" smtClean="0"/>
              <a:t>så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quicksort </a:t>
            </a:r>
            <a:r>
              <a:rPr lang="en-US" dirty="0" err="1" smtClean="0"/>
              <a:t>klart</a:t>
            </a:r>
            <a:r>
              <a:rPr lang="en-US" dirty="0" smtClean="0"/>
              <a:t> den </a:t>
            </a:r>
            <a:r>
              <a:rPr lang="en-US" dirty="0" err="1" smtClean="0"/>
              <a:t>hurtigste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AC2C36-62B0-4D9A-B0FF-B38AC8834BB1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94FE8C-9AE6-42B6-8116-C742916B4376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5BB86F-0918-4510-966F-5CAD3AEF9FFA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Elementet 15 deltager i rekursionen i en række lag, hvor den sidder i et array der</a:t>
            </a:r>
          </a:p>
          <a:p>
            <a:pPr eaLnBrk="1" hangingPunct="1"/>
            <a:r>
              <a:rPr lang="da-DK" smtClean="0"/>
              <a:t>er kortere og kortere. Til sidst er 15 et pivot element og deltager ikke længere i</a:t>
            </a:r>
          </a:p>
          <a:p>
            <a:pPr eaLnBrk="1" hangingPunct="1"/>
            <a:r>
              <a:rPr lang="da-DK" smtClean="0"/>
              <a:t>rekursionen.</a:t>
            </a: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DCDA4E-BF31-447B-8CFD-28E0115E61D4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Ingen </a:t>
            </a:r>
            <a:r>
              <a:rPr lang="en-US" dirty="0" err="1" smtClean="0"/>
              <a:t>mønt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dirty="0" smtClean="0"/>
              <a:t>møntkast.dk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83609-5F0B-4223-8AB6-DF4196D190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71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93790C-2603-4DF2-82CA-A169652F4359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Tavle eksempel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A94E39-F17C-4D7F-AB50-51D33B41585E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err="1" smtClean="0"/>
              <a:t>Quicksort</a:t>
            </a:r>
            <a:r>
              <a:rPr lang="da-DK" dirty="0" smtClean="0"/>
              <a:t> på 23 elementer. </a:t>
            </a:r>
          </a:p>
          <a:p>
            <a:pPr eaLnBrk="1" hangingPunct="1"/>
            <a:r>
              <a:rPr lang="da-DK" dirty="0" smtClean="0"/>
              <a:t>Blå elementer er de valgte pivot elementer. </a:t>
            </a:r>
          </a:p>
          <a:p>
            <a:pPr eaLnBrk="1" hangingPunct="1"/>
            <a:r>
              <a:rPr lang="da-DK" dirty="0" smtClean="0"/>
              <a:t>Gule/blå elementer er når der kaldes </a:t>
            </a:r>
            <a:r>
              <a:rPr lang="da-DK" dirty="0" err="1" smtClean="0"/>
              <a:t>rekursivt</a:t>
            </a:r>
            <a:r>
              <a:rPr lang="da-DK" dirty="0" smtClean="0"/>
              <a:t> på kun et element.</a:t>
            </a:r>
          </a:p>
          <a:p>
            <a:pPr eaLnBrk="1" hangingPunct="1"/>
            <a:r>
              <a:rPr lang="da-DK" b="1" dirty="0" smtClean="0"/>
              <a:t>Bemærk: Elementer &gt;pivot (og &lt; pivot) elementet kan få en ny indbyrdes rækkefølge!</a:t>
            </a:r>
          </a:p>
          <a:p>
            <a:pPr eaLnBrk="1" hangingPunct="1"/>
            <a:r>
              <a:rPr lang="da-DK" b="1" dirty="0" smtClean="0"/>
              <a:t>Dybden</a:t>
            </a:r>
            <a:r>
              <a:rPr lang="da-DK" dirty="0" smtClean="0"/>
              <a:t> af et element er antal </a:t>
            </a:r>
            <a:r>
              <a:rPr lang="da-DK" dirty="0" err="1" smtClean="0"/>
              <a:t>rekursive</a:t>
            </a:r>
            <a:r>
              <a:rPr lang="da-DK" dirty="0" smtClean="0"/>
              <a:t> kald et element indgår i </a:t>
            </a:r>
            <a:r>
              <a:rPr lang="da-DK" dirty="0" err="1" smtClean="0"/>
              <a:t>rekursionen</a:t>
            </a:r>
            <a:r>
              <a:rPr lang="da-DK" dirty="0" smtClean="0"/>
              <a:t> (</a:t>
            </a:r>
            <a:r>
              <a:rPr lang="da-DK" dirty="0" err="1" smtClean="0"/>
              <a:t>dvs</a:t>
            </a:r>
            <a:endParaRPr lang="da-DK" dirty="0" smtClean="0"/>
          </a:p>
          <a:p>
            <a:pPr eaLnBrk="1" hangingPunct="1"/>
            <a:r>
              <a:rPr lang="da-DK" dirty="0" smtClean="0"/>
              <a:t>bliver kigget på i en partition).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56D4E-CA9C-4507-82DC-D37D996B6557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Elementet 15 deltager i rekursionen i en række lag, hvor den sidder i et array der</a:t>
            </a:r>
          </a:p>
          <a:p>
            <a:pPr eaLnBrk="1" hangingPunct="1"/>
            <a:r>
              <a:rPr lang="da-DK" smtClean="0"/>
              <a:t>er kortere og kortere. Til sidst er 15 et pivot element og deltager ikke længere i</a:t>
            </a:r>
          </a:p>
          <a:p>
            <a:pPr eaLnBrk="1" hangingPunct="1"/>
            <a:r>
              <a:rPr lang="da-DK" smtClean="0"/>
              <a:t>rekursionen.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76E5B3-7097-466B-9A9B-EDEB81B151A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Kørt quicksort på </a:t>
            </a:r>
            <a:r>
              <a:rPr lang="da-DK" b="1" smtClean="0"/>
              <a:t>et</a:t>
            </a:r>
            <a:r>
              <a:rPr lang="da-DK" smtClean="0"/>
              <a:t> tilfældigt input med 1 million elementer ~2^19.9.</a:t>
            </a:r>
          </a:p>
          <a:p>
            <a:pPr eaLnBrk="1" hangingPunct="1"/>
            <a:r>
              <a:rPr lang="da-DK" smtClean="0"/>
              <a:t>Teoretisk dybde ~1.39 log </a:t>
            </a:r>
            <a:r>
              <a:rPr lang="da-DK" i="1" smtClean="0"/>
              <a:t>n = </a:t>
            </a:r>
            <a:r>
              <a:rPr lang="da-DK" b="1" smtClean="0"/>
              <a:t>27,7</a:t>
            </a:r>
          </a:p>
          <a:p>
            <a:pPr eaLnBrk="1" hangingPunct="1"/>
            <a:endParaRPr lang="da-DK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39C88-8719-49F1-B995-BFE3039F24D7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Analyse: Gode og dårlige opdelinger – en god opdeling = en opdeling hvor begge rekursive kald</a:t>
            </a:r>
          </a:p>
          <a:p>
            <a:pPr eaLnBrk="1" hangingPunct="1"/>
            <a:r>
              <a:rPr lang="da-DK" smtClean="0"/>
              <a:t>har størrelse &gt;=1/4 af det oprindelige kald</a:t>
            </a: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1A70F7-106E-41CD-A9F2-6B84955101E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smtClean="0"/>
              <a:t>Betragt et </a:t>
            </a:r>
            <a:r>
              <a:rPr lang="da-DK" b="1" smtClean="0"/>
              <a:t>x</a:t>
            </a:r>
            <a:r>
              <a:rPr lang="da-DK" b="1" baseline="-25000" smtClean="0"/>
              <a:t>i</a:t>
            </a:r>
            <a:r>
              <a:rPr lang="da-DK" smtClean="0"/>
              <a:t> i input, og de lag som opdelingerne indeholdende </a:t>
            </a:r>
            <a:r>
              <a:rPr lang="da-DK" b="1" smtClean="0"/>
              <a:t>x</a:t>
            </a:r>
            <a:r>
              <a:rPr lang="da-DK" b="1" baseline="-25000" smtClean="0"/>
              <a:t>i</a:t>
            </a:r>
            <a:r>
              <a:rPr lang="da-DK" smtClean="0"/>
              <a:t> er indeholdt i. </a:t>
            </a: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3591B8-C23B-4FEB-B81F-657AE51748FC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 dirty="0" err="1" smtClean="0"/>
              <a:t>Heap</a:t>
            </a:r>
            <a:r>
              <a:rPr lang="da-DK" dirty="0" smtClean="0"/>
              <a:t>-sort + </a:t>
            </a:r>
            <a:r>
              <a:rPr lang="da-DK" dirty="0" err="1" smtClean="0"/>
              <a:t>Insertion</a:t>
            </a:r>
            <a:r>
              <a:rPr lang="da-DK" dirty="0" smtClean="0"/>
              <a:t> sort + </a:t>
            </a:r>
            <a:r>
              <a:rPr lang="da-DK" dirty="0" err="1" smtClean="0"/>
              <a:t>Quicksort</a:t>
            </a:r>
            <a:r>
              <a:rPr lang="da-DK" dirty="0" smtClean="0"/>
              <a:t> = </a:t>
            </a:r>
            <a:r>
              <a:rPr lang="da-DK" dirty="0" err="1" smtClean="0"/>
              <a:t>Inplace</a:t>
            </a:r>
            <a:r>
              <a:rPr lang="da-DK" dirty="0" smtClean="0"/>
              <a:t>, kræver ikke et yderligere array – </a:t>
            </a:r>
            <a:r>
              <a:rPr lang="da-DK" dirty="0" err="1" smtClean="0"/>
              <a:t>insertionsort</a:t>
            </a:r>
            <a:r>
              <a:rPr lang="da-DK" dirty="0" smtClean="0"/>
              <a:t> for langsom for større n (n&gt;100)</a:t>
            </a:r>
          </a:p>
          <a:p>
            <a:pPr eaLnBrk="1" hangingPunct="1"/>
            <a:endParaRPr lang="da-DK" dirty="0" smtClean="0"/>
          </a:p>
          <a:p>
            <a:pPr eaLnBrk="1" hangingPunct="1"/>
            <a:r>
              <a:rPr lang="da-DK" dirty="0" err="1" smtClean="0"/>
              <a:t>Quicksort</a:t>
            </a:r>
            <a:r>
              <a:rPr lang="da-DK" dirty="0" smtClean="0"/>
              <a:t> + </a:t>
            </a:r>
            <a:r>
              <a:rPr lang="da-DK" dirty="0" err="1" smtClean="0"/>
              <a:t>MergeSort</a:t>
            </a:r>
            <a:r>
              <a:rPr lang="da-DK" dirty="0" smtClean="0"/>
              <a:t> virker også når data kommer ud på disk – hvorimod </a:t>
            </a:r>
            <a:r>
              <a:rPr lang="da-DK" dirty="0" err="1" smtClean="0"/>
              <a:t>heapsort</a:t>
            </a:r>
            <a:r>
              <a:rPr lang="da-DK" dirty="0" smtClean="0"/>
              <a:t> dør</a:t>
            </a:r>
          </a:p>
          <a:p>
            <a:pPr eaLnBrk="1" hangingPunct="1"/>
            <a:endParaRPr lang="da-DK" dirty="0" smtClean="0"/>
          </a:p>
          <a:p>
            <a:pPr eaLnBrk="1" hangingPunct="1"/>
            <a:r>
              <a:rPr lang="da-DK" dirty="0" err="1" smtClean="0"/>
              <a:t>QuickSort</a:t>
            </a:r>
            <a:r>
              <a:rPr lang="da-DK" baseline="0" dirty="0" smtClean="0"/>
              <a:t> : forventet 1.39 n log n sammenligninger</a:t>
            </a:r>
          </a:p>
          <a:p>
            <a:pPr eaLnBrk="1" hangingPunct="1"/>
            <a:r>
              <a:rPr lang="da-DK" baseline="0" dirty="0" err="1" smtClean="0"/>
              <a:t>MergeSort</a:t>
            </a:r>
            <a:r>
              <a:rPr lang="da-DK" baseline="0" dirty="0" smtClean="0"/>
              <a:t> : forventet 1 n log </a:t>
            </a:r>
            <a:r>
              <a:rPr lang="da-DK" baseline="0" smtClean="0"/>
              <a:t>n sammenligninger</a:t>
            </a:r>
            <a:endParaRPr lang="da-DK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5318F-2EB4-4E1E-AADC-D8EDBBDF9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90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4033-42C1-405F-A0F0-55A1A3EA7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2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53709-4826-4BC6-BD5F-05601171A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8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679D0-0E70-441C-AF08-EEEC6809F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5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E3929-747E-4866-9DB1-7DDCB2028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CAA05-A91F-4481-8AEC-0490A0718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1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CD20C-98CA-480F-A063-8C73673AB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3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0645D-B89F-48C5-9951-F861D08DF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3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19185-B83A-4EAD-93B4-B0BC53463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2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A486A-095B-4133-9036-E6F53724E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2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F12FD-997D-45BA-9D1A-5F7047F49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F0AF1-939C-4170-AA18-4713A92A9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0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7FD0D4-6208-4F1F-9D1F-E0E4564BA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wmf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31242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</a:t>
            </a: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sz="3200" dirty="0" err="1">
                <a:latin typeface="+mj-lt"/>
              </a:rPr>
              <a:t>Quicksort</a:t>
            </a:r>
            <a:r>
              <a:rPr lang="da-DK" sz="3200" dirty="0">
                <a:latin typeface="+mj-lt"/>
              </a:rPr>
              <a:t> </a:t>
            </a:r>
          </a:p>
          <a:p>
            <a:pPr algn="ctr">
              <a:defRPr/>
            </a:pPr>
            <a:r>
              <a:rPr lang="da-DK" sz="3200" dirty="0">
                <a:latin typeface="+mj-lt"/>
              </a:rPr>
              <a:t>[CLRS, kapitel 7]</a:t>
            </a:r>
            <a:endParaRPr lang="da-DK" sz="32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868363"/>
          </a:xfrm>
        </p:spPr>
        <p:txBody>
          <a:bodyPr/>
          <a:lstStyle/>
          <a:p>
            <a:pPr eaLnBrk="1" hangingPunct="1"/>
            <a:r>
              <a:rPr lang="da-DK" b="1" smtClean="0"/>
              <a:t>Quicksort : Dybde ved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1" smtClean="0"/>
              <a:t> </a:t>
            </a:r>
            <a:r>
              <a:rPr lang="da-DK" b="1" smtClean="0">
                <a:cs typeface="Arial" charset="0"/>
              </a:rPr>
              <a:t>≈</a:t>
            </a:r>
            <a:r>
              <a:rPr lang="da-DK" b="1" smtClean="0"/>
              <a:t> 2</a:t>
            </a:r>
            <a:r>
              <a:rPr lang="da-DK" b="1" i="1" baseline="30000" smtClean="0"/>
              <a:t>20</a:t>
            </a:r>
            <a:endParaRPr lang="en-US" b="1" smtClean="0"/>
          </a:p>
        </p:txBody>
      </p:sp>
      <p:pic>
        <p:nvPicPr>
          <p:cNvPr id="14339" name="Picture 4" descr="dep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1"/>
            <a:ext cx="73152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8" t="29108" r="28476" b="50195"/>
          <a:stretch>
            <a:fillRect/>
          </a:stretch>
        </p:blipFill>
        <p:spPr bwMode="auto">
          <a:xfrm>
            <a:off x="3057525" y="3706813"/>
            <a:ext cx="42497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Randomized Quicksort</a:t>
            </a:r>
            <a:endParaRPr lang="en-US" b="1" smtClean="0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429000" y="6049964"/>
            <a:ext cx="533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Forventet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29000" y="4114800"/>
            <a:ext cx="25146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8" t="62421" r="13742" b="11792"/>
          <a:stretch>
            <a:fillRect/>
          </a:stretch>
        </p:blipFill>
        <p:spPr bwMode="auto">
          <a:xfrm>
            <a:off x="3065464" y="1573214"/>
            <a:ext cx="58642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PQuestion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Forventede antal mønt-kast </a:t>
            </a:r>
            <a:br>
              <a:rPr lang="da-DK" b="1" smtClean="0">
                <a:solidFill>
                  <a:schemeClr val="bg1"/>
                </a:solidFill>
              </a:rPr>
            </a:br>
            <a:r>
              <a:rPr lang="da-DK" b="1" smtClean="0">
                <a:solidFill>
                  <a:schemeClr val="bg1"/>
                </a:solidFill>
              </a:rPr>
              <a:t>før man får krone 3 gange?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6149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276600" y="1981200"/>
            <a:ext cx="4114800" cy="43434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sz="2400" dirty="0">
                <a:solidFill>
                  <a:schemeClr val="bg1"/>
                </a:solidFill>
              </a:rPr>
              <a:t>Ingen af nedenstående</a:t>
            </a:r>
          </a:p>
          <a:p>
            <a:pPr marL="514350" indent="-514350">
              <a:buFontTx/>
              <a:buAutoNum type="alphaLcParenR"/>
            </a:pPr>
            <a:r>
              <a:rPr lang="da-DK" sz="2400" dirty="0">
                <a:solidFill>
                  <a:schemeClr val="bg1"/>
                </a:solidFill>
              </a:rPr>
              <a:t>Ved ikke </a:t>
            </a:r>
          </a:p>
          <a:p>
            <a:pPr marL="514350" indent="-514350">
              <a:buFontTx/>
              <a:buAutoNum type="alphaLcParenR"/>
            </a:pPr>
            <a:r>
              <a:rPr lang="da-DK" sz="2400" dirty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buFontTx/>
              <a:buAutoNum type="alphaLcParenR"/>
            </a:pPr>
            <a:r>
              <a:rPr lang="da-DK" sz="2400" dirty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buFontTx/>
              <a:buAutoNum type="alphaLcParenR"/>
            </a:pPr>
            <a:r>
              <a:rPr lang="da-DK" sz="2400" dirty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buFontTx/>
              <a:buAutoNum type="alphaLcParenR"/>
            </a:pPr>
            <a:r>
              <a:rPr lang="da-DK" sz="2400" dirty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buFontTx/>
              <a:buAutoNum type="alphaLcParenR"/>
            </a:pPr>
            <a:r>
              <a:rPr lang="da-DK" sz="2400" dirty="0">
                <a:solidFill>
                  <a:schemeClr val="bg1"/>
                </a:solidFill>
              </a:rPr>
              <a:t>7</a:t>
            </a:r>
          </a:p>
          <a:p>
            <a:pPr marL="514350" indent="-514350">
              <a:buFontTx/>
              <a:buAutoNum type="alphaLcParenR"/>
            </a:pPr>
            <a:r>
              <a:rPr lang="da-DK" sz="2400" dirty="0">
                <a:solidFill>
                  <a:schemeClr val="bg1"/>
                </a:solidFill>
              </a:rPr>
              <a:t>8</a:t>
            </a:r>
          </a:p>
          <a:p>
            <a:pPr marL="514350" indent="-514350">
              <a:buFontTx/>
              <a:buAutoNum type="alphaLcParenR"/>
            </a:pPr>
            <a:r>
              <a:rPr lang="da-DK" sz="2400" dirty="0">
                <a:solidFill>
                  <a:schemeClr val="bg1"/>
                </a:solidFill>
              </a:rPr>
              <a:t>9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562600" y="3124200"/>
            <a:ext cx="4495800" cy="2292350"/>
            <a:chOff x="4267200" y="4032250"/>
            <a:chExt cx="4495800" cy="2292350"/>
          </a:xfrm>
        </p:grpSpPr>
        <p:sp>
          <p:nvSpPr>
            <p:cNvPr id="9" name="Rectangle 8"/>
            <p:cNvSpPr/>
            <p:nvPr/>
          </p:nvSpPr>
          <p:spPr>
            <a:xfrm>
              <a:off x="4267200" y="4038600"/>
              <a:ext cx="4419600" cy="22860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56" name="TextBox 5"/>
            <p:cNvSpPr txBox="1">
              <a:spLocks noChangeArrowheads="1"/>
            </p:cNvSpPr>
            <p:nvPr/>
          </p:nvSpPr>
          <p:spPr bwMode="auto">
            <a:xfrm>
              <a:off x="4343400" y="4032250"/>
              <a:ext cx="4419600" cy="221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r>
                <a:rPr lang="da-DK" sz="3200" b="1"/>
                <a:t>Sætning</a:t>
              </a:r>
              <a:endParaRPr lang="da-DK" sz="3200" i="1"/>
            </a:p>
            <a:p>
              <a:pPr eaLnBrk="1" hangingPunct="1">
                <a:spcAft>
                  <a:spcPts val="1800"/>
                </a:spcAft>
              </a:pPr>
              <a:r>
                <a:rPr lang="da-DK" sz="3200" i="1"/>
                <a:t>Forventede </a:t>
              </a:r>
              <a:r>
                <a:rPr lang="da-DK" sz="3200"/>
                <a:t>antal kast for at få krone </a:t>
              </a:r>
              <a:r>
                <a:rPr lang="da-DK" sz="3200" b="1"/>
                <a:t>k</a:t>
              </a:r>
              <a:r>
                <a:rPr lang="da-DK" sz="3200"/>
                <a:t> gange er </a:t>
              </a:r>
              <a:r>
                <a:rPr lang="da-DK" sz="3200" b="1"/>
                <a:t>2k</a:t>
              </a:r>
            </a:p>
          </p:txBody>
        </p:sp>
      </p:grpSp>
      <p:sp>
        <p:nvSpPr>
          <p:cNvPr id="11" name="Smiley Face 10"/>
          <p:cNvSpPr/>
          <p:nvPr/>
        </p:nvSpPr>
        <p:spPr>
          <a:xfrm>
            <a:off x="2590800" y="41910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5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669770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100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Randomized Quicksort : Analyse</a:t>
            </a:r>
            <a:endParaRPr lang="en-US" b="1" smtClean="0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057400" y="4191001"/>
            <a:ext cx="86106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•"/>
              <a:defRPr/>
            </a:pPr>
            <a:r>
              <a:rPr lang="da-DK" sz="2800" dirty="0"/>
              <a:t>Et array </a:t>
            </a:r>
            <a:r>
              <a:rPr lang="da-DK" sz="2800" dirty="0">
                <a:latin typeface="+mn-lt"/>
              </a:rPr>
              <a:t>er </a:t>
            </a:r>
            <a:r>
              <a:rPr lang="da-DK" sz="2800" dirty="0">
                <a:latin typeface="+mn-lt"/>
                <a:cs typeface="Times New Roman" pitchFamily="18" charset="0"/>
              </a:rPr>
              <a:t>i</a:t>
            </a:r>
            <a:r>
              <a:rPr lang="da-DK" sz="2800" dirty="0"/>
              <a:t> lag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dirty="0"/>
              <a:t> hvis længde 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(3/4)</a:t>
            </a:r>
            <a:r>
              <a:rPr lang="da-DK" sz="2800" i="1" baseline="30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baseline="30000" dirty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.. n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(3/4)</a:t>
            </a:r>
            <a:r>
              <a:rPr lang="da-DK" sz="2800" i="1" baseline="300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lnSpc>
                <a:spcPct val="115000"/>
              </a:lnSpc>
              <a:buFontTx/>
              <a:buChar char="•"/>
              <a:defRPr/>
            </a:pPr>
            <a:r>
              <a:rPr lang="da-DK" sz="2800" dirty="0"/>
              <a:t>En opdeling er </a:t>
            </a:r>
            <a:r>
              <a:rPr lang="da-DK" sz="2800" b="1" dirty="0">
                <a:solidFill>
                  <a:schemeClr val="accent2"/>
                </a:solidFill>
              </a:rPr>
              <a:t>god </a:t>
            </a:r>
            <a:r>
              <a:rPr lang="da-DK" sz="2800" dirty="0"/>
              <a:t>hvis hver del 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≤ ¾ </a:t>
            </a:r>
            <a:r>
              <a:rPr lang="da-DK" sz="2800" dirty="0"/>
              <a:t>elementer (mindst +1 lag) – sker med </a:t>
            </a:r>
            <a:r>
              <a:rPr lang="da-DK" sz="2800" dirty="0">
                <a:solidFill>
                  <a:srgbClr val="00B050"/>
                </a:solidFill>
              </a:rPr>
              <a:t>sandsynlighed </a:t>
            </a:r>
            <a:r>
              <a:rPr lang="da-DK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≥ 0.5</a:t>
            </a:r>
          </a:p>
          <a:p>
            <a:pPr marL="285750" indent="-285750">
              <a:buFontTx/>
              <a:buChar char="•"/>
              <a:defRPr/>
            </a:pPr>
            <a:r>
              <a:rPr lang="da-DK" sz="28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baseline="-25000" dirty="0">
                <a:cs typeface="Arial" charset="0"/>
              </a:rPr>
              <a:t> </a:t>
            </a:r>
            <a:r>
              <a:rPr lang="da-DK" sz="2800" dirty="0">
                <a:cs typeface="Arial" charset="0"/>
              </a:rPr>
              <a:t>forventes </a:t>
            </a:r>
            <a:r>
              <a:rPr lang="da-DK" sz="2800" dirty="0">
                <a:latin typeface="Times New Roman" pitchFamily="18" charset="0"/>
                <a:cs typeface="Times New Roman" pitchFamily="18" charset="0"/>
              </a:rPr>
              <a:t>≤ 2 </a:t>
            </a:r>
            <a:r>
              <a:rPr lang="da-DK" sz="2800" dirty="0">
                <a:cs typeface="Arial" charset="0"/>
              </a:rPr>
              <a:t>gange i hvert lag</a:t>
            </a:r>
            <a:endParaRPr lang="da-DK" sz="2800" baseline="-25000" dirty="0">
              <a:cs typeface="Arial" charset="0"/>
            </a:endParaRPr>
          </a:p>
          <a:p>
            <a:pPr marL="285750" indent="-285750">
              <a:buFontTx/>
              <a:buChar char="•"/>
              <a:defRPr/>
            </a:pPr>
            <a:r>
              <a:rPr lang="da-DK" sz="2800" b="1" dirty="0">
                <a:solidFill>
                  <a:schemeClr val="accent2"/>
                </a:solidFill>
                <a:cs typeface="Arial" charset="0"/>
              </a:rPr>
              <a:t>Forventede</a:t>
            </a:r>
            <a:r>
              <a:rPr lang="da-DK" sz="2800" dirty="0">
                <a:cs typeface="Arial" charset="0"/>
              </a:rPr>
              <a:t> </a:t>
            </a:r>
            <a:r>
              <a:rPr lang="da-DK" sz="2800" b="1" dirty="0">
                <a:solidFill>
                  <a:schemeClr val="accent2"/>
                </a:solidFill>
                <a:cs typeface="Arial" charset="0"/>
              </a:rPr>
              <a:t>dybde af </a:t>
            </a:r>
            <a:r>
              <a:rPr lang="da-DK" sz="280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sz="2800" i="1" baseline="-250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≤ 2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·log</a:t>
            </a:r>
            <a:r>
              <a:rPr lang="en-US" sz="280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4/3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pic>
        <p:nvPicPr>
          <p:cNvPr id="16388" name="Picture 6" descr="quicksort-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1"/>
            <a:ext cx="36576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53400" y="2438400"/>
            <a:ext cx="2590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Lag </a:t>
            </a:r>
            <a:r>
              <a:rPr lang="da-DK" sz="24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</a:t>
            </a:r>
          </a:p>
          <a:p>
            <a:pPr algn="ctr">
              <a:defRPr/>
            </a:pP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hvert array</a:t>
            </a:r>
          </a:p>
          <a:p>
            <a:pPr algn="ctr">
              <a:defRPr/>
            </a:pP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længde ≤ </a:t>
            </a:r>
            <a:r>
              <a:rPr lang="da-DK" sz="24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n</a:t>
            </a: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(3/4)</a:t>
            </a:r>
            <a:r>
              <a:rPr lang="da-DK" sz="2400" i="1" baseline="30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</a:t>
            </a:r>
            <a:r>
              <a:rPr lang="da-DK" sz="24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8153400" y="2819400"/>
            <a:ext cx="152400" cy="533400"/>
          </a:xfrm>
          <a:prstGeom prst="rightBrac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Randomized Quicksort : Analyse</a:t>
            </a:r>
            <a:endParaRPr lang="en-US" b="1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905000"/>
            <a:ext cx="7620000" cy="3429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da-DK" b="1" smtClean="0">
                <a:solidFill>
                  <a:schemeClr val="accent2"/>
                </a:solidFill>
              </a:rPr>
              <a:t>Forventede</a:t>
            </a:r>
            <a:r>
              <a:rPr lang="da-DK" smtClean="0"/>
              <a:t> tid for randomized quicksort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da-DK" smtClean="0">
                <a:latin typeface="Times New Roman" pitchFamily="18" charset="0"/>
                <a:cs typeface="Times New Roman" pitchFamily="18" charset="0"/>
              </a:rPr>
              <a:t>= O(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i=</a:t>
            </a:r>
            <a:r>
              <a:rPr lang="da-DK" baseline="-25000" smtClean="0">
                <a:latin typeface="Times New Roman" pitchFamily="18" charset="0"/>
                <a:cs typeface="Times New Roman" pitchFamily="18" charset="0"/>
              </a:rPr>
              <a:t>1..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1" smtClean="0">
                <a:solidFill>
                  <a:schemeClr val="accent2"/>
                </a:solidFill>
                <a:cs typeface="Arial" charset="0"/>
              </a:rPr>
              <a:t>forventede</a:t>
            </a:r>
            <a:r>
              <a:rPr lang="da-DK" smtClean="0">
                <a:cs typeface="Arial" charset="0"/>
              </a:rPr>
              <a:t> </a:t>
            </a:r>
            <a:r>
              <a:rPr lang="da-DK" b="1" smtClean="0">
                <a:solidFill>
                  <a:schemeClr val="accent2"/>
                </a:solidFill>
                <a:cs typeface="Arial" charset="0"/>
              </a:rPr>
              <a:t>dybde</a:t>
            </a:r>
            <a:r>
              <a:rPr lang="da-DK" smtClean="0">
                <a:cs typeface="Arial" charset="0"/>
              </a:rPr>
              <a:t> af input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da-DK" smtClean="0">
                <a:latin typeface="Times New Roman" pitchFamily="18" charset="0"/>
                <a:cs typeface="Times New Roman" pitchFamily="18" charset="0"/>
              </a:rPr>
              <a:t>= O(</a:t>
            </a:r>
            <a:r>
              <a:rPr lang="el-GR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i=</a:t>
            </a:r>
            <a:r>
              <a:rPr lang="da-DK" baseline="-25000" smtClean="0">
                <a:latin typeface="Times New Roman" pitchFamily="18" charset="0"/>
                <a:cs typeface="Times New Roman" pitchFamily="18" charset="0"/>
              </a:rPr>
              <a:t>1..</a:t>
            </a:r>
            <a:r>
              <a:rPr lang="da-DK" i="1" baseline="-250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 log </a:t>
            </a:r>
            <a:r>
              <a:rPr lang="da-DK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da-DK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					       </a:t>
            </a:r>
            <a:r>
              <a:rPr lang="da-DK" smtClean="0">
                <a:latin typeface="Times New Roman" pitchFamily="18" charset="0"/>
                <a:cs typeface="Times New Roman" pitchFamily="18" charset="0"/>
              </a:rPr>
              <a:t>□</a:t>
            </a:r>
            <a:endParaRPr lang="el-GR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l-GR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Sorterings-algoritmer</a:t>
            </a:r>
            <a:endParaRPr lang="en-US" b="1" smtClean="0"/>
          </a:p>
        </p:txBody>
      </p:sp>
      <p:graphicFrame>
        <p:nvGraphicFramePr>
          <p:cNvPr id="25655" name="Group 5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93418376"/>
              </p:ext>
            </p:extLst>
          </p:nvPr>
        </p:nvGraphicFramePr>
        <p:xfrm>
          <a:off x="1981200" y="1371600"/>
          <a:ext cx="8305800" cy="3733800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Worst-Case Tid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Heap-Sort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Merge-Sort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Insertion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-Sort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Selection-Sort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969341"/>
                  </a:ext>
                </a:extLst>
              </a:tr>
              <a:tr h="844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QuickSort</a:t>
                      </a:r>
                      <a:endParaRPr kumimoji="0" lang="da-D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da-DK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Deterministic</a:t>
                      </a: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og </a:t>
                      </a:r>
                      <a:r>
                        <a:rPr kumimoji="0" lang="da-DK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randomiseret</a:t>
                      </a:r>
                      <a:r>
                        <a:rPr kumimoji="0" lang="da-DK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659" name="Group 59"/>
          <p:cNvGraphicFramePr>
            <a:graphicFrameLocks noGrp="1"/>
          </p:cNvGraphicFramePr>
          <p:nvPr>
            <p:ph sz="half" idx="2"/>
          </p:nvPr>
        </p:nvGraphicFramePr>
        <p:xfrm>
          <a:off x="1981200" y="5334000"/>
          <a:ext cx="8305800" cy="1219200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Forventet tid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Randomiseret QuickSort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981200"/>
            <a:ext cx="8610600" cy="2895600"/>
          </a:xfrm>
        </p:spPr>
        <p:txBody>
          <a:bodyPr/>
          <a:lstStyle/>
          <a:p>
            <a:pPr eaLnBrk="1" hangingPunct="1"/>
            <a:r>
              <a:rPr lang="da-DK" sz="4800" b="1"/>
              <a:t>Sortering:</a:t>
            </a:r>
            <a:br>
              <a:rPr lang="da-DK" sz="4800" b="1"/>
            </a:br>
            <a:r>
              <a:rPr lang="da-DK" sz="4800" b="1"/>
              <a:t/>
            </a:r>
            <a:br>
              <a:rPr lang="da-DK" sz="4800" b="1"/>
            </a:br>
            <a:r>
              <a:rPr lang="da-DK" sz="4800" b="1"/>
              <a:t>Eksperimentelle resultater</a:t>
            </a:r>
            <a:endParaRPr lang="en-US" sz="4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143001"/>
            <a:ext cx="778986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z="4000"/>
              <a:t>Quicksort med skift til Insertion-sort </a:t>
            </a:r>
            <a:endParaRPr lang="en-US" sz="40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52600" y="6491288"/>
            <a:ext cx="868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/>
              <a:t>Skift til insertion-sort ved små problemstørrelser 	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/>
              <a:t> = 300.000 elementer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1"/>
            <a:ext cx="7543800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pPr eaLnBrk="1" hangingPunct="1"/>
            <a:r>
              <a:rPr lang="da-DK" smtClean="0"/>
              <a:t>Mergesort med skift til Insertion-sort </a:t>
            </a:r>
            <a:endParaRPr lang="en-US" smtClean="0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752600" y="6491288"/>
            <a:ext cx="868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/>
              <a:t>Skift til insertion-sort ved små problemstørrelser 	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/>
              <a:t> = 300.000 elementer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/>
              <a:t>Tiden for Sorterings Algoritmer</a:t>
            </a:r>
            <a:endParaRPr lang="en-US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784860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PQuestion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Sandsynlighedsteori </a:t>
            </a:r>
            <a:br>
              <a:rPr lang="da-DK" b="1" smtClean="0">
                <a:solidFill>
                  <a:schemeClr val="bg1"/>
                </a:solidFill>
              </a:rPr>
            </a:br>
            <a:r>
              <a:rPr lang="da-DK" b="1" smtClean="0">
                <a:solidFill>
                  <a:schemeClr val="bg1"/>
                </a:solidFill>
              </a:rPr>
              <a:t>Baggrund?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205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86200" y="1905000"/>
            <a:ext cx="6019800" cy="43434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b="1" dirty="0" smtClean="0">
                <a:solidFill>
                  <a:schemeClr val="bg1"/>
                </a:solidFill>
              </a:rPr>
              <a:t>Ingen</a:t>
            </a:r>
          </a:p>
          <a:p>
            <a:pPr marL="514350" indent="-514350">
              <a:buFontTx/>
              <a:buAutoNum type="alphaLcParenR"/>
            </a:pPr>
            <a:r>
              <a:rPr lang="da-DK" b="1" dirty="0" smtClean="0">
                <a:solidFill>
                  <a:schemeClr val="bg1"/>
                </a:solidFill>
              </a:rPr>
              <a:t>Gymnasiet</a:t>
            </a:r>
          </a:p>
          <a:p>
            <a:pPr marL="514350" indent="-514350">
              <a:buFontTx/>
              <a:buAutoNum type="alphaLcParenR"/>
            </a:pPr>
            <a:r>
              <a:rPr lang="da-DK" b="1" dirty="0" smtClean="0">
                <a:solidFill>
                  <a:schemeClr val="bg1"/>
                </a:solidFill>
              </a:rPr>
              <a:t>Gymnasiet + Universitetet</a:t>
            </a:r>
          </a:p>
          <a:p>
            <a:pPr marL="514350" indent="-514350">
              <a:buFontTx/>
              <a:buAutoNum type="alphaLcParenR"/>
            </a:pPr>
            <a:r>
              <a:rPr lang="da-DK" b="1" dirty="0" smtClean="0">
                <a:solidFill>
                  <a:schemeClr val="bg1"/>
                </a:solidFill>
              </a:rPr>
              <a:t>Universitetet</a:t>
            </a:r>
          </a:p>
          <a:p>
            <a:pPr marL="514350" indent="-514350">
              <a:buFontTx/>
              <a:buAutoNum type="alphaLcParenR"/>
            </a:pPr>
            <a:r>
              <a:rPr lang="da-DK" b="1" dirty="0" smtClean="0">
                <a:solidFill>
                  <a:schemeClr val="bg1"/>
                </a:solidFill>
              </a:rPr>
              <a:t>Andet steds</a:t>
            </a:r>
          </a:p>
          <a:p>
            <a:pPr marL="514350" indent="-514350">
              <a:buFontTx/>
              <a:buAutoNum type="alphaLcParenR"/>
            </a:pPr>
            <a:r>
              <a:rPr lang="da-DK" b="1" dirty="0" smtClean="0">
                <a:solidFill>
                  <a:schemeClr val="bg1"/>
                </a:solidFill>
              </a:rPr>
              <a:t>Ved ikke</a:t>
            </a:r>
          </a:p>
        </p:txBody>
      </p:sp>
      <p:grpSp>
        <p:nvGrpSpPr>
          <p:cNvPr id="2054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72316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102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7866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2600"/>
            <a:ext cx="91440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/>
              <a:t>Tiden for Sorterings Algoritmer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Sortering i Praksis</a:t>
            </a:r>
            <a:endParaRPr lang="en-US" b="1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676400" y="1874838"/>
            <a:ext cx="8839200" cy="4525962"/>
          </a:xfrm>
        </p:spPr>
        <p:txBody>
          <a:bodyPr/>
          <a:lstStyle/>
          <a:p>
            <a:pPr>
              <a:buFontTx/>
              <a:buNone/>
            </a:pPr>
            <a:r>
              <a:rPr lang="da-DK" smtClean="0"/>
              <a:t>Typisk anvendes </a:t>
            </a:r>
            <a:r>
              <a:rPr lang="da-DK" b="1" smtClean="0">
                <a:solidFill>
                  <a:srgbClr val="C00000"/>
                </a:solidFill>
              </a:rPr>
              <a:t>QuickSort</a:t>
            </a:r>
            <a:r>
              <a:rPr lang="da-DK" smtClean="0"/>
              <a:t> (C, C++, Java)</a:t>
            </a:r>
          </a:p>
          <a:p>
            <a:pPr lvl="1"/>
            <a:r>
              <a:rPr lang="da-DK" smtClean="0"/>
              <a:t>Inplace (kræver ingen yderligere arrays)</a:t>
            </a:r>
          </a:p>
          <a:p>
            <a:pPr lvl="1"/>
            <a:r>
              <a:rPr lang="da-DK" smtClean="0"/>
              <a:t>Hurtig</a:t>
            </a:r>
            <a:endParaRPr lang="en-US" smtClean="0"/>
          </a:p>
          <a:p>
            <a:pPr>
              <a:buFontTx/>
              <a:buNone/>
            </a:pPr>
            <a:r>
              <a:rPr lang="da-DK" smtClean="0"/>
              <a:t>...dog med et par twists</a:t>
            </a:r>
          </a:p>
          <a:p>
            <a:pPr lvl="1"/>
            <a:r>
              <a:rPr lang="da-DK" smtClean="0"/>
              <a:t>skift til </a:t>
            </a:r>
            <a:r>
              <a:rPr lang="da-DK" b="1" smtClean="0">
                <a:solidFill>
                  <a:srgbClr val="C00000"/>
                </a:solidFill>
              </a:rPr>
              <a:t>InsertionSort</a:t>
            </a:r>
            <a:r>
              <a:rPr lang="da-DK" smtClean="0"/>
              <a:t> i bunden af rekursionen</a:t>
            </a:r>
          </a:p>
          <a:p>
            <a:pPr lvl="1"/>
            <a:r>
              <a:rPr lang="da-DK" smtClean="0"/>
              <a:t>skift til </a:t>
            </a:r>
            <a:r>
              <a:rPr lang="da-DK" b="1" smtClean="0">
                <a:solidFill>
                  <a:srgbClr val="C00000"/>
                </a:solidFill>
              </a:rPr>
              <a:t>MergeSort</a:t>
            </a:r>
            <a:r>
              <a:rPr lang="da-DK" smtClean="0"/>
              <a:t> hvis QuickSort tager for lang tid</a:t>
            </a:r>
          </a:p>
          <a:p>
            <a:pPr lvl="1"/>
            <a:r>
              <a:rPr lang="da-DK" smtClean="0"/>
              <a:t>Vælg Pivot’et som medianen ud af O(1) (tilfældige) elementer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52600" y="1066800"/>
            <a:ext cx="5562600" cy="1676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5791200" cy="1143000"/>
          </a:xfrm>
        </p:spPr>
        <p:txBody>
          <a:bodyPr/>
          <a:lstStyle/>
          <a:p>
            <a:pPr algn="l"/>
            <a:r>
              <a:rPr lang="en-US" sz="1600" b="1"/>
              <a:t>“How Branch Mispredictions Affect Quicksort”</a:t>
            </a:r>
            <a:br>
              <a:rPr lang="en-US" sz="1600" b="1"/>
            </a:br>
            <a:r>
              <a:rPr lang="en-US" sz="1600"/>
              <a:t>Kanela Kaligosi and Peter Sanders</a:t>
            </a:r>
            <a:br>
              <a:rPr lang="en-US" sz="1600"/>
            </a:br>
            <a:r>
              <a:rPr lang="en-US" sz="1600"/>
              <a:t>14th Annual European Symposium on Algorithms (ESA 2006)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4" t="10101" r="12662" b="12453"/>
          <a:stretch>
            <a:fillRect/>
          </a:stretch>
        </p:blipFill>
        <p:spPr>
          <a:xfrm>
            <a:off x="1828800" y="2971800"/>
            <a:ext cx="4876800" cy="3505200"/>
          </a:xfr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15678" r="13765" b="5927"/>
          <a:stretch>
            <a:fillRect/>
          </a:stretch>
        </p:blipFill>
        <p:spPr bwMode="auto">
          <a:xfrm>
            <a:off x="7680326" y="2222500"/>
            <a:ext cx="29876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18816" r="13765" b="2789"/>
          <a:stretch>
            <a:fillRect/>
          </a:stretch>
        </p:blipFill>
        <p:spPr bwMode="auto">
          <a:xfrm>
            <a:off x="7680326" y="76200"/>
            <a:ext cx="29876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9407" r="13765" b="12198"/>
          <a:stretch>
            <a:fillRect/>
          </a:stretch>
        </p:blipFill>
        <p:spPr bwMode="auto">
          <a:xfrm>
            <a:off x="7680326" y="4419600"/>
            <a:ext cx="29876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1524000" y="6550026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3GHz Pentium 4 Prescott, GCC 3.3, PAPI,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gns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100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kørsler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med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tilfældige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permutationer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[1..n]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800" y="1219200"/>
          <a:ext cx="5400660" cy="1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513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1487488"/>
            <a:ext cx="350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/>
              <a:t>Vælg </a:t>
            </a:r>
            <a:r>
              <a:rPr lang="da-DK" b="1">
                <a:solidFill>
                  <a:srgbClr val="00B050"/>
                </a:solidFill>
              </a:rPr>
              <a:t>k</a:t>
            </a:r>
            <a:r>
              <a:rPr lang="da-DK"/>
              <a:t> tilfældige elementer</a:t>
            </a:r>
            <a:br>
              <a:rPr lang="da-DK"/>
            </a:br>
            <a:r>
              <a:rPr lang="da-DK">
                <a:solidFill>
                  <a:srgbClr val="C00000"/>
                </a:solidFill>
              </a:rPr>
              <a:t>Pivot = </a:t>
            </a:r>
            <a:r>
              <a:rPr lang="da-DK" b="1">
                <a:solidFill>
                  <a:srgbClr val="00B050"/>
                </a:solidFill>
              </a:rPr>
              <a:t>k</a:t>
            </a:r>
            <a:r>
              <a:rPr lang="da-DK">
                <a:solidFill>
                  <a:srgbClr val="C00000"/>
                </a:solidFill>
              </a:rPr>
              <a:t>/10 mindste </a:t>
            </a:r>
            <a:r>
              <a:rPr lang="da-DK"/>
              <a:t>af disse</a:t>
            </a:r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828800" y="2209800"/>
          <a:ext cx="5400660" cy="1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0513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108072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Left Brace 10"/>
          <p:cNvSpPr/>
          <p:nvPr/>
        </p:nvSpPr>
        <p:spPr>
          <a:xfrm rot="16200000">
            <a:off x="2335213" y="1954213"/>
            <a:ext cx="76200" cy="1044575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5105400" y="381000"/>
            <a:ext cx="76200" cy="4191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38325" y="2465388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1200"/>
              <a:t>~ n/10</a:t>
            </a:r>
            <a:endParaRPr lang="en-US" sz="12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0" y="2466976"/>
            <a:ext cx="419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1200"/>
              <a:t>~ 9n/10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679" grpId="0"/>
      <p:bldP spid="9" grpId="0"/>
      <p:bldP spid="11" grpId="0" animBg="1"/>
      <p:bldP spid="12" grpId="0" animBg="1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0" y="31242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+mj-lt"/>
                <a:ea typeface="+mj-ea"/>
                <a:cs typeface="+mj-cs"/>
              </a:rPr>
              <a:t>Algoritmer og Datastrukturer</a:t>
            </a: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b="1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sz="3200" dirty="0" err="1">
                <a:latin typeface="+mj-lt"/>
              </a:rPr>
              <a:t>Randomized-select</a:t>
            </a:r>
            <a:r>
              <a:rPr lang="da-DK" sz="3200" dirty="0">
                <a:latin typeface="+mj-lt"/>
              </a:rPr>
              <a:t>  </a:t>
            </a:r>
          </a:p>
          <a:p>
            <a:pPr algn="ctr">
              <a:defRPr/>
            </a:pPr>
            <a:r>
              <a:rPr lang="da-DK" sz="3200" dirty="0">
                <a:latin typeface="+mj-lt"/>
              </a:rPr>
              <a:t>[CLRS, kapitel 9.1-9.2</a:t>
            </a:r>
            <a:r>
              <a:rPr lang="da-DK" sz="3200" dirty="0" smtClean="0">
                <a:latin typeface="+mj-lt"/>
              </a:rPr>
              <a:t>]</a:t>
            </a:r>
            <a:endParaRPr lang="da-DK" sz="3200" kern="0" dirty="0" smtClean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b="1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28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/>
              <a:t>Beregning af </a:t>
            </a:r>
            <a:br>
              <a:rPr lang="da-DK" sz="4000" b="1"/>
            </a:br>
            <a:r>
              <a:rPr lang="da-DK" sz="4000" b="1"/>
              <a:t>Minimum of Maximum</a:t>
            </a:r>
            <a:endParaRPr lang="en-US" sz="4000" b="1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2600"/>
            <a:ext cx="7924800" cy="1828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da-DK" dirty="0" smtClean="0"/>
          </a:p>
          <a:p>
            <a:pPr eaLnBrk="1" hangingPunct="1"/>
            <a:r>
              <a:rPr lang="da-DK" dirty="0" smtClean="0"/>
              <a:t>At finde </a:t>
            </a:r>
            <a:r>
              <a:rPr lang="da-DK" i="1" dirty="0" smtClean="0">
                <a:solidFill>
                  <a:srgbClr val="C00000"/>
                </a:solidFill>
              </a:rPr>
              <a:t>minimum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dirty="0" smtClean="0"/>
              <a:t>af 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1" i="1" dirty="0" smtClean="0">
                <a:solidFill>
                  <a:schemeClr val="accent2"/>
                </a:solidFill>
              </a:rPr>
              <a:t> </a:t>
            </a:r>
            <a:r>
              <a:rPr lang="da-DK" dirty="0" smtClean="0"/>
              <a:t>elementer kræver</a:t>
            </a:r>
          </a:p>
          <a:p>
            <a:pPr eaLnBrk="1" hangingPunct="1">
              <a:buFontTx/>
              <a:buNone/>
            </a:pPr>
            <a:r>
              <a:rPr lang="da-DK" b="1" i="1" dirty="0" smtClean="0">
                <a:solidFill>
                  <a:schemeClr val="accent2"/>
                </a:solidFill>
              </a:rPr>
              <a:t>	</a:t>
            </a:r>
            <a:r>
              <a:rPr lang="da-DK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a-DK" dirty="0" smtClean="0">
                <a:solidFill>
                  <a:schemeClr val="accent2"/>
                </a:solidFill>
              </a:rPr>
              <a:t> </a:t>
            </a:r>
            <a:r>
              <a:rPr lang="da-DK" dirty="0" smtClean="0"/>
              <a:t>sammenligninger</a:t>
            </a:r>
          </a:p>
          <a:p>
            <a:pPr eaLnBrk="1" hangingPunct="1"/>
            <a:endParaRPr lang="da-DK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981200" y="4191000"/>
            <a:ext cx="6629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a-DK" sz="3200" dirty="0"/>
              <a:t>At finde </a:t>
            </a:r>
            <a:r>
              <a:rPr lang="da-DK" sz="3200" i="1" dirty="0">
                <a:solidFill>
                  <a:srgbClr val="C00000"/>
                </a:solidFill>
              </a:rPr>
              <a:t>minimum</a:t>
            </a:r>
            <a:r>
              <a:rPr lang="da-DK" sz="3200" i="1" dirty="0"/>
              <a:t> og </a:t>
            </a:r>
            <a:r>
              <a:rPr lang="da-DK" sz="3200" i="1" dirty="0" err="1">
                <a:solidFill>
                  <a:srgbClr val="C00000"/>
                </a:solidFill>
              </a:rPr>
              <a:t>maximum</a:t>
            </a:r>
            <a:r>
              <a:rPr lang="da-DK" sz="3200" i="1" dirty="0">
                <a:solidFill>
                  <a:srgbClr val="C00000"/>
                </a:solidFill>
              </a:rPr>
              <a:t> </a:t>
            </a:r>
            <a:r>
              <a:rPr lang="da-DK" sz="3200" dirty="0"/>
              <a:t>af</a:t>
            </a:r>
          </a:p>
          <a:p>
            <a:pPr marL="342900" indent="-342900">
              <a:spcBef>
                <a:spcPct val="20000"/>
              </a:spcBef>
            </a:pPr>
            <a:r>
              <a:rPr lang="da-DK" sz="3200" i="1" dirty="0"/>
              <a:t>	</a:t>
            </a:r>
            <a:r>
              <a:rPr lang="da-DK" sz="3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1" i="1" dirty="0">
                <a:solidFill>
                  <a:schemeClr val="accent2"/>
                </a:solidFill>
              </a:rPr>
              <a:t> </a:t>
            </a:r>
            <a:r>
              <a:rPr lang="da-DK" sz="3200" dirty="0"/>
              <a:t>elementer kræver 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32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da-DK" sz="3200" dirty="0"/>
              <a:t>sammenligninger</a:t>
            </a:r>
            <a:endParaRPr lang="en-US" sz="3200" dirty="0"/>
          </a:p>
        </p:txBody>
      </p:sp>
      <p:pic>
        <p:nvPicPr>
          <p:cNvPr id="24582" name="Picture 6" descr="minma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3733800"/>
            <a:ext cx="14700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31985" r="8971" b="17990"/>
          <a:stretch>
            <a:fillRect/>
          </a:stretch>
        </p:blipFill>
        <p:spPr bwMode="auto">
          <a:xfrm>
            <a:off x="1676401" y="1828800"/>
            <a:ext cx="80057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4000" b="1" dirty="0" err="1"/>
              <a:t>Randomized</a:t>
            </a:r>
            <a:r>
              <a:rPr lang="da-DK" sz="4000" b="1" dirty="0"/>
              <a:t> Select:</a:t>
            </a:r>
            <a:br>
              <a:rPr lang="da-DK" sz="4000" b="1" dirty="0"/>
            </a:br>
            <a:r>
              <a:rPr lang="da-DK" sz="2400" b="1" dirty="0"/>
              <a:t>Find det </a:t>
            </a:r>
            <a:r>
              <a:rPr lang="da-DK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b="1" i="1" dirty="0" err="1">
                <a:solidFill>
                  <a:srgbClr val="C00000"/>
                </a:solidFill>
              </a:rPr>
              <a:t>’</a:t>
            </a:r>
            <a:r>
              <a:rPr lang="da-DK" sz="2400" b="1" dirty="0" err="1">
                <a:solidFill>
                  <a:srgbClr val="C00000"/>
                </a:solidFill>
              </a:rPr>
              <a:t>te</a:t>
            </a:r>
            <a:r>
              <a:rPr lang="da-DK" sz="2400" b="1" dirty="0">
                <a:solidFill>
                  <a:srgbClr val="C00000"/>
                </a:solidFill>
              </a:rPr>
              <a:t> mindste element</a:t>
            </a:r>
            <a:r>
              <a:rPr lang="da-DK" sz="2400" b="1" dirty="0"/>
              <a:t> i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4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dirty="0" err="1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da-DK" sz="2400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 sz="2400" dirty="0">
                <a:latin typeface="Times New Roman" pitchFamily="18" charset="0"/>
                <a:cs typeface="Times New Roman" pitchFamily="18" charset="0"/>
              </a:rPr>
              <a:t>] (1 </a:t>
            </a:r>
            <a:r>
              <a:rPr lang="da-DK" sz="2400" dirty="0">
                <a:latin typeface="Times New Roman" pitchFamily="18" charset="0"/>
                <a:cs typeface="Times New Roman" pitchFamily="18" charset="0"/>
                <a:sym typeface="Symbol"/>
              </a:rPr>
              <a:t>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  <a:sym typeface="Symbol"/>
              </a:rPr>
              <a:t>i </a:t>
            </a:r>
            <a:r>
              <a:rPr lang="da-DK" sz="2400" dirty="0">
                <a:latin typeface="Times New Roman" pitchFamily="18" charset="0"/>
                <a:cs typeface="Times New Roman" pitchFamily="18" charset="0"/>
                <a:sym typeface="Symbol"/>
              </a:rPr>
              <a:t> 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da-DK" sz="2400" dirty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da-DK" sz="2400" i="1" dirty="0"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da-DK" sz="2400" dirty="0">
                <a:latin typeface="Times New Roman" pitchFamily="18" charset="0"/>
                <a:cs typeface="Times New Roman" pitchFamily="18" charset="0"/>
                <a:sym typeface="Symbol"/>
              </a:rPr>
              <a:t>+1)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7010400" y="2055813"/>
            <a:ext cx="33147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7581900" y="2055813"/>
            <a:ext cx="1600200" cy="3048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8782050" y="22844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  <a:endParaRPr lang="en-US" i="1"/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8086725" y="2060575"/>
            <a:ext cx="228600" cy="3048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/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7934325" y="1997076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/>
          </a:p>
        </p:txBody>
      </p:sp>
      <p:sp>
        <p:nvSpPr>
          <p:cNvPr id="28681" name="Text Box 18"/>
          <p:cNvSpPr txBox="1">
            <a:spLocks noChangeArrowheads="1"/>
          </p:cNvSpPr>
          <p:nvPr/>
        </p:nvSpPr>
        <p:spPr bwMode="auto">
          <a:xfrm>
            <a:off x="7950200" y="2263776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  <a:endParaRPr lang="en-US" i="1"/>
          </a:p>
        </p:txBody>
      </p:sp>
      <p:sp>
        <p:nvSpPr>
          <p:cNvPr id="28682" name="Text Box 20"/>
          <p:cNvSpPr txBox="1">
            <a:spLocks noChangeArrowheads="1"/>
          </p:cNvSpPr>
          <p:nvPr/>
        </p:nvSpPr>
        <p:spPr bwMode="auto">
          <a:xfrm>
            <a:off x="7439025" y="22875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  <a:endParaRPr lang="en-US" i="1"/>
          </a:p>
        </p:txBody>
      </p:sp>
      <p:sp>
        <p:nvSpPr>
          <p:cNvPr id="28683" name="AutoShape 21"/>
          <p:cNvSpPr>
            <a:spLocks/>
          </p:cNvSpPr>
          <p:nvPr/>
        </p:nvSpPr>
        <p:spPr bwMode="auto">
          <a:xfrm rot="16200000" flipV="1">
            <a:off x="7848600" y="22860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8684" name="Text Box 22"/>
          <p:cNvSpPr txBox="1">
            <a:spLocks noChangeArrowheads="1"/>
          </p:cNvSpPr>
          <p:nvPr/>
        </p:nvSpPr>
        <p:spPr bwMode="auto">
          <a:xfrm>
            <a:off x="7667625" y="2682876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k</a:t>
            </a:r>
            <a:endParaRPr lang="en-US" i="1"/>
          </a:p>
        </p:txBody>
      </p:sp>
      <p:sp>
        <p:nvSpPr>
          <p:cNvPr id="28685" name="Text Box 23"/>
          <p:cNvSpPr txBox="1">
            <a:spLocks noChangeArrowheads="1"/>
          </p:cNvSpPr>
          <p:nvPr/>
        </p:nvSpPr>
        <p:spPr bwMode="auto">
          <a:xfrm>
            <a:off x="8486775" y="2009776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&gt; x</a:t>
            </a:r>
            <a:endParaRPr lang="en-US" i="1"/>
          </a:p>
        </p:txBody>
      </p:sp>
      <p:sp>
        <p:nvSpPr>
          <p:cNvPr id="28686" name="Text Box 24"/>
          <p:cNvSpPr txBox="1">
            <a:spLocks noChangeArrowheads="1"/>
          </p:cNvSpPr>
          <p:nvPr/>
        </p:nvSpPr>
        <p:spPr bwMode="auto">
          <a:xfrm>
            <a:off x="7559675" y="2003426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i="1">
                <a:latin typeface="Times New Roman" pitchFamily="18" charset="0"/>
              </a:rPr>
              <a:t>x</a:t>
            </a:r>
            <a:endParaRPr lang="en-US" i="1"/>
          </a:p>
        </p:txBody>
      </p:sp>
      <p:sp>
        <p:nvSpPr>
          <p:cNvPr id="15" name="TextBox 14"/>
          <p:cNvSpPr txBox="1"/>
          <p:nvPr/>
        </p:nvSpPr>
        <p:spPr>
          <a:xfrm>
            <a:off x="7843839" y="1665566"/>
            <a:ext cx="84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pivot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pPr eaLnBrk="1" hangingPunct="1"/>
            <a:r>
              <a:rPr lang="da-DK" sz="4000" b="1"/>
              <a:t>Randomized-Select 15</a:t>
            </a:r>
            <a:endParaRPr lang="en-US" sz="4000" b="1"/>
          </a:p>
        </p:txBody>
      </p:sp>
      <p:pic>
        <p:nvPicPr>
          <p:cNvPr id="29699" name="Picture 5" descr="quicksort-history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" b="-1"/>
          <a:stretch/>
        </p:blipFill>
        <p:spPr bwMode="auto">
          <a:xfrm>
            <a:off x="1752600" y="1079293"/>
            <a:ext cx="8686800" cy="540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3657600"/>
            <a:ext cx="31242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0" y="2590800"/>
            <a:ext cx="2286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6200" y="411480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4572000"/>
            <a:ext cx="76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5105400"/>
            <a:ext cx="83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PQuestion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sz="3600" b="1">
                <a:solidFill>
                  <a:schemeClr val="bg1"/>
                </a:solidFill>
              </a:rPr>
              <a:t>Worst-case tid for Randomized-Select ?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717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84750" y="4495800"/>
            <a:ext cx="2209800" cy="23622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O(log </a:t>
            </a:r>
            <a:r>
              <a:rPr lang="da-DK" sz="2400" i="1">
                <a:solidFill>
                  <a:schemeClr val="bg1"/>
                </a:solidFill>
              </a:rPr>
              <a:t>n</a:t>
            </a:r>
            <a:r>
              <a:rPr lang="da-DK" sz="240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O(</a:t>
            </a:r>
            <a:r>
              <a:rPr lang="da-DK" sz="2400" i="1">
                <a:solidFill>
                  <a:schemeClr val="bg1"/>
                </a:solidFill>
              </a:rPr>
              <a:t>n</a:t>
            </a:r>
            <a:r>
              <a:rPr lang="da-DK" sz="240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O(</a:t>
            </a:r>
            <a:r>
              <a:rPr lang="da-DK" sz="2400" i="1">
                <a:solidFill>
                  <a:schemeClr val="bg1"/>
                </a:solidFill>
              </a:rPr>
              <a:t>n</a:t>
            </a:r>
            <a:r>
              <a:rPr lang="da-DK" sz="2400">
                <a:solidFill>
                  <a:schemeClr val="bg1"/>
                </a:solidFill>
              </a:rPr>
              <a:t> log </a:t>
            </a:r>
            <a:r>
              <a:rPr lang="da-DK" sz="2400" i="1">
                <a:solidFill>
                  <a:schemeClr val="bg1"/>
                </a:solidFill>
              </a:rPr>
              <a:t>n</a:t>
            </a:r>
            <a:r>
              <a:rPr lang="da-DK" sz="240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O(</a:t>
            </a:r>
            <a:r>
              <a:rPr lang="da-DK" sz="2400" i="1">
                <a:solidFill>
                  <a:schemeClr val="bg1"/>
                </a:solidFill>
              </a:rPr>
              <a:t>n</a:t>
            </a:r>
            <a:r>
              <a:rPr lang="da-DK" sz="2400" baseline="30000">
                <a:solidFill>
                  <a:schemeClr val="bg1"/>
                </a:solidFill>
              </a:rPr>
              <a:t>2</a:t>
            </a:r>
            <a:r>
              <a:rPr lang="da-DK" sz="240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sz="2400">
                <a:solidFill>
                  <a:schemeClr val="bg1"/>
                </a:solidFill>
              </a:rPr>
              <a:t>Ved ikke</a:t>
            </a:r>
          </a:p>
        </p:txBody>
      </p:sp>
      <p:pic>
        <p:nvPicPr>
          <p:cNvPr id="717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 t="31985" r="8971" b="17990"/>
          <a:stretch>
            <a:fillRect/>
          </a:stretch>
        </p:blipFill>
        <p:spPr bwMode="auto">
          <a:xfrm>
            <a:off x="3429001" y="1524000"/>
            <a:ext cx="5286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miley Face 9"/>
          <p:cNvSpPr/>
          <p:nvPr/>
        </p:nvSpPr>
        <p:spPr>
          <a:xfrm>
            <a:off x="4191000" y="57912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7176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162514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81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da-DK" sz="4400" b="1">
                <a:solidFill>
                  <a:schemeClr val="tx2"/>
                </a:solidFill>
              </a:rPr>
              <a:t>Randomized Select : Analyse</a:t>
            </a:r>
            <a:endParaRPr lang="en-US" sz="4400" b="1">
              <a:solidFill>
                <a:schemeClr val="tx2"/>
              </a:solidFill>
            </a:endParaRPr>
          </a:p>
        </p:txBody>
      </p:sp>
      <p:pic>
        <p:nvPicPr>
          <p:cNvPr id="30723" name="Picture 6" descr="quicksort-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1"/>
            <a:ext cx="36576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362200" y="3886200"/>
            <a:ext cx="8077200" cy="2971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da-DK" b="1" dirty="0" smtClean="0">
                <a:solidFill>
                  <a:schemeClr val="accent2"/>
                </a:solidFill>
              </a:rPr>
              <a:t>Forventede tid</a:t>
            </a:r>
            <a:r>
              <a:rPr lang="da-DK" dirty="0" smtClean="0"/>
              <a:t> for </a:t>
            </a:r>
            <a:r>
              <a:rPr lang="da-DK" dirty="0" err="1" smtClean="0"/>
              <a:t>randomized</a:t>
            </a:r>
            <a:r>
              <a:rPr lang="da-DK" dirty="0" smtClean="0"/>
              <a:t> </a:t>
            </a:r>
            <a:r>
              <a:rPr lang="da-DK" dirty="0" err="1" smtClean="0"/>
              <a:t>select</a:t>
            </a:r>
            <a:endParaRPr lang="da-DK" dirty="0" smtClean="0"/>
          </a:p>
          <a:p>
            <a:pPr eaLnBrk="1" hangingPunct="1">
              <a:buFontTx/>
              <a:buNone/>
            </a:pP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O(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1" dirty="0" smtClean="0">
                <a:solidFill>
                  <a:schemeClr val="accent2"/>
                </a:solidFill>
              </a:rPr>
              <a:t>forventede</a:t>
            </a:r>
            <a:r>
              <a:rPr lang="da-DK" dirty="0" smtClean="0">
                <a:solidFill>
                  <a:schemeClr val="accent2"/>
                </a:solidFill>
              </a:rPr>
              <a:t> </a:t>
            </a:r>
            <a:r>
              <a:rPr lang="da-DK" b="1" dirty="0" smtClean="0">
                <a:solidFill>
                  <a:schemeClr val="accent2"/>
                </a:solidFill>
              </a:rPr>
              <a:t>tid</a:t>
            </a:r>
            <a:r>
              <a:rPr lang="da-DK" dirty="0" smtClean="0"/>
              <a:t> i lag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da-DK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O(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(3/4)</a:t>
            </a:r>
            <a:r>
              <a:rPr lang="da-DK" i="1" baseline="30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i="1" baseline="30000" dirty="0" smtClean="0"/>
              <a:t>  </a:t>
            </a:r>
            <a:r>
              <a:rPr lang="en-US" i="1" dirty="0" smtClean="0">
                <a:cs typeface="Arial" charset="0"/>
              </a:rPr>
              <a:t>· </a:t>
            </a:r>
            <a:r>
              <a:rPr lang="en-US" i="1" dirty="0" smtClean="0">
                <a:solidFill>
                  <a:schemeClr val="accent2"/>
                </a:solidFill>
                <a:cs typeface="Arial" charset="0"/>
              </a:rPr>
              <a:t># </a:t>
            </a:r>
            <a:r>
              <a:rPr lang="da-DK" b="1" dirty="0" smtClean="0">
                <a:solidFill>
                  <a:schemeClr val="accent2"/>
                </a:solidFill>
              </a:rPr>
              <a:t>forventede</a:t>
            </a:r>
            <a:r>
              <a:rPr lang="da-DK" dirty="0" smtClean="0">
                <a:solidFill>
                  <a:schemeClr val="accent2"/>
                </a:solidFill>
              </a:rPr>
              <a:t> </a:t>
            </a:r>
            <a:r>
              <a:rPr lang="da-DK" b="1" dirty="0" smtClean="0">
                <a:solidFill>
                  <a:schemeClr val="accent2"/>
                </a:solidFill>
              </a:rPr>
              <a:t>arrays</a:t>
            </a:r>
            <a:r>
              <a:rPr lang="da-DK" dirty="0" smtClean="0"/>
              <a:t> i lag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O(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da-DK" i="1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(3/4)</a:t>
            </a:r>
            <a:r>
              <a:rPr lang="da-DK" i="1" baseline="30000" dirty="0" smtClean="0">
                <a:latin typeface="Times New Roman" pitchFamily="18" charset="0"/>
                <a:cs typeface="Times New Roman" pitchFamily="18" charset="0"/>
              </a:rPr>
              <a:t>j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					 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□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l-GR" b="1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83240" y="5742401"/>
                <a:ext cx="2908360" cy="48494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b="0" i="1" smtClean="0">
                            <a:latin typeface="Cambria Math"/>
                          </a:rPr>
                          <m:t>𝑖</m:t>
                        </m:r>
                        <m:r>
                          <a:rPr lang="da-DK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da-DK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da-DK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da-DK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da-DK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a-DK" b="0" i="1" smtClean="0">
                            <a:latin typeface="Cambria Math"/>
                          </a:rPr>
                          <m:t>1−</m:t>
                        </m:r>
                        <m:r>
                          <a:rPr lang="da-DK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da-DK" dirty="0" smtClean="0"/>
                  <a:t>  for </a:t>
                </a:r>
                <a14:m>
                  <m:oMath xmlns:m="http://schemas.openxmlformats.org/officeDocument/2006/math">
                    <m:r>
                      <a:rPr lang="da-DK" b="0" i="0" smtClean="0">
                        <a:latin typeface="Cambria Math"/>
                      </a:rPr>
                      <m:t>0</m:t>
                    </m:r>
                    <m:r>
                      <a:rPr lang="da-DK" b="0" i="1" smtClean="0">
                        <a:latin typeface="Cambria Math"/>
                      </a:rPr>
                      <m:t>&lt;</m:t>
                    </m:r>
                    <m:r>
                      <a:rPr lang="da-DK" b="0" i="1" smtClean="0">
                        <a:latin typeface="Cambria Math"/>
                      </a:rPr>
                      <m:t>𝑐</m:t>
                    </m:r>
                    <m:r>
                      <a:rPr lang="da-DK" b="0" i="1" smtClean="0">
                        <a:latin typeface="Cambria Math"/>
                      </a:rPr>
                      <m:t>&lt;1</m:t>
                    </m:r>
                  </m:oMath>
                </a14:m>
                <a:endParaRPr lang="da-DK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240" y="5742401"/>
                <a:ext cx="2908360" cy="484941"/>
              </a:xfrm>
              <a:prstGeom prst="rect">
                <a:avLst/>
              </a:prstGeom>
              <a:blipFill>
                <a:blip r:embed="rId4"/>
                <a:stretch>
                  <a:fillRect l="-11740" t="-78750" b="-1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 flipH="1">
            <a:off x="5559904" y="5863635"/>
            <a:ext cx="533400" cy="24247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8153400" y="2438400"/>
            <a:ext cx="2590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Lag </a:t>
            </a:r>
            <a:r>
              <a:rPr lang="da-DK" sz="24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</a:t>
            </a:r>
          </a:p>
          <a:p>
            <a:pPr algn="ctr">
              <a:defRPr/>
            </a:pP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hvert array</a:t>
            </a:r>
          </a:p>
          <a:p>
            <a:pPr algn="ctr">
              <a:defRPr/>
            </a:pP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længde ≤ </a:t>
            </a:r>
            <a:r>
              <a:rPr lang="da-DK" sz="24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n</a:t>
            </a:r>
            <a:r>
              <a:rPr lang="da-DK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(3/4)</a:t>
            </a:r>
            <a:r>
              <a:rPr lang="da-DK" sz="2400" i="1" baseline="30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</a:t>
            </a:r>
            <a:r>
              <a:rPr lang="da-DK" sz="2400" i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153400" y="2819400"/>
            <a:ext cx="152400" cy="533400"/>
          </a:xfrm>
          <a:prstGeom prst="rightBrac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Selektion</a:t>
            </a:r>
            <a:endParaRPr lang="en-US" b="1" smtClean="0"/>
          </a:p>
        </p:txBody>
      </p:sp>
      <p:graphicFrame>
        <p:nvGraphicFramePr>
          <p:cNvPr id="25655" name="Group 5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6837414"/>
              </p:ext>
            </p:extLst>
          </p:nvPr>
        </p:nvGraphicFramePr>
        <p:xfrm>
          <a:off x="1981200" y="2057400"/>
          <a:ext cx="8305800" cy="3214688"/>
        </p:xfrm>
        <a:graphic>
          <a:graphicData uri="http://schemas.openxmlformats.org/drawingml/2006/table">
            <a:tbl>
              <a:tblPr/>
              <a:tblGrid>
                <a:gridCol w="415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Algoritme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Tid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Randomized-Select</a:t>
                      </a:r>
                      <a:endParaRPr kumimoji="0" lang="da-D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[CLRS, Kap. 9.2]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forventet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da-DK" sz="2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worst-case</a:t>
                      </a:r>
                      <a:endParaRPr kumimoji="0" 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Deterministic-Select</a:t>
                      </a:r>
                      <a:endParaRPr kumimoji="0" lang="da-D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[CLRS, Kap. 9.3]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O(</a:t>
                      </a:r>
                      <a:r>
                        <a:rPr kumimoji="0" lang="da-DK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da-D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da-D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worst-case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21" marB="457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2286000"/>
            <a:ext cx="50387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5257801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4000"/>
              <a:t>Sandsynligheden for at slå krone</a:t>
            </a:r>
          </a:p>
          <a:p>
            <a:pPr algn="ctr" eaLnBrk="1" hangingPunct="1"/>
            <a:r>
              <a:rPr lang="da-DK" sz="4000"/>
              <a:t>1/2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PQuestion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b="1" i="1" smtClean="0">
                <a:solidFill>
                  <a:schemeClr val="bg1"/>
                </a:solidFill>
              </a:rPr>
              <a:t>Eksperiment</a:t>
            </a:r>
            <a:br>
              <a:rPr lang="da-DK" b="1" i="1" smtClean="0">
                <a:solidFill>
                  <a:schemeClr val="bg1"/>
                </a:solidFill>
              </a:rPr>
            </a:br>
            <a:r>
              <a:rPr lang="da-DK" b="1" smtClean="0">
                <a:solidFill>
                  <a:schemeClr val="bg1"/>
                </a:solidFill>
              </a:rPr>
              <a:t>Kast en Mønt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3077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495800" y="2514600"/>
            <a:ext cx="3556000" cy="43434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b="1" smtClean="0">
                <a:solidFill>
                  <a:schemeClr val="bg1"/>
                </a:solidFill>
              </a:rPr>
              <a:t>Plat</a:t>
            </a:r>
          </a:p>
          <a:p>
            <a:pPr marL="514350" indent="-514350">
              <a:buFontTx/>
              <a:buAutoNum type="alphaLcParenR"/>
            </a:pPr>
            <a:r>
              <a:rPr lang="da-DK" b="1" smtClean="0">
                <a:solidFill>
                  <a:schemeClr val="bg1"/>
                </a:solidFill>
              </a:rPr>
              <a:t>Krone</a:t>
            </a:r>
          </a:p>
          <a:p>
            <a:pPr marL="514350" indent="-514350">
              <a:buFontTx/>
              <a:buAutoNum type="alphaLcParenR"/>
            </a:pPr>
            <a:r>
              <a:rPr lang="da-DK" b="1" smtClean="0">
                <a:solidFill>
                  <a:schemeClr val="bg1"/>
                </a:solidFill>
              </a:rPr>
              <a:t>På højkant</a:t>
            </a:r>
          </a:p>
          <a:p>
            <a:pPr marL="514350" indent="-514350">
              <a:buFontTx/>
              <a:buAutoNum type="alphaLcParenR"/>
            </a:pPr>
            <a:r>
              <a:rPr lang="da-DK" b="1" smtClean="0">
                <a:solidFill>
                  <a:schemeClr val="bg1"/>
                </a:solidFill>
              </a:rPr>
              <a:t>Ingen mønt</a:t>
            </a:r>
            <a:endParaRPr lang="en-US" b="1" smtClean="0">
              <a:solidFill>
                <a:schemeClr val="bg1"/>
              </a:solidFill>
            </a:endParaRPr>
          </a:p>
        </p:txBody>
      </p:sp>
      <p:grpSp>
        <p:nvGrpSpPr>
          <p:cNvPr id="3078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85665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107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PQuestion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b="1" i="1" smtClean="0">
                <a:solidFill>
                  <a:schemeClr val="bg1"/>
                </a:solidFill>
              </a:rPr>
              <a:t>Eksperiment</a:t>
            </a:r>
            <a:r>
              <a:rPr lang="da-DK" b="1" smtClean="0">
                <a:solidFill>
                  <a:schemeClr val="bg1"/>
                </a:solidFill>
              </a:rPr>
              <a:t/>
            </a:r>
            <a:br>
              <a:rPr lang="da-DK" b="1" smtClean="0">
                <a:solidFill>
                  <a:schemeClr val="bg1"/>
                </a:solidFill>
              </a:rPr>
            </a:br>
            <a:r>
              <a:rPr lang="da-DK" b="1" smtClean="0">
                <a:solidFill>
                  <a:schemeClr val="bg1"/>
                </a:solidFill>
              </a:rPr>
              <a:t>Antal kast før man får krone ?</a:t>
            </a:r>
            <a:endParaRPr lang="en-US" b="1" smtClean="0">
              <a:solidFill>
                <a:schemeClr val="bg1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0" y="1600200"/>
            <a:ext cx="4419600" cy="4953000"/>
            <a:chOff x="4572000" y="1600200"/>
            <a:chExt cx="4419600" cy="4953000"/>
          </a:xfrm>
        </p:grpSpPr>
        <p:sp>
          <p:nvSpPr>
            <p:cNvPr id="9" name="Rectangle 8"/>
            <p:cNvSpPr/>
            <p:nvPr/>
          </p:nvSpPr>
          <p:spPr>
            <a:xfrm>
              <a:off x="4572000" y="1600200"/>
              <a:ext cx="4343400" cy="4876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08" name="TextBox 4"/>
            <p:cNvSpPr txBox="1">
              <a:spLocks noChangeArrowheads="1"/>
            </p:cNvSpPr>
            <p:nvPr/>
          </p:nvSpPr>
          <p:spPr bwMode="auto">
            <a:xfrm>
              <a:off x="4648200" y="1752600"/>
              <a:ext cx="4191000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ts val="1200"/>
                </a:spcAft>
              </a:pPr>
              <a:r>
                <a:rPr lang="da-DK" sz="3200" b="1"/>
                <a:t>Sætning</a:t>
              </a:r>
              <a:endParaRPr lang="da-DK" sz="3200" i="1"/>
            </a:p>
            <a:p>
              <a:pPr eaLnBrk="1" hangingPunct="1">
                <a:spcAft>
                  <a:spcPts val="1800"/>
                </a:spcAft>
              </a:pPr>
              <a:r>
                <a:rPr lang="da-DK" sz="3200" i="1"/>
                <a:t>Forventede </a:t>
              </a:r>
              <a:r>
                <a:rPr lang="da-DK" sz="3200"/>
                <a:t>antal kast for at få krone = 2</a:t>
              </a:r>
            </a:p>
            <a:p>
              <a:pPr eaLnBrk="1" hangingPunct="1"/>
              <a:r>
                <a:rPr lang="da-DK" sz="3200" b="1"/>
                <a:t>Bevis</a:t>
              </a:r>
              <a:endParaRPr lang="da-DK" sz="3200"/>
            </a:p>
            <a:p>
              <a:pPr eaLnBrk="1" hangingPunct="1"/>
              <a:endParaRPr lang="da-DK" sz="3200"/>
            </a:p>
            <a:p>
              <a:pPr eaLnBrk="1" hangingPunct="1"/>
              <a:endParaRPr lang="da-DK" sz="3200"/>
            </a:p>
            <a:p>
              <a:pPr algn="r" eaLnBrk="1" hangingPunct="1">
                <a:spcAft>
                  <a:spcPts val="3000"/>
                </a:spcAft>
              </a:pPr>
              <a:endParaRPr lang="da-DK" sz="3200"/>
            </a:p>
            <a:p>
              <a:pPr algn="r" eaLnBrk="1" hangingPunct="1">
                <a:spcAft>
                  <a:spcPts val="2400"/>
                </a:spcAft>
              </a:pPr>
              <a:r>
                <a:rPr lang="da-DK" sz="3200"/>
                <a:t>□</a:t>
              </a:r>
              <a:endParaRPr lang="en-US" sz="3200"/>
            </a:p>
          </p:txBody>
        </p:sp>
        <p:graphicFrame>
          <p:nvGraphicFramePr>
            <p:cNvPr id="4099" name="Object 2"/>
            <p:cNvGraphicFramePr>
              <a:graphicFrameLocks noChangeAspect="1"/>
            </p:cNvGraphicFramePr>
            <p:nvPr/>
          </p:nvGraphicFramePr>
          <p:xfrm>
            <a:off x="4724400" y="4164013"/>
            <a:ext cx="3962400" cy="1008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6" name="Equation" r:id="rId6" imgW="2095200" imgH="469800" progId="Equation.3">
                    <p:embed/>
                  </p:oleObj>
                </mc:Choice>
                <mc:Fallback>
                  <p:oleObj name="Equation" r:id="rId6" imgW="2095200" imgH="4698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4164013"/>
                          <a:ext cx="3962400" cy="1008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/>
            <p:cNvCxnSpPr/>
            <p:nvPr/>
          </p:nvCxnSpPr>
          <p:spPr>
            <a:xfrm rot="16200000" flipH="1">
              <a:off x="5484813" y="5411787"/>
              <a:ext cx="687388" cy="74613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4876800" y="5400675"/>
              <a:ext cx="1143000" cy="762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6404769" y="5261769"/>
              <a:ext cx="346075" cy="10318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2" name="TextBox 14"/>
            <p:cNvSpPr txBox="1">
              <a:spLocks noChangeArrowheads="1"/>
            </p:cNvSpPr>
            <p:nvPr/>
          </p:nvSpPr>
          <p:spPr bwMode="auto">
            <a:xfrm>
              <a:off x="5105400" y="5476875"/>
              <a:ext cx="38862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/>
                <a:t>	  s.s. for i’te kast er krone</a:t>
              </a:r>
            </a:p>
            <a:p>
              <a:pPr eaLnBrk="1" hangingPunct="1"/>
              <a:r>
                <a:rPr lang="da-DK"/>
                <a:t>        s.s. for først i-1 kast er plat</a:t>
              </a:r>
            </a:p>
            <a:p>
              <a:pPr eaLnBrk="1" hangingPunct="1"/>
              <a:r>
                <a:rPr lang="da-DK"/>
                <a:t># kast</a:t>
              </a:r>
            </a:p>
          </p:txBody>
        </p:sp>
      </p:grpSp>
      <p:sp>
        <p:nvSpPr>
          <p:cNvPr id="410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429000" y="1828800"/>
            <a:ext cx="3556000" cy="43434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1</a:t>
            </a:r>
          </a:p>
          <a:p>
            <a:pPr marL="514350" indent="-514350"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2</a:t>
            </a:r>
          </a:p>
          <a:p>
            <a:pPr marL="514350" indent="-514350"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3</a:t>
            </a:r>
          </a:p>
          <a:p>
            <a:pPr marL="514350" indent="-514350"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4</a:t>
            </a:r>
          </a:p>
          <a:p>
            <a:pPr marL="514350" indent="-514350"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5</a:t>
            </a:r>
          </a:p>
          <a:p>
            <a:pPr marL="514350" indent="-514350"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6</a:t>
            </a:r>
          </a:p>
          <a:p>
            <a:pPr marL="514350" indent="-514350"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7</a:t>
            </a:r>
          </a:p>
          <a:p>
            <a:pPr marL="514350" indent="-514350"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8</a:t>
            </a:r>
          </a:p>
          <a:p>
            <a:pPr marL="514350" indent="-514350">
              <a:buFontTx/>
              <a:buAutoNum type="alphaLcParenR"/>
            </a:pPr>
            <a:r>
              <a:rPr lang="da-DK" sz="2800" dirty="0">
                <a:solidFill>
                  <a:schemeClr val="bg1"/>
                </a:solidFill>
              </a:rPr>
              <a:t>9 eller flere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4104" name="ResponseCounter" hidden="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696468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101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629400" y="6439681"/>
            <a:ext cx="3384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cs.au.dk</a:t>
            </a:r>
            <a:r>
              <a:rPr lang="da-DK" dirty="0">
                <a:solidFill>
                  <a:schemeClr val="bg1"/>
                </a:solidFill>
              </a:rPr>
              <a:t>/~gerth/slides/math.pdf</a:t>
            </a:r>
          </a:p>
        </p:txBody>
      </p:sp>
      <p:sp>
        <p:nvSpPr>
          <p:cNvPr id="18" name="Smiley Face 17"/>
          <p:cNvSpPr/>
          <p:nvPr/>
        </p:nvSpPr>
        <p:spPr>
          <a:xfrm>
            <a:off x="2743200" y="23622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Dur="0" restart="neve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"/>
            <a:ext cx="8229600" cy="1096963"/>
          </a:xfrm>
        </p:spPr>
        <p:txBody>
          <a:bodyPr/>
          <a:lstStyle/>
          <a:p>
            <a:pPr eaLnBrk="1" hangingPunct="1"/>
            <a:r>
              <a:rPr lang="da-DK" sz="4000" b="1"/>
              <a:t>Quicksort:</a:t>
            </a:r>
            <a:br>
              <a:rPr lang="da-DK" sz="4000" b="1"/>
            </a:br>
            <a:r>
              <a:rPr lang="da-DK" sz="2400" b="1"/>
              <a:t>Sorter </a:t>
            </a:r>
            <a:r>
              <a:rPr lang="da-DK" sz="24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40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da-DK" sz="2400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 sz="240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9144000" y="6491288"/>
            <a:ext cx="152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b="1">
                <a:solidFill>
                  <a:srgbClr val="FF0000"/>
                </a:solidFill>
              </a:rPr>
              <a:t>Hoare, 1961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429000" y="6278564"/>
            <a:ext cx="533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sz="3200" b="1">
                <a:solidFill>
                  <a:schemeClr val="accent2"/>
                </a:solidFill>
              </a:rPr>
              <a:t>Worst-case tid 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69" name="Group 14"/>
          <p:cNvGrpSpPr>
            <a:grpSpLocks/>
          </p:cNvGrpSpPr>
          <p:nvPr/>
        </p:nvGrpSpPr>
        <p:grpSpPr bwMode="auto">
          <a:xfrm>
            <a:off x="6616700" y="1476375"/>
            <a:ext cx="3860800" cy="649288"/>
            <a:chOff x="3208" y="930"/>
            <a:chExt cx="2432" cy="409"/>
          </a:xfrm>
        </p:grpSpPr>
        <p:sp>
          <p:nvSpPr>
            <p:cNvPr id="11299" name="Rectangle 9"/>
            <p:cNvSpPr>
              <a:spLocks noChangeArrowheads="1"/>
            </p:cNvSpPr>
            <p:nvPr/>
          </p:nvSpPr>
          <p:spPr bwMode="auto">
            <a:xfrm>
              <a:off x="3552" y="960"/>
              <a:ext cx="2088" cy="19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300" name="Rectangle 10"/>
            <p:cNvSpPr>
              <a:spLocks noChangeArrowheads="1"/>
            </p:cNvSpPr>
            <p:nvPr/>
          </p:nvSpPr>
          <p:spPr bwMode="auto">
            <a:xfrm>
              <a:off x="3912" y="960"/>
              <a:ext cx="1008" cy="192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301" name="Text Box 11"/>
            <p:cNvSpPr txBox="1">
              <a:spLocks noChangeArrowheads="1"/>
            </p:cNvSpPr>
            <p:nvPr/>
          </p:nvSpPr>
          <p:spPr bwMode="auto">
            <a:xfrm>
              <a:off x="3208" y="930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A</a:t>
              </a:r>
              <a:endParaRPr lang="en-US" i="1"/>
            </a:p>
          </p:txBody>
        </p:sp>
        <p:sp>
          <p:nvSpPr>
            <p:cNvPr id="11302" name="Text Box 12"/>
            <p:cNvSpPr txBox="1">
              <a:spLocks noChangeArrowheads="1"/>
            </p:cNvSpPr>
            <p:nvPr/>
          </p:nvSpPr>
          <p:spPr bwMode="auto">
            <a:xfrm>
              <a:off x="3816" y="110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p</a:t>
              </a:r>
              <a:endParaRPr lang="en-US" i="1"/>
            </a:p>
          </p:txBody>
        </p:sp>
        <p:sp>
          <p:nvSpPr>
            <p:cNvPr id="11303" name="Text Box 13"/>
            <p:cNvSpPr txBox="1">
              <a:spLocks noChangeArrowheads="1"/>
            </p:cNvSpPr>
            <p:nvPr/>
          </p:nvSpPr>
          <p:spPr bwMode="auto">
            <a:xfrm>
              <a:off x="4668" y="110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r</a:t>
              </a:r>
              <a:endParaRPr lang="en-US" i="1"/>
            </a:p>
          </p:txBody>
        </p:sp>
      </p:grpSp>
      <p:sp>
        <p:nvSpPr>
          <p:cNvPr id="11270" name="Rectangle 22"/>
          <p:cNvSpPr>
            <a:spLocks noChangeArrowheads="1"/>
          </p:cNvSpPr>
          <p:nvPr/>
        </p:nvSpPr>
        <p:spPr bwMode="auto">
          <a:xfrm>
            <a:off x="9099550" y="1524000"/>
            <a:ext cx="228600" cy="3048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/>
          </a:p>
        </p:txBody>
      </p:sp>
      <p:sp>
        <p:nvSpPr>
          <p:cNvPr id="11271" name="Text Box 24"/>
          <p:cNvSpPr txBox="1">
            <a:spLocks noChangeArrowheads="1"/>
          </p:cNvSpPr>
          <p:nvPr/>
        </p:nvSpPr>
        <p:spPr bwMode="auto">
          <a:xfrm>
            <a:off x="8947150" y="1479551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/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7175500" y="2341563"/>
            <a:ext cx="3314700" cy="3048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1273" name="Rectangle 17"/>
          <p:cNvSpPr>
            <a:spLocks noChangeArrowheads="1"/>
          </p:cNvSpPr>
          <p:nvPr/>
        </p:nvSpPr>
        <p:spPr bwMode="auto">
          <a:xfrm>
            <a:off x="7747000" y="2341563"/>
            <a:ext cx="1600200" cy="3048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1274" name="Text Box 18"/>
          <p:cNvSpPr txBox="1">
            <a:spLocks noChangeArrowheads="1"/>
          </p:cNvSpPr>
          <p:nvPr/>
        </p:nvSpPr>
        <p:spPr bwMode="auto">
          <a:xfrm>
            <a:off x="6629400" y="229393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A</a:t>
            </a:r>
            <a:endParaRPr lang="en-US" i="1"/>
          </a:p>
        </p:txBody>
      </p:sp>
      <p:sp>
        <p:nvSpPr>
          <p:cNvPr id="11275" name="Text Box 19"/>
          <p:cNvSpPr txBox="1">
            <a:spLocks noChangeArrowheads="1"/>
          </p:cNvSpPr>
          <p:nvPr/>
        </p:nvSpPr>
        <p:spPr bwMode="auto">
          <a:xfrm>
            <a:off x="7594600" y="25765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p</a:t>
            </a:r>
            <a:endParaRPr lang="en-US" i="1"/>
          </a:p>
        </p:txBody>
      </p:sp>
      <p:sp>
        <p:nvSpPr>
          <p:cNvPr id="11276" name="Text Box 20"/>
          <p:cNvSpPr txBox="1">
            <a:spLocks noChangeArrowheads="1"/>
          </p:cNvSpPr>
          <p:nvPr/>
        </p:nvSpPr>
        <p:spPr bwMode="auto">
          <a:xfrm>
            <a:off x="8947150" y="257016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r</a:t>
            </a:r>
            <a:endParaRPr lang="en-US" i="1"/>
          </a:p>
        </p:txBody>
      </p:sp>
      <p:sp>
        <p:nvSpPr>
          <p:cNvPr id="11277" name="Rectangle 21"/>
          <p:cNvSpPr>
            <a:spLocks noChangeArrowheads="1"/>
          </p:cNvSpPr>
          <p:nvPr/>
        </p:nvSpPr>
        <p:spPr bwMode="auto">
          <a:xfrm>
            <a:off x="8305800" y="2346325"/>
            <a:ext cx="228600" cy="3048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/>
          </a:p>
        </p:txBody>
      </p:sp>
      <p:sp>
        <p:nvSpPr>
          <p:cNvPr id="11278" name="Text Box 23"/>
          <p:cNvSpPr txBox="1">
            <a:spLocks noChangeArrowheads="1"/>
          </p:cNvSpPr>
          <p:nvPr/>
        </p:nvSpPr>
        <p:spPr bwMode="auto">
          <a:xfrm>
            <a:off x="8169275" y="2571751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q</a:t>
            </a:r>
            <a:endParaRPr lang="en-US" i="1"/>
          </a:p>
        </p:txBody>
      </p:sp>
      <p:sp>
        <p:nvSpPr>
          <p:cNvPr id="11279" name="Text Box 25"/>
          <p:cNvSpPr txBox="1">
            <a:spLocks noChangeArrowheads="1"/>
          </p:cNvSpPr>
          <p:nvPr/>
        </p:nvSpPr>
        <p:spPr bwMode="auto">
          <a:xfrm>
            <a:off x="8162925" y="2282826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/>
          </a:p>
        </p:txBody>
      </p:sp>
      <p:sp>
        <p:nvSpPr>
          <p:cNvPr id="11280" name="Text Box 26"/>
          <p:cNvSpPr txBox="1">
            <a:spLocks noChangeArrowheads="1"/>
          </p:cNvSpPr>
          <p:nvPr/>
        </p:nvSpPr>
        <p:spPr bwMode="auto">
          <a:xfrm>
            <a:off x="8680450" y="2292351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&gt; x</a:t>
            </a:r>
            <a:endParaRPr lang="en-US" i="1"/>
          </a:p>
        </p:txBody>
      </p:sp>
      <p:sp>
        <p:nvSpPr>
          <p:cNvPr id="11281" name="Text Box 27"/>
          <p:cNvSpPr txBox="1">
            <a:spLocks noChangeArrowheads="1"/>
          </p:cNvSpPr>
          <p:nvPr/>
        </p:nvSpPr>
        <p:spPr bwMode="auto">
          <a:xfrm>
            <a:off x="7753350" y="2286001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i="1">
                <a:latin typeface="Times New Roman" pitchFamily="18" charset="0"/>
              </a:rPr>
              <a:t>x</a:t>
            </a:r>
            <a:endParaRPr lang="en-US" i="1"/>
          </a:p>
        </p:txBody>
      </p:sp>
      <p:sp>
        <p:nvSpPr>
          <p:cNvPr id="11282" name="Text Box 32"/>
          <p:cNvSpPr txBox="1">
            <a:spLocks noChangeArrowheads="1"/>
          </p:cNvSpPr>
          <p:nvPr/>
        </p:nvSpPr>
        <p:spPr bwMode="auto">
          <a:xfrm>
            <a:off x="6629400" y="47355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A</a:t>
            </a:r>
            <a:endParaRPr lang="en-US" i="1"/>
          </a:p>
        </p:txBody>
      </p:sp>
      <p:grpSp>
        <p:nvGrpSpPr>
          <p:cNvPr id="11283" name="Group 47"/>
          <p:cNvGrpSpPr>
            <a:grpSpLocks/>
          </p:cNvGrpSpPr>
          <p:nvPr/>
        </p:nvGrpSpPr>
        <p:grpSpPr bwMode="auto">
          <a:xfrm>
            <a:off x="7200900" y="4403725"/>
            <a:ext cx="3314700" cy="977900"/>
            <a:chOff x="3560" y="2774"/>
            <a:chExt cx="2088" cy="616"/>
          </a:xfrm>
        </p:grpSpPr>
        <p:sp>
          <p:nvSpPr>
            <p:cNvPr id="11286" name="Rectangle 30"/>
            <p:cNvSpPr>
              <a:spLocks noChangeArrowheads="1"/>
            </p:cNvSpPr>
            <p:nvPr/>
          </p:nvSpPr>
          <p:spPr bwMode="auto">
            <a:xfrm>
              <a:off x="3560" y="3013"/>
              <a:ext cx="2088" cy="19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287" name="Rectangle 31"/>
            <p:cNvSpPr>
              <a:spLocks noChangeArrowheads="1"/>
            </p:cNvSpPr>
            <p:nvPr/>
          </p:nvSpPr>
          <p:spPr bwMode="auto">
            <a:xfrm>
              <a:off x="3920" y="3013"/>
              <a:ext cx="1008" cy="192"/>
            </a:xfrm>
            <a:prstGeom prst="rect">
              <a:avLst/>
            </a:prstGeom>
            <a:solidFill>
              <a:srgbClr val="FF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1288" name="Text Box 34"/>
            <p:cNvSpPr txBox="1">
              <a:spLocks noChangeArrowheads="1"/>
            </p:cNvSpPr>
            <p:nvPr/>
          </p:nvSpPr>
          <p:spPr bwMode="auto">
            <a:xfrm>
              <a:off x="4676" y="3157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r</a:t>
              </a:r>
              <a:endParaRPr lang="en-US" i="1"/>
            </a:p>
          </p:txBody>
        </p:sp>
        <p:sp>
          <p:nvSpPr>
            <p:cNvPr id="11289" name="Rectangle 35"/>
            <p:cNvSpPr>
              <a:spLocks noChangeArrowheads="1"/>
            </p:cNvSpPr>
            <p:nvPr/>
          </p:nvSpPr>
          <p:spPr bwMode="auto">
            <a:xfrm>
              <a:off x="4782" y="3016"/>
              <a:ext cx="144" cy="192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a-DK"/>
            </a:p>
          </p:txBody>
        </p:sp>
        <p:sp>
          <p:nvSpPr>
            <p:cNvPr id="11290" name="Text Box 36"/>
            <p:cNvSpPr txBox="1">
              <a:spLocks noChangeArrowheads="1"/>
            </p:cNvSpPr>
            <p:nvPr/>
          </p:nvSpPr>
          <p:spPr bwMode="auto">
            <a:xfrm>
              <a:off x="4336" y="277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j</a:t>
              </a:r>
              <a:endParaRPr lang="en-US" i="1"/>
            </a:p>
          </p:txBody>
        </p:sp>
        <p:sp>
          <p:nvSpPr>
            <p:cNvPr id="11291" name="Text Box 37"/>
            <p:cNvSpPr txBox="1">
              <a:spLocks noChangeArrowheads="1"/>
            </p:cNvSpPr>
            <p:nvPr/>
          </p:nvSpPr>
          <p:spPr bwMode="auto">
            <a:xfrm>
              <a:off x="4686" y="297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x</a:t>
              </a:r>
              <a:endParaRPr lang="en-US" i="1"/>
            </a:p>
          </p:txBody>
        </p:sp>
        <p:sp>
          <p:nvSpPr>
            <p:cNvPr id="11292" name="Text Box 38"/>
            <p:cNvSpPr txBox="1">
              <a:spLocks noChangeArrowheads="1"/>
            </p:cNvSpPr>
            <p:nvPr/>
          </p:nvSpPr>
          <p:spPr bwMode="auto">
            <a:xfrm>
              <a:off x="4128" y="2982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&gt;x</a:t>
              </a:r>
              <a:endParaRPr lang="en-US" i="1"/>
            </a:p>
          </p:txBody>
        </p:sp>
        <p:sp>
          <p:nvSpPr>
            <p:cNvPr id="11293" name="Text Box 39"/>
            <p:cNvSpPr txBox="1">
              <a:spLocks noChangeArrowheads="1"/>
            </p:cNvSpPr>
            <p:nvPr/>
          </p:nvSpPr>
          <p:spPr bwMode="auto">
            <a:xfrm>
              <a:off x="3888" y="297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en-US" i="1">
                  <a:latin typeface="Times New Roman" pitchFamily="18" charset="0"/>
                </a:rPr>
                <a:t>x</a:t>
              </a:r>
              <a:endParaRPr lang="en-US" i="1"/>
            </a:p>
          </p:txBody>
        </p:sp>
        <p:sp>
          <p:nvSpPr>
            <p:cNvPr id="11294" name="Line 41"/>
            <p:cNvSpPr>
              <a:spLocks noChangeShapeType="1"/>
            </p:cNvSpPr>
            <p:nvPr/>
          </p:nvSpPr>
          <p:spPr bwMode="auto">
            <a:xfrm>
              <a:off x="4166" y="3006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5" name="Line 42"/>
            <p:cNvSpPr>
              <a:spLocks noChangeShapeType="1"/>
            </p:cNvSpPr>
            <p:nvPr/>
          </p:nvSpPr>
          <p:spPr bwMode="auto">
            <a:xfrm>
              <a:off x="4422" y="301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296" name="Text Box 43"/>
            <p:cNvSpPr txBox="1">
              <a:spLocks noChangeArrowheads="1"/>
            </p:cNvSpPr>
            <p:nvPr/>
          </p:nvSpPr>
          <p:spPr bwMode="auto">
            <a:xfrm>
              <a:off x="3952" y="2774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i</a:t>
              </a:r>
              <a:endParaRPr lang="en-US" i="1"/>
            </a:p>
          </p:txBody>
        </p:sp>
        <p:sp>
          <p:nvSpPr>
            <p:cNvPr id="11297" name="Text Box 44"/>
            <p:cNvSpPr txBox="1">
              <a:spLocks noChangeArrowheads="1"/>
            </p:cNvSpPr>
            <p:nvPr/>
          </p:nvSpPr>
          <p:spPr bwMode="auto">
            <a:xfrm>
              <a:off x="4442" y="2982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?</a:t>
              </a:r>
              <a:endParaRPr lang="en-US"/>
            </a:p>
          </p:txBody>
        </p:sp>
        <p:sp>
          <p:nvSpPr>
            <p:cNvPr id="11298" name="Text Box 45"/>
            <p:cNvSpPr txBox="1">
              <a:spLocks noChangeArrowheads="1"/>
            </p:cNvSpPr>
            <p:nvPr/>
          </p:nvSpPr>
          <p:spPr bwMode="auto">
            <a:xfrm>
              <a:off x="3830" y="3159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p</a:t>
              </a:r>
              <a:endParaRPr lang="en-US" i="1"/>
            </a:p>
          </p:txBody>
        </p:sp>
      </p:grpSp>
      <p:pic>
        <p:nvPicPr>
          <p:cNvPr id="1128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41393" r="29443" b="30385"/>
          <a:stretch>
            <a:fillRect/>
          </a:stretch>
        </p:blipFill>
        <p:spPr bwMode="auto">
          <a:xfrm>
            <a:off x="1812926" y="1179514"/>
            <a:ext cx="382587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9407" r="26540" b="45216"/>
          <a:stretch>
            <a:fillRect/>
          </a:stretch>
        </p:blipFill>
        <p:spPr bwMode="auto">
          <a:xfrm>
            <a:off x="1819276" y="3124200"/>
            <a:ext cx="4124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058408" y="1947733"/>
            <a:ext cx="84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pivot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868363"/>
          </a:xfrm>
        </p:spPr>
        <p:txBody>
          <a:bodyPr/>
          <a:lstStyle/>
          <a:p>
            <a:pPr eaLnBrk="1" hangingPunct="1"/>
            <a:r>
              <a:rPr lang="da-DK" b="1" smtClean="0"/>
              <a:t>Quicksort på 23 elementer</a:t>
            </a:r>
            <a:endParaRPr lang="en-US" b="1" smtClean="0"/>
          </a:p>
        </p:txBody>
      </p:sp>
      <p:pic>
        <p:nvPicPr>
          <p:cNvPr id="12291" name="Picture 5" descr="quicksort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"/>
          <a:stretch>
            <a:fillRect/>
          </a:stretch>
        </p:blipFill>
        <p:spPr bwMode="auto">
          <a:xfrm>
            <a:off x="1752600" y="1143001"/>
            <a:ext cx="868680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1" y="957264"/>
          <a:ext cx="8686801" cy="371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PQuestion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b="1" smtClean="0">
                <a:solidFill>
                  <a:schemeClr val="bg1"/>
                </a:solidFill>
              </a:rPr>
              <a:t>Hvor Mange Kald til Partition ?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512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57800" y="3810000"/>
            <a:ext cx="2895600" cy="2971800"/>
          </a:xfrm>
        </p:spPr>
        <p:txBody>
          <a:bodyPr vert="horz" wrap="square" lIns="91440" tIns="45719" rIns="91440" bIns="45719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O(log 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O(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O(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smtClean="0">
                <a:solidFill>
                  <a:schemeClr val="bg1"/>
                </a:solidFill>
              </a:rPr>
              <a:t> log 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O(</a:t>
            </a:r>
            <a:r>
              <a:rPr lang="da-DK" i="1" smtClean="0">
                <a:solidFill>
                  <a:schemeClr val="bg1"/>
                </a:solidFill>
              </a:rPr>
              <a:t>n</a:t>
            </a:r>
            <a:r>
              <a:rPr lang="da-DK" baseline="30000" smtClean="0">
                <a:solidFill>
                  <a:schemeClr val="bg1"/>
                </a:solidFill>
              </a:rPr>
              <a:t>2</a:t>
            </a:r>
            <a:r>
              <a:rPr lang="da-DK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Tx/>
              <a:buAutoNum type="alphaLcParenR"/>
            </a:pPr>
            <a:r>
              <a:rPr lang="da-DK" smtClean="0">
                <a:solidFill>
                  <a:schemeClr val="bg1"/>
                </a:solidFill>
              </a:rPr>
              <a:t>Ved ikke</a:t>
            </a:r>
          </a:p>
        </p:txBody>
      </p:sp>
      <p:sp>
        <p:nvSpPr>
          <p:cNvPr id="8" name="Smiley Face 7"/>
          <p:cNvSpPr/>
          <p:nvPr/>
        </p:nvSpPr>
        <p:spPr>
          <a:xfrm>
            <a:off x="4495800" y="4467225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8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41393" r="29443" b="30385"/>
          <a:stretch>
            <a:fillRect/>
          </a:stretch>
        </p:blipFill>
        <p:spPr bwMode="auto">
          <a:xfrm>
            <a:off x="3733800" y="1408114"/>
            <a:ext cx="46482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1" y="6559550"/>
            <a:ext cx="9726613" cy="298450"/>
            <a:chOff x="190500" y="6369326"/>
            <a:chExt cx="3791073" cy="298174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58"/>
              <a:ext cx="2616375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26"/>
              <a:ext cx="3791073" cy="29817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98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pPr eaLnBrk="1" hangingPunct="1"/>
            <a:r>
              <a:rPr lang="da-DK" sz="4000" b="1"/>
              <a:t>Quicksort : Rekursionen for 15</a:t>
            </a:r>
            <a:endParaRPr lang="en-US" sz="4000" b="1"/>
          </a:p>
        </p:txBody>
      </p:sp>
      <p:pic>
        <p:nvPicPr>
          <p:cNvPr id="13315" name="Picture 5" descr="quicksort-history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"/>
          <a:stretch>
            <a:fillRect/>
          </a:stretch>
        </p:blipFill>
        <p:spPr bwMode="auto">
          <a:xfrm>
            <a:off x="1752600" y="1143001"/>
            <a:ext cx="8686800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1" y="958851"/>
          <a:ext cx="8686801" cy="371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7768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0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a-DK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True"/>
  <p:tag name="DELIMITERS" val="3.1"/>
  <p:tag name="POWERPOINTVERSION" val="14.0"/>
  <p:tag name="LUIDIAENABLED" val="False"/>
  <p:tag name="TASKPANEKEY" val="1376bd8c-325d-4431-beae-ba413563179f"/>
  <p:tag name="TPFULLVERSION" val="4.5.1.2243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5E3E153E94B443AAC5B7C4F3BF26DC5"/>
  <p:tag name="SLIDEID" val="E5E3E153E94B443AAC5B7C4F3BF26DC5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Hvor Mange Kald til Partition ?"/>
  <p:tag name="ANSWERSALIAS" val="O(log n)|smicln|O(n)|smicln|O(n log n)|smicln|O(n2)|smicln|Ved ikke"/>
  <p:tag name="VALUES" val="No Value|smicln|No Value|smicln|No Value|smicln|No Value|smicln|No Value"/>
  <p:tag name="RESPONSESGATHERED" val="True"/>
  <p:tag name="TOTALRESPONSES" val="98"/>
  <p:tag name="RESPONSECOUNT" val="980"/>
  <p:tag name="SLICED" val="False"/>
  <p:tag name="RESPONSES" val="2;1;2;1;-;-;3;1;1;5;2;2;3;2;-;4;2;2;2;4;3;1;3;-;4;3;2;1;2;-;3;2;4;-;5;1;4;2;1;2;2;2;-;2;2;2;2;3;2;2;2;2;2;4;2;2;2;2;4;2;2;2;2;2;3;2;1;2;2;1;2;2;3;2;2;1;1;-;1;1;-;3;3;2;-;4;3;1;-;2;4;2;4;2;2;2;1;2;2;3;2;2;-;2;2;1;1;-;1;-;1;1;"/>
  <p:tag name="CHARTSTRINGSTD" val="210 520 130 100 20"/>
  <p:tag name="CHARTSTRINGREV" val="20 100 130 520 210"/>
  <p:tag name="CHARTSTRINGSTDPER" val="0.214285714285714 0.530612244897959 0.13265306122449 0.102040816326531 0.0204081632653061"/>
  <p:tag name="CHARTSTRINGREVPER" val="0.0204081632653061 0.102040816326531 0.13265306122449 0.530612244897959 0.214285714285714"/>
  <p:tag name="ANONYMOUSTEMP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39"/>
  <p:tag name="FONTSIZE" val="32"/>
  <p:tag name="BULLETTYPE" val="ppBulletAlphaLCParenRight"/>
  <p:tag name="ANSWERTEXT" val="O(log n)&#10;O(n)&#10;O(n log n)&#10;O(n2)&#10;Ved ikke"/>
  <p:tag name="OLDNUMANSWERS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5E3E153E94B443AAC5B7C4F3BF26DC5"/>
  <p:tag name="SLIDEID" val="E5E3E153E94B443AAC5B7C4F3BF26DC5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Forventede antal mønt-kast  før man får krone 3 gange?"/>
  <p:tag name="ANSWERSALIAS" val="Ingen af nedenstående|smicln|Ved ikke |smicln|3|smicln|4|smicln|5|smicln|6|smicln|7|smicln|8|smicln|9"/>
  <p:tag name="VALUES" val="No Value|smicln|No Value|smicln|No Value|smicln|No Value|smicln|No Value|smicln|No Value|smicln|No Value|smicln|No Value|smicln|No Value"/>
  <p:tag name="RESPONSESGATHERED" val="True"/>
  <p:tag name="TOTALRESPONSES" val="100"/>
  <p:tag name="RESPONSECOUNT" val="1000"/>
  <p:tag name="SLICED" val="False"/>
  <p:tag name="RESPONSES" val="8;6;6;6;6;-;6;9;6;6;6;6;-;8;-;6;6;6;6;6;6;6;6;6;6;8;6;2;6;-;1;-;6;-;9;6;6;6;6;8;6;6;6;6;6;6;6;8;6;6;6;8;8;6;6;6;8;6;6;8;6;6;8;6;6;-;-;6;6;8;8;6;8;6;6;6;6;-;8;6;6;6;4;6;-;5;6;6;-;8;8;6;6;6;5;6;6;8;4;6;6;8;6;6;6;6;6;6;6;-;6;6;"/>
  <p:tag name="CHARTSTRINGSTD" val="10 10 0 20 20 740 0 180 20"/>
  <p:tag name="CHARTSTRINGREV" val="20 180 0 740 20 20 0 10 10"/>
  <p:tag name="CHARTSTRINGSTDPER" val="0.01 0.01 0 0.02 0.02 0.74 0 0.18 0.02"/>
  <p:tag name="CHARTSTRINGREVPER" val="0.02 0.18 0 0.74 0.02 0.02 0 0.01 0.01"/>
  <p:tag name="ANONYMOUSTEMP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45"/>
  <p:tag name="FONTSIZE" val="24"/>
  <p:tag name="BULLETTYPE" val="ppBulletAlphaLCParenRight"/>
  <p:tag name="ANSWERTEXT" val="Ingen af nedenstående&#10;Ved ikke &#10;3&#10;4&#10;5&#10;6&#10;7&#10;8&#10;9"/>
  <p:tag name="OLDNUMANSWERS" val="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5E3E153E94B443AAC5B7C4F3BF26DC5"/>
  <p:tag name="SLIDEID" val="E5E3E153E94B443AAC5B7C4F3BF26DC5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Worst-case tid for Randomized-Select ?"/>
  <p:tag name="ANSWERSALIAS" val="O(log n)|smicln|O(n)|smicln|O(n log n)|smicln|O(n2)|smicln|Ved ikke"/>
  <p:tag name="VALUES" val="No Value|smicln|No Value|smicln|No Value|smicln|No Value|smicln|No Value"/>
  <p:tag name="RESPONSESGATHERED" val="True"/>
  <p:tag name="TOTALRESPONSES" val="81"/>
  <p:tag name="RESPONSECOUNT" val="810"/>
  <p:tag name="SLICED" val="False"/>
  <p:tag name="RESPONSES" val="4;2;4;5;3;4;3;4;3;4;3;-;4;3;3;3;2;2;4;3;2;-;2;2;3;3;4;3;2;3;4;3;-;5;4;3;2;3;3;2;2;2;5;5;5;4;4;-;-;4;3;3;-;-;3;4;3;4;3;4;4;2;-;3;-;3;3;5;-;2;4;2;3;2;4;-;-;4;3;4;4;4;3;2;4;3;4;-;3;4;3;3;4;3;"/>
  <p:tag name="CHARTSTRINGSTD" val="0 160 320 270 60"/>
  <p:tag name="CHARTSTRINGREV" val="60 270 320 160 0"/>
  <p:tag name="CHARTSTRINGSTDPER" val="0 0.197530864197531 0.395061728395062 0.333333333333333 0.0740740740740741"/>
  <p:tag name="CHARTSTRINGREVPER" val="0.0740740740740741 0.333333333333333 0.395061728395062 0.197530864197531 0"/>
  <p:tag name="ANONYMOUSTEMP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5"/>
  <p:tag name="TEXTLENGTH" val="39"/>
  <p:tag name="FONTSIZE" val="24"/>
  <p:tag name="BULLETTYPE" val="ppBulletAlphaLCParenRight"/>
  <p:tag name="ANSWERTEXT" val="O(log n)&#10;O(n)&#10;O(n log n)&#10;O(n2)&#10;Ved ikk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Sandsynlighedsteori  Baggrund?"/>
  <p:tag name="ANSWERSALIAS" val="Ingen|smicln|Gymnasiet|smicln|Gymnasiet + Universitetet|smicln|Universitetet|smicln|Andet steds|smicln|Ved ikke"/>
  <p:tag name="SLIDEGUID" val="E5E3E153E94B443AAC5B7C4F3BF26DC5"/>
  <p:tag name="SLIDEORDER" val="1"/>
  <p:tag name="VALUES" val="No Value|smicln|No Value|smicln|No Value|smicln|No Value|smicln|No Value|smicln|No Value"/>
  <p:tag name="RESPONSESGATHERED" val="True"/>
  <p:tag name="TOTALRESPONSES" val="103"/>
  <p:tag name="RESPONSECOUNT" val="1030"/>
  <p:tag name="SLICED" val="False"/>
  <p:tag name="RESPONSES" val="1;2;2;2;2;1;2;2;2;2;3;2;3;4;2;2;3;4;2;4;2;2;4;2;2;2;3;2;3;2;2;1;1;2;4;1;1;2;3;3;2;2;2;2;2;2;2;1;3;2;2;2;4;2;2;2;1;2;1;5;4;1;1;1;4;2;3;2;1;2;2;4;2;2;3;3;4;1;1;2;1;1;2;4;3;1;2;1;2;6;2;4;1;1;5;2;2;2;2;1;2;2;2;"/>
  <p:tag name="CHARTSTRINGSTD" val="220 540 120 120 20 10"/>
  <p:tag name="CHARTSTRINGREV" val="10 20 120 120 540 220"/>
  <p:tag name="CHARTSTRINGSTDPER" val="0.213592233009709 0.524271844660194 0.116504854368932 0.116504854368932 0.0194174757281553 0.00970873786407767"/>
  <p:tag name="CHARTSTRINGREVPER" val="0.00970873786407767 0.0194174757281553 0.116504854368932 0.116504854368932 0.524271844660194 0.213592233009709"/>
  <p:tag name="ANONYMOUSTEMP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76"/>
  <p:tag name="FONTSIZE" val="32"/>
  <p:tag name="BULLETTYPE" val="ppBulletAlphaLCParenRight"/>
  <p:tag name="ANSWERTEXT" val="Ingen&#10;Gymnasiet&#10;Gymnasiet + Universitetet&#10;Universitetet&#10;Andet steds&#10;Ved ikke"/>
  <p:tag name="OLDNUMANSWERS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5E3E153E94B443AAC5B7C4F3BF26DC5"/>
  <p:tag name="SLIDEID" val="E5E3E153E94B443AAC5B7C4F3BF26DC5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Eksperiment Kast en Mønt"/>
  <p:tag name="ANSWERSALIAS" val="Plat|smicln|Krone|smicln|På højkant|smicln|Ingen mønt"/>
  <p:tag name="VALUES" val="No Value|smicln|No Value|smicln|No Value|smicln|No Value"/>
  <p:tag name="RESPONSESGATHERED" val="True"/>
  <p:tag name="TOTALRESPONSES" val="107"/>
  <p:tag name="RESPONSECOUNT" val="1070"/>
  <p:tag name="SLICED" val="False"/>
  <p:tag name="RESPONSES" val="3;2;1;1;2;3;2;2;2;2;1;1;2;2;3;3;2;2;2;2;2;2;2;4;2;2;1;-;1;-;2;2;2;2;2;-;1;2;1;1;2;2;1;1;2;4;2;2;1;3;1;2;3;2;1;2;1;2;1;2;2;1;1;4;1;1;2;3;2;2;1;1;2;2;1;3;2;2;3;2;1;2;1;1;2;2;3;1;-;2;2;4;1;1;1;2;1;2;2;3;2;1;4;2;2;3;3;3;4;3;1;"/>
  <p:tag name="CHARTSTRINGSTD" val="330 530 150 60"/>
  <p:tag name="CHARTSTRINGREV" val="60 150 530 330"/>
  <p:tag name="CHARTSTRINGSTDPER" val="0.308411214953271 0.495327102803738 0.14018691588785 0.0560747663551402"/>
  <p:tag name="CHARTSTRINGREVPER" val="0.0560747663551402 0.14018691588785 0.495327102803738 0.308411214953271"/>
  <p:tag name="ANONYMOUSTEMP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32"/>
  <p:tag name="FONTSIZE" val="32"/>
  <p:tag name="BULLETTYPE" val="ppBulletAlphaLCParenRight"/>
  <p:tag name="ANSWERTEXT" val="Plat&#10;Krone&#10;På højkant&#10;Ingen mønt"/>
  <p:tag name="OLDNUMANSWERS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5E3E153E94B443AAC5B7C4F3BF26DC5"/>
  <p:tag name="SLIDEID" val="E5E3E153E94B443AAC5B7C4F3BF26DC5"/>
  <p:tag name="SLIDEORDER" val="1"/>
  <p:tag name="SLIDETYPE" val="Q"/>
  <p:tag name="TEAMASSIGN" val="False"/>
  <p:tag name="SPEEDSCORING" val="False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QUESTIONALIAS" val="Eksperiment Antal kast før man får krone ?"/>
  <p:tag name="ANSWERSALIAS" val="1|smicln|2|smicln|3|smicln|4|smicln|5|smicln|6|smicln|7|smicln|8|smicln|9 eller flere"/>
  <p:tag name="INCORRECTPOINTVALUE" val="0"/>
  <p:tag name="CORRECTPOINTVALUE" val="1"/>
  <p:tag name="VALUES" val="No Value|smicln|No Value|smicln|No Value|smicln|No Value|smicln|No Value|smicln|No Value|smicln|No Value|smicln|No Value|smicln|No Value"/>
  <p:tag name="RESPONSESGATHERED" val="True"/>
  <p:tag name="TOTALRESPONSES" val="101"/>
  <p:tag name="RESPONSECOUNT" val="1010"/>
  <p:tag name="SLICED" val="False"/>
  <p:tag name="RESPONSES" val="1;2;4;1;3;2;3;3;1;2;1;1;1;3;9;3;4;1;1;-;1;1;1;1;2;2;1;-;1;-;4;5;1;3;1;-;1;1;2;1;-;1;1;1;2;2;3;6;1;1;1;6;2;3;5;2;3;1;4;4;3;4;-;-;1;2;2;2;2;3;1;7;2;1;1;3;1;1;6;3;9;2;1;1;1;5;2;-;2;3;1;2;1;1;-;5;3;1;2;3;1;3;4;5;2;9;9;1;3;-;1;"/>
  <p:tag name="CHARTSTRINGSTD" val="420 210 180 70 50 30 10 0 40"/>
  <p:tag name="CHARTSTRINGREV" val="40 0 10 30 50 70 180 210 420"/>
  <p:tag name="CHARTSTRINGSTDPER" val="0.415841584158416 0.207920792079208 0.178217821782178 0.0693069306930693 0.0495049504950495 0.0297029702970297 0.0099009900990099 0 0.0396039603960396"/>
  <p:tag name="CHARTSTRINGREVPER" val="0.0396039603960396 0 0.0099009900990099 0.0297029702970297 0.0495049504950495 0.0693069306930693 0.178217821782178 0.207920792079208 0.415841584158416"/>
  <p:tag name="ANONYMOUSTEMP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TEXTLENGTH" val="29"/>
  <p:tag name="FONTSIZE" val="28"/>
  <p:tag name="BULLETTYPE" val="ppBulletAlphaLCParenRight"/>
  <p:tag name="ANSWERTEXT" val="1&#10;2&#10;3&#10;4&#10;5&#10;6&#10;7&#10;8&#10;9 eller flere"/>
  <p:tag name="OLDNUMANSWERS" val="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16328</TotalTime>
  <Words>1162</Words>
  <Application>Microsoft Office PowerPoint</Application>
  <PresentationFormat>Widescreen</PresentationFormat>
  <Paragraphs>285</Paragraphs>
  <Slides>29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Cambria Math</vt:lpstr>
      <vt:lpstr>Symbol</vt:lpstr>
      <vt:lpstr>Tahoma</vt:lpstr>
      <vt:lpstr>Times New Roman</vt:lpstr>
      <vt:lpstr>Wingdings</vt:lpstr>
      <vt:lpstr>Default Design</vt:lpstr>
      <vt:lpstr>Equation</vt:lpstr>
      <vt:lpstr>PowerPoint Presentation</vt:lpstr>
      <vt:lpstr>Sandsynlighedsteori  Baggrund?</vt:lpstr>
      <vt:lpstr>PowerPoint Presentation</vt:lpstr>
      <vt:lpstr>Eksperiment Kast en Mønt</vt:lpstr>
      <vt:lpstr>Eksperiment Antal kast før man får krone ?</vt:lpstr>
      <vt:lpstr>Quicksort: Sorter A[p..r]</vt:lpstr>
      <vt:lpstr>Quicksort på 23 elementer</vt:lpstr>
      <vt:lpstr>Hvor Mange Kald til Partition ?</vt:lpstr>
      <vt:lpstr>Quicksort : Rekursionen for 15</vt:lpstr>
      <vt:lpstr>Quicksort : Dybde ved n ≈ 220</vt:lpstr>
      <vt:lpstr>Randomized Quicksort</vt:lpstr>
      <vt:lpstr>Forventede antal mønt-kast  før man får krone 3 gange?</vt:lpstr>
      <vt:lpstr>Randomized Quicksort : Analyse</vt:lpstr>
      <vt:lpstr>Randomized Quicksort : Analyse</vt:lpstr>
      <vt:lpstr>Sorterings-algoritmer</vt:lpstr>
      <vt:lpstr>Sortering:  Eksperimentelle resultater</vt:lpstr>
      <vt:lpstr>Quicksort med skift til Insertion-sort </vt:lpstr>
      <vt:lpstr>Mergesort med skift til Insertion-sort </vt:lpstr>
      <vt:lpstr>Tiden for Sorterings Algoritmer</vt:lpstr>
      <vt:lpstr>Tiden for Sorterings Algoritmer</vt:lpstr>
      <vt:lpstr>Sortering i Praksis</vt:lpstr>
      <vt:lpstr>“How Branch Mispredictions Affect Quicksort” Kanela Kaligosi and Peter Sanders 14th Annual European Symposium on Algorithms (ESA 2006)</vt:lpstr>
      <vt:lpstr>PowerPoint Presentation</vt:lpstr>
      <vt:lpstr>Beregning af  Minimum of Maximum</vt:lpstr>
      <vt:lpstr>Randomized Select: Find det i’te mindste element i A[p..r] (1  i  r-p+1)</vt:lpstr>
      <vt:lpstr>Randomized-Select 15</vt:lpstr>
      <vt:lpstr>Worst-case tid for Randomized-Select ?</vt:lpstr>
      <vt:lpstr>PowerPoint Presentation</vt:lpstr>
      <vt:lpstr>Selektion</vt:lpstr>
    </vt:vector>
  </TitlesOfParts>
  <Company>University of Aarhus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Quicksort</dc:title>
  <dc:creator>Gerth S. Brodal</dc:creator>
  <cp:lastModifiedBy>Gerth Stølting Brodal</cp:lastModifiedBy>
  <cp:revision>145</cp:revision>
  <dcterms:created xsi:type="dcterms:W3CDTF">2007-02-07T16:42:33Z</dcterms:created>
  <dcterms:modified xsi:type="dcterms:W3CDTF">2020-09-29T10:58:21Z</dcterms:modified>
</cp:coreProperties>
</file>