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02" r:id="rId2"/>
    <p:sldId id="403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6" r:id="rId18"/>
    <p:sldId id="397" r:id="rId19"/>
    <p:sldId id="404" r:id="rId20"/>
    <p:sldId id="405" r:id="rId21"/>
    <p:sldId id="406" r:id="rId22"/>
    <p:sldId id="407" r:id="rId23"/>
    <p:sldId id="408" r:id="rId24"/>
  </p:sldIdLst>
  <p:sldSz cx="12192000" cy="6858000"/>
  <p:notesSz cx="4279900" cy="548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9D7"/>
    <a:srgbClr val="00642D"/>
    <a:srgbClr val="3399FF"/>
    <a:srgbClr val="CCFF99"/>
    <a:srgbClr val="0066FF"/>
    <a:srgbClr val="BBE0E3"/>
    <a:srgbClr val="00FF00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4" autoAdjust="0"/>
    <p:restoredTop sz="84961" autoAdjust="0"/>
  </p:normalViewPr>
  <p:slideViewPr>
    <p:cSldViewPr snapToGrid="0">
      <p:cViewPr varScale="1">
        <p:scale>
          <a:sx n="115" d="100"/>
          <a:sy n="115" d="100"/>
        </p:scale>
        <p:origin x="156" y="7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4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4193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411163"/>
            <a:ext cx="3657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799" y="2605764"/>
            <a:ext cx="3424303" cy="2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4193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Kort om forelæseren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81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6DD1E-D072-458C-9D8E-F92E3793AB7C}" type="slidenum">
              <a:rPr lang="en-US" sz="800"/>
              <a:pPr eaLnBrk="1" hangingPunct="1"/>
              <a:t>14</a:t>
            </a:fld>
            <a:endParaRPr lang="en-US" sz="8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37380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D4114-78F7-4C66-B81C-A857B74D73D6}" type="slidenum">
              <a:rPr lang="en-US" sz="800"/>
              <a:pPr eaLnBrk="1" hangingPunct="1"/>
              <a:t>15</a:t>
            </a:fld>
            <a:endParaRPr lang="en-US" sz="8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Dvs den score man kan opnå afhænger af hvilket input man kommer med.</a:t>
            </a:r>
          </a:p>
          <a:p>
            <a:pPr eaLnBrk="1" hangingPunct="1"/>
            <a:r>
              <a:rPr lang="da-DK" smtClean="0"/>
              <a:t>Hvis man er heldig får man et input med mange cykler, og så kan opnå</a:t>
            </a:r>
          </a:p>
          <a:p>
            <a:pPr eaLnBrk="1" hangingPunct="1"/>
            <a:r>
              <a:rPr lang="da-DK" smtClean="0"/>
              <a:t>en større high-score…</a:t>
            </a:r>
          </a:p>
        </p:txBody>
      </p:sp>
    </p:spTree>
    <p:extLst>
      <p:ext uri="{BB962C8B-B14F-4D97-AF65-F5344CB8AC3E}">
        <p14:creationId xmlns:p14="http://schemas.microsoft.com/office/powerpoint/2010/main" val="80162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6085F-F186-404C-9391-8F20E5E09751}" type="slidenum">
              <a:rPr lang="en-US" sz="800"/>
              <a:pPr eaLnBrk="1" hangingPunct="1"/>
              <a:t>16</a:t>
            </a:fld>
            <a:endParaRPr lang="en-US" sz="8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Et tilfældigt puslespil kræver ~ 64 – 4 ombytninger.</a:t>
            </a:r>
          </a:p>
          <a:p>
            <a:pPr eaLnBrk="1" hangingPunct="1"/>
            <a:r>
              <a:rPr lang="da-DK" smtClean="0"/>
              <a:t>Anne’s highscore på 450, svarer til et input der har haft (mindst) 14 cykler.</a:t>
            </a:r>
          </a:p>
          <a:p>
            <a:pPr eaLnBrk="1" hangingPunct="1"/>
            <a:r>
              <a:rPr lang="da-DK" smtClean="0"/>
              <a:t>Kun ca. 1:20.000 input indeholder 14 eller flere cykler.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40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5DB28-7D7C-4B09-BF05-8E64791DDB79}" type="slidenum">
              <a:rPr lang="en-US" sz="800"/>
              <a:pPr eaLnBrk="1" hangingPunct="1"/>
              <a:t>17</a:t>
            </a:fld>
            <a:endParaRPr lang="en-US" sz="8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3664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74B1B-1546-495E-9E88-FB9F14A34DF9}" type="slidenum">
              <a:rPr lang="en-US" sz="800"/>
              <a:pPr eaLnBrk="1" hangingPunct="1"/>
              <a:t>18</a:t>
            </a:fld>
            <a:endParaRPr lang="en-US" sz="8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Dette er IKKE en algoritmik bog – men den 4 siders note beskriver mere eller mindre alt der er at vide om tilfældige permutationer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946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Invarianter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skrives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kommentarer</a:t>
            </a:r>
            <a:r>
              <a:rPr lang="en-US" baseline="0" dirty="0" smtClean="0"/>
              <a:t> i programmer – </a:t>
            </a:r>
            <a:r>
              <a:rPr lang="en-US" baseline="0" dirty="0" err="1" smtClean="0"/>
              <a:t>nogle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assertions,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faktisk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F17E2-9B34-49AC-A7D2-71C61D27B7CD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Julekalenderen på TV2, Julen 2005 havde i forbindelse med deres julekalender en CD-ROM med diverse små spil…</a:t>
            </a:r>
          </a:p>
          <a:p>
            <a:pPr eaLnBrk="1" hangingPunct="1"/>
            <a:r>
              <a:rPr lang="da-DK" smtClean="0"/>
              <a:t>For hvert spil havde TV2 på deres hjemmeside en liste med de opnåede high-scores for hvert af spilene.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78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FFCE1-1A35-493B-A958-ABAB828DE9FF}" type="slidenum">
              <a:rPr lang="en-US" sz="800"/>
              <a:pPr eaLnBrk="1" hangingPunct="1"/>
              <a:t>3</a:t>
            </a:fld>
            <a:endParaRPr lang="en-US" sz="8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I dette spil skulle man genskabe billedet til venstre ved gentagne gange at bytte rundt på to brikker.</a:t>
            </a:r>
          </a:p>
          <a:p>
            <a:pPr eaLnBrk="1" hangingPunct="1"/>
            <a:r>
              <a:rPr lang="da-DK" dirty="0" smtClean="0"/>
              <a:t>Målet var at minimere </a:t>
            </a:r>
            <a:r>
              <a:rPr lang="da-DK" dirty="0" err="1" smtClean="0"/>
              <a:t>antalet</a:t>
            </a:r>
            <a:r>
              <a:rPr lang="da-DK" dirty="0" smtClean="0"/>
              <a:t> af ombytninger.</a:t>
            </a:r>
          </a:p>
          <a:p>
            <a:pPr eaLnBrk="1" hangingPunct="1"/>
            <a:r>
              <a:rPr lang="da-DK" dirty="0" smtClean="0"/>
              <a:t>Prøvede temmelig mange gange…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62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CF597-C21A-4CD0-AACE-4350F89921CD}" type="slidenum">
              <a:rPr lang="en-US" sz="800"/>
              <a:pPr eaLnBrk="1" hangingPunct="1"/>
              <a:t>4</a:t>
            </a:fld>
            <a:endParaRPr lang="en-US" sz="8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Hiscore for puslespillet var 450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08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9B1A7-A4B8-40ED-B649-970F7F71F0AE}" type="slidenum">
              <a:rPr lang="en-US" sz="800"/>
              <a:pPr eaLnBrk="1" hangingPunct="1"/>
              <a:t>5</a:t>
            </a:fld>
            <a:endParaRPr lang="en-US" sz="8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3439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1C9EF-7416-4D8F-9151-D4792C69A0E4}" type="slidenum">
              <a:rPr lang="en-US" sz="800"/>
              <a:pPr eaLnBrk="1" hangingPunct="1"/>
              <a:t>9</a:t>
            </a:fld>
            <a:endParaRPr lang="en-US" sz="8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37612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93440-8005-468A-BD05-DCAD99D89565}" type="slidenum">
              <a:rPr lang="en-US" sz="800"/>
              <a:pPr eaLnBrk="1" hangingPunct="1"/>
              <a:t>11</a:t>
            </a:fld>
            <a:endParaRPr lang="en-US" sz="8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6725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FDAECF-73F4-4176-9755-32B7E6AA802D}" type="slidenum">
              <a:rPr lang="en-US" sz="800"/>
              <a:pPr eaLnBrk="1" hangingPunct="1"/>
              <a:t>12</a:t>
            </a:fld>
            <a:endParaRPr lang="en-US" sz="8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Har nu vist en nedre grænse.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59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F676B-D3B9-4263-9573-3C1CA294B762}" type="slidenum">
              <a:rPr lang="en-US" sz="800"/>
              <a:pPr eaLnBrk="1" hangingPunct="1"/>
              <a:t>13</a:t>
            </a:fld>
            <a:endParaRPr lang="en-US" sz="8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Viser nu en øvre grænse.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11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6258-45A5-4D4B-9FB3-6898C566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hyperlink" Target="http://www.inference.phy.cam.ac.uk/mackay/itila/cycle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764857"/>
            <a:ext cx="9144000" cy="19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</a:p>
          <a:p>
            <a:pPr algn="ctr">
              <a:defRPr/>
            </a:pP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kern="0" smtClean="0">
                <a:latin typeface="+mj-lt"/>
                <a:ea typeface="+mj-ea"/>
                <a:cs typeface="+mj-cs"/>
              </a:rPr>
              <a:t>Puzzle, </a:t>
            </a:r>
            <a:r>
              <a:rPr lang="en-US" kern="0" dirty="0" err="1" smtClean="0">
                <a:latin typeface="+mj-lt"/>
                <a:ea typeface="+mj-ea"/>
                <a:cs typeface="+mj-cs"/>
              </a:rPr>
              <a:t>SelectionSort</a:t>
            </a:r>
            <a:endParaRPr lang="en-US" kern="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2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16387" name="Group 27"/>
          <p:cNvGrpSpPr>
            <a:grpSpLocks/>
          </p:cNvGrpSpPr>
          <p:nvPr/>
        </p:nvGrpSpPr>
        <p:grpSpPr bwMode="auto">
          <a:xfrm>
            <a:off x="2971800" y="2463800"/>
            <a:ext cx="2209800" cy="2241550"/>
            <a:chOff x="5442539" y="1288025"/>
            <a:chExt cx="2676686" cy="2700383"/>
          </a:xfrm>
        </p:grpSpPr>
        <p:pic>
          <p:nvPicPr>
            <p:cNvPr id="164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6347275" y="2206137"/>
              <a:ext cx="8647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6350565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47273" y="1288025"/>
              <a:ext cx="86474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7255952" y="1288025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5442539" y="1288025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7256790" y="3124250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5442543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7254572" y="2206137"/>
              <a:ext cx="864651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2541" y="2206137"/>
              <a:ext cx="86348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971800" y="2463801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50169" r="56044" b="38503"/>
          <a:stretch>
            <a:fillRect/>
          </a:stretch>
        </p:blipFill>
        <p:spPr bwMode="auto">
          <a:xfrm>
            <a:off x="8616950" y="32051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61491" r="56047" b="27167"/>
          <a:stretch>
            <a:fillRect/>
          </a:stretch>
        </p:blipFill>
        <p:spPr bwMode="auto">
          <a:xfrm>
            <a:off x="8610601" y="2441575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8834" r="56030" b="49825"/>
          <a:stretch>
            <a:fillRect/>
          </a:stretch>
        </p:blipFill>
        <p:spPr bwMode="auto">
          <a:xfrm>
            <a:off x="7854950" y="3205163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4" t="38834" r="48946" b="49825"/>
          <a:stretch>
            <a:fillRect/>
          </a:stretch>
        </p:blipFill>
        <p:spPr bwMode="auto">
          <a:xfrm>
            <a:off x="7092950" y="3205163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38834" r="63129" b="49825"/>
          <a:stretch>
            <a:fillRect/>
          </a:stretch>
        </p:blipFill>
        <p:spPr bwMode="auto">
          <a:xfrm>
            <a:off x="8612189" y="3965575"/>
            <a:ext cx="712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0" t="61491" r="48946" b="27167"/>
          <a:stretch>
            <a:fillRect/>
          </a:stretch>
        </p:blipFill>
        <p:spPr bwMode="auto">
          <a:xfrm>
            <a:off x="7092950" y="2438400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61491" r="63121" b="27167"/>
          <a:stretch>
            <a:fillRect/>
          </a:stretch>
        </p:blipFill>
        <p:spPr bwMode="auto">
          <a:xfrm>
            <a:off x="7854950" y="3963988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50169" r="48946" b="38503"/>
          <a:stretch>
            <a:fillRect/>
          </a:stretch>
        </p:blipFill>
        <p:spPr bwMode="auto">
          <a:xfrm>
            <a:off x="7854950" y="24431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0169" r="63127" b="38503"/>
          <a:stretch>
            <a:fillRect/>
          </a:stretch>
        </p:blipFill>
        <p:spPr bwMode="auto">
          <a:xfrm>
            <a:off x="7092950" y="3965575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086600" y="2460626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17" name="TextBox 70"/>
          <p:cNvSpPr txBox="1">
            <a:spLocks noChangeArrowheads="1"/>
          </p:cNvSpPr>
          <p:nvPr/>
        </p:nvSpPr>
        <p:spPr bwMode="auto">
          <a:xfrm rot="-5400000">
            <a:off x="5969000" y="3251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Puzzle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 rot="-5400000">
            <a:off x="1625600" y="3251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>
                <a:solidFill>
                  <a:schemeClr val="bg1"/>
                </a:solidFill>
              </a:rPr>
              <a:t>Original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6615114" y="1866900"/>
            <a:ext cx="3151187" cy="3429000"/>
            <a:chOff x="5091446" y="1866363"/>
            <a:chExt cx="3151034" cy="3430073"/>
          </a:xfrm>
        </p:grpSpPr>
        <p:sp>
          <p:nvSpPr>
            <p:cNvPr id="54" name="Arc 53"/>
            <p:cNvSpPr/>
            <p:nvPr/>
          </p:nvSpPr>
          <p:spPr>
            <a:xfrm>
              <a:off x="5091446" y="3047833"/>
              <a:ext cx="2147783" cy="2248603"/>
            </a:xfrm>
            <a:prstGeom prst="arc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10800000">
              <a:off x="6108984" y="1866363"/>
              <a:ext cx="2133496" cy="2286715"/>
            </a:xfrm>
            <a:prstGeom prst="arc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7696201" y="2470151"/>
            <a:ext cx="1376363" cy="1470025"/>
            <a:chOff x="6172201" y="2470943"/>
            <a:chExt cx="1375991" cy="1468850"/>
          </a:xfrm>
        </p:grpSpPr>
        <p:sp>
          <p:nvSpPr>
            <p:cNvPr id="56" name="Arc 55"/>
            <p:cNvSpPr/>
            <p:nvPr/>
          </p:nvSpPr>
          <p:spPr>
            <a:xfrm rot="14595873">
              <a:off x="6401859" y="2793459"/>
              <a:ext cx="1229329" cy="1063338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6172201" y="2796121"/>
              <a:ext cx="1218870" cy="1089740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7532723">
              <a:off x="6332027" y="2553939"/>
              <a:ext cx="1229330" cy="1063338"/>
            </a:xfrm>
            <a:prstGeom prst="arc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7129464" y="1965325"/>
            <a:ext cx="2708275" cy="2636838"/>
            <a:chOff x="5606178" y="1965717"/>
            <a:chExt cx="2707137" cy="2636101"/>
          </a:xfrm>
        </p:grpSpPr>
        <p:sp>
          <p:nvSpPr>
            <p:cNvPr id="60" name="Arc 59"/>
            <p:cNvSpPr/>
            <p:nvPr/>
          </p:nvSpPr>
          <p:spPr>
            <a:xfrm rot="4941578">
              <a:off x="5427477" y="2144418"/>
              <a:ext cx="2590076" cy="2232673"/>
            </a:xfrm>
            <a:prstGeom prst="arc">
              <a:avLst>
                <a:gd name="adj1" fmla="val 15142363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7634865">
              <a:off x="5635352" y="2190442"/>
              <a:ext cx="2590076" cy="2232674"/>
            </a:xfrm>
            <a:prstGeom prst="arc">
              <a:avLst>
                <a:gd name="adj1" fmla="val 20218556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 rot="10132035">
              <a:off x="5723604" y="2343436"/>
              <a:ext cx="2589711" cy="2231401"/>
            </a:xfrm>
            <a:prstGeom prst="arc">
              <a:avLst>
                <a:gd name="adj1" fmla="val 20218556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 rot="18538267">
              <a:off x="5709165" y="2305505"/>
              <a:ext cx="2229814" cy="2232673"/>
            </a:xfrm>
            <a:prstGeom prst="arc">
              <a:avLst>
                <a:gd name="adj1" fmla="val 13750589"/>
                <a:gd name="adj2" fmla="val 510887"/>
              </a:avLst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524000" y="5715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chemeClr val="bg1"/>
                </a:solidFill>
              </a:rPr>
              <a:t>En løsning:   </a:t>
            </a:r>
            <a:r>
              <a:rPr lang="da-DK" b="1" dirty="0">
                <a:solidFill>
                  <a:srgbClr val="0066FF"/>
                </a:solidFill>
              </a:rPr>
              <a:t>1-9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r>
              <a:rPr lang="da-DK" b="1" dirty="0">
                <a:solidFill>
                  <a:srgbClr val="FFC000"/>
                </a:solidFill>
              </a:rPr>
              <a:t>2-6 5-6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r>
              <a:rPr lang="da-DK" b="1" dirty="0">
                <a:solidFill>
                  <a:srgbClr val="FF0000"/>
                </a:solidFill>
              </a:rPr>
              <a:t>8-3 4-8 8-7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0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Ombytninger og Cykler</a:t>
            </a:r>
            <a:endParaRPr lang="en-US" b="1" smtClean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981200" y="3733800"/>
            <a:ext cx="8305800" cy="26860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</a:t>
            </a:r>
          </a:p>
          <a:p>
            <a:pPr eaLnBrk="1" hangingPunct="1"/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ombytning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to </a:t>
            </a:r>
            <a:r>
              <a:rPr lang="en-US" sz="2400" dirty="0" err="1"/>
              <a:t>brikker</a:t>
            </a:r>
            <a:r>
              <a:rPr lang="en-US" sz="2400" dirty="0"/>
              <a:t> i </a:t>
            </a:r>
            <a:r>
              <a:rPr lang="en-US" sz="2400" b="1" dirty="0" err="1"/>
              <a:t>samme</a:t>
            </a:r>
            <a:r>
              <a:rPr lang="en-US" sz="2400" b="1" dirty="0"/>
              <a:t> </a:t>
            </a:r>
            <a:r>
              <a:rPr lang="en-US" sz="2400" b="1" dirty="0" err="1"/>
              <a:t>cykel</a:t>
            </a:r>
            <a:r>
              <a:rPr lang="en-US" sz="2400" dirty="0"/>
              <a:t> </a:t>
            </a:r>
            <a:r>
              <a:rPr lang="en-US" sz="2400" dirty="0" err="1"/>
              <a:t>øger</a:t>
            </a:r>
            <a:r>
              <a:rPr lang="en-US" sz="2400" dirty="0"/>
              <a:t> </a:t>
            </a:r>
            <a:r>
              <a:rPr lang="en-US" sz="2400" dirty="0" err="1"/>
              <a:t>antallet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med </a:t>
            </a:r>
            <a:r>
              <a:rPr lang="en-US" sz="2400" dirty="0" err="1"/>
              <a:t>én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ombytning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to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to </a:t>
            </a:r>
            <a:r>
              <a:rPr lang="en-US" sz="2400" b="1" dirty="0" err="1"/>
              <a:t>forskellige</a:t>
            </a:r>
            <a:r>
              <a:rPr lang="en-US" sz="2400" b="1" dirty="0"/>
              <a:t> </a:t>
            </a:r>
            <a:r>
              <a:rPr lang="en-US" sz="2400" b="1" dirty="0" err="1"/>
              <a:t>cykler</a:t>
            </a:r>
            <a:r>
              <a:rPr lang="en-US" sz="2400" dirty="0"/>
              <a:t> </a:t>
            </a:r>
            <a:r>
              <a:rPr lang="en-US" sz="2400" dirty="0" err="1"/>
              <a:t>reducerer</a:t>
            </a:r>
            <a:r>
              <a:rPr lang="en-US" sz="2400" dirty="0"/>
              <a:t> </a:t>
            </a:r>
            <a:r>
              <a:rPr lang="en-US" sz="2400" dirty="0" err="1"/>
              <a:t>antallet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med </a:t>
            </a:r>
            <a:r>
              <a:rPr lang="en-US" sz="2400" dirty="0" err="1"/>
              <a:t>én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48" t="63408" r="4676" b="12443"/>
          <a:stretch/>
        </p:blipFill>
        <p:spPr>
          <a:xfrm>
            <a:off x="857250" y="1623912"/>
            <a:ext cx="10364771" cy="1903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52600" y="1676401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 err="1"/>
              <a:t>Når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korrekt</a:t>
            </a:r>
            <a:r>
              <a:rPr lang="en-US" sz="2400" dirty="0"/>
              <a:t> </a:t>
            </a:r>
            <a:r>
              <a:rPr lang="en-US" sz="2400" dirty="0" err="1"/>
              <a:t>placeret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der </a:t>
            </a:r>
            <a:r>
              <a:rPr lang="en-US" sz="2400" dirty="0" err="1"/>
              <a:t>præcis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752600" y="32004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/>
              <a:t>For at </a:t>
            </a:r>
            <a:r>
              <a:rPr lang="en-US" sz="2400" dirty="0" err="1"/>
              <a:t>løse</a:t>
            </a:r>
            <a:r>
              <a:rPr lang="en-US" sz="2400" dirty="0"/>
              <a:t> et </a:t>
            </a:r>
            <a:r>
              <a:rPr lang="en-US" sz="2400" dirty="0" err="1"/>
              <a:t>puslespil</a:t>
            </a:r>
            <a:r>
              <a:rPr lang="en-US" sz="2400" dirty="0"/>
              <a:t> med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i </a:t>
            </a:r>
            <a:r>
              <a:rPr lang="en-US" sz="2400" dirty="0" err="1"/>
              <a:t>starten</a:t>
            </a:r>
            <a:r>
              <a:rPr lang="en-US" sz="2400" dirty="0"/>
              <a:t> </a:t>
            </a:r>
            <a:r>
              <a:rPr lang="en-US" sz="2400" dirty="0" err="1"/>
              <a:t>kræves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≥ 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ombytninger</a:t>
            </a:r>
            <a:r>
              <a:rPr lang="en-US" sz="2400" dirty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510540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nedre grænse</a:t>
            </a:r>
            <a:r>
              <a:rPr lang="da-DK" sz="2400" b="1"/>
              <a:t> for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ALLE algoritmer der løser problemet</a:t>
            </a:r>
            <a:endParaRPr lang="en-US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8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  <p:bldP spid="778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En (grådig) algoritme</a:t>
            </a:r>
            <a:endParaRPr lang="en-US" b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3" y="2375847"/>
            <a:ext cx="10479087" cy="2380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6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752600" y="609601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 err="1"/>
              <a:t>Algoritmen</a:t>
            </a:r>
            <a:r>
              <a:rPr lang="en-US" sz="2400" dirty="0"/>
              <a:t> </a:t>
            </a:r>
            <a:r>
              <a:rPr lang="en-US" sz="2400" dirty="0" err="1"/>
              <a:t>bytter</a:t>
            </a:r>
            <a:r>
              <a:rPr lang="en-US" sz="2400" dirty="0"/>
              <a:t> </a:t>
            </a:r>
            <a:r>
              <a:rPr lang="en-US" sz="2400" dirty="0" err="1"/>
              <a:t>aldrig</a:t>
            </a:r>
            <a:r>
              <a:rPr lang="en-US" sz="2400" dirty="0"/>
              <a:t> om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der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korrekt</a:t>
            </a:r>
            <a:r>
              <a:rPr lang="en-US" sz="2400" dirty="0"/>
              <a:t>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752600" y="1981201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udfører </a:t>
            </a:r>
            <a:r>
              <a:rPr lang="en-US" sz="2400">
                <a:solidFill>
                  <a:srgbClr val="0066FF"/>
                </a:solidFill>
                <a:cs typeface="Arial" charset="0"/>
              </a:rPr>
              <a:t>≤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 -1</a:t>
            </a:r>
            <a:r>
              <a:rPr lang="en-US" sz="2400">
                <a:cs typeface="Arial" charset="0"/>
              </a:rPr>
              <a:t> ombytninger</a:t>
            </a:r>
            <a:endParaRPr lang="en-US" sz="2000">
              <a:cs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524000" y="510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øvre grænse</a:t>
            </a:r>
            <a:r>
              <a:rPr lang="da-DK" sz="2400" b="1"/>
              <a:t> for en konkret algoritme</a:t>
            </a:r>
            <a:endParaRPr lang="en-US" sz="2400" b="1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33528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/>
              <a:t>For at </a:t>
            </a:r>
            <a:r>
              <a:rPr lang="en-US" sz="2400" dirty="0" err="1"/>
              <a:t>løse</a:t>
            </a:r>
            <a:r>
              <a:rPr lang="en-US" sz="2400" dirty="0"/>
              <a:t> et </a:t>
            </a:r>
            <a:r>
              <a:rPr lang="en-US" sz="2400" dirty="0" err="1"/>
              <a:t>puslespil</a:t>
            </a:r>
            <a:r>
              <a:rPr lang="en-US" sz="2400" dirty="0"/>
              <a:t> med </a:t>
            </a:r>
            <a:r>
              <a:rPr lang="en-US" sz="2400" b="1" i="1" dirty="0">
                <a:solidFill>
                  <a:srgbClr val="0066FF"/>
                </a:solidFill>
              </a:rPr>
              <a:t>n</a:t>
            </a:r>
            <a:r>
              <a:rPr lang="en-US" sz="2400" dirty="0"/>
              <a:t> </a:t>
            </a:r>
            <a:r>
              <a:rPr lang="en-US" sz="2400" dirty="0" err="1"/>
              <a:t>brikker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err="1"/>
              <a:t>cykler</a:t>
            </a:r>
            <a:r>
              <a:rPr lang="en-US" sz="2400" dirty="0"/>
              <a:t> i </a:t>
            </a:r>
            <a:r>
              <a:rPr lang="en-US" sz="2400" dirty="0" err="1"/>
              <a:t>starten</a:t>
            </a:r>
            <a:r>
              <a:rPr lang="en-US" sz="2400" dirty="0"/>
              <a:t> </a:t>
            </a:r>
            <a:r>
              <a:rPr lang="en-US" sz="2400" dirty="0" err="1"/>
              <a:t>udfører</a:t>
            </a:r>
            <a:r>
              <a:rPr lang="en-US" sz="2400" dirty="0"/>
              <a:t> </a:t>
            </a:r>
            <a:r>
              <a:rPr lang="en-US" sz="2400" dirty="0" err="1"/>
              <a:t>algoritmen</a:t>
            </a:r>
            <a:r>
              <a:rPr lang="en-US" sz="2400" dirty="0"/>
              <a:t> </a:t>
            </a:r>
            <a:r>
              <a:rPr lang="en-US" sz="2400" dirty="0" err="1"/>
              <a:t>præcis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 dirty="0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 dirty="0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ombytninger</a:t>
            </a:r>
            <a:r>
              <a:rPr lang="en-US" sz="2400" dirty="0">
                <a:cs typeface="Arial" charset="0"/>
              </a:rPr>
              <a:t>.</a:t>
            </a:r>
            <a:endParaRPr lang="en-US" sz="2000" dirty="0">
              <a:cs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524000" y="57150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 dirty="0"/>
              <a:t>Algoritmen er </a:t>
            </a:r>
            <a:r>
              <a:rPr lang="da-DK" sz="2400" b="1" dirty="0">
                <a:solidFill>
                  <a:srgbClr val="0066FF"/>
                </a:solidFill>
              </a:rPr>
              <a:t>optimal </a:t>
            </a:r>
            <a:r>
              <a:rPr lang="da-DK" sz="2400" b="1" dirty="0"/>
              <a:t>da antal ombytninger er bedst mulig (de viste nedre og øvre grænser er identiske)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6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/>
      <p:bldP spid="79877" grpId="0" animBg="1"/>
      <p:bldP spid="79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1524001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tx1"/>
                </a:solidFill>
              </a:rPr>
              <a:t>Sætning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905000" y="2743200"/>
            <a:ext cx="8305800" cy="177800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For at løse et puslespil med </a:t>
            </a:r>
          </a:p>
          <a:p>
            <a:pPr algn="ctr" eaLnBrk="1" hangingPunct="1"/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/>
              <a:t> brikker og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/>
              <a:t> cykler i starten </a:t>
            </a:r>
          </a:p>
          <a:p>
            <a:pPr algn="ctr" eaLnBrk="1" hangingPunct="1"/>
            <a:r>
              <a:rPr lang="en-US" sz="3600" b="1"/>
              <a:t>kræves præcis </a:t>
            </a:r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>
                <a:solidFill>
                  <a:schemeClr val="accent2"/>
                </a:solidFill>
              </a:rPr>
              <a:t> –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 i="1"/>
              <a:t> </a:t>
            </a:r>
            <a:r>
              <a:rPr lang="en-US" sz="3600" b="1"/>
              <a:t>ombytninger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471" y="1963687"/>
            <a:ext cx="8487676" cy="470998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800" b="1" dirty="0"/>
              <a:t>Fordelingen af antal cykler </a:t>
            </a:r>
            <a:br>
              <a:rPr lang="da-DK" sz="4800" b="1" dirty="0"/>
            </a:br>
            <a:r>
              <a:rPr lang="da-DK" sz="3600" b="1" i="1" dirty="0"/>
              <a:t>n </a:t>
            </a:r>
            <a:r>
              <a:rPr lang="da-DK" sz="3600" b="1" dirty="0"/>
              <a:t>= 64, 10.000.000 permutationer</a:t>
            </a:r>
            <a:endParaRPr lang="en-US" sz="3600" b="1" dirty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481236" y="4967887"/>
            <a:ext cx="4572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8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Algoritmisk indsigt…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8229600" cy="609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/>
              <a:t>Matematisk indsigt</a:t>
            </a:r>
            <a:r>
              <a:rPr lang="da-DK" smtClean="0"/>
              <a:t> (cykler)</a:t>
            </a:r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6764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Resourceforbrug</a:t>
            </a:r>
            <a:r>
              <a:rPr lang="da-DK"/>
              <a:t> (antal ombytninger)</a:t>
            </a:r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676400" y="2743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dirty="0"/>
              <a:t>Nedre grænse</a:t>
            </a:r>
            <a:r>
              <a:rPr lang="da-DK" dirty="0"/>
              <a:t> ( </a:t>
            </a:r>
            <a:r>
              <a:rPr lang="da-DK" dirty="0">
                <a:cs typeface="Arial" charset="0"/>
              </a:rPr>
              <a:t>≥ </a:t>
            </a:r>
            <a:r>
              <a:rPr lang="da-DK" i="1" dirty="0">
                <a:cs typeface="Arial" charset="0"/>
              </a:rPr>
              <a:t>n </a:t>
            </a:r>
            <a:r>
              <a:rPr lang="da-DK" dirty="0">
                <a:cs typeface="Arial" charset="0"/>
              </a:rPr>
              <a:t>- </a:t>
            </a:r>
            <a:r>
              <a:rPr lang="da-DK" i="1" dirty="0">
                <a:cs typeface="Arial" charset="0"/>
              </a:rPr>
              <a:t>k </a:t>
            </a:r>
            <a:r>
              <a:rPr lang="da-DK" dirty="0">
                <a:cs typeface="Arial" charset="0"/>
              </a:rPr>
              <a:t>ombytninger)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676400" y="3429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Grådig algoritme</a:t>
            </a:r>
            <a:r>
              <a:rPr lang="da-DK"/>
              <a:t> </a:t>
            </a:r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676400" y="41910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Analyseret algoritmen</a:t>
            </a:r>
            <a:r>
              <a:rPr lang="da-DK"/>
              <a:t> ( </a:t>
            </a:r>
            <a:r>
              <a:rPr lang="da-DK">
                <a:cs typeface="Arial" charset="0"/>
              </a:rPr>
              <a:t>≤ </a:t>
            </a:r>
            <a:r>
              <a:rPr lang="da-DK" i="1">
                <a:cs typeface="Arial" charset="0"/>
              </a:rPr>
              <a:t>n</a:t>
            </a:r>
            <a:r>
              <a:rPr lang="da-DK">
                <a:cs typeface="Arial" charset="0"/>
              </a:rPr>
              <a:t> 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676400" y="4876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Optimal algoritme</a:t>
            </a:r>
            <a:r>
              <a:rPr lang="da-DK"/>
              <a:t> (argumenteret bedst mulig)</a:t>
            </a:r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676400" y="5638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Input afhængig resourceforbrug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1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/>
      <p:bldP spid="66565" grpId="0"/>
      <p:bldP spid="66567" grpId="0"/>
      <p:bldP spid="66568" grpId="0"/>
      <p:bldP spid="665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Tilfældige permutationer…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590800"/>
            <a:ext cx="6172200" cy="274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err="1"/>
              <a:t>Yderligere</a:t>
            </a:r>
            <a:r>
              <a:rPr lang="en-US" sz="2800" dirty="0"/>
              <a:t> information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findes</a:t>
            </a:r>
            <a:r>
              <a:rPr lang="en-US" sz="2800" dirty="0"/>
              <a:t> i David J.C. MacKay, </a:t>
            </a:r>
            <a:r>
              <a:rPr lang="en-US" sz="2800" dirty="0" err="1"/>
              <a:t>tillæg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i="1" dirty="0"/>
              <a:t>Information Theory, Inference, and Learning Algorithms</a:t>
            </a:r>
            <a:r>
              <a:rPr lang="en-US" sz="2800" dirty="0"/>
              <a:t>, om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"Random Permutations“, 4 sider.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a-DK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a-DK" sz="1800" dirty="0">
                <a:hlinkClick r:id="rId4"/>
              </a:rPr>
              <a:t>http://www.inference.phy.cam.ac.uk/mackay/itila/cycles.pdf</a:t>
            </a:r>
            <a:endParaRPr lang="en-US" sz="1800" dirty="0"/>
          </a:p>
        </p:txBody>
      </p:sp>
      <p:pic>
        <p:nvPicPr>
          <p:cNvPr id="25604" name="Picture 5" descr="9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438400"/>
            <a:ext cx="232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5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SelectionSort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5139" y="1297906"/>
            <a:ext cx="10836970" cy="4715730"/>
            <a:chOff x="405139" y="1297906"/>
            <a:chExt cx="10836970" cy="4715730"/>
          </a:xfrm>
        </p:grpSpPr>
        <p:sp>
          <p:nvSpPr>
            <p:cNvPr id="5" name="TextBox 4"/>
            <p:cNvSpPr txBox="1"/>
            <p:nvPr/>
          </p:nvSpPr>
          <p:spPr>
            <a:xfrm>
              <a:off x="640915" y="5428860"/>
              <a:ext cx="4308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Usorteret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69057" y="5428861"/>
              <a:ext cx="2713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Sorteret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05139" y="1297906"/>
              <a:ext cx="10836970" cy="4242621"/>
              <a:chOff x="405139" y="1297906"/>
              <a:chExt cx="10836970" cy="42426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5139" y="1598360"/>
                <a:ext cx="10836970" cy="3942167"/>
              </a:xfrm>
              <a:prstGeom prst="rect">
                <a:avLst/>
              </a:prstGeom>
            </p:spPr>
          </p:pic>
          <p:sp>
            <p:nvSpPr>
              <p:cNvPr id="7" name="Arc 6"/>
              <p:cNvSpPr/>
              <p:nvPr/>
            </p:nvSpPr>
            <p:spPr>
              <a:xfrm>
                <a:off x="5457174" y="1882681"/>
                <a:ext cx="2036458" cy="319640"/>
              </a:xfrm>
              <a:prstGeom prst="arc">
                <a:avLst>
                  <a:gd name="adj1" fmla="val 11230231"/>
                  <a:gd name="adj2" fmla="val 21321081"/>
                </a:avLst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49869" y="1297906"/>
                <a:ext cx="3752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Flyt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mindste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kort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4762" y="6217466"/>
                <a:ext cx="6350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Invariant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sorteret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og 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762" y="6217466"/>
                <a:ext cx="6350696" cy="584775"/>
              </a:xfrm>
              <a:prstGeom prst="rect">
                <a:avLst/>
              </a:prstGeom>
              <a:blipFill>
                <a:blip r:embed="rId3"/>
                <a:stretch>
                  <a:fillRect l="-239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1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1524001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9913786" y="6519862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2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04" y="344806"/>
            <a:ext cx="10288018" cy="5958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548" y="405217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554" y="5780782"/>
                <a:ext cx="116014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Invariant</a:t>
                </a:r>
                <a:br>
                  <a:rPr lang="en-US" b="1" dirty="0" smtClean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sorteret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, og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a-DK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a-D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a-DK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4" y="5780782"/>
                <a:ext cx="11601450" cy="1077218"/>
              </a:xfrm>
              <a:prstGeom prst="rect">
                <a:avLst/>
              </a:prstGeom>
              <a:blipFill>
                <a:blip r:embed="rId3"/>
                <a:stretch>
                  <a:fillRect l="-1366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39792" y="0"/>
            <a:ext cx="295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Minimum </a:t>
            </a:r>
            <a:br>
              <a:rPr lang="en-US" sz="2400" dirty="0" smtClean="0"/>
            </a:br>
            <a:r>
              <a:rPr lang="en-US" sz="2400" dirty="0" err="1" smtClean="0"/>
              <a:t>kandidat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57912" y="173782"/>
            <a:ext cx="259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Forkastede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1542" y="4443413"/>
            <a:ext cx="244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Endnu</a:t>
            </a:r>
            <a:r>
              <a:rPr lang="en-US" sz="2400" dirty="0" smtClean="0"/>
              <a:t> </a:t>
            </a:r>
            <a:r>
              <a:rPr lang="en-US" sz="2400" dirty="0" err="1" smtClean="0"/>
              <a:t>ikke</a:t>
            </a:r>
            <a:r>
              <a:rPr lang="en-US" sz="2400" dirty="0" smtClean="0"/>
              <a:t> </a:t>
            </a:r>
            <a:r>
              <a:rPr lang="en-US" sz="2400" dirty="0" err="1" smtClean="0"/>
              <a:t>undersøgt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6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</a:t>
            </a:r>
            <a:r>
              <a:rPr lang="en-US" dirty="0" err="1" smtClean="0"/>
              <a:t>SelectionSort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35" y="3041312"/>
            <a:ext cx="4115808" cy="3407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655851"/>
            <a:ext cx="5305425" cy="10653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22444" y="3450431"/>
            <a:ext cx="4186237" cy="3457575"/>
            <a:chOff x="8122444" y="3450431"/>
            <a:chExt cx="4186237" cy="3457575"/>
          </a:xfrm>
        </p:grpSpPr>
        <p:sp>
          <p:nvSpPr>
            <p:cNvPr id="9" name="Rectangle 8"/>
            <p:cNvSpPr/>
            <p:nvPr/>
          </p:nvSpPr>
          <p:spPr>
            <a:xfrm>
              <a:off x="8122444" y="3450431"/>
              <a:ext cx="4186237" cy="3457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316" y="3671887"/>
              <a:ext cx="3430214" cy="298183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305" y="1848732"/>
            <a:ext cx="4560095" cy="1054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2878" y="1318131"/>
            <a:ext cx="223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Invariant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SelectionSort</a:t>
            </a:r>
            <a:endParaRPr lang="en-US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9680" y="2436020"/>
            <a:ext cx="9527381" cy="830997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eaLnBrk="1" hangingPunct="1"/>
            <a:r>
              <a:rPr lang="en-US" sz="2400" dirty="0" smtClean="0"/>
              <a:t>At </a:t>
            </a:r>
            <a:r>
              <a:rPr lang="en-US" sz="2400" dirty="0" err="1" smtClean="0"/>
              <a:t>finde</a:t>
            </a:r>
            <a:r>
              <a:rPr lang="en-US" sz="24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mindste</a:t>
            </a:r>
            <a:r>
              <a:rPr lang="en-US" sz="2400" dirty="0" smtClean="0"/>
              <a:t> </a:t>
            </a:r>
            <a:r>
              <a:rPr lang="en-US" sz="2400" dirty="0" err="1" smtClean="0"/>
              <a:t>kort</a:t>
            </a:r>
            <a:r>
              <a:rPr lang="en-US" sz="2400" dirty="0" smtClean="0"/>
              <a:t> </a:t>
            </a:r>
            <a:r>
              <a:rPr lang="en-US" sz="2400" dirty="0" err="1" smtClean="0"/>
              <a:t>blandt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kort</a:t>
            </a:r>
            <a:r>
              <a:rPr lang="en-US" sz="2400" dirty="0" smtClean="0"/>
              <a:t> </a:t>
            </a:r>
            <a:r>
              <a:rPr lang="en-US" sz="2400" dirty="0" err="1" smtClean="0"/>
              <a:t>kræver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– 1 </a:t>
            </a:r>
            <a:r>
              <a:rPr lang="en-US" sz="2400" dirty="0" err="1" smtClean="0"/>
              <a:t>sammenligninger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59679" y="3776722"/>
            <a:ext cx="9527381" cy="1200329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Lemma  </a:t>
            </a:r>
          </a:p>
          <a:p>
            <a:pPr marL="0" indent="0" eaLnBrk="1" hangingPunct="1"/>
            <a:r>
              <a:rPr lang="en-US" sz="2400" dirty="0" err="1" smtClean="0"/>
              <a:t>SelectionSort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kort</a:t>
            </a:r>
            <a:r>
              <a:rPr lang="en-US" sz="2400" dirty="0" smtClean="0"/>
              <a:t> laver (</a:t>
            </a:r>
            <a:r>
              <a:rPr lang="en-US" sz="2400" i="1" dirty="0" smtClean="0"/>
              <a:t>n</a:t>
            </a:r>
            <a:r>
              <a:rPr lang="en-US" sz="2400" dirty="0" smtClean="0"/>
              <a:t> – 1) + (</a:t>
            </a:r>
            <a:r>
              <a:rPr lang="en-US" sz="2400" i="1" dirty="0" smtClean="0"/>
              <a:t>n</a:t>
            </a:r>
            <a:r>
              <a:rPr lang="en-US" sz="2400" dirty="0" smtClean="0"/>
              <a:t> – 2) </a:t>
            </a:r>
            <a:r>
              <a:rPr lang="en-US" sz="2400" dirty="0"/>
              <a:t>+ </a:t>
            </a:r>
            <a:r>
              <a:rPr lang="en-US" sz="2400" dirty="0" smtClean="0"/>
              <a:t>∙∙∙ + 1 = </a:t>
            </a:r>
            <a:r>
              <a:rPr lang="en-US" sz="2400" i="1" dirty="0" smtClean="0"/>
              <a:t>n</a:t>
            </a:r>
            <a:r>
              <a:rPr lang="en-US" sz="2400" dirty="0" smtClean="0"/>
              <a:t>∙(</a:t>
            </a:r>
            <a:r>
              <a:rPr lang="en-US" sz="2400" i="1" dirty="0" smtClean="0"/>
              <a:t>n</a:t>
            </a:r>
            <a:r>
              <a:rPr lang="en-US" sz="2400" dirty="0" smtClean="0"/>
              <a:t> -1) / 2 </a:t>
            </a:r>
            <a:r>
              <a:rPr lang="en-US" sz="2400" dirty="0" err="1" smtClean="0"/>
              <a:t>sammenligninger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4440238" y="549275"/>
            <a:ext cx="5759450" cy="5759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65"/>
          <p:cNvGrpSpPr/>
          <p:nvPr/>
        </p:nvGrpSpPr>
        <p:grpSpPr>
          <a:xfrm>
            <a:off x="4439816" y="548680"/>
            <a:ext cx="5760640" cy="5760640"/>
            <a:chOff x="2987824" y="548680"/>
            <a:chExt cx="5760640" cy="576064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 flipV="1">
              <a:off x="29878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33478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3478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7079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0679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0679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7079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7079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0679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679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4279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47880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7880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1480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5081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5081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51480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51480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55081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5081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4279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4279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4279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4279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47880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47880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7880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7880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1480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51480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51480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1480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5081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55081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081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55081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8681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2281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62281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65882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694826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694826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65882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65882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94826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694826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730830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766834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66834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02838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838842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388424" y="5486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802838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802838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838842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838842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730830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30830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0830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730830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766834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766834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76683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766834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802838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802838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80283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80283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83884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838842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83884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83884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58681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58681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58681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58681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58681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58681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58681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58681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62281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62281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62281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2281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62281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62281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62281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62281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65882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65882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65882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65882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65882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65882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65882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65882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69482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694826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69482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69482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69482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69482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69482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69482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73083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3083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73083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73083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3083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73083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3083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3083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76683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76683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76683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76683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76683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76683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76683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76683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80283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80283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80283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80283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80283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80283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80283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80283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83884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83884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83884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83884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83884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83884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83884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83884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4440238" y="549276"/>
            <a:ext cx="6232204" cy="6344819"/>
            <a:chOff x="2915816" y="548680"/>
            <a:chExt cx="6233088" cy="6345475"/>
          </a:xfrm>
        </p:grpSpPr>
        <p:sp>
          <p:nvSpPr>
            <p:cNvPr id="22553" name="TextBox 147"/>
            <p:cNvSpPr txBox="1">
              <a:spLocks noChangeArrowheads="1"/>
            </p:cNvSpPr>
            <p:nvPr/>
          </p:nvSpPr>
          <p:spPr bwMode="auto">
            <a:xfrm>
              <a:off x="2915816" y="630932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54" name="TextBox 148"/>
            <p:cNvSpPr txBox="1">
              <a:spLocks noChangeArrowheads="1"/>
            </p:cNvSpPr>
            <p:nvPr/>
          </p:nvSpPr>
          <p:spPr bwMode="auto">
            <a:xfrm>
              <a:off x="3275856" y="630932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55" name="TextBox 149"/>
            <p:cNvSpPr txBox="1">
              <a:spLocks noChangeArrowheads="1"/>
            </p:cNvSpPr>
            <p:nvPr/>
          </p:nvSpPr>
          <p:spPr bwMode="auto">
            <a:xfrm>
              <a:off x="3635896" y="630932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56" name="TextBox 150"/>
            <p:cNvSpPr txBox="1">
              <a:spLocks noChangeArrowheads="1"/>
            </p:cNvSpPr>
            <p:nvPr/>
          </p:nvSpPr>
          <p:spPr bwMode="auto">
            <a:xfrm>
              <a:off x="3995936" y="630932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4</a:t>
              </a:r>
              <a:endParaRPr lang="en-US" b="1"/>
            </a:p>
          </p:txBody>
        </p:sp>
        <p:sp>
          <p:nvSpPr>
            <p:cNvPr id="22557" name="TextBox 151"/>
            <p:cNvSpPr txBox="1">
              <a:spLocks noChangeArrowheads="1"/>
            </p:cNvSpPr>
            <p:nvPr/>
          </p:nvSpPr>
          <p:spPr bwMode="auto">
            <a:xfrm>
              <a:off x="4355976" y="6309320"/>
              <a:ext cx="39604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∙∙∙</a:t>
              </a:r>
            </a:p>
          </p:txBody>
        </p:sp>
        <p:sp>
          <p:nvSpPr>
            <p:cNvPr id="22558" name="TextBox 154"/>
            <p:cNvSpPr txBox="1">
              <a:spLocks noChangeArrowheads="1"/>
            </p:cNvSpPr>
            <p:nvPr/>
          </p:nvSpPr>
          <p:spPr bwMode="auto">
            <a:xfrm>
              <a:off x="8316416" y="630932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22559" name="TextBox 156"/>
            <p:cNvSpPr txBox="1">
              <a:spLocks noChangeArrowheads="1"/>
            </p:cNvSpPr>
            <p:nvPr/>
          </p:nvSpPr>
          <p:spPr bwMode="auto">
            <a:xfrm>
              <a:off x="8676456" y="594928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60" name="TextBox 157"/>
            <p:cNvSpPr txBox="1">
              <a:spLocks noChangeArrowheads="1"/>
            </p:cNvSpPr>
            <p:nvPr/>
          </p:nvSpPr>
          <p:spPr bwMode="auto">
            <a:xfrm>
              <a:off x="8676456" y="558924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61" name="TextBox 158"/>
            <p:cNvSpPr txBox="1">
              <a:spLocks noChangeArrowheads="1"/>
            </p:cNvSpPr>
            <p:nvPr/>
          </p:nvSpPr>
          <p:spPr bwMode="auto">
            <a:xfrm>
              <a:off x="8676456" y="522920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62" name="TextBox 159"/>
            <p:cNvSpPr txBox="1">
              <a:spLocks noChangeArrowheads="1"/>
            </p:cNvSpPr>
            <p:nvPr/>
          </p:nvSpPr>
          <p:spPr bwMode="auto">
            <a:xfrm>
              <a:off x="8676456" y="548680"/>
              <a:ext cx="360040" cy="58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177" name="TextBox 151"/>
            <p:cNvSpPr txBox="1">
              <a:spLocks noChangeArrowheads="1"/>
            </p:cNvSpPr>
            <p:nvPr/>
          </p:nvSpPr>
          <p:spPr bwMode="auto">
            <a:xfrm rot="16200000">
              <a:off x="6876331" y="3090676"/>
              <a:ext cx="3960287" cy="5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∙∙∙</a:t>
              </a:r>
            </a:p>
          </p:txBody>
        </p:sp>
      </p:grpSp>
      <p:sp>
        <p:nvSpPr>
          <p:cNvPr id="165" name="Content Placeholder 2"/>
          <p:cNvSpPr txBox="1">
            <a:spLocks/>
          </p:cNvSpPr>
          <p:nvPr/>
        </p:nvSpPr>
        <p:spPr>
          <a:xfrm>
            <a:off x="1558926" y="2420939"/>
            <a:ext cx="2665413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sym typeface="Symbol"/>
              </a:rPr>
              <a:t>1 + 2 + ∙∙∙ + </a:t>
            </a:r>
            <a:r>
              <a:rPr lang="da-DK" sz="2400" b="1" i="1" dirty="0">
                <a:sym typeface="Symbol"/>
              </a:rPr>
              <a:t>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latin typeface="+mn-lt"/>
              </a:rPr>
              <a:t>=</a:t>
            </a:r>
            <a:r>
              <a:rPr lang="da-DK" sz="2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sz="2400" b="1" i="1" dirty="0">
                <a:solidFill>
                  <a:schemeClr val="accent1"/>
                </a:solidFill>
                <a:latin typeface="+mn-lt"/>
              </a:rPr>
              <a:t>n</a:t>
            </a:r>
            <a:r>
              <a:rPr lang="da-DK" sz="2400" b="1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da-DK" sz="2400" b="1" dirty="0">
                <a:solidFill>
                  <a:schemeClr val="accent1"/>
                </a:solidFill>
                <a:latin typeface="+mn-lt"/>
              </a:rPr>
              <a:t>/2</a:t>
            </a:r>
            <a:r>
              <a:rPr lang="da-DK" sz="2400" b="1" dirty="0">
                <a:latin typeface="+mn-lt"/>
              </a:rPr>
              <a:t> + </a:t>
            </a:r>
            <a:r>
              <a:rPr lang="da-DK" sz="2400" b="1" i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da-DK" sz="2400" b="1" dirty="0">
                <a:solidFill>
                  <a:srgbClr val="00B050"/>
                </a:solidFill>
                <a:latin typeface="+mn-lt"/>
              </a:rPr>
              <a:t>/2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/>
              <a:t>= </a:t>
            </a:r>
            <a:r>
              <a:rPr lang="da-DK" sz="2400" b="1" i="1" dirty="0"/>
              <a:t>n</a:t>
            </a:r>
            <a:r>
              <a:rPr lang="da-DK" sz="2400" b="1" dirty="0"/>
              <a:t>(</a:t>
            </a:r>
            <a:r>
              <a:rPr lang="da-DK" sz="2400" b="1" i="1" dirty="0" err="1"/>
              <a:t>n</a:t>
            </a:r>
            <a:r>
              <a:rPr lang="da-DK" sz="2400" b="1" i="1" dirty="0"/>
              <a:t> </a:t>
            </a:r>
            <a:r>
              <a:rPr lang="da-DK" sz="2400" b="1" dirty="0"/>
              <a:t>+ 1)/2</a:t>
            </a:r>
            <a:endParaRPr lang="da-DK" sz="2400" b="1" dirty="0">
              <a:latin typeface="+mn-lt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847851" y="2420938"/>
            <a:ext cx="2087563" cy="1439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4440238" y="549275"/>
            <a:ext cx="5759450" cy="5759450"/>
            <a:chOff x="2915816" y="548680"/>
            <a:chExt cx="5760640" cy="5760640"/>
          </a:xfrm>
        </p:grpSpPr>
        <p:sp>
          <p:nvSpPr>
            <p:cNvPr id="170" name="Freeform 169"/>
            <p:cNvSpPr/>
            <p:nvPr/>
          </p:nvSpPr>
          <p:spPr>
            <a:xfrm>
              <a:off x="3995539" y="486916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36690" y="5232773"/>
              <a:ext cx="369963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6252" y="5591622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15816" y="5952059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44861" y="450872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705298" y="414987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64147" y="378943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424584" y="3432176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85021" y="3068564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45458" y="270971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04307" y="2349277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64744" y="198884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5181" y="162840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85618" y="126955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44467" y="90911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04904" y="548680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3" name="Straight Connector 162"/>
          <p:cNvCxnSpPr/>
          <p:nvPr/>
        </p:nvCxnSpPr>
        <p:spPr>
          <a:xfrm flipV="1">
            <a:off x="4440238" y="549275"/>
            <a:ext cx="5759450" cy="575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56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5185" r="25362" b="25133"/>
          <a:stretch>
            <a:fillRect/>
          </a:stretch>
        </p:blipFill>
        <p:spPr>
          <a:xfrm>
            <a:off x="1198583" y="0"/>
            <a:ext cx="9667745" cy="6844629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761" r="19319" b="43607"/>
          <a:stretch>
            <a:fillRect/>
          </a:stretch>
        </p:blipFill>
        <p:spPr bwMode="auto">
          <a:xfrm>
            <a:off x="2133600" y="0"/>
            <a:ext cx="8153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019800" y="5486400"/>
            <a:ext cx="2514600" cy="3048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1524001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”Lokes Høj”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7086600" cy="1905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64 brikker</a:t>
            </a:r>
          </a:p>
          <a:p>
            <a:pPr eaLnBrk="1" hangingPunct="1"/>
            <a:r>
              <a:rPr lang="da-DK" b="1" smtClean="0"/>
              <a:t>Hiscore 450</a:t>
            </a:r>
          </a:p>
          <a:p>
            <a:pPr eaLnBrk="1" hangingPunct="1"/>
            <a:r>
              <a:rPr lang="da-DK" b="1" smtClean="0"/>
              <a:t>Antal ombytninger 500 - 450 = 50 </a:t>
            </a:r>
            <a:endParaRPr lang="en-US" b="1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81200" y="4419601"/>
            <a:ext cx="8305800" cy="195897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 b="1"/>
              <a:t>Hvordan opnår man et lavt antal ombytninger </a:t>
            </a:r>
          </a:p>
          <a:p>
            <a:pPr algn="ctr" eaLnBrk="1" hangingPunct="1"/>
            <a:r>
              <a:rPr lang="da-DK" sz="4000" b="1"/>
              <a:t>– held eller dygtighed ?</a:t>
            </a:r>
            <a:endParaRPr 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38834" r="48936" b="27121"/>
          <a:stretch>
            <a:fillRect/>
          </a:stretch>
        </p:blipFill>
        <p:spPr bwMode="auto">
          <a:xfrm>
            <a:off x="4267201" y="1676401"/>
            <a:ext cx="4327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7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13316" name="Group 27"/>
          <p:cNvGrpSpPr>
            <a:grpSpLocks/>
          </p:cNvGrpSpPr>
          <p:nvPr/>
        </p:nvGrpSpPr>
        <p:grpSpPr bwMode="auto">
          <a:xfrm>
            <a:off x="7086600" y="1447800"/>
            <a:ext cx="2209800" cy="2241550"/>
            <a:chOff x="5442539" y="1288025"/>
            <a:chExt cx="2676686" cy="2700383"/>
          </a:xfrm>
        </p:grpSpPr>
        <p:pic>
          <p:nvPicPr>
            <p:cNvPr id="1335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6347275" y="2206137"/>
              <a:ext cx="8647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6350565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47273" y="1288025"/>
              <a:ext cx="86474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7255952" y="1288025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5442539" y="1288025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7256790" y="3124250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5442543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7254572" y="2206137"/>
              <a:ext cx="864651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2541" y="2206137"/>
              <a:ext cx="86348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86600" y="1447801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327" name="Group 59"/>
          <p:cNvGrpSpPr>
            <a:grpSpLocks/>
          </p:cNvGrpSpPr>
          <p:nvPr/>
        </p:nvGrpSpPr>
        <p:grpSpPr bwMode="auto">
          <a:xfrm>
            <a:off x="7092950" y="4041776"/>
            <a:ext cx="2236788" cy="2246313"/>
            <a:chOff x="5442545" y="1251822"/>
            <a:chExt cx="2710733" cy="2704936"/>
          </a:xfrm>
        </p:grpSpPr>
        <p:pic>
          <p:nvPicPr>
            <p:cNvPr id="133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7288529" y="2175533"/>
              <a:ext cx="864749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7282246" y="1256137"/>
              <a:ext cx="864158" cy="8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65535" y="2175533"/>
              <a:ext cx="864748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5442548" y="2175532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7283082" y="3092364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5442545" y="1251822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6365534" y="3090454"/>
              <a:ext cx="864158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6365535" y="1257420"/>
              <a:ext cx="8646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3827" y="3092364"/>
              <a:ext cx="863480" cy="86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086600" y="4064001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8" name="TextBox 31"/>
          <p:cNvSpPr txBox="1">
            <a:spLocks noChangeArrowheads="1"/>
          </p:cNvSpPr>
          <p:nvPr/>
        </p:nvSpPr>
        <p:spPr bwMode="auto">
          <a:xfrm rot="-5400000">
            <a:off x="4521200" y="33274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Puzzle            Original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3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0" y="1524000"/>
            <a:ext cx="35560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13341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88335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8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Optimale antal ombytninger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0" y="1524001"/>
            <a:ext cx="2438400" cy="452596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Aft>
                <a:spcPts val="1200"/>
              </a:spcAft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14340" name="Group 27"/>
          <p:cNvGrpSpPr>
            <a:grpSpLocks/>
          </p:cNvGrpSpPr>
          <p:nvPr/>
        </p:nvGrpSpPr>
        <p:grpSpPr bwMode="auto">
          <a:xfrm>
            <a:off x="7086600" y="1447800"/>
            <a:ext cx="2209800" cy="2241550"/>
            <a:chOff x="5442539" y="1288025"/>
            <a:chExt cx="2676686" cy="2700383"/>
          </a:xfrm>
        </p:grpSpPr>
        <p:pic>
          <p:nvPicPr>
            <p:cNvPr id="143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4" t="50169" r="56044" b="38503"/>
            <a:stretch>
              <a:fillRect/>
            </a:stretch>
          </p:blipFill>
          <p:spPr bwMode="auto">
            <a:xfrm>
              <a:off x="6347275" y="2206137"/>
              <a:ext cx="86475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65" t="61491" r="56047" b="27167"/>
            <a:stretch>
              <a:fillRect/>
            </a:stretch>
          </p:blipFill>
          <p:spPr bwMode="auto">
            <a:xfrm>
              <a:off x="6350565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38834" r="56030" b="49825"/>
            <a:stretch>
              <a:fillRect/>
            </a:stretch>
          </p:blipFill>
          <p:spPr bwMode="auto">
            <a:xfrm>
              <a:off x="6347273" y="1288025"/>
              <a:ext cx="864749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38834" r="48946" b="49825"/>
            <a:stretch>
              <a:fillRect/>
            </a:stretch>
          </p:blipFill>
          <p:spPr bwMode="auto">
            <a:xfrm>
              <a:off x="7255952" y="1288025"/>
              <a:ext cx="863272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38834" r="63129" b="49825"/>
            <a:stretch>
              <a:fillRect/>
            </a:stretch>
          </p:blipFill>
          <p:spPr bwMode="auto">
            <a:xfrm>
              <a:off x="5442539" y="1288025"/>
              <a:ext cx="863321" cy="86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80" t="61491" r="48946" b="27167"/>
            <a:stretch>
              <a:fillRect/>
            </a:stretch>
          </p:blipFill>
          <p:spPr bwMode="auto">
            <a:xfrm>
              <a:off x="7256790" y="3124250"/>
              <a:ext cx="862435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61491" r="63121" b="27167"/>
            <a:stretch>
              <a:fillRect/>
            </a:stretch>
          </p:blipFill>
          <p:spPr bwMode="auto">
            <a:xfrm>
              <a:off x="5442543" y="3124250"/>
              <a:ext cx="864159" cy="86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2" t="50169" r="48946" b="38503"/>
            <a:stretch>
              <a:fillRect/>
            </a:stretch>
          </p:blipFill>
          <p:spPr bwMode="auto">
            <a:xfrm>
              <a:off x="7254572" y="2206137"/>
              <a:ext cx="864651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1" t="50169" r="63127" b="38503"/>
            <a:stretch>
              <a:fillRect/>
            </a:stretch>
          </p:blipFill>
          <p:spPr bwMode="auto">
            <a:xfrm>
              <a:off x="5442541" y="2206137"/>
              <a:ext cx="863480" cy="86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7086600" y="1447801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50169" r="56044" b="38503"/>
          <a:stretch>
            <a:fillRect/>
          </a:stretch>
        </p:blipFill>
        <p:spPr bwMode="auto">
          <a:xfrm>
            <a:off x="8616950" y="48053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61491" r="56047" b="27167"/>
          <a:stretch>
            <a:fillRect/>
          </a:stretch>
        </p:blipFill>
        <p:spPr bwMode="auto">
          <a:xfrm>
            <a:off x="8610601" y="4041775"/>
            <a:ext cx="714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8834" r="56030" b="49825"/>
          <a:stretch>
            <a:fillRect/>
          </a:stretch>
        </p:blipFill>
        <p:spPr bwMode="auto">
          <a:xfrm>
            <a:off x="7854950" y="4805363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4" t="38834" r="48946" b="49825"/>
          <a:stretch>
            <a:fillRect/>
          </a:stretch>
        </p:blipFill>
        <p:spPr bwMode="auto">
          <a:xfrm>
            <a:off x="7092950" y="4805363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38834" r="63129" b="49825"/>
          <a:stretch>
            <a:fillRect/>
          </a:stretch>
        </p:blipFill>
        <p:spPr bwMode="auto">
          <a:xfrm>
            <a:off x="8612189" y="5565775"/>
            <a:ext cx="7127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0" t="61491" r="48946" b="27167"/>
          <a:stretch>
            <a:fillRect/>
          </a:stretch>
        </p:blipFill>
        <p:spPr bwMode="auto">
          <a:xfrm>
            <a:off x="7092950" y="4038600"/>
            <a:ext cx="7112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61491" r="63121" b="27167"/>
          <a:stretch>
            <a:fillRect/>
          </a:stretch>
        </p:blipFill>
        <p:spPr bwMode="auto">
          <a:xfrm>
            <a:off x="7854950" y="5564188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50169" r="48946" b="38503"/>
          <a:stretch>
            <a:fillRect/>
          </a:stretch>
        </p:blipFill>
        <p:spPr bwMode="auto">
          <a:xfrm>
            <a:off x="7854950" y="4043363"/>
            <a:ext cx="7127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0169" r="63127" b="38503"/>
          <a:stretch>
            <a:fillRect/>
          </a:stretch>
        </p:blipFill>
        <p:spPr bwMode="auto">
          <a:xfrm>
            <a:off x="7092950" y="5565775"/>
            <a:ext cx="7127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086600" y="4060826"/>
          <a:ext cx="2209800" cy="226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70" name="TextBox 70"/>
          <p:cNvSpPr txBox="1">
            <a:spLocks noChangeArrowheads="1"/>
          </p:cNvSpPr>
          <p:nvPr/>
        </p:nvSpPr>
        <p:spPr bwMode="auto">
          <a:xfrm rot="-5400000">
            <a:off x="4521200" y="33274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Puzzle            Original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71" name="TextBox 27"/>
          <p:cNvSpPr txBox="1">
            <a:spLocks noChangeArrowheads="1"/>
          </p:cNvSpPr>
          <p:nvPr/>
        </p:nvSpPr>
        <p:spPr bwMode="auto">
          <a:xfrm>
            <a:off x="1524000" y="6396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2400">
                <a:solidFill>
                  <a:schemeClr val="bg1"/>
                </a:solidFill>
              </a:rPr>
              <a:t>En løsning:   </a:t>
            </a:r>
            <a:r>
              <a:rPr lang="da-DK" sz="2400" b="1">
                <a:solidFill>
                  <a:schemeClr val="bg1"/>
                </a:solidFill>
              </a:rPr>
              <a:t>1-9 2-6 5-6 8-3 4-8 8-7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3208020" y="2286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9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775E-6 L 0.16875 0.22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12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6752E-6 L -0.1658 -0.22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11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7405E-6 L -0.00035 0.110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5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0.00017 -0.112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47 L -0.08368 -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11041 L 0.08316 0.1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6649 -0.1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54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77 L -0.16562 0.1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55 L 3.33333E-6 -0.1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 0.1162 L -0.16614 0.224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278 L -0.08334 0.00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14 0.22408 L -0.08316 0.224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Cykler (Permutationer)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3657600" y="1752601"/>
            <a:ext cx="4876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524000" y="5486401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800"/>
              <a:t>Hver pil peger på brikkens korrekte plads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800"/>
              <a:t>Definerer en mængde af cykler (fx cyklerne A,B,C,D)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Enter question text..."/>
  <p:tag name="DELIMITERS" val="3.1"/>
  <p:tag name="VALUEFORMAT" val="0%"/>
  <p:tag name="PRIORITYRANKING" val="True"/>
  <p:tag name="DEMOGRAPHIC" val="False"/>
  <p:tag name="SLIDEORDER" val="2"/>
  <p:tag name="SLIDEGUID" val="D4E1AE5D615043B28871F9704F9AA2A4"/>
  <p:tag name="ANSWERSALIAS" val="5|smicln|6|smicln|7|smicln|8|smicln|9|smicln|Ved ikke"/>
  <p:tag name="VALUES" val="No Value|smicln|No Value|smicln|No Value|smicln|No Value|smicln|No Value|smicln|No Value"/>
  <p:tag name="RESPONSESGATHERED" val="True"/>
  <p:tag name="TOTALRESPONSES" val="108"/>
  <p:tag name="RESPONSECOUNT" val="1080"/>
  <p:tag name="SLICED" val="False"/>
  <p:tag name="RESPONSES" val="2;4;2;1;2;2;3;1;1;6;2;4;3;1;6;2;2;3;4;3;6;2;2;3;4;4;3;3;2;5;5;2;2;1;2;4;6;5;1;6;1;4;5;2;2;5;2;6;2;3;2;4;5;3;2;2;5;1;1;2;3;2;3;3;4;2;5;1;6;6;2;4;3;4;2;6;2;6;5;2;2;3;6;2;2;2;2;2;2;2;2;3;2;6;3;6;2;2;1;5;3;4;6;3;2;2;4;6;"/>
  <p:tag name="CHARTSTRINGSTD" val="110 410 180 130 100 150"/>
  <p:tag name="CHARTSTRINGREV" val="150 100 130 180 410 110"/>
  <p:tag name="CHARTSTRINGSTDPER" val="0.101851851851852 0.37962962962963 0.166666666666667 0.12037037037037 0.0925925925925926 0.138888888888889"/>
  <p:tag name="CHARTSTRINGREVPER" val="0.138888888888889 0.0925925925925926 0.12037037037037 0.166666666666667 0.37962962962963 0.101851851851852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8"/>
  <p:tag name="FONTSIZE" val="32"/>
  <p:tag name="BULLETTYPE" val="ppBulletAlphaLCParenRight"/>
  <p:tag name="ANSWERTEXT" val="5&#10;6&#10;7&#10;8&#10;9&#10;Ved ikke"/>
  <p:tag name="OLDNUMANSWERS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27185</TotalTime>
  <Words>742</Words>
  <Application>Microsoft Office PowerPoint</Application>
  <PresentationFormat>Widescreen</PresentationFormat>
  <Paragraphs>191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Symbol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”Lokes Høj”</vt:lpstr>
      <vt:lpstr>Optimale antal ombytninger ?</vt:lpstr>
      <vt:lpstr>Optimale antal ombytninger ?</vt:lpstr>
      <vt:lpstr>Optimale antal ombytninger ?</vt:lpstr>
      <vt:lpstr>Cykler (Permutationer)</vt:lpstr>
      <vt:lpstr>Optimale antal ombytninger ?</vt:lpstr>
      <vt:lpstr>Ombytninger og Cykler</vt:lpstr>
      <vt:lpstr>PowerPoint Presentation</vt:lpstr>
      <vt:lpstr>En (grådig) algoritme</vt:lpstr>
      <vt:lpstr>PowerPoint Presentation</vt:lpstr>
      <vt:lpstr>Sætning</vt:lpstr>
      <vt:lpstr>Fordelingen af antal cykler  n = 64, 10.000.000 permutationer</vt:lpstr>
      <vt:lpstr>Algoritmisk indsigt…</vt:lpstr>
      <vt:lpstr>Tilfældige permutationer…</vt:lpstr>
      <vt:lpstr>SelectionSort</vt:lpstr>
      <vt:lpstr>PowerPoint Presentation</vt:lpstr>
      <vt:lpstr>Implicit SelectionSort</vt:lpstr>
      <vt:lpstr>Analyse SelectionSort</vt:lpstr>
      <vt:lpstr>PowerPoint Presentation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421</cp:revision>
  <cp:lastPrinted>2020-08-21T17:35:50Z</cp:lastPrinted>
  <dcterms:created xsi:type="dcterms:W3CDTF">2006-01-29T21:23:01Z</dcterms:created>
  <dcterms:modified xsi:type="dcterms:W3CDTF">2020-09-09T14:47:59Z</dcterms:modified>
</cp:coreProperties>
</file>