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71" r:id="rId9"/>
    <p:sldId id="273" r:id="rId10"/>
    <p:sldId id="272" r:id="rId11"/>
    <p:sldId id="274" r:id="rId12"/>
    <p:sldId id="275" r:id="rId13"/>
    <p:sldId id="276" r:id="rId14"/>
    <p:sldId id="280" r:id="rId15"/>
    <p:sldId id="281" r:id="rId16"/>
    <p:sldId id="282" r:id="rId17"/>
    <p:sldId id="283" r:id="rId18"/>
    <p:sldId id="286" r:id="rId19"/>
    <p:sldId id="268" r:id="rId20"/>
    <p:sldId id="294" r:id="rId21"/>
    <p:sldId id="256" r:id="rId22"/>
    <p:sldId id="295" r:id="rId23"/>
    <p:sldId id="284" r:id="rId24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45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81" autoAdjust="0"/>
    <p:restoredTop sz="79843" autoAdjust="0"/>
  </p:normalViewPr>
  <p:slideViewPr>
    <p:cSldViewPr snapToGrid="0">
      <p:cViewPr varScale="1">
        <p:scale>
          <a:sx n="49" d="100"/>
          <a:sy n="49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D03E8-BB23-4525-872E-763C516F74D9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55234-5AAB-4100-83D2-BDE9425581D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280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0663" y="811213"/>
            <a:ext cx="7202488" cy="40528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a-DK" dirty="0" err="1" smtClean="0"/>
              <a:t>Eulers</a:t>
            </a:r>
            <a:r>
              <a:rPr lang="da-DK" dirty="0" smtClean="0"/>
              <a:t> formel vises ved induktion: Basis |E|=0, |V|=1, |F|=1</a:t>
            </a:r>
          </a:p>
          <a:p>
            <a:pPr>
              <a:defRPr/>
            </a:pPr>
            <a:r>
              <a:rPr lang="da-DK" dirty="0" smtClean="0"/>
              <a:t>Skridt, to tilfælde: </a:t>
            </a:r>
          </a:p>
          <a:p>
            <a:pPr marL="239250" indent="-239250">
              <a:buFontTx/>
              <a:buAutoNum type="arabicParenR"/>
              <a:defRPr/>
            </a:pPr>
            <a:r>
              <a:rPr lang="da-DK" dirty="0" smtClean="0"/>
              <a:t>Ny knude forbundet til en eksisterende knude |V’|=|V|+1 og |E’|=|E|+1, |F’|=|F|, </a:t>
            </a:r>
          </a:p>
          <a:p>
            <a:pPr marL="239250" indent="-239250">
              <a:buFontTx/>
              <a:buAutoNum type="arabicParenR"/>
              <a:defRPr/>
            </a:pPr>
            <a:r>
              <a:rPr lang="da-DK" dirty="0" smtClean="0"/>
              <a:t>Ny kant mellem to eksisterende knude |</a:t>
            </a:r>
            <a:r>
              <a:rPr lang="da-DK" dirty="0" err="1" smtClean="0"/>
              <a:t>V’|=|V|og</a:t>
            </a:r>
            <a:r>
              <a:rPr lang="da-DK" dirty="0" smtClean="0"/>
              <a:t> |E’|=|E|+1, |F’|=|F|+1</a:t>
            </a:r>
          </a:p>
          <a:p>
            <a:pPr marL="239250" indent="-239250">
              <a:buFontTx/>
              <a:buAutoNum type="arabicParenR"/>
              <a:defRPr/>
            </a:pPr>
            <a:endParaRPr lang="da-DK" dirty="0" smtClean="0"/>
          </a:p>
          <a:p>
            <a:pPr marL="239250" indent="-239250">
              <a:defRPr/>
            </a:pPr>
            <a:r>
              <a:rPr lang="da-DK" dirty="0" err="1" smtClean="0"/>
              <a:t>Korollar</a:t>
            </a:r>
            <a:r>
              <a:rPr lang="da-DK" dirty="0" smtClean="0"/>
              <a:t>: Hver flade </a:t>
            </a:r>
            <a:r>
              <a:rPr lang="da-DK" dirty="0" err="1" smtClean="0"/>
              <a:t>omkrandses</a:t>
            </a:r>
            <a:r>
              <a:rPr lang="da-DK" dirty="0" smtClean="0"/>
              <a:t> af mindst 3 kanter og hver kant støder kun op til to flader, |F|≤2|E|/3</a:t>
            </a:r>
            <a:endParaRPr lang="da-DK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17838" indent="-276092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04367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546113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987860" indent="-220873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429607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871353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313100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754846" indent="-22087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495EF9-BF70-4682-86E3-6D527DBA527C}" type="slidenum">
              <a:rPr lang="en-US" b="0" smtClean="0"/>
              <a:pPr eaLnBrk="1" hangingPunct="1"/>
              <a:t>7</a:t>
            </a:fld>
            <a:endParaRPr lang="en-US" b="0" smtClean="0"/>
          </a:p>
        </p:txBody>
      </p:sp>
    </p:spTree>
    <p:extLst>
      <p:ext uri="{BB962C8B-B14F-4D97-AF65-F5344CB8AC3E}">
        <p14:creationId xmlns:p14="http://schemas.microsoft.com/office/powerpoint/2010/main" val="175268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betegner tildeling (senere i forelæsningen er det</a:t>
            </a:r>
            <a:r>
              <a:rPr lang="da-DK" baseline="0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:=)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57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En klassiker: Uendelig løkke, hvor </a:t>
            </a:r>
            <a:r>
              <a:rPr lang="da-DK" dirty="0" err="1" smtClean="0"/>
              <a:t>low</a:t>
            </a:r>
            <a:r>
              <a:rPr lang="da-DK" dirty="0" smtClean="0"/>
              <a:t>:=</a:t>
            </a:r>
            <a:r>
              <a:rPr lang="da-DK" dirty="0" err="1" smtClean="0"/>
              <a:t>mid</a:t>
            </a:r>
            <a:r>
              <a:rPr lang="da-DK" baseline="0" dirty="0" smtClean="0"/>
              <a:t> gentagne gange</a:t>
            </a:r>
          </a:p>
          <a:p>
            <a:endParaRPr lang="da-DK" baseline="0" dirty="0" smtClean="0"/>
          </a:p>
          <a:p>
            <a:r>
              <a:rPr lang="da-DK" baseline="0" dirty="0" err="1" smtClean="0"/>
              <a:t>Initialisering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I1 </a:t>
            </a:r>
            <a:r>
              <a:rPr lang="da-DK" baseline="0" dirty="0" err="1" smtClean="0"/>
              <a:t>low</a:t>
            </a:r>
            <a:r>
              <a:rPr lang="da-DK" baseline="0" dirty="0" smtClean="0"/>
              <a:t>=0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=n+1  *** Hvis A[</a:t>
            </a:r>
            <a:r>
              <a:rPr lang="da-DK" baseline="0" dirty="0" err="1" smtClean="0"/>
              <a:t>mid</a:t>
            </a:r>
            <a:r>
              <a:rPr lang="da-DK" baseline="0" dirty="0" smtClean="0"/>
              <a:t>]=x, så kan intervallet ikke gøres mindre</a:t>
            </a:r>
          </a:p>
          <a:p>
            <a:endParaRPr lang="da-DK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616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649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Dette var et eksempel på at bruge invarianten til at designe algoritmen</a:t>
            </a:r>
            <a:endParaRPr lang="da-DK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55234-5AAB-4100-83D2-BDE9425581D9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034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2342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228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247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FC120-11AE-45EF-A391-6C8727163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8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02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735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46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46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231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77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150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491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62327-3134-4045-A690-66541D941200}" type="datetimeFigureOut">
              <a:rPr lang="da-DK" smtClean="0"/>
              <a:t>14-09-2020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9528-12A2-44AC-9257-2014E880032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445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340274"/>
            <a:ext cx="1214024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b="1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Algoritmer og Datastrukturer</a:t>
            </a:r>
          </a:p>
          <a:p>
            <a:pPr algn="ctr">
              <a:defRPr/>
            </a:pPr>
            <a:endParaRPr lang="da-DK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da-DK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da-DK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Induktion og invarianter</a:t>
            </a:r>
            <a:endParaRPr lang="da-DK" sz="3200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b="1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0252" y="611407"/>
            <a:ext cx="897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chemeClr val="bg1"/>
                </a:solidFill>
              </a:rPr>
              <a:t>Hvilken </a:t>
            </a:r>
            <a:r>
              <a:rPr lang="da-DK" sz="3600" b="1" dirty="0" err="1">
                <a:solidFill>
                  <a:schemeClr val="bg1"/>
                </a:solidFill>
              </a:rPr>
              <a:t>value</a:t>
            </a:r>
            <a:r>
              <a:rPr lang="da-DK" sz="3600" b="1" dirty="0">
                <a:solidFill>
                  <a:schemeClr val="bg1"/>
                </a:solidFill>
              </a:rPr>
              <a:t> har </a:t>
            </a:r>
            <a:r>
              <a:rPr lang="da-DK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sz="3600" b="1" dirty="0">
                <a:solidFill>
                  <a:schemeClr val="bg1"/>
                </a:solidFill>
              </a:rPr>
              <a:t> når programmet stopper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5249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</a:rPr>
              <a:t>a) 100      b) 107     c) 110     d) 111     e) 170     f) 177</a:t>
            </a:r>
          </a:p>
        </p:txBody>
      </p:sp>
      <p:sp>
        <p:nvSpPr>
          <p:cNvPr id="6" name="Smiley Face 5"/>
          <p:cNvSpPr/>
          <p:nvPr/>
        </p:nvSpPr>
        <p:spPr>
          <a:xfrm>
            <a:off x="9793986" y="610967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801032" y="3727192"/>
            <a:ext cx="2712207" cy="1002773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extBox 26"/>
          <p:cNvSpPr txBox="1"/>
          <p:nvPr/>
        </p:nvSpPr>
        <p:spPr>
          <a:xfrm>
            <a:off x="6994469" y="3511458"/>
            <a:ext cx="3674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rgbClr val="C00000"/>
                </a:solidFill>
              </a:rPr>
              <a:t>x=100+7*i  ˄  i ≤ 11  ˄  i≤10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˄  x’=x+7  ˄  i’=i+1 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  <a:sym typeface="Wingdings" panose="05000000000000000000" pitchFamily="2" charset="2"/>
              </a:rPr>
              <a:t> x’=(100+7*i)+7</a:t>
            </a:r>
            <a:r>
              <a:rPr lang="da-DK" dirty="0">
                <a:solidFill>
                  <a:srgbClr val="C00000"/>
                </a:solidFill>
              </a:rPr>
              <a:t> =100+7*i’ ˄ i’≤11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5814" y="769635"/>
            <a:ext cx="43506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C00000"/>
                </a:solidFill>
              </a:rPr>
              <a:t>Løkke-invariant  =  udsagn</a:t>
            </a:r>
          </a:p>
          <a:p>
            <a:endParaRPr lang="da-DK" dirty="0">
              <a:solidFill>
                <a:srgbClr val="C00000"/>
              </a:solidFill>
            </a:endParaRPr>
          </a:p>
          <a:p>
            <a:endParaRPr lang="da-DK" dirty="0">
              <a:solidFill>
                <a:srgbClr val="C00000"/>
              </a:solidFill>
            </a:endParaRPr>
          </a:p>
          <a:p>
            <a:endParaRPr lang="da-DK" dirty="0">
              <a:solidFill>
                <a:srgbClr val="C00000"/>
              </a:solidFill>
            </a:endParaRPr>
          </a:p>
          <a:p>
            <a:r>
              <a:rPr lang="da-DK" dirty="0">
                <a:solidFill>
                  <a:srgbClr val="C00000"/>
                </a:solidFill>
              </a:rPr>
              <a:t>Eksempler på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</a:p>
          <a:p>
            <a:endParaRPr lang="da-DK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≥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dirty="0">
                <a:solidFill>
                  <a:srgbClr val="C00000"/>
                </a:solidFill>
              </a:rPr>
              <a:t> ≥ 100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≤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</a:t>
            </a:r>
            <a:r>
              <a:rPr lang="da-DK" dirty="0">
                <a:solidFill>
                  <a:srgbClr val="C00000"/>
                </a:solidFill>
              </a:rPr>
              <a:t> = 100 + 7 *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˄</a:t>
            </a:r>
            <a:r>
              <a:rPr lang="da-DK" dirty="0">
                <a:solidFill>
                  <a:srgbClr val="C00000"/>
                </a:solidFill>
              </a:rPr>
              <a:t> 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≤ 11</a:t>
            </a:r>
          </a:p>
          <a:p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˄</a:t>
            </a:r>
            <a:r>
              <a:rPr lang="da-DK" dirty="0">
                <a:solidFill>
                  <a:srgbClr val="C00000"/>
                </a:solidFill>
              </a:rPr>
              <a:t> 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da-DK" dirty="0">
                <a:solidFill>
                  <a:srgbClr val="C00000"/>
                </a:solidFill>
              </a:rPr>
              <a:t> og </a:t>
            </a:r>
            <a:r>
              <a:rPr lang="da-DK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>
                <a:solidFill>
                  <a:srgbClr val="C00000"/>
                </a:solidFill>
              </a:rPr>
              <a:t> er heltal</a:t>
            </a:r>
            <a:endParaRPr lang="da-DK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2542" y="3012708"/>
            <a:ext cx="170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09966" y="1270000"/>
            <a:ext cx="393092" cy="174270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58755" y="4922256"/>
            <a:ext cx="319558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En invariant</a:t>
            </a:r>
            <a:r>
              <a:rPr lang="da-DK" dirty="0"/>
              <a:t>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dirty="0"/>
              <a:t> skal opfylde</a:t>
            </a:r>
          </a:p>
          <a:p>
            <a:pPr marL="342900" indent="-342900">
              <a:buAutoNum type="arabicParenR"/>
            </a:pPr>
            <a:r>
              <a:rPr lang="da-DK" dirty="0"/>
              <a:t>Når løkken nås første gang, så er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opfyldt</a:t>
            </a:r>
          </a:p>
          <a:p>
            <a:pPr marL="342900" indent="-342900">
              <a:buAutoNum type="arabicParenR"/>
            </a:pPr>
            <a:r>
              <a:rPr lang="da-DK" dirty="0"/>
              <a:t>Hvis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er opfyldt før løkken udføres, så er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opfyldt efter en udførsel af løkken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030002" y="5479025"/>
            <a:ext cx="765209" cy="6407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5956433" y="5175827"/>
            <a:ext cx="1626670" cy="12471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gælder automatisk når vi kommer ud af løkken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08196" y="5060755"/>
            <a:ext cx="1896176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Udnyt 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dirty="0"/>
              <a:t> og at løkke-betingelsen er forkert når vi er færdig til at drage en konklusion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744328" y="5479024"/>
            <a:ext cx="765209" cy="64079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541520" y="3038834"/>
            <a:ext cx="59106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91481" y="2690947"/>
            <a:ext cx="5166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rgbClr val="C00000"/>
                </a:solidFill>
              </a:rPr>
              <a:t>i=0  ˄  x=100  </a:t>
            </a:r>
            <a:r>
              <a:rPr lang="da-DK" dirty="0">
                <a:solidFill>
                  <a:srgbClr val="C00000"/>
                </a:solidFill>
                <a:sym typeface="Wingdings" panose="05000000000000000000" pitchFamily="2" charset="2"/>
              </a:rPr>
              <a:t>  </a:t>
            </a:r>
            <a:r>
              <a:rPr lang="da-DK" dirty="0">
                <a:solidFill>
                  <a:srgbClr val="C00000"/>
                </a:solidFill>
              </a:rPr>
              <a:t>x = 100+7*i  ˄  i ≤ 11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4593772" y="4527472"/>
            <a:ext cx="591060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30002" y="4540535"/>
            <a:ext cx="56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dirty="0">
                <a:solidFill>
                  <a:srgbClr val="C00000"/>
                </a:solidFill>
                <a:sym typeface="Symbol" panose="05050102010706020507" pitchFamily="18" charset="2"/>
              </a:rPr>
              <a:t></a:t>
            </a:r>
            <a:r>
              <a:rPr lang="da-DK" dirty="0">
                <a:solidFill>
                  <a:srgbClr val="C00000"/>
                </a:solidFill>
              </a:rPr>
              <a:t>(i ≤ 10)  ˄  (x = 100+7*i  ˄  i ≤ 11) </a:t>
            </a:r>
            <a:r>
              <a:rPr lang="da-DK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rgbClr val="C00000"/>
                </a:solidFill>
              </a:rPr>
              <a:t>i = 11  ˄  </a:t>
            </a:r>
            <a:r>
              <a:rPr lang="da-DK" b="1" dirty="0">
                <a:solidFill>
                  <a:srgbClr val="C00000"/>
                </a:solidFill>
              </a:rPr>
              <a:t>x = 177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7196548" y="3679621"/>
            <a:ext cx="78377" cy="720000"/>
          </a:xfrm>
          <a:prstGeom prst="rightBrace">
            <a:avLst>
              <a:gd name="adj1" fmla="val 68497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TextBox 28"/>
          <p:cNvSpPr txBox="1"/>
          <p:nvPr/>
        </p:nvSpPr>
        <p:spPr>
          <a:xfrm>
            <a:off x="7744328" y="1949618"/>
            <a:ext cx="2869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accent1">
                    <a:lumMod val="50000"/>
                  </a:schemeClr>
                </a:solidFill>
              </a:rPr>
              <a:t>x’ og i’ er de nye værdier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813401" y="2386730"/>
            <a:ext cx="308009" cy="14677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2" grpId="0"/>
      <p:bldP spid="9" grpId="0" animBg="1"/>
      <p:bldP spid="10" grpId="0" animBg="1"/>
      <p:bldP spid="11" grpId="0" animBg="1"/>
      <p:bldP spid="13" grpId="0" animBg="1"/>
      <p:bldP spid="14" grpId="0" animBg="1"/>
      <p:bldP spid="18" grpId="0"/>
      <p:bldP spid="25" grpId="0"/>
      <p:bldP spid="26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914650" y="3816352"/>
            <a:ext cx="6635750" cy="2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&lt;&lt;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initialize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&gt;&gt;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loop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← &lt;&lt; f(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low,high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&gt;&gt;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&lt;&lt; </a:t>
            </a:r>
            <a:r>
              <a:rPr lang="da-DK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&gt;&gt;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31277"/>
              </p:ext>
            </p:extLst>
          </p:nvPr>
        </p:nvGraphicFramePr>
        <p:xfrm>
          <a:off x="3035300" y="199814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070600" y="236899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54600" y="236899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099300" y="235629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6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64643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5422900" y="260616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mid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2006600" y="1892301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56414" y="4296542"/>
            <a:ext cx="170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94700" y="1659753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0000" y="167162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40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48743" y="4623081"/>
            <a:ext cx="8110205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143064" y="3639729"/>
            <a:ext cx="7996025" cy="286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da-DK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dirty="0" smtClean="0">
                <a:cs typeface="Arial" panose="020B0604020202020204" pitchFamily="34" charset="0"/>
              </a:rPr>
              <a:t>(A[i]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for 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 smtClean="0">
                <a:cs typeface="Arial" panose="020B0604020202020204" pitchFamily="34" charset="0"/>
              </a:rPr>
              <a:t>) ˄</a:t>
            </a:r>
            <a:r>
              <a:rPr lang="da-DK" dirty="0">
                <a:cs typeface="Arial" panose="020B0604020202020204" pitchFamily="34" charset="0"/>
              </a:rPr>
              <a:t>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A[i] 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 smtClean="0">
                <a:cs typeface="Arial" panose="020B0604020202020204" pitchFamily="34" charset="0"/>
              </a:rPr>
              <a:t>(A[i]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for 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 smtClean="0">
                <a:cs typeface="Arial" panose="020B0604020202020204" pitchFamily="34" charset="0"/>
              </a:rPr>
              <a:t>) ˄ 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i ≤ n</a:t>
            </a:r>
            <a:r>
              <a:rPr lang="da-DK" dirty="0"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da-DK" b="1" baseline="-250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</a:p>
          <a:p>
            <a:pPr marL="0" indent="0">
              <a:buNone/>
            </a:pP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...</a:t>
            </a:r>
            <a:endParaRPr lang="da-DK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a-DK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71167"/>
              </p:ext>
            </p:extLst>
          </p:nvPr>
        </p:nvGraphicFramePr>
        <p:xfrm>
          <a:off x="2293895" y="1964489"/>
          <a:ext cx="2892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83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552552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1222461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688093" y="2335330"/>
            <a:ext cx="0" cy="46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405594" y="233533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70592" y="232263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0594" y="25725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3335592" y="25725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3053093" y="280232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mid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1265194" y="1858641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25349" y="1620935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98594" y="163796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538993" y="1620935"/>
            <a:ext cx="5389949" cy="1470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&lt;&lt;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initialize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&gt;&gt;</a:t>
            </a:r>
          </a:p>
          <a:p>
            <a:pPr marL="0" indent="0">
              <a:buNone/>
            </a:pPr>
            <a:r>
              <a:rPr lang="da-DK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  <a:r>
              <a:rPr lang="da-DK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loop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 </a:t>
            </a:r>
            <a:r>
              <a:rPr lang="da-DK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← &lt;&lt; f(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low,high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&gt;&gt;</a:t>
            </a:r>
          </a:p>
          <a:p>
            <a:pPr marL="0" indent="0">
              <a:buNone/>
            </a:pP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&lt;&lt; </a:t>
            </a:r>
            <a:r>
              <a:rPr lang="da-DK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update</a:t>
            </a:r>
            <a:r>
              <a:rPr lang="da-DK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&gt;&gt;</a:t>
            </a:r>
          </a:p>
        </p:txBody>
      </p:sp>
    </p:spTree>
    <p:extLst>
      <p:ext uri="{BB962C8B-B14F-4D97-AF65-F5344CB8AC3E}">
        <p14:creationId xmlns:p14="http://schemas.microsoft.com/office/powerpoint/2010/main" val="29876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2095500" y="383456"/>
            <a:ext cx="80010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da-DK" sz="4000" dirty="0">
                <a:solidFill>
                  <a:schemeClr val="bg1"/>
                </a:solidFill>
              </a:rPr>
              <a:t>&lt;&lt; </a:t>
            </a:r>
            <a:r>
              <a:rPr lang="da-DK" sz="4000" dirty="0" err="1">
                <a:solidFill>
                  <a:schemeClr val="bg1"/>
                </a:solidFill>
              </a:rPr>
              <a:t>initialize</a:t>
            </a:r>
            <a:r>
              <a:rPr lang="da-DK" sz="4000" dirty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318038" y="2643606"/>
            <a:ext cx="5778462" cy="2304256"/>
          </a:xfrm>
        </p:spPr>
        <p:txBody>
          <a:bodyPr vert="horz" lIns="91440" tIns="45719" rIns="91440" bIns="45719" rtlCol="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0;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n+1</a:t>
            </a:r>
          </a:p>
          <a:p>
            <a:pPr marL="514350" indent="-514350">
              <a:buAutoNum type="alphaLcParenR"/>
            </a:pPr>
            <a:r>
              <a:rPr lang="da-DK" dirty="0" err="1">
                <a:solidFill>
                  <a:schemeClr val="bg1"/>
                </a:solidFill>
              </a:rPr>
              <a:t>low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>
                <a:solidFill>
                  <a:schemeClr val="bg1"/>
                </a:solidFill>
              </a:rPr>
              <a:t> 1; </a:t>
            </a:r>
            <a:r>
              <a:rPr lang="da-DK" dirty="0" err="1">
                <a:solidFill>
                  <a:schemeClr val="bg1"/>
                </a:solidFill>
              </a:rPr>
              <a:t>high</a:t>
            </a:r>
            <a:r>
              <a:rPr lang="da-DK" dirty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>
                <a:solidFill>
                  <a:schemeClr val="bg1"/>
                </a:solidFill>
              </a:rPr>
              <a:t> n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 smtClean="0">
                <a:solidFill>
                  <a:schemeClr val="bg1"/>
                </a:solidFill>
              </a:rPr>
              <a:t> 0; </a:t>
            </a:r>
            <a:r>
              <a:rPr lang="da-DK" dirty="0" err="1" smtClean="0">
                <a:solidFill>
                  <a:schemeClr val="bg1"/>
                </a:solidFill>
              </a:rPr>
              <a:t>high</a:t>
            </a:r>
            <a:r>
              <a:rPr lang="da-DK" dirty="0" smtClean="0">
                <a:solidFill>
                  <a:schemeClr val="bg1"/>
                </a:solidFill>
              </a:rPr>
              <a:t>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dirty="0" smtClean="0">
                <a:solidFill>
                  <a:schemeClr val="bg1"/>
                </a:solidFill>
              </a:rPr>
              <a:t> n</a:t>
            </a:r>
            <a:endParaRPr lang="da-DK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1;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n+1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516753" y="3107882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4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68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68494" y="6166677"/>
            <a:ext cx="7427956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smtClean="0">
                <a:cs typeface="Arial" panose="020B0604020202020204" pitchFamily="34" charset="0"/>
              </a:rPr>
              <a:t>(A[i]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x for 1 ≤ i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low) ˄ (x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smtClean="0">
                <a:cs typeface="Arial" panose="020B0604020202020204" pitchFamily="34" charset="0"/>
              </a:rPr>
              <a:t>A[i] for high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1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2095500" y="383456"/>
            <a:ext cx="80010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da-DK" sz="4000" dirty="0">
                <a:solidFill>
                  <a:schemeClr val="bg1"/>
                </a:solidFill>
              </a:rPr>
              <a:t>&lt;&lt; loop </a:t>
            </a:r>
            <a:r>
              <a:rPr lang="da-DK" sz="4000" dirty="0" err="1">
                <a:solidFill>
                  <a:schemeClr val="bg1"/>
                </a:solidFill>
              </a:rPr>
              <a:t>condition</a:t>
            </a:r>
            <a:r>
              <a:rPr lang="da-DK" sz="4000" dirty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318038" y="2643606"/>
            <a:ext cx="5778462" cy="2304256"/>
          </a:xfrm>
        </p:spPr>
        <p:txBody>
          <a:bodyPr vert="horz" lIns="91440" tIns="45719" rIns="91440" bIns="45719" rtlCol="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= </a:t>
            </a:r>
            <a:r>
              <a:rPr lang="en-US" dirty="0" smtClean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≠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&lt; 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low </a:t>
            </a:r>
            <a:r>
              <a:rPr lang="en-US" dirty="0" smtClean="0">
                <a:solidFill>
                  <a:schemeClr val="bg1"/>
                </a:solidFill>
              </a:rPr>
              <a:t>≤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low &gt; </a:t>
            </a:r>
            <a:r>
              <a:rPr lang="en-US" dirty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542879" y="4113722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4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68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68494" y="6166677"/>
            <a:ext cx="7427956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smtClean="0">
                <a:cs typeface="Arial" panose="020B0604020202020204" pitchFamily="34" charset="0"/>
              </a:rPr>
              <a:t>(A[i]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x for 1 ≤ i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low) ˄ (x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smtClean="0">
                <a:cs typeface="Arial" panose="020B0604020202020204" pitchFamily="34" charset="0"/>
              </a:rPr>
              <a:t>A[i] for high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71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2095500" y="383456"/>
            <a:ext cx="80010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da-DK" sz="4000" dirty="0">
                <a:solidFill>
                  <a:schemeClr val="bg1"/>
                </a:solidFill>
              </a:rPr>
              <a:t>&lt;&lt; </a:t>
            </a:r>
            <a:r>
              <a:rPr lang="da-DK" sz="4000" dirty="0" err="1">
                <a:solidFill>
                  <a:schemeClr val="bg1"/>
                </a:solidFill>
              </a:rPr>
              <a:t>update</a:t>
            </a:r>
            <a:r>
              <a:rPr lang="da-DK" sz="4000" dirty="0">
                <a:solidFill>
                  <a:schemeClr val="bg1"/>
                </a:solidFill>
              </a:rPr>
              <a:t> &gt;&gt;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24898" y="2643606"/>
            <a:ext cx="8143103" cy="2304256"/>
          </a:xfrm>
        </p:spPr>
        <p:txBody>
          <a:bodyPr vert="horz" lIns="91440" tIns="45719" rIns="91440" bIns="45719" rtlCol="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if A[mid] &lt; x then low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mid else high </a:t>
            </a:r>
            <a:r>
              <a:rPr lang="da-DK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 smtClean="0">
                <a:solidFill>
                  <a:schemeClr val="bg1"/>
                </a:solidFill>
              </a:rPr>
              <a:t> mid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 </a:t>
            </a:r>
            <a:r>
              <a:rPr lang="en-US" dirty="0">
                <a:solidFill>
                  <a:schemeClr val="bg1"/>
                </a:solidFill>
              </a:rPr>
              <a:t>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mid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mid 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>
                <a:solidFill>
                  <a:schemeClr val="bg1"/>
                </a:solidFill>
              </a:rPr>
              <a:t>if A[mid</a:t>
            </a:r>
            <a:r>
              <a:rPr lang="en-US" dirty="0" smtClean="0">
                <a:solidFill>
                  <a:schemeClr val="bg1"/>
                </a:solidFill>
              </a:rPr>
              <a:t>] &lt; x </a:t>
            </a:r>
            <a:r>
              <a:rPr lang="en-US" dirty="0">
                <a:solidFill>
                  <a:schemeClr val="bg1"/>
                </a:solidFill>
              </a:rPr>
              <a:t>then low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mid+1 </a:t>
            </a:r>
            <a:r>
              <a:rPr lang="en-US" dirty="0">
                <a:solidFill>
                  <a:schemeClr val="bg1"/>
                </a:solidFill>
              </a:rPr>
              <a:t>else high </a:t>
            </a:r>
            <a:r>
              <a:rPr lang="da-DK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mid-1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1991497" y="4159228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4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68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68494" y="6166677"/>
            <a:ext cx="7427956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smtClean="0">
                <a:cs typeface="Arial" panose="020B0604020202020204" pitchFamily="34" charset="0"/>
              </a:rPr>
              <a:t>(A[i]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x for 1 ≤ i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low) ˄ (x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smtClean="0">
                <a:cs typeface="Arial" panose="020B0604020202020204" pitchFamily="34" charset="0"/>
              </a:rPr>
              <a:t>A[i] for high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559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68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Binær søgning (i sorteret array)</a:t>
            </a:r>
            <a:endParaRPr lang="da-DK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68494" y="6166677"/>
            <a:ext cx="7427956" cy="4259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a-DK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dirty="0">
                <a:cs typeface="Arial" panose="020B0604020202020204" pitchFamily="34" charset="0"/>
              </a:rPr>
              <a:t>(A[i</a:t>
            </a:r>
            <a:r>
              <a:rPr lang="da-DK" dirty="0" smtClean="0">
                <a:cs typeface="Arial" panose="020B0604020202020204" pitchFamily="34" charset="0"/>
              </a:rPr>
              <a:t>]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x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smtClean="0">
                <a:cs typeface="Arial" panose="020B0604020202020204" pitchFamily="34" charset="0"/>
              </a:rPr>
              <a:t>1 ≤ i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err="1" smtClean="0">
                <a:cs typeface="Arial" panose="020B0604020202020204" pitchFamily="34" charset="0"/>
              </a:rPr>
              <a:t>low</a:t>
            </a:r>
            <a:r>
              <a:rPr lang="da-DK" dirty="0">
                <a:cs typeface="Arial" panose="020B0604020202020204" pitchFamily="34" charset="0"/>
              </a:rPr>
              <a:t>) ˄ </a:t>
            </a:r>
            <a:r>
              <a:rPr lang="da-DK" dirty="0" smtClean="0">
                <a:cs typeface="Arial" panose="020B0604020202020204" pitchFamily="34" charset="0"/>
              </a:rPr>
              <a:t>(x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dirty="0" smtClean="0">
                <a:cs typeface="Arial" panose="020B0604020202020204" pitchFamily="34" charset="0"/>
              </a:rPr>
              <a:t>A[i] </a:t>
            </a:r>
            <a:r>
              <a:rPr lang="da-DK" dirty="0">
                <a:cs typeface="Arial" panose="020B0604020202020204" pitchFamily="34" charset="0"/>
              </a:rPr>
              <a:t>for </a:t>
            </a:r>
            <a:r>
              <a:rPr lang="da-DK" dirty="0" err="1" smtClean="0">
                <a:cs typeface="Arial" panose="020B0604020202020204" pitchFamily="34" charset="0"/>
              </a:rPr>
              <a:t>high</a:t>
            </a:r>
            <a:r>
              <a:rPr lang="da-DK" dirty="0" smtClean="0">
                <a:cs typeface="Arial" panose="020B0604020202020204" pitchFamily="34" charset="0"/>
              </a:rPr>
              <a:t> </a:t>
            </a:r>
            <a:r>
              <a:rPr lang="da-DK" dirty="0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dirty="0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560577"/>
              </p:ext>
            </p:extLst>
          </p:nvPr>
        </p:nvGraphicFramePr>
        <p:xfrm>
          <a:off x="4703462" y="1690689"/>
          <a:ext cx="2892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583">
                  <a:extLst>
                    <a:ext uri="{9D8B030D-6E8A-4147-A177-3AD203B41FA5}">
                      <a16:colId xmlns:a16="http://schemas.microsoft.com/office/drawing/2014/main" val="3527301739"/>
                    </a:ext>
                  </a:extLst>
                </a:gridCol>
                <a:gridCol w="552552">
                  <a:extLst>
                    <a:ext uri="{9D8B030D-6E8A-4147-A177-3AD203B41FA5}">
                      <a16:colId xmlns:a16="http://schemas.microsoft.com/office/drawing/2014/main" val="3725996486"/>
                    </a:ext>
                  </a:extLst>
                </a:gridCol>
                <a:gridCol w="1222461">
                  <a:extLst>
                    <a:ext uri="{9D8B030D-6E8A-4147-A177-3AD203B41FA5}">
                      <a16:colId xmlns:a16="http://schemas.microsoft.com/office/drawing/2014/main" val="543923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små”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?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”for store”</a:t>
                      </a:r>
                      <a:endParaRPr lang="da-DK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4049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6097660" y="2061530"/>
            <a:ext cx="0" cy="466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815161" y="206153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380159" y="2048830"/>
            <a:ext cx="0" cy="3133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80161" y="22987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low</a:t>
            </a:r>
            <a:endParaRPr lang="da-DK" dirty="0"/>
          </a:p>
        </p:txBody>
      </p:sp>
      <p:sp>
        <p:nvSpPr>
          <p:cNvPr id="12" name="TextBox 11"/>
          <p:cNvSpPr txBox="1"/>
          <p:nvPr/>
        </p:nvSpPr>
        <p:spPr>
          <a:xfrm>
            <a:off x="5745159" y="2298700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high</a:t>
            </a:r>
            <a:endParaRPr lang="da-DK" dirty="0"/>
          </a:p>
        </p:txBody>
      </p:sp>
      <p:sp>
        <p:nvSpPr>
          <p:cNvPr id="13" name="TextBox 12"/>
          <p:cNvSpPr txBox="1"/>
          <p:nvPr/>
        </p:nvSpPr>
        <p:spPr>
          <a:xfrm>
            <a:off x="5462660" y="252852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/>
              <a:t>mid</a:t>
            </a:r>
            <a:endParaRPr lang="da-DK" dirty="0"/>
          </a:p>
        </p:txBody>
      </p:sp>
      <p:sp>
        <p:nvSpPr>
          <p:cNvPr id="15" name="TextBox 14"/>
          <p:cNvSpPr txBox="1"/>
          <p:nvPr/>
        </p:nvSpPr>
        <p:spPr>
          <a:xfrm>
            <a:off x="3674761" y="1584841"/>
            <a:ext cx="100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3200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4916" y="1347135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8161" y="1364162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1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086925" y="3172750"/>
            <a:ext cx="6523789" cy="3163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  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1;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</a:t>
            </a:r>
          </a:p>
          <a:p>
            <a:pPr marL="0" indent="0">
              <a:lnSpc>
                <a:spcPts val="2000"/>
              </a:lnSpc>
              <a:buNone/>
            </a:pPr>
            <a:r>
              <a:rPr lang="da-DK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I }</a:t>
            </a:r>
            <a:r>
              <a:rPr lang="da-DK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low ≤ high  </a:t>
            </a:r>
            <a:r>
              <a:rPr lang="da-DK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endParaRPr lang="da-D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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+(</a:t>
            </a:r>
            <a:r>
              <a:rPr lang="da-D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high-low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)/2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</a:t>
            </a:r>
            <a:endParaRPr lang="da-DK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if A[mid] &lt; x then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low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mid+1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   else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 high </a:t>
            </a:r>
            <a:r>
              <a:rPr lang="da-DK" sz="24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mid-1</a:t>
            </a:r>
          </a:p>
        </p:txBody>
      </p:sp>
    </p:spTree>
    <p:extLst>
      <p:ext uri="{BB962C8B-B14F-4D97-AF65-F5344CB8AC3E}">
        <p14:creationId xmlns:p14="http://schemas.microsoft.com/office/powerpoint/2010/main" val="12880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PQuestion"/>
          <p:cNvSpPr>
            <a:spLocks noGrp="1"/>
          </p:cNvSpPr>
          <p:nvPr>
            <p:ph type="title"/>
          </p:nvPr>
        </p:nvSpPr>
        <p:spPr>
          <a:xfrm>
            <a:off x="2095500" y="383456"/>
            <a:ext cx="8001000" cy="1143000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20000"/>
              </a:spcBef>
              <a:defRPr/>
            </a:pPr>
            <a:r>
              <a:rPr lang="da-DK" sz="4000" dirty="0">
                <a:solidFill>
                  <a:schemeClr val="bg1"/>
                </a:solidFill>
              </a:rPr>
              <a:t>Hvor står svaret ?</a:t>
            </a:r>
          </a:p>
        </p:txBody>
      </p:sp>
      <p:sp>
        <p:nvSpPr>
          <p:cNvPr id="5126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04952" y="2174050"/>
            <a:ext cx="3422822" cy="3398848"/>
          </a:xfrm>
        </p:spPr>
        <p:txBody>
          <a:bodyPr vert="horz" lIns="91440" tIns="45719" rIns="91440" bIns="45719" rtlCol="0">
            <a:noAutofit/>
          </a:bodyPr>
          <a:lstStyle/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r>
              <a:rPr lang="da-DK" dirty="0" smtClean="0">
                <a:solidFill>
                  <a:schemeClr val="bg1"/>
                </a:solidFill>
              </a:rPr>
              <a:t> - 1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da-DK" dirty="0" err="1" smtClean="0">
                <a:solidFill>
                  <a:schemeClr val="bg1"/>
                </a:solidFill>
              </a:rPr>
              <a:t>low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low + 1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 - 1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high + 1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 err="1" smtClean="0">
                <a:solidFill>
                  <a:schemeClr val="bg1"/>
                </a:solidFill>
              </a:rPr>
              <a:t>ved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ikke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3909883" y="2639348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grpSp>
        <p:nvGrpSpPr>
          <p:cNvPr id="2" name="ResponseCounter" hidden="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524000" y="6559554"/>
            <a:ext cx="9744074" cy="312739"/>
            <a:chOff x="190500" y="6369333"/>
            <a:chExt cx="3798092" cy="312450"/>
          </a:xfrm>
        </p:grpSpPr>
        <p:sp>
          <p:nvSpPr>
            <p:cNvPr id="15" name="RCFill" hidden="1"/>
            <p:cNvSpPr/>
            <p:nvPr/>
          </p:nvSpPr>
          <p:spPr>
            <a:xfrm>
              <a:off x="190500" y="6388362"/>
              <a:ext cx="1738563" cy="253765"/>
            </a:xfrm>
            <a:prstGeom prst="rect">
              <a:avLst/>
            </a:prstGeom>
            <a:pattFill prst="dkVert">
              <a:fgClr>
                <a:srgbClr val="FFFFFF"/>
              </a:fgClr>
              <a:bgClr>
                <a:srgbClr val="C6E2FF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/>
            </a:p>
          </p:txBody>
        </p:sp>
        <p:sp>
          <p:nvSpPr>
            <p:cNvPr id="14" name="RCFrame" hidden="1"/>
            <p:cNvSpPr/>
            <p:nvPr/>
          </p:nvSpPr>
          <p:spPr>
            <a:xfrm>
              <a:off x="190500" y="6369333"/>
              <a:ext cx="3798092" cy="312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spcBef>
                  <a:spcPct val="50000"/>
                </a:spcBef>
                <a:defRPr/>
              </a:pPr>
              <a:r>
                <a:rPr lang="en-US" sz="1400">
                  <a:solidFill>
                    <a:schemeClr val="bg1"/>
                  </a:solidFill>
                  <a:latin typeface="Tahoma"/>
                </a:rPr>
                <a:t>65 of 142</a:t>
              </a:r>
              <a:endParaRPr lang="en-US" sz="1400" dirty="0">
                <a:solidFill>
                  <a:schemeClr val="bg1"/>
                </a:solidFill>
                <a:latin typeface="Tahoma"/>
              </a:endParaRPr>
            </a:p>
          </p:txBody>
        </p:sp>
      </p:grpSp>
      <p:sp>
        <p:nvSpPr>
          <p:cNvPr id="9" name="Smiley Face 8"/>
          <p:cNvSpPr/>
          <p:nvPr/>
        </p:nvSpPr>
        <p:spPr>
          <a:xfrm>
            <a:off x="3901643" y="4669983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68494" y="6035931"/>
            <a:ext cx="7427956" cy="580768"/>
          </a:xfrm>
          <a:prstGeom prst="roundRect">
            <a:avLst/>
          </a:prstGeom>
          <a:solidFill>
            <a:schemeClr val="accent4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68494" y="6166677"/>
            <a:ext cx="7427956" cy="4259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b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I: </a:t>
            </a:r>
            <a:r>
              <a:rPr lang="da-DK" smtClean="0">
                <a:cs typeface="Arial" panose="020B0604020202020204" pitchFamily="34" charset="0"/>
              </a:rPr>
              <a:t>(A[i]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x for 1 ≤ i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low) ˄ (x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≤ </a:t>
            </a:r>
            <a:r>
              <a:rPr lang="da-DK" smtClean="0">
                <a:cs typeface="Arial" panose="020B0604020202020204" pitchFamily="34" charset="0"/>
              </a:rPr>
              <a:t>A[i] for high </a:t>
            </a:r>
            <a:r>
              <a:rPr lang="da-DK" smtClean="0">
                <a:solidFill>
                  <a:srgbClr val="C00000"/>
                </a:solidFill>
                <a:cs typeface="Arial" panose="020B0604020202020204" pitchFamily="34" charset="0"/>
              </a:rPr>
              <a:t>&lt; </a:t>
            </a:r>
            <a:r>
              <a:rPr lang="da-DK" smtClean="0">
                <a:cs typeface="Arial" panose="020B0604020202020204" pitchFamily="34" charset="0"/>
              </a:rPr>
              <a:t>i ≤ n)</a:t>
            </a:r>
            <a:endParaRPr lang="da-DK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2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l="75722" t="14963" r="9244" b="14570"/>
          <a:stretch/>
        </p:blipFill>
        <p:spPr>
          <a:xfrm>
            <a:off x="6657470" y="3834131"/>
            <a:ext cx="955590" cy="251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22" t="13135" r="3222" b="8346"/>
          <a:stretch/>
        </p:blipFill>
        <p:spPr>
          <a:xfrm>
            <a:off x="3161864" y="351844"/>
            <a:ext cx="5868273" cy="2910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Eksamensopgave</a:t>
            </a:r>
            <a:r>
              <a:rPr lang="en-US" dirty="0"/>
              <a:t>, </a:t>
            </a:r>
            <a:r>
              <a:rPr lang="en-US" dirty="0" err="1"/>
              <a:t>Algoritmer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Datastrukturer</a:t>
            </a:r>
            <a:r>
              <a:rPr lang="en-US" dirty="0"/>
              <a:t> 1, marts 2017, </a:t>
            </a:r>
            <a:r>
              <a:rPr lang="en-US" dirty="0" err="1"/>
              <a:t>opgave</a:t>
            </a:r>
            <a:r>
              <a:rPr lang="en-US" dirty="0"/>
              <a:t> 21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645" t="14963" r="64261" b="14570"/>
          <a:stretch/>
        </p:blipFill>
        <p:spPr>
          <a:xfrm>
            <a:off x="5060641" y="3834131"/>
            <a:ext cx="1467846" cy="251940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058032" y="3631517"/>
            <a:ext cx="556054" cy="60548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1160" y="3262184"/>
            <a:ext cx="311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i="1" baseline="-25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a-DK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= værdien af </a:t>
            </a:r>
            <a:r>
              <a:rPr lang="da-DK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a-DK" dirty="0">
                <a:solidFill>
                  <a:schemeClr val="accent5">
                    <a:lumMod val="75000"/>
                  </a:schemeClr>
                </a:solidFill>
              </a:rPr>
              <a:t> i starten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87969" y="4316801"/>
            <a:ext cx="212296" cy="207963"/>
            <a:chOff x="6499654" y="4081463"/>
            <a:chExt cx="222422" cy="22225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17078" y="4757583"/>
            <a:ext cx="212296" cy="207963"/>
            <a:chOff x="6499654" y="4081463"/>
            <a:chExt cx="222422" cy="22225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317078" y="5172189"/>
            <a:ext cx="212296" cy="207963"/>
            <a:chOff x="6499654" y="4081463"/>
            <a:chExt cx="222422" cy="22225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317078" y="5627065"/>
            <a:ext cx="212296" cy="207963"/>
            <a:chOff x="6499654" y="4081463"/>
            <a:chExt cx="222422" cy="22225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787963" y="6057288"/>
            <a:ext cx="212296" cy="207963"/>
            <a:chOff x="6499654" y="4081463"/>
            <a:chExt cx="222422" cy="22225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44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279475"/>
            <a:ext cx="8839200" cy="3276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Bevis </a:t>
            </a:r>
            <a:r>
              <a:rPr lang="en-US" b="1" dirty="0" err="1" smtClean="0"/>
              <a:t>ved</a:t>
            </a:r>
            <a:r>
              <a:rPr lang="en-US" b="1" dirty="0" smtClean="0"/>
              <a:t> </a:t>
            </a:r>
            <a:r>
              <a:rPr lang="en-US" b="1" dirty="0" err="1" smtClean="0"/>
              <a:t>induktion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493838"/>
                <a:ext cx="8763000" cy="5364163"/>
              </a:xfrm>
            </p:spPr>
            <p:txBody>
              <a:bodyPr/>
              <a:lstStyle/>
              <a:p>
                <a:r>
                  <a:rPr lang="en-US" sz="2800" dirty="0"/>
                  <a:t>Vi </a:t>
                </a:r>
                <a:r>
                  <a:rPr lang="en-US" sz="2800" dirty="0" err="1"/>
                  <a:t>ønsker</a:t>
                </a:r>
                <a:r>
                  <a:rPr lang="en-US" sz="2800" dirty="0"/>
                  <a:t> at </a:t>
                </a:r>
                <a:r>
                  <a:rPr lang="en-US" sz="2800" dirty="0" err="1"/>
                  <a:t>bevise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uendelig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række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udsagn</a:t>
                </a:r>
                <a:r>
                  <a:rPr lang="en-US" sz="2800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800" i="1" dirty="0"/>
                  <a:t>U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 </a:t>
                </a:r>
                <a:r>
                  <a:rPr lang="en-US" sz="2800" i="1" dirty="0"/>
                  <a:t>U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, </a:t>
                </a:r>
                <a:r>
                  <a:rPr lang="en-US" sz="2800" i="1" dirty="0"/>
                  <a:t>U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, </a:t>
                </a:r>
                <a:r>
                  <a:rPr lang="en-US" sz="2800" i="1" dirty="0"/>
                  <a:t>U</a:t>
                </a:r>
                <a:r>
                  <a:rPr lang="en-US" sz="2800" baseline="-25000" dirty="0"/>
                  <a:t>4</a:t>
                </a:r>
                <a:r>
                  <a:rPr lang="en-US" sz="2800" dirty="0"/>
                  <a:t>, </a:t>
                </a:r>
                <a:r>
                  <a:rPr lang="en-US" sz="2800" i="1" dirty="0"/>
                  <a:t>U</a:t>
                </a:r>
                <a:r>
                  <a:rPr lang="en-US" sz="2800" baseline="-25000" dirty="0"/>
                  <a:t>5</a:t>
                </a:r>
                <a:r>
                  <a:rPr lang="en-US" sz="2800" dirty="0"/>
                  <a:t>, ..., </a:t>
                </a:r>
                <a:r>
                  <a:rPr lang="en-US" sz="2800" i="1" dirty="0"/>
                  <a:t>U</a:t>
                </a:r>
                <a:r>
                  <a:rPr lang="en-US" sz="2800" i="1" baseline="-25000" dirty="0"/>
                  <a:t>n</a:t>
                </a:r>
                <a:r>
                  <a:rPr lang="en-US" sz="2800" dirty="0"/>
                  <a:t>, </a:t>
                </a:r>
                <a:r>
                  <a:rPr lang="en-US" sz="2800" i="1" dirty="0"/>
                  <a:t>U</a:t>
                </a:r>
                <a:r>
                  <a:rPr lang="en-US" sz="2800" i="1" baseline="-25000" dirty="0"/>
                  <a:t>n</a:t>
                </a:r>
                <a:r>
                  <a:rPr lang="en-US" sz="2800" baseline="-25000" dirty="0"/>
                  <a:t>+1</a:t>
                </a:r>
                <a:r>
                  <a:rPr lang="en-US" sz="2800" dirty="0"/>
                  <a:t>, ....</a:t>
                </a:r>
              </a:p>
              <a:p>
                <a:r>
                  <a:rPr lang="en-US" sz="2800" dirty="0" err="1"/>
                  <a:t>F.eks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kan</a:t>
                </a:r>
                <a:r>
                  <a:rPr lang="en-US" sz="2800" dirty="0"/>
                  <a:t> </a:t>
                </a:r>
                <a:r>
                  <a:rPr lang="en-US" sz="2800" i="1" dirty="0"/>
                  <a:t>U</a:t>
                </a:r>
                <a:r>
                  <a:rPr lang="en-US" sz="2800" i="1" baseline="-25000" dirty="0"/>
                  <a:t>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være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udsagnet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en-US" sz="2800" dirty="0" err="1"/>
                  <a:t>Udsagnene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kan</a:t>
                </a:r>
                <a:r>
                  <a:rPr lang="en-US" sz="2800" dirty="0"/>
                  <a:t> </a:t>
                </a:r>
                <a:r>
                  <a:rPr lang="en-US" sz="2800" b="1" dirty="0" err="1"/>
                  <a:t>bevises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v.h.a</a:t>
                </a:r>
                <a:r>
                  <a:rPr lang="en-US" sz="2800" b="1" dirty="0"/>
                  <a:t>. </a:t>
                </a:r>
                <a:r>
                  <a:rPr lang="en-US" sz="2800" b="1" dirty="0" err="1"/>
                  <a:t>induktionsprincipet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ved</a:t>
                </a:r>
                <a:r>
                  <a:rPr lang="en-US" sz="2800" dirty="0"/>
                  <a:t> at </a:t>
                </a:r>
                <a:r>
                  <a:rPr lang="en-US" sz="2800" dirty="0" err="1"/>
                  <a:t>bevise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følgende</a:t>
                </a:r>
                <a:r>
                  <a:rPr lang="en-US" sz="2800" dirty="0"/>
                  <a:t> to </a:t>
                </a:r>
                <a:r>
                  <a:rPr lang="en-US" sz="2800" dirty="0" err="1"/>
                  <a:t>udsagn</a:t>
                </a:r>
                <a:r>
                  <a:rPr lang="en-US" sz="2800" dirty="0"/>
                  <a:t>:</a:t>
                </a:r>
                <a:endParaRPr lang="en-US" sz="2800" b="1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2400" b="1" dirty="0"/>
                  <a:t>Basis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	Vis at </a:t>
                </a:r>
                <a:r>
                  <a:rPr lang="en-US" sz="2400" i="1" dirty="0"/>
                  <a:t>U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gælder</a:t>
                </a:r>
                <a:endParaRPr lang="en-US" sz="2400" dirty="0"/>
              </a:p>
              <a:p>
                <a:pPr marL="514350" indent="-457200">
                  <a:buFont typeface="+mj-lt"/>
                  <a:buAutoNum type="arabicPeriod"/>
                </a:pPr>
                <a:r>
                  <a:rPr lang="en-US" sz="2400" b="1" dirty="0" err="1"/>
                  <a:t>Induktionsskridt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	</a:t>
                </a:r>
                <a:r>
                  <a:rPr lang="en-US" sz="2400" dirty="0" err="1"/>
                  <a:t>Antag</a:t>
                </a:r>
                <a:r>
                  <a:rPr lang="en-US" sz="2400" dirty="0"/>
                  <a:t> for et </a:t>
                </a:r>
                <a:r>
                  <a:rPr lang="en-US" sz="2400" i="1" dirty="0"/>
                  <a:t>n </a:t>
                </a:r>
                <a:r>
                  <a:rPr lang="en-US" sz="2400" dirty="0"/>
                  <a:t>≥ 1 at </a:t>
                </a:r>
                <a:r>
                  <a:rPr lang="en-US" sz="2400" i="1" dirty="0"/>
                  <a:t>U</a:t>
                </a:r>
                <a:r>
                  <a:rPr lang="en-US" sz="2400" i="1" baseline="-25000" dirty="0"/>
                  <a:t>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gælder</a:t>
                </a:r>
                <a:r>
                  <a:rPr lang="en-US" sz="2400" dirty="0"/>
                  <a:t> (</a:t>
                </a:r>
                <a:r>
                  <a:rPr lang="en-US" sz="2400" b="1" dirty="0" err="1"/>
                  <a:t>induktionshypotese</a:t>
                </a:r>
                <a:r>
                  <a:rPr lang="en-US" sz="2400" dirty="0"/>
                  <a:t>)</a:t>
                </a:r>
                <a:br>
                  <a:rPr lang="en-US" sz="2400" dirty="0"/>
                </a:br>
                <a:r>
                  <a:rPr lang="en-US" sz="2400" dirty="0"/>
                  <a:t>	og vis </a:t>
                </a:r>
                <a:r>
                  <a:rPr lang="en-US" sz="2400" dirty="0" err="1"/>
                  <a:t>så</a:t>
                </a:r>
                <a:r>
                  <a:rPr lang="en-US" sz="2400" dirty="0"/>
                  <a:t> at </a:t>
                </a:r>
                <a:r>
                  <a:rPr lang="en-US" sz="2400" i="1" dirty="0"/>
                  <a:t>U</a:t>
                </a:r>
                <a:r>
                  <a:rPr lang="en-US" sz="2400" i="1" baseline="-25000" dirty="0"/>
                  <a:t>n</a:t>
                </a:r>
                <a:r>
                  <a:rPr lang="en-US" sz="2400" baseline="-25000" dirty="0"/>
                  <a:t>+1</a:t>
                </a:r>
                <a:r>
                  <a:rPr lang="en-US" sz="2400" i="1" baseline="-25000" dirty="0"/>
                  <a:t> 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gælder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dvs</a:t>
                </a:r>
                <a:r>
                  <a:rPr lang="en-US" sz="2400" dirty="0"/>
                  <a:t>. vis at </a:t>
                </a:r>
                <a:r>
                  <a:rPr lang="en-US" sz="2400" i="1" dirty="0"/>
                  <a:t>U</a:t>
                </a:r>
                <a:r>
                  <a:rPr lang="en-US" sz="2400" i="1" baseline="-25000" dirty="0"/>
                  <a:t>n</a:t>
                </a:r>
                <a:r>
                  <a:rPr lang="en-US" sz="2400" baseline="-25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i="1" dirty="0"/>
                  <a:t> U</a:t>
                </a:r>
                <a:r>
                  <a:rPr lang="en-US" sz="2400" i="1" baseline="-25000" dirty="0"/>
                  <a:t>n</a:t>
                </a:r>
                <a:r>
                  <a:rPr lang="en-US" sz="2400" baseline="-25000" dirty="0"/>
                  <a:t>+1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493838"/>
                <a:ext cx="8763000" cy="5364163"/>
              </a:xfrm>
              <a:blipFill>
                <a:blip r:embed="rId2"/>
                <a:stretch>
                  <a:fillRect l="-1391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44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22" t="13135" r="3222" b="8346"/>
          <a:stretch/>
        </p:blipFill>
        <p:spPr>
          <a:xfrm>
            <a:off x="3088712" y="2034340"/>
            <a:ext cx="5868273" cy="29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63" t="13753" r="27138" b="9139"/>
          <a:stretch/>
        </p:blipFill>
        <p:spPr>
          <a:xfrm>
            <a:off x="3313613" y="275814"/>
            <a:ext cx="6049036" cy="4652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Eksamensopgave</a:t>
            </a:r>
            <a:r>
              <a:rPr lang="en-US" dirty="0"/>
              <a:t>, </a:t>
            </a:r>
            <a:r>
              <a:rPr lang="en-US" dirty="0" err="1"/>
              <a:t>Algoritmer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Datastrukturer</a:t>
            </a:r>
            <a:r>
              <a:rPr lang="en-US" dirty="0"/>
              <a:t> 1, marts 2015, </a:t>
            </a:r>
            <a:r>
              <a:rPr lang="en-US" dirty="0" err="1"/>
              <a:t>opgave</a:t>
            </a:r>
            <a:r>
              <a:rPr lang="en-US" dirty="0"/>
              <a:t> 21</a:t>
            </a:r>
            <a:endParaRPr lang="da-D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657" t="15144" r="64614" b="11720"/>
          <a:stretch/>
        </p:blipFill>
        <p:spPr>
          <a:xfrm>
            <a:off x="2097708" y="3127032"/>
            <a:ext cx="1763487" cy="293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5469" t="15144" r="17869" b="11720"/>
          <a:stretch/>
        </p:blipFill>
        <p:spPr>
          <a:xfrm>
            <a:off x="3812054" y="3178086"/>
            <a:ext cx="1188255" cy="29338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56049" y="3696273"/>
            <a:ext cx="212296" cy="207963"/>
            <a:chOff x="6499654" y="4081463"/>
            <a:chExt cx="222422" cy="22225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627430" y="4207018"/>
            <a:ext cx="212296" cy="207963"/>
            <a:chOff x="6499654" y="4081463"/>
            <a:chExt cx="222422" cy="22225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963577" y="4693756"/>
            <a:ext cx="212296" cy="207963"/>
            <a:chOff x="6499654" y="4081463"/>
            <a:chExt cx="222422" cy="22225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27430" y="5188326"/>
            <a:ext cx="212296" cy="207963"/>
            <a:chOff x="6499654" y="4081463"/>
            <a:chExt cx="222422" cy="22225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72301" y="5656712"/>
            <a:ext cx="212296" cy="207963"/>
            <a:chOff x="6499654" y="4081463"/>
            <a:chExt cx="222422" cy="22225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499654" y="4081464"/>
              <a:ext cx="222422" cy="222249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99654" y="4081463"/>
              <a:ext cx="222422" cy="222250"/>
            </a:xfrm>
            <a:prstGeom prst="line">
              <a:avLst/>
            </a:prstGeom>
            <a:ln w="28575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80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63" t="13753" r="27138" b="9139"/>
          <a:stretch/>
        </p:blipFill>
        <p:spPr>
          <a:xfrm>
            <a:off x="2774117" y="925038"/>
            <a:ext cx="6049036" cy="465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50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Invarianter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391979"/>
            <a:ext cx="10763250" cy="2980122"/>
          </a:xfrm>
        </p:spPr>
        <p:txBody>
          <a:bodyPr>
            <a:normAutofit/>
          </a:bodyPr>
          <a:lstStyle/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/>
              <a:t>Værktøj til analyse af tilstandene i en løkke i en algoritme</a:t>
            </a:r>
          </a:p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/>
              <a:t>Designværktøj ”Invariant </a:t>
            </a:r>
            <a:r>
              <a:rPr lang="da-DK" sz="3200" dirty="0">
                <a:sym typeface="Wingdings" panose="05000000000000000000" pitchFamily="2" charset="2"/>
              </a:rPr>
              <a:t> kode”</a:t>
            </a:r>
          </a:p>
          <a:p>
            <a:pPr marL="901700" lvl="1" indent="-444500">
              <a:lnSpc>
                <a:spcPct val="100000"/>
              </a:lnSpc>
              <a:spcBef>
                <a:spcPts val="18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da-DK" sz="3200" dirty="0" smtClean="0">
                <a:sym typeface="Wingdings" panose="05000000000000000000" pitchFamily="2" charset="2"/>
              </a:rPr>
              <a:t>Kan indfange </a:t>
            </a:r>
            <a:r>
              <a:rPr lang="da-DK" sz="3200" dirty="0">
                <a:sym typeface="Wingdings" panose="05000000000000000000" pitchFamily="2" charset="2"/>
              </a:rPr>
              <a:t>essentielle egenskaber ved en datastrukturs </a:t>
            </a:r>
            <a:r>
              <a:rPr lang="da-DK" sz="3200" dirty="0" smtClean="0">
                <a:sym typeface="Wingdings" panose="05000000000000000000" pitchFamily="2" charset="2"/>
              </a:rPr>
              <a:t>tilstand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6594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76200"/>
                <a:ext cx="9144000" cy="1143000"/>
              </a:xfrm>
            </p:spPr>
            <p:txBody>
              <a:bodyPr/>
              <a:lstStyle/>
              <a:p>
                <a:r>
                  <a:rPr lang="en-US" sz="4000" b="1" dirty="0"/>
                  <a:t>Eksempel: Bevis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4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d>
                              <m:dPr>
                                <m:ctrlP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num>
                          <m:den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nary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76200"/>
                <a:ext cx="9144000" cy="1143000"/>
              </a:xfrm>
              <a:blipFill>
                <a:blip r:embed="rId2"/>
                <a:stretch>
                  <a:fillRect l="-2333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10800" y="63732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828800" y="1600200"/>
                <a:ext cx="9144000" cy="3352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800" kern="0" dirty="0"/>
                  <a:t>Basis </a:t>
                </a:r>
                <a:r>
                  <a:rPr lang="en-US" sz="2800" i="1" kern="0" dirty="0"/>
                  <a:t>n</a:t>
                </a:r>
                <a:r>
                  <a:rPr lang="en-US" sz="2800" kern="0" dirty="0"/>
                  <a:t> = 1: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=1=</m:t>
                        </m:r>
                        <m:f>
                          <m:fPr>
                            <m:ctrlPr>
                              <a:rPr lang="da-DK" sz="2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da-DK" sz="2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800" i="1" kern="0"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</m:e>
                            </m:d>
                          </m:num>
                          <m:den>
                            <m:r>
                              <a:rPr lang="da-DK" sz="2800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da-DK" sz="2800" kern="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2800" kern="0" dirty="0"/>
                  <a:t>Induktionsskridt:</a:t>
                </a:r>
                <a:br>
                  <a:rPr lang="da-DK" sz="2800" kern="0" dirty="0"/>
                </a:br>
                <a:r>
                  <a:rPr lang="da-DK" sz="2800" kern="0" dirty="0"/>
                  <a:t>   Induktionshypotese: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da-DK" sz="2800" i="1" ker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800" i="1" ker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a-DK" sz="2800" i="1" ker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da-DK" sz="2800" i="1" ker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lang="da-DK" kern="0" dirty="0"/>
                  <a:t/>
                </a:r>
                <a:br>
                  <a:rPr lang="da-DK" kern="0" dirty="0"/>
                </a:br>
                <a:r>
                  <a:rPr lang="da-DK" kern="0" dirty="0"/>
                  <a:t>   </a:t>
                </a:r>
                <a:r>
                  <a:rPr lang="da-DK" sz="2800" kern="0" dirty="0"/>
                  <a:t>Skal vise at: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i="1" ker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  <m:d>
                              <m:dPr>
                                <m:ctrlPr>
                                  <a:rPr lang="da-DK" sz="2800" i="1" ker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a-DK" sz="2800" i="1" ker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800" i="1" ker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a-DK" sz="2800" i="1" ker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da-DK" sz="2800" i="1" ker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da-DK" sz="2800" i="1" ker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lang="da-DK" sz="2800" kern="0" dirty="0"/>
                  <a:t/>
                </a:r>
                <a:br>
                  <a:rPr lang="da-DK" sz="2800" kern="0" dirty="0"/>
                </a:br>
                <a:endParaRPr lang="da-DK" sz="100" kern="0" dirty="0"/>
              </a:p>
              <a:p>
                <a:pPr marL="36195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da-DK" sz="1400" kern="0" dirty="0"/>
                  <a:t/>
                </a:r>
                <a:br>
                  <a:rPr lang="da-DK" sz="1400" kern="0" dirty="0"/>
                </a:br>
                <a:r>
                  <a:rPr lang="da-DK" sz="2800" kern="0" dirty="0"/>
                  <a:t>Bevis: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600200"/>
                <a:ext cx="9144000" cy="3352801"/>
              </a:xfrm>
              <a:prstGeom prst="rect">
                <a:avLst/>
              </a:prstGeom>
              <a:blipFill>
                <a:blip r:embed="rId3"/>
                <a:stretch>
                  <a:fillRect l="-1400" b="-49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2322440" y="5059604"/>
                <a:ext cx="3505200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440" y="5059604"/>
                <a:ext cx="3505200" cy="715962"/>
              </a:xfrm>
              <a:prstGeom prst="rect">
                <a:avLst/>
              </a:prstGeom>
              <a:blipFill>
                <a:blip r:embed="rId4"/>
                <a:stretch>
                  <a:fillRect b="-59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3351286" y="4417362"/>
                <a:ext cx="1600200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da-DK" sz="2800" i="1" ker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1286" y="4417362"/>
                <a:ext cx="1600200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722886" y="4454989"/>
                <a:ext cx="3276600" cy="61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da-DK" sz="2800" i="1" ker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2886" y="4454989"/>
                <a:ext cx="3276600" cy="610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7022861" y="4272427"/>
                <a:ext cx="343051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400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da-DK" sz="2400" i="1" ker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+1+</m:t>
                      </m:r>
                      <m:f>
                        <m:fPr>
                          <m:ctrlPr>
                            <a:rPr lang="da-DK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a-DK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 ker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a-DK" sz="2400" i="1" ker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22861" y="4272427"/>
                <a:ext cx="3430514" cy="685800"/>
              </a:xfrm>
              <a:prstGeom prst="rect">
                <a:avLst/>
              </a:prstGeom>
              <a:blipFill>
                <a:blip r:embed="rId7"/>
                <a:stretch>
                  <a:fillRect b="-10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5486401" y="5059604"/>
                <a:ext cx="2547363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1" y="5059604"/>
                <a:ext cx="2547363" cy="715962"/>
              </a:xfrm>
              <a:prstGeom prst="rect">
                <a:avLst/>
              </a:prstGeom>
              <a:blipFill>
                <a:blip r:embed="rId8"/>
                <a:stretch>
                  <a:fillRect b="-59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2493910" y="5837238"/>
                <a:ext cx="2438400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4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  <m:d>
                            <m:dPr>
                              <m:ctrlP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a-DK" sz="2400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a-DK" sz="2400" i="1" ker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a-DK" sz="24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a-DK" sz="2400" i="1" ker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3910" y="5837238"/>
                <a:ext cx="2438400" cy="715962"/>
              </a:xfrm>
              <a:prstGeom prst="rect">
                <a:avLst/>
              </a:prstGeom>
              <a:blipFill>
                <a:blip r:embed="rId9"/>
                <a:stretch>
                  <a:fillRect r="-28750" b="-119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41686" y="990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[CLRS A.1] (A.1)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1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274638"/>
                <a:ext cx="9144000" cy="1143000"/>
              </a:xfrm>
            </p:spPr>
            <p:txBody>
              <a:bodyPr/>
              <a:lstStyle/>
              <a:p>
                <a:r>
                  <a:rPr lang="en-US" sz="4000" b="1" dirty="0"/>
                  <a:t>Eksempel: Bevis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4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274638"/>
                <a:ext cx="9144000" cy="1143000"/>
              </a:xfrm>
              <a:blipFill>
                <a:blip r:embed="rId2"/>
                <a:stretch>
                  <a:fillRect l="-2333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40077" y="593025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828800" y="1919258"/>
                <a:ext cx="8382000" cy="2854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800" kern="0" dirty="0"/>
                  <a:t>Basis </a:t>
                </a:r>
                <a:r>
                  <a:rPr lang="en-US" sz="2800" i="1" kern="0" dirty="0"/>
                  <a:t>n</a:t>
                </a:r>
                <a:r>
                  <a:rPr lang="en-US" sz="2800" kern="0" dirty="0"/>
                  <a:t> = 0: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=1=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0+1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</m:oMath>
                </a14:m>
                <a:endParaRPr lang="da-DK" sz="2800" kern="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2800" kern="0" dirty="0"/>
                  <a:t>Induktionsskridt:</a:t>
                </a:r>
                <a:br>
                  <a:rPr lang="da-DK" sz="2800" kern="0" dirty="0"/>
                </a:br>
                <a:r>
                  <a:rPr lang="da-DK" sz="2800" kern="0" dirty="0"/>
                  <a:t>   Induktionshypotese: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</m:oMath>
                </a14:m>
                <a:r>
                  <a:rPr lang="da-DK" kern="0" dirty="0"/>
                  <a:t/>
                </a:r>
                <a:br>
                  <a:rPr lang="da-DK" kern="0" dirty="0"/>
                </a:br>
                <a:r>
                  <a:rPr lang="da-DK" kern="0" dirty="0"/>
                  <a:t>   </a:t>
                </a:r>
                <a:r>
                  <a:rPr lang="da-DK" sz="2800" kern="0" dirty="0"/>
                  <a:t>Skal vise at: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+1)+1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nary>
                  </m:oMath>
                </a14:m>
                <a:r>
                  <a:rPr lang="da-DK" sz="2800" kern="0" dirty="0"/>
                  <a:t/>
                </a:r>
                <a:br>
                  <a:rPr lang="da-DK" sz="2800" kern="0" dirty="0"/>
                </a:br>
                <a:endParaRPr lang="da-DK" sz="100" kern="0" dirty="0"/>
              </a:p>
              <a:p>
                <a:pPr marL="36195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da-DK" sz="1400" kern="0" dirty="0"/>
                  <a:t/>
                </a:r>
                <a:br>
                  <a:rPr lang="da-DK" sz="1400" kern="0" dirty="0"/>
                </a:br>
                <a:r>
                  <a:rPr lang="da-DK" sz="2800" kern="0" dirty="0"/>
                  <a:t>Bevis: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919258"/>
                <a:ext cx="8382000" cy="2854789"/>
              </a:xfrm>
              <a:prstGeom prst="rect">
                <a:avLst/>
              </a:prstGeom>
              <a:blipFill>
                <a:blip r:embed="rId3"/>
                <a:stretch>
                  <a:fillRect l="-1527" t="-1496" b="-40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2773113" y="5798455"/>
                <a:ext cx="2378887" cy="54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i="1" kern="0">
                          <a:latin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da-DK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da-DK" sz="2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a-DK" kern="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3113" y="5798455"/>
                <a:ext cx="2378887" cy="547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2590801" y="4934858"/>
                <a:ext cx="189253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da-DK" sz="2800" i="1" ker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1" y="4934858"/>
                <a:ext cx="1892539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254739" y="4972485"/>
                <a:ext cx="3276600" cy="61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da-DK" sz="2800" i="1" ker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4739" y="4972485"/>
                <a:ext cx="3276600" cy="610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6539225" y="4937096"/>
                <a:ext cx="343051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da-DK" sz="2800" i="1" ker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a-DK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da-DK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a-DK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39225" y="4937096"/>
                <a:ext cx="3430514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4953912" y="5760355"/>
                <a:ext cx="2297335" cy="62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da-DK" sz="2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a-DK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912" y="5760355"/>
                <a:ext cx="2297335" cy="6241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6932472" y="5684838"/>
                <a:ext cx="2668729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i="1" ker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a-DK" sz="2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800" i="1" ker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+1)+1</m:t>
                          </m:r>
                        </m:sup>
                      </m:sSup>
                      <m:r>
                        <a:rPr lang="da-DK" sz="28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a-DK" kern="0" dirty="0"/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2472" y="5684838"/>
                <a:ext cx="2668729" cy="715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238370" y="1214435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[CLRS A.1] (A.5)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13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274638"/>
                <a:ext cx="9144000" cy="1143000"/>
              </a:xfrm>
            </p:spPr>
            <p:txBody>
              <a:bodyPr/>
              <a:lstStyle/>
              <a:p>
                <a:r>
                  <a:rPr lang="en-US" sz="4000" b="1" dirty="0"/>
                  <a:t>Eksempel: Bevis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4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da-DK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274638"/>
                <a:ext cx="9144000" cy="1143000"/>
              </a:xfrm>
              <a:blipFill>
                <a:blip r:embed="rId2"/>
                <a:stretch>
                  <a:fillRect l="-233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40077" y="593025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1828800" y="1641012"/>
                <a:ext cx="8839200" cy="2854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sz="2800" kern="0" dirty="0"/>
                  <a:t>Basis </a:t>
                </a:r>
                <a:r>
                  <a:rPr lang="en-US" sz="2800" i="1" kern="0" dirty="0"/>
                  <a:t>n</a:t>
                </a:r>
                <a:r>
                  <a:rPr lang="en-US" sz="2800" kern="0" dirty="0"/>
                  <a:t> = 0: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=1=</m:t>
                        </m:r>
                        <m:f>
                          <m:fPr>
                            <m:ctrlPr>
                              <a:rPr lang="da-DK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nary>
                  </m:oMath>
                </a14:m>
                <a:endParaRPr lang="da-DK" sz="2800" kern="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2800" kern="0" dirty="0"/>
                  <a:t>Induktionsskridt:</a:t>
                </a:r>
                <a:br>
                  <a:rPr lang="da-DK" sz="2800" kern="0" dirty="0"/>
                </a:br>
                <a:r>
                  <a:rPr lang="da-DK" sz="2800" kern="0" dirty="0"/>
                  <a:t>   Induktionshypotese: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a-DK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da-DK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da-DK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28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r>
                  <a:rPr lang="da-DK" kern="0" dirty="0"/>
                  <a:t/>
                </a:r>
                <a:br>
                  <a:rPr lang="da-DK" kern="0" dirty="0"/>
                </a:br>
                <a:r>
                  <a:rPr lang="da-DK" kern="0" dirty="0"/>
                  <a:t>   </a:t>
                </a:r>
                <a:r>
                  <a:rPr lang="da-DK" sz="2800" kern="0" dirty="0"/>
                  <a:t>Skal vise at: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a-DK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da-DK" sz="28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da-DK" sz="28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a-DK" sz="2800" i="1" ker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+1)+1</m:t>
                                </m:r>
                              </m:sup>
                            </m:sSup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e>
                    </m:nary>
                  </m:oMath>
                </a14:m>
                <a:endParaRPr lang="da-DK" sz="2800" kern="0" dirty="0"/>
              </a:p>
              <a:p>
                <a:pPr marL="263525" indent="8890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da-DK" sz="2800" kern="0" dirty="0"/>
                  <a:t>Bevis:</a:t>
                </a: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1641012"/>
                <a:ext cx="8839200" cy="2854789"/>
              </a:xfrm>
              <a:prstGeom prst="rect">
                <a:avLst/>
              </a:prstGeom>
              <a:blipFill>
                <a:blip r:embed="rId3"/>
                <a:stretch>
                  <a:fillRect l="-1448" b="-187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 bwMode="auto">
              <a:xfrm>
                <a:off x="2482281" y="5799624"/>
                <a:ext cx="3445914" cy="54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r>
                      <a:rPr lang="da-DK" sz="2800" i="1" ker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−1)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a-DK" kern="0" dirty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82281" y="5799624"/>
                <a:ext cx="3445914" cy="547928"/>
              </a:xfrm>
              <a:prstGeom prst="rect">
                <a:avLst/>
              </a:prstGeom>
              <a:blipFill>
                <a:blip r:embed="rId4"/>
                <a:stretch>
                  <a:fillRect b="-3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2438401" y="4953000"/>
                <a:ext cx="1892539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kern="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da-DK" sz="2800" i="1" ker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1" y="4953000"/>
                <a:ext cx="1892539" cy="685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 bwMode="auto">
              <a:xfrm>
                <a:off x="4254739" y="4972485"/>
                <a:ext cx="3276600" cy="610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da-DK" sz="2800" i="1" ker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da-DK" sz="2800" i="1" ker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4739" y="4972485"/>
                <a:ext cx="3276600" cy="610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 bwMode="auto">
              <a:xfrm>
                <a:off x="6699563" y="4797280"/>
                <a:ext cx="3430514" cy="685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dirty="0"/>
                  <a:t> </a:t>
                </a:r>
                <a14:m>
                  <m:oMath xmlns:m="http://schemas.openxmlformats.org/officeDocument/2006/math">
                    <m:r>
                      <a:rPr lang="da-DK" sz="28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da-DK" sz="2800" i="1" ker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a-DK" sz="2800" kern="0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99563" y="4797280"/>
                <a:ext cx="3430514" cy="685800"/>
              </a:xfrm>
              <a:prstGeom prst="rect">
                <a:avLst/>
              </a:prstGeom>
              <a:blipFill>
                <a:blip r:embed="rId7"/>
                <a:stretch>
                  <a:fillRect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5606482" y="5723424"/>
                <a:ext cx="2297335" cy="624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r>
                      <a:rPr lang="da-DK" sz="2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a-DK" kern="0" dirty="0"/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06482" y="5723424"/>
                <a:ext cx="2297335" cy="624128"/>
              </a:xfrm>
              <a:prstGeom prst="rect">
                <a:avLst/>
              </a:prstGeom>
              <a:blipFill>
                <a:blip r:embed="rId8"/>
                <a:stretch>
                  <a:fillRect b="-137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/>
              <p:cNvSpPr txBox="1">
                <a:spLocks/>
              </p:cNvSpPr>
              <p:nvPr/>
            </p:nvSpPr>
            <p:spPr bwMode="auto">
              <a:xfrm>
                <a:off x="7084872" y="5684838"/>
                <a:ext cx="2668729" cy="715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kern="0" dirty="0"/>
                  <a:t> </a:t>
                </a:r>
                <a14:m>
                  <m:oMath xmlns:m="http://schemas.openxmlformats.org/officeDocument/2006/math">
                    <m:r>
                      <a:rPr lang="da-DK" sz="2800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 ker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+1)+1</m:t>
                            </m:r>
                          </m:sup>
                        </m:sSup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a-DK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endParaRPr lang="da-DK" kern="0" dirty="0"/>
              </a:p>
            </p:txBody>
          </p:sp>
        </mc:Choice>
        <mc:Fallback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4872" y="5684838"/>
                <a:ext cx="2668729" cy="715962"/>
              </a:xfrm>
              <a:prstGeom prst="rect">
                <a:avLst/>
              </a:prstGeom>
              <a:blipFill>
                <a:blip r:embed="rId9"/>
                <a:stretch>
                  <a:fillRect b="-25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90800" y="1214435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[CLRS A.1] (A.5)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2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0" y="0"/>
                <a:ext cx="9144000" cy="1143000"/>
              </a:xfrm>
            </p:spPr>
            <p:txBody>
              <a:bodyPr/>
              <a:lstStyle/>
              <a:p>
                <a:r>
                  <a:rPr lang="en-US" sz="4000" b="1" dirty="0" err="1"/>
                  <a:t>Eksempel</a:t>
                </a:r>
                <a:r>
                  <a:rPr lang="en-US" sz="4000" b="1" dirty="0"/>
                  <a:t>: Bevis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40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da-DK" sz="4000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d>
                              <m:dPr>
                                <m:ctrlP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da-DK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a-DK" sz="40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nary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0" y="0"/>
                <a:ext cx="9144000" cy="1143000"/>
              </a:xfrm>
              <a:blipFill>
                <a:blip r:embed="rId2"/>
                <a:stretch>
                  <a:fillRect l="-2333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447800"/>
                <a:ext cx="9144000" cy="5257800"/>
              </a:xfrm>
            </p:spPr>
            <p:txBody>
              <a:bodyPr/>
              <a:lstStyle/>
              <a:p>
                <a:r>
                  <a:rPr lang="en-US" sz="2800" dirty="0" smtClean="0"/>
                  <a:t>Basis </a:t>
                </a:r>
                <a:r>
                  <a:rPr lang="en-US" sz="2800" i="1" dirty="0"/>
                  <a:t>n</a:t>
                </a:r>
                <a:r>
                  <a:rPr lang="en-US" sz="2800" dirty="0"/>
                  <a:t> = 1: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=1=</m:t>
                        </m:r>
                        <m:f>
                          <m:f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d>
                              <m:d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1+1</m:t>
                                </m:r>
                              </m:e>
                            </m:d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(2∙1+1)</m:t>
                            </m:r>
                          </m:num>
                          <m:den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endParaRPr lang="da-DK" sz="2800" dirty="0"/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a-DK" sz="2800" dirty="0"/>
                  <a:t>Induktionsskridt:</a:t>
                </a:r>
                <a:br>
                  <a:rPr lang="da-DK" sz="2800" dirty="0"/>
                </a:br>
                <a:r>
                  <a:rPr lang="da-DK" sz="2800" dirty="0"/>
                  <a:t>   Induktionshypotese: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da-DK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da-DK" sz="28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r>
                  <a:rPr lang="da-DK" dirty="0" smtClean="0"/>
                  <a:t/>
                </a:r>
                <a:br>
                  <a:rPr lang="da-DK" dirty="0" smtClean="0"/>
                </a:br>
                <a:r>
                  <a:rPr lang="da-DK" dirty="0" smtClean="0"/>
                  <a:t>   </a:t>
                </a:r>
                <a:r>
                  <a:rPr lang="da-DK" sz="2800" dirty="0"/>
                  <a:t>Skal vise at: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+1)</m:t>
                            </m:r>
                            <m:d>
                              <m:dPr>
                                <m:ctrlPr>
                                  <a:rPr lang="da-DK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da-DK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a-DK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a-DK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da-DK" sz="28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(2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+1)+1)</m:t>
                            </m:r>
                          </m:num>
                          <m:den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nary>
                  </m:oMath>
                </a14:m>
                <a:r>
                  <a:rPr lang="da-DK" sz="2800" dirty="0"/>
                  <a:t/>
                </a:r>
                <a:br>
                  <a:rPr lang="da-DK" sz="2800" dirty="0"/>
                </a:br>
                <a:endParaRPr lang="da-DK" sz="1100" dirty="0"/>
              </a:p>
              <a:p>
                <a:pPr marL="36195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da-DK" sz="2800" dirty="0"/>
                  <a:t>Bevis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a-DK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da-DK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a-DK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da-DK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a-DK" sz="2800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a-DK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da-DK" sz="2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da-DK" sz="28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da-DK" sz="2800" i="1" dirty="0">
                    <a:solidFill>
                      <a:srgbClr val="7030A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a-DK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a-DK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da-DK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a-DK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+6)</m:t>
                          </m:r>
                        </m:num>
                        <m:den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+2)(2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da-DK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</m:t>
                          </m:r>
                          <m:d>
                            <m:dPr>
                              <m:ctrlPr>
                                <a:rPr lang="da-DK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a-DK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a-DK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a-DK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da-DK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a-DK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+1)+1)</m:t>
                          </m:r>
                        </m:num>
                        <m:den>
                          <m:r>
                            <a:rPr lang="da-DK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da-DK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447800"/>
                <a:ext cx="9144000" cy="5257800"/>
              </a:xfrm>
              <a:blipFill>
                <a:blip r:embed="rId3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287000" y="64770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9144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[CLRS A.1] (A.3)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da-DK" b="1" smtClean="0"/>
              <a:t>Planar Grafer - Eulers formel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28800" y="4419600"/>
            <a:ext cx="8839200" cy="2209800"/>
          </a:xfrm>
        </p:spPr>
        <p:txBody>
          <a:bodyPr/>
          <a:lstStyle/>
          <a:p>
            <a:pPr>
              <a:buFontTx/>
              <a:buNone/>
            </a:pPr>
            <a:r>
              <a:rPr lang="da-DK" dirty="0" smtClean="0"/>
              <a:t>For en sammenhængende </a:t>
            </a:r>
            <a:r>
              <a:rPr lang="da-DK" dirty="0" err="1" smtClean="0"/>
              <a:t>planar</a:t>
            </a:r>
            <a:r>
              <a:rPr lang="da-DK" dirty="0" smtClean="0"/>
              <a:t> graf gælder:</a:t>
            </a:r>
          </a:p>
          <a:p>
            <a:pPr algn="ctr">
              <a:buFontTx/>
              <a:buNone/>
            </a:pPr>
            <a:endParaRPr lang="da-DK" sz="1200" dirty="0"/>
          </a:p>
          <a:p>
            <a:pPr>
              <a:buFontTx/>
              <a:buNone/>
            </a:pPr>
            <a:r>
              <a:rPr lang="da-DK" dirty="0" err="1" smtClean="0"/>
              <a:t>Eulers</a:t>
            </a:r>
            <a:r>
              <a:rPr lang="da-DK" dirty="0" smtClean="0"/>
              <a:t> formel:  </a:t>
            </a:r>
            <a:r>
              <a:rPr lang="da-DK" dirty="0" smtClean="0">
                <a:solidFill>
                  <a:srgbClr val="C00000"/>
                </a:solidFill>
              </a:rPr>
              <a:t> </a:t>
            </a:r>
            <a:r>
              <a:rPr lang="da-DK" dirty="0" smtClean="0">
                <a:solidFill>
                  <a:srgbClr val="C00000"/>
                </a:solidFill>
              </a:rPr>
              <a:t>   |</a:t>
            </a:r>
            <a:r>
              <a:rPr lang="da-DK" i="1" dirty="0" smtClean="0">
                <a:solidFill>
                  <a:srgbClr val="C00000"/>
                </a:solidFill>
              </a:rPr>
              <a:t>V</a:t>
            </a:r>
            <a:r>
              <a:rPr lang="da-DK" dirty="0" smtClean="0">
                <a:solidFill>
                  <a:srgbClr val="C00000"/>
                </a:solidFill>
              </a:rPr>
              <a:t>| - |</a:t>
            </a:r>
            <a:r>
              <a:rPr lang="da-DK" i="1" dirty="0" smtClean="0">
                <a:solidFill>
                  <a:srgbClr val="C00000"/>
                </a:solidFill>
              </a:rPr>
              <a:t>E</a:t>
            </a:r>
            <a:r>
              <a:rPr lang="da-DK" dirty="0" smtClean="0">
                <a:solidFill>
                  <a:srgbClr val="C00000"/>
                </a:solidFill>
              </a:rPr>
              <a:t>| + # flader = 2</a:t>
            </a:r>
          </a:p>
          <a:p>
            <a:pPr algn="ctr">
              <a:buFontTx/>
              <a:buNone/>
            </a:pPr>
            <a:endParaRPr lang="da-DK" sz="1200" dirty="0"/>
          </a:p>
          <a:p>
            <a:pPr>
              <a:buFontTx/>
              <a:buNone/>
            </a:pPr>
            <a:r>
              <a:rPr lang="da-DK" dirty="0" err="1" smtClean="0"/>
              <a:t>Korollar</a:t>
            </a:r>
            <a:r>
              <a:rPr lang="da-DK" dirty="0" smtClean="0"/>
              <a:t>:		   </a:t>
            </a:r>
            <a:r>
              <a:rPr lang="da-DK" dirty="0" smtClean="0">
                <a:solidFill>
                  <a:srgbClr val="C00000"/>
                </a:solidFill>
              </a:rPr>
              <a:t>    |</a:t>
            </a:r>
            <a:r>
              <a:rPr lang="da-DK" i="1" dirty="0" smtClean="0">
                <a:solidFill>
                  <a:srgbClr val="C00000"/>
                </a:solidFill>
              </a:rPr>
              <a:t>E</a:t>
            </a:r>
            <a:r>
              <a:rPr lang="da-DK" dirty="0" smtClean="0">
                <a:solidFill>
                  <a:srgbClr val="C00000"/>
                </a:solidFill>
              </a:rPr>
              <a:t>| ≤ 3|</a:t>
            </a:r>
            <a:r>
              <a:rPr lang="da-DK" i="1" dirty="0" smtClean="0">
                <a:solidFill>
                  <a:srgbClr val="C00000"/>
                </a:solidFill>
              </a:rPr>
              <a:t>V</a:t>
            </a:r>
            <a:r>
              <a:rPr lang="da-DK" dirty="0" smtClean="0">
                <a:solidFill>
                  <a:srgbClr val="C00000"/>
                </a:solidFill>
              </a:rPr>
              <a:t>| - 6	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7162799" y="2087564"/>
            <a:ext cx="43231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sz="3200" b="0" i="1" dirty="0"/>
              <a:t>|V|</a:t>
            </a:r>
            <a:r>
              <a:rPr lang="da-DK" sz="3200" b="0" dirty="0"/>
              <a:t> = </a:t>
            </a:r>
            <a:r>
              <a:rPr lang="da-DK" sz="3200" b="0" dirty="0" smtClean="0"/>
              <a:t>5  knuder</a:t>
            </a:r>
            <a:endParaRPr lang="da-DK" sz="3200" b="0" dirty="0"/>
          </a:p>
          <a:p>
            <a:pPr algn="ctr" eaLnBrk="1" hangingPunct="1"/>
            <a:r>
              <a:rPr lang="da-DK" sz="3200" b="0" i="1" dirty="0"/>
              <a:t>|E|</a:t>
            </a:r>
            <a:r>
              <a:rPr lang="da-DK" sz="3200" b="0" dirty="0"/>
              <a:t> = </a:t>
            </a:r>
            <a:r>
              <a:rPr lang="da-DK" sz="3200" b="0" dirty="0" smtClean="0"/>
              <a:t>7  kanter</a:t>
            </a:r>
            <a:endParaRPr lang="da-DK" sz="3200" b="0" dirty="0"/>
          </a:p>
          <a:p>
            <a:pPr algn="ctr" eaLnBrk="1" hangingPunct="1"/>
            <a:r>
              <a:rPr lang="da-DK" sz="3200" b="0" dirty="0"/>
              <a:t># </a:t>
            </a:r>
            <a:r>
              <a:rPr lang="da-DK" sz="3200" b="0" dirty="0">
                <a:solidFill>
                  <a:srgbClr val="C00000"/>
                </a:solidFill>
              </a:rPr>
              <a:t>flader</a:t>
            </a:r>
            <a:r>
              <a:rPr lang="da-DK" sz="3200" b="0" dirty="0"/>
              <a:t> = 4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177294" y="5133348"/>
            <a:ext cx="3782591" cy="609600"/>
          </a:xfrm>
          <a:prstGeom prst="rect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>
              <a:solidFill>
                <a:srgbClr val="0070C0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8382000" y="5943601"/>
            <a:ext cx="2362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a-DK" b="0">
                <a:solidFill>
                  <a:schemeClr val="accent2"/>
                </a:solidFill>
              </a:rPr>
              <a:t> </a:t>
            </a:r>
            <a:r>
              <a:rPr lang="da-DK" b="0"/>
              <a:t>(for |</a:t>
            </a:r>
            <a:r>
              <a:rPr lang="da-DK" b="0" i="1"/>
              <a:t>V</a:t>
            </a:r>
            <a:r>
              <a:rPr lang="da-DK" b="0"/>
              <a:t>| ≥ 3, ingen selvløkker, ingen parallelle kanter)</a:t>
            </a:r>
            <a:endParaRPr lang="en-US" b="0"/>
          </a:p>
        </p:txBody>
      </p:sp>
      <p:pic>
        <p:nvPicPr>
          <p:cNvPr id="5127" name="Picture 8" descr="C:\Users\gerth\Desktop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1387476"/>
            <a:ext cx="38195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24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257" t="33474" r="41290" b="28700"/>
          <a:stretch/>
        </p:blipFill>
        <p:spPr>
          <a:xfrm>
            <a:off x="2767628" y="1809549"/>
            <a:ext cx="6810972" cy="3869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179" r="49889" b="78858"/>
          <a:stretch/>
        </p:blipFill>
        <p:spPr>
          <a:xfrm>
            <a:off x="1503680" y="0"/>
            <a:ext cx="916432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0081" y="2027757"/>
            <a:ext cx="4658628" cy="272712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0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x ← 100</a:t>
            </a:r>
          </a:p>
          <a:p>
            <a:pPr marL="0" indent="0">
              <a:buNone/>
            </a:pPr>
            <a:r>
              <a:rPr lang="da-DK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 ≤ 10 </a:t>
            </a:r>
            <a:r>
              <a:rPr lang="da-DK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</a:t>
            </a: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← x + 7</a:t>
            </a:r>
          </a:p>
          <a:p>
            <a:pPr marL="0" indent="0">
              <a:buNone/>
            </a:pPr>
            <a:r>
              <a:rPr lang="da-DK" dirty="0" smtClean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 i ← i + 1</a:t>
            </a:r>
            <a:endParaRPr lang="da-DK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5E3E153E94B443AAC5B7C4F3BF26DC5"/>
  <p:tag name="SLIDETYPE" val="Q"/>
  <p:tag name="TEAMASSIGN" val="False"/>
  <p:tag name="SPEEDSCORING" val="False"/>
  <p:tag name="CORRECTPOINTVALUE" val="1"/>
  <p:tag name="INCORRECTPOINTVALUE" val="0"/>
  <p:tag name="ZEROBASED" val="False"/>
  <p:tag name="NUMRESPONSES" val="1"/>
  <p:tag name="AUTOADVANCE" val="False"/>
  <p:tag name="DELIMITERS" val="3.1"/>
  <p:tag name="VALUEFORMAT" val="0%"/>
  <p:tag name="PRIORITYRANKING" val="True"/>
  <p:tag name="DEMOGRAPHIC" val="False"/>
  <p:tag name="SLIDEORDER" val="6"/>
  <p:tag name="SLIDEGUID" val="41C7F39CDF104D2A93814A83D47B01D7"/>
  <p:tag name="QUESTIONALIAS" val="Insert(4) i {1,3,5,6,9} ?"/>
  <p:tag name="ANSWERSALIAS" val="{4,5,6,9}|smicln|{1,3,4,5,6,9}|smicln|{1,3,4}|smicln|ved ikke"/>
  <p:tag name="VALUES" val="No Value|smicln|No Value|smicln|No Value|smicln|No Value"/>
  <p:tag name="RESPONSESGATHERED" val="True"/>
  <p:tag name="TOTALRESPONSES" val="65"/>
  <p:tag name="RESPONSECOUNT" val="650"/>
  <p:tag name="SLICED" val="False"/>
  <p:tag name="RESPONSES" val="3;3;3;3;3;3;3;3;3;3;3;3;3;3;3;3;3;3;3;3;3;2;3;3;3;3;3;3;3;3;3;3;3;3;1;3;3;2;3;3;3;3;3;3;3;3;3;3;3;2;1;3;1;3;3;3;3;3;1;1;3;2;4;3;2;"/>
  <p:tag name="CHARTSTRINGSTD" val="50 50 540 10"/>
  <p:tag name="CHARTSTRINGREV" val="10 540 50 50"/>
  <p:tag name="CHARTSTRINGSTDPER" val="0.0769230769230769 0.0769230769230769 0.830769230769231 0.0153846153846154"/>
  <p:tag name="CHARTSTRINGREVPER" val="0.0153846153846154 0.830769230769231 0.0769230769230769 0.0769230769230769"/>
  <p:tag name="ANONYMOUSTEMP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9"/>
  <p:tag name="OLDNUMANSWERS" val="4"/>
  <p:tag name="TEXTLENGTH" val="40"/>
  <p:tag name="FONTSIZE" val="28"/>
  <p:tag name="BULLETTYPE" val="ppBulletAlphaLCParenRight"/>
  <p:tag name="ANSWERTEXT" val="{4,5,6,9}&#10;{1,3,4,5,6,9}&#10;{1,3,4}&#10;ved ikk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2526</TotalTime>
  <Words>1169</Words>
  <Application>Microsoft Office PowerPoint</Application>
  <PresentationFormat>Widescreen</PresentationFormat>
  <Paragraphs>210</Paragraphs>
  <Slides>23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Symbol</vt:lpstr>
      <vt:lpstr>Tahoma</vt:lpstr>
      <vt:lpstr>Times New Roman</vt:lpstr>
      <vt:lpstr>Wingdings</vt:lpstr>
      <vt:lpstr>Office Theme</vt:lpstr>
      <vt:lpstr>PowerPoint Presentation</vt:lpstr>
      <vt:lpstr>Bevis ved induktion</vt:lpstr>
      <vt:lpstr>Eksempel: Bevis ∑2_(i=1)^n▒〖i=n(n+1)/2〗</vt:lpstr>
      <vt:lpstr>Eksempel: Bevis ∑2_(i=0)^n▒〖2^i=2^(n+1)-1〗</vt:lpstr>
      <vt:lpstr>Eksempel: Bevis ∑2_(i=0)^n▒〖x^i=〗  (x^(n+1)-1)/(x-1)</vt:lpstr>
      <vt:lpstr>Eksempel: Bevis ∑2_(i=1)^n▒〖i^2=(n(n+1)(2n+1))/6〗</vt:lpstr>
      <vt:lpstr>Planar Grafer - Eulers formel</vt:lpstr>
      <vt:lpstr>PowerPoint Presentation</vt:lpstr>
      <vt:lpstr>PowerPoint Presentation</vt:lpstr>
      <vt:lpstr>PowerPoint Presentation</vt:lpstr>
      <vt:lpstr>PowerPoint Presentation</vt:lpstr>
      <vt:lpstr>Binær søgning (i sorteret array)</vt:lpstr>
      <vt:lpstr>Binær søgning (i sorteret array)</vt:lpstr>
      <vt:lpstr>&lt;&lt; initialize &gt;&gt;</vt:lpstr>
      <vt:lpstr>&lt;&lt; loop condition &gt;&gt;</vt:lpstr>
      <vt:lpstr>&lt;&lt; update &gt;&gt;</vt:lpstr>
      <vt:lpstr>Binær søgning (i sorteret array)</vt:lpstr>
      <vt:lpstr>Hvor står svaret ?</vt:lpstr>
      <vt:lpstr>PowerPoint Presentation</vt:lpstr>
      <vt:lpstr>PowerPoint Presentation</vt:lpstr>
      <vt:lpstr>PowerPoint Presentation</vt:lpstr>
      <vt:lpstr>PowerPoint Presentation</vt:lpstr>
      <vt:lpstr>Invarianter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55</cp:revision>
  <cp:lastPrinted>2020-09-15T07:54:03Z</cp:lastPrinted>
  <dcterms:created xsi:type="dcterms:W3CDTF">2017-11-30T17:39:34Z</dcterms:created>
  <dcterms:modified xsi:type="dcterms:W3CDTF">2020-09-15T10:42:36Z</dcterms:modified>
</cp:coreProperties>
</file>