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4" r:id="rId2"/>
    <p:sldId id="286" r:id="rId3"/>
    <p:sldId id="295" r:id="rId4"/>
    <p:sldId id="297" r:id="rId5"/>
    <p:sldId id="288" r:id="rId6"/>
    <p:sldId id="308" r:id="rId7"/>
    <p:sldId id="316" r:id="rId8"/>
    <p:sldId id="291" r:id="rId9"/>
    <p:sldId id="293" r:id="rId10"/>
    <p:sldId id="287" r:id="rId11"/>
    <p:sldId id="309" r:id="rId12"/>
    <p:sldId id="296" r:id="rId13"/>
    <p:sldId id="289" r:id="rId14"/>
    <p:sldId id="290" r:id="rId15"/>
    <p:sldId id="314" r:id="rId16"/>
    <p:sldId id="279" r:id="rId17"/>
    <p:sldId id="317" r:id="rId18"/>
    <p:sldId id="315" r:id="rId19"/>
    <p:sldId id="280" r:id="rId20"/>
    <p:sldId id="281" r:id="rId21"/>
    <p:sldId id="311" r:id="rId22"/>
    <p:sldId id="282" r:id="rId23"/>
  </p:sldIdLst>
  <p:sldSz cx="12192000" cy="6858000"/>
  <p:notesSz cx="6808788" cy="9940925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00FF0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77661" autoAdjust="0"/>
  </p:normalViewPr>
  <p:slideViewPr>
    <p:cSldViewPr>
      <p:cViewPr varScale="1">
        <p:scale>
          <a:sx n="76" d="100"/>
          <a:sy n="76" d="100"/>
        </p:scale>
        <p:origin x="18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30" d="100"/>
          <a:sy n="30" d="100"/>
        </p:scale>
        <p:origin x="-1368" y="-90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678" cy="4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89" y="0"/>
            <a:ext cx="2950678" cy="4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75" y="4721438"/>
            <a:ext cx="5447639" cy="447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876"/>
            <a:ext cx="2950678" cy="4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89" y="9442876"/>
            <a:ext cx="2950678" cy="4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44847595-CFFF-42CA-B230-46A5F2A6A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3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a-DK" dirty="0" err="1" smtClean="0"/>
              <a:t>Eulers</a:t>
            </a:r>
            <a:r>
              <a:rPr lang="da-DK" dirty="0" smtClean="0"/>
              <a:t> formel vises ved induktion: Basis |E|=0, |V|=1, |F|=1</a:t>
            </a:r>
          </a:p>
          <a:p>
            <a:pPr>
              <a:defRPr/>
            </a:pPr>
            <a:r>
              <a:rPr lang="da-DK" dirty="0" smtClean="0"/>
              <a:t>Skridt, to tilfælde: </a:t>
            </a:r>
          </a:p>
          <a:p>
            <a:pPr marL="239250" indent="-239250">
              <a:buFontTx/>
              <a:buAutoNum type="arabicParenR"/>
              <a:defRPr/>
            </a:pPr>
            <a:r>
              <a:rPr lang="da-DK" dirty="0" smtClean="0"/>
              <a:t>Ny knude forbundet til en eksisterende knude |V’|=|V|+1 og |E’|=|E|+1, |F’|=|F|, </a:t>
            </a:r>
          </a:p>
          <a:p>
            <a:pPr marL="239250" indent="-239250">
              <a:buFontTx/>
              <a:buAutoNum type="arabicParenR"/>
              <a:defRPr/>
            </a:pPr>
            <a:r>
              <a:rPr lang="da-DK" dirty="0" smtClean="0"/>
              <a:t>Ny kant mellem to eksisterende knude |</a:t>
            </a:r>
            <a:r>
              <a:rPr lang="da-DK" dirty="0" err="1" smtClean="0"/>
              <a:t>V’|=|V|og</a:t>
            </a:r>
            <a:r>
              <a:rPr lang="da-DK" dirty="0" smtClean="0"/>
              <a:t> |E’|=|E|+1, |F’|=|F|+1</a:t>
            </a:r>
          </a:p>
          <a:p>
            <a:pPr marL="239250" indent="-239250">
              <a:buFontTx/>
              <a:buAutoNum type="arabicParenR"/>
              <a:defRPr/>
            </a:pPr>
            <a:endParaRPr lang="da-DK" dirty="0" smtClean="0"/>
          </a:p>
          <a:p>
            <a:pPr marL="239250" indent="-239250">
              <a:defRPr/>
            </a:pPr>
            <a:r>
              <a:rPr lang="da-DK" dirty="0" err="1" smtClean="0"/>
              <a:t>Korollar</a:t>
            </a:r>
            <a:r>
              <a:rPr lang="da-DK" dirty="0" smtClean="0"/>
              <a:t>: Hver flade </a:t>
            </a:r>
            <a:r>
              <a:rPr lang="da-DK" dirty="0" err="1" smtClean="0"/>
              <a:t>omkrandses</a:t>
            </a:r>
            <a:r>
              <a:rPr lang="da-DK" dirty="0" smtClean="0"/>
              <a:t> af mindst 3 kanter og hver kant støder kun op til to flader, |F|≤2|E|/3</a:t>
            </a:r>
            <a:endParaRPr lang="da-DK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495EF9-BF70-4682-86E3-6D527DBA527C}" type="slidenum">
              <a:rPr lang="en-US" b="0" smtClean="0"/>
              <a:pPr eaLnBrk="1" hangingPunct="1"/>
              <a:t>3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210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5843D7-9D98-42CF-B470-447040C5AFC6}" type="slidenum">
              <a:rPr lang="en-US" b="0" smtClean="0"/>
              <a:pPr eaLnBrk="1" hangingPunct="1"/>
              <a:t>16</a:t>
            </a:fld>
            <a:endParaRPr lang="en-US" b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5843D7-9D98-42CF-B470-447040C5AFC6}" type="slidenum">
              <a:rPr lang="en-US" b="0" smtClean="0"/>
              <a:pPr eaLnBrk="1" hangingPunct="1"/>
              <a:t>17</a:t>
            </a:fld>
            <a:endParaRPr lang="en-US" b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Kantlister:</a:t>
            </a:r>
            <a:r>
              <a:rPr lang="da-DK" baseline="0" dirty="0" smtClean="0"/>
              <a:t> Muligvis sorterede; gåde hvis man kan løse problemet ved at scanne kanterne igennem</a:t>
            </a:r>
          </a:p>
          <a:p>
            <a:pPr eaLnBrk="1" hangingPunct="1"/>
            <a:r>
              <a:rPr lang="da-DK" baseline="0" dirty="0" err="1" smtClean="0"/>
              <a:t>Incidenslister</a:t>
            </a:r>
            <a:r>
              <a:rPr lang="da-DK" baseline="0" dirty="0" smtClean="0"/>
              <a:t>: Kompakt repræsentation hvis knuder har mange udgående kanter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136550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Eksempel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graph. </a:t>
            </a:r>
            <a:r>
              <a:rPr lang="en-US" dirty="0" err="1" smtClean="0"/>
              <a:t>Celler</a:t>
            </a:r>
            <a:r>
              <a:rPr lang="en-US" dirty="0" smtClean="0"/>
              <a:t> = </a:t>
            </a:r>
            <a:r>
              <a:rPr lang="en-US" dirty="0" err="1" smtClean="0"/>
              <a:t>knuder</a:t>
            </a:r>
            <a:r>
              <a:rPr lang="en-US" dirty="0" smtClean="0"/>
              <a:t>, </a:t>
            </a:r>
            <a:r>
              <a:rPr lang="en-US" dirty="0" err="1" smtClean="0"/>
              <a:t>kanter</a:t>
            </a:r>
            <a:r>
              <a:rPr lang="en-US" dirty="0" smtClean="0"/>
              <a:t> =</a:t>
            </a:r>
            <a:r>
              <a:rPr lang="en-US" dirty="0" err="1" smtClean="0"/>
              <a:t>åbninger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mellem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47595-CFFF-42CA-B230-46A5F2A6AE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72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F9A670-2871-4ADB-B465-AA4AC25DDFD1}" type="slidenum">
              <a:rPr lang="en-US" b="0" smtClean="0"/>
              <a:pPr eaLnBrk="1" hangingPunct="1"/>
              <a:t>19</a:t>
            </a:fld>
            <a:endParaRPr lang="en-US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BFS: Besøger alle knuderne -- efter stigende afstand fra s</a:t>
            </a:r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5DDD9D-3959-4621-9D05-37FEA9229163}" type="slidenum">
              <a:rPr lang="en-US" b="0" smtClean="0"/>
              <a:pPr eaLnBrk="1" hangingPunct="1"/>
              <a:t>20</a:t>
            </a:fld>
            <a:endParaRPr lang="en-US" b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A06B9D-22DB-4D43-93B5-83EF84E07027}" type="slidenum">
              <a:rPr lang="en-US" b="0" smtClean="0"/>
              <a:pPr eaLnBrk="1" hangingPunct="1"/>
              <a:t>22</a:t>
            </a:fld>
            <a:endParaRPr lang="en-US" b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Kapitel</a:t>
            </a:r>
            <a:r>
              <a:rPr lang="en-US" dirty="0" smtClean="0"/>
              <a:t> 32.3 “String matching wit finite automata”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47595-CFFF-42CA-B230-46A5F2A6AE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3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Knuder = celler, Orienterede kanter = afhængighed mellem celler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BF9FFB-51E1-4BCF-AAC1-20D19D196242}" type="slidenum">
              <a:rPr lang="en-US" b="0" smtClean="0"/>
              <a:pPr eaLnBrk="1" hangingPunct="1"/>
              <a:t>5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Interesseret i at afgøre om der findes en cykel.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311034-EFD9-4038-A8C5-DB354DEA2301}" type="slidenum">
              <a:rPr lang="en-US" b="0" smtClean="0"/>
              <a:pPr eaLnBrk="1" hangingPunct="1"/>
              <a:t>8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TrafficJam: Tilstandsgraf, uorienteret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Intereseret i den korteste vej i en uorienteret, uvægtet graf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7E7792-6039-4151-8887-BCD598465192}" type="slidenum">
              <a:rPr lang="en-US" b="0" smtClean="0"/>
              <a:pPr eaLnBrk="1" hangingPunct="1"/>
              <a:t>9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484DB9-CCDB-45F4-901F-3222CE258A6C}" type="slidenum">
              <a:rPr lang="en-US" b="0" smtClean="0"/>
              <a:pPr eaLnBrk="1" hangingPunct="1"/>
              <a:t>10</a:t>
            </a:fld>
            <a:endParaRPr lang="en-US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Korteste veje i en </a:t>
            </a:r>
            <a:r>
              <a:rPr lang="da-DK" b="1" smtClean="0"/>
              <a:t>vægtet</a:t>
            </a:r>
            <a:r>
              <a:rPr lang="da-DK" smtClean="0"/>
              <a:t> graf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Data fra ”Dynamic Highway-Node Touring”, Dominik Schultes and Peter Sanders, WEA 2007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3A564-74BA-4B6F-AFE0-BDF1A0AD7E57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013179-C445-4911-B963-866BF96E51ED}" type="slidenum">
              <a:rPr lang="en-US" b="0" smtClean="0"/>
              <a:pPr eaLnBrk="1" hangingPunct="1"/>
              <a:t>13</a:t>
            </a:fld>
            <a:endParaRPr lang="en-US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Praksis… de første ruteplanlægninger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560 km, 6 timer I </a:t>
            </a:r>
            <a:r>
              <a:rPr lang="en-US" dirty="0" err="1" smtClean="0"/>
              <a:t>bil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47595-CFFF-42CA-B230-46A5F2A6AE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8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5573-0606-4656-8A0B-67E4E08CF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B297-EAB1-4514-B3D1-FC3102224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D021-8E01-481B-90A3-42BD44849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D270-26D6-48D9-AEAE-14BA3B7D8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9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98CF0-CF74-47C6-8148-9C3E33F62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A6B0C-B3E4-4991-90B5-B9A6EDA9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1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7D8B-DD40-4C6D-B47E-446955479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871D3-C515-4429-B271-C0C220094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6ABE-19CE-466C-B63D-4357FB7A1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8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707EE-D2FC-4F90-A803-CDD5B32EE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28E7C-CCAA-4958-A582-2A3A80D72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4B91-6DB1-4883-852B-CE069A8CD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8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727F5A9-EF9F-481B-811D-507FF4075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jpeg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1219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3200" b="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sz="3200" b="0" dirty="0">
                <a:latin typeface="+mj-lt"/>
              </a:rPr>
              <a:t>Graf </a:t>
            </a:r>
            <a:r>
              <a:rPr lang="da-DK" sz="3200" b="0" dirty="0" smtClean="0">
                <a:latin typeface="+mj-lt"/>
              </a:rPr>
              <a:t>repræsentationer, bredde først søgning (BFS)</a:t>
            </a:r>
            <a:br>
              <a:rPr lang="da-DK" sz="3200" b="0" dirty="0" smtClean="0">
                <a:latin typeface="+mj-lt"/>
              </a:rPr>
            </a:br>
            <a:r>
              <a:rPr lang="da-DK" sz="3200" b="0" dirty="0" smtClean="0">
                <a:latin typeface="+mj-lt"/>
              </a:rPr>
              <a:t>[CLRS, kapitel 22.1-22.2]</a:t>
            </a:r>
          </a:p>
          <a:p>
            <a:pPr algn="ctr">
              <a:defRPr/>
            </a:pPr>
            <a:endParaRPr lang="da-DK" dirty="0"/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"/>
            <a:ext cx="73152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05200" y="2590800"/>
            <a:ext cx="2819400" cy="41148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449263" indent="-449263"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1</a:t>
            </a:r>
          </a:p>
          <a:p>
            <a:pPr marL="449263" indent="-449263"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2</a:t>
            </a:r>
          </a:p>
          <a:p>
            <a:pPr marL="449263" indent="-449263"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4</a:t>
            </a:r>
          </a:p>
          <a:p>
            <a:pPr marL="449263" indent="-449263"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5</a:t>
            </a:r>
          </a:p>
          <a:p>
            <a:pPr marL="449263" indent="-449263"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8</a:t>
            </a:r>
          </a:p>
          <a:p>
            <a:pPr marL="449263" indent="-449263"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9</a:t>
            </a:r>
          </a:p>
          <a:p>
            <a:pPr marL="449263" indent="-449263"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12</a:t>
            </a:r>
          </a:p>
          <a:p>
            <a:pPr marL="449263" indent="-449263" eaLnBrk="1" hangingPunct="1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12291" name="TPQuestion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1295400"/>
          </a:xfrm>
        </p:spPr>
        <p:txBody>
          <a:bodyPr/>
          <a:lstStyle/>
          <a:p>
            <a:r>
              <a:rPr lang="da-DK" sz="4000" b="1">
                <a:solidFill>
                  <a:schemeClr val="bg1"/>
                </a:solidFill>
              </a:rPr>
              <a:t>Hvor mange knuder skal man bruge for at repræsentere et vejkryds?</a:t>
            </a:r>
            <a:endParaRPr lang="en-US" sz="4000" b="1">
              <a:solidFill>
                <a:srgbClr val="FFFFFF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2819400" y="4343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9" t="5441" r="10580" b="42592"/>
          <a:stretch>
            <a:fillRect/>
          </a:stretch>
        </p:blipFill>
        <p:spPr bwMode="auto">
          <a:xfrm>
            <a:off x="5715000" y="2438400"/>
            <a:ext cx="446563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5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2092698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78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828800" y="304801"/>
            <a:ext cx="6400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4400">
                <a:solidFill>
                  <a:srgbClr val="C00000"/>
                </a:solidFill>
              </a:rPr>
              <a:t>Kort over Vest-Europa</a:t>
            </a:r>
          </a:p>
          <a:p>
            <a:pPr eaLnBrk="1" hangingPunct="1"/>
            <a:endParaRPr lang="da-DK" sz="100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/>
              <a:t>  18.029.721 knuder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/>
              <a:t>  42.199.587 orienterede kanter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90600"/>
            <a:ext cx="2590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1"/>
            <a:ext cx="444658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981200" y="6019800"/>
            <a:ext cx="4038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381000"/>
            <a:ext cx="8686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12700"/>
            <a:ext cx="82042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10265"/>
              </p:ext>
            </p:extLst>
          </p:nvPr>
        </p:nvGraphicFramePr>
        <p:xfrm>
          <a:off x="2082654" y="764704"/>
          <a:ext cx="3654424" cy="491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52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18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18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37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67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20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679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91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28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593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2440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Tid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Hor.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err="1" smtClean="0">
                          <a:solidFill>
                            <a:schemeClr val="tx1"/>
                          </a:solidFill>
                        </a:rPr>
                        <a:t>Ska</a:t>
                      </a: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Ry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err="1" smtClean="0">
                          <a:solidFill>
                            <a:schemeClr val="tx1"/>
                          </a:solidFill>
                        </a:rPr>
                        <a:t>Aar</a:t>
                      </a: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IC</a:t>
                      </a:r>
                      <a:br>
                        <a:rPr lang="da-DK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br>
                        <a:rPr lang="da-DK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3329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ICL</a:t>
                      </a:r>
                      <a:br>
                        <a:rPr lang="da-DK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RX</a:t>
                      </a:r>
                      <a:br>
                        <a:rPr lang="da-DK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5335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10:43</a:t>
                      </a:r>
                      <a:endParaRPr lang="da-DK" sz="1600" dirty="0"/>
                    </a:p>
                  </a:txBody>
                  <a:tcPr marL="0" marR="0" marT="0" marB="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10:49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10:57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10:58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11:00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11:08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11:09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11:11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11:12</a:t>
                      </a:r>
                      <a:endParaRPr lang="da-DK" sz="1600" dirty="0"/>
                    </a:p>
                  </a:txBody>
                  <a:tcPr marL="0" marR="0" marT="0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11:18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11:25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11:26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11:31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11:40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6666">
                <a:tc>
                  <a:txBody>
                    <a:bodyPr/>
                    <a:lstStyle/>
                    <a:p>
                      <a:pPr algn="ctr"/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72" name="Freeform 71"/>
          <p:cNvSpPr/>
          <p:nvPr/>
        </p:nvSpPr>
        <p:spPr>
          <a:xfrm>
            <a:off x="2885661" y="1323873"/>
            <a:ext cx="2609799" cy="2749970"/>
          </a:xfrm>
          <a:custGeom>
            <a:avLst/>
            <a:gdLst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76517 w 2635623"/>
              <a:gd name="connsiteY4" fmla="*/ 578223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82455 w 2635623"/>
              <a:gd name="connsiteY4" fmla="*/ 590099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22647 w 2622176"/>
              <a:gd name="connsiteY0" fmla="*/ 2761013 h 2761013"/>
              <a:gd name="connsiteX1" fmla="*/ 2617810 w 2622176"/>
              <a:gd name="connsiteY1" fmla="*/ 2745994 h 2761013"/>
              <a:gd name="connsiteX2" fmla="*/ 2622176 w 2622176"/>
              <a:gd name="connsiteY2" fmla="*/ 1828800 h 2761013"/>
              <a:gd name="connsiteX3" fmla="*/ 376517 w 2622176"/>
              <a:gd name="connsiteY3" fmla="*/ 1828800 h 2761013"/>
              <a:gd name="connsiteX4" fmla="*/ 382455 w 2622176"/>
              <a:gd name="connsiteY4" fmla="*/ 590099 h 2761013"/>
              <a:gd name="connsiteX5" fmla="*/ 1411941 w 2622176"/>
              <a:gd name="connsiteY5" fmla="*/ 591671 h 2761013"/>
              <a:gd name="connsiteX6" fmla="*/ 1411941 w 2622176"/>
              <a:gd name="connsiteY6" fmla="*/ 0 h 2761013"/>
              <a:gd name="connsiteX7" fmla="*/ 0 w 2622176"/>
              <a:gd name="connsiteY7" fmla="*/ 0 h 2761013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17886"/>
              <a:gd name="connsiteY0" fmla="*/ 2743200 h 2745994"/>
              <a:gd name="connsiteX1" fmla="*/ 2617810 w 2617886"/>
              <a:gd name="connsiteY1" fmla="*/ 2745994 h 2745994"/>
              <a:gd name="connsiteX2" fmla="*/ 2601034 w 2617886"/>
              <a:gd name="connsiteY2" fmla="*/ 1532810 h 2745994"/>
              <a:gd name="connsiteX3" fmla="*/ 371231 w 2617886"/>
              <a:gd name="connsiteY3" fmla="*/ 1532809 h 2745994"/>
              <a:gd name="connsiteX4" fmla="*/ 382455 w 2617886"/>
              <a:gd name="connsiteY4" fmla="*/ 590099 h 2745994"/>
              <a:gd name="connsiteX5" fmla="*/ 1411941 w 2617886"/>
              <a:gd name="connsiteY5" fmla="*/ 591671 h 2745994"/>
              <a:gd name="connsiteX6" fmla="*/ 1411941 w 2617886"/>
              <a:gd name="connsiteY6" fmla="*/ 0 h 2745994"/>
              <a:gd name="connsiteX7" fmla="*/ 0 w 2617886"/>
              <a:gd name="connsiteY7" fmla="*/ 0 h 2745994"/>
              <a:gd name="connsiteX0" fmla="*/ 734522 w 2618146"/>
              <a:gd name="connsiteY0" fmla="*/ 2743200 h 2745994"/>
              <a:gd name="connsiteX1" fmla="*/ 2617810 w 2618146"/>
              <a:gd name="connsiteY1" fmla="*/ 2745994 h 2745994"/>
              <a:gd name="connsiteX2" fmla="*/ 2616891 w 2618146"/>
              <a:gd name="connsiteY2" fmla="*/ 1532810 h 2745994"/>
              <a:gd name="connsiteX3" fmla="*/ 371231 w 2618146"/>
              <a:gd name="connsiteY3" fmla="*/ 1532809 h 2745994"/>
              <a:gd name="connsiteX4" fmla="*/ 382455 w 2618146"/>
              <a:gd name="connsiteY4" fmla="*/ 590099 h 2745994"/>
              <a:gd name="connsiteX5" fmla="*/ 1411941 w 2618146"/>
              <a:gd name="connsiteY5" fmla="*/ 591671 h 2745994"/>
              <a:gd name="connsiteX6" fmla="*/ 1411941 w 2618146"/>
              <a:gd name="connsiteY6" fmla="*/ 0 h 2745994"/>
              <a:gd name="connsiteX7" fmla="*/ 0 w 2618146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53280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81658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43136"/>
              <a:gd name="connsiteY0" fmla="*/ 2743200 h 2745994"/>
              <a:gd name="connsiteX1" fmla="*/ 2617810 w 2643136"/>
              <a:gd name="connsiteY1" fmla="*/ 2745994 h 2745994"/>
              <a:gd name="connsiteX2" fmla="*/ 2643136 w 2643136"/>
              <a:gd name="connsiteY2" fmla="*/ 1816590 h 2745994"/>
              <a:gd name="connsiteX3" fmla="*/ 371231 w 2643136"/>
              <a:gd name="connsiteY3" fmla="*/ 1816589 h 2745994"/>
              <a:gd name="connsiteX4" fmla="*/ 382455 w 2643136"/>
              <a:gd name="connsiteY4" fmla="*/ 590099 h 2745994"/>
              <a:gd name="connsiteX5" fmla="*/ 1411941 w 2643136"/>
              <a:gd name="connsiteY5" fmla="*/ 591671 h 2745994"/>
              <a:gd name="connsiteX6" fmla="*/ 1411941 w 2643136"/>
              <a:gd name="connsiteY6" fmla="*/ 0 h 2745994"/>
              <a:gd name="connsiteX7" fmla="*/ 0 w 2643136"/>
              <a:gd name="connsiteY7" fmla="*/ 0 h 2745994"/>
              <a:gd name="connsiteX0" fmla="*/ 734522 w 2617865"/>
              <a:gd name="connsiteY0" fmla="*/ 2743200 h 2745994"/>
              <a:gd name="connsiteX1" fmla="*/ 2617810 w 2617865"/>
              <a:gd name="connsiteY1" fmla="*/ 2745994 h 2745994"/>
              <a:gd name="connsiteX2" fmla="*/ 2593130 w 2617865"/>
              <a:gd name="connsiteY2" fmla="*/ 1821352 h 2745994"/>
              <a:gd name="connsiteX3" fmla="*/ 371231 w 2617865"/>
              <a:gd name="connsiteY3" fmla="*/ 1816589 h 2745994"/>
              <a:gd name="connsiteX4" fmla="*/ 382455 w 2617865"/>
              <a:gd name="connsiteY4" fmla="*/ 590099 h 2745994"/>
              <a:gd name="connsiteX5" fmla="*/ 1411941 w 2617865"/>
              <a:gd name="connsiteY5" fmla="*/ 591671 h 2745994"/>
              <a:gd name="connsiteX6" fmla="*/ 1411941 w 2617865"/>
              <a:gd name="connsiteY6" fmla="*/ 0 h 2745994"/>
              <a:gd name="connsiteX7" fmla="*/ 0 w 2617865"/>
              <a:gd name="connsiteY7" fmla="*/ 0 h 2745994"/>
              <a:gd name="connsiteX0" fmla="*/ 734522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60703 w 2617943"/>
              <a:gd name="connsiteY0" fmla="*/ 2747962 h 2747962"/>
              <a:gd name="connsiteX1" fmla="*/ 2617810 w 2617943"/>
              <a:gd name="connsiteY1" fmla="*/ 2745994 h 2747962"/>
              <a:gd name="connsiteX2" fmla="*/ 2609799 w 2617943"/>
              <a:gd name="connsiteY2" fmla="*/ 1818971 h 2747962"/>
              <a:gd name="connsiteX3" fmla="*/ 371231 w 2617943"/>
              <a:gd name="connsiteY3" fmla="*/ 1816589 h 2747962"/>
              <a:gd name="connsiteX4" fmla="*/ 382455 w 2617943"/>
              <a:gd name="connsiteY4" fmla="*/ 590099 h 2747962"/>
              <a:gd name="connsiteX5" fmla="*/ 1411941 w 2617943"/>
              <a:gd name="connsiteY5" fmla="*/ 591671 h 2747962"/>
              <a:gd name="connsiteX6" fmla="*/ 1411941 w 2617943"/>
              <a:gd name="connsiteY6" fmla="*/ 0 h 2747962"/>
              <a:gd name="connsiteX7" fmla="*/ 0 w 2617943"/>
              <a:gd name="connsiteY7" fmla="*/ 0 h 2747962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53945"/>
              <a:gd name="connsiteX1" fmla="*/ 2597932 w 2609799"/>
              <a:gd name="connsiteY1" fmla="*/ 2753945 h 2753945"/>
              <a:gd name="connsiteX2" fmla="*/ 2609799 w 2609799"/>
              <a:gd name="connsiteY2" fmla="*/ 1818971 h 2753945"/>
              <a:gd name="connsiteX3" fmla="*/ 371231 w 2609799"/>
              <a:gd name="connsiteY3" fmla="*/ 1816589 h 2753945"/>
              <a:gd name="connsiteX4" fmla="*/ 382455 w 2609799"/>
              <a:gd name="connsiteY4" fmla="*/ 590099 h 2753945"/>
              <a:gd name="connsiteX5" fmla="*/ 1411941 w 2609799"/>
              <a:gd name="connsiteY5" fmla="*/ 591671 h 2753945"/>
              <a:gd name="connsiteX6" fmla="*/ 1411941 w 2609799"/>
              <a:gd name="connsiteY6" fmla="*/ 0 h 2753945"/>
              <a:gd name="connsiteX7" fmla="*/ 0 w 2609799"/>
              <a:gd name="connsiteY7" fmla="*/ 0 h 2753945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49970"/>
              <a:gd name="connsiteX1" fmla="*/ 2601907 w 2609799"/>
              <a:gd name="connsiteY1" fmla="*/ 2749970 h 2749970"/>
              <a:gd name="connsiteX2" fmla="*/ 2609799 w 2609799"/>
              <a:gd name="connsiteY2" fmla="*/ 1818971 h 2749970"/>
              <a:gd name="connsiteX3" fmla="*/ 371231 w 2609799"/>
              <a:gd name="connsiteY3" fmla="*/ 1816589 h 2749970"/>
              <a:gd name="connsiteX4" fmla="*/ 382455 w 2609799"/>
              <a:gd name="connsiteY4" fmla="*/ 590099 h 2749970"/>
              <a:gd name="connsiteX5" fmla="*/ 1411941 w 2609799"/>
              <a:gd name="connsiteY5" fmla="*/ 591671 h 2749970"/>
              <a:gd name="connsiteX6" fmla="*/ 1411941 w 2609799"/>
              <a:gd name="connsiteY6" fmla="*/ 0 h 2749970"/>
              <a:gd name="connsiteX7" fmla="*/ 0 w 2609799"/>
              <a:gd name="connsiteY7" fmla="*/ 0 h 27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799" h="2749970">
                <a:moveTo>
                  <a:pt x="689278" y="2743200"/>
                </a:moveTo>
                <a:lnTo>
                  <a:pt x="2601907" y="2749970"/>
                </a:lnTo>
                <a:cubicBezTo>
                  <a:pt x="2603362" y="2444239"/>
                  <a:pt x="2608344" y="2124702"/>
                  <a:pt x="2609799" y="1818971"/>
                </a:cubicBezTo>
                <a:lnTo>
                  <a:pt x="371231" y="1816589"/>
                </a:lnTo>
                <a:cubicBezTo>
                  <a:pt x="373210" y="1403689"/>
                  <a:pt x="380476" y="1002999"/>
                  <a:pt x="382455" y="590099"/>
                </a:cubicBezTo>
                <a:lnTo>
                  <a:pt x="1411941" y="591671"/>
                </a:lnTo>
                <a:lnTo>
                  <a:pt x="1411941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accent6"/>
            </a:solidFill>
            <a:head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6528048" y="619724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uddrag af køreplaner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6712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da-DK" b="1" dirty="0" smtClean="0"/>
              <a:t>Rejseplan (Horsens til Ry)</a:t>
            </a:r>
            <a:endParaRPr lang="da-DK" b="1" dirty="0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47495"/>
              </p:ext>
            </p:extLst>
          </p:nvPr>
        </p:nvGraphicFramePr>
        <p:xfrm>
          <a:off x="6528048" y="856193"/>
          <a:ext cx="3528152" cy="5335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Ank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IC125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5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Re3329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11:31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0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ICL27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RX5335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 St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542"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1775520" y="5867400"/>
            <a:ext cx="4248472" cy="784830"/>
          </a:xfrm>
          <a:prstGeom prst="rect">
            <a:avLst/>
          </a:prstGeom>
          <a:solidFill>
            <a:srgbClr val="FFC000"/>
          </a:solidFill>
        </p:spPr>
        <p:txBody>
          <a:bodyPr wrap="square" tIns="0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da-DK" sz="1600" dirty="0"/>
              <a:t>Algoritme</a:t>
            </a:r>
          </a:p>
          <a:p>
            <a:pPr algn="ctr">
              <a:tabLst>
                <a:tab pos="182563" algn="l"/>
              </a:tabLst>
            </a:pPr>
            <a:r>
              <a:rPr lang="da-DK" sz="1600" dirty="0"/>
              <a:t>Find tidligste knude for </a:t>
            </a:r>
            <a:r>
              <a:rPr lang="da-DK" sz="1600" dirty="0">
                <a:solidFill>
                  <a:srgbClr val="C00000"/>
                </a:solidFill>
              </a:rPr>
              <a:t>Ry </a:t>
            </a:r>
            <a:r>
              <a:rPr lang="da-DK" sz="1600" dirty="0"/>
              <a:t>der kan nås fra en given start-knude i </a:t>
            </a:r>
            <a:r>
              <a:rPr lang="da-DK" sz="1600" dirty="0">
                <a:solidFill>
                  <a:srgbClr val="C00000"/>
                </a:solidFill>
              </a:rPr>
              <a:t>Horsens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19130" y="1222630"/>
            <a:ext cx="2106972" cy="4150586"/>
            <a:chOff x="6282940" y="1942710"/>
            <a:chExt cx="2106972" cy="4150586"/>
          </a:xfrm>
        </p:grpSpPr>
        <p:sp>
          <p:nvSpPr>
            <p:cNvPr id="77" name="Isosceles Triangle 76"/>
            <p:cNvSpPr/>
            <p:nvPr/>
          </p:nvSpPr>
          <p:spPr>
            <a:xfrm rot="5400000">
              <a:off x="7040702" y="2898621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8" name="Isosceles Triangle 77"/>
            <p:cNvSpPr/>
            <p:nvPr/>
          </p:nvSpPr>
          <p:spPr>
            <a:xfrm rot="5400000">
              <a:off x="8244423" y="22855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9" name="Isosceles Triangle 78"/>
            <p:cNvSpPr/>
            <p:nvPr/>
          </p:nvSpPr>
          <p:spPr>
            <a:xfrm rot="5400000">
              <a:off x="8245912" y="381078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0" name="Isosceles Triangle 79"/>
            <p:cNvSpPr/>
            <p:nvPr/>
          </p:nvSpPr>
          <p:spPr>
            <a:xfrm rot="5400000">
              <a:off x="7822490" y="53372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1" name="Isosceles Triangle 80"/>
            <p:cNvSpPr/>
            <p:nvPr/>
          </p:nvSpPr>
          <p:spPr>
            <a:xfrm rot="5400000">
              <a:off x="7821001" y="411307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7047654" y="197871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3" name="Isosceles Triangle 82"/>
            <p:cNvSpPr/>
            <p:nvPr/>
          </p:nvSpPr>
          <p:spPr>
            <a:xfrm rot="-5400000">
              <a:off x="6255566" y="260090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4" name="Isosceles Triangle 83"/>
            <p:cNvSpPr/>
            <p:nvPr/>
          </p:nvSpPr>
          <p:spPr>
            <a:xfrm rot="-5400000">
              <a:off x="6246940" y="350102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5" name="Isosceles Triangle 84"/>
            <p:cNvSpPr/>
            <p:nvPr/>
          </p:nvSpPr>
          <p:spPr>
            <a:xfrm rot="-5400000">
              <a:off x="6536484" y="473378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6" name="Isosceles Triangle 85"/>
            <p:cNvSpPr/>
            <p:nvPr/>
          </p:nvSpPr>
          <p:spPr>
            <a:xfrm rot="-5400000">
              <a:off x="6246940" y="503044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Isosceles Triangle 86"/>
            <p:cNvSpPr/>
            <p:nvPr/>
          </p:nvSpPr>
          <p:spPr>
            <a:xfrm rot="-5400000">
              <a:off x="6902150" y="59492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7462450" y="32129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9" name="Isosceles Triangle 88"/>
            <p:cNvSpPr/>
            <p:nvPr/>
          </p:nvSpPr>
          <p:spPr>
            <a:xfrm rot="-5400000">
              <a:off x="6896524" y="442850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0" name="Isosceles Triangle 89"/>
            <p:cNvSpPr/>
            <p:nvPr/>
          </p:nvSpPr>
          <p:spPr>
            <a:xfrm rot="-5400000">
              <a:off x="6899282" y="56424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800576" y="1143796"/>
            <a:ext cx="2780754" cy="4203543"/>
            <a:chOff x="5764386" y="1863875"/>
            <a:chExt cx="2780754" cy="4203543"/>
          </a:xfrm>
        </p:grpSpPr>
        <p:sp>
          <p:nvSpPr>
            <p:cNvPr id="15" name="Oval 14"/>
            <p:cNvSpPr/>
            <p:nvPr/>
          </p:nvSpPr>
          <p:spPr>
            <a:xfrm>
              <a:off x="5778884" y="409972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5787526" y="318711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Oval 16"/>
            <p:cNvSpPr/>
            <p:nvPr/>
          </p:nvSpPr>
          <p:spPr>
            <a:xfrm>
              <a:off x="7596336" y="317547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8388440" y="349239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Oval 18"/>
            <p:cNvSpPr/>
            <p:nvPr/>
          </p:nvSpPr>
          <p:spPr>
            <a:xfrm>
              <a:off x="8388424" y="37890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Oval 19"/>
            <p:cNvSpPr/>
            <p:nvPr/>
          </p:nvSpPr>
          <p:spPr>
            <a:xfrm>
              <a:off x="8388424" y="47079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6435582" y="47251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Oval 21"/>
            <p:cNvSpPr/>
            <p:nvPr/>
          </p:nvSpPr>
          <p:spPr>
            <a:xfrm>
              <a:off x="6147550" y="501319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6147550" y="53098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6795622" y="562376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Oval 24"/>
            <p:cNvSpPr/>
            <p:nvPr/>
          </p:nvSpPr>
          <p:spPr>
            <a:xfrm>
              <a:off x="6804248" y="592341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Oval 25"/>
            <p:cNvSpPr/>
            <p:nvPr/>
          </p:nvSpPr>
          <p:spPr>
            <a:xfrm>
              <a:off x="7947766" y="592340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Oval 26"/>
            <p:cNvSpPr/>
            <p:nvPr/>
          </p:nvSpPr>
          <p:spPr>
            <a:xfrm>
              <a:off x="7596352" y="56237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/>
            <p:nvPr/>
          </p:nvSpPr>
          <p:spPr>
            <a:xfrm>
              <a:off x="7956392" y="530983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Oval 28"/>
            <p:cNvSpPr/>
            <p:nvPr/>
          </p:nvSpPr>
          <p:spPr>
            <a:xfrm>
              <a:off x="7947750" y="501317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Oval 29"/>
            <p:cNvSpPr/>
            <p:nvPr/>
          </p:nvSpPr>
          <p:spPr>
            <a:xfrm>
              <a:off x="7172914" y="43996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6795622" y="44112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31"/>
            <p:cNvSpPr/>
            <p:nvPr/>
          </p:nvSpPr>
          <p:spPr>
            <a:xfrm>
              <a:off x="7953392" y="409732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6147550" y="378904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Oval 33"/>
            <p:cNvSpPr/>
            <p:nvPr/>
          </p:nvSpPr>
          <p:spPr>
            <a:xfrm>
              <a:off x="6147550" y="34837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6138924" y="28732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Oval 35"/>
            <p:cNvSpPr/>
            <p:nvPr/>
          </p:nvSpPr>
          <p:spPr>
            <a:xfrm>
              <a:off x="615619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Oval 36"/>
            <p:cNvSpPr/>
            <p:nvPr/>
          </p:nvSpPr>
          <p:spPr>
            <a:xfrm>
              <a:off x="719018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Oval 37"/>
            <p:cNvSpPr/>
            <p:nvPr/>
          </p:nvSpPr>
          <p:spPr>
            <a:xfrm>
              <a:off x="7193182" y="287883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Oval 38"/>
            <p:cNvSpPr/>
            <p:nvPr/>
          </p:nvSpPr>
          <p:spPr>
            <a:xfrm>
              <a:off x="6804248" y="227688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0" name="Oval 39"/>
            <p:cNvSpPr/>
            <p:nvPr/>
          </p:nvSpPr>
          <p:spPr>
            <a:xfrm>
              <a:off x="8379814" y="225099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1" name="Oval 40"/>
            <p:cNvSpPr/>
            <p:nvPr/>
          </p:nvSpPr>
          <p:spPr>
            <a:xfrm>
              <a:off x="5787526" y="195435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Oval 41"/>
            <p:cNvSpPr/>
            <p:nvPr/>
          </p:nvSpPr>
          <p:spPr>
            <a:xfrm>
              <a:off x="7190182" y="196297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6780854" y="219318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Isosceles Triangle 45"/>
            <p:cNvSpPr/>
            <p:nvPr/>
          </p:nvSpPr>
          <p:spPr>
            <a:xfrm rot="10800000">
              <a:off x="6132892" y="24674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Isosceles Triangle 46"/>
            <p:cNvSpPr/>
            <p:nvPr/>
          </p:nvSpPr>
          <p:spPr>
            <a:xfrm rot="10800000">
              <a:off x="6130776" y="277457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Isosceles Triangle 47"/>
            <p:cNvSpPr/>
            <p:nvPr/>
          </p:nvSpPr>
          <p:spPr>
            <a:xfrm rot="10800000">
              <a:off x="7174912" y="27809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7176988" y="24738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7573052" y="307741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8365140" y="33930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2" name="Isosceles Triangle 51"/>
            <p:cNvSpPr/>
            <p:nvPr/>
          </p:nvSpPr>
          <p:spPr>
            <a:xfrm rot="10800000">
              <a:off x="8365140" y="368954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3" name="Isosceles Triangle 52"/>
            <p:cNvSpPr/>
            <p:nvPr/>
          </p:nvSpPr>
          <p:spPr>
            <a:xfrm rot="10800000">
              <a:off x="6130777" y="370009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Isosceles Triangle 53"/>
            <p:cNvSpPr/>
            <p:nvPr/>
          </p:nvSpPr>
          <p:spPr>
            <a:xfrm rot="10800000">
              <a:off x="6124426" y="33823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5772852" y="309862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5764386" y="186387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Isosceles Triangle 56"/>
            <p:cNvSpPr/>
            <p:nvPr/>
          </p:nvSpPr>
          <p:spPr>
            <a:xfrm rot="10800000">
              <a:off x="7170638" y="187657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Isosceles Triangle 57"/>
            <p:cNvSpPr/>
            <p:nvPr/>
          </p:nvSpPr>
          <p:spPr>
            <a:xfrm rot="10800000">
              <a:off x="5766502" y="400506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Isosceles Triangle 58"/>
            <p:cNvSpPr/>
            <p:nvPr/>
          </p:nvSpPr>
          <p:spPr>
            <a:xfrm rot="10800000">
              <a:off x="6132892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0" name="Isosceles Triangle 59"/>
            <p:cNvSpPr/>
            <p:nvPr/>
          </p:nvSpPr>
          <p:spPr>
            <a:xfrm rot="10800000">
              <a:off x="6132892" y="520590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Isosceles Triangle 60"/>
            <p:cNvSpPr/>
            <p:nvPr/>
          </p:nvSpPr>
          <p:spPr>
            <a:xfrm rot="10800000">
              <a:off x="6418809" y="4623493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Isosceles Triangle 61"/>
            <p:cNvSpPr/>
            <p:nvPr/>
          </p:nvSpPr>
          <p:spPr>
            <a:xfrm rot="10800000">
              <a:off x="6780964" y="43121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7170639" y="43057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7933092" y="400082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Isosceles Triangle 64"/>
            <p:cNvSpPr/>
            <p:nvPr/>
          </p:nvSpPr>
          <p:spPr>
            <a:xfrm rot="10800000">
              <a:off x="7928819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6" name="Isosceles Triangle 65"/>
            <p:cNvSpPr/>
            <p:nvPr/>
          </p:nvSpPr>
          <p:spPr>
            <a:xfrm rot="10800000">
              <a:off x="7937327" y="521225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7" name="Isosceles Triangle 66"/>
            <p:cNvSpPr/>
            <p:nvPr/>
          </p:nvSpPr>
          <p:spPr>
            <a:xfrm rot="10800000">
              <a:off x="7933092" y="5822229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8" name="Isosceles Triangle 67"/>
            <p:cNvSpPr/>
            <p:nvPr/>
          </p:nvSpPr>
          <p:spPr>
            <a:xfrm rot="10800000">
              <a:off x="6787314" y="58243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6778849" y="55299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Isosceles Triangle 69"/>
            <p:cNvSpPr/>
            <p:nvPr/>
          </p:nvSpPr>
          <p:spPr>
            <a:xfrm rot="10800000">
              <a:off x="7575210" y="55172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Isosceles Triangle 70"/>
            <p:cNvSpPr/>
            <p:nvPr/>
          </p:nvSpPr>
          <p:spPr>
            <a:xfrm rot="10800000">
              <a:off x="8365140" y="46065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9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48569" r="43048" b="36038"/>
          <a:stretch/>
        </p:blipFill>
        <p:spPr>
          <a:xfrm>
            <a:off x="6693023" y="4390513"/>
            <a:ext cx="3204673" cy="16734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8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/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6450014" y="3124201"/>
            <a:ext cx="534987" cy="231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5799139" y="2324101"/>
            <a:ext cx="511175" cy="231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88" name="Rectangle 18"/>
          <p:cNvSpPr>
            <a:spLocks noChangeArrowheads="1"/>
          </p:cNvSpPr>
          <p:nvPr/>
        </p:nvSpPr>
        <p:spPr bwMode="auto">
          <a:xfrm>
            <a:off x="5765800" y="5299075"/>
            <a:ext cx="534988" cy="2301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800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>
                <a:solidFill>
                  <a:schemeClr val="tx1"/>
                </a:solidFill>
              </a:rPr>
              <a:t>Graf repræsentationer: </a:t>
            </a:r>
            <a:br>
              <a:rPr lang="da-DK" sz="4000" b="1">
                <a:solidFill>
                  <a:schemeClr val="tx1"/>
                </a:solidFill>
              </a:rPr>
            </a:br>
            <a:r>
              <a:rPr lang="da-DK" sz="4000" b="1">
                <a:solidFill>
                  <a:schemeClr val="tx1"/>
                </a:solidFill>
              </a:rPr>
              <a:t>Incidenslister og incidensmatricer</a:t>
            </a:r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800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1524000" y="3505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/>
              <a:t>Uorienterede grafer</a:t>
            </a:r>
            <a:endParaRPr lang="en-US" sz="2400" b="0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1524000" y="6172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/>
              <a:t>Orienterede grafer</a:t>
            </a:r>
            <a:endParaRPr lang="en-US" sz="2400" b="0"/>
          </a:p>
        </p:txBody>
      </p:sp>
      <p:cxnSp>
        <p:nvCxnSpPr>
          <p:cNvPr id="16394" name="Straight Connector 7"/>
          <p:cNvCxnSpPr>
            <a:cxnSpLocks noChangeShapeType="1"/>
          </p:cNvCxnSpPr>
          <p:nvPr/>
        </p:nvCxnSpPr>
        <p:spPr bwMode="auto">
          <a:xfrm flipV="1">
            <a:off x="2430464" y="2528889"/>
            <a:ext cx="623887" cy="598487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Oval 13"/>
          <p:cNvSpPr>
            <a:spLocks noChangeArrowheads="1"/>
          </p:cNvSpPr>
          <p:nvPr/>
        </p:nvSpPr>
        <p:spPr bwMode="auto">
          <a:xfrm>
            <a:off x="9755188" y="2327275"/>
            <a:ext cx="254000" cy="27305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96" name="Oval 14"/>
          <p:cNvSpPr>
            <a:spLocks noChangeArrowheads="1"/>
          </p:cNvSpPr>
          <p:nvPr/>
        </p:nvSpPr>
        <p:spPr bwMode="auto">
          <a:xfrm>
            <a:off x="8978900" y="3111500"/>
            <a:ext cx="254000" cy="27463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6397" name="Straight Connector 15"/>
          <p:cNvCxnSpPr>
            <a:cxnSpLocks noChangeShapeType="1"/>
          </p:cNvCxnSpPr>
          <p:nvPr/>
        </p:nvCxnSpPr>
        <p:spPr bwMode="auto">
          <a:xfrm flipV="1">
            <a:off x="2398714" y="5222875"/>
            <a:ext cx="623887" cy="596900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8" name="Oval 16"/>
          <p:cNvSpPr>
            <a:spLocks noChangeArrowheads="1"/>
          </p:cNvSpPr>
          <p:nvPr/>
        </p:nvSpPr>
        <p:spPr bwMode="auto">
          <a:xfrm>
            <a:off x="8686800" y="5280025"/>
            <a:ext cx="254000" cy="27463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99" name="Oval 17"/>
          <p:cNvSpPr>
            <a:spLocks noChangeArrowheads="1"/>
          </p:cNvSpPr>
          <p:nvPr/>
        </p:nvSpPr>
        <p:spPr bwMode="auto">
          <a:xfrm>
            <a:off x="9220200" y="4746625"/>
            <a:ext cx="254000" cy="27463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00400" y="3429000"/>
            <a:ext cx="7162800" cy="1447800"/>
            <a:chOff x="1676400" y="3428999"/>
            <a:chExt cx="7162800" cy="1447801"/>
          </a:xfrm>
        </p:grpSpPr>
        <p:sp>
          <p:nvSpPr>
            <p:cNvPr id="16401" name="TextBox 15"/>
            <p:cNvSpPr txBox="1">
              <a:spLocks noChangeArrowheads="1"/>
            </p:cNvSpPr>
            <p:nvPr/>
          </p:nvSpPr>
          <p:spPr bwMode="auto">
            <a:xfrm>
              <a:off x="1676400" y="3897868"/>
              <a:ext cx="7162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>
                  <a:solidFill>
                    <a:srgbClr val="C00000"/>
                  </a:solidFill>
                </a:rPr>
                <a:t>Plads O(</a:t>
              </a:r>
              <a:r>
                <a:rPr lang="da-DK" i="1">
                  <a:solidFill>
                    <a:srgbClr val="C00000"/>
                  </a:solidFill>
                </a:rPr>
                <a:t>n</a:t>
              </a:r>
              <a:r>
                <a:rPr lang="da-DK">
                  <a:solidFill>
                    <a:srgbClr val="C00000"/>
                  </a:solidFill>
                </a:rPr>
                <a:t>+</a:t>
              </a:r>
              <a:r>
                <a:rPr lang="da-DK" i="1">
                  <a:solidFill>
                    <a:srgbClr val="C00000"/>
                  </a:solidFill>
                </a:rPr>
                <a:t>m</a:t>
              </a:r>
              <a:r>
                <a:rPr lang="da-DK">
                  <a:solidFill>
                    <a:srgbClr val="C00000"/>
                  </a:solidFill>
                </a:rPr>
                <a:t>) 			       Plads O(</a:t>
              </a:r>
              <a:r>
                <a:rPr lang="da-DK" i="1">
                  <a:solidFill>
                    <a:srgbClr val="C00000"/>
                  </a:solidFill>
                </a:rPr>
                <a:t>n</a:t>
              </a:r>
              <a:r>
                <a:rPr lang="da-DK" baseline="30000">
                  <a:solidFill>
                    <a:srgbClr val="C00000"/>
                  </a:solidFill>
                </a:rPr>
                <a:t>2</a:t>
              </a:r>
              <a:r>
                <a:rPr lang="da-DK">
                  <a:solidFill>
                    <a:srgbClr val="C00000"/>
                  </a:solidFill>
                </a:rPr>
                <a:t>)</a:t>
              </a:r>
              <a:endParaRPr lang="en-US">
                <a:solidFill>
                  <a:srgbClr val="C00000"/>
                </a:solidFill>
              </a:endParaRPr>
            </a:p>
          </p:txBody>
        </p:sp>
        <p:cxnSp>
          <p:nvCxnSpPr>
            <p:cNvPr id="16402" name="Straight Arrow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2514600" y="3428999"/>
              <a:ext cx="457200" cy="457200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3" name="Straight Arrow Connector 18"/>
            <p:cNvCxnSpPr>
              <a:cxnSpLocks noChangeShapeType="1"/>
            </p:cNvCxnSpPr>
            <p:nvPr/>
          </p:nvCxnSpPr>
          <p:spPr bwMode="auto">
            <a:xfrm>
              <a:off x="2514600" y="4267200"/>
              <a:ext cx="1066800" cy="609600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4" name="Straight Arrow Connector 20"/>
            <p:cNvCxnSpPr>
              <a:cxnSpLocks noChangeShapeType="1"/>
            </p:cNvCxnSpPr>
            <p:nvPr/>
          </p:nvCxnSpPr>
          <p:spPr bwMode="auto">
            <a:xfrm rot="16200000" flipH="1">
              <a:off x="6210300" y="4381500"/>
              <a:ext cx="533400" cy="304800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5" name="Straight Arrow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429000"/>
              <a:ext cx="457200" cy="457200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>
                <a:solidFill>
                  <a:schemeClr val="tx1"/>
                </a:solidFill>
              </a:rPr>
              <a:t>Graf repræsentationer: </a:t>
            </a:r>
            <a:br>
              <a:rPr lang="da-DK" sz="4000" b="1" dirty="0">
                <a:solidFill>
                  <a:schemeClr val="tx1"/>
                </a:solidFill>
              </a:rPr>
            </a:br>
            <a:r>
              <a:rPr lang="da-DK" sz="4000" b="1" dirty="0" smtClean="0">
                <a:solidFill>
                  <a:schemeClr val="tx1"/>
                </a:solidFill>
              </a:rPr>
              <a:t>… et par flere alternativer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81600" y="1981200"/>
            <a:ext cx="2209800" cy="1295400"/>
            <a:chOff x="2133600" y="4876800"/>
            <a:chExt cx="2209800" cy="1295400"/>
          </a:xfrm>
        </p:grpSpPr>
        <p:pic>
          <p:nvPicPr>
            <p:cNvPr id="16391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16" r="72381"/>
            <a:stretch/>
          </p:blipFill>
          <p:spPr bwMode="auto">
            <a:xfrm>
              <a:off x="2133600" y="4876800"/>
              <a:ext cx="22098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397" name="Straight Connector 15"/>
            <p:cNvCxnSpPr>
              <a:cxnSpLocks noChangeShapeType="1"/>
            </p:cNvCxnSpPr>
            <p:nvPr/>
          </p:nvCxnSpPr>
          <p:spPr bwMode="auto">
            <a:xfrm flipV="1">
              <a:off x="2398714" y="5222875"/>
              <a:ext cx="623887" cy="596900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36827"/>
              </p:ext>
            </p:extLst>
          </p:nvPr>
        </p:nvGraphicFramePr>
        <p:xfrm>
          <a:off x="4267200" y="3949768"/>
          <a:ext cx="70866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218884971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65403885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00839879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73956313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7064314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26545948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74002704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784129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(1, 2)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(1, 4)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(2, 5)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(3, 5)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(3, 6)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(4, 2)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(5, 4)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(6, 6)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557092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69045"/>
              </p:ext>
            </p:extLst>
          </p:nvPr>
        </p:nvGraphicFramePr>
        <p:xfrm>
          <a:off x="4267200" y="4897120"/>
          <a:ext cx="531495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218884971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65403885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00839879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73956313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7064314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26545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1887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55709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08064"/>
              </p:ext>
            </p:extLst>
          </p:nvPr>
        </p:nvGraphicFramePr>
        <p:xfrm>
          <a:off x="4267200" y="5899189"/>
          <a:ext cx="70866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218884971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65403885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00839879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73956313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7064314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26545948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74002704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784129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557092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4713565" y="5586000"/>
            <a:ext cx="0" cy="3803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569242" y="5585999"/>
            <a:ext cx="871057" cy="3858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489146" y="5585999"/>
            <a:ext cx="871057" cy="3858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409050" y="5585999"/>
            <a:ext cx="1741592" cy="313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8241746" y="5585999"/>
            <a:ext cx="1741592" cy="313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9161650" y="5585999"/>
            <a:ext cx="1741592" cy="313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81382" y="5410200"/>
            <a:ext cx="313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Kompakte</a:t>
            </a:r>
            <a:r>
              <a:rPr lang="en-US" dirty="0" smtClean="0"/>
              <a:t> </a:t>
            </a:r>
            <a:r>
              <a:rPr lang="en-US" dirty="0" err="1" smtClean="0"/>
              <a:t>incidenslister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(to arrays med </a:t>
            </a:r>
            <a:r>
              <a:rPr lang="en-US" dirty="0" err="1" smtClean="0"/>
              <a:t>heltal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5269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793661" y="590522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</a:t>
            </a:r>
            <a:endParaRPr lang="en-US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228861" y="3768437"/>
            <a:ext cx="33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Kantliste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(list/array med par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heltal</a:t>
            </a:r>
            <a:r>
              <a:rPr lang="en-US" dirty="0" smtClean="0"/>
              <a:t>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4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Oval 3"/>
          <p:cNvSpPr>
            <a:spLocks noChangeArrowheads="1"/>
          </p:cNvSpPr>
          <p:nvPr/>
        </p:nvSpPr>
        <p:spPr bwMode="auto">
          <a:xfrm>
            <a:off x="5638800" y="38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9067800" y="6324600"/>
            <a:ext cx="152400" cy="1524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3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4" y="846138"/>
            <a:ext cx="3792537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868363"/>
          </a:xfrm>
          <a:noFill/>
        </p:spPr>
        <p:txBody>
          <a:bodyPr/>
          <a:lstStyle/>
          <a:p>
            <a:pPr eaLnBrk="1" hangingPunct="1"/>
            <a:r>
              <a:rPr lang="da-DK" b="1" dirty="0" smtClean="0"/>
              <a:t>Bredde først søgning (BFS)</a:t>
            </a:r>
            <a:endParaRPr lang="en-US" b="1" dirty="0" smtClean="0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85344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001963" y="1538288"/>
            <a:ext cx="1066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0" name="Straight Connector 9"/>
          <p:cNvCxnSpPr>
            <a:cxnSpLocks noChangeShapeType="1"/>
            <a:stCxn id="8" idx="7"/>
          </p:cNvCxnSpPr>
          <p:nvPr/>
        </p:nvCxnSpPr>
        <p:spPr bwMode="auto">
          <a:xfrm rot="5400000" flipH="1" flipV="1">
            <a:off x="5011738" y="271463"/>
            <a:ext cx="212725" cy="241300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324600" y="2971800"/>
            <a:ext cx="40386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b="0" i="1">
                <a:latin typeface="Times New Roman" pitchFamily="18" charset="0"/>
                <a:cs typeface="Times New Roman" pitchFamily="18" charset="0"/>
              </a:rPr>
              <a:t>u.</a:t>
            </a:r>
            <a:r>
              <a:rPr lang="el-GR" b="0" i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/>
              <a:t>= faderen til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/>
              <a:t> i BFS træet</a:t>
            </a: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016250" y="1843088"/>
            <a:ext cx="685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25" name="Straight Connector 24"/>
          <p:cNvCxnSpPr>
            <a:cxnSpLocks noChangeShapeType="1"/>
            <a:stCxn id="22" idx="5"/>
            <a:endCxn id="20" idx="1"/>
          </p:cNvCxnSpPr>
          <p:nvPr/>
        </p:nvCxnSpPr>
        <p:spPr bwMode="auto">
          <a:xfrm rot="16200000" flipH="1">
            <a:off x="4681538" y="1023938"/>
            <a:ext cx="563562" cy="2722562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3028950" y="2165350"/>
            <a:ext cx="685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28" name="Straight Connector 27"/>
          <p:cNvCxnSpPr>
            <a:cxnSpLocks noChangeShapeType="1"/>
            <a:stCxn id="27" idx="5"/>
            <a:endCxn id="21" idx="1"/>
          </p:cNvCxnSpPr>
          <p:nvPr/>
        </p:nvCxnSpPr>
        <p:spPr bwMode="auto">
          <a:xfrm rot="16200000" flipH="1">
            <a:off x="4582319" y="1458119"/>
            <a:ext cx="774700" cy="2709862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598739" y="3408363"/>
            <a:ext cx="414337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35" name="Straight Connector 34"/>
          <p:cNvCxnSpPr>
            <a:cxnSpLocks noChangeShapeType="1"/>
            <a:stCxn id="34" idx="6"/>
          </p:cNvCxnSpPr>
          <p:nvPr/>
        </p:nvCxnSpPr>
        <p:spPr bwMode="auto">
          <a:xfrm>
            <a:off x="3013076" y="3560764"/>
            <a:ext cx="3387725" cy="96837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332538" y="3505200"/>
            <a:ext cx="4038600" cy="685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444500" algn="l"/>
              </a:tabLst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/>
              <a:t>= 	kø af grå knuder (som er 	forbundet til sorte knuder)</a:t>
            </a: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24600" y="2438400"/>
            <a:ext cx="40386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u.d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/>
              <a:t>= afstand til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324600" y="1143000"/>
            <a:ext cx="4038600" cy="1219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a-DK" b="0" i="1" dirty="0" err="1">
                <a:latin typeface="Times New Roman" pitchFamily="18" charset="0"/>
                <a:cs typeface="Times New Roman" pitchFamily="18" charset="0"/>
              </a:rPr>
              <a:t>u.color</a:t>
            </a:r>
            <a:r>
              <a:rPr lang="da-DK" b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da-DK" b="0" dirty="0"/>
              <a:t>	= knuderne endnu ikke besøgt</a:t>
            </a: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Gray</a:t>
            </a:r>
            <a:r>
              <a:rPr lang="da-DK" b="0" dirty="0"/>
              <a:t> 	= knuderne i køen </a:t>
            </a:r>
            <a:r>
              <a:rPr lang="da-DK" b="0" i="1" dirty="0">
                <a:latin typeface="Times New Roman" pitchFamily="18" charset="0"/>
                <a:cs typeface="Times New Roman" pitchFamily="18" charset="0"/>
              </a:rPr>
              <a:t>Q</a:t>
            </a: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da-DK" b="0" dirty="0"/>
              <a:t>	= knuderne besøgt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build="allAtOnce"/>
      <p:bldP spid="8" grpId="0" animBg="1"/>
      <p:bldP spid="21" grpId="0" animBg="1"/>
      <p:bldP spid="22" grpId="0" animBg="1"/>
      <p:bldP spid="27" grpId="0" animBg="1"/>
      <p:bldP spid="34" grpId="0" animBg="1"/>
      <p:bldP spid="33" grpId="0" animBg="1"/>
      <p:bldP spid="2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Grafer</a:t>
            </a:r>
            <a:endParaRPr lang="en-US" b="1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35100"/>
            <a:ext cx="28956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1"/>
            <a:ext cx="35814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209800" y="34163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>
                <a:solidFill>
                  <a:srgbClr val="C00000"/>
                </a:solidFill>
              </a:rPr>
              <a:t>Uorienterede</a:t>
            </a:r>
            <a:r>
              <a:rPr lang="da-DK" sz="2400" b="0"/>
              <a:t> grafer</a:t>
            </a:r>
            <a:endParaRPr lang="en-US" sz="2400" b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324600" y="34163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>
                <a:solidFill>
                  <a:srgbClr val="00CC00"/>
                </a:solidFill>
              </a:rPr>
              <a:t>Orienterede</a:t>
            </a:r>
            <a:r>
              <a:rPr lang="da-DK" sz="2400" b="0"/>
              <a:t> grafer</a:t>
            </a:r>
            <a:endParaRPr lang="en-US" sz="2400" b="0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2209800" y="4575176"/>
            <a:ext cx="7924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i="1" dirty="0">
                <a:solidFill>
                  <a:schemeClr val="accent2"/>
                </a:solidFill>
              </a:rPr>
              <a:t>G</a:t>
            </a:r>
            <a:r>
              <a:rPr lang="da-DK" sz="2400" dirty="0">
                <a:solidFill>
                  <a:schemeClr val="accent2"/>
                </a:solidFill>
              </a:rPr>
              <a:t> = (</a:t>
            </a:r>
            <a:r>
              <a:rPr lang="da-DK" sz="2400" i="1" dirty="0">
                <a:solidFill>
                  <a:schemeClr val="accent2"/>
                </a:solidFill>
              </a:rPr>
              <a:t>V</a:t>
            </a:r>
            <a:r>
              <a:rPr lang="da-DK" sz="2400" dirty="0" smtClean="0">
                <a:solidFill>
                  <a:schemeClr val="accent2"/>
                </a:solidFill>
              </a:rPr>
              <a:t>, </a:t>
            </a:r>
            <a:r>
              <a:rPr lang="da-DK" sz="2400" i="1" dirty="0" smtClean="0">
                <a:solidFill>
                  <a:schemeClr val="accent2"/>
                </a:solidFill>
              </a:rPr>
              <a:t>E</a:t>
            </a:r>
            <a:r>
              <a:rPr lang="da-DK" sz="2400" dirty="0">
                <a:solidFill>
                  <a:schemeClr val="accent2"/>
                </a:solidFill>
              </a:rPr>
              <a:t>)</a:t>
            </a:r>
            <a:r>
              <a:rPr lang="da-DK" sz="2400" b="0" dirty="0"/>
              <a:t>    </a:t>
            </a:r>
            <a:r>
              <a:rPr lang="da-DK" sz="2400" b="0" dirty="0">
                <a:solidFill>
                  <a:schemeClr val="accent2"/>
                </a:solidFill>
              </a:rPr>
              <a:t>graf</a:t>
            </a:r>
            <a:r>
              <a:rPr lang="da-DK" sz="2400" b="0" dirty="0"/>
              <a:t> med </a:t>
            </a:r>
            <a:r>
              <a:rPr lang="da-DK" sz="2400" b="0" dirty="0">
                <a:solidFill>
                  <a:schemeClr val="accent2"/>
                </a:solidFill>
              </a:rPr>
              <a:t>knuder</a:t>
            </a:r>
            <a:r>
              <a:rPr lang="da-DK" sz="2400" b="0" dirty="0"/>
              <a:t> </a:t>
            </a:r>
            <a:r>
              <a:rPr lang="da-DK" sz="2400" b="0" i="1" dirty="0"/>
              <a:t>V</a:t>
            </a:r>
            <a:r>
              <a:rPr lang="da-DK" sz="2400" b="0" dirty="0"/>
              <a:t> og </a:t>
            </a:r>
            <a:r>
              <a:rPr lang="da-DK" sz="2400" b="0" dirty="0">
                <a:solidFill>
                  <a:schemeClr val="accent2"/>
                </a:solidFill>
              </a:rPr>
              <a:t>kanter</a:t>
            </a:r>
            <a:r>
              <a:rPr lang="da-DK" sz="2400" b="0" dirty="0"/>
              <a:t> </a:t>
            </a:r>
            <a:r>
              <a:rPr lang="da-DK" sz="2400" b="0" i="1" dirty="0"/>
              <a:t>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b="0" i="1" dirty="0"/>
              <a:t>E</a:t>
            </a:r>
            <a:r>
              <a:rPr lang="da-DK" sz="2400" b="0" dirty="0"/>
              <a:t> : </a:t>
            </a:r>
            <a:r>
              <a:rPr lang="da-DK" sz="2400" dirty="0">
                <a:solidFill>
                  <a:srgbClr val="C00000"/>
                </a:solidFill>
              </a:rPr>
              <a:t>{</a:t>
            </a:r>
            <a:r>
              <a:rPr lang="da-DK" sz="2400" i="1" dirty="0">
                <a:solidFill>
                  <a:srgbClr val="C00000"/>
                </a:solidFill>
              </a:rPr>
              <a:t>u</a:t>
            </a:r>
            <a:r>
              <a:rPr lang="da-DK" sz="2400" dirty="0" smtClean="0">
                <a:solidFill>
                  <a:srgbClr val="C00000"/>
                </a:solidFill>
              </a:rPr>
              <a:t>, </a:t>
            </a:r>
            <a:r>
              <a:rPr lang="da-DK" sz="2400" i="1" dirty="0" smtClean="0">
                <a:solidFill>
                  <a:srgbClr val="C00000"/>
                </a:solidFill>
              </a:rPr>
              <a:t>v</a:t>
            </a:r>
            <a:r>
              <a:rPr lang="da-DK" sz="2400" dirty="0">
                <a:solidFill>
                  <a:srgbClr val="C00000"/>
                </a:solidFill>
              </a:rPr>
              <a:t>}</a:t>
            </a:r>
            <a:r>
              <a:rPr lang="da-DK" sz="2400" b="0" dirty="0"/>
              <a:t> kant mellem </a:t>
            </a:r>
            <a:r>
              <a:rPr lang="da-DK" sz="2400" b="0" i="1" dirty="0"/>
              <a:t>u</a:t>
            </a:r>
            <a:r>
              <a:rPr lang="da-DK" sz="2400" b="0" dirty="0"/>
              <a:t> og </a:t>
            </a:r>
            <a:r>
              <a:rPr lang="da-DK" sz="2400" b="0" i="1" dirty="0"/>
              <a:t>v</a:t>
            </a:r>
            <a:r>
              <a:rPr lang="da-DK" sz="2400" b="0" dirty="0"/>
              <a:t> i en </a:t>
            </a:r>
            <a:r>
              <a:rPr lang="da-DK" sz="2400" b="0" dirty="0" err="1">
                <a:solidFill>
                  <a:srgbClr val="C00000"/>
                </a:solidFill>
              </a:rPr>
              <a:t>uorienteret</a:t>
            </a:r>
            <a:r>
              <a:rPr lang="da-DK" sz="2400" b="0" dirty="0"/>
              <a:t> graf og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b="0" dirty="0"/>
              <a:t>     </a:t>
            </a:r>
            <a:r>
              <a:rPr lang="da-DK" sz="2400" dirty="0">
                <a:solidFill>
                  <a:srgbClr val="00B050"/>
                </a:solidFill>
              </a:rPr>
              <a:t>(</a:t>
            </a:r>
            <a:r>
              <a:rPr lang="da-DK" sz="2400" i="1" dirty="0">
                <a:solidFill>
                  <a:srgbClr val="00B050"/>
                </a:solidFill>
              </a:rPr>
              <a:t>u</a:t>
            </a:r>
            <a:r>
              <a:rPr lang="da-DK" sz="2400" dirty="0" smtClean="0">
                <a:solidFill>
                  <a:srgbClr val="00B050"/>
                </a:solidFill>
              </a:rPr>
              <a:t>, </a:t>
            </a:r>
            <a:r>
              <a:rPr lang="da-DK" sz="2400" i="1" dirty="0" smtClean="0">
                <a:solidFill>
                  <a:srgbClr val="00B050"/>
                </a:solidFill>
              </a:rPr>
              <a:t>v</a:t>
            </a:r>
            <a:r>
              <a:rPr lang="da-DK" sz="2400" dirty="0">
                <a:solidFill>
                  <a:srgbClr val="00B050"/>
                </a:solidFill>
              </a:rPr>
              <a:t>)</a:t>
            </a:r>
            <a:r>
              <a:rPr lang="da-DK" sz="2400" b="0" dirty="0"/>
              <a:t> en </a:t>
            </a:r>
            <a:r>
              <a:rPr lang="da-DK" sz="2400" b="0" dirty="0">
                <a:solidFill>
                  <a:srgbClr val="00B050"/>
                </a:solidFill>
              </a:rPr>
              <a:t>orienteret</a:t>
            </a:r>
            <a:r>
              <a:rPr lang="da-DK" sz="2400" b="0" dirty="0"/>
              <a:t> kant fra </a:t>
            </a:r>
            <a:r>
              <a:rPr lang="da-DK" sz="2400" b="0" i="1" dirty="0"/>
              <a:t>u</a:t>
            </a:r>
            <a:r>
              <a:rPr lang="da-DK" sz="2400" b="0" dirty="0"/>
              <a:t> til </a:t>
            </a:r>
            <a:r>
              <a:rPr lang="da-DK" sz="2400" b="0" i="1" dirty="0"/>
              <a:t>v</a:t>
            </a:r>
            <a:r>
              <a:rPr lang="da-DK" sz="2400" b="0" dirty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i="1" dirty="0">
                <a:solidFill>
                  <a:schemeClr val="accent2"/>
                </a:solidFill>
              </a:rPr>
              <a:t>n</a:t>
            </a:r>
            <a:r>
              <a:rPr lang="da-DK" sz="2400" b="0" dirty="0"/>
              <a:t> = |</a:t>
            </a:r>
            <a:r>
              <a:rPr lang="da-DK" sz="2400" b="0" i="1" dirty="0"/>
              <a:t>V| = </a:t>
            </a:r>
            <a:r>
              <a:rPr lang="da-DK" sz="2400" b="0" dirty="0"/>
              <a:t>antal knuder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i="1" dirty="0">
                <a:solidFill>
                  <a:schemeClr val="accent2"/>
                </a:solidFill>
              </a:rPr>
              <a:t>m</a:t>
            </a:r>
            <a:r>
              <a:rPr lang="da-DK" sz="2400" b="0" dirty="0"/>
              <a:t> = |E| = antal kanter (forbindelser mellem knuder)</a:t>
            </a:r>
            <a:endParaRPr lang="en-US" sz="24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"/>
            <a:ext cx="78486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82808" y="12868"/>
            <a:ext cx="3802989" cy="1390075"/>
            <a:chOff x="-41193" y="12867"/>
            <a:chExt cx="3802989" cy="1390075"/>
          </a:xfrm>
        </p:grpSpPr>
        <p:sp>
          <p:nvSpPr>
            <p:cNvPr id="4" name="Freeform 3"/>
            <p:cNvSpPr/>
            <p:nvPr/>
          </p:nvSpPr>
          <p:spPr bwMode="auto">
            <a:xfrm>
              <a:off x="943474" y="282103"/>
              <a:ext cx="998523" cy="995637"/>
            </a:xfrm>
            <a:custGeom>
              <a:avLst/>
              <a:gdLst>
                <a:gd name="connsiteX0" fmla="*/ 177666 w 1110332"/>
                <a:gd name="connsiteY0" fmla="*/ 7282 h 1089785"/>
                <a:gd name="connsiteX1" fmla="*/ 56554 w 1110332"/>
                <a:gd name="connsiteY1" fmla="*/ 425120 h 1089785"/>
                <a:gd name="connsiteX2" fmla="*/ 855897 w 1110332"/>
                <a:gd name="connsiteY2" fmla="*/ 1079128 h 1089785"/>
                <a:gd name="connsiteX3" fmla="*/ 1073899 w 1110332"/>
                <a:gd name="connsiteY3" fmla="*/ 770291 h 1089785"/>
                <a:gd name="connsiteX4" fmla="*/ 177666 w 1110332"/>
                <a:gd name="connsiteY4" fmla="*/ 7282 h 1089785"/>
                <a:gd name="connsiteX0" fmla="*/ 126613 w 1059279"/>
                <a:gd name="connsiteY0" fmla="*/ 9600 h 1092103"/>
                <a:gd name="connsiteX1" fmla="*/ 78169 w 1059279"/>
                <a:gd name="connsiteY1" fmla="*/ 391104 h 1092103"/>
                <a:gd name="connsiteX2" fmla="*/ 804844 w 1059279"/>
                <a:gd name="connsiteY2" fmla="*/ 1081446 h 1092103"/>
                <a:gd name="connsiteX3" fmla="*/ 1022846 w 1059279"/>
                <a:gd name="connsiteY3" fmla="*/ 772609 h 1092103"/>
                <a:gd name="connsiteX4" fmla="*/ 126613 w 1059279"/>
                <a:gd name="connsiteY4" fmla="*/ 9600 h 1092103"/>
                <a:gd name="connsiteX0" fmla="*/ 120089 w 1038475"/>
                <a:gd name="connsiteY0" fmla="*/ 9080 h 983121"/>
                <a:gd name="connsiteX1" fmla="*/ 71645 w 1038475"/>
                <a:gd name="connsiteY1" fmla="*/ 390584 h 983121"/>
                <a:gd name="connsiteX2" fmla="*/ 701430 w 1038475"/>
                <a:gd name="connsiteY2" fmla="*/ 965869 h 983121"/>
                <a:gd name="connsiteX3" fmla="*/ 1016322 w 1038475"/>
                <a:gd name="connsiteY3" fmla="*/ 772089 h 983121"/>
                <a:gd name="connsiteX4" fmla="*/ 120089 w 1038475"/>
                <a:gd name="connsiteY4" fmla="*/ 9080 h 983121"/>
                <a:gd name="connsiteX0" fmla="*/ 236862 w 976695"/>
                <a:gd name="connsiteY0" fmla="*/ 11468 h 899413"/>
                <a:gd name="connsiteX1" fmla="*/ 18860 w 976695"/>
                <a:gd name="connsiteY1" fmla="*/ 308193 h 899413"/>
                <a:gd name="connsiteX2" fmla="*/ 648645 w 976695"/>
                <a:gd name="connsiteY2" fmla="*/ 883478 h 899413"/>
                <a:gd name="connsiteX3" fmla="*/ 963537 w 976695"/>
                <a:gd name="connsiteY3" fmla="*/ 689698 h 899413"/>
                <a:gd name="connsiteX4" fmla="*/ 236862 w 976695"/>
                <a:gd name="connsiteY4" fmla="*/ 11468 h 899413"/>
                <a:gd name="connsiteX0" fmla="*/ 235859 w 907585"/>
                <a:gd name="connsiteY0" fmla="*/ 7148 h 889169"/>
                <a:gd name="connsiteX1" fmla="*/ 17857 w 907585"/>
                <a:gd name="connsiteY1" fmla="*/ 303873 h 889169"/>
                <a:gd name="connsiteX2" fmla="*/ 647642 w 907585"/>
                <a:gd name="connsiteY2" fmla="*/ 879158 h 889169"/>
                <a:gd name="connsiteX3" fmla="*/ 889866 w 907585"/>
                <a:gd name="connsiteY3" fmla="*/ 588488 h 889169"/>
                <a:gd name="connsiteX4" fmla="*/ 235859 w 907585"/>
                <a:gd name="connsiteY4" fmla="*/ 7148 h 889169"/>
                <a:gd name="connsiteX0" fmla="*/ 231935 w 888901"/>
                <a:gd name="connsiteY0" fmla="*/ 1932 h 881805"/>
                <a:gd name="connsiteX1" fmla="*/ 13933 w 888901"/>
                <a:gd name="connsiteY1" fmla="*/ 298657 h 881805"/>
                <a:gd name="connsiteX2" fmla="*/ 643718 w 888901"/>
                <a:gd name="connsiteY2" fmla="*/ 873942 h 881805"/>
                <a:gd name="connsiteX3" fmla="*/ 885942 w 888901"/>
                <a:gd name="connsiteY3" fmla="*/ 583272 h 881805"/>
                <a:gd name="connsiteX4" fmla="*/ 516549 w 888901"/>
                <a:gd name="connsiteY4" fmla="*/ 431881 h 881805"/>
                <a:gd name="connsiteX5" fmla="*/ 231935 w 888901"/>
                <a:gd name="connsiteY5" fmla="*/ 1932 h 881805"/>
                <a:gd name="connsiteX0" fmla="*/ 219803 w 875694"/>
                <a:gd name="connsiteY0" fmla="*/ 1507 h 873520"/>
                <a:gd name="connsiteX1" fmla="*/ 1801 w 875694"/>
                <a:gd name="connsiteY1" fmla="*/ 298232 h 873520"/>
                <a:gd name="connsiteX2" fmla="*/ 340915 w 875694"/>
                <a:gd name="connsiteY2" fmla="*/ 540458 h 873520"/>
                <a:gd name="connsiteX3" fmla="*/ 631586 w 875694"/>
                <a:gd name="connsiteY3" fmla="*/ 873517 h 873520"/>
                <a:gd name="connsiteX4" fmla="*/ 873810 w 875694"/>
                <a:gd name="connsiteY4" fmla="*/ 582847 h 873520"/>
                <a:gd name="connsiteX5" fmla="*/ 504417 w 875694"/>
                <a:gd name="connsiteY5" fmla="*/ 431456 h 873520"/>
                <a:gd name="connsiteX6" fmla="*/ 219803 w 875694"/>
                <a:gd name="connsiteY6" fmla="*/ 1507 h 873520"/>
                <a:gd name="connsiteX0" fmla="*/ 219803 w 879676"/>
                <a:gd name="connsiteY0" fmla="*/ 1507 h 946187"/>
                <a:gd name="connsiteX1" fmla="*/ 1801 w 879676"/>
                <a:gd name="connsiteY1" fmla="*/ 298232 h 946187"/>
                <a:gd name="connsiteX2" fmla="*/ 340915 w 879676"/>
                <a:gd name="connsiteY2" fmla="*/ 540458 h 946187"/>
                <a:gd name="connsiteX3" fmla="*/ 698198 w 879676"/>
                <a:gd name="connsiteY3" fmla="*/ 946185 h 946187"/>
                <a:gd name="connsiteX4" fmla="*/ 873810 w 879676"/>
                <a:gd name="connsiteY4" fmla="*/ 582847 h 946187"/>
                <a:gd name="connsiteX5" fmla="*/ 504417 w 879676"/>
                <a:gd name="connsiteY5" fmla="*/ 431456 h 946187"/>
                <a:gd name="connsiteX6" fmla="*/ 219803 w 879676"/>
                <a:gd name="connsiteY6" fmla="*/ 1507 h 946187"/>
                <a:gd name="connsiteX0" fmla="*/ 219803 w 932508"/>
                <a:gd name="connsiteY0" fmla="*/ 1507 h 946187"/>
                <a:gd name="connsiteX1" fmla="*/ 1801 w 932508"/>
                <a:gd name="connsiteY1" fmla="*/ 298232 h 946187"/>
                <a:gd name="connsiteX2" fmla="*/ 340915 w 932508"/>
                <a:gd name="connsiteY2" fmla="*/ 540458 h 946187"/>
                <a:gd name="connsiteX3" fmla="*/ 698198 w 932508"/>
                <a:gd name="connsiteY3" fmla="*/ 946185 h 946187"/>
                <a:gd name="connsiteX4" fmla="*/ 928311 w 932508"/>
                <a:gd name="connsiteY4" fmla="*/ 637348 h 946187"/>
                <a:gd name="connsiteX5" fmla="*/ 504417 w 932508"/>
                <a:gd name="connsiteY5" fmla="*/ 431456 h 946187"/>
                <a:gd name="connsiteX6" fmla="*/ 219803 w 932508"/>
                <a:gd name="connsiteY6" fmla="*/ 1507 h 946187"/>
                <a:gd name="connsiteX0" fmla="*/ 285972 w 998677"/>
                <a:gd name="connsiteY0" fmla="*/ 2980 h 947660"/>
                <a:gd name="connsiteX1" fmla="*/ 1358 w 998677"/>
                <a:gd name="connsiteY1" fmla="*/ 257316 h 947660"/>
                <a:gd name="connsiteX2" fmla="*/ 407084 w 998677"/>
                <a:gd name="connsiteY2" fmla="*/ 541931 h 947660"/>
                <a:gd name="connsiteX3" fmla="*/ 764367 w 998677"/>
                <a:gd name="connsiteY3" fmla="*/ 947658 h 947660"/>
                <a:gd name="connsiteX4" fmla="*/ 994480 w 998677"/>
                <a:gd name="connsiteY4" fmla="*/ 638821 h 947660"/>
                <a:gd name="connsiteX5" fmla="*/ 570586 w 998677"/>
                <a:gd name="connsiteY5" fmla="*/ 432929 h 947660"/>
                <a:gd name="connsiteX6" fmla="*/ 285972 w 998677"/>
                <a:gd name="connsiteY6" fmla="*/ 2980 h 947660"/>
                <a:gd name="connsiteX0" fmla="*/ 291873 w 998523"/>
                <a:gd name="connsiteY0" fmla="*/ 2512 h 995637"/>
                <a:gd name="connsiteX1" fmla="*/ 1204 w 998523"/>
                <a:gd name="connsiteY1" fmla="*/ 305293 h 995637"/>
                <a:gd name="connsiteX2" fmla="*/ 406930 w 998523"/>
                <a:gd name="connsiteY2" fmla="*/ 589908 h 995637"/>
                <a:gd name="connsiteX3" fmla="*/ 764213 w 998523"/>
                <a:gd name="connsiteY3" fmla="*/ 995635 h 995637"/>
                <a:gd name="connsiteX4" fmla="*/ 994326 w 998523"/>
                <a:gd name="connsiteY4" fmla="*/ 686798 h 995637"/>
                <a:gd name="connsiteX5" fmla="*/ 570432 w 998523"/>
                <a:gd name="connsiteY5" fmla="*/ 480906 h 995637"/>
                <a:gd name="connsiteX6" fmla="*/ 291873 w 998523"/>
                <a:gd name="connsiteY6" fmla="*/ 2512 h 9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8523" h="995637">
                  <a:moveTo>
                    <a:pt x="291873" y="2512"/>
                  </a:moveTo>
                  <a:cubicBezTo>
                    <a:pt x="197002" y="-26757"/>
                    <a:pt x="-17972" y="207394"/>
                    <a:pt x="1204" y="305293"/>
                  </a:cubicBezTo>
                  <a:cubicBezTo>
                    <a:pt x="20380" y="403192"/>
                    <a:pt x="301966" y="494027"/>
                    <a:pt x="406930" y="589908"/>
                  </a:cubicBezTo>
                  <a:cubicBezTo>
                    <a:pt x="511894" y="685789"/>
                    <a:pt x="663286" y="996644"/>
                    <a:pt x="764213" y="995635"/>
                  </a:cubicBezTo>
                  <a:cubicBezTo>
                    <a:pt x="865140" y="994626"/>
                    <a:pt x="1026623" y="772586"/>
                    <a:pt x="994326" y="686798"/>
                  </a:cubicBezTo>
                  <a:cubicBezTo>
                    <a:pt x="962029" y="601010"/>
                    <a:pt x="679433" y="577796"/>
                    <a:pt x="570432" y="480906"/>
                  </a:cubicBezTo>
                  <a:cubicBezTo>
                    <a:pt x="461431" y="384016"/>
                    <a:pt x="386744" y="31781"/>
                    <a:pt x="291873" y="2512"/>
                  </a:cubicBezTo>
                  <a:close/>
                </a:path>
              </a:pathLst>
            </a:cu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940828" y="289283"/>
              <a:ext cx="1553728" cy="1113659"/>
            </a:xfrm>
            <a:custGeom>
              <a:avLst/>
              <a:gdLst>
                <a:gd name="connsiteX0" fmla="*/ 38321 w 1654061"/>
                <a:gd name="connsiteY0" fmla="*/ 819246 h 1388880"/>
                <a:gd name="connsiteX1" fmla="*/ 44376 w 1654061"/>
                <a:gd name="connsiteY1" fmla="*/ 928248 h 1388880"/>
                <a:gd name="connsiteX2" fmla="*/ 280546 w 1654061"/>
                <a:gd name="connsiteY2" fmla="*/ 1279474 h 1388880"/>
                <a:gd name="connsiteX3" fmla="*/ 1540117 w 1654061"/>
                <a:gd name="connsiteY3" fmla="*/ 1291585 h 1388880"/>
                <a:gd name="connsiteX4" fmla="*/ 1540117 w 1654061"/>
                <a:gd name="connsiteY4" fmla="*/ 116793 h 1388880"/>
                <a:gd name="connsiteX5" fmla="*/ 1055666 w 1654061"/>
                <a:gd name="connsiteY5" fmla="*/ 147072 h 1388880"/>
                <a:gd name="connsiteX6" fmla="*/ 1194946 w 1654061"/>
                <a:gd name="connsiteY6" fmla="*/ 1043305 h 1388880"/>
                <a:gd name="connsiteX7" fmla="*/ 480382 w 1654061"/>
                <a:gd name="connsiteY7" fmla="*/ 1055416 h 1388880"/>
                <a:gd name="connsiteX8" fmla="*/ 444048 w 1654061"/>
                <a:gd name="connsiteY8" fmla="*/ 716301 h 1388880"/>
                <a:gd name="connsiteX9" fmla="*/ 38321 w 1654061"/>
                <a:gd name="connsiteY9" fmla="*/ 819246 h 1388880"/>
                <a:gd name="connsiteX0" fmla="*/ 9317 w 1625057"/>
                <a:gd name="connsiteY0" fmla="*/ 819246 h 1393771"/>
                <a:gd name="connsiteX1" fmla="*/ 251542 w 1625057"/>
                <a:gd name="connsiteY1" fmla="*/ 1279474 h 1393771"/>
                <a:gd name="connsiteX2" fmla="*/ 1511113 w 1625057"/>
                <a:gd name="connsiteY2" fmla="*/ 1291585 h 1393771"/>
                <a:gd name="connsiteX3" fmla="*/ 1511113 w 1625057"/>
                <a:gd name="connsiteY3" fmla="*/ 116793 h 1393771"/>
                <a:gd name="connsiteX4" fmla="*/ 1026662 w 1625057"/>
                <a:gd name="connsiteY4" fmla="*/ 147072 h 1393771"/>
                <a:gd name="connsiteX5" fmla="*/ 1165942 w 1625057"/>
                <a:gd name="connsiteY5" fmla="*/ 1043305 h 1393771"/>
                <a:gd name="connsiteX6" fmla="*/ 451378 w 1625057"/>
                <a:gd name="connsiteY6" fmla="*/ 1055416 h 1393771"/>
                <a:gd name="connsiteX7" fmla="*/ 415044 w 1625057"/>
                <a:gd name="connsiteY7" fmla="*/ 716301 h 1393771"/>
                <a:gd name="connsiteX8" fmla="*/ 9317 w 1625057"/>
                <a:gd name="connsiteY8" fmla="*/ 819246 h 1393771"/>
                <a:gd name="connsiteX0" fmla="*/ 5468 w 1621208"/>
                <a:gd name="connsiteY0" fmla="*/ 819246 h 1393771"/>
                <a:gd name="connsiteX1" fmla="*/ 247693 w 1621208"/>
                <a:gd name="connsiteY1" fmla="*/ 1279474 h 1393771"/>
                <a:gd name="connsiteX2" fmla="*/ 1507264 w 1621208"/>
                <a:gd name="connsiteY2" fmla="*/ 1291585 h 1393771"/>
                <a:gd name="connsiteX3" fmla="*/ 1507264 w 1621208"/>
                <a:gd name="connsiteY3" fmla="*/ 116793 h 1393771"/>
                <a:gd name="connsiteX4" fmla="*/ 1022813 w 1621208"/>
                <a:gd name="connsiteY4" fmla="*/ 147072 h 1393771"/>
                <a:gd name="connsiteX5" fmla="*/ 1162093 w 1621208"/>
                <a:gd name="connsiteY5" fmla="*/ 1043305 h 1393771"/>
                <a:gd name="connsiteX6" fmla="*/ 447529 w 1621208"/>
                <a:gd name="connsiteY6" fmla="*/ 1055416 h 1393771"/>
                <a:gd name="connsiteX7" fmla="*/ 350639 w 1621208"/>
                <a:gd name="connsiteY7" fmla="*/ 734467 h 1393771"/>
                <a:gd name="connsiteX8" fmla="*/ 5468 w 1621208"/>
                <a:gd name="connsiteY8" fmla="*/ 819246 h 1393771"/>
                <a:gd name="connsiteX0" fmla="*/ 5468 w 1621208"/>
                <a:gd name="connsiteY0" fmla="*/ 819246 h 1393771"/>
                <a:gd name="connsiteX1" fmla="*/ 247693 w 1621208"/>
                <a:gd name="connsiteY1" fmla="*/ 1279474 h 1393771"/>
                <a:gd name="connsiteX2" fmla="*/ 1507264 w 1621208"/>
                <a:gd name="connsiteY2" fmla="*/ 1291585 h 1393771"/>
                <a:gd name="connsiteX3" fmla="*/ 1507264 w 1621208"/>
                <a:gd name="connsiteY3" fmla="*/ 116793 h 1393771"/>
                <a:gd name="connsiteX4" fmla="*/ 1022813 w 1621208"/>
                <a:gd name="connsiteY4" fmla="*/ 147072 h 1393771"/>
                <a:gd name="connsiteX5" fmla="*/ 1162093 w 1621208"/>
                <a:gd name="connsiteY5" fmla="*/ 1043305 h 1393771"/>
                <a:gd name="connsiteX6" fmla="*/ 623142 w 1621208"/>
                <a:gd name="connsiteY6" fmla="*/ 1164418 h 1393771"/>
                <a:gd name="connsiteX7" fmla="*/ 350639 w 1621208"/>
                <a:gd name="connsiteY7" fmla="*/ 734467 h 1393771"/>
                <a:gd name="connsiteX8" fmla="*/ 5468 w 1621208"/>
                <a:gd name="connsiteY8" fmla="*/ 819246 h 1393771"/>
                <a:gd name="connsiteX0" fmla="*/ 0 w 1608359"/>
                <a:gd name="connsiteY0" fmla="*/ 819246 h 1396279"/>
                <a:gd name="connsiteX1" fmla="*/ 345171 w 1608359"/>
                <a:gd name="connsiteY1" fmla="*/ 1285529 h 1396279"/>
                <a:gd name="connsiteX2" fmla="*/ 1501796 w 1608359"/>
                <a:gd name="connsiteY2" fmla="*/ 1291585 h 1396279"/>
                <a:gd name="connsiteX3" fmla="*/ 1501796 w 1608359"/>
                <a:gd name="connsiteY3" fmla="*/ 116793 h 1396279"/>
                <a:gd name="connsiteX4" fmla="*/ 1017345 w 1608359"/>
                <a:gd name="connsiteY4" fmla="*/ 147072 h 1396279"/>
                <a:gd name="connsiteX5" fmla="*/ 1156625 w 1608359"/>
                <a:gd name="connsiteY5" fmla="*/ 1043305 h 1396279"/>
                <a:gd name="connsiteX6" fmla="*/ 617674 w 1608359"/>
                <a:gd name="connsiteY6" fmla="*/ 1164418 h 1396279"/>
                <a:gd name="connsiteX7" fmla="*/ 345171 w 1608359"/>
                <a:gd name="connsiteY7" fmla="*/ 734467 h 1396279"/>
                <a:gd name="connsiteX8" fmla="*/ 0 w 1608359"/>
                <a:gd name="connsiteY8" fmla="*/ 819246 h 1396279"/>
                <a:gd name="connsiteX0" fmla="*/ 0 w 1584137"/>
                <a:gd name="connsiteY0" fmla="*/ 861636 h 1394288"/>
                <a:gd name="connsiteX1" fmla="*/ 320949 w 1584137"/>
                <a:gd name="connsiteY1" fmla="*/ 1285529 h 1394288"/>
                <a:gd name="connsiteX2" fmla="*/ 1477574 w 1584137"/>
                <a:gd name="connsiteY2" fmla="*/ 1291585 h 1394288"/>
                <a:gd name="connsiteX3" fmla="*/ 1477574 w 1584137"/>
                <a:gd name="connsiteY3" fmla="*/ 116793 h 1394288"/>
                <a:gd name="connsiteX4" fmla="*/ 993123 w 1584137"/>
                <a:gd name="connsiteY4" fmla="*/ 147072 h 1394288"/>
                <a:gd name="connsiteX5" fmla="*/ 1132403 w 1584137"/>
                <a:gd name="connsiteY5" fmla="*/ 1043305 h 1394288"/>
                <a:gd name="connsiteX6" fmla="*/ 593452 w 1584137"/>
                <a:gd name="connsiteY6" fmla="*/ 1164418 h 1394288"/>
                <a:gd name="connsiteX7" fmla="*/ 320949 w 1584137"/>
                <a:gd name="connsiteY7" fmla="*/ 734467 h 1394288"/>
                <a:gd name="connsiteX8" fmla="*/ 0 w 1584137"/>
                <a:gd name="connsiteY8" fmla="*/ 861636 h 1394288"/>
                <a:gd name="connsiteX0" fmla="*/ 0 w 1601207"/>
                <a:gd name="connsiteY0" fmla="*/ 848685 h 1288616"/>
                <a:gd name="connsiteX1" fmla="*/ 320949 w 1601207"/>
                <a:gd name="connsiteY1" fmla="*/ 1272578 h 1288616"/>
                <a:gd name="connsiteX2" fmla="*/ 1501796 w 1601207"/>
                <a:gd name="connsiteY2" fmla="*/ 1090909 h 1288616"/>
                <a:gd name="connsiteX3" fmla="*/ 1477574 w 1601207"/>
                <a:gd name="connsiteY3" fmla="*/ 103842 h 1288616"/>
                <a:gd name="connsiteX4" fmla="*/ 993123 w 1601207"/>
                <a:gd name="connsiteY4" fmla="*/ 134121 h 1288616"/>
                <a:gd name="connsiteX5" fmla="*/ 1132403 w 1601207"/>
                <a:gd name="connsiteY5" fmla="*/ 1030354 h 1288616"/>
                <a:gd name="connsiteX6" fmla="*/ 593452 w 1601207"/>
                <a:gd name="connsiteY6" fmla="*/ 1151467 h 1288616"/>
                <a:gd name="connsiteX7" fmla="*/ 320949 w 1601207"/>
                <a:gd name="connsiteY7" fmla="*/ 721516 h 1288616"/>
                <a:gd name="connsiteX8" fmla="*/ 0 w 1601207"/>
                <a:gd name="connsiteY8" fmla="*/ 848685 h 1288616"/>
                <a:gd name="connsiteX0" fmla="*/ 0 w 1592125"/>
                <a:gd name="connsiteY0" fmla="*/ 805049 h 1243247"/>
                <a:gd name="connsiteX1" fmla="*/ 320949 w 1592125"/>
                <a:gd name="connsiteY1" fmla="*/ 1228942 h 1243247"/>
                <a:gd name="connsiteX2" fmla="*/ 1501796 w 1592125"/>
                <a:gd name="connsiteY2" fmla="*/ 1047273 h 1243247"/>
                <a:gd name="connsiteX3" fmla="*/ 1453352 w 1592125"/>
                <a:gd name="connsiteY3" fmla="*/ 138929 h 1243247"/>
                <a:gd name="connsiteX4" fmla="*/ 993123 w 1592125"/>
                <a:gd name="connsiteY4" fmla="*/ 90485 h 1243247"/>
                <a:gd name="connsiteX5" fmla="*/ 1132403 w 1592125"/>
                <a:gd name="connsiteY5" fmla="*/ 986718 h 1243247"/>
                <a:gd name="connsiteX6" fmla="*/ 593452 w 1592125"/>
                <a:gd name="connsiteY6" fmla="*/ 1107831 h 1243247"/>
                <a:gd name="connsiteX7" fmla="*/ 320949 w 1592125"/>
                <a:gd name="connsiteY7" fmla="*/ 677880 h 1243247"/>
                <a:gd name="connsiteX8" fmla="*/ 0 w 1592125"/>
                <a:gd name="connsiteY8" fmla="*/ 805049 h 1243247"/>
                <a:gd name="connsiteX0" fmla="*/ 0 w 1589524"/>
                <a:gd name="connsiteY0" fmla="*/ 726523 h 1164721"/>
                <a:gd name="connsiteX1" fmla="*/ 320949 w 1589524"/>
                <a:gd name="connsiteY1" fmla="*/ 1150416 h 1164721"/>
                <a:gd name="connsiteX2" fmla="*/ 1501796 w 1589524"/>
                <a:gd name="connsiteY2" fmla="*/ 968747 h 1164721"/>
                <a:gd name="connsiteX3" fmla="*/ 1453352 w 1589524"/>
                <a:gd name="connsiteY3" fmla="*/ 60403 h 1164721"/>
                <a:gd name="connsiteX4" fmla="*/ 1059735 w 1589524"/>
                <a:gd name="connsiteY4" fmla="*/ 175461 h 1164721"/>
                <a:gd name="connsiteX5" fmla="*/ 1132403 w 1589524"/>
                <a:gd name="connsiteY5" fmla="*/ 908192 h 1164721"/>
                <a:gd name="connsiteX6" fmla="*/ 593452 w 1589524"/>
                <a:gd name="connsiteY6" fmla="*/ 1029305 h 1164721"/>
                <a:gd name="connsiteX7" fmla="*/ 320949 w 1589524"/>
                <a:gd name="connsiteY7" fmla="*/ 599354 h 1164721"/>
                <a:gd name="connsiteX8" fmla="*/ 0 w 1589524"/>
                <a:gd name="connsiteY8" fmla="*/ 726523 h 1164721"/>
                <a:gd name="connsiteX0" fmla="*/ 0 w 1589524"/>
                <a:gd name="connsiteY0" fmla="*/ 728253 h 1166451"/>
                <a:gd name="connsiteX1" fmla="*/ 320949 w 1589524"/>
                <a:gd name="connsiteY1" fmla="*/ 1152146 h 1166451"/>
                <a:gd name="connsiteX2" fmla="*/ 1501796 w 1589524"/>
                <a:gd name="connsiteY2" fmla="*/ 970477 h 1166451"/>
                <a:gd name="connsiteX3" fmla="*/ 1453352 w 1589524"/>
                <a:gd name="connsiteY3" fmla="*/ 62133 h 1166451"/>
                <a:gd name="connsiteX4" fmla="*/ 1059735 w 1589524"/>
                <a:gd name="connsiteY4" fmla="*/ 177191 h 1166451"/>
                <a:gd name="connsiteX5" fmla="*/ 1029457 w 1589524"/>
                <a:gd name="connsiteY5" fmla="*/ 958367 h 1166451"/>
                <a:gd name="connsiteX6" fmla="*/ 593452 w 1589524"/>
                <a:gd name="connsiteY6" fmla="*/ 1031035 h 1166451"/>
                <a:gd name="connsiteX7" fmla="*/ 320949 w 1589524"/>
                <a:gd name="connsiteY7" fmla="*/ 601084 h 1166451"/>
                <a:gd name="connsiteX8" fmla="*/ 0 w 1589524"/>
                <a:gd name="connsiteY8" fmla="*/ 728253 h 1166451"/>
                <a:gd name="connsiteX0" fmla="*/ 14 w 1589538"/>
                <a:gd name="connsiteY0" fmla="*/ 728253 h 1166451"/>
                <a:gd name="connsiteX1" fmla="*/ 320963 w 1589538"/>
                <a:gd name="connsiteY1" fmla="*/ 1152146 h 1166451"/>
                <a:gd name="connsiteX2" fmla="*/ 1501810 w 1589538"/>
                <a:gd name="connsiteY2" fmla="*/ 970477 h 1166451"/>
                <a:gd name="connsiteX3" fmla="*/ 1453366 w 1589538"/>
                <a:gd name="connsiteY3" fmla="*/ 62133 h 1166451"/>
                <a:gd name="connsiteX4" fmla="*/ 1059749 w 1589538"/>
                <a:gd name="connsiteY4" fmla="*/ 177191 h 1166451"/>
                <a:gd name="connsiteX5" fmla="*/ 1029471 w 1589538"/>
                <a:gd name="connsiteY5" fmla="*/ 958367 h 1166451"/>
                <a:gd name="connsiteX6" fmla="*/ 593466 w 1589538"/>
                <a:gd name="connsiteY6" fmla="*/ 1031035 h 1166451"/>
                <a:gd name="connsiteX7" fmla="*/ 308852 w 1589538"/>
                <a:gd name="connsiteY7" fmla="*/ 564751 h 1166451"/>
                <a:gd name="connsiteX8" fmla="*/ 14 w 1589538"/>
                <a:gd name="connsiteY8" fmla="*/ 728253 h 1166451"/>
                <a:gd name="connsiteX0" fmla="*/ 14 w 1589538"/>
                <a:gd name="connsiteY0" fmla="*/ 728253 h 1166451"/>
                <a:gd name="connsiteX1" fmla="*/ 320963 w 1589538"/>
                <a:gd name="connsiteY1" fmla="*/ 1152146 h 1166451"/>
                <a:gd name="connsiteX2" fmla="*/ 1501810 w 1589538"/>
                <a:gd name="connsiteY2" fmla="*/ 970477 h 1166451"/>
                <a:gd name="connsiteX3" fmla="*/ 1453366 w 1589538"/>
                <a:gd name="connsiteY3" fmla="*/ 62133 h 1166451"/>
                <a:gd name="connsiteX4" fmla="*/ 1059749 w 1589538"/>
                <a:gd name="connsiteY4" fmla="*/ 177191 h 1166451"/>
                <a:gd name="connsiteX5" fmla="*/ 1029471 w 1589538"/>
                <a:gd name="connsiteY5" fmla="*/ 958367 h 1166451"/>
                <a:gd name="connsiteX6" fmla="*/ 593466 w 1589538"/>
                <a:gd name="connsiteY6" fmla="*/ 1031035 h 1166451"/>
                <a:gd name="connsiteX7" fmla="*/ 308852 w 1589538"/>
                <a:gd name="connsiteY7" fmla="*/ 582918 h 1166451"/>
                <a:gd name="connsiteX8" fmla="*/ 14 w 1589538"/>
                <a:gd name="connsiteY8" fmla="*/ 728253 h 1166451"/>
                <a:gd name="connsiteX0" fmla="*/ 3294 w 1598647"/>
                <a:gd name="connsiteY0" fmla="*/ 728253 h 1116364"/>
                <a:gd name="connsiteX1" fmla="*/ 245520 w 1598647"/>
                <a:gd name="connsiteY1" fmla="*/ 1091590 h 1116364"/>
                <a:gd name="connsiteX2" fmla="*/ 1505090 w 1598647"/>
                <a:gd name="connsiteY2" fmla="*/ 970477 h 1116364"/>
                <a:gd name="connsiteX3" fmla="*/ 1456646 w 1598647"/>
                <a:gd name="connsiteY3" fmla="*/ 62133 h 1116364"/>
                <a:gd name="connsiteX4" fmla="*/ 1063029 w 1598647"/>
                <a:gd name="connsiteY4" fmla="*/ 177191 h 1116364"/>
                <a:gd name="connsiteX5" fmla="*/ 1032751 w 1598647"/>
                <a:gd name="connsiteY5" fmla="*/ 958367 h 1116364"/>
                <a:gd name="connsiteX6" fmla="*/ 596746 w 1598647"/>
                <a:gd name="connsiteY6" fmla="*/ 1031035 h 1116364"/>
                <a:gd name="connsiteX7" fmla="*/ 312132 w 1598647"/>
                <a:gd name="connsiteY7" fmla="*/ 582918 h 1116364"/>
                <a:gd name="connsiteX8" fmla="*/ 3294 w 1598647"/>
                <a:gd name="connsiteY8" fmla="*/ 728253 h 1116364"/>
                <a:gd name="connsiteX0" fmla="*/ 3294 w 1598647"/>
                <a:gd name="connsiteY0" fmla="*/ 728253 h 1116364"/>
                <a:gd name="connsiteX1" fmla="*/ 245520 w 1598647"/>
                <a:gd name="connsiteY1" fmla="*/ 1091590 h 1116364"/>
                <a:gd name="connsiteX2" fmla="*/ 1505090 w 1598647"/>
                <a:gd name="connsiteY2" fmla="*/ 970477 h 1116364"/>
                <a:gd name="connsiteX3" fmla="*/ 1456646 w 1598647"/>
                <a:gd name="connsiteY3" fmla="*/ 62133 h 1116364"/>
                <a:gd name="connsiteX4" fmla="*/ 1063029 w 1598647"/>
                <a:gd name="connsiteY4" fmla="*/ 177191 h 1116364"/>
                <a:gd name="connsiteX5" fmla="*/ 1032751 w 1598647"/>
                <a:gd name="connsiteY5" fmla="*/ 958367 h 1116364"/>
                <a:gd name="connsiteX6" fmla="*/ 596746 w 1598647"/>
                <a:gd name="connsiteY6" fmla="*/ 1031035 h 1116364"/>
                <a:gd name="connsiteX7" fmla="*/ 312132 w 1598647"/>
                <a:gd name="connsiteY7" fmla="*/ 582918 h 1116364"/>
                <a:gd name="connsiteX8" fmla="*/ 3294 w 1598647"/>
                <a:gd name="connsiteY8" fmla="*/ 728253 h 1116364"/>
                <a:gd name="connsiteX0" fmla="*/ 3294 w 1598647"/>
                <a:gd name="connsiteY0" fmla="*/ 728253 h 1116364"/>
                <a:gd name="connsiteX1" fmla="*/ 245520 w 1598647"/>
                <a:gd name="connsiteY1" fmla="*/ 1091590 h 1116364"/>
                <a:gd name="connsiteX2" fmla="*/ 1505090 w 1598647"/>
                <a:gd name="connsiteY2" fmla="*/ 970477 h 1116364"/>
                <a:gd name="connsiteX3" fmla="*/ 1456646 w 1598647"/>
                <a:gd name="connsiteY3" fmla="*/ 62133 h 1116364"/>
                <a:gd name="connsiteX4" fmla="*/ 1063029 w 1598647"/>
                <a:gd name="connsiteY4" fmla="*/ 177191 h 1116364"/>
                <a:gd name="connsiteX5" fmla="*/ 1069084 w 1598647"/>
                <a:gd name="connsiteY5" fmla="*/ 958367 h 1116364"/>
                <a:gd name="connsiteX6" fmla="*/ 596746 w 1598647"/>
                <a:gd name="connsiteY6" fmla="*/ 1031035 h 1116364"/>
                <a:gd name="connsiteX7" fmla="*/ 312132 w 1598647"/>
                <a:gd name="connsiteY7" fmla="*/ 582918 h 1116364"/>
                <a:gd name="connsiteX8" fmla="*/ 3294 w 1598647"/>
                <a:gd name="connsiteY8" fmla="*/ 728253 h 1116364"/>
                <a:gd name="connsiteX0" fmla="*/ 3294 w 1598647"/>
                <a:gd name="connsiteY0" fmla="*/ 728253 h 1116364"/>
                <a:gd name="connsiteX1" fmla="*/ 245520 w 1598647"/>
                <a:gd name="connsiteY1" fmla="*/ 1091590 h 1116364"/>
                <a:gd name="connsiteX2" fmla="*/ 1505090 w 1598647"/>
                <a:gd name="connsiteY2" fmla="*/ 970477 h 1116364"/>
                <a:gd name="connsiteX3" fmla="*/ 1456646 w 1598647"/>
                <a:gd name="connsiteY3" fmla="*/ 62133 h 1116364"/>
                <a:gd name="connsiteX4" fmla="*/ 1063029 w 1598647"/>
                <a:gd name="connsiteY4" fmla="*/ 177191 h 1116364"/>
                <a:gd name="connsiteX5" fmla="*/ 1069084 w 1598647"/>
                <a:gd name="connsiteY5" fmla="*/ 958367 h 1116364"/>
                <a:gd name="connsiteX6" fmla="*/ 542245 w 1598647"/>
                <a:gd name="connsiteY6" fmla="*/ 970479 h 1116364"/>
                <a:gd name="connsiteX7" fmla="*/ 312132 w 1598647"/>
                <a:gd name="connsiteY7" fmla="*/ 582918 h 1116364"/>
                <a:gd name="connsiteX8" fmla="*/ 3294 w 1598647"/>
                <a:gd name="connsiteY8" fmla="*/ 728253 h 1116364"/>
                <a:gd name="connsiteX0" fmla="*/ 3294 w 1598647"/>
                <a:gd name="connsiteY0" fmla="*/ 728253 h 1116364"/>
                <a:gd name="connsiteX1" fmla="*/ 245520 w 1598647"/>
                <a:gd name="connsiteY1" fmla="*/ 1091590 h 1116364"/>
                <a:gd name="connsiteX2" fmla="*/ 1505090 w 1598647"/>
                <a:gd name="connsiteY2" fmla="*/ 970477 h 1116364"/>
                <a:gd name="connsiteX3" fmla="*/ 1456646 w 1598647"/>
                <a:gd name="connsiteY3" fmla="*/ 62133 h 1116364"/>
                <a:gd name="connsiteX4" fmla="*/ 1063029 w 1598647"/>
                <a:gd name="connsiteY4" fmla="*/ 177191 h 1116364"/>
                <a:gd name="connsiteX5" fmla="*/ 1069084 w 1598647"/>
                <a:gd name="connsiteY5" fmla="*/ 958367 h 1116364"/>
                <a:gd name="connsiteX6" fmla="*/ 566468 w 1598647"/>
                <a:gd name="connsiteY6" fmla="*/ 1037091 h 1116364"/>
                <a:gd name="connsiteX7" fmla="*/ 312132 w 1598647"/>
                <a:gd name="connsiteY7" fmla="*/ 582918 h 1116364"/>
                <a:gd name="connsiteX8" fmla="*/ 3294 w 1598647"/>
                <a:gd name="connsiteY8" fmla="*/ 728253 h 1116364"/>
                <a:gd name="connsiteX0" fmla="*/ 3294 w 1598647"/>
                <a:gd name="connsiteY0" fmla="*/ 728253 h 1116364"/>
                <a:gd name="connsiteX1" fmla="*/ 245520 w 1598647"/>
                <a:gd name="connsiteY1" fmla="*/ 1091590 h 1116364"/>
                <a:gd name="connsiteX2" fmla="*/ 1505090 w 1598647"/>
                <a:gd name="connsiteY2" fmla="*/ 970477 h 1116364"/>
                <a:gd name="connsiteX3" fmla="*/ 1456646 w 1598647"/>
                <a:gd name="connsiteY3" fmla="*/ 62133 h 1116364"/>
                <a:gd name="connsiteX4" fmla="*/ 1063029 w 1598647"/>
                <a:gd name="connsiteY4" fmla="*/ 177191 h 1116364"/>
                <a:gd name="connsiteX5" fmla="*/ 1069084 w 1598647"/>
                <a:gd name="connsiteY5" fmla="*/ 958367 h 1116364"/>
                <a:gd name="connsiteX6" fmla="*/ 602802 w 1598647"/>
                <a:gd name="connsiteY6" fmla="*/ 1037091 h 1116364"/>
                <a:gd name="connsiteX7" fmla="*/ 312132 w 1598647"/>
                <a:gd name="connsiteY7" fmla="*/ 582918 h 1116364"/>
                <a:gd name="connsiteX8" fmla="*/ 3294 w 1598647"/>
                <a:gd name="connsiteY8" fmla="*/ 728253 h 1116364"/>
                <a:gd name="connsiteX0" fmla="*/ 5095 w 1600448"/>
                <a:gd name="connsiteY0" fmla="*/ 728253 h 1116364"/>
                <a:gd name="connsiteX1" fmla="*/ 247321 w 1600448"/>
                <a:gd name="connsiteY1" fmla="*/ 1091590 h 1116364"/>
                <a:gd name="connsiteX2" fmla="*/ 1506891 w 1600448"/>
                <a:gd name="connsiteY2" fmla="*/ 970477 h 1116364"/>
                <a:gd name="connsiteX3" fmla="*/ 1458447 w 1600448"/>
                <a:gd name="connsiteY3" fmla="*/ 62133 h 1116364"/>
                <a:gd name="connsiteX4" fmla="*/ 1064830 w 1600448"/>
                <a:gd name="connsiteY4" fmla="*/ 177191 h 1116364"/>
                <a:gd name="connsiteX5" fmla="*/ 1070885 w 1600448"/>
                <a:gd name="connsiteY5" fmla="*/ 958367 h 1116364"/>
                <a:gd name="connsiteX6" fmla="*/ 604603 w 1600448"/>
                <a:gd name="connsiteY6" fmla="*/ 1037091 h 1116364"/>
                <a:gd name="connsiteX7" fmla="*/ 344211 w 1600448"/>
                <a:gd name="connsiteY7" fmla="*/ 570807 h 1116364"/>
                <a:gd name="connsiteX8" fmla="*/ 5095 w 1600448"/>
                <a:gd name="connsiteY8" fmla="*/ 728253 h 1116364"/>
                <a:gd name="connsiteX0" fmla="*/ 5095 w 1600448"/>
                <a:gd name="connsiteY0" fmla="*/ 728253 h 1116364"/>
                <a:gd name="connsiteX1" fmla="*/ 247321 w 1600448"/>
                <a:gd name="connsiteY1" fmla="*/ 1091590 h 1116364"/>
                <a:gd name="connsiteX2" fmla="*/ 1506891 w 1600448"/>
                <a:gd name="connsiteY2" fmla="*/ 970477 h 1116364"/>
                <a:gd name="connsiteX3" fmla="*/ 1458447 w 1600448"/>
                <a:gd name="connsiteY3" fmla="*/ 62133 h 1116364"/>
                <a:gd name="connsiteX4" fmla="*/ 1064830 w 1600448"/>
                <a:gd name="connsiteY4" fmla="*/ 177191 h 1116364"/>
                <a:gd name="connsiteX5" fmla="*/ 1070885 w 1600448"/>
                <a:gd name="connsiteY5" fmla="*/ 958367 h 1116364"/>
                <a:gd name="connsiteX6" fmla="*/ 604603 w 1600448"/>
                <a:gd name="connsiteY6" fmla="*/ 1037091 h 1116364"/>
                <a:gd name="connsiteX7" fmla="*/ 344211 w 1600448"/>
                <a:gd name="connsiteY7" fmla="*/ 570807 h 1116364"/>
                <a:gd name="connsiteX8" fmla="*/ 5095 w 1600448"/>
                <a:gd name="connsiteY8" fmla="*/ 728253 h 1116364"/>
                <a:gd name="connsiteX0" fmla="*/ 4728 w 1600081"/>
                <a:gd name="connsiteY0" fmla="*/ 728253 h 1116364"/>
                <a:gd name="connsiteX1" fmla="*/ 246954 w 1600081"/>
                <a:gd name="connsiteY1" fmla="*/ 1091590 h 1116364"/>
                <a:gd name="connsiteX2" fmla="*/ 1506524 w 1600081"/>
                <a:gd name="connsiteY2" fmla="*/ 970477 h 1116364"/>
                <a:gd name="connsiteX3" fmla="*/ 1458080 w 1600081"/>
                <a:gd name="connsiteY3" fmla="*/ 62133 h 1116364"/>
                <a:gd name="connsiteX4" fmla="*/ 1064463 w 1600081"/>
                <a:gd name="connsiteY4" fmla="*/ 177191 h 1116364"/>
                <a:gd name="connsiteX5" fmla="*/ 1070518 w 1600081"/>
                <a:gd name="connsiteY5" fmla="*/ 958367 h 1116364"/>
                <a:gd name="connsiteX6" fmla="*/ 604236 w 1600081"/>
                <a:gd name="connsiteY6" fmla="*/ 1037091 h 1116364"/>
                <a:gd name="connsiteX7" fmla="*/ 337789 w 1600081"/>
                <a:gd name="connsiteY7" fmla="*/ 649530 h 1116364"/>
                <a:gd name="connsiteX8" fmla="*/ 4728 w 1600081"/>
                <a:gd name="connsiteY8" fmla="*/ 728253 h 1116364"/>
                <a:gd name="connsiteX0" fmla="*/ 5467 w 1600820"/>
                <a:gd name="connsiteY0" fmla="*/ 728253 h 1116364"/>
                <a:gd name="connsiteX1" fmla="*/ 247693 w 1600820"/>
                <a:gd name="connsiteY1" fmla="*/ 1091590 h 1116364"/>
                <a:gd name="connsiteX2" fmla="*/ 1507263 w 1600820"/>
                <a:gd name="connsiteY2" fmla="*/ 970477 h 1116364"/>
                <a:gd name="connsiteX3" fmla="*/ 1458819 w 1600820"/>
                <a:gd name="connsiteY3" fmla="*/ 62133 h 1116364"/>
                <a:gd name="connsiteX4" fmla="*/ 1065202 w 1600820"/>
                <a:gd name="connsiteY4" fmla="*/ 177191 h 1116364"/>
                <a:gd name="connsiteX5" fmla="*/ 1071257 w 1600820"/>
                <a:gd name="connsiteY5" fmla="*/ 958367 h 1116364"/>
                <a:gd name="connsiteX6" fmla="*/ 604975 w 1600820"/>
                <a:gd name="connsiteY6" fmla="*/ 1037091 h 1116364"/>
                <a:gd name="connsiteX7" fmla="*/ 350639 w 1600820"/>
                <a:gd name="connsiteY7" fmla="*/ 631363 h 1116364"/>
                <a:gd name="connsiteX8" fmla="*/ 5467 w 1600820"/>
                <a:gd name="connsiteY8" fmla="*/ 728253 h 1116364"/>
                <a:gd name="connsiteX0" fmla="*/ 5467 w 1665401"/>
                <a:gd name="connsiteY0" fmla="*/ 728253 h 1140380"/>
                <a:gd name="connsiteX1" fmla="*/ 247693 w 1665401"/>
                <a:gd name="connsiteY1" fmla="*/ 1091590 h 1140380"/>
                <a:gd name="connsiteX2" fmla="*/ 1507263 w 1665401"/>
                <a:gd name="connsiteY2" fmla="*/ 970477 h 1140380"/>
                <a:gd name="connsiteX3" fmla="*/ 1458819 w 1665401"/>
                <a:gd name="connsiteY3" fmla="*/ 62133 h 1140380"/>
                <a:gd name="connsiteX4" fmla="*/ 1065202 w 1665401"/>
                <a:gd name="connsiteY4" fmla="*/ 177191 h 1140380"/>
                <a:gd name="connsiteX5" fmla="*/ 1071257 w 1665401"/>
                <a:gd name="connsiteY5" fmla="*/ 958367 h 1140380"/>
                <a:gd name="connsiteX6" fmla="*/ 604975 w 1665401"/>
                <a:gd name="connsiteY6" fmla="*/ 1037091 h 1140380"/>
                <a:gd name="connsiteX7" fmla="*/ 350639 w 1665401"/>
                <a:gd name="connsiteY7" fmla="*/ 631363 h 1140380"/>
                <a:gd name="connsiteX8" fmla="*/ 5467 w 1665401"/>
                <a:gd name="connsiteY8" fmla="*/ 728253 h 1140380"/>
                <a:gd name="connsiteX0" fmla="*/ 3850 w 1559882"/>
                <a:gd name="connsiteY0" fmla="*/ 732290 h 1176083"/>
                <a:gd name="connsiteX1" fmla="*/ 246076 w 1559882"/>
                <a:gd name="connsiteY1" fmla="*/ 1095627 h 1176083"/>
                <a:gd name="connsiteX2" fmla="*/ 1360311 w 1559882"/>
                <a:gd name="connsiteY2" fmla="*/ 1029014 h 1176083"/>
                <a:gd name="connsiteX3" fmla="*/ 1457202 w 1559882"/>
                <a:gd name="connsiteY3" fmla="*/ 66170 h 1176083"/>
                <a:gd name="connsiteX4" fmla="*/ 1063585 w 1559882"/>
                <a:gd name="connsiteY4" fmla="*/ 181228 h 1176083"/>
                <a:gd name="connsiteX5" fmla="*/ 1069640 w 1559882"/>
                <a:gd name="connsiteY5" fmla="*/ 962404 h 1176083"/>
                <a:gd name="connsiteX6" fmla="*/ 603358 w 1559882"/>
                <a:gd name="connsiteY6" fmla="*/ 1041128 h 1176083"/>
                <a:gd name="connsiteX7" fmla="*/ 349022 w 1559882"/>
                <a:gd name="connsiteY7" fmla="*/ 635400 h 1176083"/>
                <a:gd name="connsiteX8" fmla="*/ 3850 w 1559882"/>
                <a:gd name="connsiteY8" fmla="*/ 732290 h 1176083"/>
                <a:gd name="connsiteX0" fmla="*/ 3850 w 1605282"/>
                <a:gd name="connsiteY0" fmla="*/ 796880 h 1240673"/>
                <a:gd name="connsiteX1" fmla="*/ 246076 w 1605282"/>
                <a:gd name="connsiteY1" fmla="*/ 1160217 h 1240673"/>
                <a:gd name="connsiteX2" fmla="*/ 1360311 w 1605282"/>
                <a:gd name="connsiteY2" fmla="*/ 1093604 h 1240673"/>
                <a:gd name="connsiteX3" fmla="*/ 1457202 w 1605282"/>
                <a:gd name="connsiteY3" fmla="*/ 130760 h 1240673"/>
                <a:gd name="connsiteX4" fmla="*/ 1063585 w 1605282"/>
                <a:gd name="connsiteY4" fmla="*/ 245818 h 1240673"/>
                <a:gd name="connsiteX5" fmla="*/ 1069640 w 1605282"/>
                <a:gd name="connsiteY5" fmla="*/ 1026994 h 1240673"/>
                <a:gd name="connsiteX6" fmla="*/ 603358 w 1605282"/>
                <a:gd name="connsiteY6" fmla="*/ 1105718 h 1240673"/>
                <a:gd name="connsiteX7" fmla="*/ 349022 w 1605282"/>
                <a:gd name="connsiteY7" fmla="*/ 699990 h 1240673"/>
                <a:gd name="connsiteX8" fmla="*/ 3850 w 1605282"/>
                <a:gd name="connsiteY8" fmla="*/ 796880 h 1240673"/>
                <a:gd name="connsiteX0" fmla="*/ 3850 w 1563869"/>
                <a:gd name="connsiteY0" fmla="*/ 815719 h 1259512"/>
                <a:gd name="connsiteX1" fmla="*/ 246076 w 1563869"/>
                <a:gd name="connsiteY1" fmla="*/ 1179056 h 1259512"/>
                <a:gd name="connsiteX2" fmla="*/ 1360311 w 1563869"/>
                <a:gd name="connsiteY2" fmla="*/ 1112443 h 1259512"/>
                <a:gd name="connsiteX3" fmla="*/ 1457202 w 1563869"/>
                <a:gd name="connsiteY3" fmla="*/ 149599 h 1259512"/>
                <a:gd name="connsiteX4" fmla="*/ 1063585 w 1563869"/>
                <a:gd name="connsiteY4" fmla="*/ 264657 h 1259512"/>
                <a:gd name="connsiteX5" fmla="*/ 1069640 w 1563869"/>
                <a:gd name="connsiteY5" fmla="*/ 1045833 h 1259512"/>
                <a:gd name="connsiteX6" fmla="*/ 603358 w 1563869"/>
                <a:gd name="connsiteY6" fmla="*/ 1124557 h 1259512"/>
                <a:gd name="connsiteX7" fmla="*/ 349022 w 1563869"/>
                <a:gd name="connsiteY7" fmla="*/ 718829 h 1259512"/>
                <a:gd name="connsiteX8" fmla="*/ 3850 w 1563869"/>
                <a:gd name="connsiteY8" fmla="*/ 815719 h 1259512"/>
                <a:gd name="connsiteX0" fmla="*/ 3850 w 1537678"/>
                <a:gd name="connsiteY0" fmla="*/ 702324 h 1106089"/>
                <a:gd name="connsiteX1" fmla="*/ 246076 w 1537678"/>
                <a:gd name="connsiteY1" fmla="*/ 1065661 h 1106089"/>
                <a:gd name="connsiteX2" fmla="*/ 1360311 w 1537678"/>
                <a:gd name="connsiteY2" fmla="*/ 999048 h 1106089"/>
                <a:gd name="connsiteX3" fmla="*/ 1499591 w 1537678"/>
                <a:gd name="connsiteY3" fmla="*/ 193650 h 1106089"/>
                <a:gd name="connsiteX4" fmla="*/ 1063585 w 1537678"/>
                <a:gd name="connsiteY4" fmla="*/ 151262 h 1106089"/>
                <a:gd name="connsiteX5" fmla="*/ 1069640 w 1537678"/>
                <a:gd name="connsiteY5" fmla="*/ 932438 h 1106089"/>
                <a:gd name="connsiteX6" fmla="*/ 603358 w 1537678"/>
                <a:gd name="connsiteY6" fmla="*/ 1011162 h 1106089"/>
                <a:gd name="connsiteX7" fmla="*/ 349022 w 1537678"/>
                <a:gd name="connsiteY7" fmla="*/ 605434 h 1106089"/>
                <a:gd name="connsiteX8" fmla="*/ 3850 w 1537678"/>
                <a:gd name="connsiteY8" fmla="*/ 702324 h 1106089"/>
                <a:gd name="connsiteX0" fmla="*/ 3850 w 1553728"/>
                <a:gd name="connsiteY0" fmla="*/ 709894 h 1113659"/>
                <a:gd name="connsiteX1" fmla="*/ 246076 w 1553728"/>
                <a:gd name="connsiteY1" fmla="*/ 1073231 h 1113659"/>
                <a:gd name="connsiteX2" fmla="*/ 1360311 w 1553728"/>
                <a:gd name="connsiteY2" fmla="*/ 1006618 h 1113659"/>
                <a:gd name="connsiteX3" fmla="*/ 1499591 w 1553728"/>
                <a:gd name="connsiteY3" fmla="*/ 201220 h 1113659"/>
                <a:gd name="connsiteX4" fmla="*/ 1063585 w 1553728"/>
                <a:gd name="connsiteY4" fmla="*/ 158832 h 1113659"/>
                <a:gd name="connsiteX5" fmla="*/ 1069640 w 1553728"/>
                <a:gd name="connsiteY5" fmla="*/ 940008 h 1113659"/>
                <a:gd name="connsiteX6" fmla="*/ 603358 w 1553728"/>
                <a:gd name="connsiteY6" fmla="*/ 1018732 h 1113659"/>
                <a:gd name="connsiteX7" fmla="*/ 349022 w 1553728"/>
                <a:gd name="connsiteY7" fmla="*/ 613004 h 1113659"/>
                <a:gd name="connsiteX8" fmla="*/ 3850 w 1553728"/>
                <a:gd name="connsiteY8" fmla="*/ 709894 h 111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3728" h="1113659">
                  <a:moveTo>
                    <a:pt x="3850" y="709894"/>
                  </a:moveTo>
                  <a:cubicBezTo>
                    <a:pt x="-13308" y="786599"/>
                    <a:pt x="19999" y="1023777"/>
                    <a:pt x="246076" y="1073231"/>
                  </a:cubicBezTo>
                  <a:cubicBezTo>
                    <a:pt x="472153" y="1122685"/>
                    <a:pt x="1151392" y="1151953"/>
                    <a:pt x="1360311" y="1006618"/>
                  </a:cubicBezTo>
                  <a:cubicBezTo>
                    <a:pt x="1569230" y="861283"/>
                    <a:pt x="1597490" y="548409"/>
                    <a:pt x="1499591" y="201220"/>
                  </a:cubicBezTo>
                  <a:cubicBezTo>
                    <a:pt x="1401692" y="-145969"/>
                    <a:pt x="1135243" y="35701"/>
                    <a:pt x="1063585" y="158832"/>
                  </a:cubicBezTo>
                  <a:cubicBezTo>
                    <a:pt x="991927" y="281963"/>
                    <a:pt x="1146344" y="796691"/>
                    <a:pt x="1069640" y="940008"/>
                  </a:cubicBezTo>
                  <a:cubicBezTo>
                    <a:pt x="992936" y="1083325"/>
                    <a:pt x="728508" y="1073233"/>
                    <a:pt x="603358" y="1018732"/>
                  </a:cubicBezTo>
                  <a:cubicBezTo>
                    <a:pt x="478208" y="964231"/>
                    <a:pt x="533719" y="779534"/>
                    <a:pt x="349022" y="613004"/>
                  </a:cubicBezTo>
                  <a:cubicBezTo>
                    <a:pt x="164325" y="446474"/>
                    <a:pt x="21008" y="633189"/>
                    <a:pt x="3850" y="709894"/>
                  </a:cubicBezTo>
                  <a:close/>
                </a:path>
              </a:pathLst>
            </a:cu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555223" y="272468"/>
              <a:ext cx="380474" cy="1000516"/>
            </a:xfrm>
            <a:custGeom>
              <a:avLst/>
              <a:gdLst>
                <a:gd name="connsiteX0" fmla="*/ 24303 w 453726"/>
                <a:gd name="connsiteY0" fmla="*/ 472898 h 1141945"/>
                <a:gd name="connsiteX1" fmla="*/ 151471 w 453726"/>
                <a:gd name="connsiteY1" fmla="*/ 559 h 1141945"/>
                <a:gd name="connsiteX2" fmla="*/ 448197 w 453726"/>
                <a:gd name="connsiteY2" fmla="*/ 394174 h 1141945"/>
                <a:gd name="connsiteX3" fmla="*/ 321028 w 453726"/>
                <a:gd name="connsiteY3" fmla="*/ 1120850 h 1141945"/>
                <a:gd name="connsiteX4" fmla="*/ 30358 w 453726"/>
                <a:gd name="connsiteY4" fmla="*/ 902847 h 1141945"/>
                <a:gd name="connsiteX5" fmla="*/ 24303 w 453726"/>
                <a:gd name="connsiteY5" fmla="*/ 472898 h 1141945"/>
                <a:gd name="connsiteX0" fmla="*/ 27114 w 449841"/>
                <a:gd name="connsiteY0" fmla="*/ 540707 h 1142067"/>
                <a:gd name="connsiteX1" fmla="*/ 147586 w 449841"/>
                <a:gd name="connsiteY1" fmla="*/ 1756 h 1142067"/>
                <a:gd name="connsiteX2" fmla="*/ 444312 w 449841"/>
                <a:gd name="connsiteY2" fmla="*/ 395371 h 1142067"/>
                <a:gd name="connsiteX3" fmla="*/ 317143 w 449841"/>
                <a:gd name="connsiteY3" fmla="*/ 1122047 h 1142067"/>
                <a:gd name="connsiteX4" fmla="*/ 26473 w 449841"/>
                <a:gd name="connsiteY4" fmla="*/ 904044 h 1142067"/>
                <a:gd name="connsiteX5" fmla="*/ 27114 w 449841"/>
                <a:gd name="connsiteY5" fmla="*/ 540707 h 1142067"/>
                <a:gd name="connsiteX0" fmla="*/ 30920 w 460351"/>
                <a:gd name="connsiteY0" fmla="*/ 432682 h 1034042"/>
                <a:gd name="connsiteX1" fmla="*/ 30868 w 460351"/>
                <a:gd name="connsiteY1" fmla="*/ 2732 h 1034042"/>
                <a:gd name="connsiteX2" fmla="*/ 448118 w 460351"/>
                <a:gd name="connsiteY2" fmla="*/ 287346 h 1034042"/>
                <a:gd name="connsiteX3" fmla="*/ 320949 w 460351"/>
                <a:gd name="connsiteY3" fmla="*/ 1014022 h 1034042"/>
                <a:gd name="connsiteX4" fmla="*/ 30279 w 460351"/>
                <a:gd name="connsiteY4" fmla="*/ 796019 h 1034042"/>
                <a:gd name="connsiteX5" fmla="*/ 30920 w 460351"/>
                <a:gd name="connsiteY5" fmla="*/ 432682 h 1034042"/>
                <a:gd name="connsiteX0" fmla="*/ 170786 w 600217"/>
                <a:gd name="connsiteY0" fmla="*/ 467692 h 1069052"/>
                <a:gd name="connsiteX1" fmla="*/ 170734 w 600217"/>
                <a:gd name="connsiteY1" fmla="*/ 37742 h 1069052"/>
                <a:gd name="connsiteX2" fmla="*/ 587984 w 600217"/>
                <a:gd name="connsiteY2" fmla="*/ 322356 h 1069052"/>
                <a:gd name="connsiteX3" fmla="*/ 460815 w 600217"/>
                <a:gd name="connsiteY3" fmla="*/ 1049032 h 1069052"/>
                <a:gd name="connsiteX4" fmla="*/ 170145 w 600217"/>
                <a:gd name="connsiteY4" fmla="*/ 831029 h 1069052"/>
                <a:gd name="connsiteX5" fmla="*/ 170786 w 600217"/>
                <a:gd name="connsiteY5" fmla="*/ 467692 h 1069052"/>
                <a:gd name="connsiteX0" fmla="*/ 55616 w 483890"/>
                <a:gd name="connsiteY0" fmla="*/ 534961 h 1136321"/>
                <a:gd name="connsiteX1" fmla="*/ 216262 w 483890"/>
                <a:gd name="connsiteY1" fmla="*/ 32343 h 1136321"/>
                <a:gd name="connsiteX2" fmla="*/ 472814 w 483890"/>
                <a:gd name="connsiteY2" fmla="*/ 389625 h 1136321"/>
                <a:gd name="connsiteX3" fmla="*/ 345645 w 483890"/>
                <a:gd name="connsiteY3" fmla="*/ 1116301 h 1136321"/>
                <a:gd name="connsiteX4" fmla="*/ 54975 w 483890"/>
                <a:gd name="connsiteY4" fmla="*/ 898298 h 1136321"/>
                <a:gd name="connsiteX5" fmla="*/ 55616 w 483890"/>
                <a:gd name="connsiteY5" fmla="*/ 534961 h 1136321"/>
                <a:gd name="connsiteX0" fmla="*/ 55616 w 483889"/>
                <a:gd name="connsiteY0" fmla="*/ 534961 h 1136321"/>
                <a:gd name="connsiteX1" fmla="*/ 216262 w 483889"/>
                <a:gd name="connsiteY1" fmla="*/ 32343 h 1136321"/>
                <a:gd name="connsiteX2" fmla="*/ 472814 w 483889"/>
                <a:gd name="connsiteY2" fmla="*/ 389625 h 1136321"/>
                <a:gd name="connsiteX3" fmla="*/ 345645 w 483889"/>
                <a:gd name="connsiteY3" fmla="*/ 1116301 h 1136321"/>
                <a:gd name="connsiteX4" fmla="*/ 54975 w 483889"/>
                <a:gd name="connsiteY4" fmla="*/ 898298 h 1136321"/>
                <a:gd name="connsiteX5" fmla="*/ 55616 w 483889"/>
                <a:gd name="connsiteY5" fmla="*/ 534961 h 1136321"/>
                <a:gd name="connsiteX0" fmla="*/ 72234 w 500507"/>
                <a:gd name="connsiteY0" fmla="*/ 534961 h 1117294"/>
                <a:gd name="connsiteX1" fmla="*/ 232880 w 500507"/>
                <a:gd name="connsiteY1" fmla="*/ 32343 h 1117294"/>
                <a:gd name="connsiteX2" fmla="*/ 489432 w 500507"/>
                <a:gd name="connsiteY2" fmla="*/ 389625 h 1117294"/>
                <a:gd name="connsiteX3" fmla="*/ 362263 w 500507"/>
                <a:gd name="connsiteY3" fmla="*/ 1116301 h 1117294"/>
                <a:gd name="connsiteX4" fmla="*/ 72234 w 500507"/>
                <a:gd name="connsiteY4" fmla="*/ 534961 h 1117294"/>
                <a:gd name="connsiteX0" fmla="*/ 66351 w 501817"/>
                <a:gd name="connsiteY0" fmla="*/ 534328 h 1062274"/>
                <a:gd name="connsiteX1" fmla="*/ 226997 w 501817"/>
                <a:gd name="connsiteY1" fmla="*/ 31710 h 1062274"/>
                <a:gd name="connsiteX2" fmla="*/ 483549 w 501817"/>
                <a:gd name="connsiteY2" fmla="*/ 388992 h 1062274"/>
                <a:gd name="connsiteX3" fmla="*/ 255944 w 501817"/>
                <a:gd name="connsiteY3" fmla="*/ 1061167 h 1062274"/>
                <a:gd name="connsiteX4" fmla="*/ 66351 w 501817"/>
                <a:gd name="connsiteY4" fmla="*/ 534328 h 1062274"/>
                <a:gd name="connsiteX0" fmla="*/ 66350 w 663152"/>
                <a:gd name="connsiteY0" fmla="*/ 534328 h 1062274"/>
                <a:gd name="connsiteX1" fmla="*/ 226996 w 663152"/>
                <a:gd name="connsiteY1" fmla="*/ 31710 h 1062274"/>
                <a:gd name="connsiteX2" fmla="*/ 483548 w 663152"/>
                <a:gd name="connsiteY2" fmla="*/ 388992 h 1062274"/>
                <a:gd name="connsiteX3" fmla="*/ 255943 w 663152"/>
                <a:gd name="connsiteY3" fmla="*/ 1061167 h 1062274"/>
                <a:gd name="connsiteX4" fmla="*/ 66350 w 663152"/>
                <a:gd name="connsiteY4" fmla="*/ 534328 h 1062274"/>
                <a:gd name="connsiteX0" fmla="*/ 112960 w 568804"/>
                <a:gd name="connsiteY0" fmla="*/ 534466 h 1074495"/>
                <a:gd name="connsiteX1" fmla="*/ 273606 w 568804"/>
                <a:gd name="connsiteY1" fmla="*/ 31848 h 1074495"/>
                <a:gd name="connsiteX2" fmla="*/ 530158 w 568804"/>
                <a:gd name="connsiteY2" fmla="*/ 389130 h 1074495"/>
                <a:gd name="connsiteX3" fmla="*/ 21331 w 568804"/>
                <a:gd name="connsiteY3" fmla="*/ 1073416 h 1074495"/>
                <a:gd name="connsiteX4" fmla="*/ 112960 w 568804"/>
                <a:gd name="connsiteY4" fmla="*/ 534466 h 1074495"/>
                <a:gd name="connsiteX0" fmla="*/ 67905 w 682882"/>
                <a:gd name="connsiteY0" fmla="*/ 534818 h 1105062"/>
                <a:gd name="connsiteX1" fmla="*/ 228551 w 682882"/>
                <a:gd name="connsiteY1" fmla="*/ 32200 h 1105062"/>
                <a:gd name="connsiteX2" fmla="*/ 485103 w 682882"/>
                <a:gd name="connsiteY2" fmla="*/ 389482 h 1105062"/>
                <a:gd name="connsiteX3" fmla="*/ 284282 w 682882"/>
                <a:gd name="connsiteY3" fmla="*/ 1104046 h 1105062"/>
                <a:gd name="connsiteX4" fmla="*/ 67905 w 682882"/>
                <a:gd name="connsiteY4" fmla="*/ 534818 h 1105062"/>
                <a:gd name="connsiteX0" fmla="*/ 67905 w 682883"/>
                <a:gd name="connsiteY0" fmla="*/ 534818 h 1104632"/>
                <a:gd name="connsiteX1" fmla="*/ 228551 w 682883"/>
                <a:gd name="connsiteY1" fmla="*/ 32200 h 1104632"/>
                <a:gd name="connsiteX2" fmla="*/ 485103 w 682883"/>
                <a:gd name="connsiteY2" fmla="*/ 389482 h 1104632"/>
                <a:gd name="connsiteX3" fmla="*/ 284282 w 682883"/>
                <a:gd name="connsiteY3" fmla="*/ 1104046 h 1104632"/>
                <a:gd name="connsiteX4" fmla="*/ 67905 w 682883"/>
                <a:gd name="connsiteY4" fmla="*/ 534818 h 1104632"/>
                <a:gd name="connsiteX0" fmla="*/ 67905 w 527689"/>
                <a:gd name="connsiteY0" fmla="*/ 534818 h 1104632"/>
                <a:gd name="connsiteX1" fmla="*/ 228551 w 527689"/>
                <a:gd name="connsiteY1" fmla="*/ 32200 h 1104632"/>
                <a:gd name="connsiteX2" fmla="*/ 485103 w 527689"/>
                <a:gd name="connsiteY2" fmla="*/ 389482 h 1104632"/>
                <a:gd name="connsiteX3" fmla="*/ 284282 w 527689"/>
                <a:gd name="connsiteY3" fmla="*/ 1104046 h 1104632"/>
                <a:gd name="connsiteX4" fmla="*/ 67905 w 527689"/>
                <a:gd name="connsiteY4" fmla="*/ 534818 h 1104632"/>
                <a:gd name="connsiteX0" fmla="*/ 67905 w 527525"/>
                <a:gd name="connsiteY0" fmla="*/ 534818 h 1104632"/>
                <a:gd name="connsiteX1" fmla="*/ 228551 w 527525"/>
                <a:gd name="connsiteY1" fmla="*/ 32200 h 1104632"/>
                <a:gd name="connsiteX2" fmla="*/ 485103 w 527525"/>
                <a:gd name="connsiteY2" fmla="*/ 389482 h 1104632"/>
                <a:gd name="connsiteX3" fmla="*/ 284282 w 527525"/>
                <a:gd name="connsiteY3" fmla="*/ 1104046 h 1104632"/>
                <a:gd name="connsiteX4" fmla="*/ 67905 w 527525"/>
                <a:gd name="connsiteY4" fmla="*/ 534818 h 1104632"/>
                <a:gd name="connsiteX0" fmla="*/ 551 w 358150"/>
                <a:gd name="connsiteY0" fmla="*/ 502676 h 1071955"/>
                <a:gd name="connsiteX1" fmla="*/ 161197 w 358150"/>
                <a:gd name="connsiteY1" fmla="*/ 58 h 1071955"/>
                <a:gd name="connsiteX2" fmla="*/ 357487 w 358150"/>
                <a:gd name="connsiteY2" fmla="*/ 532953 h 1071955"/>
                <a:gd name="connsiteX3" fmla="*/ 216928 w 358150"/>
                <a:gd name="connsiteY3" fmla="*/ 1071904 h 1071955"/>
                <a:gd name="connsiteX4" fmla="*/ 551 w 358150"/>
                <a:gd name="connsiteY4" fmla="*/ 502676 h 1071955"/>
                <a:gd name="connsiteX0" fmla="*/ 551 w 451969"/>
                <a:gd name="connsiteY0" fmla="*/ 502676 h 1071955"/>
                <a:gd name="connsiteX1" fmla="*/ 161197 w 451969"/>
                <a:gd name="connsiteY1" fmla="*/ 58 h 1071955"/>
                <a:gd name="connsiteX2" fmla="*/ 357487 w 451969"/>
                <a:gd name="connsiteY2" fmla="*/ 532953 h 1071955"/>
                <a:gd name="connsiteX3" fmla="*/ 216928 w 451969"/>
                <a:gd name="connsiteY3" fmla="*/ 1071904 h 1071955"/>
                <a:gd name="connsiteX4" fmla="*/ 551 w 451969"/>
                <a:gd name="connsiteY4" fmla="*/ 502676 h 1071955"/>
                <a:gd name="connsiteX0" fmla="*/ 2228 w 452261"/>
                <a:gd name="connsiteY0" fmla="*/ 502676 h 1074006"/>
                <a:gd name="connsiteX1" fmla="*/ 162874 w 452261"/>
                <a:gd name="connsiteY1" fmla="*/ 58 h 1074006"/>
                <a:gd name="connsiteX2" fmla="*/ 359164 w 452261"/>
                <a:gd name="connsiteY2" fmla="*/ 532953 h 1074006"/>
                <a:gd name="connsiteX3" fmla="*/ 218605 w 452261"/>
                <a:gd name="connsiteY3" fmla="*/ 1071904 h 1074006"/>
                <a:gd name="connsiteX4" fmla="*/ 2228 w 452261"/>
                <a:gd name="connsiteY4" fmla="*/ 502676 h 1074006"/>
                <a:gd name="connsiteX0" fmla="*/ 48419 w 498452"/>
                <a:gd name="connsiteY0" fmla="*/ 502887 h 1074217"/>
                <a:gd name="connsiteX1" fmla="*/ 209065 w 498452"/>
                <a:gd name="connsiteY1" fmla="*/ 269 h 1074217"/>
                <a:gd name="connsiteX2" fmla="*/ 405355 w 498452"/>
                <a:gd name="connsiteY2" fmla="*/ 533164 h 1074217"/>
                <a:gd name="connsiteX3" fmla="*/ 264796 w 498452"/>
                <a:gd name="connsiteY3" fmla="*/ 1072115 h 1074217"/>
                <a:gd name="connsiteX4" fmla="*/ 48419 w 498452"/>
                <a:gd name="connsiteY4" fmla="*/ 502887 h 1074217"/>
                <a:gd name="connsiteX0" fmla="*/ 45522 w 466320"/>
                <a:gd name="connsiteY0" fmla="*/ 502880 h 1013917"/>
                <a:gd name="connsiteX1" fmla="*/ 206168 w 466320"/>
                <a:gd name="connsiteY1" fmla="*/ 262 h 1013917"/>
                <a:gd name="connsiteX2" fmla="*/ 402458 w 466320"/>
                <a:gd name="connsiteY2" fmla="*/ 533157 h 1013917"/>
                <a:gd name="connsiteX3" fmla="*/ 215029 w 466320"/>
                <a:gd name="connsiteY3" fmla="*/ 1011552 h 1013917"/>
                <a:gd name="connsiteX4" fmla="*/ 45522 w 466320"/>
                <a:gd name="connsiteY4" fmla="*/ 502880 h 1013917"/>
                <a:gd name="connsiteX0" fmla="*/ 45522 w 476922"/>
                <a:gd name="connsiteY0" fmla="*/ 502880 h 1011787"/>
                <a:gd name="connsiteX1" fmla="*/ 206168 w 476922"/>
                <a:gd name="connsiteY1" fmla="*/ 262 h 1011787"/>
                <a:gd name="connsiteX2" fmla="*/ 402458 w 476922"/>
                <a:gd name="connsiteY2" fmla="*/ 533157 h 1011787"/>
                <a:gd name="connsiteX3" fmla="*/ 215029 w 476922"/>
                <a:gd name="connsiteY3" fmla="*/ 1011552 h 1011787"/>
                <a:gd name="connsiteX4" fmla="*/ 45522 w 476922"/>
                <a:gd name="connsiteY4" fmla="*/ 502880 h 1011787"/>
                <a:gd name="connsiteX0" fmla="*/ 15 w 283321"/>
                <a:gd name="connsiteY0" fmla="*/ 502654 h 1011363"/>
                <a:gd name="connsiteX1" fmla="*/ 160661 w 283321"/>
                <a:gd name="connsiteY1" fmla="*/ 36 h 1011363"/>
                <a:gd name="connsiteX2" fmla="*/ 283298 w 283321"/>
                <a:gd name="connsiteY2" fmla="*/ 526875 h 1011363"/>
                <a:gd name="connsiteX3" fmla="*/ 169522 w 283321"/>
                <a:gd name="connsiteY3" fmla="*/ 1011326 h 1011363"/>
                <a:gd name="connsiteX4" fmla="*/ 15 w 283321"/>
                <a:gd name="connsiteY4" fmla="*/ 502654 h 1011363"/>
                <a:gd name="connsiteX0" fmla="*/ 15 w 283321"/>
                <a:gd name="connsiteY0" fmla="*/ 502654 h 1011363"/>
                <a:gd name="connsiteX1" fmla="*/ 160661 w 283321"/>
                <a:gd name="connsiteY1" fmla="*/ 36 h 1011363"/>
                <a:gd name="connsiteX2" fmla="*/ 283298 w 283321"/>
                <a:gd name="connsiteY2" fmla="*/ 526875 h 1011363"/>
                <a:gd name="connsiteX3" fmla="*/ 169522 w 283321"/>
                <a:gd name="connsiteY3" fmla="*/ 1011326 h 1011363"/>
                <a:gd name="connsiteX4" fmla="*/ 15 w 283321"/>
                <a:gd name="connsiteY4" fmla="*/ 502654 h 1011363"/>
                <a:gd name="connsiteX0" fmla="*/ 15 w 320129"/>
                <a:gd name="connsiteY0" fmla="*/ 502654 h 1011894"/>
                <a:gd name="connsiteX1" fmla="*/ 160661 w 320129"/>
                <a:gd name="connsiteY1" fmla="*/ 36 h 1011894"/>
                <a:gd name="connsiteX2" fmla="*/ 283298 w 320129"/>
                <a:gd name="connsiteY2" fmla="*/ 526875 h 1011894"/>
                <a:gd name="connsiteX3" fmla="*/ 169522 w 320129"/>
                <a:gd name="connsiteY3" fmla="*/ 1011326 h 1011894"/>
                <a:gd name="connsiteX4" fmla="*/ 15 w 320129"/>
                <a:gd name="connsiteY4" fmla="*/ 502654 h 1011894"/>
                <a:gd name="connsiteX0" fmla="*/ 12976 w 299436"/>
                <a:gd name="connsiteY0" fmla="*/ 502654 h 1011894"/>
                <a:gd name="connsiteX1" fmla="*/ 173622 w 299436"/>
                <a:gd name="connsiteY1" fmla="*/ 36 h 1011894"/>
                <a:gd name="connsiteX2" fmla="*/ 296259 w 299436"/>
                <a:gd name="connsiteY2" fmla="*/ 526875 h 1011894"/>
                <a:gd name="connsiteX3" fmla="*/ 41872 w 299436"/>
                <a:gd name="connsiteY3" fmla="*/ 1011326 h 1011894"/>
                <a:gd name="connsiteX4" fmla="*/ 12976 w 299436"/>
                <a:gd name="connsiteY4" fmla="*/ 502654 h 1011894"/>
                <a:gd name="connsiteX0" fmla="*/ 12984 w 359653"/>
                <a:gd name="connsiteY0" fmla="*/ 502654 h 1012965"/>
                <a:gd name="connsiteX1" fmla="*/ 173630 w 359653"/>
                <a:gd name="connsiteY1" fmla="*/ 36 h 1012965"/>
                <a:gd name="connsiteX2" fmla="*/ 296267 w 359653"/>
                <a:gd name="connsiteY2" fmla="*/ 526875 h 1012965"/>
                <a:gd name="connsiteX3" fmla="*/ 41880 w 359653"/>
                <a:gd name="connsiteY3" fmla="*/ 1011326 h 1012965"/>
                <a:gd name="connsiteX4" fmla="*/ 12984 w 359653"/>
                <a:gd name="connsiteY4" fmla="*/ 502654 h 1012965"/>
                <a:gd name="connsiteX0" fmla="*/ 747 w 483348"/>
                <a:gd name="connsiteY0" fmla="*/ 502654 h 1031067"/>
                <a:gd name="connsiteX1" fmla="*/ 161393 w 483348"/>
                <a:gd name="connsiteY1" fmla="*/ 36 h 1031067"/>
                <a:gd name="connsiteX2" fmla="*/ 284030 w 483348"/>
                <a:gd name="connsiteY2" fmla="*/ 526875 h 1031067"/>
                <a:gd name="connsiteX3" fmla="*/ 230516 w 483348"/>
                <a:gd name="connsiteY3" fmla="*/ 1029493 h 1031067"/>
                <a:gd name="connsiteX4" fmla="*/ 747 w 483348"/>
                <a:gd name="connsiteY4" fmla="*/ 502654 h 1031067"/>
                <a:gd name="connsiteX0" fmla="*/ 7111 w 489941"/>
                <a:gd name="connsiteY0" fmla="*/ 502654 h 1029678"/>
                <a:gd name="connsiteX1" fmla="*/ 167757 w 489941"/>
                <a:gd name="connsiteY1" fmla="*/ 36 h 1029678"/>
                <a:gd name="connsiteX2" fmla="*/ 290394 w 489941"/>
                <a:gd name="connsiteY2" fmla="*/ 526875 h 1029678"/>
                <a:gd name="connsiteX3" fmla="*/ 236880 w 489941"/>
                <a:gd name="connsiteY3" fmla="*/ 1029493 h 1029678"/>
                <a:gd name="connsiteX4" fmla="*/ 7111 w 489941"/>
                <a:gd name="connsiteY4" fmla="*/ 502654 h 1029678"/>
                <a:gd name="connsiteX0" fmla="*/ 7006 w 375035"/>
                <a:gd name="connsiteY0" fmla="*/ 502654 h 1030181"/>
                <a:gd name="connsiteX1" fmla="*/ 167652 w 375035"/>
                <a:gd name="connsiteY1" fmla="*/ 36 h 1030181"/>
                <a:gd name="connsiteX2" fmla="*/ 290289 w 375035"/>
                <a:gd name="connsiteY2" fmla="*/ 526875 h 1030181"/>
                <a:gd name="connsiteX3" fmla="*/ 236775 w 375035"/>
                <a:gd name="connsiteY3" fmla="*/ 1029493 h 1030181"/>
                <a:gd name="connsiteX4" fmla="*/ 7006 w 375035"/>
                <a:gd name="connsiteY4" fmla="*/ 502654 h 1030181"/>
                <a:gd name="connsiteX0" fmla="*/ 28207 w 364764"/>
                <a:gd name="connsiteY0" fmla="*/ 502654 h 999951"/>
                <a:gd name="connsiteX1" fmla="*/ 188853 w 364764"/>
                <a:gd name="connsiteY1" fmla="*/ 36 h 999951"/>
                <a:gd name="connsiteX2" fmla="*/ 311490 w 364764"/>
                <a:gd name="connsiteY2" fmla="*/ 526875 h 999951"/>
                <a:gd name="connsiteX3" fmla="*/ 211105 w 364764"/>
                <a:gd name="connsiteY3" fmla="*/ 999215 h 999951"/>
                <a:gd name="connsiteX4" fmla="*/ 28207 w 364764"/>
                <a:gd name="connsiteY4" fmla="*/ 502654 h 999951"/>
                <a:gd name="connsiteX0" fmla="*/ 51908 w 405987"/>
                <a:gd name="connsiteY0" fmla="*/ 503007 h 1000304"/>
                <a:gd name="connsiteX1" fmla="*/ 212554 w 405987"/>
                <a:gd name="connsiteY1" fmla="*/ 389 h 1000304"/>
                <a:gd name="connsiteX2" fmla="*/ 335191 w 405987"/>
                <a:gd name="connsiteY2" fmla="*/ 527228 h 1000304"/>
                <a:gd name="connsiteX3" fmla="*/ 234806 w 405987"/>
                <a:gd name="connsiteY3" fmla="*/ 999568 h 1000304"/>
                <a:gd name="connsiteX4" fmla="*/ 51908 w 405987"/>
                <a:gd name="connsiteY4" fmla="*/ 503007 h 1000304"/>
                <a:gd name="connsiteX0" fmla="*/ 103 w 397280"/>
                <a:gd name="connsiteY0" fmla="*/ 502627 h 999197"/>
                <a:gd name="connsiteX1" fmla="*/ 160749 w 397280"/>
                <a:gd name="connsiteY1" fmla="*/ 9 h 999197"/>
                <a:gd name="connsiteX2" fmla="*/ 397213 w 397280"/>
                <a:gd name="connsiteY2" fmla="*/ 514737 h 999197"/>
                <a:gd name="connsiteX3" fmla="*/ 183001 w 397280"/>
                <a:gd name="connsiteY3" fmla="*/ 999188 h 999197"/>
                <a:gd name="connsiteX4" fmla="*/ 103 w 397280"/>
                <a:gd name="connsiteY4" fmla="*/ 502627 h 999197"/>
                <a:gd name="connsiteX0" fmla="*/ 97 w 363809"/>
                <a:gd name="connsiteY0" fmla="*/ 502653 h 999253"/>
                <a:gd name="connsiteX1" fmla="*/ 160743 w 363809"/>
                <a:gd name="connsiteY1" fmla="*/ 35 h 999253"/>
                <a:gd name="connsiteX2" fmla="*/ 363728 w 363809"/>
                <a:gd name="connsiteY2" fmla="*/ 526874 h 999253"/>
                <a:gd name="connsiteX3" fmla="*/ 182995 w 363809"/>
                <a:gd name="connsiteY3" fmla="*/ 999214 h 999253"/>
                <a:gd name="connsiteX4" fmla="*/ 97 w 363809"/>
                <a:gd name="connsiteY4" fmla="*/ 502653 h 999253"/>
                <a:gd name="connsiteX0" fmla="*/ 97 w 382867"/>
                <a:gd name="connsiteY0" fmla="*/ 502653 h 1000286"/>
                <a:gd name="connsiteX1" fmla="*/ 160743 w 382867"/>
                <a:gd name="connsiteY1" fmla="*/ 35 h 1000286"/>
                <a:gd name="connsiteX2" fmla="*/ 363728 w 382867"/>
                <a:gd name="connsiteY2" fmla="*/ 526874 h 1000286"/>
                <a:gd name="connsiteX3" fmla="*/ 182995 w 382867"/>
                <a:gd name="connsiteY3" fmla="*/ 999214 h 1000286"/>
                <a:gd name="connsiteX4" fmla="*/ 97 w 382867"/>
                <a:gd name="connsiteY4" fmla="*/ 502653 h 1000286"/>
                <a:gd name="connsiteX0" fmla="*/ 23717 w 405399"/>
                <a:gd name="connsiteY0" fmla="*/ 502653 h 1004678"/>
                <a:gd name="connsiteX1" fmla="*/ 184363 w 405399"/>
                <a:gd name="connsiteY1" fmla="*/ 35 h 1004678"/>
                <a:gd name="connsiteX2" fmla="*/ 387348 w 405399"/>
                <a:gd name="connsiteY2" fmla="*/ 526874 h 1004678"/>
                <a:gd name="connsiteX3" fmla="*/ 206615 w 405399"/>
                <a:gd name="connsiteY3" fmla="*/ 999214 h 1004678"/>
                <a:gd name="connsiteX4" fmla="*/ 23717 w 405399"/>
                <a:gd name="connsiteY4" fmla="*/ 502653 h 1004678"/>
                <a:gd name="connsiteX0" fmla="*/ 11258 w 393908"/>
                <a:gd name="connsiteY0" fmla="*/ 502653 h 1000516"/>
                <a:gd name="connsiteX1" fmla="*/ 171904 w 393908"/>
                <a:gd name="connsiteY1" fmla="*/ 35 h 1000516"/>
                <a:gd name="connsiteX2" fmla="*/ 374889 w 393908"/>
                <a:gd name="connsiteY2" fmla="*/ 526874 h 1000516"/>
                <a:gd name="connsiteX3" fmla="*/ 194156 w 393908"/>
                <a:gd name="connsiteY3" fmla="*/ 999214 h 1000516"/>
                <a:gd name="connsiteX4" fmla="*/ 11258 w 393908"/>
                <a:gd name="connsiteY4" fmla="*/ 502653 h 1000516"/>
                <a:gd name="connsiteX0" fmla="*/ 34358 w 417010"/>
                <a:gd name="connsiteY0" fmla="*/ 502653 h 1000516"/>
                <a:gd name="connsiteX1" fmla="*/ 195004 w 417010"/>
                <a:gd name="connsiteY1" fmla="*/ 35 h 1000516"/>
                <a:gd name="connsiteX2" fmla="*/ 397989 w 417010"/>
                <a:gd name="connsiteY2" fmla="*/ 526874 h 1000516"/>
                <a:gd name="connsiteX3" fmla="*/ 217256 w 417010"/>
                <a:gd name="connsiteY3" fmla="*/ 999214 h 1000516"/>
                <a:gd name="connsiteX4" fmla="*/ 34358 w 417010"/>
                <a:gd name="connsiteY4" fmla="*/ 502653 h 1000516"/>
                <a:gd name="connsiteX0" fmla="*/ 37887 w 420694"/>
                <a:gd name="connsiteY0" fmla="*/ 502653 h 1000516"/>
                <a:gd name="connsiteX1" fmla="*/ 198533 w 420694"/>
                <a:gd name="connsiteY1" fmla="*/ 35 h 1000516"/>
                <a:gd name="connsiteX2" fmla="*/ 401518 w 420694"/>
                <a:gd name="connsiteY2" fmla="*/ 526874 h 1000516"/>
                <a:gd name="connsiteX3" fmla="*/ 220785 w 420694"/>
                <a:gd name="connsiteY3" fmla="*/ 999214 h 1000516"/>
                <a:gd name="connsiteX4" fmla="*/ 37887 w 420694"/>
                <a:gd name="connsiteY4" fmla="*/ 502653 h 100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94" h="1000516">
                  <a:moveTo>
                    <a:pt x="37887" y="502653"/>
                  </a:moveTo>
                  <a:cubicBezTo>
                    <a:pt x="34178" y="336123"/>
                    <a:pt x="-103120" y="-4002"/>
                    <a:pt x="198533" y="35"/>
                  </a:cubicBezTo>
                  <a:cubicBezTo>
                    <a:pt x="500186" y="4072"/>
                    <a:pt x="397809" y="360344"/>
                    <a:pt x="401518" y="526874"/>
                  </a:cubicBezTo>
                  <a:cubicBezTo>
                    <a:pt x="405227" y="693404"/>
                    <a:pt x="502472" y="978599"/>
                    <a:pt x="220785" y="999214"/>
                  </a:cubicBezTo>
                  <a:cubicBezTo>
                    <a:pt x="-127685" y="1024717"/>
                    <a:pt x="41596" y="669183"/>
                    <a:pt x="37887" y="502653"/>
                  </a:cubicBezTo>
                  <a:close/>
                </a:path>
              </a:pathLst>
            </a:cu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" y="156901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dirty="0" err="1">
                  <a:solidFill>
                    <a:srgbClr val="C00000"/>
                  </a:solidFill>
                </a:rPr>
                <a:t>afstand</a:t>
              </a:r>
              <a:r>
                <a:rPr lang="en-US" sz="1400" b="0" dirty="0">
                  <a:solidFill>
                    <a:srgbClr val="C00000"/>
                  </a:solidFill>
                </a:rPr>
                <a:t>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41193" y="901385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dirty="0" err="1">
                  <a:solidFill>
                    <a:srgbClr val="C00000"/>
                  </a:solidFill>
                </a:rPr>
                <a:t>afstand</a:t>
              </a:r>
              <a:r>
                <a:rPr lang="en-US" sz="1400" b="0" dirty="0">
                  <a:solidFill>
                    <a:srgbClr val="C00000"/>
                  </a:solidFill>
                </a:rPr>
                <a:t> 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1196" y="12867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err="1">
                  <a:solidFill>
                    <a:srgbClr val="C00000"/>
                  </a:solidFill>
                </a:rPr>
                <a:t>afstand</a:t>
              </a:r>
              <a:r>
                <a:rPr lang="en-US" sz="1400" b="0" dirty="0">
                  <a:solidFill>
                    <a:srgbClr val="C00000"/>
                  </a:solidFill>
                </a:rPr>
                <a:t> 3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PQuestion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295400"/>
          </a:xfrm>
        </p:spPr>
        <p:txBody>
          <a:bodyPr/>
          <a:lstStyle/>
          <a:p>
            <a:r>
              <a:rPr lang="da-DK" sz="4000" b="1">
                <a:solidFill>
                  <a:schemeClr val="bg1"/>
                </a:solidFill>
              </a:rPr>
              <a:t>Er nedenstående et BFS træ?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4267200" y="2235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grpSp>
        <p:nvGrpSpPr>
          <p:cNvPr id="19461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4391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65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19462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967288" y="1625600"/>
            <a:ext cx="2500312" cy="1905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Ja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Nej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grpSp>
        <p:nvGrpSpPr>
          <p:cNvPr id="19463" name="Group 9"/>
          <p:cNvGrpSpPr>
            <a:grpSpLocks/>
          </p:cNvGrpSpPr>
          <p:nvPr/>
        </p:nvGrpSpPr>
        <p:grpSpPr bwMode="auto">
          <a:xfrm>
            <a:off x="4191000" y="3886200"/>
            <a:ext cx="3733800" cy="2514600"/>
            <a:chOff x="2667000" y="3886200"/>
            <a:chExt cx="3733800" cy="2514600"/>
          </a:xfrm>
        </p:grpSpPr>
        <p:sp>
          <p:nvSpPr>
            <p:cNvPr id="19464" name="Rectangle 78"/>
            <p:cNvSpPr>
              <a:spLocks noChangeArrowheads="1"/>
            </p:cNvSpPr>
            <p:nvPr/>
          </p:nvSpPr>
          <p:spPr bwMode="auto">
            <a:xfrm>
              <a:off x="2667000" y="3886200"/>
              <a:ext cx="37338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465" name="Oval 13"/>
            <p:cNvSpPr>
              <a:spLocks noChangeArrowheads="1"/>
            </p:cNvSpPr>
            <p:nvPr/>
          </p:nvSpPr>
          <p:spPr bwMode="auto">
            <a:xfrm>
              <a:off x="2971800" y="48768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0</a:t>
              </a:r>
            </a:p>
          </p:txBody>
        </p:sp>
        <p:sp>
          <p:nvSpPr>
            <p:cNvPr id="19466" name="Oval 14"/>
            <p:cNvSpPr>
              <a:spLocks noChangeArrowheads="1"/>
            </p:cNvSpPr>
            <p:nvPr/>
          </p:nvSpPr>
          <p:spPr bwMode="auto">
            <a:xfrm>
              <a:off x="4038600" y="4191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1</a:t>
              </a:r>
            </a:p>
          </p:txBody>
        </p:sp>
        <p:cxnSp>
          <p:nvCxnSpPr>
            <p:cNvPr id="19467" name="Straight Arrow Connector 20"/>
            <p:cNvCxnSpPr>
              <a:cxnSpLocks noChangeShapeType="1"/>
              <a:stCxn id="19465" idx="7"/>
              <a:endCxn id="19466" idx="2"/>
            </p:cNvCxnSpPr>
            <p:nvPr/>
          </p:nvCxnSpPr>
          <p:spPr bwMode="auto">
            <a:xfrm rot="5400000" flipH="1" flipV="1">
              <a:off x="3530600" y="4457700"/>
              <a:ext cx="469900" cy="5461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8" name="Oval 51"/>
            <p:cNvSpPr>
              <a:spLocks noChangeArrowheads="1"/>
            </p:cNvSpPr>
            <p:nvPr/>
          </p:nvSpPr>
          <p:spPr bwMode="auto">
            <a:xfrm>
              <a:off x="4038600" y="55626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1</a:t>
              </a:r>
            </a:p>
          </p:txBody>
        </p:sp>
        <p:sp>
          <p:nvSpPr>
            <p:cNvPr id="19469" name="Oval 52"/>
            <p:cNvSpPr>
              <a:spLocks noChangeArrowheads="1"/>
            </p:cNvSpPr>
            <p:nvPr/>
          </p:nvSpPr>
          <p:spPr bwMode="auto">
            <a:xfrm>
              <a:off x="5486400" y="4191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2</a:t>
              </a:r>
            </a:p>
          </p:txBody>
        </p:sp>
        <p:sp>
          <p:nvSpPr>
            <p:cNvPr id="19470" name="Oval 53"/>
            <p:cNvSpPr>
              <a:spLocks noChangeArrowheads="1"/>
            </p:cNvSpPr>
            <p:nvPr/>
          </p:nvSpPr>
          <p:spPr bwMode="auto">
            <a:xfrm>
              <a:off x="5486400" y="55626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2</a:t>
              </a:r>
            </a:p>
          </p:txBody>
        </p:sp>
        <p:cxnSp>
          <p:nvCxnSpPr>
            <p:cNvPr id="19471" name="Straight Arrow Connector 54"/>
            <p:cNvCxnSpPr>
              <a:cxnSpLocks noChangeShapeType="1"/>
              <a:stCxn id="19465" idx="5"/>
              <a:endCxn id="19468" idx="2"/>
            </p:cNvCxnSpPr>
            <p:nvPr/>
          </p:nvCxnSpPr>
          <p:spPr bwMode="auto">
            <a:xfrm rot="16200000" flipH="1">
              <a:off x="3530600" y="5359400"/>
              <a:ext cx="469900" cy="5461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2" name="Straight Arrow Connector 59"/>
            <p:cNvCxnSpPr>
              <a:cxnSpLocks noChangeShapeType="1"/>
              <a:stCxn id="19466" idx="6"/>
              <a:endCxn id="19469" idx="2"/>
            </p:cNvCxnSpPr>
            <p:nvPr/>
          </p:nvCxnSpPr>
          <p:spPr bwMode="auto">
            <a:xfrm>
              <a:off x="4648200" y="4495800"/>
              <a:ext cx="8382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3" name="Straight Arrow Connector 60"/>
            <p:cNvCxnSpPr>
              <a:cxnSpLocks noChangeShapeType="1"/>
              <a:stCxn id="19468" idx="6"/>
              <a:endCxn id="19470" idx="2"/>
            </p:cNvCxnSpPr>
            <p:nvPr/>
          </p:nvCxnSpPr>
          <p:spPr bwMode="auto">
            <a:xfrm>
              <a:off x="4648200" y="5867400"/>
              <a:ext cx="8382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4" name="Straight Arrow Connector 61"/>
            <p:cNvCxnSpPr>
              <a:cxnSpLocks noChangeShapeType="1"/>
              <a:stCxn id="19468" idx="7"/>
              <a:endCxn id="19469" idx="3"/>
            </p:cNvCxnSpPr>
            <p:nvPr/>
          </p:nvCxnSpPr>
          <p:spPr bwMode="auto">
            <a:xfrm rot="5400000" flipH="1" flipV="1">
              <a:off x="4597400" y="4673600"/>
              <a:ext cx="939800" cy="10160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5" name="Straight Arrow Connector 62"/>
            <p:cNvCxnSpPr>
              <a:cxnSpLocks noChangeShapeType="1"/>
              <a:endCxn id="19469" idx="4"/>
            </p:cNvCxnSpPr>
            <p:nvPr/>
          </p:nvCxnSpPr>
          <p:spPr bwMode="auto">
            <a:xfrm rot="5400000" flipH="1" flipV="1">
              <a:off x="5410201" y="5181600"/>
              <a:ext cx="762000" cy="31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Straight Arrow Connector 64"/>
            <p:cNvCxnSpPr>
              <a:cxnSpLocks noChangeShapeType="1"/>
              <a:stCxn id="19466" idx="5"/>
              <a:endCxn id="19470" idx="1"/>
            </p:cNvCxnSpPr>
            <p:nvPr/>
          </p:nvCxnSpPr>
          <p:spPr bwMode="auto">
            <a:xfrm rot="16200000" flipH="1">
              <a:off x="4597400" y="4673600"/>
              <a:ext cx="939800" cy="10160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Straight Arrow Connector 75"/>
            <p:cNvCxnSpPr>
              <a:cxnSpLocks noChangeShapeType="1"/>
              <a:stCxn id="19466" idx="4"/>
              <a:endCxn id="19468" idx="0"/>
            </p:cNvCxnSpPr>
            <p:nvPr/>
          </p:nvCxnSpPr>
          <p:spPr bwMode="auto">
            <a:xfrm rot="5400000">
              <a:off x="3962401" y="5181600"/>
              <a:ext cx="762000" cy="31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8" name="TextBox 79"/>
            <p:cNvSpPr txBox="1">
              <a:spLocks noChangeArrowheads="1"/>
            </p:cNvSpPr>
            <p:nvPr/>
          </p:nvSpPr>
          <p:spPr bwMode="auto">
            <a:xfrm>
              <a:off x="2895600" y="4572000"/>
              <a:ext cx="457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0" i="1"/>
                <a:t>s</a:t>
              </a:r>
              <a:endParaRPr lang="en-US" b="0" i="1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BFS : Udskrivning af sti fra </a:t>
            </a:r>
            <a:r>
              <a:rPr lang="da-DK" b="1" i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b="1" smtClean="0"/>
              <a:t> til </a:t>
            </a:r>
            <a:r>
              <a:rPr lang="da-DK" b="1" i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057400"/>
            <a:ext cx="79533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smtClean="0"/>
              <a:t>Planar Grafer - Eulers formel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4419600"/>
            <a:ext cx="8839200" cy="2209800"/>
          </a:xfrm>
        </p:spPr>
        <p:txBody>
          <a:bodyPr/>
          <a:lstStyle/>
          <a:p>
            <a:pPr>
              <a:buFontTx/>
              <a:buNone/>
            </a:pPr>
            <a:r>
              <a:rPr lang="da-DK" smtClean="0"/>
              <a:t>For en sammenhængende planar graf gælder:</a:t>
            </a:r>
          </a:p>
          <a:p>
            <a:pPr algn="ctr">
              <a:buFontTx/>
              <a:buNone/>
            </a:pPr>
            <a:endParaRPr lang="da-DK" sz="1200"/>
          </a:p>
          <a:p>
            <a:pPr>
              <a:buFontTx/>
              <a:buNone/>
            </a:pPr>
            <a:r>
              <a:rPr lang="da-DK" smtClean="0"/>
              <a:t>Eulers formel:   </a:t>
            </a:r>
            <a:r>
              <a:rPr lang="da-DK" smtClean="0">
                <a:solidFill>
                  <a:schemeClr val="accent2"/>
                </a:solidFill>
              </a:rPr>
              <a:t>|</a:t>
            </a:r>
            <a:r>
              <a:rPr lang="da-DK" i="1" smtClean="0">
                <a:solidFill>
                  <a:schemeClr val="accent2"/>
                </a:solidFill>
              </a:rPr>
              <a:t>V</a:t>
            </a:r>
            <a:r>
              <a:rPr lang="da-DK" smtClean="0">
                <a:solidFill>
                  <a:schemeClr val="accent2"/>
                </a:solidFill>
              </a:rPr>
              <a:t>| - |</a:t>
            </a:r>
            <a:r>
              <a:rPr lang="da-DK" i="1" smtClean="0">
                <a:solidFill>
                  <a:schemeClr val="accent2"/>
                </a:solidFill>
              </a:rPr>
              <a:t>E</a:t>
            </a:r>
            <a:r>
              <a:rPr lang="da-DK" smtClean="0">
                <a:solidFill>
                  <a:schemeClr val="accent2"/>
                </a:solidFill>
              </a:rPr>
              <a:t>| + # flader = 2</a:t>
            </a:r>
          </a:p>
          <a:p>
            <a:pPr algn="ctr">
              <a:buFontTx/>
              <a:buNone/>
            </a:pPr>
            <a:endParaRPr lang="da-DK" sz="1200"/>
          </a:p>
          <a:p>
            <a:pPr>
              <a:buFontTx/>
              <a:buNone/>
            </a:pPr>
            <a:r>
              <a:rPr lang="da-DK" smtClean="0"/>
              <a:t>Korollar:		       </a:t>
            </a:r>
            <a:r>
              <a:rPr lang="da-DK" smtClean="0">
                <a:solidFill>
                  <a:schemeClr val="accent2"/>
                </a:solidFill>
              </a:rPr>
              <a:t>|</a:t>
            </a:r>
            <a:r>
              <a:rPr lang="da-DK" i="1" smtClean="0">
                <a:solidFill>
                  <a:schemeClr val="accent2"/>
                </a:solidFill>
              </a:rPr>
              <a:t>E</a:t>
            </a:r>
            <a:r>
              <a:rPr lang="da-DK" smtClean="0">
                <a:solidFill>
                  <a:schemeClr val="accent2"/>
                </a:solidFill>
              </a:rPr>
              <a:t>| ≤ 3|</a:t>
            </a:r>
            <a:r>
              <a:rPr lang="da-DK" i="1" smtClean="0">
                <a:solidFill>
                  <a:schemeClr val="accent2"/>
                </a:solidFill>
              </a:rPr>
              <a:t>V</a:t>
            </a:r>
            <a:r>
              <a:rPr lang="da-DK" smtClean="0">
                <a:solidFill>
                  <a:schemeClr val="accent2"/>
                </a:solidFill>
              </a:rPr>
              <a:t>| - 6	</a:t>
            </a:r>
            <a:endParaRPr lang="da-DK" smtClean="0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7162800" y="2087564"/>
            <a:ext cx="2362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 b="0" i="1"/>
              <a:t>|V|</a:t>
            </a:r>
            <a:r>
              <a:rPr lang="da-DK" sz="3200" b="0"/>
              <a:t> </a:t>
            </a:r>
            <a:r>
              <a:rPr lang="da-DK" sz="3200" b="0" dirty="0"/>
              <a:t>= 5</a:t>
            </a:r>
          </a:p>
          <a:p>
            <a:pPr algn="ctr" eaLnBrk="1" hangingPunct="1"/>
            <a:r>
              <a:rPr lang="da-DK" sz="3200" b="0" i="1" dirty="0"/>
              <a:t>|E|</a:t>
            </a:r>
            <a:r>
              <a:rPr lang="da-DK" sz="3200" b="0" dirty="0"/>
              <a:t> = 7</a:t>
            </a:r>
          </a:p>
          <a:p>
            <a:pPr algn="ctr" eaLnBrk="1" hangingPunct="1"/>
            <a:r>
              <a:rPr lang="da-DK" sz="3200" b="0" dirty="0"/>
              <a:t># </a:t>
            </a:r>
            <a:r>
              <a:rPr lang="da-DK" sz="3200" b="0" dirty="0">
                <a:solidFill>
                  <a:srgbClr val="FF0000"/>
                </a:solidFill>
              </a:rPr>
              <a:t>flader</a:t>
            </a:r>
            <a:r>
              <a:rPr lang="da-DK" sz="3200" b="0" dirty="0"/>
              <a:t> = 4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0" y="5257800"/>
            <a:ext cx="4191000" cy="609600"/>
          </a:xfrm>
          <a:prstGeom prst="rect">
            <a:avLst/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>
              <a:solidFill>
                <a:srgbClr val="0070C0"/>
              </a:solidFill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924800" y="5973985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0" dirty="0">
                <a:solidFill>
                  <a:schemeClr val="accent2"/>
                </a:solidFill>
              </a:rPr>
              <a:t> </a:t>
            </a:r>
            <a:r>
              <a:rPr lang="da-DK" b="0" dirty="0"/>
              <a:t>(for |</a:t>
            </a:r>
            <a:r>
              <a:rPr lang="da-DK" b="0" i="1" dirty="0"/>
              <a:t>V</a:t>
            </a:r>
            <a:r>
              <a:rPr lang="da-DK" b="0" dirty="0"/>
              <a:t>| ≥ 3, ingen selvløkker, ingen parallelle kanter)</a:t>
            </a:r>
            <a:endParaRPr lang="en-US" b="0" dirty="0"/>
          </a:p>
        </p:txBody>
      </p:sp>
      <p:pic>
        <p:nvPicPr>
          <p:cNvPr id="5127" name="Picture 8" descr="C:\Users\gerth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6" y="1387476"/>
            <a:ext cx="38195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Hvilken løsning finder den </a:t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b="1" dirty="0" smtClean="0">
                <a:solidFill>
                  <a:schemeClr val="bg1"/>
                </a:solidFill>
              </a:rPr>
              <a:t>grådige algoritme?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86200" y="2636838"/>
            <a:ext cx="5181600" cy="3306762"/>
          </a:xfrm>
        </p:spPr>
        <p:txBody>
          <a:bodyPr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A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B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ABG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ACBABA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D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A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BA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BGA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CBABA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D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ABA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B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G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ACBABA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D</a:t>
            </a:r>
            <a:endParaRPr lang="en-US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 Ved ikke</a:t>
            </a:r>
            <a:endParaRPr lang="en-US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endParaRPr lang="da-DK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276600" y="3200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209801" y="5181600"/>
            <a:ext cx="7864475" cy="1524000"/>
            <a:chOff x="609600" y="5334000"/>
            <a:chExt cx="7865226" cy="1524000"/>
          </a:xfrm>
        </p:grpSpPr>
        <p:sp>
          <p:nvSpPr>
            <p:cNvPr id="6150" name="Rectangle 67"/>
            <p:cNvSpPr>
              <a:spLocks noChangeArrowheads="1"/>
            </p:cNvSpPr>
            <p:nvPr/>
          </p:nvSpPr>
          <p:spPr bwMode="auto">
            <a:xfrm>
              <a:off x="609600" y="5334000"/>
              <a:ext cx="7848600" cy="15240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Arc 39"/>
            <p:cNvSpPr/>
            <p:nvPr/>
          </p:nvSpPr>
          <p:spPr bwMode="auto">
            <a:xfrm>
              <a:off x="971585" y="5715000"/>
              <a:ext cx="381036" cy="457200"/>
            </a:xfrm>
            <a:prstGeom prst="arc">
              <a:avLst>
                <a:gd name="adj1" fmla="val 7747825"/>
                <a:gd name="adj2" fmla="val 3648768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1940052" y="5715000"/>
              <a:ext cx="381036" cy="457200"/>
            </a:xfrm>
            <a:prstGeom prst="arc">
              <a:avLst>
                <a:gd name="adj1" fmla="val 7747825"/>
                <a:gd name="adj2" fmla="val 3542318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Arc 45"/>
            <p:cNvSpPr/>
            <p:nvPr/>
          </p:nvSpPr>
          <p:spPr bwMode="auto">
            <a:xfrm>
              <a:off x="2908520" y="5715000"/>
              <a:ext cx="381036" cy="457200"/>
            </a:xfrm>
            <a:prstGeom prst="arc">
              <a:avLst>
                <a:gd name="adj1" fmla="val 7747825"/>
                <a:gd name="adj2" fmla="val 3542318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Arc 46"/>
            <p:cNvSpPr/>
            <p:nvPr/>
          </p:nvSpPr>
          <p:spPr bwMode="auto">
            <a:xfrm>
              <a:off x="3878575" y="5715000"/>
              <a:ext cx="381036" cy="457200"/>
            </a:xfrm>
            <a:prstGeom prst="arc">
              <a:avLst>
                <a:gd name="adj1" fmla="val 7747825"/>
                <a:gd name="adj2" fmla="val 362698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Arc 47"/>
            <p:cNvSpPr/>
            <p:nvPr/>
          </p:nvSpPr>
          <p:spPr bwMode="auto">
            <a:xfrm>
              <a:off x="4847043" y="5715000"/>
              <a:ext cx="381036" cy="457200"/>
            </a:xfrm>
            <a:prstGeom prst="arc">
              <a:avLst>
                <a:gd name="adj1" fmla="val 7747825"/>
                <a:gd name="adj2" fmla="val 3477631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Arc 48"/>
            <p:cNvSpPr/>
            <p:nvPr/>
          </p:nvSpPr>
          <p:spPr bwMode="auto">
            <a:xfrm>
              <a:off x="5815510" y="5715000"/>
              <a:ext cx="381036" cy="457200"/>
            </a:xfrm>
            <a:prstGeom prst="arc">
              <a:avLst>
                <a:gd name="adj1" fmla="val 7747825"/>
                <a:gd name="adj2" fmla="val 3603167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6783978" y="5715000"/>
              <a:ext cx="381036" cy="457200"/>
            </a:xfrm>
            <a:prstGeom prst="arc">
              <a:avLst>
                <a:gd name="adj1" fmla="val 7747825"/>
                <a:gd name="adj2" fmla="val 360318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Arc 50"/>
            <p:cNvSpPr/>
            <p:nvPr/>
          </p:nvSpPr>
          <p:spPr bwMode="auto">
            <a:xfrm>
              <a:off x="7754032" y="5715000"/>
              <a:ext cx="381036" cy="381000"/>
            </a:xfrm>
            <a:prstGeom prst="arc">
              <a:avLst>
                <a:gd name="adj1" fmla="val 7747825"/>
                <a:gd name="adj2" fmla="val 326050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9" name="Oval 4"/>
            <p:cNvSpPr>
              <a:spLocks noChangeArrowheads="1"/>
            </p:cNvSpPr>
            <p:nvPr/>
          </p:nvSpPr>
          <p:spPr bwMode="auto">
            <a:xfrm>
              <a:off x="81915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0</a:t>
              </a:r>
            </a:p>
          </p:txBody>
        </p:sp>
        <p:sp>
          <p:nvSpPr>
            <p:cNvPr id="6160" name="Oval 5"/>
            <p:cNvSpPr>
              <a:spLocks noChangeArrowheads="1"/>
            </p:cNvSpPr>
            <p:nvPr/>
          </p:nvSpPr>
          <p:spPr bwMode="auto">
            <a:xfrm>
              <a:off x="179070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1</a:t>
              </a:r>
            </a:p>
          </p:txBody>
        </p:sp>
        <p:sp>
          <p:nvSpPr>
            <p:cNvPr id="6161" name="Oval 7"/>
            <p:cNvSpPr>
              <a:spLocks noChangeArrowheads="1"/>
            </p:cNvSpPr>
            <p:nvPr/>
          </p:nvSpPr>
          <p:spPr bwMode="auto">
            <a:xfrm>
              <a:off x="373380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3</a:t>
              </a:r>
            </a:p>
          </p:txBody>
        </p:sp>
        <p:sp>
          <p:nvSpPr>
            <p:cNvPr id="6162" name="Oval 8"/>
            <p:cNvSpPr>
              <a:spLocks noChangeArrowheads="1"/>
            </p:cNvSpPr>
            <p:nvPr/>
          </p:nvSpPr>
          <p:spPr bwMode="auto">
            <a:xfrm>
              <a:off x="276225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2</a:t>
              </a:r>
            </a:p>
          </p:txBody>
        </p:sp>
        <p:sp>
          <p:nvSpPr>
            <p:cNvPr id="6163" name="Oval 9"/>
            <p:cNvSpPr>
              <a:spLocks noChangeArrowheads="1"/>
            </p:cNvSpPr>
            <p:nvPr/>
          </p:nvSpPr>
          <p:spPr bwMode="auto">
            <a:xfrm>
              <a:off x="470535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4</a:t>
              </a:r>
            </a:p>
          </p:txBody>
        </p:sp>
        <p:sp>
          <p:nvSpPr>
            <p:cNvPr id="6164" name="Oval 10"/>
            <p:cNvSpPr>
              <a:spLocks noChangeArrowheads="1"/>
            </p:cNvSpPr>
            <p:nvPr/>
          </p:nvSpPr>
          <p:spPr bwMode="auto">
            <a:xfrm>
              <a:off x="567690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5</a:t>
              </a:r>
            </a:p>
          </p:txBody>
        </p:sp>
        <p:sp>
          <p:nvSpPr>
            <p:cNvPr id="6165" name="Oval 11"/>
            <p:cNvSpPr>
              <a:spLocks noChangeArrowheads="1"/>
            </p:cNvSpPr>
            <p:nvPr/>
          </p:nvSpPr>
          <p:spPr bwMode="auto">
            <a:xfrm>
              <a:off x="664845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6</a:t>
              </a:r>
            </a:p>
          </p:txBody>
        </p:sp>
        <p:cxnSp>
          <p:nvCxnSpPr>
            <p:cNvPr id="6166" name="Straight Arrow Connector 15"/>
            <p:cNvCxnSpPr>
              <a:cxnSpLocks noChangeShapeType="1"/>
              <a:stCxn id="6159" idx="6"/>
              <a:endCxn id="6160" idx="2"/>
            </p:cNvCxnSpPr>
            <p:nvPr/>
          </p:nvCxnSpPr>
          <p:spPr bwMode="auto">
            <a:xfrm>
              <a:off x="142875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Straight Arrow Connector 16"/>
            <p:cNvCxnSpPr>
              <a:cxnSpLocks noChangeShapeType="1"/>
              <a:stCxn id="6160" idx="6"/>
              <a:endCxn id="6162" idx="2"/>
            </p:cNvCxnSpPr>
            <p:nvPr/>
          </p:nvCxnSpPr>
          <p:spPr bwMode="auto">
            <a:xfrm>
              <a:off x="240030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8" name="Straight Arrow Connector 19"/>
            <p:cNvCxnSpPr>
              <a:cxnSpLocks noChangeShapeType="1"/>
              <a:stCxn id="6162" idx="6"/>
              <a:endCxn id="6161" idx="2"/>
            </p:cNvCxnSpPr>
            <p:nvPr/>
          </p:nvCxnSpPr>
          <p:spPr bwMode="auto">
            <a:xfrm>
              <a:off x="337185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9" name="Straight Arrow Connector 20"/>
            <p:cNvCxnSpPr>
              <a:cxnSpLocks noChangeShapeType="1"/>
              <a:stCxn id="6161" idx="6"/>
              <a:endCxn id="6163" idx="2"/>
            </p:cNvCxnSpPr>
            <p:nvPr/>
          </p:nvCxnSpPr>
          <p:spPr bwMode="auto">
            <a:xfrm>
              <a:off x="434340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0" name="Straight Arrow Connector 21"/>
            <p:cNvCxnSpPr>
              <a:cxnSpLocks noChangeShapeType="1"/>
              <a:stCxn id="6163" idx="6"/>
              <a:endCxn id="6164" idx="2"/>
            </p:cNvCxnSpPr>
            <p:nvPr/>
          </p:nvCxnSpPr>
          <p:spPr bwMode="auto">
            <a:xfrm>
              <a:off x="531495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1" name="Straight Arrow Connector 22"/>
            <p:cNvCxnSpPr>
              <a:cxnSpLocks noChangeShapeType="1"/>
              <a:stCxn id="6164" idx="6"/>
              <a:endCxn id="6165" idx="2"/>
            </p:cNvCxnSpPr>
            <p:nvPr/>
          </p:nvCxnSpPr>
          <p:spPr bwMode="auto">
            <a:xfrm>
              <a:off x="628650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2" name="Straight Arrow Connector 23"/>
            <p:cNvCxnSpPr>
              <a:cxnSpLocks noChangeShapeType="1"/>
              <a:stCxn id="6165" idx="6"/>
              <a:endCxn id="6189" idx="2"/>
            </p:cNvCxnSpPr>
            <p:nvPr/>
          </p:nvCxnSpPr>
          <p:spPr bwMode="auto">
            <a:xfrm>
              <a:off x="725805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3" name="TextBox 51"/>
            <p:cNvSpPr txBox="1">
              <a:spLocks noChangeArrowheads="1"/>
            </p:cNvSpPr>
            <p:nvPr/>
          </p:nvSpPr>
          <p:spPr bwMode="auto">
            <a:xfrm>
              <a:off x="626226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A,C,D,G</a:t>
              </a:r>
              <a:endParaRPr lang="en-US" sz="1400" i="1"/>
            </a:p>
          </p:txBody>
        </p:sp>
        <p:sp>
          <p:nvSpPr>
            <p:cNvPr id="6174" name="TextBox 52"/>
            <p:cNvSpPr txBox="1">
              <a:spLocks noChangeArrowheads="1"/>
            </p:cNvSpPr>
            <p:nvPr/>
          </p:nvSpPr>
          <p:spPr bwMode="auto">
            <a:xfrm>
              <a:off x="1595055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B,C,D,G</a:t>
              </a:r>
              <a:endParaRPr lang="en-US" sz="1400" i="1"/>
            </a:p>
          </p:txBody>
        </p:sp>
        <p:sp>
          <p:nvSpPr>
            <p:cNvPr id="6175" name="TextBox 53"/>
            <p:cNvSpPr txBox="1">
              <a:spLocks noChangeArrowheads="1"/>
            </p:cNvSpPr>
            <p:nvPr/>
          </p:nvSpPr>
          <p:spPr bwMode="auto">
            <a:xfrm>
              <a:off x="2563884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A,B,D,G</a:t>
              </a:r>
              <a:endParaRPr lang="en-US" sz="1400" i="1"/>
            </a:p>
          </p:txBody>
        </p:sp>
        <p:sp>
          <p:nvSpPr>
            <p:cNvPr id="6176" name="TextBox 54"/>
            <p:cNvSpPr txBox="1">
              <a:spLocks noChangeArrowheads="1"/>
            </p:cNvSpPr>
            <p:nvPr/>
          </p:nvSpPr>
          <p:spPr bwMode="auto">
            <a:xfrm>
              <a:off x="3532713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A,C,D,G</a:t>
              </a:r>
              <a:endParaRPr lang="en-US" sz="1400" i="1"/>
            </a:p>
          </p:txBody>
        </p:sp>
        <p:sp>
          <p:nvSpPr>
            <p:cNvPr id="6177" name="TextBox 55"/>
            <p:cNvSpPr txBox="1">
              <a:spLocks noChangeArrowheads="1"/>
            </p:cNvSpPr>
            <p:nvPr/>
          </p:nvSpPr>
          <p:spPr bwMode="auto">
            <a:xfrm>
              <a:off x="4501542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B,C,D,G</a:t>
              </a:r>
              <a:endParaRPr lang="en-US" sz="1400" i="1"/>
            </a:p>
          </p:txBody>
        </p:sp>
        <p:sp>
          <p:nvSpPr>
            <p:cNvPr id="6178" name="TextBox 56"/>
            <p:cNvSpPr txBox="1">
              <a:spLocks noChangeArrowheads="1"/>
            </p:cNvSpPr>
            <p:nvPr/>
          </p:nvSpPr>
          <p:spPr bwMode="auto">
            <a:xfrm>
              <a:off x="5470371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A,C,D,G</a:t>
              </a:r>
              <a:endParaRPr lang="en-US" sz="1400" i="1"/>
            </a:p>
          </p:txBody>
        </p:sp>
        <p:sp>
          <p:nvSpPr>
            <p:cNvPr id="6179" name="TextBox 57"/>
            <p:cNvSpPr txBox="1">
              <a:spLocks noChangeArrowheads="1"/>
            </p:cNvSpPr>
            <p:nvPr/>
          </p:nvSpPr>
          <p:spPr bwMode="auto">
            <a:xfrm>
              <a:off x="6439200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B,C,D,G</a:t>
              </a:r>
              <a:endParaRPr lang="en-US" sz="1400" i="1"/>
            </a:p>
          </p:txBody>
        </p:sp>
        <p:sp>
          <p:nvSpPr>
            <p:cNvPr id="6180" name="TextBox 58"/>
            <p:cNvSpPr txBox="1">
              <a:spLocks noChangeArrowheads="1"/>
            </p:cNvSpPr>
            <p:nvPr/>
          </p:nvSpPr>
          <p:spPr bwMode="auto">
            <a:xfrm>
              <a:off x="7408026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A,B,C,D,G</a:t>
              </a:r>
              <a:endParaRPr lang="en-US" sz="1400" i="1"/>
            </a:p>
          </p:txBody>
        </p:sp>
        <p:sp>
          <p:nvSpPr>
            <p:cNvPr id="6181" name="TextBox 59"/>
            <p:cNvSpPr txBox="1">
              <a:spLocks noChangeArrowheads="1"/>
            </p:cNvSpPr>
            <p:nvPr/>
          </p:nvSpPr>
          <p:spPr bwMode="auto">
            <a:xfrm>
              <a:off x="1045026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</a:t>
              </a:r>
              <a:endParaRPr lang="en-US" sz="1400" i="1"/>
            </a:p>
          </p:txBody>
        </p:sp>
        <p:sp>
          <p:nvSpPr>
            <p:cNvPr id="6182" name="TextBox 60"/>
            <p:cNvSpPr txBox="1">
              <a:spLocks noChangeArrowheads="1"/>
            </p:cNvSpPr>
            <p:nvPr/>
          </p:nvSpPr>
          <p:spPr bwMode="auto">
            <a:xfrm>
              <a:off x="2013855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</a:t>
              </a:r>
              <a:endParaRPr lang="en-US" sz="1400" i="1"/>
            </a:p>
          </p:txBody>
        </p:sp>
        <p:sp>
          <p:nvSpPr>
            <p:cNvPr id="6183" name="TextBox 61"/>
            <p:cNvSpPr txBox="1">
              <a:spLocks noChangeArrowheads="1"/>
            </p:cNvSpPr>
            <p:nvPr/>
          </p:nvSpPr>
          <p:spPr bwMode="auto">
            <a:xfrm>
              <a:off x="2982684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C</a:t>
              </a:r>
              <a:endParaRPr lang="en-US" sz="1400" i="1"/>
            </a:p>
          </p:txBody>
        </p:sp>
        <p:sp>
          <p:nvSpPr>
            <p:cNvPr id="6184" name="TextBox 62"/>
            <p:cNvSpPr txBox="1">
              <a:spLocks noChangeArrowheads="1"/>
            </p:cNvSpPr>
            <p:nvPr/>
          </p:nvSpPr>
          <p:spPr bwMode="auto">
            <a:xfrm>
              <a:off x="3951513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</a:t>
              </a:r>
              <a:endParaRPr lang="en-US" sz="1400" i="1"/>
            </a:p>
          </p:txBody>
        </p:sp>
        <p:sp>
          <p:nvSpPr>
            <p:cNvPr id="6185" name="TextBox 63"/>
            <p:cNvSpPr txBox="1">
              <a:spLocks noChangeArrowheads="1"/>
            </p:cNvSpPr>
            <p:nvPr/>
          </p:nvSpPr>
          <p:spPr bwMode="auto">
            <a:xfrm>
              <a:off x="4920342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</a:t>
              </a:r>
              <a:endParaRPr lang="en-US" sz="1400" i="1"/>
            </a:p>
          </p:txBody>
        </p:sp>
        <p:sp>
          <p:nvSpPr>
            <p:cNvPr id="6186" name="TextBox 64"/>
            <p:cNvSpPr txBox="1">
              <a:spLocks noChangeArrowheads="1"/>
            </p:cNvSpPr>
            <p:nvPr/>
          </p:nvSpPr>
          <p:spPr bwMode="auto">
            <a:xfrm>
              <a:off x="5889171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</a:t>
              </a:r>
              <a:endParaRPr lang="en-US" sz="1400" i="1"/>
            </a:p>
          </p:txBody>
        </p:sp>
        <p:sp>
          <p:nvSpPr>
            <p:cNvPr id="6187" name="TextBox 65"/>
            <p:cNvSpPr txBox="1">
              <a:spLocks noChangeArrowheads="1"/>
            </p:cNvSpPr>
            <p:nvPr/>
          </p:nvSpPr>
          <p:spPr bwMode="auto">
            <a:xfrm>
              <a:off x="6858000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</a:t>
              </a:r>
              <a:endParaRPr lang="en-US" sz="1400" i="1"/>
            </a:p>
          </p:txBody>
        </p:sp>
        <p:sp>
          <p:nvSpPr>
            <p:cNvPr id="6188" name="Oval 68"/>
            <p:cNvSpPr>
              <a:spLocks noChangeArrowheads="1"/>
            </p:cNvSpPr>
            <p:nvPr/>
          </p:nvSpPr>
          <p:spPr bwMode="auto">
            <a:xfrm>
              <a:off x="7560426" y="6036426"/>
              <a:ext cx="727365" cy="728748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a-DK" sz="2400"/>
            </a:p>
          </p:txBody>
        </p:sp>
        <p:sp>
          <p:nvSpPr>
            <p:cNvPr id="6189" name="Oval 6"/>
            <p:cNvSpPr>
              <a:spLocks noChangeArrowheads="1"/>
            </p:cNvSpPr>
            <p:nvPr/>
          </p:nvSpPr>
          <p:spPr bwMode="auto">
            <a:xfrm>
              <a:off x="762000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7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 b="7408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281488" y="3949700"/>
            <a:ext cx="4838700" cy="24384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623888" indent="-623888" eaLnBrk="1" hangingPunct="1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C1  C2  A3  B3  C3</a:t>
            </a:r>
          </a:p>
          <a:p>
            <a:pPr marL="623888" indent="-623888" eaLnBrk="1" hangingPunct="1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A3  B3  C2  C1  C3</a:t>
            </a:r>
          </a:p>
          <a:p>
            <a:pPr marL="623888" indent="-623888" eaLnBrk="1" hangingPunct="1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C2  C1  C3  B3  A3</a:t>
            </a:r>
          </a:p>
          <a:p>
            <a:pPr marL="623888" indent="-623888" eaLnBrk="1" hangingPunct="1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195" name="TPQuestion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295400"/>
          </a:xfrm>
        </p:spPr>
        <p:txBody>
          <a:bodyPr/>
          <a:lstStyle/>
          <a:p>
            <a:r>
              <a:rPr lang="da-DK" sz="4000" b="1">
                <a:solidFill>
                  <a:schemeClr val="bg1"/>
                </a:solidFill>
              </a:rPr>
              <a:t>Hvilken beregningsrækkefølge ?</a:t>
            </a:r>
            <a:endParaRPr lang="en-US" sz="4000" b="1">
              <a:solidFill>
                <a:srgbClr val="FFFFFF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3711554" y="51689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490378"/>
              </p:ext>
            </p:extLst>
          </p:nvPr>
        </p:nvGraphicFramePr>
        <p:xfrm>
          <a:off x="2971800" y="1774825"/>
          <a:ext cx="6172200" cy="16541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6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A1+B1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46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A2+B2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936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(A1+A2)/C3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(B1+B2)/C3</a:t>
                      </a: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C1+C2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225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958551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73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08500" y="1814602"/>
            <a:ext cx="4665661" cy="1795351"/>
            <a:chOff x="4508500" y="1814602"/>
            <a:chExt cx="4665661" cy="1795351"/>
          </a:xfrm>
        </p:grpSpPr>
        <p:sp>
          <p:nvSpPr>
            <p:cNvPr id="2" name="Oval 1"/>
            <p:cNvSpPr/>
            <p:nvPr/>
          </p:nvSpPr>
          <p:spPr bwMode="auto">
            <a:xfrm>
              <a:off x="4648200" y="2171435"/>
              <a:ext cx="1066800" cy="282575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299200" y="2171434"/>
              <a:ext cx="1066800" cy="282575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899400" y="2181483"/>
              <a:ext cx="1066800" cy="282575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Arc 12"/>
            <p:cNvSpPr/>
            <p:nvPr/>
          </p:nvSpPr>
          <p:spPr bwMode="auto">
            <a:xfrm>
              <a:off x="5631392" y="1814602"/>
              <a:ext cx="2480734" cy="1024670"/>
            </a:xfrm>
            <a:prstGeom prst="arc">
              <a:avLst>
                <a:gd name="adj1" fmla="val 11072210"/>
                <a:gd name="adj2" fmla="val 21344468"/>
              </a:avLst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650317" y="2530209"/>
              <a:ext cx="1066800" cy="282575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301317" y="2530208"/>
              <a:ext cx="1066800" cy="282575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901517" y="2540257"/>
              <a:ext cx="1066800" cy="282575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Arc 19"/>
            <p:cNvSpPr/>
            <p:nvPr/>
          </p:nvSpPr>
          <p:spPr bwMode="auto">
            <a:xfrm>
              <a:off x="8313737" y="2295160"/>
              <a:ext cx="860424" cy="914399"/>
            </a:xfrm>
            <a:prstGeom prst="arc">
              <a:avLst>
                <a:gd name="adj1" fmla="val 17743018"/>
                <a:gd name="adj2" fmla="val 3772572"/>
              </a:avLst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Straight Arrow Connector 4"/>
            <p:cNvCxnSpPr>
              <a:stCxn id="10" idx="6"/>
            </p:cNvCxnSpPr>
            <p:nvPr/>
          </p:nvCxnSpPr>
          <p:spPr bwMode="auto">
            <a:xfrm>
              <a:off x="7366000" y="2312722"/>
              <a:ext cx="568324" cy="1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>
              <a:stCxn id="18" idx="6"/>
              <a:endCxn id="19" idx="2"/>
            </p:cNvCxnSpPr>
            <p:nvPr/>
          </p:nvCxnSpPr>
          <p:spPr bwMode="auto">
            <a:xfrm>
              <a:off x="7368117" y="2671496"/>
              <a:ext cx="533400" cy="1004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Oval 24"/>
            <p:cNvSpPr/>
            <p:nvPr/>
          </p:nvSpPr>
          <p:spPr bwMode="auto">
            <a:xfrm>
              <a:off x="7899400" y="3036160"/>
              <a:ext cx="1066800" cy="282575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6" name="Straight Arrow Connector 25"/>
            <p:cNvCxnSpPr>
              <a:stCxn id="19" idx="4"/>
              <a:endCxn id="25" idx="0"/>
            </p:cNvCxnSpPr>
            <p:nvPr/>
          </p:nvCxnSpPr>
          <p:spPr bwMode="auto">
            <a:xfrm flipH="1">
              <a:off x="8432800" y="2822832"/>
              <a:ext cx="2117" cy="2133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Oval 31"/>
            <p:cNvSpPr/>
            <p:nvPr/>
          </p:nvSpPr>
          <p:spPr bwMode="auto">
            <a:xfrm>
              <a:off x="4508500" y="3020221"/>
              <a:ext cx="1464998" cy="297651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159500" y="3020220"/>
              <a:ext cx="1464998" cy="297651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Arrow Connector 33"/>
            <p:cNvCxnSpPr>
              <a:stCxn id="25" idx="2"/>
              <a:endCxn id="33" idx="6"/>
            </p:cNvCxnSpPr>
            <p:nvPr/>
          </p:nvCxnSpPr>
          <p:spPr bwMode="auto">
            <a:xfrm flipH="1" flipV="1">
              <a:off x="7624498" y="3169046"/>
              <a:ext cx="274902" cy="84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Arc 39"/>
            <p:cNvSpPr/>
            <p:nvPr/>
          </p:nvSpPr>
          <p:spPr bwMode="auto">
            <a:xfrm rot="10800000">
              <a:off x="5633772" y="2812783"/>
              <a:ext cx="2492905" cy="797170"/>
            </a:xfrm>
            <a:prstGeom prst="arc">
              <a:avLst>
                <a:gd name="adj1" fmla="val 11072210"/>
                <a:gd name="adj2" fmla="val 21344468"/>
              </a:avLst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Arc 40"/>
            <p:cNvSpPr/>
            <p:nvPr/>
          </p:nvSpPr>
          <p:spPr bwMode="auto">
            <a:xfrm>
              <a:off x="5562600" y="2484686"/>
              <a:ext cx="2463800" cy="453745"/>
            </a:xfrm>
            <a:prstGeom prst="arc">
              <a:avLst>
                <a:gd name="adj1" fmla="val 11072210"/>
                <a:gd name="adj2" fmla="val 21344468"/>
              </a:avLst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2" name="Straight Arrow Connector 41"/>
            <p:cNvCxnSpPr>
              <a:stCxn id="18" idx="4"/>
            </p:cNvCxnSpPr>
            <p:nvPr/>
          </p:nvCxnSpPr>
          <p:spPr bwMode="auto">
            <a:xfrm flipH="1">
              <a:off x="6832600" y="2812783"/>
              <a:ext cx="2117" cy="24368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>
              <a:off x="5190066" y="2804316"/>
              <a:ext cx="2117" cy="24368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6" name="Arc 45"/>
            <p:cNvSpPr/>
            <p:nvPr/>
          </p:nvSpPr>
          <p:spPr bwMode="auto">
            <a:xfrm flipH="1">
              <a:off x="4518026" y="2254358"/>
              <a:ext cx="622299" cy="914399"/>
            </a:xfrm>
            <a:prstGeom prst="arc">
              <a:avLst>
                <a:gd name="adj1" fmla="val 17743018"/>
                <a:gd name="adj2" fmla="val 3772572"/>
              </a:avLst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Arc 46"/>
            <p:cNvSpPr/>
            <p:nvPr/>
          </p:nvSpPr>
          <p:spPr bwMode="auto">
            <a:xfrm flipH="1">
              <a:off x="6175375" y="2273192"/>
              <a:ext cx="622299" cy="914399"/>
            </a:xfrm>
            <a:prstGeom prst="arc">
              <a:avLst>
                <a:gd name="adj1" fmla="val 17743018"/>
                <a:gd name="adj2" fmla="val 3772572"/>
              </a:avLst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263319"/>
              </p:ext>
            </p:extLst>
          </p:nvPr>
        </p:nvGraphicFramePr>
        <p:xfrm>
          <a:off x="2971800" y="1524000"/>
          <a:ext cx="6172200" cy="16541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6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A1+B1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46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A2+B2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936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(A1+A2)/C3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(B1+B2)/C3</a:t>
                      </a: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C1+C2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225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2400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958551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>
                  <a:solidFill>
                    <a:srgbClr val="FFFFFF"/>
                  </a:solidFill>
                  <a:latin typeface="Tahoma"/>
                </a:rPr>
                <a:t>73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492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b="15000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05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1" y="5486400"/>
            <a:ext cx="11398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SC050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438401"/>
            <a:ext cx="12176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DSC050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438400"/>
            <a:ext cx="11826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SC050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9144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DSC050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9624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DSC050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486400"/>
            <a:ext cx="11779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DSC0505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DSC0505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864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DSC0506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864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DSC0506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8750"/>
            <a:ext cx="1143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DSC0506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14589"/>
            <a:ext cx="1219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DSC0506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1"/>
            <a:ext cx="1219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DSC0506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12192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DSC0506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42672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25908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4267200" y="18986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2590800" y="18986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9067800" y="1974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42672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25908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90678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90678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3505200" y="10604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>
            <a:off x="51054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34290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3505200" y="42608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9" name="AutoShape 29"/>
          <p:cNvSpPr>
            <a:spLocks noChangeArrowheads="1"/>
          </p:cNvSpPr>
          <p:nvPr/>
        </p:nvSpPr>
        <p:spPr bwMode="auto">
          <a:xfrm>
            <a:off x="3505200" y="2660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>
            <a:off x="83058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>
            <a:off x="67056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EXPANDSHOWBAR" val="True"/>
  <p:tag name="TASKPANEKEY" val="0d3f0834-5804-495b-80ea-e5c8bf1a70e6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2"/>
  <p:tag name="SLIDEGUID" val="45CC9193FF0C4FCDAB2E0849AC0C164A"/>
  <p:tag name="ANSWERSALIAS" val="C1  C2  A3  B3  C3|smicln|A3  B3  C2  C1  C3|smicln|C2  C1  C3  B3  A3|smicln|Ved ikke"/>
  <p:tag name="QUESTIONALIAS" val="Hvilken beregningsrækkefølge ?"/>
  <p:tag name="VALUES" val="No Value|smicln|No Value|smicln|No Value|smicln|No Value"/>
  <p:tag name="RESPONSESGATHERED" val="True"/>
  <p:tag name="TOTALRESPONSES" val="73"/>
  <p:tag name="RESPONSECOUNT" val="730"/>
  <p:tag name="SLICED" val="False"/>
  <p:tag name="RESPONSES" val="1;3;3;3;3;3;3;3;3;3;3;3;3;3;3;3;3;3;-;3;3;3;3;3;3;3;3;3;3;3;3;3;3;3;3;3;3;3;3;3;3;3;3;3;3;3;3;3;3;3;3;3;3;3;3;3;3;3;3;3;3;3;3;3;3;3;3;3;3;3;3;3;3;3;"/>
  <p:tag name="CHARTSTRINGSTD" val="10 0 720 0"/>
  <p:tag name="CHARTSTRINGREV" val="0 720 0 10"/>
  <p:tag name="CHARTSTRINGSTDPER" val="0.0136986301369863 0 0.986301369863014 0"/>
  <p:tag name="CHARTSTRINGREVPER" val="0 0.986301369863014 0 0.0136986301369863"/>
  <p:tag name="ANONYMOUSTEMP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3"/>
  <p:tag name="SLIDEGUID" val="168CD97109C443A9BC1B59F8B7376D9C"/>
  <p:tag name="QUESTIONALIAS" val="Hvor mange knuder skal man bruge for at repræsentere et vejkryds?"/>
  <p:tag name="ANSWERSALIAS" val="1|smicln|2|smicln|4|smicln|5|smicln|8|smicln|9|smicln|12|smicln|Ved ikke"/>
  <p:tag name="VALUES" val="No Value|smicln|No Value|smicln|No Value|smicln|No Value|smicln|No Value|smicln|No Value|smicln|No Value|smicln|No Value"/>
  <p:tag name="RESPONSESGATHERED" val="True"/>
  <p:tag name="TOTALRESPONSES" val="79"/>
  <p:tag name="RESPONSECOUNT" val="790"/>
  <p:tag name="SLICED" val="False"/>
  <p:tag name="RESPONSES" val="5;5;4;5;7;1;5;5;4;5;4;4;3;4;4;3;5;4;-;4;4;5;4;3;4;1;4;4;4;4;4;3;3;1;4;4;3;4;4;4;3;4;4;1;3;4;4;4;1;5;1;5;4;4;4;4;5;4;3;3;4;3;3;4;4;4;3;3;3;5;5;5;3;5;1;3;3;5;4;1;"/>
  <p:tag name="CHARTSTRINGSTD" val="80 0 180 360 160 0 10 0"/>
  <p:tag name="CHARTSTRINGREV" val="0 10 0 160 360 180 0 80"/>
  <p:tag name="CHARTSTRINGSTDPER" val="0.10126582278481 0 0.227848101265823 0.455696202531646 0.20253164556962 0 0.0126582278481013 0"/>
  <p:tag name="CHARTSTRINGREVPER" val="0 0.0126582278481013 0 0.20253164556962 0.455696202531646 0.227848101265823 0 0.10126582278481"/>
  <p:tag name="ANONYMOUSTEMP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3"/>
  <p:tag name="FONTSIZE" val="24"/>
  <p:tag name="BULLETTYPE" val="ppBulletAlphaLCParenRight"/>
  <p:tag name="ANSWERTEXT" val="1&#10;2&#10;4&#10;5&#10;8&#10;9&#10;12&#10;Ved ikke"/>
  <p:tag name="OLDNUMANSWERS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4"/>
  <p:tag name="SLIDEGUID" val="B2CACE7652DA474486AFC8B7DB317D73"/>
  <p:tag name="ANSWERSALIAS" val="Ja|smicln|Nej|smicln|Ved ikke"/>
  <p:tag name="QUESTIONALIAS" val="Er nedenstående et BFS træ?"/>
  <p:tag name="VALUES" val="No Value|smicln|No Value|smicln|No Value"/>
  <p:tag name="RESPONSESGATHERED" val="True"/>
  <p:tag name="TOTALRESPONSES" val="67"/>
  <p:tag name="RESPONSECOUNT" val="670"/>
  <p:tag name="SLICED" val="False"/>
  <p:tag name="RESPONSES" val="2;1;3;1;-;2;3;2;-;3;2;2;2;3;2;2;1;2;-;-;2;2;2;3;2;2;1;2;2;1;2;1;-;2;2;-;2;1;2;1;2;-;3;2;1;-;-;3;2;2;2;2;-;2;-;2;1;1;3;1;3;2;2;3;3;3;-;2;2;3;2;2;1;3;2;-;2;2;2;1;"/>
  <p:tag name="CHARTSTRINGSTD" val="140 390 140"/>
  <p:tag name="CHARTSTRINGREV" val="140 390 140"/>
  <p:tag name="CHARTSTRINGSTDPER" val="0.208955223880597 0.582089552238806 0.208955223880597"/>
  <p:tag name="CHARTSTRINGREVPER" val="0.208955223880597 0.582089552238806 0.208955223880597"/>
  <p:tag name="ANONYMOUSTEMP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15"/>
  <p:tag name="FONTSIZE" val="32"/>
  <p:tag name="BULLETTYPE" val="ppBulletAlphaLCParenRight"/>
  <p:tag name="ANSWERTEXT" val="Ja&#10;Nej&#10;Ved ikke"/>
  <p:tag name="OLDNUMANSWERS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2"/>
  <p:tag name="SLIDEGUID" val="45CC9193FF0C4FCDAB2E0849AC0C164A"/>
  <p:tag name="ANSWERSALIAS" val="C1  C2  A3  B3  C3|smicln|A3  B3  C2  C1  C3|smicln|C2  C1  C3  B3  A3|smicln|Ved ikke"/>
  <p:tag name="QUESTIONALIAS" val="Hvilken beregningsrækkefølge ?"/>
  <p:tag name="VALUES" val="No Value|smicln|No Value|smicln|No Value|smicln|No Value"/>
  <p:tag name="RESPONSESGATHERED" val="True"/>
  <p:tag name="TOTALRESPONSES" val="73"/>
  <p:tag name="RESPONSECOUNT" val="730"/>
  <p:tag name="SLICED" val="False"/>
  <p:tag name="RESPONSES" val="1;3;3;3;3;3;3;3;3;3;3;3;3;3;3;3;3;3;-;3;3;3;3;3;3;3;3;3;3;3;3;3;3;3;3;3;3;3;3;3;3;3;3;3;3;3;3;3;3;3;3;3;3;3;3;3;3;3;3;3;3;3;3;3;3;3;3;3;3;3;3;3;3;3;"/>
  <p:tag name="CHARTSTRINGSTD" val="10 0 720 0"/>
  <p:tag name="CHARTSTRINGREV" val="0 720 0 10"/>
  <p:tag name="CHARTSTRINGSTDPER" val="0.0136986301369863 0 0.986301369863014 0"/>
  <p:tag name="CHARTSTRINGREVPER" val="0 0.986301369863014 0 0.0136986301369863"/>
  <p:tag name="ANONYMOUSTEMP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65"/>
  <p:tag name="FONTSIZE" val="32"/>
  <p:tag name="BULLETTYPE" val="ppBulletAlphaLCParenRight"/>
  <p:tag name="ANSWERTEXT" val="C1  C2  A3  B3  C3&#10;A3  B3  C2  C1  C3&#10;C2  C1  C3  B3  A3&#10;Ved ikke"/>
  <p:tag name="OLDNUMANSWERS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15394</TotalTime>
  <Words>870</Words>
  <Application>Microsoft Office PowerPoint</Application>
  <PresentationFormat>Widescreen</PresentationFormat>
  <Paragraphs>274</Paragraphs>
  <Slides>22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Tahoma</vt:lpstr>
      <vt:lpstr>Times</vt:lpstr>
      <vt:lpstr>Times New Roman</vt:lpstr>
      <vt:lpstr>Wingdings</vt:lpstr>
      <vt:lpstr>Default Design</vt:lpstr>
      <vt:lpstr>PowerPoint Presentation</vt:lpstr>
      <vt:lpstr>Grafer</vt:lpstr>
      <vt:lpstr>Planar Grafer - Eulers formel</vt:lpstr>
      <vt:lpstr>Hvilken løsning finder den  grådige algoritme?</vt:lpstr>
      <vt:lpstr>PowerPoint Presentation</vt:lpstr>
      <vt:lpstr>Hvilken beregningsrækkefølge ?</vt:lpstr>
      <vt:lpstr>PowerPoint Presentation</vt:lpstr>
      <vt:lpstr>PowerPoint Presentation</vt:lpstr>
      <vt:lpstr>PowerPoint Presentation</vt:lpstr>
      <vt:lpstr>PowerPoint Presentation</vt:lpstr>
      <vt:lpstr>Hvor mange knuder skal man bruge for at repræsentere et vejkryds?</vt:lpstr>
      <vt:lpstr>PowerPoint Presentation</vt:lpstr>
      <vt:lpstr>PowerPoint Presentation</vt:lpstr>
      <vt:lpstr>PowerPoint Presentation</vt:lpstr>
      <vt:lpstr>Rejseplan (Horsens til Ry)</vt:lpstr>
      <vt:lpstr>Graf repræsentationer:  Incidenslister og incidensmatricer</vt:lpstr>
      <vt:lpstr>Graf repræsentationer:  … et par flere alternativer</vt:lpstr>
      <vt:lpstr>PowerPoint Presentation</vt:lpstr>
      <vt:lpstr>Bredde først søgning (BFS)</vt:lpstr>
      <vt:lpstr>PowerPoint Presentation</vt:lpstr>
      <vt:lpstr>Er nedenstående et BFS træ?</vt:lpstr>
      <vt:lpstr>BFS : Udskrivning af sti fra s til v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183</cp:revision>
  <cp:lastPrinted>2020-11-19T15:02:06Z</cp:lastPrinted>
  <dcterms:created xsi:type="dcterms:W3CDTF">2007-02-01T13:58:12Z</dcterms:created>
  <dcterms:modified xsi:type="dcterms:W3CDTF">2020-11-20T09:50:48Z</dcterms:modified>
</cp:coreProperties>
</file>