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7" r:id="rId7"/>
    <p:sldMasterId id="2147483700" r:id="rId8"/>
  </p:sldMasterIdLst>
  <p:notesMasterIdLst>
    <p:notesMasterId r:id="rId54"/>
  </p:notesMasterIdLst>
  <p:sldIdLst>
    <p:sldId id="285" r:id="rId9"/>
    <p:sldId id="263" r:id="rId10"/>
    <p:sldId id="288" r:id="rId11"/>
    <p:sldId id="322" r:id="rId12"/>
    <p:sldId id="296" r:id="rId13"/>
    <p:sldId id="289" r:id="rId14"/>
    <p:sldId id="293" r:id="rId15"/>
    <p:sldId id="298" r:id="rId16"/>
    <p:sldId id="291" r:id="rId17"/>
    <p:sldId id="292" r:id="rId18"/>
    <p:sldId id="295" r:id="rId19"/>
    <p:sldId id="332" r:id="rId20"/>
    <p:sldId id="328" r:id="rId21"/>
    <p:sldId id="333" r:id="rId22"/>
    <p:sldId id="279" r:id="rId23"/>
    <p:sldId id="327" r:id="rId24"/>
    <p:sldId id="311" r:id="rId25"/>
    <p:sldId id="325" r:id="rId26"/>
    <p:sldId id="280" r:id="rId27"/>
    <p:sldId id="276" r:id="rId28"/>
    <p:sldId id="277" r:id="rId29"/>
    <p:sldId id="326" r:id="rId30"/>
    <p:sldId id="318" r:id="rId31"/>
    <p:sldId id="339" r:id="rId32"/>
    <p:sldId id="334" r:id="rId33"/>
    <p:sldId id="335" r:id="rId34"/>
    <p:sldId id="336" r:id="rId35"/>
    <p:sldId id="337" r:id="rId36"/>
    <p:sldId id="338" r:id="rId37"/>
    <p:sldId id="268" r:id="rId38"/>
    <p:sldId id="269" r:id="rId39"/>
    <p:sldId id="330" r:id="rId40"/>
    <p:sldId id="270" r:id="rId41"/>
    <p:sldId id="271" r:id="rId42"/>
    <p:sldId id="272" r:id="rId43"/>
    <p:sldId id="273" r:id="rId44"/>
    <p:sldId id="274" r:id="rId45"/>
    <p:sldId id="331" r:id="rId46"/>
    <p:sldId id="275" r:id="rId47"/>
    <p:sldId id="282" r:id="rId48"/>
    <p:sldId id="283" r:id="rId49"/>
    <p:sldId id="281" r:id="rId50"/>
    <p:sldId id="286" r:id="rId51"/>
    <p:sldId id="324" r:id="rId52"/>
    <p:sldId id="284" r:id="rId53"/>
  </p:sldIdLst>
  <p:sldSz cx="12192000" cy="6858000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83306" autoAdjust="0"/>
  </p:normalViewPr>
  <p:slideViewPr>
    <p:cSldViewPr>
      <p:cViewPr varScale="1">
        <p:scale>
          <a:sx n="101" d="100"/>
          <a:sy n="101" d="100"/>
        </p:scale>
        <p:origin x="8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gs" Target="tags/tag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15.1 Rod-Cutting</a:t>
            </a:r>
          </a:p>
          <a:p>
            <a:r>
              <a:rPr lang="en-US" dirty="0" smtClean="0"/>
              <a:t>15.2 Matrix-Chain</a:t>
            </a:r>
          </a:p>
          <a:p>
            <a:r>
              <a:rPr lang="en-US" dirty="0" smtClean="0"/>
              <a:t>15.3</a:t>
            </a:r>
            <a:r>
              <a:rPr lang="en-US" baseline="0" dirty="0" smtClean="0"/>
              <a:t> Elements of dynamic programming</a:t>
            </a:r>
          </a:p>
          <a:p>
            <a:r>
              <a:rPr lang="en-US" baseline="0" dirty="0" smtClean="0"/>
              <a:t>15.4 LCS (Longest Common Subsequence)</a:t>
            </a:r>
          </a:p>
          <a:p>
            <a:r>
              <a:rPr lang="en-US" baseline="0" dirty="0" smtClean="0"/>
              <a:t>15.5 Optimal binary search trees</a:t>
            </a:r>
          </a:p>
          <a:p>
            <a:r>
              <a:rPr lang="en-US" baseline="0" dirty="0" smtClean="0"/>
              <a:t>Problem 15-4 Printing neatly</a:t>
            </a: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dirty="0" smtClean="0"/>
              <a:t>b</a:t>
            </a:r>
            <a:r>
              <a:rPr lang="da-DK" baseline="0" dirty="0" smtClean="0"/>
              <a:t> = pile</a:t>
            </a:r>
          </a:p>
          <a:p>
            <a:pPr eaLnBrk="1" hangingPunct="1"/>
            <a:r>
              <a:rPr lang="da-DK" baseline="0" dirty="0" smtClean="0"/>
              <a:t>c = tal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55742-9F2D-455C-95F9-B167194845F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Hvorfor</a:t>
            </a:r>
            <a:r>
              <a:rPr lang="en-US" dirty="0" smtClean="0"/>
              <a:t> r^3 ??? r = 1 </a:t>
            </a:r>
            <a:r>
              <a:rPr lang="en-US" dirty="0" err="1" smtClean="0"/>
              <a:t>virker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err="1" smtClean="0"/>
              <a:t>fald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, da </a:t>
            </a:r>
            <a:r>
              <a:rPr lang="en-US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hvilken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fyldet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B28C0-184F-4126-825A-DDB6533718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6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Rækkefølgende afgørende for hvor mange operationer der skal udføres: </a:t>
            </a:r>
          </a:p>
          <a:p>
            <a:pPr eaLnBrk="1" hangingPunct="1"/>
            <a:r>
              <a:rPr lang="da-DK" dirty="0" err="1" smtClean="0"/>
              <a:t>Dimmensioner</a:t>
            </a:r>
            <a:r>
              <a:rPr lang="da-DK" dirty="0" smtClean="0"/>
              <a:t> 2 x10, 10x50, 50x20 giver en forskel på 3000 </a:t>
            </a:r>
            <a:r>
              <a:rPr lang="da-DK" dirty="0" err="1" smtClean="0"/>
              <a:t>vs</a:t>
            </a:r>
            <a:r>
              <a:rPr lang="da-DK" dirty="0" smtClean="0"/>
              <a:t> 10400.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B28C0-184F-4126-825A-DDB6533718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7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dirty="0" smtClean="0"/>
              <a:t>C</a:t>
            </a:r>
            <a:r>
              <a:rPr lang="da-DK" baseline="-25000" dirty="0" smtClean="0"/>
              <a:t>n</a:t>
            </a:r>
            <a:r>
              <a:rPr lang="da-DK" dirty="0" smtClean="0"/>
              <a:t>= n’te </a:t>
            </a:r>
            <a:r>
              <a:rPr lang="da-DK" dirty="0" err="1" smtClean="0"/>
              <a:t>Catalan</a:t>
            </a:r>
            <a:r>
              <a:rPr lang="da-DK" dirty="0" smtClean="0"/>
              <a:t> tal = antal måder at sætte </a:t>
            </a:r>
            <a:r>
              <a:rPr lang="da-DK" smtClean="0"/>
              <a:t>n parentesser </a:t>
            </a:r>
            <a:r>
              <a:rPr lang="da-DK" dirty="0" smtClean="0"/>
              <a:t>~ 4^n/ (n^(3/2)*</a:t>
            </a:r>
            <a:r>
              <a:rPr lang="da-DK" dirty="0" err="1" smtClean="0"/>
              <a:t>sqrt</a:t>
            </a:r>
            <a:r>
              <a:rPr lang="da-DK" dirty="0" smtClean="0"/>
              <a:t>(pi))</a:t>
            </a:r>
            <a:endParaRPr lang="en-US" baseline="-25000" dirty="0" smtClean="0"/>
          </a:p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Udfylder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række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række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B28C0-184F-4126-825A-DDB6533718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ki = nøgler</a:t>
            </a:r>
          </a:p>
          <a:p>
            <a:pPr eaLnBrk="1" hangingPunct="1"/>
            <a:r>
              <a:rPr lang="da-DK" smtClean="0"/>
              <a:t>di = dummi elementer (usuccesfulde søgninger)</a:t>
            </a:r>
          </a:p>
          <a:p>
            <a:pPr eaLnBrk="1" hangingPunct="1"/>
            <a:r>
              <a:rPr lang="da-DK" smtClean="0"/>
              <a:t>pi = sandsynligheden for at søge efter ki</a:t>
            </a:r>
          </a:p>
          <a:p>
            <a:pPr eaLnBrk="1" hangingPunct="1"/>
            <a:r>
              <a:rPr lang="da-DK" smtClean="0"/>
              <a:t>qi = sansynligheden for at søgningen ligger imellem ki og ki+1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8EC3-D718-4589-BD06-FBA7A5B006F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længde</a:t>
            </a:r>
            <a:r>
              <a:rPr lang="en-US" dirty="0" smtClean="0"/>
              <a:t> 12 =10</a:t>
            </a:r>
            <a:r>
              <a:rPr lang="en-US" baseline="0" dirty="0" smtClean="0"/>
              <a:t> + 2 =&gt; </a:t>
            </a:r>
            <a:r>
              <a:rPr lang="en-US" baseline="0" dirty="0" err="1" smtClean="0"/>
              <a:t>værdi</a:t>
            </a:r>
            <a:r>
              <a:rPr lang="en-US" baseline="0" dirty="0" smtClean="0"/>
              <a:t> 30 + 5 =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B28C0-184F-4126-825A-DDB6533718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n = stang længde</a:t>
            </a:r>
          </a:p>
          <a:p>
            <a:r>
              <a:rPr lang="da-DK" dirty="0" smtClean="0"/>
              <a:t>p = reference til prisarray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B28C0-184F-4126-825A-DDB6533718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0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7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4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5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3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3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0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1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7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6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3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37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6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76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5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1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7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0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37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6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76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5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2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1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96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1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2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05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04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6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FOCS.2015.15" TargetMode="External"/><Relationship Id="rId2" Type="http://schemas.openxmlformats.org/officeDocument/2006/relationships/hyperlink" Target="https://dx.doi.org/10.1109/FOCS.2015.1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wmf"/><Relationship Id="rId2" Type="http://schemas.openxmlformats.org/officeDocument/2006/relationships/tags" Target="../tags/tag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b="0" dirty="0"/>
              <a:t>Dynamisk </a:t>
            </a:r>
            <a:r>
              <a:rPr lang="da-DK" sz="3200" b="0" dirty="0" smtClean="0"/>
              <a:t>programmering</a:t>
            </a:r>
            <a:r>
              <a:rPr lang="da-DK" sz="3200" b="0" dirty="0"/>
              <a:t/>
            </a:r>
            <a:br>
              <a:rPr lang="da-DK" sz="3200" b="0" dirty="0"/>
            </a:br>
            <a:r>
              <a:rPr lang="da-DK" sz="3200" b="0"/>
              <a:t>[</a:t>
            </a:r>
            <a:r>
              <a:rPr lang="da-DK" sz="3200" b="0" smtClean="0"/>
              <a:t>CLRS, kapitel 15</a:t>
            </a:r>
            <a:r>
              <a:rPr lang="da-DK" sz="3200" b="0" dirty="0"/>
              <a:t>]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5334000" y="4341812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106613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1985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510087" y="3233737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886199" y="3444876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9296400" y="6178576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38446"/>
          <a:stretch/>
        </p:blipFill>
        <p:spPr bwMode="auto">
          <a:xfrm>
            <a:off x="3657600" y="6066633"/>
            <a:ext cx="4267200" cy="4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81400" y="5990434"/>
            <a:ext cx="4432300" cy="695323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29165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124200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808288" y="4084590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627314" y="1876379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914400" y="1547766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202738" y="6111828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6858000" y="3048001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7800" y="3124200"/>
            <a:ext cx="3276600" cy="3505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18 17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17 18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6 1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1 6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7 6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Hvad udskrives der for </a:t>
            </a:r>
            <a:r>
              <a:rPr lang="da-DK" sz="4000" b="1" i="1" dirty="0">
                <a:solidFill>
                  <a:schemeClr val="bg1"/>
                </a:solidFill>
              </a:rPr>
              <a:t>n </a:t>
            </a:r>
            <a:r>
              <a:rPr lang="da-DK" sz="4000" b="1" dirty="0">
                <a:solidFill>
                  <a:schemeClr val="bg1"/>
                </a:solidFill>
              </a:rPr>
              <a:t>= 7 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572000" y="4876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828800" y="1066800"/>
            <a:ext cx="8534400" cy="2057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166814"/>
            <a:ext cx="57150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286001"/>
            <a:ext cx="426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67"/>
            <a:ext cx="9829799" cy="313673"/>
            <a:chOff x="190500" y="6369326"/>
            <a:chExt cx="3831291" cy="313382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0772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313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dirty="0">
                <a:solidFill>
                  <a:srgbClr val="FFFFFF"/>
                </a:solidFill>
                <a:latin typeface="Tahom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53200" y="1752600"/>
            <a:ext cx="2362201" cy="762000"/>
            <a:chOff x="6553200" y="1752600"/>
            <a:chExt cx="2362201" cy="762000"/>
          </a:xfrm>
        </p:grpSpPr>
        <p:sp>
          <p:nvSpPr>
            <p:cNvPr id="2" name="Arc 1"/>
            <p:cNvSpPr/>
            <p:nvPr/>
          </p:nvSpPr>
          <p:spPr bwMode="auto">
            <a:xfrm>
              <a:off x="7315200" y="1752600"/>
              <a:ext cx="76200" cy="45719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Arc 2"/>
            <p:cNvSpPr/>
            <p:nvPr/>
          </p:nvSpPr>
          <p:spPr bwMode="auto">
            <a:xfrm>
              <a:off x="8569235" y="2063931"/>
              <a:ext cx="346166" cy="450669"/>
            </a:xfrm>
            <a:prstGeom prst="arc">
              <a:avLst>
                <a:gd name="adj1" fmla="val 10723350"/>
                <a:gd name="adj2" fmla="val 0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6553200" y="2023654"/>
              <a:ext cx="1971403" cy="490946"/>
            </a:xfrm>
            <a:prstGeom prst="arc">
              <a:avLst>
                <a:gd name="adj1" fmla="val 10706607"/>
                <a:gd name="adj2" fmla="val 0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75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C:\Users\gerth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00201"/>
            <a:ext cx="8393113" cy="11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05700" y="2971800"/>
            <a:ext cx="2781300" cy="3759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752600" y="3302000"/>
            <a:ext cx="3886200" cy="2946400"/>
          </a:xfrm>
        </p:spPr>
        <p:txBody>
          <a:bodyPr/>
          <a:lstStyle/>
          <a:p>
            <a:pPr>
              <a:defRPr/>
            </a:pPr>
            <a:r>
              <a:rPr lang="da-DK" sz="4000" dirty="0">
                <a:solidFill>
                  <a:schemeClr val="bg1"/>
                </a:solidFill>
              </a:rPr>
              <a:t>Maximal vægt for en voksende delsekvens?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781800" y="5791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13333" t="30702" r="11665" b="59492"/>
          <a:stretch>
            <a:fillRect/>
          </a:stretch>
        </p:blipFill>
        <p:spPr bwMode="auto">
          <a:xfrm>
            <a:off x="1905001" y="1600200"/>
            <a:ext cx="839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828800" y="2695576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Eksamensopgave 4, august 2008</a:t>
            </a:r>
            <a:endParaRPr lang="en-US" sz="1200" b="0" dirty="0">
              <a:solidFill>
                <a:schemeClr val="bg1"/>
              </a:solidFill>
            </a:endParaRP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41"/>
            <a:ext cx="9758854" cy="282684"/>
            <a:chOff x="190500" y="6369328"/>
            <a:chExt cx="3803639" cy="282423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7503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3639" cy="282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70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pic>
        <p:nvPicPr>
          <p:cNvPr id="7219" name="Picture 5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33134" r="7634" b="37997"/>
          <a:stretch/>
        </p:blipFill>
        <p:spPr bwMode="auto">
          <a:xfrm>
            <a:off x="1905001" y="152400"/>
            <a:ext cx="8393113" cy="15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8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/>
          <p:cNvSpPr>
            <a:spLocks noChangeArrowheads="1"/>
          </p:cNvSpPr>
          <p:nvPr/>
        </p:nvSpPr>
        <p:spPr bwMode="auto">
          <a:xfrm flipV="1">
            <a:off x="5812222" y="1600200"/>
            <a:ext cx="4398579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05700" y="2758440"/>
            <a:ext cx="2781300" cy="3759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2362200" y="2768600"/>
            <a:ext cx="2971800" cy="1879600"/>
          </a:xfrm>
        </p:spPr>
        <p:txBody>
          <a:bodyPr/>
          <a:lstStyle/>
          <a:p>
            <a:pPr>
              <a:defRPr/>
            </a:pPr>
            <a:r>
              <a:rPr lang="da-DK" sz="4000" b="1" i="1" dirty="0">
                <a:solidFill>
                  <a:schemeClr val="bg1"/>
                </a:solidFill>
              </a:rPr>
              <a:t>MEH</a:t>
            </a:r>
            <a:r>
              <a:rPr lang="da-DK" sz="4000" b="1" dirty="0">
                <a:solidFill>
                  <a:schemeClr val="bg1"/>
                </a:solidFill>
              </a:rPr>
              <a:t>(6) 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858000" y="420624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905000" y="2314576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Eksamensopgave 4, august 2008</a:t>
            </a:r>
            <a:endParaRPr lang="en-US" sz="1200" b="0" dirty="0">
              <a:solidFill>
                <a:schemeClr val="bg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5417" t="8800" r="7916" b="86429"/>
          <a:stretch>
            <a:fillRect/>
          </a:stretch>
        </p:blipFill>
        <p:spPr bwMode="auto">
          <a:xfrm>
            <a:off x="1981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l="15417" t="19704" r="7916" b="72104"/>
          <a:stretch>
            <a:fillRect/>
          </a:stretch>
        </p:blipFill>
        <p:spPr bwMode="auto">
          <a:xfrm>
            <a:off x="1981200" y="760414"/>
            <a:ext cx="8229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3335" t="32668" r="30975" b="61200"/>
          <a:stretch/>
        </p:blipFill>
        <p:spPr bwMode="auto">
          <a:xfrm>
            <a:off x="1981201" y="1600200"/>
            <a:ext cx="38310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3048000" y="1892300"/>
            <a:ext cx="289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1   2   3 </a:t>
            </a:r>
            <a:r>
              <a:rPr lang="da-DK" sz="900" dirty="0">
                <a:solidFill>
                  <a:srgbClr val="C0000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 4 </a:t>
            </a:r>
            <a:r>
              <a:rPr lang="da-DK" sz="1200" dirty="0">
                <a:solidFill>
                  <a:srgbClr val="C0000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 1  </a:t>
            </a:r>
            <a:r>
              <a:rPr lang="da-DK" sz="1200" dirty="0">
                <a:solidFill>
                  <a:srgbClr val="C0000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l="8076" t="11630" r="17216" b="57356"/>
          <a:stretch>
            <a:fillRect/>
          </a:stretch>
        </p:blipFill>
        <p:spPr bwMode="auto">
          <a:xfrm>
            <a:off x="1981201" y="4787583"/>
            <a:ext cx="36544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0" y="4770120"/>
            <a:ext cx="259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000" b="0"/>
              <a:t>(svar til spørgsmål b)</a:t>
            </a:r>
            <a:endParaRPr lang="en-US" sz="1000" b="0"/>
          </a:p>
        </p:txBody>
      </p:sp>
      <p:pic>
        <p:nvPicPr>
          <p:cNvPr id="18" name="Picture 16" descr="C:\Users\gerth\Desktop\Picture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1" t="-93401" r="28381" b="120546"/>
          <a:stretch/>
        </p:blipFill>
        <p:spPr bwMode="auto">
          <a:xfrm>
            <a:off x="4258574" y="1759790"/>
            <a:ext cx="3657601" cy="8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gerth\Desktop\Picture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t="13004" r="28384" b="12313"/>
          <a:stretch/>
        </p:blipFill>
        <p:spPr bwMode="auto">
          <a:xfrm>
            <a:off x="6544574" y="1434142"/>
            <a:ext cx="3666227" cy="8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41"/>
            <a:ext cx="9758854" cy="282684"/>
            <a:chOff x="190500" y="6369328"/>
            <a:chExt cx="3803639" cy="282423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46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3639" cy="282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65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2895600" y="2362201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Længste Fælles Delsekvens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886200" y="4724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981200" y="1295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da-DK" sz="5400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ABABGACBABAD</a:t>
            </a:r>
          </a:p>
          <a:p>
            <a:pPr algn="ctr">
              <a:buFontTx/>
              <a:buNone/>
            </a:pPr>
            <a:r>
              <a:rPr lang="en-US" sz="5400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BACABAABABC</a:t>
            </a:r>
            <a:endParaRPr lang="en-US" dirty="0">
              <a:solidFill>
                <a:schemeClr val="bg1"/>
              </a:solidFill>
              <a:ea typeface="Times" pitchFamily="18" charset="0"/>
              <a:cs typeface="Times" pitchFamily="18" charset="0"/>
            </a:endParaRPr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87240" y="3489960"/>
            <a:ext cx="2804160" cy="3048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BACBABA   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BABBAB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BAABABA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BACABAB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</a:t>
            </a:r>
            <a:r>
              <a:rPr lang="da-DK" dirty="0">
                <a:solidFill>
                  <a:schemeClr val="bg1"/>
                </a:solidFill>
              </a:rPr>
              <a:t>ikke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3886200" y="3505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3657600"/>
            <a:ext cx="2438400" cy="258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b="0" dirty="0"/>
          </a:p>
          <a:p>
            <a:pPr algn="ctr"/>
            <a:r>
              <a:rPr lang="da-DK" b="0" dirty="0"/>
              <a:t>Svaret ikke entydigt</a:t>
            </a:r>
          </a:p>
          <a:p>
            <a:pPr algn="ctr"/>
            <a:endParaRPr lang="da-DK" b="0" dirty="0"/>
          </a:p>
          <a:p>
            <a:pPr algn="ctr"/>
            <a:r>
              <a:rPr lang="da-DK" b="0" dirty="0"/>
              <a:t>Nemt at </a:t>
            </a:r>
            <a:r>
              <a:rPr lang="da-DK" b="0" dirty="0" err="1"/>
              <a:t>checke</a:t>
            </a:r>
            <a:r>
              <a:rPr lang="da-DK" b="0" dirty="0"/>
              <a:t> </a:t>
            </a:r>
          </a:p>
          <a:p>
            <a:pPr algn="ctr"/>
            <a:r>
              <a:rPr lang="da-DK" b="0" dirty="0"/>
              <a:t>delsekvens (grådig)</a:t>
            </a:r>
          </a:p>
          <a:p>
            <a:pPr algn="ctr"/>
            <a:endParaRPr lang="da-DK" b="0" dirty="0"/>
          </a:p>
          <a:p>
            <a:pPr algn="ctr"/>
            <a:r>
              <a:rPr lang="da-DK" b="0" dirty="0"/>
              <a:t>Eksponentielt mange mulige delsekvenser</a:t>
            </a:r>
          </a:p>
          <a:p>
            <a:pPr algn="ctr"/>
            <a:endParaRPr lang="en-US" b="0" dirty="0"/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620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0489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71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7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62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2895600" y="2362201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181601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6488114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019301" y="5700714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029200" cy="1295400"/>
          </a:xfrm>
        </p:spPr>
        <p:txBody>
          <a:bodyPr/>
          <a:lstStyle/>
          <a:p>
            <a:pPr>
              <a:defRPr/>
            </a:pPr>
            <a:r>
              <a:rPr lang="da-DK" sz="4000" b="1" i="1" dirty="0">
                <a:solidFill>
                  <a:schemeClr val="bg1"/>
                </a:solidFill>
              </a:rPr>
              <a:t>c</a:t>
            </a:r>
            <a:r>
              <a:rPr lang="da-DK" sz="4000" b="1" dirty="0">
                <a:solidFill>
                  <a:schemeClr val="bg1"/>
                </a:solidFill>
              </a:rPr>
              <a:t>[5,3]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7772400" y="990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24000" y="22860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da-DK" sz="3600" i="1" dirty="0">
                <a:solidFill>
                  <a:schemeClr val="bg1"/>
                </a:solidFill>
                <a:latin typeface="+mj-lt"/>
                <a:cs typeface="Times" pitchFamily="18" charset="0"/>
              </a:rPr>
              <a:t>Y = ABABGACBABAD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3600" i="1" dirty="0">
                <a:solidFill>
                  <a:schemeClr val="bg1"/>
                </a:solidFill>
                <a:latin typeface="+mj-lt"/>
                <a:cs typeface="Times" pitchFamily="18" charset="0"/>
              </a:rPr>
              <a:t>X = BACABAABABC</a:t>
            </a:r>
            <a:endParaRPr lang="en-US" sz="3600" dirty="0">
              <a:solidFill>
                <a:schemeClr val="bg1"/>
              </a:solidFill>
              <a:latin typeface="+mj-lt"/>
              <a:cs typeface="Times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286000" y="5257800"/>
            <a:ext cx="75438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1125" y="5334001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0" y="381000"/>
            <a:ext cx="2286000" cy="4724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362200"/>
            <a:ext cx="990600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2605033" y="2936632"/>
            <a:ext cx="1712409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2"/>
            <a:ext cx="9758855" cy="298441"/>
            <a:chOff x="190500" y="6369328"/>
            <a:chExt cx="3803639" cy="298165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0896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3639" cy="298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75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7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4648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990600" y="5670551"/>
            <a:ext cx="4083050" cy="1246495"/>
            <a:chOff x="1371600" y="2362203"/>
            <a:chExt cx="6705600" cy="2260095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26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0588" y="5878514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7375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529514" y="6719889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6569076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709" y="1606731"/>
            <a:ext cx="10820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dirty="0" smtClean="0">
                <a:solidFill>
                  <a:schemeClr val="accent2"/>
                </a:solidFill>
              </a:rPr>
              <a:t>Krav</a:t>
            </a:r>
            <a:r>
              <a:rPr lang="da-DK" dirty="0" smtClean="0"/>
              <a:t>: ”Optimal delstruktur” – en løsning til problemet kan konstrueres ud fra optimale løsninger til ”</a:t>
            </a:r>
            <a:r>
              <a:rPr lang="da-DK" dirty="0" smtClean="0">
                <a:solidFill>
                  <a:srgbClr val="FF0000"/>
                </a:solidFill>
              </a:rPr>
              <a:t>delproblemer</a:t>
            </a:r>
            <a:r>
              <a:rPr lang="da-DK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dirty="0"/>
          </a:p>
          <a:p>
            <a:pPr eaLnBrk="1" hangingPunct="1">
              <a:lnSpc>
                <a:spcPct val="90000"/>
              </a:lnSpc>
            </a:pPr>
            <a:r>
              <a:rPr lang="da-DK" b="1" dirty="0" err="1" smtClean="0"/>
              <a:t>Rekursive</a:t>
            </a:r>
            <a:r>
              <a:rPr lang="da-DK" b="1" dirty="0" smtClean="0"/>
              <a:t>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dirty="0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chemeClr val="accent2"/>
                </a:solidFill>
              </a:rPr>
              <a:t>Dynamisk Programmering:</a:t>
            </a:r>
            <a:r>
              <a:rPr lang="da-DK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dirty="0" smtClean="0"/>
              <a:t>Beregn delløsninger </a:t>
            </a:r>
            <a:r>
              <a:rPr lang="da-DK" dirty="0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dirty="0" smtClean="0"/>
              <a:t>Typisk </a:t>
            </a:r>
            <a:r>
              <a:rPr lang="da-DK" dirty="0" err="1" smtClean="0"/>
              <a:t>polynomiel</a:t>
            </a:r>
            <a:r>
              <a:rPr lang="da-DK" dirty="0" smtClean="0"/>
              <a:t> tid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7696201" y="2060576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296400" y="6251577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72600" y="6245046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da-DK" dirty="0" smtClean="0">
                <a:solidFill>
                  <a:schemeClr val="accent2"/>
                </a:solidFill>
              </a:rPr>
              <a:t>Tid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7696201" y="2060576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Pladsforbruget for LCS algoritmen 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4000" b="1" dirty="0">
                <a:solidFill>
                  <a:schemeClr val="bg1"/>
                </a:solidFill>
              </a:rPr>
              <a:t>til at finde en LCS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84582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 l="16338" t="2490" r="21265" b="5392"/>
          <a:stretch>
            <a:fillRect/>
          </a:stretch>
        </p:blipFill>
        <p:spPr bwMode="auto">
          <a:xfrm>
            <a:off x="7696201" y="2060576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7696200" y="5181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chemeClr val="bg1"/>
                </a:solidFill>
              </a:rPr>
              <a:t>m</a:t>
            </a:r>
            <a:r>
              <a:rPr lang="da-DK">
                <a:solidFill>
                  <a:schemeClr val="bg1"/>
                </a:solidFill>
              </a:rPr>
              <a:t> = |</a:t>
            </a:r>
            <a:r>
              <a:rPr lang="da-DK" i="1">
                <a:solidFill>
                  <a:schemeClr val="bg1"/>
                </a:solidFill>
              </a:rPr>
              <a:t>X</a:t>
            </a:r>
            <a:r>
              <a:rPr lang="da-DK">
                <a:solidFill>
                  <a:schemeClr val="bg1"/>
                </a:solidFill>
              </a:rPr>
              <a:t>|        </a:t>
            </a:r>
            <a:r>
              <a:rPr lang="da-DK" i="1">
                <a:solidFill>
                  <a:schemeClr val="bg1"/>
                </a:solidFill>
              </a:rPr>
              <a:t>n</a:t>
            </a:r>
            <a:r>
              <a:rPr lang="da-DK">
                <a:solidFill>
                  <a:schemeClr val="bg1"/>
                </a:solidFill>
              </a:rPr>
              <a:t> = | </a:t>
            </a:r>
            <a:r>
              <a:rPr lang="da-DK" i="1">
                <a:solidFill>
                  <a:schemeClr val="bg1"/>
                </a:solidFill>
              </a:rPr>
              <a:t>Y</a:t>
            </a:r>
            <a:r>
              <a:rPr lang="da-DK">
                <a:solidFill>
                  <a:schemeClr val="bg1"/>
                </a:solidFill>
              </a:rPr>
              <a:t> |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19400" y="4876801"/>
            <a:ext cx="3733800" cy="1508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da-DK" dirty="0"/>
              <a:t>LCS længden</a:t>
            </a:r>
          </a:p>
          <a:p>
            <a:pPr algn="ctr">
              <a:spcAft>
                <a:spcPts val="1200"/>
              </a:spcAft>
            </a:pPr>
            <a:r>
              <a:rPr lang="da-DK" b="0" dirty="0"/>
              <a:t>Fyld tabellen ud række-for-række – husk kun den sidste række</a:t>
            </a:r>
          </a:p>
          <a:p>
            <a:pPr algn="ctr"/>
            <a:r>
              <a:rPr lang="da-DK" b="0" dirty="0"/>
              <a:t>O(min {</a:t>
            </a:r>
            <a:r>
              <a:rPr lang="da-DK" b="0" i="1" dirty="0" err="1"/>
              <a:t>n</a:t>
            </a:r>
            <a:r>
              <a:rPr lang="da-DK" b="0" dirty="0" err="1"/>
              <a:t>,</a:t>
            </a:r>
            <a:r>
              <a:rPr lang="da-DK" b="0" i="1" dirty="0" err="1"/>
              <a:t>m</a:t>
            </a:r>
            <a:r>
              <a:rPr lang="da-DK" b="0" dirty="0"/>
              <a:t>}) plads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229600" y="3886200"/>
            <a:ext cx="1295400" cy="3190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194801" y="3556000"/>
            <a:ext cx="1268413" cy="3190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490075" y="3852863"/>
            <a:ext cx="3810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86200" y="2331720"/>
            <a:ext cx="2895600" cy="1886744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715963">
              <a:spcAft>
                <a:spcPts val="0"/>
              </a:spcAft>
              <a:buFont typeface="Arial" charset="0"/>
              <a:buAutoNum type="alphaLcParenR"/>
            </a:pPr>
            <a:r>
              <a:rPr lang="da-DK" b="1" dirty="0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O(</a:t>
            </a:r>
            <a:r>
              <a:rPr lang="da-DK" b="1" i="1" dirty="0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n 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+ </a:t>
            </a:r>
            <a:r>
              <a:rPr lang="da-DK" b="1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m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)</a:t>
            </a:r>
          </a:p>
          <a:p>
            <a:pPr marL="0" indent="715963">
              <a:spcAft>
                <a:spcPts val="0"/>
              </a:spcAft>
              <a:buFont typeface="Arial" charset="0"/>
              <a:buAutoNum type="alphaLcParenR"/>
            </a:pP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O(</a:t>
            </a:r>
            <a:r>
              <a:rPr lang="da-DK" b="1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n 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∙ </a:t>
            </a:r>
            <a:r>
              <a:rPr lang="da-DK" b="1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m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)</a:t>
            </a:r>
          </a:p>
          <a:p>
            <a:pPr marL="0" indent="715963">
              <a:spcAft>
                <a:spcPts val="0"/>
              </a:spcAft>
              <a:buFont typeface="Arial" charset="0"/>
              <a:buAutoNum type="alphaLcParenR"/>
            </a:pP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Ved ikke</a:t>
            </a:r>
          </a:p>
        </p:txBody>
      </p:sp>
      <p:sp>
        <p:nvSpPr>
          <p:cNvPr id="24" name="Smiley Face 23"/>
          <p:cNvSpPr/>
          <p:nvPr/>
        </p:nvSpPr>
        <p:spPr>
          <a:xfrm>
            <a:off x="3200400" y="2971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5055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rgbClr val="FFFFFF"/>
                  </a:solidFill>
                  <a:latin typeface="Tahoma"/>
                </a:rPr>
                <a:t>76 of 142</a:t>
              </a:r>
              <a:endParaRPr lang="en-US" sz="140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51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sz="4000" b="1">
                <a:solidFill>
                  <a:schemeClr val="bg1"/>
                </a:solidFill>
              </a:rPr>
              <a:t>Beregning af en LCS i </a:t>
            </a:r>
            <a:r>
              <a:rPr lang="da-DK" sz="4000" b="1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O(</a:t>
            </a:r>
            <a:r>
              <a:rPr lang="da-DK" sz="4000" b="1" i="1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n </a:t>
            </a:r>
            <a:r>
              <a:rPr lang="da-DK" sz="4000" b="1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+ </a:t>
            </a:r>
            <a:r>
              <a:rPr lang="da-DK" sz="4000" b="1" i="1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m</a:t>
            </a:r>
            <a:r>
              <a:rPr lang="da-DK" sz="4000" b="1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) plads</a:t>
            </a: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1" y="1600200"/>
            <a:ext cx="434181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9"/>
          <p:cNvSpPr txBox="1">
            <a:spLocks noChangeArrowheads="1"/>
          </p:cNvSpPr>
          <p:nvPr/>
        </p:nvSpPr>
        <p:spPr bwMode="auto">
          <a:xfrm>
            <a:off x="7239000" y="6411914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chemeClr val="bg1"/>
                </a:solidFill>
              </a:rPr>
              <a:t>m</a:t>
            </a:r>
            <a:r>
              <a:rPr lang="da-DK">
                <a:solidFill>
                  <a:schemeClr val="bg1"/>
                </a:solidFill>
              </a:rPr>
              <a:t> = |</a:t>
            </a:r>
            <a:r>
              <a:rPr lang="da-DK" i="1">
                <a:solidFill>
                  <a:schemeClr val="bg1"/>
                </a:solidFill>
              </a:rPr>
              <a:t>X</a:t>
            </a:r>
            <a:r>
              <a:rPr lang="da-DK">
                <a:solidFill>
                  <a:schemeClr val="bg1"/>
                </a:solidFill>
              </a:rPr>
              <a:t>|        </a:t>
            </a:r>
            <a:r>
              <a:rPr lang="da-DK" i="1">
                <a:solidFill>
                  <a:schemeClr val="bg1"/>
                </a:solidFill>
              </a:rPr>
              <a:t>n</a:t>
            </a:r>
            <a:r>
              <a:rPr lang="da-DK">
                <a:solidFill>
                  <a:schemeClr val="bg1"/>
                </a:solidFill>
              </a:rPr>
              <a:t> = | </a:t>
            </a:r>
            <a:r>
              <a:rPr lang="da-DK" i="1">
                <a:solidFill>
                  <a:schemeClr val="bg1"/>
                </a:solidFill>
              </a:rPr>
              <a:t>Y</a:t>
            </a:r>
            <a:r>
              <a:rPr lang="da-DK">
                <a:solidFill>
                  <a:schemeClr val="bg1"/>
                </a:solidFill>
              </a:rPr>
              <a:t> |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1752600"/>
            <a:ext cx="3962400" cy="3386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02464" y="3911600"/>
            <a:ext cx="3451225" cy="488950"/>
          </a:xfrm>
          <a:prstGeom prst="rect">
            <a:avLst/>
          </a:prstGeom>
          <a:solidFill>
            <a:srgbClr val="00CC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09063" y="1524000"/>
            <a:ext cx="3810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82909"/>
              </p:ext>
            </p:extLst>
          </p:nvPr>
        </p:nvGraphicFramePr>
        <p:xfrm>
          <a:off x="7010400" y="4422775"/>
          <a:ext cx="3426864" cy="197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65" name="TextBox 18"/>
          <p:cNvSpPr txBox="1">
            <a:spLocks noChangeArrowheads="1"/>
          </p:cNvSpPr>
          <p:nvPr/>
        </p:nvSpPr>
        <p:spPr bwMode="auto">
          <a:xfrm>
            <a:off x="1524000" y="6519864"/>
            <a:ext cx="381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b="0" dirty="0" err="1">
                <a:solidFill>
                  <a:schemeClr val="bg1"/>
                </a:solidFill>
              </a:rPr>
              <a:t>Hirschberg</a:t>
            </a:r>
            <a:r>
              <a:rPr lang="da-DK" sz="1600" b="0" dirty="0">
                <a:solidFill>
                  <a:schemeClr val="bg1"/>
                </a:solidFill>
              </a:rPr>
              <a:t> 1975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1925639"/>
            <a:ext cx="4038600" cy="43242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da-DK" dirty="0">
                <a:solidFill>
                  <a:srgbClr val="C00000"/>
                </a:solidFill>
              </a:rPr>
              <a:t>Idé</a:t>
            </a:r>
          </a:p>
          <a:p>
            <a:pPr>
              <a:spcAft>
                <a:spcPts val="1200"/>
              </a:spcAft>
              <a:defRPr/>
            </a:pPr>
            <a:r>
              <a:rPr lang="da-DK" b="0" dirty="0"/>
              <a:t>Beregn stien </a:t>
            </a:r>
            <a:r>
              <a:rPr lang="da-DK" dirty="0"/>
              <a:t>uden at huske</a:t>
            </a:r>
            <a:r>
              <a:rPr lang="da-DK" b="0" dirty="0"/>
              <a:t> matricen</a:t>
            </a:r>
          </a:p>
          <a:p>
            <a:pPr marL="342900" indent="-342900">
              <a:spcAft>
                <a:spcPts val="1200"/>
              </a:spcAft>
              <a:buFontTx/>
              <a:buAutoNum type="arabicParenR"/>
              <a:defRPr/>
            </a:pPr>
            <a:r>
              <a:rPr lang="da-DK" b="0" dirty="0">
                <a:solidFill>
                  <a:srgbClr val="C00000"/>
                </a:solidFill>
              </a:rPr>
              <a:t>Beregn hvor stien </a:t>
            </a:r>
            <a:r>
              <a:rPr lang="da-DK" b="0" dirty="0" smtClean="0">
                <a:solidFill>
                  <a:srgbClr val="C00000"/>
                </a:solidFill>
              </a:rPr>
              <a:t>krydser</a:t>
            </a:r>
            <a:br>
              <a:rPr lang="da-DK" b="0" dirty="0" smtClean="0">
                <a:solidFill>
                  <a:srgbClr val="C00000"/>
                </a:solidFill>
              </a:rPr>
            </a:br>
            <a:r>
              <a:rPr lang="da-DK" b="0" dirty="0" smtClean="0">
                <a:solidFill>
                  <a:srgbClr val="C00000"/>
                </a:solidFill>
              </a:rPr>
              <a:t> </a:t>
            </a:r>
            <a:r>
              <a:rPr lang="da-DK" b="0" dirty="0" smtClean="0">
                <a:solidFill>
                  <a:srgbClr val="00B050"/>
                </a:solidFill>
              </a:rPr>
              <a:t>den </a:t>
            </a:r>
            <a:r>
              <a:rPr lang="da-DK" b="0" dirty="0">
                <a:solidFill>
                  <a:srgbClr val="00B050"/>
                </a:solidFill>
              </a:rPr>
              <a:t>midterste række </a:t>
            </a:r>
          </a:p>
          <a:p>
            <a:pPr marL="342900" indent="-342900">
              <a:spcAft>
                <a:spcPts val="1200"/>
              </a:spcAft>
              <a:buFontTx/>
              <a:buAutoNum type="arabicParenR"/>
              <a:defRPr/>
            </a:pPr>
            <a:r>
              <a:rPr lang="da-DK" b="0" dirty="0">
                <a:solidFill>
                  <a:srgbClr val="0070C0"/>
                </a:solidFill>
              </a:rPr>
              <a:t>Beregn </a:t>
            </a:r>
            <a:r>
              <a:rPr lang="da-DK" b="0" dirty="0" err="1">
                <a:solidFill>
                  <a:srgbClr val="0070C0"/>
                </a:solidFill>
              </a:rPr>
              <a:t>rekursivt</a:t>
            </a:r>
            <a:r>
              <a:rPr lang="da-DK" b="0" dirty="0">
                <a:solidFill>
                  <a:srgbClr val="0070C0"/>
                </a:solidFill>
              </a:rPr>
              <a:t> de to </a:t>
            </a:r>
            <a:r>
              <a:rPr lang="da-DK" b="0" dirty="0" err="1">
                <a:solidFill>
                  <a:srgbClr val="0070C0"/>
                </a:solidFill>
              </a:rPr>
              <a:t>del-stier</a:t>
            </a:r>
            <a:endParaRPr lang="da-DK" b="0" dirty="0">
              <a:solidFill>
                <a:srgbClr val="0070C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da-DK" b="0" dirty="0"/>
              <a:t>Tid O(</a:t>
            </a:r>
            <a:r>
              <a:rPr lang="da-DK" b="0" i="1" dirty="0" err="1"/>
              <a:t>n</a:t>
            </a:r>
            <a:r>
              <a:rPr lang="da-DK" b="0" dirty="0" err="1"/>
              <a:t>∙</a:t>
            </a:r>
            <a:r>
              <a:rPr lang="da-DK" b="0" i="1" dirty="0" err="1"/>
              <a:t>m</a:t>
            </a:r>
            <a:r>
              <a:rPr lang="da-DK" b="0" dirty="0"/>
              <a:t>)</a:t>
            </a:r>
          </a:p>
          <a:p>
            <a:pPr algn="ctr">
              <a:spcAft>
                <a:spcPts val="2400"/>
              </a:spcAft>
              <a:defRPr/>
            </a:pPr>
            <a:r>
              <a:rPr lang="da-DK" b="0" dirty="0"/>
              <a:t>Plads O(</a:t>
            </a:r>
            <a:r>
              <a:rPr lang="da-DK" b="0" i="1" dirty="0" err="1"/>
              <a:t>n</a:t>
            </a:r>
            <a:r>
              <a:rPr lang="da-DK" b="0" dirty="0" err="1"/>
              <a:t>+</a:t>
            </a:r>
            <a:r>
              <a:rPr lang="da-DK" b="0" i="1" dirty="0" err="1"/>
              <a:t>m</a:t>
            </a:r>
            <a:r>
              <a:rPr lang="da-DK" b="0" dirty="0"/>
              <a:t>)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  <a:defRPr/>
            </a:pPr>
            <a:r>
              <a:rPr lang="da-DK" b="0" dirty="0">
                <a:solidFill>
                  <a:schemeClr val="bg1"/>
                </a:solidFill>
              </a:rPr>
              <a:t>Eksempel på </a:t>
            </a:r>
            <a:r>
              <a:rPr lang="da-DK" dirty="0" err="1">
                <a:solidFill>
                  <a:schemeClr val="bg1"/>
                </a:solidFill>
              </a:rPr>
              <a:t>del-og-kombiner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b="0" dirty="0">
                <a:solidFill>
                  <a:schemeClr val="bg1"/>
                </a:solidFill>
              </a:rPr>
              <a:t>anvendt i en </a:t>
            </a:r>
            <a:r>
              <a:rPr lang="da-DK" dirty="0">
                <a:solidFill>
                  <a:schemeClr val="bg1"/>
                </a:solidFill>
              </a:rPr>
              <a:t>dynamisk programmerings</a:t>
            </a:r>
            <a:r>
              <a:rPr lang="da-DK" b="0" dirty="0">
                <a:solidFill>
                  <a:schemeClr val="bg1"/>
                </a:solidFill>
              </a:rPr>
              <a:t> algoritme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86589" y="2438401"/>
            <a:ext cx="2459037" cy="1971675"/>
          </a:xfrm>
          <a:prstGeom prst="rect">
            <a:avLst/>
          </a:prstGeom>
          <a:solidFill>
            <a:srgbClr val="007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969375" y="3897314"/>
            <a:ext cx="1487488" cy="2478087"/>
          </a:xfrm>
          <a:prstGeom prst="rect">
            <a:avLst/>
          </a:prstGeom>
          <a:solidFill>
            <a:srgbClr val="007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da-DK"/>
              <a:t>            </a:t>
            </a: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985250" y="3905250"/>
            <a:ext cx="471488" cy="247015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448800" y="3903663"/>
            <a:ext cx="979488" cy="48895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96114" y="2432051"/>
            <a:ext cx="484187" cy="1978025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480301" y="2430463"/>
            <a:ext cx="1965325" cy="48895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Længste</a:t>
            </a:r>
            <a:r>
              <a:rPr lang="en-US" b="1" dirty="0" smtClean="0"/>
              <a:t> </a:t>
            </a:r>
            <a:r>
              <a:rPr lang="en-US" b="1" dirty="0" err="1" smtClean="0"/>
              <a:t>Fælles</a:t>
            </a:r>
            <a:r>
              <a:rPr lang="en-US" b="1" dirty="0" smtClean="0"/>
              <a:t> </a:t>
            </a:r>
            <a:r>
              <a:rPr lang="en-US" b="1" dirty="0" err="1" smtClean="0"/>
              <a:t>Delsekvens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191000"/>
            <a:ext cx="10708341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000" smtClean="0">
                <a:solidFill>
                  <a:srgbClr val="C00000"/>
                </a:solidFill>
              </a:rPr>
              <a:t>Åben problem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Kan man løse længste fælles delsekvens problemet for to strenge af længde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mtClean="0"/>
              <a:t> i tid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l-GR" sz="20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/>
              <a:t>?</a:t>
            </a:r>
          </a:p>
          <a:p>
            <a:pPr marL="447675" lvl="1" indent="-268288"/>
            <a:r>
              <a:rPr lang="en-US" sz="2000" smtClean="0"/>
              <a:t>Det ville bryde med den såkaldte Strong Exponential Time Hypothesis </a:t>
            </a:r>
          </a:p>
          <a:p>
            <a:pPr lvl="1"/>
            <a:endParaRPr lang="en-US" sz="2000" smtClean="0"/>
          </a:p>
          <a:p>
            <a:pPr marL="0" indent="0">
              <a:buNone/>
            </a:pPr>
            <a:r>
              <a:rPr lang="en-US" sz="1200" smtClean="0"/>
              <a:t>Abboud, Backurs, Williams. </a:t>
            </a:r>
            <a:r>
              <a:rPr lang="en-US" sz="1200" smtClean="0">
                <a:hlinkClick r:id="rId2"/>
              </a:rPr>
              <a:t>Tight Hardness Results for LCS and Other Sequence Similarity Measures</a:t>
            </a:r>
            <a:r>
              <a:rPr lang="en-US" sz="1200" smtClean="0"/>
              <a:t>. </a:t>
            </a:r>
            <a:br>
              <a:rPr lang="en-US" sz="1200" smtClean="0"/>
            </a:br>
            <a:r>
              <a:rPr lang="en-US" sz="1200" smtClean="0"/>
              <a:t>In </a:t>
            </a:r>
            <a:r>
              <a:rPr lang="en-US" sz="1200" i="1" smtClean="0"/>
              <a:t>Proc. 56th Annual IEEE Symposium on Foundations of Computer Science (FOCS’15)</a:t>
            </a:r>
            <a:r>
              <a:rPr lang="en-US" sz="1200" smtClean="0"/>
              <a:t>, pages 59–78, 2015. </a:t>
            </a:r>
          </a:p>
          <a:p>
            <a:pPr marL="0" indent="0">
              <a:buNone/>
            </a:pPr>
            <a:r>
              <a:rPr lang="en-US" sz="1200" smtClean="0"/>
              <a:t>Bringmann and Künnemann. </a:t>
            </a:r>
            <a:r>
              <a:rPr lang="en-US" sz="1200" smtClean="0">
                <a:hlinkClick r:id="rId3"/>
              </a:rPr>
              <a:t>Quadratic Conditional Lower Bounds for String Problems and Dynamic Time Warping</a:t>
            </a:r>
            <a:r>
              <a:rPr lang="en-US" sz="1200" smtClean="0"/>
              <a:t>. </a:t>
            </a:r>
            <a:br>
              <a:rPr lang="en-US" sz="1200" smtClean="0"/>
            </a:br>
            <a:r>
              <a:rPr lang="en-US" sz="1200" smtClean="0"/>
              <a:t>In </a:t>
            </a:r>
            <a:r>
              <a:rPr lang="en-US" sz="1200" i="1" smtClean="0"/>
              <a:t>Proc. 56th Annual IEEE Symposium on Foundations of Computer Science (FOCS’15)</a:t>
            </a:r>
            <a:r>
              <a:rPr lang="en-US" sz="1200" smtClean="0"/>
              <a:t>, pages 79–97, 2015.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2133600"/>
          <a:ext cx="7138036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6943">
                  <a:extLst>
                    <a:ext uri="{9D8B030D-6E8A-4147-A177-3AD203B41FA5}">
                      <a16:colId xmlns:a16="http://schemas.microsoft.com/office/drawing/2014/main" val="3513101332"/>
                    </a:ext>
                  </a:extLst>
                </a:gridCol>
                <a:gridCol w="4931093">
                  <a:extLst>
                    <a:ext uri="{9D8B030D-6E8A-4147-A177-3AD203B41FA5}">
                      <a16:colId xmlns:a16="http://schemas.microsoft.com/office/drawing/2014/main" val="2190859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tid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dynamisk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programmering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5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plads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dynamisk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programmering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og 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del og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kombiner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[Hirschberg 1975]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7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0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Tekstformatering - </a:t>
            </a:r>
            <a:r>
              <a:rPr lang="da-DK" b="1" dirty="0" err="1" smtClean="0"/>
              <a:t>Linieskift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1"/>
            <a:ext cx="9144000" cy="548481"/>
          </a:xfrm>
        </p:spPr>
        <p:txBody>
          <a:bodyPr/>
          <a:lstStyle/>
          <a:p>
            <a:pPr marL="0" indent="0" algn="ctr">
              <a:buNone/>
            </a:pPr>
            <a:r>
              <a:rPr lang="da-DK" sz="1600" dirty="0"/>
              <a:t>https://tex.stackexchange.com/questions/120271/alternatives-to-latex/120279#120279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2515" r="2500"/>
          <a:stretch/>
        </p:blipFill>
        <p:spPr>
          <a:xfrm>
            <a:off x="2171700" y="2057400"/>
            <a:ext cx="7848600" cy="49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15-4 </a:t>
            </a:r>
            <a:r>
              <a:rPr lang="en-US" b="1" dirty="0"/>
              <a:t>Printing </a:t>
            </a:r>
            <a:r>
              <a:rPr lang="en-US" b="1" dirty="0" smtClean="0"/>
              <a:t>neatly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“Consider the problem of neatly printing a paragraph with a monospaced font (all characters having the same width) on a printer. The input text is a sequence of </a:t>
            </a:r>
            <a:r>
              <a:rPr lang="en-US" sz="2000" i="1" dirty="0"/>
              <a:t>n</a:t>
            </a:r>
            <a:r>
              <a:rPr lang="en-US" sz="2000" dirty="0"/>
              <a:t> words of lengths </a:t>
            </a:r>
            <a:r>
              <a:rPr lang="en-US" sz="2000" i="1" dirty="0"/>
              <a:t>l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l</a:t>
            </a:r>
            <a:r>
              <a:rPr lang="en-US" sz="2000" baseline="-25000" dirty="0"/>
              <a:t>2</a:t>
            </a:r>
            <a:r>
              <a:rPr lang="en-US" sz="2000" dirty="0"/>
              <a:t>,..., </a:t>
            </a:r>
            <a:r>
              <a:rPr lang="en-US" sz="2000" i="1" dirty="0"/>
              <a:t>l</a:t>
            </a:r>
            <a:r>
              <a:rPr lang="en-US" sz="2000" i="1" baseline="-25000" dirty="0"/>
              <a:t>n</a:t>
            </a:r>
            <a:r>
              <a:rPr lang="en-US" sz="2000" dirty="0"/>
              <a:t>, measured in characters. We want to print this paragraph neatly on a number of lines that hold a maximum of </a:t>
            </a:r>
            <a:r>
              <a:rPr lang="en-US" sz="2000" i="1" dirty="0"/>
              <a:t>M</a:t>
            </a:r>
            <a:r>
              <a:rPr lang="en-US" sz="2000" dirty="0"/>
              <a:t> characters each. Our criterion of “neatness” is as follows. If a given line contains words </a:t>
            </a:r>
            <a:r>
              <a:rPr lang="en-US" sz="2000" i="1" dirty="0" err="1"/>
              <a:t>i</a:t>
            </a:r>
            <a:r>
              <a:rPr lang="en-US" sz="2000" dirty="0"/>
              <a:t> through </a:t>
            </a:r>
            <a:r>
              <a:rPr lang="en-US" sz="2000" i="1" dirty="0"/>
              <a:t>j</a:t>
            </a:r>
            <a:r>
              <a:rPr lang="en-US" sz="2000" dirty="0"/>
              <a:t>, where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≤ </a:t>
            </a:r>
            <a:r>
              <a:rPr lang="en-US" sz="2000" i="1" dirty="0"/>
              <a:t>j</a:t>
            </a:r>
            <a:r>
              <a:rPr lang="en-US" sz="2000" dirty="0"/>
              <a:t>, and we leave exactly one space between words, the number of </a:t>
            </a:r>
            <a:r>
              <a:rPr lang="en-US" sz="2000" i="1" dirty="0"/>
              <a:t>extra space characters </a:t>
            </a:r>
            <a:r>
              <a:rPr lang="en-US" sz="2000" dirty="0"/>
              <a:t>at the end of the line is </a:t>
            </a:r>
          </a:p>
          <a:p>
            <a:pPr marL="0" indent="0" algn="ctr">
              <a:buNone/>
            </a:pPr>
            <a:r>
              <a:rPr lang="en-US" sz="2000" i="1" dirty="0"/>
              <a:t>M -</a:t>
            </a:r>
            <a:r>
              <a:rPr lang="en-US" sz="2000" dirty="0"/>
              <a:t> </a:t>
            </a:r>
            <a:r>
              <a:rPr lang="en-US" sz="2000" i="1" dirty="0"/>
              <a:t>j </a:t>
            </a:r>
            <a:r>
              <a:rPr lang="en-US" sz="2000" dirty="0"/>
              <a:t>+ </a:t>
            </a:r>
            <a:r>
              <a:rPr lang="en-US" sz="2000" i="1" dirty="0" err="1"/>
              <a:t>i</a:t>
            </a:r>
            <a:r>
              <a:rPr lang="en-US" sz="2000" dirty="0"/>
              <a:t> - </a:t>
            </a:r>
            <a:r>
              <a:rPr lang="el-GR" sz="2400" dirty="0"/>
              <a:t>Σ</a:t>
            </a:r>
            <a:r>
              <a:rPr lang="da-DK" sz="2400" i="1" baseline="-25000" dirty="0"/>
              <a:t>k</a:t>
            </a:r>
            <a:r>
              <a:rPr lang="da-DK" sz="2400" baseline="-25000" dirty="0"/>
              <a:t>=</a:t>
            </a:r>
            <a:r>
              <a:rPr lang="da-DK" sz="2400" i="1" baseline="-25000" dirty="0" err="1"/>
              <a:t>i</a:t>
            </a:r>
            <a:r>
              <a:rPr lang="da-DK" sz="2400" baseline="-25000" dirty="0" err="1"/>
              <a:t>..</a:t>
            </a:r>
            <a:r>
              <a:rPr lang="da-DK" sz="2400" i="1" baseline="-25000" dirty="0" err="1"/>
              <a:t>j</a:t>
            </a:r>
            <a:r>
              <a:rPr lang="en-US" sz="2400" dirty="0"/>
              <a:t>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k</a:t>
            </a:r>
            <a:r>
              <a:rPr lang="en-US" sz="2000" dirty="0"/>
              <a:t>, </a:t>
            </a:r>
          </a:p>
          <a:p>
            <a:pPr marL="0" indent="0" algn="just">
              <a:buNone/>
            </a:pPr>
            <a:r>
              <a:rPr lang="en-US" sz="2000" dirty="0"/>
              <a:t>which must be nonnegative so that the words fit on the line. We wish to </a:t>
            </a:r>
            <a:r>
              <a:rPr lang="en-US" sz="2000" b="1" dirty="0"/>
              <a:t>minimize</a:t>
            </a:r>
            <a:r>
              <a:rPr lang="en-US" sz="2000" dirty="0"/>
              <a:t> the sum, over all lines except the last, of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C00000"/>
                </a:solidFill>
              </a:rPr>
              <a:t>cubes</a:t>
            </a:r>
            <a:r>
              <a:rPr lang="en-US" sz="2000" b="1" dirty="0"/>
              <a:t> of the numbers of extra space characters at the ends of lines</a:t>
            </a:r>
            <a:r>
              <a:rPr lang="en-US" sz="2000" dirty="0"/>
              <a:t>. Give a dynamic-programming algorithm to print a paragraph of </a:t>
            </a:r>
            <a:r>
              <a:rPr lang="en-US" sz="2000" i="1" dirty="0"/>
              <a:t>n</a:t>
            </a:r>
            <a:r>
              <a:rPr lang="en-US" sz="2000" dirty="0"/>
              <a:t> words neatly on a printer. Analyze the running time and space requirements of your algorithm.“</a:t>
            </a:r>
          </a:p>
        </p:txBody>
      </p:sp>
    </p:spTree>
    <p:extLst>
      <p:ext uri="{BB962C8B-B14F-4D97-AF65-F5344CB8AC3E}">
        <p14:creationId xmlns:p14="http://schemas.microsoft.com/office/powerpoint/2010/main" val="5729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05000" y="785775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05000" y="861975"/>
            <a:ext cx="990600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l</a:t>
            </a:r>
            <a:r>
              <a:rPr lang="en-US" i="1" baseline="-25000" dirty="0"/>
              <a:t>i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861975"/>
            <a:ext cx="685800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886200" y="861975"/>
            <a:ext cx="990600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29200" y="861975"/>
            <a:ext cx="1832758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539842" y="861975"/>
            <a:ext cx="1832758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err="1" smtClean="0"/>
              <a:t>l</a:t>
            </a:r>
            <a:r>
              <a:rPr lang="en-US" i="1" baseline="-25000" dirty="0" err="1" smtClean="0"/>
              <a:t>j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014359" y="861975"/>
            <a:ext cx="373083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..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905000" y="137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0287000" y="137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905000" y="1447800"/>
            <a:ext cx="838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297879" y="148324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en-US" i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8956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0912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895600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740888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8862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740888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8768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022112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876800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8580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03312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858000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398488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5438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398488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20556" y="1732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65844" y="1732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01756" y="1701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82956" y="1786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23444" y="17440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9367283" y="57489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0287000" y="56958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9372600" y="661729"/>
            <a:ext cx="914400" cy="17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4632988" y="196209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 = </a:t>
            </a:r>
            <a:r>
              <a:rPr lang="en-US" i="1" dirty="0" smtClean="0"/>
              <a:t>M </a:t>
            </a:r>
            <a:r>
              <a:rPr lang="en-US" i="1" dirty="0"/>
              <a:t>-</a:t>
            </a:r>
            <a:r>
              <a:rPr lang="en-US" dirty="0"/>
              <a:t> </a:t>
            </a:r>
            <a:r>
              <a:rPr lang="en-US" i="1" dirty="0"/>
              <a:t>j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dirty="0"/>
              <a:t> - </a:t>
            </a:r>
            <a:r>
              <a:rPr lang="el-GR" sz="2000" dirty="0"/>
              <a:t>Σ</a:t>
            </a:r>
            <a:r>
              <a:rPr lang="da-DK" sz="2000" i="1" baseline="-25000" dirty="0"/>
              <a:t>k</a:t>
            </a:r>
            <a:r>
              <a:rPr lang="da-DK" sz="2000" baseline="-25000" dirty="0"/>
              <a:t>=</a:t>
            </a:r>
            <a:r>
              <a:rPr lang="da-DK" sz="2000" i="1" baseline="-25000" dirty="0" err="1"/>
              <a:t>i</a:t>
            </a:r>
            <a:r>
              <a:rPr lang="da-DK" sz="2000" baseline="-25000" dirty="0" err="1"/>
              <a:t>..</a:t>
            </a:r>
            <a:r>
              <a:rPr lang="da-DK" sz="2000" i="1" baseline="-25000" dirty="0" err="1"/>
              <a:t>j</a:t>
            </a:r>
            <a:r>
              <a:rPr lang="en-US" sz="2000" dirty="0"/>
              <a:t>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9487399" y="17012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905000" y="2819400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3521035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1905000" y="4222670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1905000" y="4904981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1905000" y="5584350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1905000" y="2896563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983640" y="2896563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4065041" y="2896563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4838583" y="2896563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5641143" y="2896563"/>
            <a:ext cx="1714617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68" name="Rectangle 67"/>
          <p:cNvSpPr/>
          <p:nvPr/>
        </p:nvSpPr>
        <p:spPr bwMode="auto">
          <a:xfrm>
            <a:off x="1901340" y="36031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432511" y="2896563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3733800" y="36031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6629401" y="3603150"/>
            <a:ext cx="1714617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4838584" y="3603150"/>
            <a:ext cx="1714617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8423111" y="36031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1906041" y="5657011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3729347" y="5669447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6605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5527936" y="42889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3729348" y="42889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1901340" y="42889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0" name="Rectangle 79"/>
          <p:cNvSpPr/>
          <p:nvPr/>
        </p:nvSpPr>
        <p:spPr bwMode="auto">
          <a:xfrm>
            <a:off x="2685992" y="4986409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1" name="Rectangle 80"/>
          <p:cNvSpPr/>
          <p:nvPr/>
        </p:nvSpPr>
        <p:spPr bwMode="auto">
          <a:xfrm>
            <a:off x="4514792" y="4982591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7326523" y="42889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3" name="Rectangle 82"/>
          <p:cNvSpPr/>
          <p:nvPr/>
        </p:nvSpPr>
        <p:spPr bwMode="auto">
          <a:xfrm>
            <a:off x="7379890" y="4973681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6309349" y="4974669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5" name="Rectangle 84"/>
          <p:cNvSpPr/>
          <p:nvPr/>
        </p:nvSpPr>
        <p:spPr bwMode="auto">
          <a:xfrm>
            <a:off x="1905000" y="4974669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8450431" y="4973681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baseline="-25000" dirty="0"/>
          </a:p>
        </p:txBody>
      </p:sp>
      <p:sp>
        <p:nvSpPr>
          <p:cNvPr id="87" name="Rectangle 86"/>
          <p:cNvSpPr/>
          <p:nvPr/>
        </p:nvSpPr>
        <p:spPr bwMode="auto">
          <a:xfrm>
            <a:off x="8449914" y="2860658"/>
            <a:ext cx="1825513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 bwMode="auto">
          <a:xfrm>
            <a:off x="9441084" y="3569071"/>
            <a:ext cx="834342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 bwMode="auto">
          <a:xfrm>
            <a:off x="8344018" y="4254977"/>
            <a:ext cx="1931408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 bwMode="auto">
          <a:xfrm>
            <a:off x="9163291" y="4940992"/>
            <a:ext cx="1112134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9105900" y="284115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</a:t>
            </a:r>
            <a:r>
              <a:rPr lang="en-US" sz="2400" baseline="-25000" dirty="0"/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601200" y="352695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</a:t>
            </a:r>
            <a:r>
              <a:rPr lang="en-US" sz="2400" baseline="-25000" dirty="0"/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7800" y="420828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</a:t>
            </a:r>
            <a:r>
              <a:rPr lang="en-US" sz="2400" baseline="-25000" dirty="0"/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395632" y="489903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</a:t>
            </a:r>
            <a:r>
              <a:rPr lang="en-US" sz="2400" baseline="-25000" dirty="0"/>
              <a:t>4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95401" y="6295387"/>
            <a:ext cx="560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pris</a:t>
            </a:r>
            <a:r>
              <a:rPr lang="en-US" dirty="0" smtClean="0"/>
              <a:t>   =  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baseline="30000" dirty="0"/>
              <a:t>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3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4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505200" y="5257800"/>
            <a:ext cx="5486400" cy="77672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14500" y="2499880"/>
            <a:ext cx="8801100" cy="123392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6868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Pris</a:t>
            </a:r>
            <a:r>
              <a:rPr lang="en-US" dirty="0" smtClean="0"/>
              <a:t> for at </a:t>
            </a:r>
            <a:r>
              <a:rPr lang="en-US" dirty="0" err="1" smtClean="0"/>
              <a:t>udskrive</a:t>
            </a:r>
            <a:r>
              <a:rPr lang="en-US" dirty="0" smtClean="0"/>
              <a:t> de </a:t>
            </a:r>
            <a:r>
              <a:rPr lang="en-US" dirty="0" err="1" smtClean="0"/>
              <a:t>første</a:t>
            </a:r>
            <a:r>
              <a:rPr lang="en-US" dirty="0" smtClean="0"/>
              <a:t> </a:t>
            </a:r>
            <a:r>
              <a:rPr lang="en-US" i="1" dirty="0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hele linier: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Bedste</a:t>
            </a:r>
            <a:r>
              <a:rPr lang="en-US" dirty="0" smtClean="0"/>
              <a:t> </a:t>
            </a:r>
            <a:r>
              <a:rPr lang="en-US" dirty="0" err="1" smtClean="0"/>
              <a:t>løsning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0616" y="2590801"/>
                <a:ext cx="9067800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j</m:t>
                          </m:r>
                        </m:e>
                      </m:d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a-DK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8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hvis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= 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min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da-DK" sz="2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800" b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C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da-DK" sz="2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da-DK" sz="2800" b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1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r</m:t>
                                    </m:r>
                                    <m:d>
                                      <m:dPr>
                                        <m:ctrlPr>
                                          <a:rPr lang="da-DK" sz="2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 smtClean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j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da-DK" sz="2800" b="0" baseline="3000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1 ≤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≤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∧ 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r</m:t>
                                </m:r>
                                <m:d>
                                  <m:dPr>
                                    <m:ctrlPr>
                                      <a:rPr lang="da-DK" sz="2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800" b="0" i="1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1" smtClean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1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j</m:t>
                                    </m:r>
                                  </m:e>
                                </m:d>
                                <m:r>
                                  <a:rPr lang="da-DK" sz="2800" b="0" i="1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}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hvis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&gt;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16" y="2590801"/>
                <a:ext cx="9067800" cy="96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Problem 15-4 Printing neatly</a:t>
            </a:r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4500" y="5410201"/>
                <a:ext cx="9067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min</m:t>
                      </m:r>
                      <m:d>
                        <m:dPr>
                          <m:begChr m:val="{"/>
                          <m:endChr m:val="|"/>
                          <m:ctrlPr>
                            <a:rPr lang="da-DK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a-DK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a-DK" sz="2800" b="0" i="1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j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da-DK" sz="2800" b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0 ≤ </m:t>
                      </m:r>
                      <m:r>
                        <m:rPr>
                          <m:nor/>
                        </m:rPr>
                        <a:rPr lang="da-DK" sz="28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&lt; </m:t>
                      </m:r>
                      <m:r>
                        <m:rPr>
                          <m:nor/>
                        </m:rPr>
                        <a:rPr lang="da-DK" sz="28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 ∧  </m:t>
                      </m:r>
                      <m:r>
                        <m:rPr>
                          <m:nor/>
                        </m:rPr>
                        <a:rPr lang="da-DK" sz="28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r</m:t>
                      </m:r>
                      <m:d>
                        <m:dPr>
                          <m:ctrlPr>
                            <a:rPr lang="da-DK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da-DK" sz="2800" b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</m:t>
                          </m:r>
                          <m:r>
                            <m:rPr>
                              <m:nor/>
                            </m:rPr>
                            <a:rPr lang="da-DK" sz="2800" b="0" i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a-DK" sz="2800" b="0" i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n</m:t>
                          </m:r>
                        </m:e>
                      </m:d>
                      <m:r>
                        <a:rPr lang="da-DK" sz="2800" b="0" i="1"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410201"/>
                <a:ext cx="9067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7543800" y="5841087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53200" y="640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C00000"/>
                </a:solidFill>
              </a:rPr>
              <a:t>ord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i="1" dirty="0" smtClean="0">
                <a:solidFill>
                  <a:srgbClr val="C00000"/>
                </a:solidFill>
              </a:rPr>
              <a:t>j</a:t>
            </a:r>
            <a:r>
              <a:rPr lang="en-US" b="0" dirty="0" smtClean="0">
                <a:solidFill>
                  <a:srgbClr val="C00000"/>
                </a:solidFill>
              </a:rPr>
              <a:t>+1,</a:t>
            </a:r>
            <a:r>
              <a:rPr lang="en-US" b="0" i="1" dirty="0">
                <a:solidFill>
                  <a:srgbClr val="C00000"/>
                </a:solidFill>
              </a:rPr>
              <a:t>j</a:t>
            </a:r>
            <a:r>
              <a:rPr lang="en-US" b="0" dirty="0" smtClean="0">
                <a:solidFill>
                  <a:srgbClr val="C00000"/>
                </a:solidFill>
              </a:rPr>
              <a:t>+2,...,</a:t>
            </a:r>
            <a:r>
              <a:rPr lang="en-US" b="0" i="1" dirty="0" smtClean="0">
                <a:solidFill>
                  <a:srgbClr val="C00000"/>
                </a:solidFill>
              </a:rPr>
              <a:t>n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på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sidste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linie</a:t>
            </a:r>
            <a:endParaRPr 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2" y="1827550"/>
            <a:ext cx="6527898" cy="452596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//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beregn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2 for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 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   sum = 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   for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 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5     sum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sum+l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[j]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6     r[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– j +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sum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7 //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beregn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 C[0] = 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9 for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= 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 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C[j] = +∞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 to j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12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r[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]&gt;=0 and C[i-1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r[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]^3&lt;C[j] then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13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C[j] = C[i-1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r[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]^3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14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I[j]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0" y="1761162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15 //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bedste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løsning</a:t>
            </a:r>
            <a:endParaRPr lang="en-US" sz="1600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17   if 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&gt; 0 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18    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I[j]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19    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- 1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20     print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]..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[j] &lt;newline&gt;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21 k = 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endParaRPr lang="en-US" sz="1600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22 for 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= 0 </a:t>
            </a:r>
            <a:r>
              <a:rPr lang="en-US" sz="1600" b="0" kern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600" b="0" kern="0" smtClean="0">
                <a:latin typeface="Courier New" panose="02070309020205020404" pitchFamily="49" charset="0"/>
                <a:cs typeface="Courier New" panose="02070309020205020404" pitchFamily="49" charset="0"/>
              </a:rPr>
              <a:t>n - 2</a:t>
            </a:r>
            <a:endParaRPr lang="en-US" sz="1600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23   if r[j+1,n]&gt;=0 and C[j]&lt;C[k] then 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24     k = j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25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(k)</a:t>
            </a:r>
          </a:p>
          <a:p>
            <a:pPr marL="0" indent="0">
              <a:buNone/>
            </a:pP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26 print 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[k+1]..</a:t>
            </a:r>
            <a:r>
              <a:rPr lang="en-US" sz="16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[n] &lt;newline&gt;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311751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Printing neatly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8229600" y="62484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da-DK" b="0" kern="0" dirty="0">
                <a:solidFill>
                  <a:schemeClr val="accent2"/>
                </a:solidFill>
              </a:rPr>
              <a:t>Tid og plads </a:t>
            </a:r>
            <a:r>
              <a:rPr lang="da-DK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788" y="5158729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b="0" dirty="0"/>
              <a:t>En stang af længde 4 kan opdeles 8 forskellige måder </a:t>
            </a:r>
            <a:r>
              <a:rPr lang="da-DK" sz="2400" b="0" dirty="0" smtClean="0"/>
              <a:t>– dog </a:t>
            </a:r>
            <a:r>
              <a:rPr lang="da-DK" sz="2400" b="0" dirty="0"/>
              <a:t>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905000" y="1828801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422776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206625" y="4162426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22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2743200" y="6072189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6197" y="1903880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1884"/>
            <a:ext cx="6524417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Matrix Multiplikation</a:t>
            </a:r>
            <a:endParaRPr lang="en-US" b="1" dirty="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895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368" y="686601"/>
            <a:ext cx="228600" cy="17141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97082" y="690577"/>
            <a:ext cx="1447799" cy="173577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10033" y="400234"/>
            <a:ext cx="304799" cy="977069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813268"/>
              </p:ext>
            </p:extLst>
          </p:nvPr>
        </p:nvGraphicFramePr>
        <p:xfrm>
          <a:off x="7086600" y="374597"/>
          <a:ext cx="4741862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Ligning" r:id="rId6" imgW="4444920" imgH="939600" progId="Equation.3">
                  <p:embed/>
                </p:oleObj>
              </mc:Choice>
              <mc:Fallback>
                <p:oleObj name="Ligning" r:id="rId6" imgW="4444920" imgH="939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4597"/>
                        <a:ext cx="4741862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15212" y="13032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1 </a:t>
            </a:r>
            <a:r>
              <a:rPr lang="en-US" dirty="0" smtClean="0">
                <a:solidFill>
                  <a:srgbClr val="C00000"/>
                </a:solidFill>
              </a:rPr>
              <a:t>x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4637" y="13032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1 </a:t>
            </a:r>
            <a:r>
              <a:rPr lang="en-US" dirty="0" smtClean="0">
                <a:solidFill>
                  <a:srgbClr val="C00000"/>
                </a:solidFill>
              </a:rPr>
              <a:t>x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3712" y="13032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x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7112" y="851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7631" y="851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B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63780" y="851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endParaRPr lang="en-US" baseline="-25000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/>
              <a:t>eller  </a:t>
            </a:r>
            <a:r>
              <a:rPr lang="da-DK" sz="5400" i="1" dirty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/>
              <a:t>?</a:t>
            </a:r>
          </a:p>
          <a:p>
            <a:pPr algn="ctr" eaLnBrk="1" hangingPunct="1">
              <a:buFontTx/>
              <a:buNone/>
            </a:pPr>
            <a:endParaRPr lang="da-DK" sz="5400" dirty="0"/>
          </a:p>
          <a:p>
            <a:pPr algn="ctr" eaLnBrk="1" hangingPunct="1">
              <a:buFontTx/>
              <a:buNone/>
            </a:pPr>
            <a:endParaRPr lang="en-US" sz="5400" i="1" dirty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133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dirty="0"/>
              <a:t>Matrix multiplikation er associativ (kan sætte </a:t>
            </a:r>
            <a:r>
              <a:rPr lang="da-DK" b="0" dirty="0" smtClean="0"/>
              <a:t>parentesser </a:t>
            </a:r>
            <a:r>
              <a:rPr lang="da-DK" b="0" dirty="0"/>
              <a:t>som man vil) men ikke </a:t>
            </a:r>
            <a:r>
              <a:rPr lang="da-DK" b="0" dirty="0" err="1" smtClean="0"/>
              <a:t>kommutativ</a:t>
            </a:r>
            <a:r>
              <a:rPr lang="da-DK" b="0" dirty="0" smtClean="0"/>
              <a:t> </a:t>
            </a:r>
            <a:r>
              <a:rPr lang="da-DK" b="0" dirty="0"/>
              <a:t>(kan ikke bytte rundt på rækkefølgen af matricerne)</a:t>
            </a:r>
            <a:endParaRPr lang="en-US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Hvilken rækkefølge laver mindst (primitive) multiplikationer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657600" y="2362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i="1" dirty="0">
                <a:solidFill>
                  <a:schemeClr val="bg1"/>
                </a:solidFill>
              </a:rPr>
              <a:t>A</a:t>
            </a:r>
            <a:r>
              <a:rPr lang="da-DK" sz="2800" dirty="0">
                <a:solidFill>
                  <a:schemeClr val="bg1"/>
                </a:solidFill>
              </a:rPr>
              <a:t> = 2 x 10           </a:t>
            </a:r>
            <a:r>
              <a:rPr lang="da-DK" sz="2800" i="1" dirty="0">
                <a:solidFill>
                  <a:schemeClr val="bg1"/>
                </a:solidFill>
              </a:rPr>
              <a:t>B</a:t>
            </a:r>
            <a:r>
              <a:rPr lang="da-DK" sz="2800" dirty="0">
                <a:solidFill>
                  <a:schemeClr val="bg1"/>
                </a:solidFill>
              </a:rPr>
              <a:t> = 10 x 50            </a:t>
            </a:r>
            <a:r>
              <a:rPr lang="da-DK" sz="2800" i="1" dirty="0">
                <a:solidFill>
                  <a:schemeClr val="bg1"/>
                </a:solidFill>
              </a:rPr>
              <a:t>C </a:t>
            </a:r>
            <a:r>
              <a:rPr lang="da-DK" sz="2800" dirty="0">
                <a:solidFill>
                  <a:schemeClr val="bg1"/>
                </a:solidFill>
              </a:rPr>
              <a:t>= 50 x 20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419600" y="2209800"/>
            <a:ext cx="4648200" cy="3048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898525" indent="-898525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4800" dirty="0">
                <a:solidFill>
                  <a:schemeClr val="bg1"/>
                </a:solidFill>
              </a:rPr>
              <a:t>(A·B)·C  </a:t>
            </a:r>
          </a:p>
          <a:p>
            <a:pPr marL="898525" indent="-898525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4800" dirty="0">
                <a:solidFill>
                  <a:schemeClr val="bg1"/>
                </a:solidFill>
              </a:rPr>
              <a:t>A·(B·C)</a:t>
            </a:r>
          </a:p>
          <a:p>
            <a:pPr marL="898525" indent="-898525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4800" dirty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41"/>
            <a:ext cx="9743091" cy="282693"/>
            <a:chOff x="190500" y="6369327"/>
            <a:chExt cx="3797495" cy="282432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7200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7495" cy="282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70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153400" y="24384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 * 10 * 50 + 2 * 50 * 20 = 3000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10 * 50 * 20 + 2 * 10 * 20 = 10400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8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z="2800" b="1" dirty="0">
                <a:solidFill>
                  <a:schemeClr val="accent2"/>
                </a:solidFill>
              </a:rPr>
              <a:t>Problem</a:t>
            </a:r>
            <a:r>
              <a:rPr lang="da-DK" sz="2800" dirty="0"/>
              <a:t>: Find den bedste rækkefølge (</a:t>
            </a:r>
            <a:r>
              <a:rPr lang="da-DK" sz="2800" dirty="0" smtClean="0"/>
              <a:t>parentesser</a:t>
            </a:r>
            <a:r>
              <a:rPr lang="da-DK" sz="2800" dirty="0"/>
              <a:t>) for at gange </a:t>
            </a:r>
            <a:r>
              <a:rPr lang="da-DK" sz="2800" i="1" dirty="0">
                <a:latin typeface="Times" pitchFamily="18" charset="0"/>
              </a:rPr>
              <a:t>n</a:t>
            </a:r>
            <a:r>
              <a:rPr lang="da-DK" sz="2800" dirty="0"/>
              <a:t> matricer sammen</a:t>
            </a:r>
          </a:p>
          <a:p>
            <a:pPr marL="0" indent="0" algn="ctr" eaLnBrk="1" hangingPunct="1">
              <a:buNone/>
            </a:pPr>
            <a:endParaRPr lang="da-DK" sz="2800" i="1" dirty="0"/>
          </a:p>
          <a:p>
            <a:pPr marL="0" indent="0" eaLnBrk="1" hangingPunct="1">
              <a:buNone/>
            </a:pP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None/>
            </a:pPr>
            <a:endParaRPr lang="da-DK" sz="2800" dirty="0"/>
          </a:p>
          <a:p>
            <a:pPr marL="0" indent="0" eaLnBrk="1" hangingPunct="1">
              <a:buNone/>
            </a:pPr>
            <a:r>
              <a:rPr lang="da-DK" sz="2800" dirty="0"/>
              <a:t>hvor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/>
              <a:t> er en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dirty="0"/>
              <a:t> x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/>
              <a:t> matrice</a:t>
            </a:r>
          </a:p>
          <a:p>
            <a:pPr marL="0" indent="0" eaLnBrk="1" hangingPunct="1">
              <a:buNone/>
            </a:pPr>
            <a:endParaRPr lang="da-DK" sz="2800" dirty="0"/>
          </a:p>
          <a:p>
            <a:pPr marL="0" indent="0" eaLnBrk="1" hangingPunct="1">
              <a:buNone/>
            </a:pPr>
            <a:endParaRPr lang="da-DK" sz="2800" dirty="0"/>
          </a:p>
          <a:p>
            <a:pPr marL="0" indent="0" eaLnBrk="1" hangingPunct="1">
              <a:buNone/>
            </a:pPr>
            <a:r>
              <a:rPr lang="da-DK" sz="2800" b="1" dirty="0">
                <a:solidFill>
                  <a:schemeClr val="accent2"/>
                </a:solidFill>
              </a:rPr>
              <a:t>NB</a:t>
            </a:r>
            <a:r>
              <a:rPr lang="da-DK" sz="2800" dirty="0"/>
              <a:t>: Der er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dirty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>
                <a:cs typeface="Arial" charset="0"/>
              </a:rPr>
              <a:t>mulige måder for </a:t>
            </a:r>
            <a:r>
              <a:rPr lang="da-DK" sz="2800" dirty="0" err="1" smtClean="0">
                <a:cs typeface="Arial" charset="0"/>
              </a:rPr>
              <a:t>parentesserne</a:t>
            </a:r>
            <a:endParaRPr lang="el-GR" sz="2800" dirty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2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3600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800" b="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··· ·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68178" y="6321778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da-DK" dirty="0" smtClean="0">
                <a:solidFill>
                  <a:schemeClr val="accent2"/>
                </a:solidFill>
              </a:rPr>
              <a:t>Tid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525" y="2540000"/>
            <a:ext cx="72977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77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334002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6781802" y="2317532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514898" y="2317532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553200" y="17526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da-DK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06028" y="5977759"/>
            <a:ext cx="1646971" cy="397641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3716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06439"/>
            <a:ext cx="10972800" cy="1143000"/>
          </a:xfrm>
          <a:noFill/>
        </p:spPr>
        <p:txBody>
          <a:bodyPr/>
          <a:lstStyle/>
          <a:p>
            <a:pPr eaLnBrk="1" hangingPunct="1"/>
            <a:r>
              <a:rPr lang="da-DK" b="1" dirty="0" smtClean="0"/>
              <a:t>Matrix-kæde Multiplikation</a:t>
            </a:r>
            <a:endParaRPr lang="en-US" b="1" dirty="0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86718" y="506857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da-DK" dirty="0" smtClean="0">
                <a:solidFill>
                  <a:schemeClr val="accent2"/>
                </a:solidFill>
              </a:rPr>
              <a:t>Tid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0" y="5846292"/>
            <a:ext cx="5943599" cy="82296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779" y="5907252"/>
            <a:ext cx="56296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7797001" y="1208427"/>
            <a:ext cx="4343400" cy="3200400"/>
            <a:chOff x="7797001" y="1208427"/>
            <a:chExt cx="4343400" cy="32004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r="48416"/>
            <a:stretch/>
          </p:blipFill>
          <p:spPr bwMode="auto">
            <a:xfrm>
              <a:off x="7797001" y="1208427"/>
              <a:ext cx="4343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9676601" y="2368890"/>
              <a:ext cx="533400" cy="533400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6"/>
            <p:cNvCxnSpPr>
              <a:cxnSpLocks noChangeShapeType="1"/>
            </p:cNvCxnSpPr>
            <p:nvPr/>
          </p:nvCxnSpPr>
          <p:spPr bwMode="auto">
            <a:xfrm flipV="1">
              <a:off x="8998739" y="3113427"/>
              <a:ext cx="1236662" cy="5334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0195"/>
                </a:srgbClr>
              </a:solidFill>
              <a:round/>
              <a:headEnd/>
              <a:tailEnd/>
            </a:ln>
          </p:spPr>
        </p:cxnSp>
        <p:cxnSp>
          <p:nvCxnSpPr>
            <p:cNvPr id="11" name="Straight Connector 7"/>
            <p:cNvCxnSpPr>
              <a:cxnSpLocks noChangeShapeType="1"/>
            </p:cNvCxnSpPr>
            <p:nvPr/>
          </p:nvCxnSpPr>
          <p:spPr bwMode="auto">
            <a:xfrm>
              <a:off x="9473401" y="3342027"/>
              <a:ext cx="914400" cy="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0195"/>
                </a:srgbClr>
              </a:solidFill>
              <a:round/>
              <a:headEnd/>
              <a:tailEnd/>
            </a:ln>
          </p:spPr>
        </p:cxnSp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>
              <a:off x="9702001" y="3113427"/>
              <a:ext cx="1143000" cy="5334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0195"/>
                </a:srgbClr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895976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3784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3106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3581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3810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924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19201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Hvad udskrives der for </a:t>
            </a:r>
            <a:r>
              <a:rPr lang="da-DK" sz="4000" b="1" i="1" dirty="0">
                <a:solidFill>
                  <a:schemeClr val="bg1"/>
                </a:solidFill>
              </a:rPr>
              <a:t>i </a:t>
            </a:r>
            <a:r>
              <a:rPr lang="da-DK" sz="4000" b="1" dirty="0">
                <a:solidFill>
                  <a:schemeClr val="bg1"/>
                </a:solidFill>
              </a:rPr>
              <a:t>= 1 og </a:t>
            </a:r>
            <a:r>
              <a:rPr lang="da-DK" sz="4000" b="1" i="1" dirty="0">
                <a:solidFill>
                  <a:schemeClr val="bg1"/>
                </a:solidFill>
              </a:rPr>
              <a:t>j </a:t>
            </a:r>
            <a:r>
              <a:rPr lang="da-DK" sz="4000" b="1" dirty="0">
                <a:solidFill>
                  <a:schemeClr val="bg1"/>
                </a:solidFill>
              </a:rPr>
              <a:t>= 6?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2004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676400" y="1143000"/>
            <a:ext cx="8839200" cy="2057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1" y="1295400"/>
            <a:ext cx="410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447801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1" y="6559559"/>
            <a:ext cx="9743091" cy="314216"/>
            <a:chOff x="190500" y="6369328"/>
            <a:chExt cx="3797495" cy="313925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3829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797495" cy="31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65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86200" y="3352800"/>
            <a:ext cx="6781800" cy="3048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((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)(A</a:t>
            </a:r>
            <a:r>
              <a:rPr lang="pt-BR" baseline="-25000" dirty="0" smtClean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)A</a:t>
            </a:r>
            <a:r>
              <a:rPr lang="pt-BR" baseline="-25000" dirty="0" smtClean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 smtClean="0">
                <a:solidFill>
                  <a:schemeClr val="bg1"/>
                </a:solidFill>
              </a:rPr>
              <a:t>((A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((A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)((A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)A</a:t>
            </a:r>
            <a:r>
              <a:rPr lang="pt-BR" baseline="-25000" dirty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((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))((A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)A</a:t>
            </a:r>
            <a:r>
              <a:rPr lang="pt-BR" baseline="-25000" dirty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((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>
                <a:solidFill>
                  <a:schemeClr val="bg1"/>
                </a:solidFill>
              </a:rPr>
              <a:t>2 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>
                <a:solidFill>
                  <a:schemeClr val="bg1"/>
                </a:solidFill>
              </a:rPr>
              <a:t>3 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))))))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Ved ikke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8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”Memoized” </a:t>
            </a:r>
            <a:br>
              <a:rPr lang="da-DK" sz="4000" b="1"/>
            </a:br>
            <a:r>
              <a:rPr lang="da-DK" sz="4000" b="1"/>
              <a:t>Matrix-kæde Multiplikation </a:t>
            </a:r>
            <a:endParaRPr lang="en-US" sz="4000" b="1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20200" y="62484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da-DK" dirty="0" smtClean="0">
                <a:solidFill>
                  <a:schemeClr val="accent2"/>
                </a:solidFill>
              </a:rPr>
              <a:t>Tid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0" y="1752600"/>
            <a:ext cx="5943599" cy="82296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779" y="1813560"/>
            <a:ext cx="56296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7800" y="3200400"/>
            <a:ext cx="3276600" cy="3505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 smtClean="0">
                <a:solidFill>
                  <a:schemeClr val="bg1"/>
                </a:solidFill>
              </a:rPr>
              <a:t>12</a:t>
            </a:r>
            <a:endParaRPr lang="da-DK" dirty="0">
              <a:solidFill>
                <a:schemeClr val="bg1"/>
              </a:solidFill>
            </a:endParaRP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30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32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34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35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Maksimal værdi for en opdeling af en stang af længde 12?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648200" y="553212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90800" y="2071688"/>
            <a:ext cx="7010400" cy="972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</a:pPr>
            <a:endParaRPr lang="da-DK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0000">
            <a:off x="2749550" y="2152651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67"/>
            <a:ext cx="9829799" cy="313673"/>
            <a:chOff x="190500" y="6369326"/>
            <a:chExt cx="3831291" cy="313382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8074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313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00800" y="555318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= 30 + 5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1828800" y="3810001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1" y="5486401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62664" y="1177926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2660651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1905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2286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2895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3505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4724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2209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28194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34290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40386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46482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2209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28194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34290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40386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46482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2514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31242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37338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43434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4953000" y="47355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1905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2514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31242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37338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43434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4953000" y="42783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1905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2184400" y="54022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05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5675" y="53784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4196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4191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4572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5181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5791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7010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4495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51054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57150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63246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69342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4495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51054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57150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63246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69342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4800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54102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5680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66294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4191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72390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6096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6019800" y="2982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24000" y="6488114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da-DK" b="0" dirty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 dirty="0" err="1">
                <a:solidFill>
                  <a:srgbClr val="C00000"/>
                </a:solidFill>
              </a:rPr>
              <a:t>k</a:t>
            </a:r>
            <a:r>
              <a:rPr lang="da-DK" b="0" i="1" baseline="-25000" dirty="0" err="1">
                <a:solidFill>
                  <a:srgbClr val="C00000"/>
                </a:solidFill>
              </a:rPr>
              <a:t>i</a:t>
            </a:r>
            <a:r>
              <a:rPr lang="da-DK" b="0" dirty="0">
                <a:solidFill>
                  <a:srgbClr val="C00000"/>
                </a:solidFill>
              </a:rPr>
              <a:t>...,</a:t>
            </a:r>
            <a:r>
              <a:rPr lang="da-DK" b="0" i="1" dirty="0" err="1" smtClean="0">
                <a:solidFill>
                  <a:srgbClr val="C00000"/>
                </a:solidFill>
              </a:rPr>
              <a:t>k</a:t>
            </a:r>
            <a:r>
              <a:rPr lang="da-DK" b="0" i="1" baseline="-25000" dirty="0" err="1" smtClean="0">
                <a:solidFill>
                  <a:srgbClr val="C00000"/>
                </a:solidFill>
              </a:rPr>
              <a:t>j</a:t>
            </a:r>
            <a:r>
              <a:rPr lang="da-DK" b="0" dirty="0" smtClean="0">
                <a:solidFill>
                  <a:srgbClr val="C00000"/>
                </a:solidFill>
              </a:rPr>
              <a:t> og </a:t>
            </a:r>
            <a:r>
              <a:rPr lang="da-DK" b="0" i="1" dirty="0" smtClean="0">
                <a:solidFill>
                  <a:srgbClr val="C00000"/>
                </a:solidFill>
              </a:rPr>
              <a:t>d</a:t>
            </a:r>
            <a:r>
              <a:rPr lang="da-DK" b="0" i="1" baseline="-25000" dirty="0" smtClean="0">
                <a:solidFill>
                  <a:srgbClr val="C00000"/>
                </a:solidFill>
              </a:rPr>
              <a:t>i</a:t>
            </a:r>
            <a:r>
              <a:rPr lang="da-DK" b="0" baseline="-25000" dirty="0" smtClean="0">
                <a:solidFill>
                  <a:srgbClr val="C00000"/>
                </a:solidFill>
              </a:rPr>
              <a:t>-1</a:t>
            </a:r>
            <a:r>
              <a:rPr lang="da-DK" b="0" dirty="0" smtClean="0">
                <a:solidFill>
                  <a:srgbClr val="C00000"/>
                </a:solidFill>
              </a:rPr>
              <a:t>...,</a:t>
            </a:r>
            <a:r>
              <a:rPr lang="da-DK" b="0" i="1" dirty="0">
                <a:solidFill>
                  <a:srgbClr val="C00000"/>
                </a:solidFill>
              </a:rPr>
              <a:t>d</a:t>
            </a:r>
            <a:r>
              <a:rPr lang="da-DK" b="0" i="1" baseline="-25000" dirty="0" smtClean="0">
                <a:solidFill>
                  <a:srgbClr val="C00000"/>
                </a:solidFill>
              </a:rPr>
              <a:t>j</a:t>
            </a:r>
            <a:endParaRPr lang="en-US" b="0" i="1" baseline="-25000" dirty="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752600" y="6019800"/>
            <a:ext cx="533400" cy="533400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4800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54102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60198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66294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7239000" y="25257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4191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124200" y="5899458"/>
            <a:ext cx="1646971" cy="397641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8" y="1190851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6556374" y="1535113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862" y="1511300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646679" y="6235926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7315200" y="4016374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7696200" y="3951286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8305800" y="3951286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8915400" y="3951286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9525000" y="3951286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10134600" y="3951286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7620000" y="364648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82296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88392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94488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100584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7620000" y="410368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82296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88392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94488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100584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7924800" y="410368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85344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8804275" y="3265486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97536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7315200" y="410368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103632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9220200" y="2808286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9144000" y="41148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7924800" y="364648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85344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91440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97536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10363200" y="3657600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7315200" y="364648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5019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5781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2200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2886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2809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4333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3276601" y="2362201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1828801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4714876" y="3429001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7010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8001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8610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9220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9829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7315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79248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85344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91440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97536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7315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79248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85344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91440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97536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7620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82296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8499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94488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7010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100584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8915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8839200" y="30591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1812925" y="47244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4953000" y="4749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7985126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7620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82296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88392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94488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10058400" y="2601914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7010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72100" y="1524000"/>
            <a:ext cx="2552700" cy="3048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1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2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3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4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5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Hvad er roden i et optimalt 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4000" b="1" dirty="0">
                <a:solidFill>
                  <a:schemeClr val="bg1"/>
                </a:solidFill>
              </a:rPr>
              <a:t>binært søgetræ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572000" y="1905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752600" y="4343400"/>
            <a:ext cx="8686800" cy="213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r="53204" b="50737"/>
          <a:stretch>
            <a:fillRect/>
          </a:stretch>
        </p:blipFill>
        <p:spPr bwMode="auto">
          <a:xfrm>
            <a:off x="1812925" y="44958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l="52769" b="50737"/>
          <a:stretch>
            <a:fillRect/>
          </a:stretch>
        </p:blipFill>
        <p:spPr bwMode="auto">
          <a:xfrm>
            <a:off x="4953000" y="45212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 l="29869" t="56950" r="30305"/>
          <a:stretch>
            <a:fillRect/>
          </a:stretch>
        </p:blipFill>
        <p:spPr bwMode="auto">
          <a:xfrm>
            <a:off x="7985126" y="47529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7281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rgbClr val="FFFFFF"/>
                  </a:solidFill>
                  <a:latin typeface="Tahoma"/>
                </a:rPr>
                <a:t>62 of 142</a:t>
              </a:r>
              <a:endParaRPr lang="en-US" sz="140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51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17638"/>
            <a:ext cx="11125200" cy="52578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</a:t>
            </a:r>
          </a:p>
          <a:p>
            <a:pPr eaLnBrk="1" hangingPunct="1"/>
            <a:r>
              <a:rPr lang="da-DK" b="1" i="1" dirty="0" smtClean="0">
                <a:solidFill>
                  <a:schemeClr val="accent2"/>
                </a:solidFill>
              </a:rPr>
              <a:t>Krav</a:t>
            </a:r>
            <a:r>
              <a:rPr lang="da-DK" dirty="0" smtClean="0"/>
              <a:t>: ”Optimal delstruktur” – en løsning til problemet kan konstrueres ud fra optimale løsninger til ”</a:t>
            </a:r>
            <a:r>
              <a:rPr lang="da-DK" dirty="0" smtClean="0">
                <a:solidFill>
                  <a:srgbClr val="FF0000"/>
                </a:solidFill>
              </a:rPr>
              <a:t>delproblemer</a:t>
            </a:r>
            <a:r>
              <a:rPr lang="da-DK" dirty="0" smtClean="0"/>
              <a:t>”</a:t>
            </a:r>
          </a:p>
          <a:p>
            <a:pPr eaLnBrk="1" hangingPunct="1"/>
            <a:r>
              <a:rPr lang="da-DK" b="1" dirty="0" err="1" smtClean="0">
                <a:solidFill>
                  <a:schemeClr val="accent2"/>
                </a:solidFill>
              </a:rPr>
              <a:t>Rekursionsligning</a:t>
            </a:r>
            <a:endParaRPr lang="da-DK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Eksempler</a:t>
            </a:r>
            <a:r>
              <a:rPr lang="da-DK" dirty="0" smtClean="0"/>
              <a:t> </a:t>
            </a:r>
          </a:p>
          <a:p>
            <a:pPr lvl="1" eaLnBrk="1" hangingPunct="1"/>
            <a:r>
              <a:rPr lang="da-DK" dirty="0" smtClean="0"/>
              <a:t>Stang opdeling</a:t>
            </a:r>
          </a:p>
          <a:p>
            <a:pPr lvl="1" eaLnBrk="1" hangingPunct="1"/>
            <a:r>
              <a:rPr lang="da-DK" dirty="0" smtClean="0"/>
              <a:t>Længste </a:t>
            </a:r>
            <a:r>
              <a:rPr lang="da-DK" dirty="0" smtClean="0"/>
              <a:t>fælles </a:t>
            </a:r>
            <a:r>
              <a:rPr lang="da-DK" dirty="0" smtClean="0"/>
              <a:t>delsekvens</a:t>
            </a:r>
          </a:p>
          <a:p>
            <a:pPr lvl="1" eaLnBrk="1" hangingPunct="1"/>
            <a:r>
              <a:rPr lang="da-DK" dirty="0" smtClean="0"/>
              <a:t>”Printing </a:t>
            </a:r>
            <a:r>
              <a:rPr lang="da-DK" dirty="0" err="1" smtClean="0"/>
              <a:t>neatly</a:t>
            </a:r>
            <a:r>
              <a:rPr lang="da-DK" dirty="0" smtClean="0"/>
              <a:t>”</a:t>
            </a:r>
            <a:endParaRPr lang="da-DK" dirty="0" smtClean="0"/>
          </a:p>
          <a:p>
            <a:pPr lvl="1" eaLnBrk="1" hangingPunct="1"/>
            <a:r>
              <a:rPr lang="da-DK" dirty="0"/>
              <a:t>Matrix-kæde </a:t>
            </a:r>
            <a:r>
              <a:rPr lang="da-DK" dirty="0" smtClean="0"/>
              <a:t>multiplikation</a:t>
            </a:r>
            <a:endParaRPr lang="da-DK" dirty="0" smtClean="0"/>
          </a:p>
          <a:p>
            <a:pPr lvl="1" eaLnBrk="1" hangingPunct="1"/>
            <a:r>
              <a:rPr lang="da-DK" dirty="0" smtClean="0"/>
              <a:t>Optimale </a:t>
            </a:r>
            <a:r>
              <a:rPr lang="da-DK" dirty="0" err="1" smtClean="0"/>
              <a:t>søgetræer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3867150" y="2106614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6248400" y="2014539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2911476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sz="3200" b="1"/>
              <a:t>Optimal opdeling af stænger af længde 1..10</a:t>
            </a:r>
            <a:endParaRPr lang="en-US" sz="3200" b="1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2743200" y="6072189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2667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826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3141664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4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530600" y="58420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2672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9113" y="1752601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934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964113" y="1905001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399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7924800" y="63246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29400" y="4892675"/>
            <a:ext cx="5334000" cy="1219200"/>
            <a:chOff x="6553200" y="5105400"/>
            <a:chExt cx="5334000" cy="1219200"/>
          </a:xfrm>
        </p:grpSpPr>
        <p:sp>
          <p:nvSpPr>
            <p:cNvPr id="2059" name="Rectangle 6"/>
            <p:cNvSpPr>
              <a:spLocks noChangeArrowheads="1"/>
            </p:cNvSpPr>
            <p:nvPr/>
          </p:nvSpPr>
          <p:spPr bwMode="auto">
            <a:xfrm>
              <a:off x="6553200" y="5105400"/>
              <a:ext cx="5334000" cy="12192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401153"/>
                </p:ext>
              </p:extLst>
            </p:nvPr>
          </p:nvGraphicFramePr>
          <p:xfrm>
            <a:off x="6703315" y="5145950"/>
            <a:ext cx="4879085" cy="1073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6" imgW="2197080" imgH="482400" progId="Equation.3">
                    <p:embed/>
                  </p:oleObj>
                </mc:Choice>
                <mc:Fallback>
                  <p:oleObj name="Equation" r:id="rId6" imgW="2197080" imgH="4824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15" y="5145950"/>
                          <a:ext cx="4879085" cy="107314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4673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114" y="1752601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7148514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7162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7848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8596314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8596314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9282114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7529514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6462714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5746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5715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5029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20834478">
            <a:off x="4891089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7370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7391401" y="5251451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5251451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402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19050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383713" y="6240463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3092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500313" y="6383339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TASKPANEKEY" val="a3e1b10d-dd7d-40e1-b074-5518e3000356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DF99A193555F4EDBA3B61835F61DFF8D"/>
  <p:tag name="ANSWERSALIAS" val="18 17|smicln|17 18|smicln|6 1|smicln|1 6|smicln|7 6|smicln|Ved ikke"/>
  <p:tag name="QUESTIONALIAS" val="Hvad udskrives der for n = 7 ?"/>
  <p:tag name="VALUES" val="No Value|smicln|No Value|smicln|No Value|smicln|No Value|smicln|No Value|smicln|No Value"/>
  <p:tag name="RESPONSESGATHERED" val="True"/>
  <p:tag name="TOTALRESPONSES" val="67"/>
  <p:tag name="RESPONSECOUNT" val="670"/>
  <p:tag name="SLICED" val="False"/>
  <p:tag name="RESPONSES" val="-;4;4;4;4;4;4;4;4;4;3;4;4;4;4;4;4;4;4;4;4;4;4;4;4;4;4;4;4;4;4;4;5;4;4;4;-;3;-;4;4;4;4;4;3;2;4;4;4;4;-;4;4;4;-;4;4;4;4;4;4;4;-;4;4;-;-;4;4;1;4;4;4;4;4;"/>
  <p:tag name="CHARTSTRINGSTD" val="10 10 30 610 10 0"/>
  <p:tag name="CHARTSTRINGREV" val="0 10 610 30 10 10"/>
  <p:tag name="CHARTSTRINGSTDPER" val="0.0149253731343284 0.0149253731343284 0.0447761194029851 0.91044776119403 0.0149253731343284 0"/>
  <p:tag name="CHARTSTRINGREVPER" val="0 0.0149253731343284 0.91044776119403 0.0447761194029851 0.0149253731343284 0.0149253731343284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2"/>
  <p:tag name="FONTSIZE" val="32"/>
  <p:tag name="BULLETTYPE" val="ppBulletAlphaLCParenRight"/>
  <p:tag name="ANSWERTEXT" val="18 17&#10;17 18&#10;6 1&#10;1 6&#10;7 6&#10;Ved ikke"/>
  <p:tag name="OLDNUMANSWERS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22C60B0F5F2D4AE7A323FBE4E3409A5D"/>
  <p:tag name="ANSWERSALIAS" val="1|smicln|2|smicln|3|smicln|4|smicln|5|smicln|6|smicln|7|smicln|8|smicln|9|smicln|Ved ikke"/>
  <p:tag name="QUESTIONALIAS" val="Maximal vægt for en voksende delsekvens?"/>
  <p:tag name="VALUES" val="No Value|smicln|No Value|smicln|No Value|smicln|No Value|smicln|No Value|smicln|No Value|smicln|No Value|smicln|No Value|smicln|No Value|smicln|No Value"/>
  <p:tag name="RESPONSESGATHERED" val="True"/>
  <p:tag name="TOTALRESPONSES" val="71"/>
  <p:tag name="RESPONSECOUNT" val="710"/>
  <p:tag name="SLICED" val="False"/>
  <p:tag name="RESPONSES" val="9;9;9;9;9;9;9;9;9;9;6;9;9;9;-;9;9;9;4;9;-;8;9;9;8;9;9;9;9;9;9;9;9;9;7;9;9;8;-;9;8;9;8;9;9;9;8;6;9;9;9;9;9;9;9;9;9;9;9;9;9;9;-;9;9;-;9;9;9;9;9;9;9;9;7;9;"/>
  <p:tag name="CHARTSTRINGSTD" val="0 0 0 10 0 20 20 60 600 0"/>
  <p:tag name="CHARTSTRINGREV" val="0 600 60 20 20 0 10 0 0 0"/>
  <p:tag name="CHARTSTRINGSTDPER" val="0 0 0 0.0140845070422535 0 0.028169014084507 0.028169014084507 0.0845070422535211 0.845070422535211 0"/>
  <p:tag name="CHARTSTRINGREVPER" val="0 0.845070422535211 0.0845070422535211 0.028169014084507 0.028169014084507 0 0.0140845070422535 0 0 0"/>
  <p:tag name="ANONYMOUSTEM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24"/>
  <p:tag name="BULLETTYPE" val="ppBulletAlphaLCParenRight"/>
  <p:tag name="ANSWERTEXT" val="1&#10;2&#10;3&#10;4&#10;5&#10;6&#10;7&#10;8&#10;9&#10;Ved ikke"/>
  <p:tag name="OLDNUMANSWERS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22C60B0F5F2D4AE7A323FBE4E3409A5D"/>
  <p:tag name="ANSWERSALIAS" val="1|smicln|2|smicln|3|smicln|4|smicln|5|smicln|6|smicln|7|smicln|8|smicln|9|smicln|Ved ikke"/>
  <p:tag name="QUESTIONALIAS" val="MEH(6) ?"/>
  <p:tag name="VALUES" val="No Value|smicln|No Value|smicln|No Value|smicln|No Value|smicln|No Value|smicln|No Value|smicln|No Value|smicln|No Value|smicln|No Value|smicln|No Value"/>
  <p:tag name="RESPONSESGATHERED" val="True"/>
  <p:tag name="TOTALRESPONSES" val="67"/>
  <p:tag name="RESPONSECOUNT" val="670"/>
  <p:tag name="SLICED" val="False"/>
  <p:tag name="RESPONSES" val="5;5;5;7;5;5;5;5;5;5;2;5;5;5;-;5;5;5;-;5;-;5;2;5;4;-;5;5;5;9;5;5;7;0;5;5;5;5;-;5;5;5;5;5;5;5;2;5;5;5;5;4;-;5;5;5;5;5;5;5;5;4;-;5;5;-;5;4;-;5;5;4;5;5;3;5;"/>
  <p:tag name="CHARTSTRINGSTD" val="0 30 10 50 540 0 20 0 10 10"/>
  <p:tag name="CHARTSTRINGREV" val="10 10 0 20 0 540 50 10 30 0"/>
  <p:tag name="CHARTSTRINGSTDPER" val="0 0.0447761194029851 0.0149253731343284 0.0746268656716418 0.805970149253731 0 0.0298507462686567 0 0.0149253731343284 0.0149253731343284"/>
  <p:tag name="CHARTSTRINGREVPER" val="0.0149253731343284 0.0149253731343284 0 0.0298507462686567 0 0.805970149253731 0.0746268656716418 0.0149253731343284 0.0447761194029851 0"/>
  <p:tag name="ANONYMOUSTEMP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24"/>
  <p:tag name="BULLETTYPE" val="ppBulletAlphaLCParenRight"/>
  <p:tag name="ANSWERTEXT" val="1&#10;2&#10;3&#10;4&#10;5&#10;6&#10;7&#10;8&#10;9&#10;Ved ikke"/>
  <p:tag name="OLDNUMANSWERS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383EF3BE2A2140DC830BEECCA1FB9D38"/>
  <p:tag name="QUESTIONALIAS" val="Længste Fælles Delsekvens ?"/>
  <p:tag name="ANSWERSALIAS" val="BACBABA   |smicln|BABBAB|smicln|BAABABA|smicln|BACABAB|smicln|Ved ikke"/>
  <p:tag name="VALUES" val="No Value|smicln|No Value|smicln|No Value|smicln|No Value|smicln|No Value"/>
  <p:tag name="RESPONSESGATHERED" val="True"/>
  <p:tag name="TOTALRESPONSES" val="75"/>
  <p:tag name="RESPONSECOUNT" val="750"/>
  <p:tag name="SLICED" val="False"/>
  <p:tag name="RESPONSES" val="1;1;3;3;1;1;3;1;3;1;1;-;1;2;3;1;-;1;1;1;1;1;3;1;1;1;1;1;1;1;3;1;1;3;5;3;1;1;1;1;1;3;1;1;3;1;3;3;1;1;1;1;1;1;1;1;3;5;1;1;3;3;1;3;1;-;1;1;1;1;3;3;3;3;1;1;3;3;"/>
  <p:tag name="CHARTSTRINGSTD" val="490 10 230 0 20"/>
  <p:tag name="CHARTSTRINGREV" val="20 0 230 10 490"/>
  <p:tag name="CHARTSTRINGSTDPER" val="0.653333333333333 0.0133333333333333 0.306666666666667 0 0.0266666666666667"/>
  <p:tag name="CHARTSTRINGREVPER" val="0.0266666666666667 0 0.306666666666667 0.0133333333333333 0.653333333333333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42"/>
  <p:tag name="FONTSIZE" val="32"/>
  <p:tag name="BULLETTYPE" val="ppBulletAlphaLCParenRight"/>
  <p:tag name="ANSWERTEXT" val="BACBABA   &#10;BABBAB&#10;BAABABA&#10;BACABAB&#10;Ved ikke"/>
  <p:tag name="OLDNUMANSWERS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4CEF39557D134AE58DBEFEABF2683F8A"/>
  <p:tag name="QUESTIONALIAS" val="c[5,3] ?"/>
  <p:tag name="ANSWERSALIAS" val="1|smicln|2|smicln|3|smicln|4|smicln|5|smicln|6|smicln|7|smicln|ved ikke"/>
  <p:tag name="VALUES" val="No Value|smicln|No Value|smicln|No Value|smicln|No Value|smicln|No Value|smicln|No Value|smicln|No Value|smicln|No Value"/>
  <p:tag name="RESPONSESGATHERED" val="True"/>
  <p:tag name="TOTALRESPONSES" val="76"/>
  <p:tag name="RESPONSECOUNT" val="760"/>
  <p:tag name="SLICED" val="False"/>
  <p:tag name="RESPONSES" val="2;2;2;8;2;2;2;2;2;2;2;2;2;2;2;2;2;2;8;2;2;2;2;2;2;2;2;2;2;2;2;2;2;2;2;8;2;2;2;2;2;2;2;2;2;2;2;2;2;2;7;2;2;2;2;2;2;2;2;2;-;2;2;2;2;-;2;2;2;2;2;7;2;-;2;2;4;8;2;"/>
  <p:tag name="CHARTSTRINGSTD" val="0 690 0 10 0 0 20 40"/>
  <p:tag name="CHARTSTRINGREV" val="40 20 0 0 10 0 690 0"/>
  <p:tag name="CHARTSTRINGSTDPER" val="0 0.907894736842105 0 0.0131578947368421 0 0 0.0263157894736842 0.0526315789473684"/>
  <p:tag name="CHARTSTRINGREVPER" val="0.0526315789473684 0.0263157894736842 0 0 0.0131578947368421 0 0.907894736842105 0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2"/>
  <p:tag name="FONTSIZE" val="32"/>
  <p:tag name="BULLETTYPE" val="ppBulletAlphaLCParenRight"/>
  <p:tag name="ANSWERTEXT" val="1&#10;2&#10;3&#10;4&#10;5&#10;6&#10;7&#10;ved ikke"/>
  <p:tag name="OLDNUMANSWERS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FF35106FB5A44C0DB217C796AA50BB14"/>
  <p:tag name="ANSWERSALIAS" val="O(n + m)|smicln|O(n ∙ m)|smicln|Ved ikke"/>
  <p:tag name="QUESTIONALIAS" val="Pladsforbruget for LCS algoritmen  til at finde en LCS ?"/>
  <p:tag name="VALUES" val="No Value|smicln|No Value|smicln|No Value"/>
  <p:tag name="RESPONSESGATHERED" val="True"/>
  <p:tag name="TOTALRESPONSES" val="76"/>
  <p:tag name="RESPONSECOUNT" val="760"/>
  <p:tag name="SLICED" val="False"/>
  <p:tag name="RESPONSES" val="2;2;2;2;1;2;2;1;2;1;2;-;1;-;2;2;2;2;3;1;1;2;1;1;2;2;1;2;-;2;1;2;1;1;2;1;2;2;2;2;2;2;2;1;1;2;1;1;3;2;2;2;2;2;2;2;2;2;2;1;2;1;2;2;2;1;2;-;2;-;2;1;1;-;1;2;1;2;2;2;-;2;2;"/>
  <p:tag name="CHARTSTRINGSTD" val="240 500 20"/>
  <p:tag name="CHARTSTRINGREV" val="20 500 240"/>
  <p:tag name="CHARTSTRINGSTDPER" val="0.315789473684211 0.657894736842105 0.0263157894736842"/>
  <p:tag name="CHARTSTRINGREVPER" val="0.0263157894736842 0.657894736842105 0.315789473684211"/>
  <p:tag name="ANONYMOUSTEMP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32"/>
  <p:tag name="BULLETTYPE" val="ppBulletAlphaLCParenRight"/>
  <p:tag name="ANSWERTEXT" val="O(n + m)&#10;O(n ∙ m)&#10;Ved ikke"/>
  <p:tag name="OLDNUMANSWERS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8C02F022E82A437D9CC0326C5870ED34"/>
  <p:tag name="QUESTIONALIAS" val="Hvilken rækkefølge laver mindst (primitive) multiplikationer ?"/>
  <p:tag name="ANSWERSALIAS" val="(A·B)·C  |smicln|A·(B·C)|smicln|Ved ikke"/>
  <p:tag name="RESPONSESGATHERED" val="True"/>
  <p:tag name="TOTALRESPONSES" val="70"/>
  <p:tag name="RESPONSECOUNT" val="700"/>
  <p:tag name="SLICED" val="False"/>
  <p:tag name="RESPONSES" val="2;-;2;1;2;2;1;1;2;1;3;1;2;1;-;1;2;1;2;1;1;2;2;2;2;1;2;1;1;1;2;2;2;1;1;1;2;1;-;2;2;3;1;2;2;1;2;2;1;1;1;1;2;-;2;1;1;2;2;1;1;1;-;1;1;-;1;1;2;-;1;1;2;1;2;1;3;"/>
  <p:tag name="CHARTSTRINGSTD" val="370 300 30"/>
  <p:tag name="CHARTSTRINGREV" val="30 300 370"/>
  <p:tag name="CHARTSTRINGSTDPER" val="0.528571428571429 0.428571428571429 0.0428571428571429"/>
  <p:tag name="CHARTSTRINGREVPER" val="0.0428571428571429 0.428571428571429 0.528571428571429"/>
  <p:tag name="ANONYMOUSTEMP" val="False"/>
  <p:tag name="VALUES" val="No Value|smicln|No Value|smicln|No Val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48"/>
  <p:tag name="BULLETTYPE" val="ppBulletAlphaLCParenRight"/>
  <p:tag name="ANSWERTEXT" val="(A·B)·C  &#10;A·(B·C)&#10;Ved ikke"/>
  <p:tag name="OLDNUMANSWERS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0C82F8323C3F4030A2ACD6E2F742B74B"/>
  <p:tag name="QUESTIONALIAS" val="Hvad udskrives der for i = 1 og j = 6?"/>
  <p:tag name="ANSWERSALIAS" val="((A1A2)(A3(A4A5)A6)))|smicln|((A1((A2A3)((A4A5)A6))))|smicln|((A1(A2A3))((A4A5)A6))|smicln|((A1(A2 (A3 (A4(A5A6))))))|smicln|Ved ikke"/>
  <p:tag name="VALUES" val="No Value|smicln|No Value|smicln|No Value|smicln|No Value|smicln|No Value"/>
  <p:tag name="RESPONSESGATHERED" val="True"/>
  <p:tag name="TOTALRESPONSES" val="66"/>
  <p:tag name="RESPONSECOUNT" val="660"/>
  <p:tag name="SLICED" val="False"/>
  <p:tag name="RESPONSES" val="3;3;3;3;3;3;3;3;3;3;3;3;3;3;1;3;2;3;3;3;5;3;5;3;3;3;3;3;3;3;3;3;3;3;5;3;3;3;3;3;3;3;3;1;3;3;3;3;3;3;2;5;5;3;5;3;5;5;3;3;3;3;3;2;2;3;"/>
  <p:tag name="CHARTSTRINGSTD" val="20 40 520 0 80"/>
  <p:tag name="CHARTSTRINGREV" val="80 0 520 40 20"/>
  <p:tag name="CHARTSTRINGSTDPER" val="0.0303030303030303 0.0606060606060606 0.787878787878788 0 0.121212121212121"/>
  <p:tag name="CHARTSTRINGREVPER" val="0.121212121212121 0 0.787878787878788 0.0606060606060606 0.0303030303030303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Multiplikation af lange heltal"/>
  <p:tag name="SLIDEORDER" val="9"/>
  <p:tag name="SLIDEGUID" val="8DEF8462C8BA4397BF2662E42BBE8BE7"/>
  <p:tag name="ANSWERSALIAS" val="12|smicln|30|smicln|32|smicln|34|smicln|35|smicln|Ved ikke"/>
  <p:tag name="VALUES" val="No Value|smicln|No Value|smicln|No Value|smicln|No Value|smicln|No Value|smicln|No Value"/>
  <p:tag name="RESPONSESGATHERED" val="True"/>
  <p:tag name="TOTALRESPONSES" val="67"/>
  <p:tag name="RESPONSECOUNT" val="670"/>
  <p:tag name="SLICED" val="False"/>
  <p:tag name="RESPONSES" val="5;5;5;5;1;5;5;5;5;5;5;5;5;5;5;6;5;5;5;5;1;5;5;5;5;5;5;5;5;5;5;5;5;5;5;5;5;5;5;5;5;5;5;5;3;5;5;5;5;5;5;5;5;5;5;5;5;5;5;5;5;3;5;5;5;-;5;6;"/>
  <p:tag name="CHARTSTRINGSTD" val="20 0 20 0 610 20"/>
  <p:tag name="CHARTSTRINGREV" val="20 610 0 20 0 20"/>
  <p:tag name="CHARTSTRINGSTDPER" val="0.0298507462686567 0 0.0298507462686567 0 0.91044776119403 0.0298507462686567"/>
  <p:tag name="CHARTSTRINGREVPER" val="0.0298507462686567 0.91044776119403 0 0.0298507462686567 0 0.0298507462686567"/>
  <p:tag name="ANONYMOUSTEMP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05"/>
  <p:tag name="FONTSIZE" val="32"/>
  <p:tag name="BULLETTYPE" val="ppBulletAlphaLCParenRight"/>
  <p:tag name="ANSWERTEXT" val="((A1A2)(A3(A4A5)A6)))&#10;((A1((A2A3)((A4A5)A6))))&#10;((A1(A2A3))((A4A5)A6))&#10;((A1(A2 (A3 (A4(A5A6))))))&#10;Ved ikke"/>
  <p:tag name="OLDNUMANSWERS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06A9805E7AC24DC4A84A9C0CF6EAA38D"/>
  <p:tag name="QUESTIONALIAS" val="Hvad er roden i et optimalt binært søgetræ ?"/>
  <p:tag name="ANSWERSALIAS" val=" k1|smicln| k2|smicln| k3|smicln| k4|smicln| k5|smicln| Ved ikke"/>
  <p:tag name="VALUES" val="No Value|smicln|No Value|smicln|No Value|smicln|No Value|smicln|No Value|smicln|No Value"/>
  <p:tag name="RESPONSESGATHERED" val="True"/>
  <p:tag name="TOTALRESPONSES" val="63"/>
  <p:tag name="RESPONSECOUNT" val="630"/>
  <p:tag name="SLICED" val="False"/>
  <p:tag name="RESPONSES" val="2;2;2;2;2;2;2;2;6;2;2;2;2;2;2;2;2;2;2;2;2;2;2;2;2;2;2;6;2;2;-;2;2;2;2;2;2;2;-;2;2;2;2;6;2;1;2;1;2;3;6;2;6;2;6;2;2;1;2;3;1;5;6;5;2;"/>
  <p:tag name="CHARTSTRINGSTD" val="40 480 20 0 20 70"/>
  <p:tag name="CHARTSTRINGREV" val="70 20 0 20 480 40"/>
  <p:tag name="CHARTSTRINGSTDPER" val="0.0634920634920635 0.761904761904762 0.0317460317460317 0 0.0317460317460317 0.111111111111111"/>
  <p:tag name="CHARTSTRINGREVPER" val="0.111111111111111 0.0317460317460317 0 0.0317460317460317 0.761904761904762 0.0634920634920635"/>
  <p:tag name="ANONYMOUSTEMP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29"/>
  <p:tag name="FONTSIZE" val="24"/>
  <p:tag name="BULLETTYPE" val="ppBulletAlphaLCParenRight"/>
  <p:tag name="ANSWERTEXT" val=" k1&#10; k2&#10; k3&#10; k4&#10; k5&#10; Ved ikk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"/>
  <p:tag name="FONTSIZE" val="32"/>
  <p:tag name="BULLETTYPE" val="ppBulletArabicPeriod"/>
  <p:tag name="ANSWERTEXT" val="12&#10;30&#10;32&#10;34&#10;35&#10;Ved ikke"/>
  <p:tag name="OLDNUMANSWERS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A6A795B3264D4F859ECB954B11F065" ma:contentTypeVersion="10" ma:contentTypeDescription="Opret et nyt dokument." ma:contentTypeScope="" ma:versionID="cadd35dd35c948eafb21b9d753841ab1">
  <xsd:schema xmlns:xsd="http://www.w3.org/2001/XMLSchema" xmlns:xs="http://www.w3.org/2001/XMLSchema" xmlns:p="http://schemas.microsoft.com/office/2006/metadata/properties" xmlns:ns3="84f42352-3182-481c-87ea-4ab76f0f3ad6" targetNamespace="http://schemas.microsoft.com/office/2006/metadata/properties" ma:root="true" ma:fieldsID="fb52af933f9ea0a5c8e7aac21af05de5" ns3:_="">
    <xsd:import namespace="84f42352-3182-481c-87ea-4ab76f0f3a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42352-3182-481c-87ea-4ab76f0f3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00E3D7-470E-4568-9901-35FC82BF3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FCCE31-8405-4CED-A87A-D81140096079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4f42352-3182-481c-87ea-4ab76f0f3ad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D24F6E-473C-4F88-88C1-64F4975D0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42352-3182-481c-87ea-4ab76f0f3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23104</TotalTime>
  <Words>2069</Words>
  <Application>Microsoft Office PowerPoint</Application>
  <PresentationFormat>Widescreen</PresentationFormat>
  <Paragraphs>482</Paragraphs>
  <Slides>45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Tahoma</vt:lpstr>
      <vt:lpstr>Times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Ligning</vt:lpstr>
      <vt:lpstr>Equation</vt:lpstr>
      <vt:lpstr>PowerPoint Presentation</vt:lpstr>
      <vt:lpstr>Dynamisk Programmering</vt:lpstr>
      <vt:lpstr>Dynamisk Programmering: Optimal opdeling af en stang</vt:lpstr>
      <vt:lpstr>Maksimal værdi for en opdeling af en stang af længde 12?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Hvad udskrives der for n = 7 ?</vt:lpstr>
      <vt:lpstr>Maximal vægt for en voksende delsekvens?</vt:lpstr>
      <vt:lpstr>MEH(6) ?</vt:lpstr>
      <vt:lpstr>Længste Fælles Delsekvens</vt:lpstr>
      <vt:lpstr>Længste Fælles Delsekvens ?</vt:lpstr>
      <vt:lpstr>Længste Fælles Delsekvens</vt:lpstr>
      <vt:lpstr>c[5,3] ?</vt:lpstr>
      <vt:lpstr>Længste Fælles Delsekvens</vt:lpstr>
      <vt:lpstr>Længste Fælles Delsekvens</vt:lpstr>
      <vt:lpstr>PowerPoint Presentation</vt:lpstr>
      <vt:lpstr>Pladsforbruget for LCS algoritmen  til at finde en LCS ?</vt:lpstr>
      <vt:lpstr>Beregning af en LCS i O(n + m) plads</vt:lpstr>
      <vt:lpstr>Længste Fælles Delsekvens</vt:lpstr>
      <vt:lpstr>Tekstformatering - Linieskift</vt:lpstr>
      <vt:lpstr>Problem 15-4 Printing neatly</vt:lpstr>
      <vt:lpstr>PowerPoint Presentation</vt:lpstr>
      <vt:lpstr>PowerPoint Presentation</vt:lpstr>
      <vt:lpstr>PowerPoint Presentation</vt:lpstr>
      <vt:lpstr>Matrix Multiplikation</vt:lpstr>
      <vt:lpstr>Matrix-kæde Multiplikation</vt:lpstr>
      <vt:lpstr>Hvilken rækkefølge laver mindst (primitive) multiplikationer ?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Hvad udskrives der for i = 1 og j = 6?</vt:lpstr>
      <vt:lpstr>”Memoized”  Matrix-kæde Multiplikation </vt:lpstr>
      <vt:lpstr>Optimale Binære Søgetræer</vt:lpstr>
      <vt:lpstr>Optimale Binære Søgetræer</vt:lpstr>
      <vt:lpstr>Optimale Binære Søgetræer</vt:lpstr>
      <vt:lpstr>Konstruktion af  Optimalt Binært Søgetræ</vt:lpstr>
      <vt:lpstr>Hvad er roden i et optimalt  binært søgetræ ?</vt:lpstr>
      <vt:lpstr>Dynamisk Programmering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272</cp:revision>
  <dcterms:created xsi:type="dcterms:W3CDTF">2007-02-01T13:58:12Z</dcterms:created>
  <dcterms:modified xsi:type="dcterms:W3CDTF">2020-11-13T13:10:57Z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0x010100BFA6A795B3264D4F859ECB954B11F065</vt:lpwstr>
  </property>
</Properties>
</file>