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68" r:id="rId3"/>
    <p:sldId id="257" r:id="rId4"/>
    <p:sldId id="279" r:id="rId5"/>
    <p:sldId id="266" r:id="rId6"/>
    <p:sldId id="267" r:id="rId7"/>
    <p:sldId id="269" r:id="rId8"/>
    <p:sldId id="303" r:id="rId9"/>
    <p:sldId id="270" r:id="rId10"/>
    <p:sldId id="271" r:id="rId11"/>
    <p:sldId id="272" r:id="rId12"/>
    <p:sldId id="299" r:id="rId13"/>
    <p:sldId id="300" r:id="rId14"/>
    <p:sldId id="301" r:id="rId15"/>
    <p:sldId id="302" r:id="rId16"/>
    <p:sldId id="293" r:id="rId17"/>
    <p:sldId id="294" r:id="rId18"/>
    <p:sldId id="297" r:id="rId19"/>
    <p:sldId id="307" r:id="rId20"/>
    <p:sldId id="304" r:id="rId21"/>
    <p:sldId id="277" r:id="rId22"/>
    <p:sldId id="306" r:id="rId23"/>
    <p:sldId id="305" r:id="rId24"/>
    <p:sldId id="273" r:id="rId25"/>
    <p:sldId id="281" r:id="rId26"/>
    <p:sldId id="275" r:id="rId27"/>
    <p:sldId id="274" r:id="rId28"/>
    <p:sldId id="276" r:id="rId29"/>
    <p:sldId id="285" r:id="rId30"/>
    <p:sldId id="286" r:id="rId31"/>
  </p:sldIdLst>
  <p:sldSz cx="12192000" cy="6858000"/>
  <p:notesSz cx="6808788" cy="9940925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815" autoAdjust="0"/>
    <p:restoredTop sz="75835" autoAdjust="0"/>
  </p:normalViewPr>
  <p:slideViewPr>
    <p:cSldViewPr>
      <p:cViewPr varScale="1">
        <p:scale>
          <a:sx n="42" d="100"/>
          <a:sy n="42" d="100"/>
        </p:scale>
        <p:origin x="6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Siden</a:t>
            </a:r>
            <a:r>
              <a:rPr lang="en-US" dirty="0" smtClean="0"/>
              <a:t> 2007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artikler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reducerer</a:t>
            </a:r>
            <a:r>
              <a:rPr lang="en-US" baseline="0" dirty="0" smtClean="0"/>
              <a:t> O i </a:t>
            </a:r>
            <a:r>
              <a:rPr lang="en-US" baseline="0" dirty="0" err="1" smtClean="0"/>
              <a:t>eksponenten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2 under </a:t>
            </a:r>
            <a:r>
              <a:rPr lang="en-US" baseline="0" dirty="0" err="1" smtClean="0"/>
              <a:t>matematiske</a:t>
            </a:r>
            <a:r>
              <a:rPr lang="en-US" baseline="0" dirty="0" smtClean="0"/>
              <a:t> conjectures (</a:t>
            </a:r>
            <a:r>
              <a:rPr lang="en-US" baseline="0" dirty="0" err="1" smtClean="0"/>
              <a:t>typisk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omkring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primtal</a:t>
            </a:r>
            <a:r>
              <a:rPr lang="en-US" baseline="0" dirty="0" smtClean="0"/>
              <a:t>). ANTS 2018 </a:t>
            </a:r>
            <a:r>
              <a:rPr lang="en-US" baseline="0" dirty="0" err="1" smtClean="0"/>
              <a:t>resultatet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opnår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uden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afhængig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udsagn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Karatsuba 95 </a:t>
            </a:r>
            <a:r>
              <a:rPr lang="en-US" baseline="0" dirty="0" err="1" smtClean="0"/>
              <a:t>beskriver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bl.a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hvordan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gamle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Ægyptere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udregner</a:t>
            </a:r>
            <a:r>
              <a:rPr lang="en-US" baseline="0" dirty="0" smtClean="0"/>
              <a:t> x*y </a:t>
            </a:r>
            <a:r>
              <a:rPr lang="en-US" baseline="0" dirty="0" err="1" smtClean="0"/>
              <a:t>opfatter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faktor</a:t>
            </a:r>
            <a:r>
              <a:rPr lang="en-US" baseline="0" dirty="0" smtClean="0"/>
              <a:t>, x,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binært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</a:t>
            </a:r>
            <a:r>
              <a:rPr lang="en-US" baseline="0" dirty="0" smtClean="0"/>
              <a:t>, og adder de </a:t>
            </a:r>
            <a:r>
              <a:rPr lang="en-US" baseline="0" dirty="0" err="1" smtClean="0"/>
              <a:t>relevante</a:t>
            </a:r>
            <a:r>
              <a:rPr lang="en-US" baseline="0" dirty="0" smtClean="0"/>
              <a:t> y*2^k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x_k</a:t>
            </a:r>
            <a:r>
              <a:rPr lang="en-US" baseline="0" dirty="0" smtClean="0"/>
              <a:t> = 1, og y*2^k </a:t>
            </a:r>
            <a:r>
              <a:rPr lang="en-US" baseline="0" dirty="0" err="1" smtClean="0"/>
              <a:t>gentagen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fordobling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Circuit complexity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Upper bound: Harvey and van der Hoeven (2019) O(n*log n)</a:t>
            </a:r>
            <a:endParaRPr lang="en-US" baseline="0" dirty="0" smtClean="0"/>
          </a:p>
          <a:p>
            <a:r>
              <a:rPr lang="en-US" i="1" baseline="0" dirty="0" smtClean="0"/>
              <a:t>Conditional</a:t>
            </a:r>
            <a:r>
              <a:rPr lang="en-US" baseline="0" dirty="0" smtClean="0"/>
              <a:t> Lower bound based on a Network Encoding Conjecture:</a:t>
            </a:r>
          </a:p>
          <a:p>
            <a:r>
              <a:rPr lang="en-US" baseline="0" dirty="0" smtClean="0"/>
              <a:t>Peyman Afshani, Casper Benjamin Freksen, Lior Kamma, Kasper Green </a:t>
            </a:r>
            <a:r>
              <a:rPr lang="en-US" baseline="0" smtClean="0"/>
              <a:t>Larsen: Lower </a:t>
            </a:r>
            <a:r>
              <a:rPr lang="en-US" baseline="0" dirty="0" smtClean="0"/>
              <a:t>Bounds for Multiplication via Network Coding. ICALP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2193-A08F-4279-8A85-15AD95B5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12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net.ru/eng/tm1120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researchgate.net/publication/258001835_The_complexity_of_computation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hyperlink" Target="https://hal.archives-ouvertes.fr/hal-02070778" TargetMode="External"/><Relationship Id="rId5" Type="http://schemas.openxmlformats.org/officeDocument/2006/relationships/hyperlink" Target="https://arxiv.org/abs/1802.07932" TargetMode="External"/><Relationship Id="rId4" Type="http://schemas.openxmlformats.org/officeDocument/2006/relationships/hyperlink" Target="https://doi.org/10.1145/1250790.1250800" TargetMode="External"/><Relationship Id="rId9" Type="http://schemas.openxmlformats.org/officeDocument/2006/relationships/hyperlink" Target="http://www.mathnet.ru/php/archive.phtml?wshow=paper&amp;jrnid=tm&amp;paperid=112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1.w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5.bin"/><Relationship Id="rId1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0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dirty="0" smtClean="0"/>
              <a:t>Del-og-kombiner 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>[CLRS, kapitel 2.3, 4.2-4.5, problem 30.1.c]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/>
              <a:t>Rekursionsligninger</a:t>
            </a:r>
            <a:r>
              <a:rPr lang="da-DK" sz="4000" b="1" dirty="0"/>
              <a:t>: Faldgrubber</a:t>
            </a:r>
            <a:endParaRPr lang="en-US" sz="40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)≤</a:t>
            </a: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a·T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</a:t>
            </a:r>
            <a:endParaRPr lang="da-DK" sz="3200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20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/>
              <a:t>Master </a:t>
            </a:r>
            <a:r>
              <a:rPr lang="da-DK" sz="4000" b="1" dirty="0" err="1"/>
              <a:t>Theorem</a:t>
            </a:r>
            <a:r>
              <a:rPr lang="da-DK" sz="4000" b="1" dirty="0"/>
              <a:t/>
            </a:r>
            <a:br>
              <a:rPr lang="da-DK" sz="4000" b="1" dirty="0"/>
            </a:br>
            <a:r>
              <a:rPr lang="da-DK" sz="2800" b="1" dirty="0"/>
              <a:t>(Simplificering af [CLRS, </a:t>
            </a:r>
            <a:r>
              <a:rPr lang="da-DK" sz="2800" b="1" dirty="0" err="1"/>
              <a:t>Theorem</a:t>
            </a:r>
            <a:r>
              <a:rPr lang="da-DK" sz="2800" b="1" dirty="0"/>
              <a:t> 4.1])</a:t>
            </a:r>
            <a:endParaRPr lang="en-US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4063" r="2928" b="12239"/>
          <a:stretch/>
        </p:blipFill>
        <p:spPr bwMode="auto">
          <a:xfrm>
            <a:off x="1845458" y="1828801"/>
            <a:ext cx="8670143" cy="408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524000"/>
            <a:ext cx="9448800" cy="51217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0" y="3657600"/>
            <a:ext cx="54102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 smtClean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3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</a:t>
            </a:r>
            <a:r>
              <a:rPr lang="da-DK" dirty="0">
                <a:solidFill>
                  <a:schemeClr val="accent3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3 </a:t>
            </a:r>
            <a:r>
              <a:rPr lang="da-DK" dirty="0" smtClean="0">
                <a:solidFill>
                  <a:schemeClr val="accent3"/>
                </a:solidFill>
              </a:rPr>
              <a:t>log 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T(</a:t>
            </a:r>
            <a:r>
              <a:rPr lang="da-DK" i="1" dirty="0">
                <a:solidFill>
                  <a:schemeClr val="accent3"/>
                </a:solidFill>
              </a:rPr>
              <a:t>n</a:t>
            </a:r>
            <a:r>
              <a:rPr lang="da-DK" dirty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log</a:t>
            </a:r>
            <a:r>
              <a:rPr lang="da-DK" sz="2400" baseline="12000" dirty="0">
                <a:solidFill>
                  <a:schemeClr val="accent3"/>
                </a:solidFill>
              </a:rPr>
              <a:t>2 </a:t>
            </a:r>
            <a:r>
              <a:rPr lang="da-DK" baseline="30000" dirty="0" smtClean="0">
                <a:solidFill>
                  <a:schemeClr val="accent3"/>
                </a:solidFill>
              </a:rPr>
              <a:t>4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V</a:t>
            </a:r>
            <a:r>
              <a:rPr lang="da-DK" dirty="0" smtClean="0">
                <a:solidFill>
                  <a:schemeClr val="accent3"/>
                </a:solidFill>
              </a:rPr>
              <a:t>ed ikke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8288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Løsning til rekursionsligningen?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/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4∙T(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/ 2) +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baseline="30000" dirty="0">
                <a:solidFill>
                  <a:schemeClr val="accent3"/>
                </a:solidFill>
              </a:rPr>
              <a:t>3  </a:t>
            </a:r>
            <a:r>
              <a:rPr lang="da-DK" sz="3600" b="1" dirty="0">
                <a:solidFill>
                  <a:schemeClr val="accent3"/>
                </a:solidFill>
              </a:rPr>
              <a:t>   for 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 &gt; 1</a:t>
            </a:r>
            <a:br>
              <a:rPr lang="da-DK" sz="3600" b="1" dirty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</a:t>
            </a:r>
            <a:r>
              <a:rPr lang="da-DK" sz="3600" b="1" i="1" dirty="0">
                <a:solidFill>
                  <a:schemeClr val="accent3"/>
                </a:solidFill>
              </a:rPr>
              <a:t>c</a:t>
            </a:r>
            <a:r>
              <a:rPr lang="da-DK" sz="3600" b="1" dirty="0">
                <a:solidFill>
                  <a:schemeClr val="accent3"/>
                </a:solidFill>
              </a:rPr>
              <a:t>                         for  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= 1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7" name="Smiley Face 6"/>
          <p:cNvSpPr/>
          <p:nvPr/>
        </p:nvSpPr>
        <p:spPr>
          <a:xfrm>
            <a:off x="3048000" y="3694771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6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81400" y="3657600"/>
            <a:ext cx="54102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</a:t>
            </a:r>
            <a:r>
              <a:rPr lang="da-DK" dirty="0">
                <a:solidFill>
                  <a:schemeClr val="accent3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 </a:t>
            </a:r>
            <a:r>
              <a:rPr lang="da-DK" dirty="0" smtClean="0">
                <a:solidFill>
                  <a:schemeClr val="accent3"/>
                </a:solidFill>
              </a:rPr>
              <a:t>log 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T(</a:t>
            </a:r>
            <a:r>
              <a:rPr lang="da-DK" i="1" dirty="0">
                <a:solidFill>
                  <a:schemeClr val="accent3"/>
                </a:solidFill>
              </a:rPr>
              <a:t>n</a:t>
            </a:r>
            <a:r>
              <a:rPr lang="da-DK" dirty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log</a:t>
            </a:r>
            <a:r>
              <a:rPr lang="da-DK" sz="2400" baseline="12000" dirty="0">
                <a:solidFill>
                  <a:schemeClr val="accent3"/>
                </a:solidFill>
              </a:rPr>
              <a:t>2 </a:t>
            </a:r>
            <a:r>
              <a:rPr lang="da-DK" baseline="30000" dirty="0" smtClean="0">
                <a:solidFill>
                  <a:schemeClr val="accent3"/>
                </a:solidFill>
              </a:rPr>
              <a:t>4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V</a:t>
            </a:r>
            <a:r>
              <a:rPr lang="da-DK" dirty="0" smtClean="0">
                <a:solidFill>
                  <a:schemeClr val="accent3"/>
                </a:solidFill>
              </a:rPr>
              <a:t>ed ikke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8288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Løsning til rekursionsligningen?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/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4∙T(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 / 2) +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baseline="30000" dirty="0">
                <a:solidFill>
                  <a:schemeClr val="accent3"/>
                </a:solidFill>
              </a:rPr>
              <a:t>  </a:t>
            </a:r>
            <a:r>
              <a:rPr lang="da-DK" sz="3600" b="1" dirty="0">
                <a:solidFill>
                  <a:schemeClr val="accent3"/>
                </a:solidFill>
              </a:rPr>
              <a:t>  for  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&gt; 1</a:t>
            </a:r>
            <a:br>
              <a:rPr lang="da-DK" sz="3600" b="1" dirty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</a:t>
            </a:r>
            <a:r>
              <a:rPr lang="da-DK" sz="3600" b="1" i="1" dirty="0">
                <a:solidFill>
                  <a:schemeClr val="accent3"/>
                </a:solidFill>
              </a:rPr>
              <a:t>c</a:t>
            </a:r>
            <a:r>
              <a:rPr lang="da-DK" sz="3600" b="1" dirty="0">
                <a:solidFill>
                  <a:schemeClr val="accent3"/>
                </a:solidFill>
              </a:rPr>
              <a:t>                      for 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 = 1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7" name="Smiley Face 6"/>
          <p:cNvSpPr/>
          <p:nvPr/>
        </p:nvSpPr>
        <p:spPr>
          <a:xfrm>
            <a:off x="2895600" y="5029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1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52800" y="3886200"/>
            <a:ext cx="59436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</a:t>
            </a:r>
            <a:r>
              <a:rPr lang="da-DK" dirty="0">
                <a:solidFill>
                  <a:schemeClr val="accent3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 </a:t>
            </a:r>
            <a:r>
              <a:rPr lang="da-DK" dirty="0" smtClean="0">
                <a:solidFill>
                  <a:schemeClr val="accent3"/>
                </a:solidFill>
              </a:rPr>
              <a:t>log 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T(</a:t>
            </a:r>
            <a:r>
              <a:rPr lang="da-DK" i="1" dirty="0">
                <a:solidFill>
                  <a:schemeClr val="accent3"/>
                </a:solidFill>
              </a:rPr>
              <a:t>n</a:t>
            </a:r>
            <a:r>
              <a:rPr lang="da-DK" dirty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log</a:t>
            </a:r>
            <a:r>
              <a:rPr lang="da-DK" sz="2400" baseline="12000" dirty="0">
                <a:solidFill>
                  <a:schemeClr val="accent3"/>
                </a:solidFill>
              </a:rPr>
              <a:t>4 </a:t>
            </a:r>
            <a:r>
              <a:rPr lang="da-DK" baseline="30000" dirty="0" smtClean="0">
                <a:solidFill>
                  <a:schemeClr val="accent3"/>
                </a:solidFill>
              </a:rPr>
              <a:t>5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1.161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V</a:t>
            </a:r>
            <a:r>
              <a:rPr lang="da-DK" dirty="0" smtClean="0">
                <a:solidFill>
                  <a:schemeClr val="accent3"/>
                </a:solidFill>
              </a:rPr>
              <a:t>ed ikke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8288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Løsning til rekursionsligningen?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/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5∙T(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/ 4) +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baseline="30000" dirty="0">
                <a:solidFill>
                  <a:schemeClr val="accent3"/>
                </a:solidFill>
              </a:rPr>
              <a:t>2    </a:t>
            </a:r>
            <a:r>
              <a:rPr lang="da-DK" sz="3600" b="1" dirty="0">
                <a:solidFill>
                  <a:schemeClr val="accent3"/>
                </a:solidFill>
              </a:rPr>
              <a:t> for 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 &gt; 1</a:t>
            </a:r>
            <a:br>
              <a:rPr lang="da-DK" sz="3600" b="1" dirty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</a:t>
            </a:r>
            <a:r>
              <a:rPr lang="da-DK" sz="3600" b="1" i="1" dirty="0">
                <a:solidFill>
                  <a:schemeClr val="accent3"/>
                </a:solidFill>
              </a:rPr>
              <a:t>c</a:t>
            </a:r>
            <a:r>
              <a:rPr lang="da-DK" sz="3600" b="1" dirty="0">
                <a:solidFill>
                  <a:schemeClr val="accent3"/>
                </a:solidFill>
              </a:rPr>
              <a:t>                        for  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= 1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7" name="Smiley Face 6"/>
          <p:cNvSpPr/>
          <p:nvPr/>
        </p:nvSpPr>
        <p:spPr>
          <a:xfrm>
            <a:off x="2667000" y="3962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2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57600" y="3733800"/>
            <a:ext cx="54102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T(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 </a:t>
            </a:r>
            <a:r>
              <a:rPr lang="da-DK" dirty="0">
                <a:solidFill>
                  <a:schemeClr val="accent3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 </a:t>
            </a:r>
            <a:r>
              <a:rPr lang="da-DK" dirty="0" smtClean="0">
                <a:solidFill>
                  <a:schemeClr val="accent3"/>
                </a:solidFill>
              </a:rPr>
              <a:t>log 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T(</a:t>
            </a:r>
            <a:r>
              <a:rPr lang="da-DK" i="1" dirty="0">
                <a:solidFill>
                  <a:schemeClr val="accent3"/>
                </a:solidFill>
              </a:rPr>
              <a:t>n</a:t>
            </a:r>
            <a:r>
              <a:rPr lang="da-DK" dirty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log</a:t>
            </a:r>
            <a:r>
              <a:rPr lang="da-DK" sz="2400" baseline="12000" dirty="0">
                <a:solidFill>
                  <a:schemeClr val="accent3"/>
                </a:solidFill>
              </a:rPr>
              <a:t>3</a:t>
            </a:r>
            <a:r>
              <a:rPr lang="da-DK" baseline="30000" dirty="0" smtClean="0">
                <a:solidFill>
                  <a:schemeClr val="accent3"/>
                </a:solidFill>
              </a:rPr>
              <a:t> 9</a:t>
            </a:r>
            <a:r>
              <a:rPr lang="da-DK" dirty="0" smtClean="0">
                <a:solidFill>
                  <a:schemeClr val="accent3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2</a:t>
            </a:r>
            <a:r>
              <a:rPr lang="da-DK" dirty="0" smtClean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a-DK" dirty="0" smtClean="0">
                <a:solidFill>
                  <a:schemeClr val="accent3"/>
                </a:solidFill>
              </a:rPr>
              <a:t> </a:t>
            </a:r>
            <a:r>
              <a:rPr lang="da-DK" dirty="0">
                <a:solidFill>
                  <a:schemeClr val="accent3"/>
                </a:solidFill>
              </a:rPr>
              <a:t>V</a:t>
            </a:r>
            <a:r>
              <a:rPr lang="da-DK" dirty="0" smtClean="0">
                <a:solidFill>
                  <a:schemeClr val="accent3"/>
                </a:solidFill>
              </a:rPr>
              <a:t>ed ikke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8288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Løsning til rekursionsligningen?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/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9∙T(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/ 3) + 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baseline="30000" dirty="0">
                <a:solidFill>
                  <a:schemeClr val="accent3"/>
                </a:solidFill>
              </a:rPr>
              <a:t>2  </a:t>
            </a:r>
            <a:r>
              <a:rPr lang="da-DK" sz="3600" b="1" dirty="0">
                <a:solidFill>
                  <a:schemeClr val="accent3"/>
                </a:solidFill>
              </a:rPr>
              <a:t> for  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&gt; 1</a:t>
            </a:r>
            <a:br>
              <a:rPr lang="da-DK" sz="3600" b="1" dirty="0">
                <a:solidFill>
                  <a:schemeClr val="accent3"/>
                </a:solidFill>
              </a:rPr>
            </a:br>
            <a:r>
              <a:rPr lang="da-DK" sz="3600" b="1" dirty="0">
                <a:solidFill>
                  <a:schemeClr val="accent3"/>
                </a:solidFill>
              </a:rPr>
              <a:t>T(</a:t>
            </a:r>
            <a:r>
              <a:rPr lang="da-DK" sz="3600" b="1" i="1" dirty="0">
                <a:solidFill>
                  <a:schemeClr val="accent3"/>
                </a:solidFill>
              </a:rPr>
              <a:t>n</a:t>
            </a:r>
            <a:r>
              <a:rPr lang="da-DK" sz="3600" b="1" dirty="0">
                <a:solidFill>
                  <a:schemeClr val="accent3"/>
                </a:solidFill>
              </a:rPr>
              <a:t>) ≤ </a:t>
            </a:r>
            <a:r>
              <a:rPr lang="da-DK" sz="3600" b="1" i="1" dirty="0">
                <a:solidFill>
                  <a:schemeClr val="accent3"/>
                </a:solidFill>
              </a:rPr>
              <a:t>c</a:t>
            </a:r>
            <a:r>
              <a:rPr lang="da-DK" sz="3600" b="1" dirty="0">
                <a:solidFill>
                  <a:schemeClr val="accent3"/>
                </a:solidFill>
              </a:rPr>
              <a:t>                       for  </a:t>
            </a:r>
            <a:r>
              <a:rPr lang="da-DK" sz="3600" b="1" i="1" dirty="0">
                <a:solidFill>
                  <a:schemeClr val="accent3"/>
                </a:solidFill>
              </a:rPr>
              <a:t>n </a:t>
            </a:r>
            <a:r>
              <a:rPr lang="da-DK" sz="3600" b="1" dirty="0">
                <a:solidFill>
                  <a:schemeClr val="accent3"/>
                </a:solidFill>
              </a:rPr>
              <a:t>= 1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7" name="Smiley Face 6"/>
          <p:cNvSpPr/>
          <p:nvPr/>
        </p:nvSpPr>
        <p:spPr>
          <a:xfrm>
            <a:off x="2971800" y="4419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>
                <a:solidFill>
                  <a:schemeClr val="bg1"/>
                </a:solidFill>
              </a:rPr>
              <a:t>Løsning til rekursionsligningen?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819400" y="4876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7753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05200" y="3124200"/>
            <a:ext cx="5867400" cy="3276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2</a:t>
            </a:r>
            <a:r>
              <a:rPr lang="da-DK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·log 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</a:t>
            </a:r>
          </a:p>
          <a:p>
            <a:pPr marL="540000" indent="-540000">
              <a:spcAft>
                <a:spcPts val="0"/>
              </a:spcAft>
              <a:buFontTx/>
              <a:buAutoNum type="alphaLcParenR" startAt="3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7/2</a:t>
            </a:r>
            <a:r>
              <a:rPr lang="da-DK" dirty="0">
                <a:solidFill>
                  <a:schemeClr val="bg1"/>
                </a:solidFill>
              </a:rPr>
              <a:t>)</a:t>
            </a:r>
          </a:p>
          <a:p>
            <a:pPr marL="540000" indent="-540000">
              <a:spcAft>
                <a:spcPts val="0"/>
              </a:spcAft>
              <a:buFontTx/>
              <a:buAutoNum type="alphaLcParenR" startAt="3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</a:t>
            </a:r>
            <a:r>
              <a:rPr lang="da-DK" dirty="0">
                <a:solidFill>
                  <a:schemeClr val="accent3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accent3"/>
                </a:solidFill>
              </a:rPr>
              <a:t>(</a:t>
            </a:r>
            <a:r>
              <a:rPr lang="da-DK" i="1" dirty="0" smtClean="0">
                <a:solidFill>
                  <a:schemeClr val="accent3"/>
                </a:solidFill>
              </a:rPr>
              <a:t>n</a:t>
            </a:r>
            <a:r>
              <a:rPr lang="da-DK" baseline="30000" dirty="0" smtClean="0">
                <a:solidFill>
                  <a:schemeClr val="accent3"/>
                </a:solidFill>
              </a:rPr>
              <a:t>log</a:t>
            </a:r>
            <a:r>
              <a:rPr lang="da-DK" sz="2400" baseline="12000" dirty="0">
                <a:solidFill>
                  <a:schemeClr val="accent3"/>
                </a:solidFill>
              </a:rPr>
              <a:t>2</a:t>
            </a:r>
            <a:r>
              <a:rPr lang="da-DK" baseline="30000" dirty="0" smtClean="0">
                <a:solidFill>
                  <a:schemeClr val="accent3"/>
                </a:solidFill>
              </a:rPr>
              <a:t> 7</a:t>
            </a:r>
            <a:r>
              <a:rPr lang="da-DK" dirty="0" smtClean="0">
                <a:solidFill>
                  <a:schemeClr val="accent3"/>
                </a:solidFill>
              </a:rPr>
              <a:t>) </a:t>
            </a:r>
            <a:r>
              <a:rPr lang="da-DK" dirty="0" smtClean="0">
                <a:solidFill>
                  <a:schemeClr val="bg1"/>
                </a:solidFill>
              </a:rPr>
              <a:t>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2.81</a:t>
            </a:r>
            <a:r>
              <a:rPr lang="da-DK" dirty="0">
                <a:solidFill>
                  <a:schemeClr val="bg1"/>
                </a:solidFill>
              </a:rPr>
              <a:t>)</a:t>
            </a:r>
          </a:p>
          <a:p>
            <a:pPr marL="540000" indent="-540000">
              <a:spcAft>
                <a:spcPts val="0"/>
              </a:spcAft>
              <a:buFontTx/>
              <a:buAutoNum type="alphaLcParenR" startAt="3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= </a:t>
            </a:r>
            <a:r>
              <a:rPr lang="el-GR" dirty="0">
                <a:solidFill>
                  <a:schemeClr val="accent3"/>
                </a:solidFill>
              </a:rPr>
              <a:t>Θ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7</a:t>
            </a:r>
            <a:r>
              <a:rPr lang="da-DK" dirty="0" smtClean="0">
                <a:solidFill>
                  <a:schemeClr val="bg1"/>
                </a:solidFill>
              </a:rPr>
              <a:t>)</a:t>
            </a:r>
          </a:p>
          <a:p>
            <a:pPr marL="540000" indent="-540000">
              <a:spcAft>
                <a:spcPts val="0"/>
              </a:spcAft>
              <a:buFontTx/>
              <a:buAutoNum type="alphaLcParenR" startAt="3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2438400" y="1447801"/>
            <a:ext cx="7315200" cy="13542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1200"/>
              </a:spcBef>
              <a:defRPr/>
            </a:pP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T(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≤ 7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·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T(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/2) + 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·</a:t>
            </a:r>
            <a:r>
              <a:rPr lang="en-US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for  </a:t>
            </a:r>
            <a:r>
              <a:rPr lang="en-US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 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1200"/>
              </a:spcBef>
              <a:defRPr/>
            </a:pP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T(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≤ 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			  for  </a:t>
            </a:r>
            <a:r>
              <a:rPr lang="da-DK" sz="36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 </a:t>
            </a:r>
            <a:r>
              <a:rPr lang="da-DK" sz="36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=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9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>
                <a:solidFill>
                  <a:schemeClr val="bg1"/>
                </a:solidFill>
              </a:rPr>
              <a:t>Dybden af </a:t>
            </a:r>
            <a:r>
              <a:rPr lang="da-DK" b="1" dirty="0" err="1" smtClean="0">
                <a:solidFill>
                  <a:schemeClr val="bg1"/>
                </a:solidFill>
              </a:rPr>
              <a:t>rekursionen</a:t>
            </a:r>
            <a:r>
              <a:rPr lang="da-DK" b="1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3434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53620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6601" t="42582" r="23689" b="42801"/>
          <a:stretch>
            <a:fillRect/>
          </a:stretch>
        </p:blipFill>
        <p:spPr bwMode="auto">
          <a:xfrm>
            <a:off x="2590800" y="1447800"/>
            <a:ext cx="690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9200" y="2971800"/>
            <a:ext cx="2667000" cy="3886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40000" indent="-514350">
              <a:lnSpc>
                <a:spcPts val="5000"/>
              </a:lnSpc>
              <a:spcAft>
                <a:spcPts val="0"/>
              </a:spcAft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log </a:t>
            </a:r>
            <a:r>
              <a:rPr lang="da-DK" i="1" dirty="0">
                <a:solidFill>
                  <a:schemeClr val="bg1"/>
                </a:solidFill>
              </a:rPr>
              <a:t>n</a:t>
            </a:r>
          </a:p>
          <a:p>
            <a:pPr marL="540000" indent="-514350">
              <a:lnSpc>
                <a:spcPts val="5000"/>
              </a:lnSpc>
              <a:spcAft>
                <a:spcPts val="0"/>
              </a:spcAft>
              <a:buAutoNum type="alphaLcParenR"/>
              <a:tabLst>
                <a:tab pos="2868613" algn="l"/>
              </a:tabLst>
              <a:defRPr/>
            </a:pPr>
            <a:r>
              <a:rPr lang="da-DK" dirty="0" err="1">
                <a:solidFill>
                  <a:schemeClr val="bg1"/>
                </a:solidFill>
              </a:rPr>
              <a:t>log</a:t>
            </a:r>
            <a:r>
              <a:rPr lang="da-DK" i="1" baseline="-25000" dirty="0" err="1">
                <a:solidFill>
                  <a:schemeClr val="bg1"/>
                </a:solidFill>
              </a:rPr>
              <a:t>b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i="1" dirty="0">
                <a:solidFill>
                  <a:schemeClr val="bg1"/>
                </a:solidFill>
              </a:rPr>
              <a:t>n</a:t>
            </a:r>
          </a:p>
          <a:p>
            <a:pPr marL="540000" indent="-514350">
              <a:lnSpc>
                <a:spcPts val="5000"/>
              </a:lnSpc>
              <a:spcAft>
                <a:spcPts val="0"/>
              </a:spcAft>
              <a:buFontTx/>
              <a:buAutoNum type="alphaLcParenR"/>
              <a:tabLst>
                <a:tab pos="2868613" algn="l"/>
              </a:tabLst>
              <a:defRPr/>
            </a:pPr>
            <a:r>
              <a:rPr lang="da-DK" dirty="0" err="1">
                <a:solidFill>
                  <a:schemeClr val="bg1"/>
                </a:solidFill>
              </a:rPr>
              <a:t>log</a:t>
            </a:r>
            <a:r>
              <a:rPr lang="da-DK" i="1" baseline="-25000" dirty="0" err="1">
                <a:solidFill>
                  <a:schemeClr val="bg1"/>
                </a:solidFill>
              </a:rPr>
              <a:t>b</a:t>
            </a:r>
            <a:r>
              <a:rPr lang="da-DK" dirty="0">
                <a:solidFill>
                  <a:schemeClr val="bg1"/>
                </a:solidFill>
              </a:rPr>
              <a:t> 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/</a:t>
            </a:r>
            <a:r>
              <a:rPr lang="da-DK" i="1" dirty="0">
                <a:solidFill>
                  <a:schemeClr val="bg1"/>
                </a:solidFill>
              </a:rPr>
              <a:t>d</a:t>
            </a:r>
            <a:r>
              <a:rPr lang="da-DK" dirty="0">
                <a:solidFill>
                  <a:schemeClr val="bg1"/>
                </a:solidFill>
              </a:rPr>
              <a:t>)</a:t>
            </a:r>
          </a:p>
          <a:p>
            <a:pPr marL="540000" indent="-514350">
              <a:lnSpc>
                <a:spcPts val="5000"/>
              </a:lnSpc>
              <a:spcAft>
                <a:spcPts val="0"/>
              </a:spcAft>
              <a:buFontTx/>
              <a:buAutoNum type="alphaLcParenR"/>
              <a:tabLst>
                <a:tab pos="2868613" algn="l"/>
              </a:tabLst>
              <a:defRPr/>
            </a:pPr>
            <a:r>
              <a:rPr lang="da-DK" dirty="0" err="1">
                <a:solidFill>
                  <a:schemeClr val="bg1"/>
                </a:solidFill>
              </a:rPr>
              <a:t>log</a:t>
            </a:r>
            <a:r>
              <a:rPr lang="da-DK" i="1" baseline="-25000" dirty="0" err="1">
                <a:solidFill>
                  <a:schemeClr val="bg1"/>
                </a:solidFill>
              </a:rPr>
              <a:t>d</a:t>
            </a:r>
            <a:r>
              <a:rPr lang="da-DK" dirty="0">
                <a:solidFill>
                  <a:schemeClr val="bg1"/>
                </a:solidFill>
              </a:rPr>
              <a:t> 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/</a:t>
            </a:r>
            <a:r>
              <a:rPr lang="da-DK" i="1" dirty="0">
                <a:solidFill>
                  <a:schemeClr val="bg1"/>
                </a:solidFill>
              </a:rPr>
              <a:t>b</a:t>
            </a:r>
            <a:r>
              <a:rPr lang="da-DK" dirty="0">
                <a:solidFill>
                  <a:schemeClr val="bg1"/>
                </a:solidFill>
              </a:rPr>
              <a:t>)</a:t>
            </a:r>
            <a:endParaRPr lang="da-DK" i="1" dirty="0">
              <a:solidFill>
                <a:schemeClr val="bg1"/>
              </a:solidFill>
            </a:endParaRPr>
          </a:p>
          <a:p>
            <a:pPr marL="540000" indent="-514350">
              <a:lnSpc>
                <a:spcPts val="5000"/>
              </a:lnSpc>
              <a:spcAft>
                <a:spcPts val="0"/>
              </a:spcAft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810500" y="2971800"/>
            <a:ext cx="4381500" cy="3154066"/>
            <a:chOff x="7810500" y="3419759"/>
            <a:chExt cx="4381500" cy="3154066"/>
          </a:xfrm>
        </p:grpSpPr>
        <p:grpSp>
          <p:nvGrpSpPr>
            <p:cNvPr id="53" name="Group 52"/>
            <p:cNvGrpSpPr/>
            <p:nvPr/>
          </p:nvGrpSpPr>
          <p:grpSpPr>
            <a:xfrm>
              <a:off x="7810500" y="3419759"/>
              <a:ext cx="4381500" cy="3154066"/>
              <a:chOff x="7810500" y="3419759"/>
              <a:chExt cx="4381500" cy="315406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9785350" y="3419759"/>
                <a:ext cx="43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</a:t>
                </a:r>
                <a:endParaRPr lang="da-DK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48662" y="402167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endParaRPr lang="da-DK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734550" y="402167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endParaRPr lang="da-DK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120439" y="402167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endParaRPr lang="da-DK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72462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10500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34424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196387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658350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120313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582276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4239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506200" y="453815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2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10004910" y="4903065"/>
                <a:ext cx="0" cy="147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9193143" y="5054625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3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655106" y="5054625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 smtClean="0">
                    <a:solidFill>
                      <a:schemeClr val="bg1"/>
                    </a:solidFill>
                  </a:rPr>
                  <a:t>3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117069" y="5054625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n/b</a:t>
                </a:r>
                <a:r>
                  <a:rPr lang="en-US" i="1" baseline="30000" dirty="0">
                    <a:solidFill>
                      <a:schemeClr val="bg1"/>
                    </a:solidFill>
                  </a:rPr>
                  <a:t>3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5400000">
                <a:off x="9740384" y="5592876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…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8153400" y="3789091"/>
                <a:ext cx="3695700" cy="2356943"/>
                <a:chOff x="8153400" y="3789091"/>
                <a:chExt cx="3695700" cy="2356943"/>
              </a:xfrm>
            </p:grpSpPr>
            <p:cxnSp>
              <p:nvCxnSpPr>
                <p:cNvPr id="4" name="Straight Connector 3"/>
                <p:cNvCxnSpPr>
                  <a:stCxn id="19" idx="0"/>
                  <a:endCxn id="11" idx="2"/>
                </p:cNvCxnSpPr>
                <p:nvPr/>
              </p:nvCxnSpPr>
              <p:spPr>
                <a:xfrm flipV="1">
                  <a:off x="8153400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6" idx="0"/>
                  <a:endCxn id="11" idx="2"/>
                </p:cNvCxnSpPr>
                <p:nvPr/>
              </p:nvCxnSpPr>
              <p:spPr>
                <a:xfrm flipV="1">
                  <a:off x="8615362" y="4391007"/>
                  <a:ext cx="0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0" idx="0"/>
                  <a:endCxn id="11" idx="2"/>
                </p:cNvCxnSpPr>
                <p:nvPr/>
              </p:nvCxnSpPr>
              <p:spPr>
                <a:xfrm flipH="1" flipV="1">
                  <a:off x="8615362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9539288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0001250" y="4391007"/>
                  <a:ext cx="0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 flipV="1">
                  <a:off x="10001250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0925176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1387138" y="4391007"/>
                  <a:ext cx="0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11387138" y="4391007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11" idx="0"/>
                  <a:endCxn id="2" idx="2"/>
                </p:cNvCxnSpPr>
                <p:nvPr/>
              </p:nvCxnSpPr>
              <p:spPr>
                <a:xfrm flipV="1">
                  <a:off x="8615362" y="3789091"/>
                  <a:ext cx="1385888" cy="2325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12" idx="0"/>
                  <a:endCxn id="2" idx="2"/>
                </p:cNvCxnSpPr>
                <p:nvPr/>
              </p:nvCxnSpPr>
              <p:spPr>
                <a:xfrm flipV="1">
                  <a:off x="10001250" y="3789091"/>
                  <a:ext cx="0" cy="2325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13" idx="0"/>
                  <a:endCxn id="2" idx="2"/>
                </p:cNvCxnSpPr>
                <p:nvPr/>
              </p:nvCxnSpPr>
              <p:spPr>
                <a:xfrm flipH="1" flipV="1">
                  <a:off x="10001250" y="3789091"/>
                  <a:ext cx="1385889" cy="2325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9542948" y="4903065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10004910" y="4903065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0002977" y="5423957"/>
                  <a:ext cx="0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0004910" y="5998891"/>
                  <a:ext cx="0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9539288" y="5998891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10001250" y="5998891"/>
                  <a:ext cx="461962" cy="14714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9662010" y="6204493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d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1376" y="4978929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…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927175" y="4978929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…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083284" y="6204493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d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186847" y="6204493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d</a:t>
                </a:r>
                <a:endParaRPr lang="da-DK" i="1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Arc 53"/>
            <p:cNvSpPr/>
            <p:nvPr/>
          </p:nvSpPr>
          <p:spPr>
            <a:xfrm>
              <a:off x="9434765" y="3631360"/>
              <a:ext cx="1229796" cy="287875"/>
            </a:xfrm>
            <a:prstGeom prst="arc">
              <a:avLst>
                <a:gd name="adj1" fmla="val 220042"/>
                <a:gd name="adj2" fmla="val 1073789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582276" y="3505200"/>
              <a:ext cx="31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767762" y="6172200"/>
            <a:ext cx="281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n </a:t>
            </a:r>
            <a:r>
              <a:rPr lang="en-US" sz="3200" dirty="0" smtClean="0">
                <a:solidFill>
                  <a:schemeClr val="bg1"/>
                </a:solidFill>
              </a:rPr>
              <a:t>/ </a:t>
            </a:r>
            <a:r>
              <a:rPr lang="en-US" sz="3200" i="1" dirty="0" err="1" smtClean="0">
                <a:solidFill>
                  <a:schemeClr val="bg1"/>
                </a:solidFill>
              </a:rPr>
              <a:t>b</a:t>
            </a:r>
            <a:r>
              <a:rPr lang="en-US" sz="3200" i="1" baseline="30000" dirty="0" err="1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≤ </a:t>
            </a:r>
            <a:r>
              <a:rPr lang="en-US" sz="3200" i="1" dirty="0" smtClean="0">
                <a:solidFill>
                  <a:schemeClr val="bg1"/>
                </a:solidFill>
              </a:rPr>
              <a:t>d  ?</a:t>
            </a:r>
            <a:endParaRPr lang="da-DK" sz="32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6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4706"/>
              </p:ext>
            </p:extLst>
          </p:nvPr>
        </p:nvGraphicFramePr>
        <p:xfrm>
          <a:off x="228600" y="2165668"/>
          <a:ext cx="885507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4330440" imgH="1752480" progId="Equation.3">
                  <p:embed/>
                </p:oleObj>
              </mc:Choice>
              <mc:Fallback>
                <p:oleObj name="Equation" r:id="rId4" imgW="4330440" imgH="1752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165668"/>
                        <a:ext cx="8855075" cy="358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18685"/>
              </p:ext>
            </p:extLst>
          </p:nvPr>
        </p:nvGraphicFramePr>
        <p:xfrm>
          <a:off x="228600" y="2032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4299" y="280307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(bunden af </a:t>
            </a:r>
            <a:r>
              <a:rPr lang="da-DK" sz="1200" dirty="0" err="1">
                <a:solidFill>
                  <a:srgbClr val="FF0000"/>
                </a:solidFill>
              </a:rPr>
              <a:t>rekursionen</a:t>
            </a:r>
            <a:r>
              <a:rPr lang="da-DK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299" y="280307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(lag </a:t>
            </a:r>
            <a:r>
              <a:rPr lang="da-DK" sz="1200" i="1" dirty="0">
                <a:solidFill>
                  <a:srgbClr val="FF0000"/>
                </a:solidFill>
              </a:rPr>
              <a:t>i </a:t>
            </a:r>
            <a:r>
              <a:rPr lang="da-DK" sz="1200" dirty="0">
                <a:solidFill>
                  <a:srgbClr val="FF0000"/>
                </a:solidFill>
              </a:rPr>
              <a:t>= 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13834"/>
              </p:ext>
            </p:extLst>
          </p:nvPr>
        </p:nvGraphicFramePr>
        <p:xfrm>
          <a:off x="5323187" y="3265718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3187" y="3265718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4388978" y="3646312"/>
            <a:ext cx="885824" cy="21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74802" y="3227212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36609"/>
              </p:ext>
            </p:extLst>
          </p:nvPr>
        </p:nvGraphicFramePr>
        <p:xfrm>
          <a:off x="3174999" y="6059806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999" y="6059806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596506"/>
              </p:ext>
            </p:extLst>
          </p:nvPr>
        </p:nvGraphicFramePr>
        <p:xfrm>
          <a:off x="930275" y="6077196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6077196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98799" y="5980358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60699" y="5556569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50899" y="5980358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32025" y="5556567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079499" y="5061269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7670799" y="747632"/>
            <a:ext cx="4381500" cy="3154066"/>
            <a:chOff x="11468100" y="920037"/>
            <a:chExt cx="4381500" cy="3154066"/>
          </a:xfrm>
        </p:grpSpPr>
        <p:sp>
          <p:nvSpPr>
            <p:cNvPr id="21" name="TextBox 20"/>
            <p:cNvSpPr txBox="1"/>
            <p:nvPr/>
          </p:nvSpPr>
          <p:spPr>
            <a:xfrm>
              <a:off x="13442950" y="920037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</a:t>
              </a:r>
              <a:endParaRPr lang="da-DK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006262" y="152195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endParaRPr lang="da-DK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92150" y="152195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endParaRPr lang="da-DK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78039" y="152195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endParaRPr lang="da-DK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30062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468100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92024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853987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315950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777913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39876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01839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163800" y="20384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2</a:t>
              </a:r>
              <a:endParaRPr lang="da-DK" i="1" baseline="30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13662510" y="2403343"/>
              <a:ext cx="0" cy="147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850743" y="255490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3</a:t>
              </a:r>
              <a:endParaRPr lang="da-DK" i="1" baseline="30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12706" y="255490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 smtClean="0"/>
                <a:t>3</a:t>
              </a:r>
              <a:endParaRPr lang="da-DK" i="1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74669" y="255490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n/b</a:t>
              </a:r>
              <a:r>
                <a:rPr lang="en-US" i="1" baseline="30000" dirty="0"/>
                <a:t>3</a:t>
              </a:r>
              <a:endParaRPr lang="da-DK" i="1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13397984" y="309315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…</a:t>
              </a:r>
              <a:endParaRPr lang="da-DK" i="1" baseline="300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811000" y="1287214"/>
              <a:ext cx="3695700" cy="2359098"/>
              <a:chOff x="8153400" y="3786936"/>
              <a:chExt cx="3695700" cy="235909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8153400" y="4371138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615362" y="4371138"/>
                <a:ext cx="0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8615362" y="4371138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9539288" y="4391007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0001250" y="4391007"/>
                <a:ext cx="0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10001250" y="4391007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0925176" y="4391007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1387138" y="4391007"/>
                <a:ext cx="0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11387138" y="4391007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8615362" y="3786936"/>
                <a:ext cx="1385888" cy="2325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10001250" y="3786936"/>
                <a:ext cx="0" cy="2325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10001250" y="3786936"/>
                <a:ext cx="1385889" cy="2325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9542948" y="4903065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10004910" y="4903065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10002977" y="5423957"/>
                <a:ext cx="0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0004910" y="5998891"/>
                <a:ext cx="0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9539288" y="5998891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0001250" y="5998891"/>
                <a:ext cx="461962" cy="14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13319610" y="3704771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d</a:t>
              </a:r>
              <a:endParaRPr lang="da-DK" i="1" baseline="30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038976" y="247920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…</a:t>
              </a:r>
              <a:endParaRPr lang="da-DK" i="1" baseline="30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584775" y="247920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…</a:t>
              </a:r>
              <a:endParaRPr lang="da-DK" i="1" baseline="30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40884" y="3704771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d</a:t>
              </a:r>
              <a:endParaRPr lang="da-DK" i="1" baseline="30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844447" y="3704771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d</a:t>
              </a:r>
              <a:endParaRPr lang="da-DK" i="1" baseline="30000" dirty="0"/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2" cstate="print"/>
          <a:srcRect l="26601" t="42582" r="23689" b="42801"/>
          <a:stretch>
            <a:fillRect/>
          </a:stretch>
        </p:blipFill>
        <p:spPr bwMode="auto">
          <a:xfrm>
            <a:off x="7740015" y="59153"/>
            <a:ext cx="4236579" cy="7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Arc 68"/>
          <p:cNvSpPr/>
          <p:nvPr/>
        </p:nvSpPr>
        <p:spPr>
          <a:xfrm>
            <a:off x="9241365" y="986360"/>
            <a:ext cx="1229796" cy="287875"/>
          </a:xfrm>
          <a:prstGeom prst="arc">
            <a:avLst>
              <a:gd name="adj1" fmla="val 220042"/>
              <a:gd name="adj2" fmla="val 107378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TextBox 69"/>
          <p:cNvSpPr txBox="1"/>
          <p:nvPr/>
        </p:nvSpPr>
        <p:spPr>
          <a:xfrm>
            <a:off x="10360290" y="881365"/>
            <a:ext cx="31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da-DK" i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1"/>
                </a:solidFill>
              </a:rPr>
              <a:t>Multiplikation af lange heltal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2387 </a:t>
            </a:r>
            <a:r>
              <a:rPr lang="en-US" sz="4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3351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(23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10</a:t>
            </a:r>
            <a:r>
              <a:rPr lang="en-US" sz="2800" b="1" baseline="30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+ 87)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(33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51)</a:t>
            </a:r>
          </a:p>
          <a:p>
            <a:pPr marL="0" indent="0" algn="ctr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10</a:t>
            </a:r>
            <a:r>
              <a:rPr lang="en-US" sz="2800" b="1" baseline="30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+ 87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33)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10</a:t>
            </a:r>
            <a:r>
              <a:rPr lang="en-US" sz="2800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87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51</a:t>
            </a:r>
            <a:endParaRPr lang="da-DK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759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1173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2871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10</a:t>
            </a:r>
            <a:r>
              <a:rPr lang="en-US" sz="2800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4437</a:t>
            </a:r>
            <a:endParaRPr lang="da-DK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  =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759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  + 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1173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  + 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2871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  +   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4437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28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7998837</a:t>
            </a:r>
            <a:endParaRPr lang="da-DK" sz="2800" b="1" u="db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dirty="0" smtClean="0"/>
              <a:t>Del-og-Kombiner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76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br>
              <a:rPr lang="da-DK" sz="2800" dirty="0"/>
            </a:br>
            <a:r>
              <a:rPr lang="da-DK" sz="2800" dirty="0"/>
              <a:t>(små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19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91336" y="509971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7032" y="572098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8736" y="529305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5640" y="51466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4736" y="57093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59436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4000" b="1" dirty="0">
                <a:solidFill>
                  <a:srgbClr val="FFFFFF"/>
                </a:solidFill>
              </a:rPr>
              <a:t>Multiplikation af lange heltal</a:t>
            </a: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1564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524000" y="13716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I </a:t>
            </a:r>
            <a:r>
              <a:rPr lang="da-DK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	    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eaLnBrk="1" hangingPunct="1">
              <a:buNone/>
            </a:pPr>
            <a:endParaRPr lang="en-US" i="1" baseline="-25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86200" y="1447800"/>
          <a:ext cx="193782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da-DK" sz="2400" i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da-DK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da-DK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16200000">
            <a:off x="5259133" y="928698"/>
            <a:ext cx="139185" cy="83820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5105401" y="97324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/2 </a:t>
            </a:r>
            <a:endParaRPr lang="da-DK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315200" y="1447800"/>
          <a:ext cx="193782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da-DK" sz="2400" i="1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da-DK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400" i="1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da-DK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429000" y="624840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… og </a:t>
            </a:r>
            <a:r>
              <a:rPr lang="da-DK" sz="2400" i="1" dirty="0">
                <a:solidFill>
                  <a:schemeClr val="bg1"/>
                </a:solidFill>
              </a:rPr>
              <a:t>T</a:t>
            </a:r>
            <a:r>
              <a:rPr lang="da-DK" sz="2400" dirty="0">
                <a:solidFill>
                  <a:schemeClr val="bg1"/>
                </a:solidFill>
              </a:rPr>
              <a:t>(</a:t>
            </a:r>
            <a:r>
              <a:rPr lang="da-DK" sz="2400" i="1" dirty="0">
                <a:solidFill>
                  <a:schemeClr val="bg1"/>
                </a:solidFill>
              </a:rPr>
              <a:t>N</a:t>
            </a:r>
            <a:r>
              <a:rPr lang="da-DK" sz="2400" dirty="0">
                <a:solidFill>
                  <a:schemeClr val="bg1"/>
                </a:solidFill>
              </a:rPr>
              <a:t>) ≤ </a:t>
            </a:r>
            <a:r>
              <a:rPr lang="da-DK" sz="2400" i="1" dirty="0">
                <a:solidFill>
                  <a:schemeClr val="bg1"/>
                </a:solidFill>
              </a:rPr>
              <a:t>c</a:t>
            </a:r>
            <a:r>
              <a:rPr lang="da-DK" sz="2400" dirty="0">
                <a:solidFill>
                  <a:schemeClr val="bg1"/>
                </a:solidFill>
              </a:rPr>
              <a:t>  for  </a:t>
            </a:r>
            <a:r>
              <a:rPr lang="da-DK" sz="2400" i="1" dirty="0">
                <a:solidFill>
                  <a:schemeClr val="bg1"/>
                </a:solidFill>
              </a:rPr>
              <a:t>n</a:t>
            </a:r>
            <a:r>
              <a:rPr lang="da-DK" sz="2400" dirty="0">
                <a:solidFill>
                  <a:schemeClr val="bg1"/>
                </a:solidFill>
              </a:rPr>
              <a:t> = 1</a:t>
            </a:r>
          </a:p>
        </p:txBody>
      </p:sp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86200" y="3352800"/>
            <a:ext cx="4648200" cy="3048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2·T(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/2) + </a:t>
            </a:r>
            <a:r>
              <a:rPr lang="da-DK" i="1" dirty="0" smtClean="0">
                <a:solidFill>
                  <a:schemeClr val="bg1"/>
                </a:solidFill>
              </a:rPr>
              <a:t>a</a:t>
            </a:r>
            <a:r>
              <a:rPr lang="da-DK" dirty="0" smtClean="0">
                <a:solidFill>
                  <a:schemeClr val="bg1"/>
                </a:solidFill>
              </a:rPr>
              <a:t>·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2</a:t>
            </a:r>
            <a:endParaRPr lang="da-DK" baseline="30000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4·T(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/4) </a:t>
            </a:r>
            <a:r>
              <a:rPr lang="da-DK" dirty="0">
                <a:solidFill>
                  <a:schemeClr val="bg1"/>
                </a:solidFill>
              </a:rPr>
              <a:t>+ </a:t>
            </a:r>
            <a:r>
              <a:rPr lang="da-DK" i="1" dirty="0" err="1">
                <a:solidFill>
                  <a:schemeClr val="bg1"/>
                </a:solidFill>
              </a:rPr>
              <a:t>a</a:t>
            </a:r>
            <a:r>
              <a:rPr lang="da-DK" dirty="0" err="1">
                <a:solidFill>
                  <a:schemeClr val="bg1"/>
                </a:solidFill>
              </a:rPr>
              <a:t>·</a:t>
            </a:r>
            <a:r>
              <a:rPr lang="da-DK" i="1" dirty="0" err="1">
                <a:solidFill>
                  <a:schemeClr val="bg1"/>
                </a:solidFill>
              </a:rPr>
              <a:t>n</a:t>
            </a:r>
            <a:endParaRPr lang="da-DK" i="1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4·T(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/2) </a:t>
            </a:r>
            <a:r>
              <a:rPr lang="da-DK" dirty="0">
                <a:solidFill>
                  <a:schemeClr val="bg1"/>
                </a:solidFill>
              </a:rPr>
              <a:t>+ </a:t>
            </a:r>
            <a:r>
              <a:rPr lang="da-DK" i="1" dirty="0" err="1" smtClean="0">
                <a:solidFill>
                  <a:schemeClr val="bg1"/>
                </a:solidFill>
              </a:rPr>
              <a:t>a</a:t>
            </a:r>
            <a:r>
              <a:rPr lang="da-DK" dirty="0" err="1" smtClean="0">
                <a:solidFill>
                  <a:schemeClr val="bg1"/>
                </a:solidFill>
              </a:rPr>
              <a:t>·</a:t>
            </a:r>
            <a:r>
              <a:rPr lang="da-DK" i="1" dirty="0" err="1" smtClean="0">
                <a:solidFill>
                  <a:schemeClr val="bg1"/>
                </a:solidFill>
              </a:rPr>
              <a:t>n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4·T(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/2) </a:t>
            </a:r>
            <a:r>
              <a:rPr lang="da-DK" dirty="0">
                <a:solidFill>
                  <a:schemeClr val="bg1"/>
                </a:solidFill>
              </a:rPr>
              <a:t>+ </a:t>
            </a:r>
            <a:r>
              <a:rPr lang="da-DK" i="1" dirty="0" smtClean="0">
                <a:solidFill>
                  <a:schemeClr val="bg1"/>
                </a:solidFill>
              </a:rPr>
              <a:t>a</a:t>
            </a:r>
            <a:r>
              <a:rPr lang="da-DK" dirty="0" smtClean="0">
                <a:solidFill>
                  <a:schemeClr val="bg1"/>
                </a:solidFill>
              </a:rPr>
              <a:t>·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>
                <a:solidFill>
                  <a:schemeClr val="bg1"/>
                </a:solidFill>
              </a:rPr>
              <a:t>2</a:t>
            </a:r>
            <a:endParaRPr lang="da-DK" i="1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3321205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86800" y="6248401"/>
                <a:ext cx="3429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a-DK" sz="32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da-DK" sz="3200" dirty="0">
                    <a:solidFill>
                      <a:schemeClr val="bg1"/>
                    </a:solidFill>
                    <a:latin typeface="+mn-lt"/>
                  </a:rPr>
                  <a:t>T(</a:t>
                </a:r>
                <a:r>
                  <a:rPr lang="da-DK" sz="3200" i="1" dirty="0">
                    <a:solidFill>
                      <a:schemeClr val="bg1"/>
                    </a:solidFill>
                    <a:latin typeface="+mn-lt"/>
                  </a:rPr>
                  <a:t>n</a:t>
                </a:r>
                <a:r>
                  <a:rPr lang="da-DK" sz="3200" dirty="0">
                    <a:solidFill>
                      <a:schemeClr val="bg1"/>
                    </a:solidFill>
                    <a:latin typeface="+mn-lt"/>
                  </a:rPr>
                  <a:t>) ≤ </a:t>
                </a:r>
                <a:r>
                  <a:rPr lang="da-DK" sz="3200" dirty="0" smtClean="0">
                    <a:solidFill>
                      <a:schemeClr val="bg1"/>
                    </a:solidFill>
                    <a:latin typeface="+mn-lt"/>
                  </a:rPr>
                  <a:t>O(</a:t>
                </a:r>
                <a:r>
                  <a:rPr lang="da-DK" sz="3200" i="1" dirty="0" smtClean="0">
                    <a:solidFill>
                      <a:schemeClr val="bg1"/>
                    </a:solidFill>
                    <a:latin typeface="+mn-lt"/>
                  </a:rPr>
                  <a:t>n</a:t>
                </a:r>
                <a:r>
                  <a:rPr lang="da-DK" sz="3200" baseline="30000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da-DK" sz="32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da-DK" sz="3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6248401"/>
                <a:ext cx="3429000" cy="584775"/>
              </a:xfrm>
              <a:prstGeom prst="rect">
                <a:avLst/>
              </a:prstGeom>
              <a:blipFill>
                <a:blip r:embed="rId5"/>
                <a:stretch>
                  <a:fillRect t="-13542" r="-4263" b="-33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83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/>
              <a:t>[CLRS, problem 30.1.c]</a:t>
            </a:r>
            <a:endParaRPr lang="en-US" sz="2000" b="1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9525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19400" y="41148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6354764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1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89903"/>
              </p:ext>
            </p:extLst>
          </p:nvPr>
        </p:nvGraphicFramePr>
        <p:xfrm>
          <a:off x="2042410" y="1371600"/>
          <a:ext cx="8153400" cy="458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222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+4000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år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0779"/>
                  </a:ext>
                </a:extLst>
              </a:tr>
              <a:tr h="1072226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226">
                <a:tc>
                  <a:txBody>
                    <a:bodyPr/>
                    <a:lstStyle/>
                    <a:p>
                      <a:pPr algn="l"/>
                      <a:r>
                        <a:rPr lang="da-DK" sz="2800" b="0" smtClean="0">
                          <a:solidFill>
                            <a:schemeClr val="tx1"/>
                          </a:solidFill>
                        </a:rPr>
                        <a:t>Schönhage-Strassen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26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hlinkClick r:id="rId4"/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hlinkClick r:id="rId4"/>
                        </a:rPr>
                        <a:t> 2007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NL" sz="2800" b="0" dirty="0" smtClean="0">
                          <a:solidFill>
                            <a:schemeClr val="tx1"/>
                          </a:solidFill>
                          <a:hlinkClick r:id="rId5"/>
                        </a:rPr>
                        <a:t>Harvey, Hoeven 2018</a:t>
                      </a:r>
                      <a:endParaRPr lang="nl-NL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 smtClean="0">
                          <a:solidFill>
                            <a:schemeClr val="tx1"/>
                          </a:solidFill>
                          <a:hlinkClick r:id="rId6"/>
                        </a:rPr>
                        <a:t>Harvey, Hoeven 2019</a:t>
                      </a:r>
                      <a:endParaRPr lang="nl-NL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2∙log*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2325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Ikke</a:t>
            </a:r>
            <a:r>
              <a:rPr lang="en-US" sz="1600" i="1" dirty="0"/>
              <a:t> </a:t>
            </a:r>
            <a:r>
              <a:rPr lang="en-US" sz="1600" i="1" dirty="0" err="1"/>
              <a:t>pensum</a:t>
            </a:r>
            <a:r>
              <a:rPr lang="en-US" sz="1600" dirty="0"/>
              <a:t>: Karatsuba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skrevet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artikel</a:t>
            </a:r>
            <a:r>
              <a:rPr lang="en-US" sz="1600" dirty="0"/>
              <a:t> om </a:t>
            </a:r>
            <a:r>
              <a:rPr lang="en-US" sz="1600" dirty="0" err="1"/>
              <a:t>historien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multiplikation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Anatolii</a:t>
            </a:r>
            <a:r>
              <a:rPr lang="en-US" sz="1600" dirty="0"/>
              <a:t> A. Karatsuba: </a:t>
            </a:r>
            <a:r>
              <a:rPr lang="en-US" sz="1600" i="1" dirty="0">
                <a:hlinkClick r:id="rId7"/>
              </a:rPr>
              <a:t>The Complexity of Computations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Proceedings of the </a:t>
            </a:r>
            <a:r>
              <a:rPr lang="en-US" sz="1600" dirty="0" err="1"/>
              <a:t>Steklov</a:t>
            </a:r>
            <a:r>
              <a:rPr lang="en-US" sz="1600" dirty="0"/>
              <a:t> Institute of Mathematics, 1995, vol. 211, 169–183 (</a:t>
            </a:r>
            <a:r>
              <a:rPr lang="en-US" sz="1600" dirty="0" err="1">
                <a:hlinkClick r:id="rId8"/>
              </a:rPr>
              <a:t>russisk</a:t>
            </a:r>
            <a:r>
              <a:rPr lang="en-US" sz="1600" dirty="0">
                <a:hlinkClick r:id="rId9"/>
              </a:rPr>
              <a:t> original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0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82" y="35526"/>
            <a:ext cx="8229600" cy="939749"/>
          </a:xfrm>
        </p:spPr>
        <p:txBody>
          <a:bodyPr/>
          <a:lstStyle/>
          <a:p>
            <a:r>
              <a:rPr lang="en-US" b="1" dirty="0" err="1" smtClean="0"/>
              <a:t>Matricer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1" y="1690028"/>
                <a:ext cx="2831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1690028"/>
                <a:ext cx="2831737" cy="1839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1957986"/>
                <a:ext cx="1018164" cy="1303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57986"/>
                <a:ext cx="1018164" cy="1303562"/>
              </a:xfrm>
              <a:prstGeom prst="rect">
                <a:avLst/>
              </a:prstGeom>
              <a:blipFill>
                <a:blip r:embed="rId3"/>
                <a:stretch>
                  <a:fillRect l="-2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1" y="1653672"/>
                <a:ext cx="3477875" cy="1912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a-DK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653672"/>
                <a:ext cx="3477875" cy="1912190"/>
              </a:xfrm>
              <a:prstGeom prst="rect">
                <a:avLst/>
              </a:prstGeom>
              <a:blipFill>
                <a:blip r:embed="rId4"/>
                <a:stretch>
                  <a:fillRect l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7921" y="2286602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rækker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21" y="2286602"/>
                <a:ext cx="1143000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0811" y="1007342"/>
                <a:ext cx="2484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>
                    <a:solidFill>
                      <a:srgbClr val="C00000"/>
                    </a:solidFill>
                  </a:rPr>
                  <a:t>søjler /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kolonner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11" y="1007342"/>
                <a:ext cx="2484114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1450" y="1007342"/>
                <a:ext cx="3381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repræsenterer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lineær</a:t>
                </a:r>
                <a:r>
                  <a:rPr lang="en-US" dirty="0" smtClean="0"/>
                  <a:t>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50" y="1007342"/>
                <a:ext cx="3381375" cy="646331"/>
              </a:xfrm>
              <a:prstGeom prst="rect">
                <a:avLst/>
              </a:prstGeom>
              <a:blipFill>
                <a:blip r:embed="rId7"/>
                <a:stretch>
                  <a:fillRect l="-126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36111" y="3640979"/>
                <a:ext cx="149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matrix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11" y="3640979"/>
                <a:ext cx="1493514" cy="369332"/>
              </a:xfrm>
              <a:prstGeom prst="rect">
                <a:avLst/>
              </a:prstGeom>
              <a:blipFill>
                <a:blip r:embed="rId8"/>
                <a:stretch>
                  <a:fillRect t="-8197" r="-32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5382" y="354467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0" dirty="0" smtClean="0">
                    <a:ea typeface="Cambria Math" panose="02040503050406030204" pitchFamily="18" charset="0"/>
                  </a:rPr>
                  <a:t>søjlevektor</a:t>
                </a:r>
                <a:br>
                  <a:rPr lang="da-DK" b="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matrix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82" y="3544670"/>
                <a:ext cx="1600200" cy="646331"/>
              </a:xfrm>
              <a:prstGeom prst="rect">
                <a:avLst/>
              </a:prstGeom>
              <a:blipFill>
                <a:blip r:embed="rId9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98937" y="3539807"/>
                <a:ext cx="2135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0" dirty="0" smtClean="0">
                    <a:ea typeface="Cambria Math" panose="02040503050406030204" pitchFamily="18" charset="0"/>
                  </a:rPr>
                  <a:t>søjlevektor</a:t>
                </a:r>
                <a:br>
                  <a:rPr lang="da-DK" b="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matrix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937" y="3539807"/>
                <a:ext cx="2135061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524000" y="434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1" y="5417916"/>
                <a:ext cx="3002591" cy="83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5417916"/>
                <a:ext cx="3002591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0460" y="6248401"/>
                <a:ext cx="29815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a-D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da-DK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460" y="6248401"/>
                <a:ext cx="2981541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01000" y="5399642"/>
                <a:ext cx="2819400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399642"/>
                <a:ext cx="2819400" cy="848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2584" y="5423432"/>
                <a:ext cx="3388416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84" y="5423432"/>
                <a:ext cx="3388416" cy="824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813515"/>
                <a:ext cx="2205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Matrix </a:t>
                </a:r>
                <a:r>
                  <a:rPr lang="en-US" dirty="0" err="1" smtClean="0"/>
                  <a:t>subtraktion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matricer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13515"/>
                <a:ext cx="2205068" cy="646331"/>
              </a:xfrm>
              <a:prstGeom prst="rect">
                <a:avLst/>
              </a:prstGeom>
              <a:blipFill>
                <a:blip r:embed="rId1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258876" y="4807614"/>
            <a:ext cx="210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Multiplikation med konstant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95139" y="4350414"/>
            <a:ext cx="284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Regneregler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83320" y="4807615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Matrix addition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matricer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20" y="4807615"/>
                <a:ext cx="1905000" cy="646331"/>
              </a:xfrm>
              <a:prstGeom prst="rect">
                <a:avLst/>
              </a:prstGeom>
              <a:blipFill>
                <a:blip r:embed="rId16"/>
                <a:stretch>
                  <a:fillRect l="-1282" t="-5660" r="-96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6022" y="6400800"/>
                <a:ext cx="2981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22" y="6400800"/>
                <a:ext cx="298154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17784" y="6211670"/>
                <a:ext cx="2550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𝑐𝑑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a-DK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𝑐𝐴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𝑐𝐵</m:t>
                      </m:r>
                      <m:r>
                        <a:rPr lang="da-DK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84" y="6211670"/>
                <a:ext cx="2550217" cy="646331"/>
              </a:xfrm>
              <a:prstGeom prst="rect">
                <a:avLst/>
              </a:prstGeom>
              <a:blipFill>
                <a:blip r:embed="rId1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br>
              <a:rPr lang="da-DK" b="1" dirty="0" smtClean="0"/>
            </a:br>
            <a:r>
              <a:rPr lang="da-DK" sz="2800" b="1" dirty="0"/>
              <a:t>= komposition af lineære transformationer</a:t>
            </a:r>
            <a:endParaRPr lang="en-US" b="1" dirty="0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4267200" y="35052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1908663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6867" y="1921015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404549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60681"/>
              </p:ext>
            </p:extLst>
          </p:nvPr>
        </p:nvGraphicFramePr>
        <p:xfrm>
          <a:off x="2365804" y="1362174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Ligning" r:id="rId4" imgW="4000320" imgH="939600" progId="Equation.3">
                  <p:embed/>
                </p:oleObj>
              </mc:Choice>
              <mc:Fallback>
                <p:oleObj name="Ligning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804" y="1362174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524000" y="449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9800" y="5005627"/>
                <a:ext cx="3471296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da-DK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da-DK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da-DK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da-DK" sz="2400" dirty="0"/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a-DK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da-DK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a-DK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05627"/>
                <a:ext cx="3471296" cy="1723549"/>
              </a:xfrm>
              <a:prstGeom prst="rect">
                <a:avLst/>
              </a:prstGeom>
              <a:blipFill>
                <a:blip r:embed="rId6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95139" y="4502814"/>
            <a:ext cx="284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Regneregler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65184" y="4800600"/>
                <a:ext cx="3388416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184" y="4800600"/>
                <a:ext cx="3388416" cy="823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40278" y="5811611"/>
                <a:ext cx="3388416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da-DK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78" y="5811611"/>
                <a:ext cx="3388416" cy="846963"/>
              </a:xfrm>
              <a:prstGeom prst="rect">
                <a:avLst/>
              </a:prstGeom>
              <a:blipFill>
                <a:blip r:embed="rId8"/>
                <a:stretch>
                  <a:fillRect r="-3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979008" y="3090658"/>
            <a:ext cx="6317392" cy="614415"/>
            <a:chOff x="1455008" y="3090657"/>
            <a:chExt cx="6317392" cy="614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32137" y="3104823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137" y="3104823"/>
                  <a:ext cx="1493514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r="-24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78886" y="3090657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886" y="3090657"/>
                  <a:ext cx="1493514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9836" r="-81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057400" y="3429000"/>
              <a:ext cx="1752600" cy="86303"/>
              <a:chOff x="2057400" y="3429000"/>
              <a:chExt cx="1752600" cy="1524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057400" y="3429000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810000" y="3429000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581400"/>
                <a:ext cx="17526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803160" y="3335740"/>
              <a:ext cx="2829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=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55008" y="3104823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008" y="3104823"/>
                  <a:ext cx="1493514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r="-28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981200" y="990600"/>
            <a:ext cx="5943600" cy="1207532"/>
            <a:chOff x="457200" y="990600"/>
            <a:chExt cx="59436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638800" y="1828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1828800"/>
                  <a:ext cx="45720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43600" y="1066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1066800"/>
                  <a:ext cx="45720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352800" y="9906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990600"/>
                  <a:ext cx="45720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7200" y="1828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828800"/>
                  <a:ext cx="45720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8" grpId="0" animBg="1"/>
      <p:bldP spid="9" grpId="0" animBg="1"/>
      <p:bldP spid="10" grpId="0" animBg="1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3505200" y="2971801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endParaRPr lang="en-US" b="1" dirty="0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2743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430" y="1607267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1612875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02841" y="1245245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62095"/>
              </p:ext>
            </p:extLst>
          </p:nvPr>
        </p:nvGraphicFramePr>
        <p:xfrm>
          <a:off x="3429000" y="1214386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4386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535686" y="2369054"/>
            <a:ext cx="5074914" cy="602747"/>
            <a:chOff x="-495706" y="3102325"/>
            <a:chExt cx="5074914" cy="602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85694" y="3104823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694" y="3104823"/>
                  <a:ext cx="149351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r="-24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495706" y="3102325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706" y="3102325"/>
                  <a:ext cx="149351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r="-81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2057400" y="3429000"/>
              <a:ext cx="1226408" cy="86303"/>
              <a:chOff x="2057400" y="3429000"/>
              <a:chExt cx="1226408" cy="15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057400" y="3429000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83808" y="3429000"/>
                <a:ext cx="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057400" y="3581400"/>
                <a:ext cx="122640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521808" y="3335740"/>
              <a:ext cx="2829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=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55008" y="3104823"/>
                  <a:ext cx="14935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 smtClean="0">
                      <a:solidFill>
                        <a:srgbClr val="C00000"/>
                      </a:solidFill>
                    </a:rPr>
                    <a:t> matrix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008" y="3104823"/>
                  <a:ext cx="1493514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26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/>
              <a:t>[CLRS, kapitel 4.2]</a:t>
            </a:r>
            <a:endParaRPr lang="en-US" sz="2000" b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2514600" y="1295401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1828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486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             </a:t>
            </a:r>
            <a:r>
              <a:rPr lang="da-DK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multiplikationer</a:t>
            </a:r>
            <a:r>
              <a:rPr lang="da-DK" sz="2400" dirty="0"/>
              <a:t> og           </a:t>
            </a:r>
            <a:r>
              <a:rPr lang="da-DK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>
                <a:solidFill>
                  <a:srgbClr val="00CC00"/>
                </a:solidFill>
              </a:rPr>
              <a:t> matrix additioner </a:t>
            </a:r>
            <a:r>
              <a:rPr lang="da-DK" sz="2400" dirty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>
                <a:latin typeface="+mj-lt"/>
                <a:cs typeface="Times New Roman" pitchFamily="18" charset="0"/>
              </a:rPr>
              <a:t>x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5410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5410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3429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37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4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4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6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78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7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5336" y="34539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5333" y="393654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5336" y="44276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6863" y="49017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9641" y="2429284"/>
                <a:ext cx="149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matrix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41" y="2429284"/>
                <a:ext cx="1493514" cy="369332"/>
              </a:xfrm>
              <a:prstGeom prst="rect">
                <a:avLst/>
              </a:prstGeom>
              <a:blipFill>
                <a:blip r:embed="rId5"/>
                <a:stretch>
                  <a:fillRect t="-10000" r="-12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3410" y="778452"/>
                <a:ext cx="1493514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matrix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0" y="778452"/>
                <a:ext cx="1493514" cy="461473"/>
              </a:xfrm>
              <a:prstGeom prst="rect">
                <a:avLst/>
              </a:prstGeom>
              <a:blipFill>
                <a:blip r:embed="rId6"/>
                <a:stretch>
                  <a:fillRect t="-1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779642" y="1198477"/>
            <a:ext cx="344559" cy="308933"/>
          </a:xfrm>
          <a:prstGeom prst="straightConnector1">
            <a:avLst/>
          </a:prstGeom>
          <a:ln w="28575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57963" y="2423597"/>
                <a:ext cx="149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matrix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63" y="2423597"/>
                <a:ext cx="1493514" cy="369332"/>
              </a:xfrm>
              <a:prstGeom prst="rect">
                <a:avLst/>
              </a:prstGeom>
              <a:blipFill>
                <a:blip r:embed="rId7"/>
                <a:stretch>
                  <a:fillRect t="-10000" r="-8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1000" y="2417910"/>
                <a:ext cx="149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matrix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417910"/>
                <a:ext cx="1493514" cy="369332"/>
              </a:xfrm>
              <a:prstGeom prst="rect">
                <a:avLst/>
              </a:prstGeom>
              <a:blipFill>
                <a:blip r:embed="rId8"/>
                <a:stretch>
                  <a:fillRect t="-10000" r="-123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2514600" y="2013479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209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14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14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6477000" y="3200401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2895600" y="914401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601200" y="762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397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90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14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4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41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23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4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85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79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1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1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2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6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9200" y="52916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0002" y="4927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1535" y="45550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8668" y="4546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7129" y="3810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7123" y="34374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3400" y="3048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4202" y="41373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8665" y="48768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41734" y="5238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2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4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1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819400" y="2971801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Strassen’s Matrix Multiplikation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5899775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Bedste</a:t>
            </a:r>
            <a:r>
              <a:rPr lang="en-US" sz="2000" dirty="0"/>
              <a:t> </a:t>
            </a:r>
            <a:r>
              <a:rPr lang="en-US" sz="2000" dirty="0" err="1"/>
              <a:t>resultat</a:t>
            </a:r>
            <a:r>
              <a:rPr lang="en-US" sz="2000" dirty="0"/>
              <a:t> for </a:t>
            </a:r>
            <a:r>
              <a:rPr lang="en-US" sz="2000" dirty="0" err="1"/>
              <a:t>matix</a:t>
            </a:r>
            <a:r>
              <a:rPr lang="en-US" sz="2000" dirty="0"/>
              <a:t> </a:t>
            </a:r>
            <a:r>
              <a:rPr lang="en-US" sz="2000" dirty="0" err="1"/>
              <a:t>multiplikation</a:t>
            </a:r>
            <a:r>
              <a:rPr lang="en-US" sz="2000" dirty="0"/>
              <a:t> O(</a:t>
            </a:r>
            <a:r>
              <a:rPr lang="en-US" sz="2000" i="1" dirty="0"/>
              <a:t>n</a:t>
            </a:r>
            <a:r>
              <a:rPr lang="da-DK" sz="2000" baseline="30000" dirty="0"/>
              <a:t>2.3729</a:t>
            </a:r>
            <a:r>
              <a:rPr lang="da-DK" sz="2000" dirty="0"/>
              <a:t>):</a:t>
            </a:r>
            <a:r>
              <a:rPr lang="en-US" sz="2000" dirty="0"/>
              <a:t> </a:t>
            </a:r>
            <a:r>
              <a:rPr lang="da-DK" sz="2000" dirty="0"/>
              <a:t>Virginia</a:t>
            </a:r>
            <a:r>
              <a:rPr lang="en-US" sz="2000" dirty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Williams, </a:t>
            </a:r>
            <a:r>
              <a:rPr lang="en-US" sz="2000" i="1" dirty="0"/>
              <a:t>Multiplying matrices faster than Coppersmith-</a:t>
            </a:r>
            <a:r>
              <a:rPr lang="en-US" sz="2000" i="1" dirty="0" err="1"/>
              <a:t>Winograd</a:t>
            </a:r>
            <a:r>
              <a:rPr lang="en-US" sz="2000" dirty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2536208" y="1616050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5681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5681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5156199" y="2260600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5164668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3615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3615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5079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5063066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3318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2536208" y="1616050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6666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3581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2819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5105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2514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6781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4724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3276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5029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7391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5638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8763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4038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8077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6629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9829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8839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7543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581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752600" y="5943601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086600" y="6172201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/>
              <a:t>Eksempel: Merge-Sort</a:t>
            </a:r>
            <a:endParaRPr lang="en-US" sz="4000" b="1"/>
          </a:p>
        </p:txBody>
      </p:sp>
      <p:sp>
        <p:nvSpPr>
          <p:cNvPr id="6" name="Oval 5"/>
          <p:cNvSpPr/>
          <p:nvPr/>
        </p:nvSpPr>
        <p:spPr>
          <a:xfrm>
            <a:off x="7239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7391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839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72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62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62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05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48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52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52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45267" y="3478213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079875" y="64881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283200" y="64881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689600" y="64881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781800" y="64881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720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05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276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724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534525" y="645953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286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384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832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05000" y="4876801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848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Skyline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2800" b="1" dirty="0"/>
              <a:t>(afleveringsopgave)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05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86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2286000" y="2819401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3505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2286000" y="2429934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2286000" y="2429934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114800" y="5715001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48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05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596063" y="4048126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7367589" y="4048126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8181975" y="4048126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0275889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172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7162800" y="3657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7804150" y="367347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8636000" y="367347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6400800" y="36957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7924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7924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7499350" y="5922964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7499350" y="5284789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7728744" y="4082257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8595519" y="4066382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6750051" y="4835526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6948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7756525" y="4645026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8582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8737600" y="6108701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8699500" y="6134101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8737600" y="5359401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8699500" y="5384801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8686800" y="5730876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8686800" y="6477001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7848600" y="5746751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7848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8080375" y="5740401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8229600" y="6505576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9096375" y="5146676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7661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6096000" y="48768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7862888" y="3294064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9677400" y="5638801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8002588" y="5470526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8001000" y="621982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8229600" y="4175126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7392988" y="4191001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" name="Oval 40"/>
          <p:cNvSpPr/>
          <p:nvPr/>
        </p:nvSpPr>
        <p:spPr>
          <a:xfrm>
            <a:off x="9237663" y="65643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390063" y="607221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/>
              <a:t>Merge-Sort : Analyse</a:t>
            </a:r>
            <a:endParaRPr lang="en-US" sz="5400" b="1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394858"/>
            <a:ext cx="8490858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24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51189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971801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4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dirty="0"/>
              <a:t>Del-og-kombiner, </a:t>
            </a:r>
            <a:r>
              <a:rPr lang="da-DK" sz="3600" b="1" dirty="0" smtClean="0"/>
              <a:t>eksempler</a:t>
            </a:r>
            <a:r>
              <a:rPr lang="da-DK" sz="3600" b="1" dirty="0"/>
              <a:t>:	</a:t>
            </a:r>
            <a:endParaRPr lang="en-US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>
                <a:solidFill>
                  <a:schemeClr val="accent2"/>
                </a:solidFill>
              </a:rPr>
              <a:t>MergeSort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</a:t>
            </a:r>
            <a:r>
              <a:rPr lang="da-DK" sz="2400" dirty="0" err="1"/>
              <a:t>Rekursiv</a:t>
            </a:r>
            <a:r>
              <a:rPr lang="da-DK" sz="2400" dirty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>
                <a:solidFill>
                  <a:schemeClr val="accent2"/>
                </a:solidFill>
              </a:rPr>
              <a:t>QuickSort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Opdel efter tilfældigt pivot (</a:t>
            </a:r>
            <a:r>
              <a:rPr lang="da-DK" sz="2400" b="1" dirty="0">
                <a:solidFill>
                  <a:srgbClr val="FF0000"/>
                </a:solidFill>
              </a:rPr>
              <a:t>tilfældig opdeling</a:t>
            </a:r>
            <a:r>
              <a:rPr lang="da-DK" sz="2400" dirty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</a:t>
            </a:r>
            <a:r>
              <a:rPr lang="da-DK" sz="2400" dirty="0" err="1"/>
              <a:t>Rekursiv</a:t>
            </a:r>
            <a:r>
              <a:rPr lang="da-DK" sz="2400" dirty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Kombiner = ingen (</a:t>
            </a:r>
            <a:r>
              <a:rPr lang="da-DK" sz="2400" dirty="0" err="1"/>
              <a:t>konkatener</a:t>
            </a:r>
            <a:r>
              <a:rPr lang="da-DK" sz="2400" dirty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>
                <a:solidFill>
                  <a:schemeClr val="accent2"/>
                </a:solidFill>
              </a:rPr>
              <a:t>QuickSelect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Opdel efter tilfældigt pivot (</a:t>
            </a:r>
            <a:r>
              <a:rPr lang="da-DK" sz="2400" b="1" dirty="0">
                <a:solidFill>
                  <a:srgbClr val="FF0000"/>
                </a:solidFill>
              </a:rPr>
              <a:t>tilfældig opdeling</a:t>
            </a:r>
            <a:r>
              <a:rPr lang="da-DK" sz="2400" dirty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</a:t>
            </a:r>
            <a:r>
              <a:rPr lang="da-DK" sz="2400" dirty="0" err="1"/>
              <a:t>Rekursiv</a:t>
            </a:r>
            <a:r>
              <a:rPr lang="da-DK" sz="2400" dirty="0"/>
              <a:t> </a:t>
            </a:r>
            <a:r>
              <a:rPr lang="da-DK" sz="2400" dirty="0" err="1"/>
              <a:t>select</a:t>
            </a:r>
            <a:endParaRPr lang="da-DK" sz="2400" dirty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752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Analyse af Del-og-Kombiner</a:t>
            </a:r>
            <a:br>
              <a:rPr lang="da-DK" sz="4000" b="1"/>
            </a:br>
            <a:r>
              <a:rPr lang="da-DK" sz="3200"/>
              <a:t>= analyse af en rekursiv procedure</a:t>
            </a:r>
            <a:br>
              <a:rPr lang="da-DK" sz="3200"/>
            </a:br>
            <a:endParaRPr lang="en-US" sz="32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38600" y="3200400"/>
            <a:ext cx="5715000" cy="3276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3·T(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+ </a:t>
            </a:r>
            <a:r>
              <a:rPr lang="da-DK" i="1" dirty="0" smtClean="0">
                <a:solidFill>
                  <a:schemeClr val="bg1"/>
                </a:solidFill>
              </a:rPr>
              <a:t>a</a:t>
            </a:r>
            <a:r>
              <a:rPr lang="da-DK" dirty="0" smtClean="0">
                <a:solidFill>
                  <a:schemeClr val="bg1"/>
                </a:solidFill>
              </a:rPr>
              <a:t>·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baseline="30000" dirty="0" smtClean="0">
                <a:solidFill>
                  <a:schemeClr val="bg1"/>
                </a:solidFill>
              </a:rPr>
              <a:t>3</a:t>
            </a:r>
            <a:endParaRPr lang="da-DK" baseline="30000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3·T(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+ </a:t>
            </a:r>
            <a:r>
              <a:rPr lang="da-DK" i="1" dirty="0" err="1">
                <a:solidFill>
                  <a:schemeClr val="bg1"/>
                </a:solidFill>
              </a:rPr>
              <a:t>a</a:t>
            </a:r>
            <a:r>
              <a:rPr lang="da-DK" dirty="0" err="1">
                <a:solidFill>
                  <a:schemeClr val="bg1"/>
                </a:solidFill>
              </a:rPr>
              <a:t>·</a:t>
            </a:r>
            <a:r>
              <a:rPr lang="da-DK" i="1" dirty="0" err="1">
                <a:solidFill>
                  <a:schemeClr val="bg1"/>
                </a:solidFill>
              </a:rPr>
              <a:t>n</a:t>
            </a:r>
            <a:endParaRPr lang="da-DK" i="1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3·T(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/3) </a:t>
            </a:r>
            <a:r>
              <a:rPr lang="da-DK" dirty="0">
                <a:solidFill>
                  <a:schemeClr val="bg1"/>
                </a:solidFill>
              </a:rPr>
              <a:t>+ </a:t>
            </a:r>
            <a:r>
              <a:rPr lang="da-DK" i="1" dirty="0" err="1" smtClean="0">
                <a:solidFill>
                  <a:schemeClr val="bg1"/>
                </a:solidFill>
              </a:rPr>
              <a:t>a</a:t>
            </a:r>
            <a:r>
              <a:rPr lang="da-DK" dirty="0" err="1" smtClean="0">
                <a:solidFill>
                  <a:schemeClr val="bg1"/>
                </a:solidFill>
              </a:rPr>
              <a:t>·</a:t>
            </a:r>
            <a:r>
              <a:rPr lang="da-DK" i="1" dirty="0" err="1" smtClean="0">
                <a:solidFill>
                  <a:schemeClr val="bg1"/>
                </a:solidFill>
              </a:rPr>
              <a:t>n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>
                <a:solidFill>
                  <a:schemeClr val="bg1"/>
                </a:solidFill>
              </a:rPr>
              <a:t>T(</a:t>
            </a:r>
            <a:r>
              <a:rPr lang="da-DK" i="1" dirty="0">
                <a:solidFill>
                  <a:schemeClr val="bg1"/>
                </a:solidFill>
              </a:rPr>
              <a:t>n</a:t>
            </a:r>
            <a:r>
              <a:rPr lang="da-DK" dirty="0">
                <a:solidFill>
                  <a:schemeClr val="bg1"/>
                </a:solidFill>
              </a:rPr>
              <a:t>) ≤ </a:t>
            </a:r>
            <a:r>
              <a:rPr lang="da-DK" dirty="0" smtClean="0">
                <a:solidFill>
                  <a:schemeClr val="bg1"/>
                </a:solidFill>
              </a:rPr>
              <a:t>3·T(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/2) </a:t>
            </a:r>
            <a:r>
              <a:rPr lang="da-DK" dirty="0">
                <a:solidFill>
                  <a:schemeClr val="bg1"/>
                </a:solidFill>
              </a:rPr>
              <a:t>+ </a:t>
            </a:r>
            <a:r>
              <a:rPr lang="da-DK" i="1" dirty="0" err="1">
                <a:solidFill>
                  <a:schemeClr val="bg1"/>
                </a:solidFill>
              </a:rPr>
              <a:t>a</a:t>
            </a:r>
            <a:r>
              <a:rPr lang="da-DK" dirty="0" err="1">
                <a:solidFill>
                  <a:schemeClr val="bg1"/>
                </a:solidFill>
              </a:rPr>
              <a:t>·</a:t>
            </a:r>
            <a:r>
              <a:rPr lang="da-DK" i="1" dirty="0" err="1">
                <a:solidFill>
                  <a:schemeClr val="bg1"/>
                </a:solidFill>
              </a:rPr>
              <a:t>n</a:t>
            </a:r>
            <a:endParaRPr lang="da-DK" i="1" dirty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/>
              <a:tabLst>
                <a:tab pos="2868613" algn="l"/>
              </a:tabLst>
              <a:defRPr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da-DK" sz="3200" b="1" dirty="0">
                <a:solidFill>
                  <a:schemeClr val="bg1"/>
                </a:solidFill>
              </a:rPr>
              <a:t>Hvad er rekursionsformlen for </a:t>
            </a:r>
            <a:r>
              <a:rPr lang="da-DK" sz="3200" b="1" dirty="0" err="1">
                <a:solidFill>
                  <a:schemeClr val="bg1"/>
                </a:solidFill>
              </a:rPr>
              <a:t>MergeSort</a:t>
            </a:r>
            <a:r>
              <a:rPr lang="da-DK" sz="3200" b="1" dirty="0">
                <a:solidFill>
                  <a:schemeClr val="bg1"/>
                </a:solidFill>
              </a:rPr>
              <a:t> hvor man sorterer </a:t>
            </a:r>
            <a:r>
              <a:rPr lang="da-DK" sz="3200" b="1" dirty="0" err="1">
                <a:solidFill>
                  <a:schemeClr val="bg1"/>
                </a:solidFill>
              </a:rPr>
              <a:t>rekursivt</a:t>
            </a:r>
            <a:r>
              <a:rPr lang="da-DK" sz="3200" b="1" dirty="0">
                <a:solidFill>
                  <a:schemeClr val="bg1"/>
                </a:solidFill>
              </a:rPr>
              <a:t> 3 dele af størrelse n/3?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68750" y="20685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001000" y="206851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609850" y="2071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94000" y="1675827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165600" y="1676400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562600" y="1676400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423400" y="203993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174875" y="160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273550" y="1690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sorteret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721350" y="17065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sorteret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934200" y="1676400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092950" y="17065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sorteret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24840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… og </a:t>
            </a:r>
            <a:r>
              <a:rPr lang="da-DK" sz="2400" i="1" dirty="0">
                <a:solidFill>
                  <a:schemeClr val="bg1"/>
                </a:solidFill>
              </a:rPr>
              <a:t>T</a:t>
            </a:r>
            <a:r>
              <a:rPr lang="da-DK" sz="2400" dirty="0">
                <a:solidFill>
                  <a:schemeClr val="bg1"/>
                </a:solidFill>
              </a:rPr>
              <a:t>(</a:t>
            </a:r>
            <a:r>
              <a:rPr lang="da-DK" sz="2400" i="1" dirty="0">
                <a:solidFill>
                  <a:schemeClr val="bg1"/>
                </a:solidFill>
              </a:rPr>
              <a:t>N</a:t>
            </a:r>
            <a:r>
              <a:rPr lang="da-DK" sz="2400" dirty="0">
                <a:solidFill>
                  <a:schemeClr val="bg1"/>
                </a:solidFill>
              </a:rPr>
              <a:t>) ≤ </a:t>
            </a:r>
            <a:r>
              <a:rPr lang="da-DK" sz="2400" i="1" dirty="0">
                <a:solidFill>
                  <a:schemeClr val="bg1"/>
                </a:solidFill>
              </a:rPr>
              <a:t>c</a:t>
            </a:r>
            <a:r>
              <a:rPr lang="da-DK" sz="2400" dirty="0">
                <a:solidFill>
                  <a:schemeClr val="bg1"/>
                </a:solidFill>
              </a:rPr>
              <a:t>  for  </a:t>
            </a:r>
            <a:r>
              <a:rPr lang="da-DK" sz="2400" i="1" dirty="0">
                <a:solidFill>
                  <a:schemeClr val="bg1"/>
                </a:solidFill>
              </a:rPr>
              <a:t>n</a:t>
            </a:r>
            <a:r>
              <a:rPr lang="da-DK" sz="2400" dirty="0">
                <a:solidFill>
                  <a:schemeClr val="bg1"/>
                </a:solidFill>
              </a:rPr>
              <a:t> &lt;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800" y="2662536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For  </a:t>
            </a:r>
            <a:r>
              <a:rPr lang="da-DK" sz="2400" i="1" dirty="0">
                <a:solidFill>
                  <a:schemeClr val="bg1"/>
                </a:solidFill>
              </a:rPr>
              <a:t>n</a:t>
            </a:r>
            <a:r>
              <a:rPr lang="da-DK" sz="2400" dirty="0">
                <a:solidFill>
                  <a:schemeClr val="bg1"/>
                </a:solidFill>
              </a:rPr>
              <a:t> ≥ 3 …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8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18545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7" name="Smiley Face 26"/>
          <p:cNvSpPr/>
          <p:nvPr/>
        </p:nvSpPr>
        <p:spPr>
          <a:xfrm>
            <a:off x="3276600" y="4419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2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Løsning af rekursionsligninger</a:t>
            </a:r>
            <a:endParaRPr lang="en-US" sz="40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19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19050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EXPANDSHOWBAR" val="True"/>
  <p:tag name="TASKPANEKEY" val="cbee4086-d24e-4024-9afb-83349d66598c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93"/>
  <p:tag name="FONTSIZE" val="32"/>
  <p:tag name="BULLETTYPE" val="ppBulletAlphaLCParenRight"/>
  <p:tag name="ANSWERTEXT" val="T(n) ≤ 3·T(n) + a·n3&#10;T(n) ≤ 3·T(n) + a·n&#10;T(n) ≤ 3·T(n/3) + a·n&#10;T(n) ≤ 3·T(n/2) + a·n&#10;Ved ikke"/>
  <p:tag name="OLDNUMANSWERS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E71FEC447184038B0D6B62429DCBBCB"/>
  <p:tag name="QUESTIONALIAS" val="Sammenhæng Mellem  Worst-case Tid og Opsparingen Φ "/>
  <p:tag name="ANSWERSALIAS" val="O(n2)|smicln|O(n2·log n)|smicln|O(n7/2)|smicln|O(n2.81)|smicln|O(n7)|smicln|Ved ikke"/>
  <p:tag name="RESPONSESGATHERED" val="True"/>
  <p:tag name="TOTALRESPONSES" val="77"/>
  <p:tag name="RESPONSECOUNT" val="770"/>
  <p:tag name="SLICED" val="False"/>
  <p:tag name="RESPONSES" val="4;3;4;4;4;4;4;4;4;4;4;4;4;4;4;4;3;4;4;4;1;4;4;4;4;4;-;4;4;4;4;4;4;4;4;-;4;3;4;-;4;4;4;4;4;4;4;4;4;4;4;4;4;4;5;4;4;1;4;4;4;4;4;4;4;4;2;4;4;4;1;-;4;1;4;6;4;4;3;4;4;-;-;-;-;-;-;-;-;-;-;-;-;-;-;-;-;"/>
  <p:tag name="CHARTSTRINGSTD" val="40 10 40 660 10 10"/>
  <p:tag name="CHARTSTRINGREV" val="10 10 660 40 10 40"/>
  <p:tag name="CHARTSTRINGSTDPER" val="0.051948051948052 0.012987012987013 0.051948051948052 0.857142857142857 0.012987012987013 0.012987012987013"/>
  <p:tag name="CHARTSTRINGREVPER" val="0.012987012987013 0.012987012987013 0.857142857142857 0.051948051948052 0.012987012987013 0.051948051948052"/>
  <p:tag name="ANONYMOUSTEMP" val="False"/>
  <p:tag name="VALUES" val="No Value|smicln|No Value|smicln|No Value|smicln|No Value|smicln|No Value|smicln|No Val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9"/>
  <p:tag name="FONTSIZE" val="32"/>
  <p:tag name="BULLETTYPE" val="ppBulletArabicPeriod"/>
  <p:tag name="ANSWERTEXT" val="O(n2)&#10;O(n2·log n)&#10;O(n7/2)&#10;O(n2.81)&#10;O(n7)&#10;Ved ikke"/>
  <p:tag name="OLDNUMANSWERS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7"/>
  <p:tag name="SLIDEGUID" val="431E731170764411BE5BA5D3F4463B40"/>
  <p:tag name="QUESTIONALIAS" val="Dybden af rekursionen?"/>
  <p:tag name="ANSWERSALIAS" val="log n|smicln|logb n|smicln|logb (n/d)|smicln|logd (n/b)|smicln|Ved ikke"/>
  <p:tag name="RESPONSESGATHERED" val="True"/>
  <p:tag name="TOTALRESPONSES" val="94"/>
  <p:tag name="RESPONSECOUNT" val="940"/>
  <p:tag name="SLICED" val="False"/>
  <p:tag name="RESPONSES" val="3;3;3;2;4;3;2;-;2;3;2;4;3;2;3;2;2;4;2;3;2;-;3;3;3;2;1;3;3;3;2;2;3;3;3;3;2;3;2;-;3;3;3;3;3;3;2;2;3;3;2;3;3;3;3;3;3;3;3;2;3;3;3;2;3;2;2;3;2;3;2;3;3;3;3;3;2;2;3;3;2;2;3;4;5;1;1;1;3;4;1;5;1;1;1;5;5;"/>
  <p:tag name="CHARTSTRINGSTD" val="80 270 500 50 40"/>
  <p:tag name="CHARTSTRINGREV" val="40 50 500 270 80"/>
  <p:tag name="CHARTSTRINGSTDPER" val="0.0851063829787234 0.287234042553192 0.531914893617021 0.0531914893617021 0.0425531914893617"/>
  <p:tag name="CHARTSTRINGREVPER" val="0.0425531914893617 0.0531914893617021 0.531914893617021 0.287234042553192 0.0851063829787234"/>
  <p:tag name="ANONYMOUSTEMP" val="False"/>
  <p:tag name="VALUES" val="No Value|smicln|No Value|smicln|No Value|smicln|No Value|smicln|No Val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43"/>
  <p:tag name="FONTSIZE" val="32"/>
  <p:tag name="BULLETTYPE" val="ppBulletAlphaLCParenRight"/>
  <p:tag name="ANSWERTEXT" val="log n&#10;logb n&#10;logb (n/d)&#10;logd (n/b)&#10;Ved ikke"/>
  <p:tag name="OLDNUMANSWERS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8"/>
  <p:tag name="SLIDEGUID" val="97FC4BEAD8A946FDB6FCA40710F639CD"/>
  <p:tag name="QUESTIONALIAS" val="Multiplikation af lange heltal"/>
  <p:tag name="ANSWERSALIAS" val="T(n) ≤ 2·T(n/2) + a·n2|smicln|T(n) ≤ 4·T(n/4) + a·n|smicln|T(n) ≤ 4·T(n/2) + a·n|smicln|T(n) ≤ 4·T(n/2) + a·n2|smicln|Ved ikke"/>
  <p:tag name="RESPONSESGATHERED" val="True"/>
  <p:tag name="TOTALRESPONSES" val="72"/>
  <p:tag name="RESPONSECOUNT" val="720"/>
  <p:tag name="SLICED" val="False"/>
  <p:tag name="RESPONSES" val="3;4;4;3;1;4;5;3;3;3;3;4;5;3;3;3;4;3;3;3;3;-;3;4;4;3;-;3;4;-;-;3;3;3;3;4;-;3;-;3;4;3;4;3;5;3;3;3;1;3;3;3;3;3;4;3;3;2;4;3;4;3;3;3;3;3;2;4;3;3;3;-;4;2;3;-;-;4;3;3;-;3;-;-;-;-;-;-;-;-;-;-;-;-;-;-;-;"/>
  <p:tag name="CHARTSTRINGSTD" val="20 30 470 170 30"/>
  <p:tag name="CHARTSTRINGREV" val="30 170 470 30 20"/>
  <p:tag name="CHARTSTRINGSTDPER" val="0.0277777777777778 0.0416666666666667 0.652777777777778 0.236111111111111 0.0416666666666667"/>
  <p:tag name="CHARTSTRINGREVPER" val="0.0416666666666667 0.236111111111111 0.652777777777778 0.0416666666666667 0.0277777777777778"/>
  <p:tag name="ANONYMOUSTEMP" val="False"/>
  <p:tag name="VALUES" val="No Value|smicln|No Value|smicln|No Value|smicln|No Value|smicln|No Val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98"/>
  <p:tag name="FONTSIZE" val="32"/>
  <p:tag name="BULLETTYPE" val="ppBulletAlphaLCParenRight"/>
  <p:tag name="ANSWERTEXT" val="T(n) ≤ 2·T(n/2) + a·n2&#10;T(n) ≤ 4·T(n/4) + a·n&#10;T(n) ≤ 4·T(n/2) + a·n&#10;T(n) ≤ 4·T(n/2) + a·n2&#10;Ved ikke"/>
  <p:tag name="OLDNUMANSWERS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7"/>
  <p:tag name="SLIDEGUID" val="7AB269C744DF4FBA8E49FBA4CDC6407C"/>
  <p:tag name="QUESTIONALIAS" val="Hvad er rekursionsformlen for MergSort hvor man sorterer rekursivt 3 dele af størrelse n/3?"/>
  <p:tag name="ANSWERSALIAS" val="T(n) ≤ 3·T(n) + a·n3|smicln|T(n) ≤ 3·T(n) + a·n|smicln|T(n) ≤ 3·T(n/3) + a·n|smicln|T(n) ≤ 3·T(n/2) + a·n|smicln|Ved ikke"/>
  <p:tag name="RESPONSESGATHERED" val="True"/>
  <p:tag name="TOTALRESPONSES" val="81"/>
  <p:tag name="RESPONSECOUNT" val="810"/>
  <p:tag name="SLICED" val="False"/>
  <p:tag name="RESPONSES" val="3;1;3;3;1;3;3;3;3;3;3;3;3;3;3;3;3;3;3;3;3;3;3;3;3;3;3;3;3;3;3;3;3;3;1;3;3;3;3;3;3;3;3;3;3;3;3;3;3;3;3;3;3;3;3;3;3;3;3;3;3;3;3;3;3;2;3;4;3;3;3;3;3;3;3;3;3;3;3;3;3;"/>
  <p:tag name="CHARTSTRINGSTD" val="30 10 760 10 0"/>
  <p:tag name="CHARTSTRINGREV" val="0 10 760 10 30"/>
  <p:tag name="CHARTSTRINGSTDPER" val="0.037037037037037 0.0123456790123457 0.938271604938272 0.0123456790123457 0"/>
  <p:tag name="CHARTSTRINGREVPER" val="0 0.0123456790123457 0.938271604938272 0.0123456790123457 0.037037037037037"/>
  <p:tag name="ANONYMOUSTEMP" val="False"/>
  <p:tag name="VALUES" val="No Value|smicln|No Value|smicln|No Value|smicln|No Value|smicln|No Val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18795</TotalTime>
  <Words>2323</Words>
  <Application>Microsoft Office PowerPoint</Application>
  <PresentationFormat>Widescreen</PresentationFormat>
  <Paragraphs>397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Cambria Math</vt:lpstr>
      <vt:lpstr>Courier New</vt:lpstr>
      <vt:lpstr>Symbol</vt:lpstr>
      <vt:lpstr>Tahoma</vt:lpstr>
      <vt:lpstr>Times New Roman</vt:lpstr>
      <vt:lpstr>Default Design</vt:lpstr>
      <vt:lpstr>Ligning</vt:lpstr>
      <vt:lpstr>Equation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eksempler: </vt:lpstr>
      <vt:lpstr>Analyse af Del-og-Kombiner = analyse af en rekursiv procedure </vt:lpstr>
      <vt:lpstr>Hvad er rekursionsformlen for MergeSort hvor man sorterer rekursivt 3 dele af størrelse n/3?</vt:lpstr>
      <vt:lpstr>Løsning af rekursionsligninger</vt:lpstr>
      <vt:lpstr>Rekursionsligninger: Faldgrubber</vt:lpstr>
      <vt:lpstr>Master Theorem (Simplificering af [CLRS, Theorem 4.1])</vt:lpstr>
      <vt:lpstr>Løsning til rekursionsligningen?  T(n) ≤ 4∙T(n / 2) + n3     for  n &gt; 1 T(n) ≤ c                         for  n = 1</vt:lpstr>
      <vt:lpstr>Løsning til rekursionsligningen?  T(n) ≤ 4∙T(n / 2) + n    for  n &gt; 1 T(n) ≤ c                      for  n = 1</vt:lpstr>
      <vt:lpstr>Løsning til rekursionsligningen?  T(n) ≤ 5∙T(n / 4) + n2     for  n &gt; 1 T(n) ≤ c                        for  n = 1</vt:lpstr>
      <vt:lpstr>Løsning til rekursionsligningen?  T(n) ≤ 9∙T(n / 3) + n2   for  n &gt; 1 T(n) ≤ c                       for  n = 1</vt:lpstr>
      <vt:lpstr>Løsning til rekursionsligningen?</vt:lpstr>
      <vt:lpstr>Dybden af rekursionen?</vt:lpstr>
      <vt:lpstr>PowerPoint Presentation</vt:lpstr>
      <vt:lpstr>Multiplikation af lange heltal</vt:lpstr>
      <vt:lpstr>Multiplikation af lange heltal</vt:lpstr>
      <vt:lpstr>Multiplikation af lange heltal [CLRS, problem 30.1.c]</vt:lpstr>
      <vt:lpstr>Multiplikation af lange heltal</vt:lpstr>
      <vt:lpstr>Matricer</vt:lpstr>
      <vt:lpstr>Matrix Multiplikation = komposition af lineære transformationer</vt:lpstr>
      <vt:lpstr>Matrix Multiplikation</vt:lpstr>
      <vt:lpstr>(Kvadratisk) Matrix Multiplikation [CLRS, kapitel 4.2]</vt:lpstr>
      <vt:lpstr>Strassen’s Matrix Multiplikation</vt:lpstr>
      <vt:lpstr>PowerPoint Presentation</vt:lpstr>
      <vt:lpstr>Konveks Hylster</vt:lpstr>
      <vt:lpstr>Skyline  (afleveringsopgave)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213</cp:revision>
  <cp:lastPrinted>2019-10-25T09:57:56Z</cp:lastPrinted>
  <dcterms:created xsi:type="dcterms:W3CDTF">2007-02-01T13:58:12Z</dcterms:created>
  <dcterms:modified xsi:type="dcterms:W3CDTF">2020-11-08T09:46:49Z</dcterms:modified>
</cp:coreProperties>
</file>