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18" r:id="rId3"/>
    <p:sldId id="301" r:id="rId4"/>
    <p:sldId id="302" r:id="rId5"/>
    <p:sldId id="319" r:id="rId6"/>
    <p:sldId id="320" r:id="rId7"/>
    <p:sldId id="321" r:id="rId8"/>
    <p:sldId id="316" r:id="rId9"/>
    <p:sldId id="315" r:id="rId10"/>
    <p:sldId id="322" r:id="rId11"/>
    <p:sldId id="292" r:id="rId12"/>
    <p:sldId id="298" r:id="rId13"/>
    <p:sldId id="317" r:id="rId14"/>
    <p:sldId id="294" r:id="rId15"/>
    <p:sldId id="312" r:id="rId16"/>
    <p:sldId id="299" r:id="rId17"/>
    <p:sldId id="297" r:id="rId18"/>
    <p:sldId id="314" r:id="rId19"/>
    <p:sldId id="295" r:id="rId20"/>
    <p:sldId id="296" r:id="rId21"/>
  </p:sldIdLst>
  <p:sldSz cx="12192000" cy="6858000"/>
  <p:notesSz cx="6808788" cy="994092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C000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69808" autoAdjust="0"/>
  </p:normalViewPr>
  <p:slideViewPr>
    <p:cSldViewPr>
      <p:cViewPr varScale="1">
        <p:scale>
          <a:sx n="94" d="100"/>
          <a:sy n="94" d="100"/>
        </p:scale>
        <p:origin x="1008" y="60"/>
      </p:cViewPr>
      <p:guideLst>
        <p:guide orient="horz" pos="2160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6A1CA3D-EA09-436B-86E9-13115944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object_identifi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145/368996.369025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Tarja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i.org/10.1007/BF00268499" TargetMode="External"/><Relationship Id="rId4" Type="http://schemas.openxmlformats.org/officeDocument/2006/relationships/hyperlink" Target="https://en.wikipedia.org/wiki/Digital_object_identifier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20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 smtClean="0"/>
              <a:t>Observation: For den </a:t>
            </a:r>
            <a:r>
              <a:rPr lang="da-DK" b="1" dirty="0" smtClean="0"/>
              <a:t>første knude v </a:t>
            </a:r>
            <a:r>
              <a:rPr lang="da-DK" dirty="0" smtClean="0"/>
              <a:t>man søger i en komponent, gør man ikke v færdig (finising time) før man </a:t>
            </a:r>
            <a:r>
              <a:rPr lang="da-DK" dirty="0" err="1" smtClean="0"/>
              <a:t>rekursivt</a:t>
            </a:r>
            <a:r>
              <a:rPr lang="da-DK" dirty="0" smtClean="0"/>
              <a:t> har besøgt alle knuder og komponenter man kan nå fra denne knude (enten efter eller før man starter med at besøge v</a:t>
            </a:r>
            <a:r>
              <a:rPr lang="da-DK" dirty="0" smtClean="0"/>
              <a:t>).</a:t>
            </a:r>
          </a:p>
          <a:p>
            <a:endParaRPr lang="da-DK" dirty="0" smtClean="0"/>
          </a:p>
          <a:p>
            <a:r>
              <a:rPr lang="da-DK" dirty="0" smtClean="0"/>
              <a:t>Andre anvendelser af DFS:</a:t>
            </a:r>
            <a:r>
              <a:rPr lang="da-DK" baseline="0" dirty="0" smtClean="0"/>
              <a:t> Er en </a:t>
            </a:r>
            <a:r>
              <a:rPr lang="da-DK" b="1" baseline="0" dirty="0" smtClean="0"/>
              <a:t>graf todelt, </a:t>
            </a:r>
            <a:r>
              <a:rPr lang="da-DK" b="1" baseline="0" dirty="0" err="1" smtClean="0"/>
              <a:t>planaritets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testing</a:t>
            </a:r>
            <a:endParaRPr lang="da-DK" b="1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41DF8-4EF6-45FC-ABB2-A5F4B4F43D1C}" type="slidenum">
              <a:rPr lang="en-US" b="0" smtClean="0"/>
              <a:pPr eaLnBrk="1" hangingPunct="1"/>
              <a:t>20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55026-38D6-4030-8F5B-C43CBCDBCB7A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68DCA-10E3-4B33-807F-68D2EF58A624}" type="slidenum">
              <a:rPr lang="en-US" b="0" smtClean="0"/>
              <a:pPr eaLnBrk="1" hangingPunct="1"/>
              <a:t>4</a:t>
            </a:fld>
            <a:endParaRPr lang="en-US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69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Uorienterede grafer: ingen fremad- og kryds-kanter.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C40B4-10E9-49D8-9697-4D3AD0DDBE1A}" type="slidenum">
              <a:rPr lang="da-DK" b="0" smtClean="0"/>
              <a:pPr eaLnBrk="1" hangingPunct="1"/>
              <a:t>6</a:t>
            </a:fld>
            <a:endParaRPr lang="da-DK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Knuder = celler, Kanter = afhængighed mellem celler</a:t>
            </a:r>
          </a:p>
          <a:p>
            <a:pPr eaLnBrk="1" hangingPunct="1"/>
            <a:endParaRPr lang="da-DK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6E7231-A24F-43FF-9145-B8707337D0BA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Kahn, Arthur B. (1962), "Topological sorting of large networks", Communications of the ACM, </a:t>
            </a:r>
            <a:r>
              <a:rPr lang="en-US" b="1" i="1" dirty="0" smtClean="0"/>
              <a:t>5</a:t>
            </a:r>
            <a:r>
              <a:rPr lang="en-US" i="1" dirty="0" smtClean="0"/>
              <a:t> (11): 558–562, </a:t>
            </a:r>
            <a:r>
              <a:rPr lang="en-US" i="1" dirty="0" smtClean="0">
                <a:hlinkClick r:id="rId3" tooltip="Digital object identifier"/>
              </a:rPr>
              <a:t>doi</a:t>
            </a:r>
            <a:r>
              <a:rPr lang="en-US" i="1" dirty="0" smtClean="0"/>
              <a:t>:</a:t>
            </a:r>
            <a:r>
              <a:rPr lang="en-US" i="1" dirty="0" smtClean="0">
                <a:hlinkClick r:id="rId4"/>
              </a:rPr>
              <a:t>10.1145/368996.369025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hlinkClick r:id="rId3" tooltip="Robert Tarjan"/>
              </a:rPr>
              <a:t>Tarjan, Robert E.</a:t>
            </a:r>
            <a:r>
              <a:rPr lang="en-US" i="1" dirty="0" smtClean="0"/>
              <a:t> (1976), "Edge-disjoint spanning trees and depth-first search", </a:t>
            </a:r>
            <a:r>
              <a:rPr lang="en-US" i="1" dirty="0" err="1" smtClean="0"/>
              <a:t>Acta</a:t>
            </a:r>
            <a:r>
              <a:rPr lang="en-US" i="1" dirty="0" smtClean="0"/>
              <a:t> </a:t>
            </a:r>
            <a:r>
              <a:rPr lang="en-US" i="1" dirty="0" err="1" smtClean="0"/>
              <a:t>Informatica</a:t>
            </a:r>
            <a:r>
              <a:rPr lang="en-US" i="1" dirty="0" smtClean="0"/>
              <a:t>, </a:t>
            </a:r>
            <a:r>
              <a:rPr lang="en-US" b="1" i="1" dirty="0" smtClean="0"/>
              <a:t>6</a:t>
            </a:r>
            <a:r>
              <a:rPr lang="en-US" i="1" dirty="0" smtClean="0"/>
              <a:t> (2): 171–185, </a:t>
            </a:r>
            <a:r>
              <a:rPr lang="en-US" i="1" dirty="0" smtClean="0">
                <a:hlinkClick r:id="rId4" tooltip="Digital object identifier"/>
              </a:rPr>
              <a:t>doi</a:t>
            </a:r>
            <a:r>
              <a:rPr lang="en-US" i="1" dirty="0" smtClean="0"/>
              <a:t>:</a:t>
            </a:r>
            <a:r>
              <a:rPr lang="en-US" i="1" dirty="0" smtClean="0">
                <a:hlinkClick r:id="rId5"/>
              </a:rPr>
              <a:t>10.1007/BF00268499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Tarjan 1972 </a:t>
            </a:r>
            <a:r>
              <a:rPr lang="en-US" dirty="0" err="1" smtClean="0"/>
              <a:t>første</a:t>
            </a:r>
            <a:r>
              <a:rPr lang="en-US" dirty="0" smtClean="0"/>
              <a:t> </a:t>
            </a:r>
            <a:r>
              <a:rPr lang="en-US" dirty="0" err="1" smtClean="0"/>
              <a:t>algoritme</a:t>
            </a:r>
            <a:endParaRPr lang="en-US" dirty="0" smtClean="0"/>
          </a:p>
          <a:p>
            <a:r>
              <a:rPr lang="en-US" dirty="0" smtClean="0"/>
              <a:t>Denne i CLRS </a:t>
            </a:r>
            <a:r>
              <a:rPr lang="en-US" dirty="0" err="1" smtClean="0"/>
              <a:t>upubliceret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Kosaraju</a:t>
            </a:r>
            <a:r>
              <a:rPr lang="en-US" dirty="0" smtClean="0"/>
              <a:t> </a:t>
            </a:r>
            <a:r>
              <a:rPr lang="en-US" smtClean="0"/>
              <a:t>(mid/late</a:t>
            </a:r>
            <a:r>
              <a:rPr lang="en-US" baseline="0" smtClean="0"/>
              <a:t> 70s)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B4DA-04B7-45E6-94CC-EE510D41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301E-2987-49AC-A278-76AEAF2E5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B7D6-8322-48C9-99F6-74C2600F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0B5D-920C-48D0-8980-6793D1DD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8996-DA48-4FB7-8AAB-106F99644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7402-A92F-4C79-A240-7FFE4D52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9979-EFE0-4958-9568-23EB8512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6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FA8A-AFD3-47C6-8D5F-C33B697B2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FE0E-955A-41C5-8817-C33944D52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5B3D-426C-41D4-84BE-CB4AF7530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8E7F-8933-464B-AAAA-74B3CB09A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B358-B465-4894-9966-48E163428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646755E-383A-4313-A50E-427AB8D93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1211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sz="3200" b="0" dirty="0" smtClean="0">
                <a:latin typeface="+mj-lt"/>
              </a:rPr>
              <a:t>Dybde først søgning (DFS), Topologisk </a:t>
            </a:r>
            <a:r>
              <a:rPr lang="da-DK" sz="3200" b="0" dirty="0">
                <a:latin typeface="+mj-lt"/>
              </a:rPr>
              <a:t>Sortering, </a:t>
            </a:r>
            <a:r>
              <a:rPr lang="da-DK" sz="3200" b="0" dirty="0" smtClean="0">
                <a:latin typeface="+mj-lt"/>
              </a:rPr>
              <a:t/>
            </a:r>
            <a:br>
              <a:rPr lang="da-DK" sz="3200" b="0" dirty="0" smtClean="0">
                <a:latin typeface="+mj-lt"/>
              </a:rPr>
            </a:br>
            <a:r>
              <a:rPr lang="da-DK" sz="3200" b="0" dirty="0" smtClean="0">
                <a:latin typeface="+mj-lt"/>
              </a:rPr>
              <a:t>Stærke </a:t>
            </a:r>
            <a:r>
              <a:rPr lang="da-DK" sz="3200" b="0" dirty="0">
                <a:latin typeface="+mj-lt"/>
              </a:rPr>
              <a:t>Sammenhængskomponenter</a:t>
            </a:r>
          </a:p>
          <a:p>
            <a:pPr algn="ctr">
              <a:defRPr/>
            </a:pPr>
            <a:r>
              <a:rPr lang="da-DK" sz="3200" b="0" dirty="0">
                <a:latin typeface="+mj-lt"/>
              </a:rPr>
              <a:t>[CLRS, kapitel </a:t>
            </a:r>
            <a:r>
              <a:rPr lang="da-DK" sz="3200" b="0" dirty="0" smtClean="0">
                <a:latin typeface="+mj-lt"/>
              </a:rPr>
              <a:t>22.3-22.5</a:t>
            </a:r>
            <a:r>
              <a:rPr lang="da-DK" sz="3200" b="0" dirty="0">
                <a:latin typeface="+mj-lt"/>
              </a:rPr>
              <a:t>]</a:t>
            </a:r>
          </a:p>
          <a:p>
            <a:pPr algn="ctr">
              <a:defRPr/>
            </a:pPr>
            <a:endParaRPr lang="da-DK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2481562" y="1579418"/>
            <a:ext cx="7228876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Acykliske Grafer: </a:t>
            </a:r>
            <a:br>
              <a:rPr lang="da-DK" sz="4000" b="1"/>
            </a:br>
            <a:r>
              <a:rPr lang="da-DK" sz="4000" b="1"/>
              <a:t>Topologisk Sortering</a:t>
            </a:r>
            <a:endParaRPr lang="en-US" sz="4000" b="1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524000" y="5943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/>
              <a:t>Alle kanter går fra venstre-mod-højre</a:t>
            </a:r>
            <a:endParaRPr lang="en-US" sz="2400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38326"/>
            <a:ext cx="54149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75226"/>
            <a:ext cx="7975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524000" y="6383339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a-DK"/>
              <a:t>Topologisk sortering  =  en rækkefølge hvor vi kan beregne cellernes indhold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33801" y="2057400"/>
            <a:ext cx="2500313" cy="4572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2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3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4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5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6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7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8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9</a:t>
            </a:r>
          </a:p>
          <a:p>
            <a:pPr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0243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295400"/>
          </a:xfrm>
        </p:spPr>
        <p:txBody>
          <a:bodyPr/>
          <a:lstStyle/>
          <a:p>
            <a:r>
              <a:rPr lang="da-DK" sz="4000">
                <a:solidFill>
                  <a:schemeClr val="bg1"/>
                </a:solidFill>
              </a:rPr>
              <a:t>Hvor mange mulige måder kan man topologisk sortere grafen 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2971800" y="5105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cxnSp>
        <p:nvCxnSpPr>
          <p:cNvPr id="10246" name="Straight Arrow Connector 86"/>
          <p:cNvCxnSpPr>
            <a:cxnSpLocks noChangeShapeType="1"/>
            <a:stCxn id="10248" idx="7"/>
            <a:endCxn id="10249" idx="3"/>
          </p:cNvCxnSpPr>
          <p:nvPr/>
        </p:nvCxnSpPr>
        <p:spPr bwMode="auto">
          <a:xfrm rot="5400000" flipH="1" flipV="1">
            <a:off x="7091363" y="3324226"/>
            <a:ext cx="328613" cy="328612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Oval 32"/>
          <p:cNvSpPr>
            <a:spLocks noChangeArrowheads="1"/>
          </p:cNvSpPr>
          <p:nvPr/>
        </p:nvSpPr>
        <p:spPr bwMode="auto">
          <a:xfrm>
            <a:off x="8534401" y="3546476"/>
            <a:ext cx="7207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c</a:t>
            </a:r>
          </a:p>
        </p:txBody>
      </p:sp>
      <p:sp>
        <p:nvSpPr>
          <p:cNvPr id="10248" name="Oval 34"/>
          <p:cNvSpPr>
            <a:spLocks noChangeArrowheads="1"/>
          </p:cNvSpPr>
          <p:nvPr/>
        </p:nvSpPr>
        <p:spPr bwMode="auto">
          <a:xfrm>
            <a:off x="6477001" y="3546476"/>
            <a:ext cx="7207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a</a:t>
            </a:r>
          </a:p>
          <a:p>
            <a:pPr algn="ctr"/>
            <a:endParaRPr lang="da-DK" sz="2800"/>
          </a:p>
        </p:txBody>
      </p:sp>
      <p:sp>
        <p:nvSpPr>
          <p:cNvPr id="10249" name="Oval 35"/>
          <p:cNvSpPr>
            <a:spLocks noChangeArrowheads="1"/>
          </p:cNvSpPr>
          <p:nvPr/>
        </p:nvSpPr>
        <p:spPr bwMode="auto">
          <a:xfrm>
            <a:off x="7315201" y="2708276"/>
            <a:ext cx="7207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b</a:t>
            </a:r>
          </a:p>
        </p:txBody>
      </p:sp>
      <p:sp>
        <p:nvSpPr>
          <p:cNvPr id="10250" name="Oval 35"/>
          <p:cNvSpPr>
            <a:spLocks noChangeArrowheads="1"/>
          </p:cNvSpPr>
          <p:nvPr/>
        </p:nvSpPr>
        <p:spPr bwMode="auto">
          <a:xfrm>
            <a:off x="7426325" y="4460876"/>
            <a:ext cx="719138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d</a:t>
            </a:r>
          </a:p>
        </p:txBody>
      </p:sp>
      <p:cxnSp>
        <p:nvCxnSpPr>
          <p:cNvPr id="10251" name="Straight Arrow Connector 86"/>
          <p:cNvCxnSpPr>
            <a:cxnSpLocks noChangeShapeType="1"/>
            <a:stCxn id="10248" idx="5"/>
            <a:endCxn id="10250" idx="1"/>
          </p:cNvCxnSpPr>
          <p:nvPr/>
        </p:nvCxnSpPr>
        <p:spPr bwMode="auto">
          <a:xfrm rot="16200000" flipH="1">
            <a:off x="7108826" y="4144964"/>
            <a:ext cx="404813" cy="439737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90256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63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Topologisk Sortering (I)</a:t>
            </a:r>
            <a:endParaRPr lang="en-US" b="1" dirty="0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3200400" y="1698626"/>
            <a:ext cx="5867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10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133600" y="52578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dirty="0"/>
              <a:t>Algoritme</a:t>
            </a:r>
            <a:r>
              <a:rPr lang="da-DK" sz="2800" b="0" dirty="0"/>
              <a:t>: Grådigt slet en knude med </a:t>
            </a:r>
            <a:r>
              <a:rPr lang="da-DK" sz="2800" b="0" dirty="0" err="1"/>
              <a:t>indgrad</a:t>
            </a:r>
            <a:r>
              <a:rPr lang="da-DK" sz="2800" b="0" dirty="0"/>
              <a:t> 0 (og udgående kanter), og tilføj knuden sidst i den topologiske orden</a:t>
            </a:r>
            <a:endParaRPr lang="en-US" sz="2800" b="0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0287000" y="89694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dirty="0">
                <a:solidFill>
                  <a:schemeClr val="accent2"/>
                </a:solidFill>
              </a:rPr>
              <a:t>Kahn 1962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930776"/>
            <a:ext cx="8531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Topologisk Sortering (II)</a:t>
            </a:r>
            <a:endParaRPr lang="en-US" b="1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3200400" y="1371601"/>
            <a:ext cx="5867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10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2294" name="Straight Connector 8"/>
          <p:cNvCxnSpPr>
            <a:cxnSpLocks noChangeShapeType="1"/>
          </p:cNvCxnSpPr>
          <p:nvPr/>
        </p:nvCxnSpPr>
        <p:spPr bwMode="auto">
          <a:xfrm>
            <a:off x="3397250" y="6135688"/>
            <a:ext cx="20891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0"/>
          <p:cNvCxnSpPr>
            <a:cxnSpLocks noChangeShapeType="1"/>
          </p:cNvCxnSpPr>
          <p:nvPr/>
        </p:nvCxnSpPr>
        <p:spPr bwMode="auto">
          <a:xfrm>
            <a:off x="7862888" y="6110289"/>
            <a:ext cx="24384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10363625" y="46039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dirty="0">
                <a:solidFill>
                  <a:schemeClr val="accent2"/>
                </a:solidFill>
              </a:rPr>
              <a:t>Tarjan 1976</a:t>
            </a:r>
            <a:endParaRPr lang="da-DK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51"/>
          <p:cNvSpPr>
            <a:spLocks noChangeArrowheads="1"/>
          </p:cNvSpPr>
          <p:nvPr/>
        </p:nvSpPr>
        <p:spPr bwMode="auto">
          <a:xfrm>
            <a:off x="8118476" y="4267200"/>
            <a:ext cx="1482725" cy="1944688"/>
          </a:xfrm>
          <a:custGeom>
            <a:avLst/>
            <a:gdLst>
              <a:gd name="T0" fmla="*/ 1010068 w 1482695"/>
              <a:gd name="T1" fmla="*/ 100025 h 1944168"/>
              <a:gd name="T2" fmla="*/ 1309251 w 1482695"/>
              <a:gd name="T3" fmla="*/ 254342 h 1944168"/>
              <a:gd name="T4" fmla="*/ 1463115 w 1482695"/>
              <a:gd name="T5" fmla="*/ 1626064 h 1944168"/>
              <a:gd name="T6" fmla="*/ 1189578 w 1482695"/>
              <a:gd name="T7" fmla="*/ 1891834 h 1944168"/>
              <a:gd name="T8" fmla="*/ 189480 w 1482695"/>
              <a:gd name="T9" fmla="*/ 1274561 h 1944168"/>
              <a:gd name="T10" fmla="*/ 138193 w 1482695"/>
              <a:gd name="T11" fmla="*/ 854467 h 1944168"/>
              <a:gd name="T12" fmla="*/ 1010068 w 1482695"/>
              <a:gd name="T13" fmla="*/ 100025 h 1944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2695"/>
              <a:gd name="T22" fmla="*/ 0 h 1944168"/>
              <a:gd name="T23" fmla="*/ 1482695 w 1482695"/>
              <a:gd name="T24" fmla="*/ 1944168 h 1944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2695" h="1944168">
                <a:moveTo>
                  <a:pt x="1009828" y="99701"/>
                </a:moveTo>
                <a:cubicBezTo>
                  <a:pt x="1204957" y="0"/>
                  <a:pt x="1233443" y="1"/>
                  <a:pt x="1308931" y="253526"/>
                </a:cubicBezTo>
                <a:cubicBezTo>
                  <a:pt x="1384419" y="507051"/>
                  <a:pt x="1482695" y="1348812"/>
                  <a:pt x="1462755" y="1620853"/>
                </a:cubicBezTo>
                <a:cubicBezTo>
                  <a:pt x="1442815" y="1892894"/>
                  <a:pt x="1401511" y="1944168"/>
                  <a:pt x="1189290" y="1885772"/>
                </a:cubicBezTo>
                <a:cubicBezTo>
                  <a:pt x="977070" y="1827376"/>
                  <a:pt x="364621" y="1442815"/>
                  <a:pt x="189432" y="1270475"/>
                </a:cubicBezTo>
                <a:cubicBezTo>
                  <a:pt x="14243" y="1098135"/>
                  <a:pt x="0" y="1046860"/>
                  <a:pt x="138157" y="851731"/>
                </a:cubicBezTo>
                <a:cubicBezTo>
                  <a:pt x="276314" y="656602"/>
                  <a:pt x="814699" y="199402"/>
                  <a:pt x="1009828" y="99701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5" name="Oval 50"/>
          <p:cNvSpPr>
            <a:spLocks noChangeArrowheads="1"/>
          </p:cNvSpPr>
          <p:nvPr/>
        </p:nvSpPr>
        <p:spPr bwMode="auto">
          <a:xfrm>
            <a:off x="6137275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6" name="Freeform 48"/>
          <p:cNvSpPr>
            <a:spLocks noChangeArrowheads="1"/>
          </p:cNvSpPr>
          <p:nvPr/>
        </p:nvSpPr>
        <p:spPr bwMode="auto">
          <a:xfrm>
            <a:off x="5680075" y="4422776"/>
            <a:ext cx="2268538" cy="2435225"/>
          </a:xfrm>
          <a:custGeom>
            <a:avLst/>
            <a:gdLst>
              <a:gd name="T0" fmla="*/ 935353 w 2268908"/>
              <a:gd name="T1" fmla="*/ 607203 h 2435551"/>
              <a:gd name="T2" fmla="*/ 1634740 w 2268908"/>
              <a:gd name="T3" fmla="*/ 52615 h 2435551"/>
              <a:gd name="T4" fmla="*/ 2206192 w 2268908"/>
              <a:gd name="T5" fmla="*/ 291513 h 2435551"/>
              <a:gd name="T6" fmla="*/ 1984431 w 2268908"/>
              <a:gd name="T7" fmla="*/ 1613988 h 2435551"/>
              <a:gd name="T8" fmla="*/ 1609153 w 2268908"/>
              <a:gd name="T9" fmla="*/ 2339216 h 2435551"/>
              <a:gd name="T10" fmla="*/ 346845 w 2268908"/>
              <a:gd name="T11" fmla="*/ 2168577 h 2435551"/>
              <a:gd name="T12" fmla="*/ 14219 w 2268908"/>
              <a:gd name="T13" fmla="*/ 1648119 h 2435551"/>
              <a:gd name="T14" fmla="*/ 261555 w 2268908"/>
              <a:gd name="T15" fmla="*/ 991140 h 2435551"/>
              <a:gd name="T16" fmla="*/ 935353 w 2268908"/>
              <a:gd name="T17" fmla="*/ 607203 h 24355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908"/>
              <a:gd name="T28" fmla="*/ 0 h 2435551"/>
              <a:gd name="T29" fmla="*/ 2268908 w 2268908"/>
              <a:gd name="T30" fmla="*/ 2435551 h 24355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908" h="2435551">
                <a:moveTo>
                  <a:pt x="937189" y="608175"/>
                </a:moveTo>
                <a:cubicBezTo>
                  <a:pt x="1166501" y="451502"/>
                  <a:pt x="1425724" y="105398"/>
                  <a:pt x="1637944" y="52699"/>
                </a:cubicBezTo>
                <a:cubicBezTo>
                  <a:pt x="1850164" y="0"/>
                  <a:pt x="2152116" y="31334"/>
                  <a:pt x="2210512" y="291981"/>
                </a:cubicBezTo>
                <a:cubicBezTo>
                  <a:pt x="2268908" y="552628"/>
                  <a:pt x="2088023" y="1274747"/>
                  <a:pt x="1988322" y="1616579"/>
                </a:cubicBezTo>
                <a:cubicBezTo>
                  <a:pt x="1888621" y="1958411"/>
                  <a:pt x="1885773" y="2250392"/>
                  <a:pt x="1612307" y="2342971"/>
                </a:cubicBezTo>
                <a:cubicBezTo>
                  <a:pt x="1338842" y="2435551"/>
                  <a:pt x="613873" y="2287424"/>
                  <a:pt x="347529" y="2172056"/>
                </a:cubicBezTo>
                <a:cubicBezTo>
                  <a:pt x="81185" y="2056688"/>
                  <a:pt x="28486" y="1847315"/>
                  <a:pt x="14243" y="1650762"/>
                </a:cubicBezTo>
                <a:cubicBezTo>
                  <a:pt x="0" y="1454209"/>
                  <a:pt x="108247" y="1167925"/>
                  <a:pt x="262071" y="992736"/>
                </a:cubicBezTo>
                <a:cubicBezTo>
                  <a:pt x="415895" y="817547"/>
                  <a:pt x="707877" y="764848"/>
                  <a:pt x="937189" y="60817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7" name="Freeform 46"/>
          <p:cNvSpPr>
            <a:spLocks noChangeArrowheads="1"/>
          </p:cNvSpPr>
          <p:nvPr/>
        </p:nvSpPr>
        <p:spPr bwMode="auto">
          <a:xfrm>
            <a:off x="3838575" y="3810001"/>
            <a:ext cx="2019300" cy="2352675"/>
          </a:xfrm>
          <a:custGeom>
            <a:avLst/>
            <a:gdLst>
              <a:gd name="T0" fmla="*/ 3379 w 2394246"/>
              <a:gd name="T1" fmla="*/ 271312 h 2637802"/>
              <a:gd name="T2" fmla="*/ 14451 w 2394246"/>
              <a:gd name="T3" fmla="*/ 136139 h 2637802"/>
              <a:gd name="T4" fmla="*/ 90080 w 2394246"/>
              <a:gd name="T5" fmla="*/ 12552 h 2637802"/>
              <a:gd name="T6" fmla="*/ 173178 w 2394246"/>
              <a:gd name="T7" fmla="*/ 60827 h 2637802"/>
              <a:gd name="T8" fmla="*/ 258144 w 2394246"/>
              <a:gd name="T9" fmla="*/ 271312 h 2637802"/>
              <a:gd name="T10" fmla="*/ 193853 w 2394246"/>
              <a:gd name="T11" fmla="*/ 466348 h 2637802"/>
              <a:gd name="T12" fmla="*/ 95682 w 2394246"/>
              <a:gd name="T13" fmla="*/ 595726 h 2637802"/>
              <a:gd name="T14" fmla="*/ 33791 w 2394246"/>
              <a:gd name="T15" fmla="*/ 468278 h 2637802"/>
              <a:gd name="T16" fmla="*/ 3379 w 2394246"/>
              <a:gd name="T17" fmla="*/ 271312 h 26378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94246"/>
              <a:gd name="T28" fmla="*/ 0 h 2637802"/>
              <a:gd name="T29" fmla="*/ 2394246 w 2394246"/>
              <a:gd name="T30" fmla="*/ 2637802 h 26378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94246" h="2637802">
                <a:moveTo>
                  <a:pt x="30928" y="1200685"/>
                </a:moveTo>
                <a:cubicBezTo>
                  <a:pt x="1425" y="955706"/>
                  <a:pt x="0" y="793335"/>
                  <a:pt x="132256" y="602479"/>
                </a:cubicBezTo>
                <a:cubicBezTo>
                  <a:pt x="264512" y="411623"/>
                  <a:pt x="582334" y="111096"/>
                  <a:pt x="824465" y="55548"/>
                </a:cubicBezTo>
                <a:cubicBezTo>
                  <a:pt x="1066596" y="0"/>
                  <a:pt x="1328667" y="78337"/>
                  <a:pt x="1585041" y="269193"/>
                </a:cubicBezTo>
                <a:cubicBezTo>
                  <a:pt x="1841415" y="460049"/>
                  <a:pt x="2331170" y="901582"/>
                  <a:pt x="2362708" y="1200685"/>
                </a:cubicBezTo>
                <a:cubicBezTo>
                  <a:pt x="2394246" y="1499788"/>
                  <a:pt x="2022097" y="1824529"/>
                  <a:pt x="1774269" y="2063811"/>
                </a:cubicBezTo>
                <a:cubicBezTo>
                  <a:pt x="1526441" y="2303093"/>
                  <a:pt x="1119905" y="2634954"/>
                  <a:pt x="875740" y="2636378"/>
                </a:cubicBezTo>
                <a:cubicBezTo>
                  <a:pt x="631575" y="2637802"/>
                  <a:pt x="450078" y="2311638"/>
                  <a:pt x="309276" y="2072356"/>
                </a:cubicBezTo>
                <a:cubicBezTo>
                  <a:pt x="168474" y="1833074"/>
                  <a:pt x="60431" y="1445664"/>
                  <a:pt x="30928" y="120068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Sammenhængskomponenter</a:t>
            </a:r>
            <a:endParaRPr lang="en-US" sz="4000" b="1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696200" cy="3124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smtClean="0"/>
              <a:t>Opdeling af knuderne i en </a:t>
            </a:r>
            <a:r>
              <a:rPr lang="da-DK" smtClean="0">
                <a:solidFill>
                  <a:srgbClr val="00CC00"/>
                </a:solidFill>
              </a:rPr>
              <a:t>uorienteret</a:t>
            </a:r>
            <a:r>
              <a:rPr lang="da-DK" smtClean="0"/>
              <a:t> graf i </a:t>
            </a:r>
            <a:r>
              <a:rPr lang="da-DK" b="1" smtClean="0">
                <a:solidFill>
                  <a:schemeClr val="accent2"/>
                </a:solidFill>
              </a:rPr>
              <a:t>komponenter 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i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/>
              <a:t>, således at </a:t>
            </a:r>
          </a:p>
          <a:p>
            <a:pPr marL="0" indent="0" eaLnBrk="1" hangingPunct="1"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/>
              <a:t> er i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mtClean="0"/>
              <a:t> hvis og kun hvis der er</a:t>
            </a:r>
          </a:p>
          <a:p>
            <a:pPr marL="0" indent="0" eaLnBrk="1" hangingPunct="1">
              <a:buNone/>
            </a:pPr>
            <a:r>
              <a:rPr lang="da-DK" smtClean="0"/>
              <a:t>en </a:t>
            </a:r>
            <a:r>
              <a:rPr lang="da-DK" smtClean="0">
                <a:solidFill>
                  <a:srgbClr val="FF0000"/>
                </a:solidFill>
              </a:rPr>
              <a:t>sti</a:t>
            </a:r>
            <a:r>
              <a:rPr lang="da-DK" smtClean="0"/>
              <a:t> mellem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534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DFS/BFS,tid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321" name="Straight Connector 20"/>
          <p:cNvCxnSpPr>
            <a:cxnSpLocks noChangeShapeType="1"/>
          </p:cNvCxnSpPr>
          <p:nvPr/>
        </p:nvCxnSpPr>
        <p:spPr bwMode="auto">
          <a:xfrm rot="16200000" flipH="1">
            <a:off x="4689475" y="4191000"/>
            <a:ext cx="838200" cy="685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Straight Connector 22"/>
          <p:cNvCxnSpPr>
            <a:cxnSpLocks noChangeShapeType="1"/>
          </p:cNvCxnSpPr>
          <p:nvPr/>
        </p:nvCxnSpPr>
        <p:spPr bwMode="auto">
          <a:xfrm rot="16200000" flipH="1">
            <a:off x="3889375" y="5067300"/>
            <a:ext cx="9906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4613275" y="49530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4117975" y="4152900"/>
            <a:ext cx="685800" cy="609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Connector 28"/>
          <p:cNvCxnSpPr>
            <a:cxnSpLocks noChangeShapeType="1"/>
          </p:cNvCxnSpPr>
          <p:nvPr/>
        </p:nvCxnSpPr>
        <p:spPr bwMode="auto">
          <a:xfrm rot="5400000">
            <a:off x="5822950" y="5862638"/>
            <a:ext cx="609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Connector 30"/>
          <p:cNvCxnSpPr>
            <a:cxnSpLocks noChangeShapeType="1"/>
          </p:cNvCxnSpPr>
          <p:nvPr/>
        </p:nvCxnSpPr>
        <p:spPr bwMode="auto">
          <a:xfrm>
            <a:off x="6051550" y="6243638"/>
            <a:ext cx="1066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Connector 31"/>
          <p:cNvCxnSpPr>
            <a:cxnSpLocks noChangeShapeType="1"/>
          </p:cNvCxnSpPr>
          <p:nvPr/>
        </p:nvCxnSpPr>
        <p:spPr bwMode="auto">
          <a:xfrm rot="5400000" flipH="1" flipV="1">
            <a:off x="6927850" y="5976938"/>
            <a:ext cx="685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6965157" y="5330032"/>
            <a:ext cx="914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Straight Connector 35"/>
          <p:cNvCxnSpPr>
            <a:cxnSpLocks noChangeShapeType="1"/>
          </p:cNvCxnSpPr>
          <p:nvPr/>
        </p:nvCxnSpPr>
        <p:spPr bwMode="auto">
          <a:xfrm rot="10800000" flipV="1">
            <a:off x="6205538" y="4872038"/>
            <a:ext cx="1217612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Straight Connector 37"/>
          <p:cNvCxnSpPr>
            <a:cxnSpLocks noChangeShapeType="1"/>
          </p:cNvCxnSpPr>
          <p:nvPr/>
        </p:nvCxnSpPr>
        <p:spPr bwMode="auto">
          <a:xfrm rot="10800000">
            <a:off x="6203950" y="5634038"/>
            <a:ext cx="1219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39"/>
          <p:cNvCxnSpPr>
            <a:cxnSpLocks noChangeShapeType="1"/>
          </p:cNvCxnSpPr>
          <p:nvPr/>
        </p:nvCxnSpPr>
        <p:spPr bwMode="auto">
          <a:xfrm rot="10800000">
            <a:off x="8526463" y="5318125"/>
            <a:ext cx="762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41"/>
          <p:cNvCxnSpPr>
            <a:cxnSpLocks noChangeShapeType="1"/>
          </p:cNvCxnSpPr>
          <p:nvPr/>
        </p:nvCxnSpPr>
        <p:spPr bwMode="auto">
          <a:xfrm rot="16200000" flipV="1">
            <a:off x="8602663" y="5165725"/>
            <a:ext cx="1219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8488363" y="4670425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4" name="Oval 4"/>
          <p:cNvSpPr>
            <a:spLocks noChangeArrowheads="1"/>
          </p:cNvSpPr>
          <p:nvPr/>
        </p:nvSpPr>
        <p:spPr bwMode="auto">
          <a:xfrm>
            <a:off x="4003675" y="46482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5" name="Oval 5"/>
          <p:cNvSpPr>
            <a:spLocks noChangeArrowheads="1"/>
          </p:cNvSpPr>
          <p:nvPr/>
        </p:nvSpPr>
        <p:spPr bwMode="auto">
          <a:xfrm>
            <a:off x="5899150" y="60912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6" name="Oval 7"/>
          <p:cNvSpPr>
            <a:spLocks noChangeArrowheads="1"/>
          </p:cNvSpPr>
          <p:nvPr/>
        </p:nvSpPr>
        <p:spPr bwMode="auto">
          <a:xfrm>
            <a:off x="4460875" y="56388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7" name="Oval 8"/>
          <p:cNvSpPr>
            <a:spLocks noChangeArrowheads="1"/>
          </p:cNvSpPr>
          <p:nvPr/>
        </p:nvSpPr>
        <p:spPr bwMode="auto">
          <a:xfrm>
            <a:off x="5299075" y="4800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8" name="Oval 9"/>
          <p:cNvSpPr>
            <a:spLocks noChangeArrowheads="1"/>
          </p:cNvSpPr>
          <p:nvPr/>
        </p:nvSpPr>
        <p:spPr bwMode="auto">
          <a:xfrm>
            <a:off x="4613275" y="39624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9" name="Oval 10"/>
          <p:cNvSpPr>
            <a:spLocks noChangeArrowheads="1"/>
          </p:cNvSpPr>
          <p:nvPr/>
        </p:nvSpPr>
        <p:spPr bwMode="auto">
          <a:xfrm>
            <a:off x="6965950" y="63198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0" name="Oval 11"/>
          <p:cNvSpPr>
            <a:spLocks noChangeArrowheads="1"/>
          </p:cNvSpPr>
          <p:nvPr/>
        </p:nvSpPr>
        <p:spPr bwMode="auto">
          <a:xfrm>
            <a:off x="6051550" y="5481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1" name="Oval 12"/>
          <p:cNvSpPr>
            <a:spLocks noChangeArrowheads="1"/>
          </p:cNvSpPr>
          <p:nvPr/>
        </p:nvSpPr>
        <p:spPr bwMode="auto">
          <a:xfrm>
            <a:off x="7270750" y="56340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2" name="Oval 13"/>
          <p:cNvSpPr>
            <a:spLocks noChangeArrowheads="1"/>
          </p:cNvSpPr>
          <p:nvPr/>
        </p:nvSpPr>
        <p:spPr bwMode="auto">
          <a:xfrm>
            <a:off x="7270750" y="4719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3" name="Oval 14"/>
          <p:cNvSpPr>
            <a:spLocks noChangeArrowheads="1"/>
          </p:cNvSpPr>
          <p:nvPr/>
        </p:nvSpPr>
        <p:spPr bwMode="auto">
          <a:xfrm>
            <a:off x="9136063" y="56991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4" name="Oval 15"/>
          <p:cNvSpPr>
            <a:spLocks noChangeArrowheads="1"/>
          </p:cNvSpPr>
          <p:nvPr/>
        </p:nvSpPr>
        <p:spPr bwMode="auto">
          <a:xfrm>
            <a:off x="6289675" y="4038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5" name="Oval 16"/>
          <p:cNvSpPr>
            <a:spLocks noChangeArrowheads="1"/>
          </p:cNvSpPr>
          <p:nvPr/>
        </p:nvSpPr>
        <p:spPr bwMode="auto">
          <a:xfrm>
            <a:off x="8374063" y="51657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6" name="Oval 17"/>
          <p:cNvSpPr>
            <a:spLocks noChangeArrowheads="1"/>
          </p:cNvSpPr>
          <p:nvPr/>
        </p:nvSpPr>
        <p:spPr bwMode="auto">
          <a:xfrm>
            <a:off x="8983663" y="44799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7" name="Rectangle 52"/>
          <p:cNvSpPr>
            <a:spLocks noChangeArrowheads="1"/>
          </p:cNvSpPr>
          <p:nvPr/>
        </p:nvSpPr>
        <p:spPr bwMode="auto">
          <a:xfrm>
            <a:off x="3657601" y="3886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48" name="Rectangle 53"/>
          <p:cNvSpPr>
            <a:spLocks noChangeArrowheads="1"/>
          </p:cNvSpPr>
          <p:nvPr/>
        </p:nvSpPr>
        <p:spPr bwMode="auto">
          <a:xfrm>
            <a:off x="8534401" y="4114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49" name="Rectangle 54"/>
          <p:cNvSpPr>
            <a:spLocks noChangeArrowheads="1"/>
          </p:cNvSpPr>
          <p:nvPr/>
        </p:nvSpPr>
        <p:spPr bwMode="auto">
          <a:xfrm>
            <a:off x="6248401" y="4724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50" name="Rectangle 55"/>
          <p:cNvSpPr>
            <a:spLocks noChangeArrowheads="1"/>
          </p:cNvSpPr>
          <p:nvPr/>
        </p:nvSpPr>
        <p:spPr bwMode="auto">
          <a:xfrm>
            <a:off x="5756276" y="3657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51" name="Rectangle 57"/>
          <p:cNvSpPr>
            <a:spLocks noChangeArrowheads="1"/>
          </p:cNvSpPr>
          <p:nvPr/>
        </p:nvSpPr>
        <p:spPr bwMode="auto">
          <a:xfrm>
            <a:off x="4003675" y="46132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endParaRPr lang="da-DK" b="0"/>
          </a:p>
        </p:txBody>
      </p:sp>
      <p:sp>
        <p:nvSpPr>
          <p:cNvPr id="13352" name="Rectangle 58"/>
          <p:cNvSpPr>
            <a:spLocks noChangeArrowheads="1"/>
          </p:cNvSpPr>
          <p:nvPr/>
        </p:nvSpPr>
        <p:spPr bwMode="auto">
          <a:xfrm>
            <a:off x="5299075" y="4757739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v</a:t>
            </a:r>
            <a:endParaRPr lang="da-DK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42"/>
          <p:cNvSpPr>
            <a:spLocks noChangeArrowheads="1"/>
          </p:cNvSpPr>
          <p:nvPr/>
        </p:nvSpPr>
        <p:spPr bwMode="auto">
          <a:xfrm>
            <a:off x="5680075" y="4422776"/>
            <a:ext cx="2268538" cy="2435225"/>
          </a:xfrm>
          <a:custGeom>
            <a:avLst/>
            <a:gdLst>
              <a:gd name="T0" fmla="*/ 935353 w 2268908"/>
              <a:gd name="T1" fmla="*/ 607203 h 2435551"/>
              <a:gd name="T2" fmla="*/ 1634740 w 2268908"/>
              <a:gd name="T3" fmla="*/ 52615 h 2435551"/>
              <a:gd name="T4" fmla="*/ 2206192 w 2268908"/>
              <a:gd name="T5" fmla="*/ 291513 h 2435551"/>
              <a:gd name="T6" fmla="*/ 1984431 w 2268908"/>
              <a:gd name="T7" fmla="*/ 1613988 h 2435551"/>
              <a:gd name="T8" fmla="*/ 1609153 w 2268908"/>
              <a:gd name="T9" fmla="*/ 2339216 h 2435551"/>
              <a:gd name="T10" fmla="*/ 346845 w 2268908"/>
              <a:gd name="T11" fmla="*/ 2168577 h 2435551"/>
              <a:gd name="T12" fmla="*/ 14219 w 2268908"/>
              <a:gd name="T13" fmla="*/ 1648119 h 2435551"/>
              <a:gd name="T14" fmla="*/ 261555 w 2268908"/>
              <a:gd name="T15" fmla="*/ 991140 h 2435551"/>
              <a:gd name="T16" fmla="*/ 935353 w 2268908"/>
              <a:gd name="T17" fmla="*/ 607203 h 24355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908"/>
              <a:gd name="T28" fmla="*/ 0 h 2435551"/>
              <a:gd name="T29" fmla="*/ 2268908 w 2268908"/>
              <a:gd name="T30" fmla="*/ 2435551 h 24355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908" h="2435551">
                <a:moveTo>
                  <a:pt x="937189" y="608175"/>
                </a:moveTo>
                <a:cubicBezTo>
                  <a:pt x="1166501" y="451502"/>
                  <a:pt x="1425724" y="105398"/>
                  <a:pt x="1637944" y="52699"/>
                </a:cubicBezTo>
                <a:cubicBezTo>
                  <a:pt x="1850164" y="0"/>
                  <a:pt x="2152116" y="31334"/>
                  <a:pt x="2210512" y="291981"/>
                </a:cubicBezTo>
                <a:cubicBezTo>
                  <a:pt x="2268908" y="552628"/>
                  <a:pt x="2088023" y="1274747"/>
                  <a:pt x="1988322" y="1616579"/>
                </a:cubicBezTo>
                <a:cubicBezTo>
                  <a:pt x="1888621" y="1958411"/>
                  <a:pt x="1885773" y="2250392"/>
                  <a:pt x="1612307" y="2342971"/>
                </a:cubicBezTo>
                <a:cubicBezTo>
                  <a:pt x="1338842" y="2435551"/>
                  <a:pt x="613873" y="2287424"/>
                  <a:pt x="347529" y="2172056"/>
                </a:cubicBezTo>
                <a:cubicBezTo>
                  <a:pt x="81185" y="2056688"/>
                  <a:pt x="28486" y="1847315"/>
                  <a:pt x="14243" y="1650762"/>
                </a:cubicBezTo>
                <a:cubicBezTo>
                  <a:pt x="0" y="1454209"/>
                  <a:pt x="108247" y="1167925"/>
                  <a:pt x="262071" y="992736"/>
                </a:cubicBezTo>
                <a:cubicBezTo>
                  <a:pt x="415895" y="817547"/>
                  <a:pt x="707877" y="764848"/>
                  <a:pt x="937189" y="60817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39" name="Freeform 7"/>
          <p:cNvSpPr>
            <a:spLocks noChangeArrowheads="1"/>
          </p:cNvSpPr>
          <p:nvPr/>
        </p:nvSpPr>
        <p:spPr bwMode="auto">
          <a:xfrm>
            <a:off x="8118476" y="4267200"/>
            <a:ext cx="1482725" cy="1944688"/>
          </a:xfrm>
          <a:custGeom>
            <a:avLst/>
            <a:gdLst>
              <a:gd name="T0" fmla="*/ 1010068 w 1482695"/>
              <a:gd name="T1" fmla="*/ 100025 h 1944168"/>
              <a:gd name="T2" fmla="*/ 1309251 w 1482695"/>
              <a:gd name="T3" fmla="*/ 254342 h 1944168"/>
              <a:gd name="T4" fmla="*/ 1463115 w 1482695"/>
              <a:gd name="T5" fmla="*/ 1626064 h 1944168"/>
              <a:gd name="T6" fmla="*/ 1189578 w 1482695"/>
              <a:gd name="T7" fmla="*/ 1891834 h 1944168"/>
              <a:gd name="T8" fmla="*/ 189480 w 1482695"/>
              <a:gd name="T9" fmla="*/ 1274561 h 1944168"/>
              <a:gd name="T10" fmla="*/ 138193 w 1482695"/>
              <a:gd name="T11" fmla="*/ 854467 h 1944168"/>
              <a:gd name="T12" fmla="*/ 1010068 w 1482695"/>
              <a:gd name="T13" fmla="*/ 100025 h 1944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2695"/>
              <a:gd name="T22" fmla="*/ 0 h 1944168"/>
              <a:gd name="T23" fmla="*/ 1482695 w 1482695"/>
              <a:gd name="T24" fmla="*/ 1944168 h 1944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2695" h="1944168">
                <a:moveTo>
                  <a:pt x="1009828" y="99701"/>
                </a:moveTo>
                <a:cubicBezTo>
                  <a:pt x="1204957" y="0"/>
                  <a:pt x="1233443" y="1"/>
                  <a:pt x="1308931" y="253526"/>
                </a:cubicBezTo>
                <a:cubicBezTo>
                  <a:pt x="1384419" y="507051"/>
                  <a:pt x="1482695" y="1348812"/>
                  <a:pt x="1462755" y="1620853"/>
                </a:cubicBezTo>
                <a:cubicBezTo>
                  <a:pt x="1442815" y="1892894"/>
                  <a:pt x="1401511" y="1944168"/>
                  <a:pt x="1189290" y="1885772"/>
                </a:cubicBezTo>
                <a:cubicBezTo>
                  <a:pt x="977070" y="1827376"/>
                  <a:pt x="364621" y="1442815"/>
                  <a:pt x="189432" y="1270475"/>
                </a:cubicBezTo>
                <a:cubicBezTo>
                  <a:pt x="14243" y="1098135"/>
                  <a:pt x="0" y="1046860"/>
                  <a:pt x="138157" y="851731"/>
                </a:cubicBezTo>
                <a:cubicBezTo>
                  <a:pt x="276314" y="656602"/>
                  <a:pt x="814699" y="199402"/>
                  <a:pt x="1009828" y="99701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40" name="Oval 8"/>
          <p:cNvSpPr>
            <a:spLocks noChangeArrowheads="1"/>
          </p:cNvSpPr>
          <p:nvPr/>
        </p:nvSpPr>
        <p:spPr bwMode="auto">
          <a:xfrm>
            <a:off x="6137275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4341" name="Straight Arrow Connector 82"/>
          <p:cNvCxnSpPr>
            <a:cxnSpLocks noChangeShapeType="1"/>
            <a:endCxn id="14370" idx="1"/>
          </p:cNvCxnSpPr>
          <p:nvPr/>
        </p:nvCxnSpPr>
        <p:spPr bwMode="auto">
          <a:xfrm>
            <a:off x="6477000" y="4191000"/>
            <a:ext cx="838200" cy="573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Arrow Connector 90"/>
          <p:cNvCxnSpPr>
            <a:cxnSpLocks noChangeShapeType="1"/>
            <a:endCxn id="14369" idx="6"/>
          </p:cNvCxnSpPr>
          <p:nvPr/>
        </p:nvCxnSpPr>
        <p:spPr bwMode="auto">
          <a:xfrm rot="10800000" flipV="1">
            <a:off x="7575551" y="5334000"/>
            <a:ext cx="942975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Arrow Connector 92"/>
          <p:cNvCxnSpPr>
            <a:cxnSpLocks noChangeShapeType="1"/>
            <a:endCxn id="14374" idx="2"/>
          </p:cNvCxnSpPr>
          <p:nvPr/>
        </p:nvCxnSpPr>
        <p:spPr bwMode="auto">
          <a:xfrm>
            <a:off x="6429375" y="4191001"/>
            <a:ext cx="2554288" cy="441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84"/>
          <p:cNvCxnSpPr>
            <a:cxnSpLocks noChangeShapeType="1"/>
            <a:endCxn id="14371" idx="1"/>
          </p:cNvCxnSpPr>
          <p:nvPr/>
        </p:nvCxnSpPr>
        <p:spPr bwMode="auto">
          <a:xfrm>
            <a:off x="8534401" y="5334001"/>
            <a:ext cx="646113" cy="409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86"/>
          <p:cNvCxnSpPr>
            <a:cxnSpLocks noChangeShapeType="1"/>
            <a:endCxn id="14374" idx="4"/>
          </p:cNvCxnSpPr>
          <p:nvPr/>
        </p:nvCxnSpPr>
        <p:spPr bwMode="auto">
          <a:xfrm rot="16200000" flipV="1">
            <a:off x="8674895" y="5245895"/>
            <a:ext cx="1082675" cy="160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Arrow Connector 88"/>
          <p:cNvCxnSpPr>
            <a:cxnSpLocks noChangeShapeType="1"/>
            <a:endCxn id="14373" idx="7"/>
          </p:cNvCxnSpPr>
          <p:nvPr/>
        </p:nvCxnSpPr>
        <p:spPr bwMode="auto">
          <a:xfrm rot="5400000">
            <a:off x="8620126" y="4678363"/>
            <a:ext cx="546100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Freeform 9"/>
          <p:cNvSpPr>
            <a:spLocks noChangeArrowheads="1"/>
          </p:cNvSpPr>
          <p:nvPr/>
        </p:nvSpPr>
        <p:spPr bwMode="auto">
          <a:xfrm>
            <a:off x="3838575" y="3810001"/>
            <a:ext cx="2019300" cy="2352675"/>
          </a:xfrm>
          <a:custGeom>
            <a:avLst/>
            <a:gdLst>
              <a:gd name="T0" fmla="*/ 3379 w 2394246"/>
              <a:gd name="T1" fmla="*/ 271312 h 2637802"/>
              <a:gd name="T2" fmla="*/ 14451 w 2394246"/>
              <a:gd name="T3" fmla="*/ 136139 h 2637802"/>
              <a:gd name="T4" fmla="*/ 90080 w 2394246"/>
              <a:gd name="T5" fmla="*/ 12552 h 2637802"/>
              <a:gd name="T6" fmla="*/ 173178 w 2394246"/>
              <a:gd name="T7" fmla="*/ 60827 h 2637802"/>
              <a:gd name="T8" fmla="*/ 258144 w 2394246"/>
              <a:gd name="T9" fmla="*/ 271312 h 2637802"/>
              <a:gd name="T10" fmla="*/ 193853 w 2394246"/>
              <a:gd name="T11" fmla="*/ 466348 h 2637802"/>
              <a:gd name="T12" fmla="*/ 95682 w 2394246"/>
              <a:gd name="T13" fmla="*/ 595726 h 2637802"/>
              <a:gd name="T14" fmla="*/ 33791 w 2394246"/>
              <a:gd name="T15" fmla="*/ 468278 h 2637802"/>
              <a:gd name="T16" fmla="*/ 3379 w 2394246"/>
              <a:gd name="T17" fmla="*/ 271312 h 26378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94246"/>
              <a:gd name="T28" fmla="*/ 0 h 2637802"/>
              <a:gd name="T29" fmla="*/ 2394246 w 2394246"/>
              <a:gd name="T30" fmla="*/ 2637802 h 26378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94246" h="2637802">
                <a:moveTo>
                  <a:pt x="30928" y="1200685"/>
                </a:moveTo>
                <a:cubicBezTo>
                  <a:pt x="1425" y="955706"/>
                  <a:pt x="0" y="793335"/>
                  <a:pt x="132256" y="602479"/>
                </a:cubicBezTo>
                <a:cubicBezTo>
                  <a:pt x="264512" y="411623"/>
                  <a:pt x="582334" y="111096"/>
                  <a:pt x="824465" y="55548"/>
                </a:cubicBezTo>
                <a:cubicBezTo>
                  <a:pt x="1066596" y="0"/>
                  <a:pt x="1328667" y="78337"/>
                  <a:pt x="1585041" y="269193"/>
                </a:cubicBezTo>
                <a:cubicBezTo>
                  <a:pt x="1841415" y="460049"/>
                  <a:pt x="2331170" y="901582"/>
                  <a:pt x="2362708" y="1200685"/>
                </a:cubicBezTo>
                <a:cubicBezTo>
                  <a:pt x="2394246" y="1499788"/>
                  <a:pt x="2022097" y="1824529"/>
                  <a:pt x="1774269" y="2063811"/>
                </a:cubicBezTo>
                <a:cubicBezTo>
                  <a:pt x="1526441" y="2303093"/>
                  <a:pt x="1119905" y="2634954"/>
                  <a:pt x="875740" y="2636378"/>
                </a:cubicBezTo>
                <a:cubicBezTo>
                  <a:pt x="631575" y="2637802"/>
                  <a:pt x="450078" y="2311638"/>
                  <a:pt x="309276" y="2072356"/>
                </a:cubicBezTo>
                <a:cubicBezTo>
                  <a:pt x="168474" y="1833074"/>
                  <a:pt x="60431" y="1445664"/>
                  <a:pt x="30928" y="120068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4348" name="Straight Arrow Connector 58"/>
          <p:cNvCxnSpPr>
            <a:cxnSpLocks noChangeShapeType="1"/>
            <a:endCxn id="14372" idx="2"/>
          </p:cNvCxnSpPr>
          <p:nvPr/>
        </p:nvCxnSpPr>
        <p:spPr bwMode="auto">
          <a:xfrm>
            <a:off x="4800601" y="4114800"/>
            <a:ext cx="1489075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59"/>
          <p:cNvCxnSpPr>
            <a:cxnSpLocks noChangeShapeType="1"/>
            <a:endCxn id="14369" idx="2"/>
          </p:cNvCxnSpPr>
          <p:nvPr/>
        </p:nvCxnSpPr>
        <p:spPr bwMode="auto">
          <a:xfrm>
            <a:off x="6172200" y="5638800"/>
            <a:ext cx="1098550" cy="147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Straight Arrow Connector 60"/>
          <p:cNvCxnSpPr>
            <a:cxnSpLocks noChangeShapeType="1"/>
            <a:endCxn id="14370" idx="4"/>
          </p:cNvCxnSpPr>
          <p:nvPr/>
        </p:nvCxnSpPr>
        <p:spPr bwMode="auto">
          <a:xfrm rot="5400000" flipH="1" flipV="1">
            <a:off x="7023894" y="5391944"/>
            <a:ext cx="766762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Straight Arrow Connector 61"/>
          <p:cNvCxnSpPr>
            <a:cxnSpLocks noChangeShapeType="1"/>
            <a:endCxn id="14369" idx="4"/>
          </p:cNvCxnSpPr>
          <p:nvPr/>
        </p:nvCxnSpPr>
        <p:spPr bwMode="auto">
          <a:xfrm rot="5400000" flipH="1" flipV="1">
            <a:off x="6985794" y="6039644"/>
            <a:ext cx="538162" cy="336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Arrow Connector 62"/>
          <p:cNvCxnSpPr>
            <a:cxnSpLocks noChangeShapeType="1"/>
            <a:endCxn id="14367" idx="2"/>
          </p:cNvCxnSpPr>
          <p:nvPr/>
        </p:nvCxnSpPr>
        <p:spPr bwMode="auto">
          <a:xfrm>
            <a:off x="6019800" y="6248400"/>
            <a:ext cx="946150" cy="223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Straight Arrow Connector 63"/>
          <p:cNvCxnSpPr>
            <a:cxnSpLocks noChangeShapeType="1"/>
            <a:endCxn id="14363" idx="0"/>
          </p:cNvCxnSpPr>
          <p:nvPr/>
        </p:nvCxnSpPr>
        <p:spPr bwMode="auto">
          <a:xfrm rot="5400000">
            <a:off x="5885656" y="5804694"/>
            <a:ext cx="452438" cy="120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Arrow Connector 64"/>
          <p:cNvCxnSpPr>
            <a:cxnSpLocks noChangeShapeType="1"/>
            <a:endCxn id="14368" idx="7"/>
          </p:cNvCxnSpPr>
          <p:nvPr/>
        </p:nvCxnSpPr>
        <p:spPr bwMode="auto">
          <a:xfrm rot="10800000" flipV="1">
            <a:off x="6311900" y="4876800"/>
            <a:ext cx="1079500" cy="649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Straight Arrow Connector 80"/>
          <p:cNvCxnSpPr>
            <a:cxnSpLocks noChangeShapeType="1"/>
            <a:endCxn id="14363" idx="2"/>
          </p:cNvCxnSpPr>
          <p:nvPr/>
        </p:nvCxnSpPr>
        <p:spPr bwMode="auto">
          <a:xfrm>
            <a:off x="4572000" y="5791200"/>
            <a:ext cx="1327150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Straight Arrow Connector 45"/>
          <p:cNvCxnSpPr>
            <a:cxnSpLocks noChangeShapeType="1"/>
          </p:cNvCxnSpPr>
          <p:nvPr/>
        </p:nvCxnSpPr>
        <p:spPr bwMode="auto">
          <a:xfrm rot="16200000" flipH="1">
            <a:off x="3962400" y="5029200"/>
            <a:ext cx="838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Straight Arrow Connector 49"/>
          <p:cNvCxnSpPr>
            <a:cxnSpLocks noChangeShapeType="1"/>
            <a:endCxn id="14365" idx="3"/>
          </p:cNvCxnSpPr>
          <p:nvPr/>
        </p:nvCxnSpPr>
        <p:spPr bwMode="auto">
          <a:xfrm rot="5400000" flipH="1" flipV="1">
            <a:off x="4630738" y="5078413"/>
            <a:ext cx="730250" cy="6953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Arrow Connector 51"/>
          <p:cNvCxnSpPr>
            <a:cxnSpLocks noChangeShapeType="1"/>
            <a:endCxn id="14366" idx="5"/>
          </p:cNvCxnSpPr>
          <p:nvPr/>
        </p:nvCxnSpPr>
        <p:spPr bwMode="auto">
          <a:xfrm rot="16200000" flipV="1">
            <a:off x="4814888" y="4281488"/>
            <a:ext cx="730250" cy="612775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Arrow Connector 54"/>
          <p:cNvCxnSpPr>
            <a:cxnSpLocks noChangeShapeType="1"/>
            <a:endCxn id="14362" idx="7"/>
          </p:cNvCxnSpPr>
          <p:nvPr/>
        </p:nvCxnSpPr>
        <p:spPr bwMode="auto">
          <a:xfrm rot="5400000">
            <a:off x="4205288" y="4173538"/>
            <a:ext cx="577850" cy="460375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Stærke Sammenhængskomponenter</a:t>
            </a:r>
            <a:endParaRPr lang="en-US" sz="4000" b="1"/>
          </a:p>
        </p:txBody>
      </p:sp>
      <p:sp>
        <p:nvSpPr>
          <p:cNvPr id="14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696200" cy="3124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smtClean="0"/>
              <a:t>Opdeling af knuderne i en </a:t>
            </a:r>
            <a:r>
              <a:rPr lang="da-DK" smtClean="0">
                <a:solidFill>
                  <a:srgbClr val="00CC00"/>
                </a:solidFill>
              </a:rPr>
              <a:t>orienteret</a:t>
            </a:r>
            <a:r>
              <a:rPr lang="da-DK" smtClean="0"/>
              <a:t> graf i </a:t>
            </a:r>
          </a:p>
          <a:p>
            <a:pPr marL="0" indent="0" eaLnBrk="1" hangingPunct="1">
              <a:buNone/>
            </a:pPr>
            <a:r>
              <a:rPr lang="da-DK" b="1" smtClean="0">
                <a:solidFill>
                  <a:schemeClr val="accent2"/>
                </a:solidFill>
              </a:rPr>
              <a:t>komponenter 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i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/>
              <a:t>, således at </a:t>
            </a:r>
          </a:p>
          <a:p>
            <a:pPr marL="0" indent="0" eaLnBrk="1" hangingPunct="1"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/>
              <a:t> er i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mtClean="0"/>
              <a:t> hvis og kun hvis der både er</a:t>
            </a:r>
          </a:p>
          <a:p>
            <a:pPr marL="0" indent="0" eaLnBrk="1" hangingPunct="1"/>
            <a:r>
              <a:rPr lang="da-DK" smtClean="0"/>
              <a:t> en </a:t>
            </a:r>
            <a:r>
              <a:rPr lang="da-DK" smtClean="0">
                <a:solidFill>
                  <a:srgbClr val="FF0000"/>
                </a:solidFill>
              </a:rPr>
              <a:t>sti fra </a:t>
            </a:r>
            <a:r>
              <a:rPr lang="da-DK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>
                <a:solidFill>
                  <a:srgbClr val="FF0000"/>
                </a:solidFill>
              </a:rPr>
              <a:t> til </a:t>
            </a:r>
            <a:r>
              <a:rPr lang="da-DK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>
                <a:solidFill>
                  <a:srgbClr val="FF0000"/>
                </a:solidFill>
              </a:rPr>
              <a:t> </a:t>
            </a:r>
            <a:r>
              <a:rPr lang="da-DK" smtClean="0"/>
              <a:t>og </a:t>
            </a:r>
          </a:p>
          <a:p>
            <a:pPr marL="0" indent="0" eaLnBrk="1" hangingPunct="1"/>
            <a:r>
              <a:rPr lang="da-DK" smtClean="0"/>
              <a:t> en </a:t>
            </a:r>
            <a:r>
              <a:rPr lang="da-DK" smtClean="0">
                <a:solidFill>
                  <a:srgbClr val="00CC00"/>
                </a:solidFill>
              </a:rPr>
              <a:t>sti fra </a:t>
            </a:r>
            <a:r>
              <a:rPr lang="da-DK" i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>
                <a:solidFill>
                  <a:srgbClr val="00CC00"/>
                </a:solidFill>
              </a:rPr>
              <a:t> til </a:t>
            </a:r>
            <a:r>
              <a:rPr lang="da-DK" i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i="1" smtClean="0">
              <a:solidFill>
                <a:srgbClr val="00CC00"/>
              </a:solidFill>
            </a:endParaRPr>
          </a:p>
        </p:txBody>
      </p:sp>
      <p:sp>
        <p:nvSpPr>
          <p:cNvPr id="14362" name="Oval 23"/>
          <p:cNvSpPr>
            <a:spLocks noChangeArrowheads="1"/>
          </p:cNvSpPr>
          <p:nvPr/>
        </p:nvSpPr>
        <p:spPr bwMode="auto">
          <a:xfrm>
            <a:off x="4003675" y="46482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3" name="Oval 24"/>
          <p:cNvSpPr>
            <a:spLocks noChangeArrowheads="1"/>
          </p:cNvSpPr>
          <p:nvPr/>
        </p:nvSpPr>
        <p:spPr bwMode="auto">
          <a:xfrm>
            <a:off x="5899150" y="60912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4" name="Oval 25"/>
          <p:cNvSpPr>
            <a:spLocks noChangeArrowheads="1"/>
          </p:cNvSpPr>
          <p:nvPr/>
        </p:nvSpPr>
        <p:spPr bwMode="auto">
          <a:xfrm>
            <a:off x="4460875" y="56388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5" name="Oval 26"/>
          <p:cNvSpPr>
            <a:spLocks noChangeArrowheads="1"/>
          </p:cNvSpPr>
          <p:nvPr/>
        </p:nvSpPr>
        <p:spPr bwMode="auto">
          <a:xfrm>
            <a:off x="5299075" y="4800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6" name="Oval 27"/>
          <p:cNvSpPr>
            <a:spLocks noChangeArrowheads="1"/>
          </p:cNvSpPr>
          <p:nvPr/>
        </p:nvSpPr>
        <p:spPr bwMode="auto">
          <a:xfrm>
            <a:off x="4613275" y="39624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7" name="Oval 28"/>
          <p:cNvSpPr>
            <a:spLocks noChangeArrowheads="1"/>
          </p:cNvSpPr>
          <p:nvPr/>
        </p:nvSpPr>
        <p:spPr bwMode="auto">
          <a:xfrm>
            <a:off x="6965950" y="63198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8" name="Oval 29"/>
          <p:cNvSpPr>
            <a:spLocks noChangeArrowheads="1"/>
          </p:cNvSpPr>
          <p:nvPr/>
        </p:nvSpPr>
        <p:spPr bwMode="auto">
          <a:xfrm>
            <a:off x="6051550" y="5481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9" name="Oval 30"/>
          <p:cNvSpPr>
            <a:spLocks noChangeArrowheads="1"/>
          </p:cNvSpPr>
          <p:nvPr/>
        </p:nvSpPr>
        <p:spPr bwMode="auto">
          <a:xfrm>
            <a:off x="7270750" y="56340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0" name="Oval 31"/>
          <p:cNvSpPr>
            <a:spLocks noChangeArrowheads="1"/>
          </p:cNvSpPr>
          <p:nvPr/>
        </p:nvSpPr>
        <p:spPr bwMode="auto">
          <a:xfrm>
            <a:off x="7270750" y="4719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1" name="Oval 32"/>
          <p:cNvSpPr>
            <a:spLocks noChangeArrowheads="1"/>
          </p:cNvSpPr>
          <p:nvPr/>
        </p:nvSpPr>
        <p:spPr bwMode="auto">
          <a:xfrm>
            <a:off x="9136063" y="56991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2" name="Oval 33"/>
          <p:cNvSpPr>
            <a:spLocks noChangeArrowheads="1"/>
          </p:cNvSpPr>
          <p:nvPr/>
        </p:nvSpPr>
        <p:spPr bwMode="auto">
          <a:xfrm>
            <a:off x="6289675" y="4038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3" name="Oval 34"/>
          <p:cNvSpPr>
            <a:spLocks noChangeArrowheads="1"/>
          </p:cNvSpPr>
          <p:nvPr/>
        </p:nvSpPr>
        <p:spPr bwMode="auto">
          <a:xfrm>
            <a:off x="8374063" y="51657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4" name="Oval 35"/>
          <p:cNvSpPr>
            <a:spLocks noChangeArrowheads="1"/>
          </p:cNvSpPr>
          <p:nvPr/>
        </p:nvSpPr>
        <p:spPr bwMode="auto">
          <a:xfrm>
            <a:off x="8983663" y="44799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5" name="Rectangle 36"/>
          <p:cNvSpPr>
            <a:spLocks noChangeArrowheads="1"/>
          </p:cNvSpPr>
          <p:nvPr/>
        </p:nvSpPr>
        <p:spPr bwMode="auto">
          <a:xfrm>
            <a:off x="3657601" y="3886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6" name="Rectangle 37"/>
          <p:cNvSpPr>
            <a:spLocks noChangeArrowheads="1"/>
          </p:cNvSpPr>
          <p:nvPr/>
        </p:nvSpPr>
        <p:spPr bwMode="auto">
          <a:xfrm>
            <a:off x="8534401" y="4114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7" name="Rectangle 38"/>
          <p:cNvSpPr>
            <a:spLocks noChangeArrowheads="1"/>
          </p:cNvSpPr>
          <p:nvPr/>
        </p:nvSpPr>
        <p:spPr bwMode="auto">
          <a:xfrm>
            <a:off x="6248401" y="4724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8" name="Rectangle 39"/>
          <p:cNvSpPr>
            <a:spLocks noChangeArrowheads="1"/>
          </p:cNvSpPr>
          <p:nvPr/>
        </p:nvSpPr>
        <p:spPr bwMode="auto">
          <a:xfrm>
            <a:off x="5756276" y="3657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9" name="Rectangle 40"/>
          <p:cNvSpPr>
            <a:spLocks noChangeArrowheads="1"/>
          </p:cNvSpPr>
          <p:nvPr/>
        </p:nvSpPr>
        <p:spPr bwMode="auto">
          <a:xfrm>
            <a:off x="4003675" y="46132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endParaRPr lang="da-DK" b="0"/>
          </a:p>
        </p:txBody>
      </p:sp>
      <p:sp>
        <p:nvSpPr>
          <p:cNvPr id="14380" name="Rectangle 41"/>
          <p:cNvSpPr>
            <a:spLocks noChangeArrowheads="1"/>
          </p:cNvSpPr>
          <p:nvPr/>
        </p:nvSpPr>
        <p:spPr bwMode="auto">
          <a:xfrm>
            <a:off x="5299075" y="4757739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v</a:t>
            </a:r>
            <a:endParaRPr lang="da-DK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295400"/>
          </a:xfrm>
        </p:spPr>
        <p:txBody>
          <a:bodyPr/>
          <a:lstStyle/>
          <a:p>
            <a:r>
              <a:rPr lang="da-DK" sz="4000" b="1">
                <a:solidFill>
                  <a:schemeClr val="bg1"/>
                </a:solidFill>
              </a:rPr>
              <a:t>Antal stærke sammenhængskomponenter 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2362200" y="3616325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5365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1" y="2397125"/>
            <a:ext cx="2500313" cy="3429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1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2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3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4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5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/>
          <a:stretch>
            <a:fillRect/>
          </a:stretch>
        </p:blipFill>
        <p:spPr bwMode="auto">
          <a:xfrm>
            <a:off x="6019800" y="2590801"/>
            <a:ext cx="443865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6019800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bg1"/>
                </a:solidFill>
              </a:rPr>
              <a:t>Eksamensopgave 1(d), sommeren 2009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88163" y="6030914"/>
            <a:ext cx="285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b="0">
                <a:solidFill>
                  <a:schemeClr val="bg1"/>
                </a:solidFill>
              </a:rPr>
              <a:t>{A,B,D,E,G,H,J}, {C}, {F, I}</a:t>
            </a:r>
            <a:endParaRPr lang="en-US" b="0">
              <a:solidFill>
                <a:schemeClr val="bg1"/>
              </a:solidFill>
            </a:endParaRPr>
          </a:p>
        </p:txBody>
      </p:sp>
      <p:grpSp>
        <p:nvGrpSpPr>
          <p:cNvPr id="1536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2440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2" name="Freeform 11"/>
          <p:cNvSpPr>
            <a:spLocks/>
          </p:cNvSpPr>
          <p:nvPr/>
        </p:nvSpPr>
        <p:spPr bwMode="auto">
          <a:xfrm>
            <a:off x="9201150" y="2474913"/>
            <a:ext cx="1225550" cy="1687512"/>
          </a:xfrm>
          <a:custGeom>
            <a:avLst/>
            <a:gdLst>
              <a:gd name="T0" fmla="*/ 252326 w 1224726"/>
              <a:gd name="T1" fmla="*/ 27902 h 1687577"/>
              <a:gd name="T2" fmla="*/ 687333 w 1224726"/>
              <a:gd name="T3" fmla="*/ 162808 h 1687577"/>
              <a:gd name="T4" fmla="*/ 1182341 w 1224726"/>
              <a:gd name="T5" fmla="*/ 1182099 h 1687577"/>
              <a:gd name="T6" fmla="*/ 1137340 w 1224726"/>
              <a:gd name="T7" fmla="*/ 1541851 h 1687577"/>
              <a:gd name="T8" fmla="*/ 627333 w 1224726"/>
              <a:gd name="T9" fmla="*/ 1571830 h 1687577"/>
              <a:gd name="T10" fmla="*/ 12320 w 1224726"/>
              <a:gd name="T11" fmla="*/ 432621 h 1687577"/>
              <a:gd name="T12" fmla="*/ 252326 w 1224726"/>
              <a:gd name="T13" fmla="*/ 27902 h 16875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4726" h="1687577">
                <a:moveTo>
                  <a:pt x="252156" y="27903"/>
                </a:moveTo>
                <a:cubicBezTo>
                  <a:pt x="364582" y="-17068"/>
                  <a:pt x="531973" y="-29560"/>
                  <a:pt x="686871" y="162814"/>
                </a:cubicBezTo>
                <a:cubicBezTo>
                  <a:pt x="841769" y="355188"/>
                  <a:pt x="1106595" y="952296"/>
                  <a:pt x="1181546" y="1182145"/>
                </a:cubicBezTo>
                <a:cubicBezTo>
                  <a:pt x="1256497" y="1411994"/>
                  <a:pt x="1229014" y="1476952"/>
                  <a:pt x="1136575" y="1541910"/>
                </a:cubicBezTo>
                <a:cubicBezTo>
                  <a:pt x="1044136" y="1606868"/>
                  <a:pt x="841770" y="1816730"/>
                  <a:pt x="626911" y="1571891"/>
                </a:cubicBezTo>
                <a:cubicBezTo>
                  <a:pt x="412052" y="1327052"/>
                  <a:pt x="74771" y="689969"/>
                  <a:pt x="12312" y="432638"/>
                </a:cubicBezTo>
                <a:cubicBezTo>
                  <a:pt x="-50147" y="175307"/>
                  <a:pt x="139730" y="72874"/>
                  <a:pt x="252156" y="27903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127751" y="2519364"/>
            <a:ext cx="619125" cy="636587"/>
          </a:xfrm>
          <a:custGeom>
            <a:avLst/>
            <a:gdLst>
              <a:gd name="T0" fmla="*/ 63078 w 619386"/>
              <a:gd name="T1" fmla="*/ 77754 h 636579"/>
              <a:gd name="T2" fmla="*/ 452658 w 619386"/>
              <a:gd name="T3" fmla="*/ 32782 h 636579"/>
              <a:gd name="T4" fmla="*/ 602496 w 619386"/>
              <a:gd name="T5" fmla="*/ 392552 h 636579"/>
              <a:gd name="T6" fmla="*/ 93047 w 619386"/>
              <a:gd name="T7" fmla="*/ 422533 h 636579"/>
              <a:gd name="T8" fmla="*/ 63078 w 619386"/>
              <a:gd name="T9" fmla="*/ 77754 h 636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386" h="636579">
                <a:moveTo>
                  <a:pt x="63105" y="77753"/>
                </a:moveTo>
                <a:cubicBezTo>
                  <a:pt x="123065" y="12795"/>
                  <a:pt x="302948" y="-34674"/>
                  <a:pt x="452849" y="32782"/>
                </a:cubicBezTo>
                <a:cubicBezTo>
                  <a:pt x="602750" y="100238"/>
                  <a:pt x="647719" y="252639"/>
                  <a:pt x="602750" y="392547"/>
                </a:cubicBezTo>
                <a:cubicBezTo>
                  <a:pt x="557781" y="532455"/>
                  <a:pt x="337925" y="847249"/>
                  <a:pt x="93086" y="422528"/>
                </a:cubicBezTo>
                <a:cubicBezTo>
                  <a:pt x="-54317" y="170194"/>
                  <a:pt x="3145" y="142711"/>
                  <a:pt x="63105" y="77753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426201" y="2638426"/>
            <a:ext cx="3033713" cy="3095625"/>
          </a:xfrm>
          <a:custGeom>
            <a:avLst/>
            <a:gdLst>
              <a:gd name="T0" fmla="*/ 1135675 w 3033997"/>
              <a:gd name="T1" fmla="*/ 16974 h 3094899"/>
              <a:gd name="T2" fmla="*/ 2589586 w 3033997"/>
              <a:gd name="T3" fmla="*/ 721677 h 3094899"/>
              <a:gd name="T4" fmla="*/ 3024258 w 3033997"/>
              <a:gd name="T5" fmla="*/ 1966152 h 3094899"/>
              <a:gd name="T6" fmla="*/ 2271821 w 3033997"/>
              <a:gd name="T7" fmla="*/ 3075435 h 3094899"/>
              <a:gd name="T8" fmla="*/ 596080 w 3033997"/>
              <a:gd name="T9" fmla="*/ 2865774 h 3094899"/>
              <a:gd name="T10" fmla="*/ 11516 w 3033997"/>
              <a:gd name="T11" fmla="*/ 1411387 h 3094899"/>
              <a:gd name="T12" fmla="*/ 1135675 w 3033997"/>
              <a:gd name="T13" fmla="*/ 16974 h 30948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3997" h="3094899">
                <a:moveTo>
                  <a:pt x="1135781" y="16970"/>
                </a:moveTo>
                <a:cubicBezTo>
                  <a:pt x="1565499" y="-97955"/>
                  <a:pt x="2275035" y="396721"/>
                  <a:pt x="2589828" y="721508"/>
                </a:cubicBezTo>
                <a:cubicBezTo>
                  <a:pt x="2904621" y="1046295"/>
                  <a:pt x="3077507" y="1573490"/>
                  <a:pt x="3024541" y="1965691"/>
                </a:cubicBezTo>
                <a:cubicBezTo>
                  <a:pt x="2971575" y="2357892"/>
                  <a:pt x="2874888" y="3031492"/>
                  <a:pt x="2272034" y="3074714"/>
                </a:cubicBezTo>
                <a:cubicBezTo>
                  <a:pt x="1669180" y="3117936"/>
                  <a:pt x="810995" y="3109941"/>
                  <a:pt x="596136" y="2865102"/>
                </a:cubicBezTo>
                <a:cubicBezTo>
                  <a:pt x="381277" y="2620263"/>
                  <a:pt x="-78424" y="1885745"/>
                  <a:pt x="11517" y="1411056"/>
                </a:cubicBezTo>
                <a:cubicBezTo>
                  <a:pt x="101458" y="936367"/>
                  <a:pt x="706063" y="131895"/>
                  <a:pt x="1135781" y="16970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622676"/>
            <a:ext cx="39624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1" y="1157289"/>
            <a:ext cx="853281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Stærke Sammenhængskomponenter</a:t>
            </a:r>
            <a:endParaRPr lang="en-US" sz="40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10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962400" y="2895600"/>
            <a:ext cx="17526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lbow Connector 10"/>
          <p:cNvCxnSpPr>
            <a:cxnSpLocks noChangeShapeType="1"/>
          </p:cNvCxnSpPr>
          <p:nvPr/>
        </p:nvCxnSpPr>
        <p:spPr bwMode="auto">
          <a:xfrm rot="10800000" flipV="1">
            <a:off x="3505201" y="2895600"/>
            <a:ext cx="1676401" cy="16002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259013" y="6696075"/>
            <a:ext cx="576262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10353040" y="89972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dirty="0">
                <a:solidFill>
                  <a:schemeClr val="accent2"/>
                </a:solidFill>
              </a:rPr>
              <a:t>Tarjan </a:t>
            </a:r>
            <a:r>
              <a:rPr lang="da-DK" dirty="0" smtClean="0">
                <a:solidFill>
                  <a:schemeClr val="accent2"/>
                </a:solidFill>
              </a:rPr>
              <a:t>1972</a:t>
            </a:r>
            <a:endParaRPr lang="da-DK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5638800" y="38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9067800" y="6324600"/>
            <a:ext cx="152400" cy="1524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7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2"/>
          <a:stretch>
            <a:fillRect/>
          </a:stretch>
        </p:blipFill>
        <p:spPr bwMode="auto">
          <a:xfrm>
            <a:off x="3138489" y="1263650"/>
            <a:ext cx="46831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4"/>
          <a:stretch>
            <a:fillRect/>
          </a:stretch>
        </p:blipFill>
        <p:spPr bwMode="auto">
          <a:xfrm>
            <a:off x="2895601" y="5105400"/>
            <a:ext cx="46831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da-DK" sz="4000" b="1"/>
              <a:t>Stærke Sammenhængskomponenter</a:t>
            </a:r>
            <a:endParaRPr lang="en-US" sz="4000" b="1"/>
          </a:p>
        </p:txBody>
      </p:sp>
      <p:cxnSp>
        <p:nvCxnSpPr>
          <p:cNvPr id="17413" name="Straight Arrow Connector 9"/>
          <p:cNvCxnSpPr>
            <a:cxnSpLocks noChangeShapeType="1"/>
          </p:cNvCxnSpPr>
          <p:nvPr/>
        </p:nvCxnSpPr>
        <p:spPr bwMode="auto">
          <a:xfrm rot="10800000" flipV="1">
            <a:off x="6096000" y="1905000"/>
            <a:ext cx="22098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8305800" y="12382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DFS trækanter mellem to stærke sammenhængs-komponenter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749800" y="1538289"/>
            <a:ext cx="325438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10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922964" y="2446339"/>
            <a:ext cx="325437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131050" y="2438400"/>
            <a:ext cx="325438" cy="357188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99150" y="1538289"/>
            <a:ext cx="325438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8001000" y="2789238"/>
            <a:ext cx="266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>
                <a:solidFill>
                  <a:srgbClr val="00CC00"/>
                </a:solidFill>
              </a:rPr>
              <a:t>De største finising tider i hver komponent udgør en (omvendt) topologisk sortering af komponenterne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83832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0" i="1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0" y="398722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0" i="1" dirty="0"/>
              <a:t>G</a:t>
            </a:r>
            <a:r>
              <a:rPr lang="da-DK" sz="3200" b="0" baseline="30000" dirty="0"/>
              <a:t>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43000"/>
            <a:ext cx="7224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Dybde Først Søgning (DFS)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49625" y="1724025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8" name="Straight Connector 7"/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5094288" y="538163"/>
            <a:ext cx="396875" cy="2063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60738" y="20081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78163" y="4214813"/>
            <a:ext cx="6096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5" name="Straight Connector 14"/>
          <p:cNvCxnSpPr>
            <a:cxnSpLocks noChangeShapeType="1"/>
            <a:stCxn id="14" idx="7"/>
          </p:cNvCxnSpPr>
          <p:nvPr/>
        </p:nvCxnSpPr>
        <p:spPr bwMode="auto">
          <a:xfrm rot="5400000" flipH="1" flipV="1">
            <a:off x="4470401" y="2328864"/>
            <a:ext cx="1058863" cy="28019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12" idx="5"/>
            <a:endCxn id="10" idx="1"/>
          </p:cNvCxnSpPr>
          <p:nvPr/>
        </p:nvCxnSpPr>
        <p:spPr bwMode="auto">
          <a:xfrm rot="16200000" flipH="1">
            <a:off x="4936332" y="1278732"/>
            <a:ext cx="398462" cy="237807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055938" y="6353175"/>
            <a:ext cx="652462" cy="363538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4" idx="7"/>
          </p:cNvCxnSpPr>
          <p:nvPr/>
        </p:nvCxnSpPr>
        <p:spPr bwMode="auto">
          <a:xfrm rot="5400000" flipH="1" flipV="1">
            <a:off x="3517900" y="3600450"/>
            <a:ext cx="2901950" cy="27114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8534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4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DFS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24600" y="29718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”discover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u.f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”finishing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24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endParaRPr lang="da-DK" b="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 på </a:t>
            </a:r>
            <a:r>
              <a:rPr lang="da-DK" b="0" dirty="0" err="1"/>
              <a:t>rekursionsstakken</a:t>
            </a:r>
            <a:r>
              <a:rPr lang="da-DK" b="0" dirty="0"/>
              <a:t> </a:t>
            </a: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18239" y="3262313"/>
            <a:ext cx="625475" cy="381000"/>
          </a:xfrm>
          <a:prstGeom prst="ellipse">
            <a:avLst/>
          </a:prstGeom>
          <a:noFill/>
          <a:ln w="57150" algn="ctr">
            <a:solidFill>
              <a:srgbClr val="C00000">
                <a:alpha val="6980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4" grpId="0" animBg="1"/>
      <p:bldP spid="41" grpId="0" build="allAtOnce"/>
      <p:bldP spid="10" grpId="0" animBg="1"/>
      <p:bldP spid="9" grpId="0" animBg="1"/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026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295400"/>
          </a:xfrm>
        </p:spPr>
        <p:txBody>
          <a:bodyPr/>
          <a:lstStyle/>
          <a:p>
            <a:r>
              <a:rPr lang="da-DK" sz="4000" b="1">
                <a:solidFill>
                  <a:schemeClr val="bg1"/>
                </a:solidFill>
              </a:rPr>
              <a:t>Kan en knude have 13/17 som </a:t>
            </a:r>
            <a:br>
              <a:rPr lang="da-DK" sz="4000" b="1">
                <a:solidFill>
                  <a:schemeClr val="bg1"/>
                </a:solidFill>
              </a:rPr>
            </a:br>
            <a:r>
              <a:rPr lang="da-DK" sz="4000" b="1">
                <a:solidFill>
                  <a:schemeClr val="bg1"/>
                </a:solidFill>
              </a:rPr>
              <a:t>DFS discover/finishing tider ? 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4419600" y="3276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b="0">
              <a:solidFill>
                <a:srgbClr val="FFFFFF"/>
              </a:solidFill>
            </a:endParaRPr>
          </a:p>
        </p:txBody>
      </p:sp>
      <p:sp>
        <p:nvSpPr>
          <p:cNvPr id="2458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67288" y="2667000"/>
            <a:ext cx="2500312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2458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757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a-DK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da-DK" sz="1400" b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da-DK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32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4" y="3657600"/>
            <a:ext cx="51704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09600"/>
            <a:ext cx="4302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6629400" y="5105400"/>
            <a:ext cx="2209800" cy="1200150"/>
            <a:chOff x="5105400" y="5105400"/>
            <a:chExt cx="2209800" cy="1200150"/>
          </a:xfrm>
        </p:grpSpPr>
        <p:sp>
          <p:nvSpPr>
            <p:cNvPr id="25606" name="TextBox 4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2209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/>
                <a:t> 	= træ-kanter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/>
                <a:t>	= tilbage-kanter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/>
                <a:t>	= kryds-kanter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a-DK"/>
                <a:t>	= fremad-kanter</a:t>
              </a:r>
            </a:p>
          </p:txBody>
        </p:sp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181600"/>
              <a:ext cx="152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4629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9880"/>
              </p:ext>
            </p:extLst>
          </p:nvPr>
        </p:nvGraphicFramePr>
        <p:xfrm>
          <a:off x="2133600" y="2438400"/>
          <a:ext cx="8077200" cy="35968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500"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chemeClr val="tx1"/>
                          </a:solidFill>
                        </a:rPr>
                        <a:t>BFS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Finde afstande</a:t>
                      </a: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 til startknuden</a:t>
                      </a:r>
                      <a:b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(afstand = antal kanter, f.eks. </a:t>
                      </a:r>
                      <a:r>
                        <a:rPr lang="da-DK" sz="2800" b="0" baseline="0" dirty="0" err="1" smtClean="0">
                          <a:solidFill>
                            <a:schemeClr val="tx1"/>
                          </a:solidFill>
                        </a:rPr>
                        <a:t>RushHour</a:t>
                      </a: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da-DK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38"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chemeClr val="tx1"/>
                          </a:solidFill>
                        </a:rPr>
                        <a:t>DFS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Topologisk sortering </a:t>
                      </a:r>
                      <a:b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Stærke </a:t>
                      </a:r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sammenhængskomponenter</a:t>
                      </a:r>
                      <a:b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a-DK" sz="2800" b="0" i="1" baseline="0" dirty="0" err="1" smtClean="0">
                          <a:solidFill>
                            <a:schemeClr val="tx1"/>
                          </a:solidFill>
                        </a:rPr>
                        <a:t>Planaritets</a:t>
                      </a:r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 testning)</a:t>
                      </a:r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</a:b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BFS og DFS anvendelser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7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295400"/>
          </a:xfrm>
        </p:spPr>
        <p:txBody>
          <a:bodyPr/>
          <a:lstStyle/>
          <a:p>
            <a:r>
              <a:rPr lang="da-DK" sz="3200">
                <a:solidFill>
                  <a:schemeClr val="bg1"/>
                </a:solidFill>
              </a:rPr>
              <a:t>Antag der findes sti </a:t>
            </a:r>
            <a:r>
              <a:rPr lang="da-DK" sz="3200" i="1">
                <a:solidFill>
                  <a:schemeClr val="bg1"/>
                </a:solidFill>
              </a:rPr>
              <a:t>a</a:t>
            </a:r>
            <a:r>
              <a:rPr lang="da-DK" sz="3200">
                <a:solidFill>
                  <a:schemeClr val="bg1"/>
                </a:solidFill>
              </a:rPr>
              <a:t>         </a:t>
            </a:r>
            <a:r>
              <a:rPr lang="da-DK" sz="3200" i="1">
                <a:solidFill>
                  <a:schemeClr val="bg1"/>
                </a:solidFill>
              </a:rPr>
              <a:t>b</a:t>
            </a:r>
            <a:r>
              <a:rPr lang="da-DK" sz="3200">
                <a:solidFill>
                  <a:schemeClr val="bg1"/>
                </a:solidFill>
              </a:rPr>
              <a:t> i en orienteret graf.</a:t>
            </a:r>
            <a:br>
              <a:rPr lang="da-DK" sz="3200">
                <a:solidFill>
                  <a:schemeClr val="bg1"/>
                </a:solidFill>
              </a:rPr>
            </a:br>
            <a:r>
              <a:rPr lang="da-DK" sz="3200">
                <a:solidFill>
                  <a:schemeClr val="bg1"/>
                </a:solidFill>
              </a:rPr>
              <a:t>Gælder der altid at </a:t>
            </a:r>
            <a:r>
              <a:rPr lang="da-DK" sz="3200" i="1">
                <a:solidFill>
                  <a:schemeClr val="bg1"/>
                </a:solidFill>
              </a:rPr>
              <a:t>a</a:t>
            </a:r>
            <a:r>
              <a:rPr lang="da-DK" sz="3200">
                <a:solidFill>
                  <a:schemeClr val="bg1"/>
                </a:solidFill>
              </a:rPr>
              <a:t>.</a:t>
            </a:r>
            <a:r>
              <a:rPr lang="da-DK" sz="3200" i="1">
                <a:solidFill>
                  <a:schemeClr val="bg1"/>
                </a:solidFill>
              </a:rPr>
              <a:t>f</a:t>
            </a:r>
            <a:r>
              <a:rPr lang="da-DK" sz="3200">
                <a:solidFill>
                  <a:schemeClr val="bg1"/>
                </a:solidFill>
              </a:rPr>
              <a:t> &gt; </a:t>
            </a:r>
            <a:r>
              <a:rPr lang="da-DK" sz="3200" i="1">
                <a:solidFill>
                  <a:schemeClr val="bg1"/>
                </a:solidFill>
              </a:rPr>
              <a:t>b</a:t>
            </a:r>
            <a:r>
              <a:rPr lang="da-DK" sz="3200">
                <a:solidFill>
                  <a:schemeClr val="bg1"/>
                </a:solidFill>
              </a:rPr>
              <a:t>.</a:t>
            </a:r>
            <a:r>
              <a:rPr lang="da-DK" sz="3200" i="1">
                <a:solidFill>
                  <a:schemeClr val="bg1"/>
                </a:solidFill>
              </a:rPr>
              <a:t>f</a:t>
            </a:r>
            <a:r>
              <a:rPr lang="da-DK" sz="3200">
                <a:solidFill>
                  <a:schemeClr val="bg1"/>
                </a:solidFill>
              </a:rPr>
              <a:t> 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4267200" y="2768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14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67288" y="2159000"/>
            <a:ext cx="2500312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6150" name="Freeform 5"/>
          <p:cNvSpPr>
            <a:spLocks/>
          </p:cNvSpPr>
          <p:nvPr/>
        </p:nvSpPr>
        <p:spPr bwMode="auto">
          <a:xfrm>
            <a:off x="5665789" y="800100"/>
            <a:ext cx="896937" cy="342900"/>
          </a:xfrm>
          <a:custGeom>
            <a:avLst/>
            <a:gdLst>
              <a:gd name="T0" fmla="*/ 0 w 5449454"/>
              <a:gd name="T1" fmla="*/ 0 h 3091735"/>
              <a:gd name="T2" fmla="*/ 4 w 5449454"/>
              <a:gd name="T3" fmla="*/ 1 h 3091735"/>
              <a:gd name="T4" fmla="*/ 6 w 5449454"/>
              <a:gd name="T5" fmla="*/ 0 h 3091735"/>
              <a:gd name="T6" fmla="*/ 10 w 5449454"/>
              <a:gd name="T7" fmla="*/ 0 h 3091735"/>
              <a:gd name="T8" fmla="*/ 12 w 5449454"/>
              <a:gd name="T9" fmla="*/ 0 h 3091735"/>
              <a:gd name="T10" fmla="*/ 15 w 5449454"/>
              <a:gd name="T11" fmla="*/ 0 h 3091735"/>
              <a:gd name="T12" fmla="*/ 18 w 5449454"/>
              <a:gd name="T13" fmla="*/ 0 h 309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9454"/>
              <a:gd name="T22" fmla="*/ 0 h 3091735"/>
              <a:gd name="T23" fmla="*/ 5449454 w 5449454"/>
              <a:gd name="T24" fmla="*/ 3091735 h 3091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9454" h="3091735">
                <a:moveTo>
                  <a:pt x="0" y="1488609"/>
                </a:moveTo>
                <a:cubicBezTo>
                  <a:pt x="869" y="1483746"/>
                  <a:pt x="856762" y="3091733"/>
                  <a:pt x="1147253" y="2862717"/>
                </a:cubicBezTo>
                <a:cubicBezTo>
                  <a:pt x="1437744" y="2633701"/>
                  <a:pt x="1445100" y="229017"/>
                  <a:pt x="1742945" y="114509"/>
                </a:cubicBezTo>
                <a:cubicBezTo>
                  <a:pt x="2040790" y="1"/>
                  <a:pt x="2596029" y="2061163"/>
                  <a:pt x="2934321" y="2175672"/>
                </a:cubicBezTo>
                <a:cubicBezTo>
                  <a:pt x="3272613" y="2290181"/>
                  <a:pt x="3493240" y="935157"/>
                  <a:pt x="3772699" y="801563"/>
                </a:cubicBezTo>
                <a:cubicBezTo>
                  <a:pt x="4052158" y="667969"/>
                  <a:pt x="4331617" y="1278684"/>
                  <a:pt x="4611076" y="1374108"/>
                </a:cubicBezTo>
                <a:cubicBezTo>
                  <a:pt x="4890535" y="1469532"/>
                  <a:pt x="5317836" y="1556988"/>
                  <a:pt x="5449454" y="1374108"/>
                </a:cubicBez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6" t="75497" b="3500"/>
          <a:stretch>
            <a:fillRect/>
          </a:stretch>
        </p:blipFill>
        <p:spPr bwMode="auto">
          <a:xfrm>
            <a:off x="4267200" y="4271964"/>
            <a:ext cx="34290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2440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67288" y="2387600"/>
            <a:ext cx="2500312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7171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295400"/>
          </a:xfrm>
        </p:spPr>
        <p:txBody>
          <a:bodyPr/>
          <a:lstStyle/>
          <a:p>
            <a:r>
              <a:rPr lang="da-DK" sz="3200">
                <a:solidFill>
                  <a:schemeClr val="bg1"/>
                </a:solidFill>
              </a:rPr>
              <a:t>Antag der findes sti </a:t>
            </a:r>
            <a:r>
              <a:rPr lang="da-DK" sz="3200" i="1">
                <a:solidFill>
                  <a:schemeClr val="bg1"/>
                </a:solidFill>
              </a:rPr>
              <a:t>a</a:t>
            </a:r>
            <a:r>
              <a:rPr lang="da-DK" sz="3200">
                <a:solidFill>
                  <a:schemeClr val="bg1"/>
                </a:solidFill>
              </a:rPr>
              <a:t>         </a:t>
            </a:r>
            <a:r>
              <a:rPr lang="da-DK" sz="3200" i="1">
                <a:solidFill>
                  <a:schemeClr val="bg1"/>
                </a:solidFill>
              </a:rPr>
              <a:t>b</a:t>
            </a:r>
            <a:r>
              <a:rPr lang="da-DK" sz="3200">
                <a:solidFill>
                  <a:schemeClr val="bg1"/>
                </a:solidFill>
              </a:rPr>
              <a:t> i en orienteret graf</a:t>
            </a:r>
            <a:br>
              <a:rPr lang="da-DK" sz="3200">
                <a:solidFill>
                  <a:schemeClr val="bg1"/>
                </a:solidFill>
              </a:rPr>
            </a:br>
            <a:r>
              <a:rPr lang="da-DK" sz="3200" b="1">
                <a:solidFill>
                  <a:schemeClr val="bg1"/>
                </a:solidFill>
              </a:rPr>
              <a:t>uden cykler</a:t>
            </a:r>
            <a:r>
              <a:rPr lang="da-DK" sz="3200">
                <a:solidFill>
                  <a:schemeClr val="bg1"/>
                </a:solidFill>
              </a:rPr>
              <a:t>.</a:t>
            </a:r>
            <a:br>
              <a:rPr lang="da-DK" sz="3200">
                <a:solidFill>
                  <a:schemeClr val="bg1"/>
                </a:solidFill>
              </a:rPr>
            </a:br>
            <a:r>
              <a:rPr lang="da-DK" sz="3200">
                <a:solidFill>
                  <a:schemeClr val="bg1"/>
                </a:solidFill>
              </a:rPr>
              <a:t>Gælder der altid at </a:t>
            </a:r>
            <a:r>
              <a:rPr lang="da-DK" sz="3200" i="1">
                <a:solidFill>
                  <a:schemeClr val="bg1"/>
                </a:solidFill>
              </a:rPr>
              <a:t>a</a:t>
            </a:r>
            <a:r>
              <a:rPr lang="da-DK" sz="3200">
                <a:solidFill>
                  <a:schemeClr val="bg1"/>
                </a:solidFill>
              </a:rPr>
              <a:t>.</a:t>
            </a:r>
            <a:r>
              <a:rPr lang="da-DK" sz="3200" i="1">
                <a:solidFill>
                  <a:schemeClr val="bg1"/>
                </a:solidFill>
              </a:rPr>
              <a:t>f</a:t>
            </a:r>
            <a:r>
              <a:rPr lang="da-DK" sz="3200">
                <a:solidFill>
                  <a:schemeClr val="bg1"/>
                </a:solidFill>
              </a:rPr>
              <a:t> &gt; </a:t>
            </a:r>
            <a:r>
              <a:rPr lang="da-DK" sz="3200" i="1">
                <a:solidFill>
                  <a:schemeClr val="bg1"/>
                </a:solidFill>
              </a:rPr>
              <a:t>b</a:t>
            </a:r>
            <a:r>
              <a:rPr lang="da-DK" sz="3200">
                <a:solidFill>
                  <a:schemeClr val="bg1"/>
                </a:solidFill>
              </a:rPr>
              <a:t>.</a:t>
            </a:r>
            <a:r>
              <a:rPr lang="da-DK" sz="3200" i="1">
                <a:solidFill>
                  <a:schemeClr val="bg1"/>
                </a:solidFill>
              </a:rPr>
              <a:t>f</a:t>
            </a:r>
            <a:r>
              <a:rPr lang="da-DK" sz="3200">
                <a:solidFill>
                  <a:schemeClr val="bg1"/>
                </a:solidFill>
              </a:rPr>
              <a:t> 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4267200" y="2463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4419600" y="4495800"/>
            <a:ext cx="320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Freeform 5"/>
          <p:cNvSpPr>
            <a:spLocks/>
          </p:cNvSpPr>
          <p:nvPr/>
        </p:nvSpPr>
        <p:spPr bwMode="auto">
          <a:xfrm>
            <a:off x="5730876" y="533400"/>
            <a:ext cx="898525" cy="342900"/>
          </a:xfrm>
          <a:custGeom>
            <a:avLst/>
            <a:gdLst>
              <a:gd name="T0" fmla="*/ 0 w 5449454"/>
              <a:gd name="T1" fmla="*/ 0 h 3091735"/>
              <a:gd name="T2" fmla="*/ 4 w 5449454"/>
              <a:gd name="T3" fmla="*/ 1 h 3091735"/>
              <a:gd name="T4" fmla="*/ 6 w 5449454"/>
              <a:gd name="T5" fmla="*/ 0 h 3091735"/>
              <a:gd name="T6" fmla="*/ 10 w 5449454"/>
              <a:gd name="T7" fmla="*/ 0 h 3091735"/>
              <a:gd name="T8" fmla="*/ 13 w 5449454"/>
              <a:gd name="T9" fmla="*/ 0 h 3091735"/>
              <a:gd name="T10" fmla="*/ 15 w 5449454"/>
              <a:gd name="T11" fmla="*/ 0 h 3091735"/>
              <a:gd name="T12" fmla="*/ 18 w 5449454"/>
              <a:gd name="T13" fmla="*/ 0 h 309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9454"/>
              <a:gd name="T22" fmla="*/ 0 h 3091735"/>
              <a:gd name="T23" fmla="*/ 5449454 w 5449454"/>
              <a:gd name="T24" fmla="*/ 3091735 h 3091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9454" h="3091735">
                <a:moveTo>
                  <a:pt x="0" y="1488609"/>
                </a:moveTo>
                <a:cubicBezTo>
                  <a:pt x="869" y="1483746"/>
                  <a:pt x="856762" y="3091733"/>
                  <a:pt x="1147253" y="2862717"/>
                </a:cubicBezTo>
                <a:cubicBezTo>
                  <a:pt x="1437744" y="2633701"/>
                  <a:pt x="1445100" y="229017"/>
                  <a:pt x="1742945" y="114509"/>
                </a:cubicBezTo>
                <a:cubicBezTo>
                  <a:pt x="2040790" y="1"/>
                  <a:pt x="2596029" y="2061163"/>
                  <a:pt x="2934321" y="2175672"/>
                </a:cubicBezTo>
                <a:cubicBezTo>
                  <a:pt x="3272613" y="2290181"/>
                  <a:pt x="3493240" y="935157"/>
                  <a:pt x="3772699" y="801563"/>
                </a:cubicBezTo>
                <a:cubicBezTo>
                  <a:pt x="4052158" y="667969"/>
                  <a:pt x="4331617" y="1278684"/>
                  <a:pt x="4611076" y="1374108"/>
                </a:cubicBezTo>
                <a:cubicBezTo>
                  <a:pt x="4890535" y="1469532"/>
                  <a:pt x="5317836" y="1556988"/>
                  <a:pt x="5449454" y="1374108"/>
                </a:cubicBez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717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757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328ddaa8-93a9-4b75-a9bc-726b5ac24b10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Kan en knude have 13/17 som  DFS discover/finishing tider ? "/>
  <p:tag name="ANSWERSALIAS" val="Ja|smicln|Nej|smicln|Ved ikke"/>
  <p:tag name="SLIDEORDER" val="16"/>
  <p:tag name="SLIDEGUID" val="94AEA41563414AABBDB40141274DE8AA"/>
  <p:tag name="VALUES" val="No Value|smicln|No Value|smicln|No Value"/>
  <p:tag name="RESPONSESGATHERED" val="True"/>
  <p:tag name="TOTALRESPONSES" val="68"/>
  <p:tag name="RESPONSECOUNT" val="680"/>
  <p:tag name="SLICED" val="False"/>
  <p:tag name="RESPONSES" val="2;2;2;2;2;1;2;2;2;1;1;2;2;2;2;1;2;2;2;2;3;2;1;2;1;2;1;2;2;2;2;1;2;2;1;2;1;1;2;2;1;2;1;2;2;2;1;2;2;2;2;2;-;2;2;1;1;2;2;2;2;1;2;2;2;2;2;2;-;1;"/>
  <p:tag name="CHARTSTRINGSTD" val="180 490 10"/>
  <p:tag name="CHARTSTRINGREV" val="10 490 180"/>
  <p:tag name="CHARTSTRINGSTDPER" val="0.264705882352941 0.720588235294118 0.0147058823529412"/>
  <p:tag name="CHARTSTRINGREVPER" val="0.0147058823529412 0.720588235294118 0.264705882352941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ANSWERSALIAS" val="Ja|smicln|Nej|smicln|Ved ikke"/>
  <p:tag name="SLIDEORDER" val="16"/>
  <p:tag name="SLIDEGUID" val="8277C50D6CB0431D9A7A4D3D4136EA55"/>
  <p:tag name="QUESTIONALIAS" val="Kan en knude have 13/17 som  DFS discover/finishing tider ? "/>
  <p:tag name="VALUES" val="No Value|smicln|No Value|smicln|No Value"/>
  <p:tag name="RESPONSESGATHERED" val="True"/>
  <p:tag name="TOTALRESPONSES" val="67"/>
  <p:tag name="RESPONSECOUNT" val="670"/>
  <p:tag name="SLICED" val="False"/>
  <p:tag name="RESPONSES" val="1;1;1;2;1;-;1;1;1;1;1;1;2;2;1;1;2;1;2;1;1;1;1;2;1;1;1;1;1;1;1;1;1;1;1;2;1;-;1;1;1;1;1;1;1;1;1;1;1;1;1;1;2;1;2;2;2;1;1;1;1;-;1;1;2;1;1;1;1;1;"/>
  <p:tag name="CHARTSTRINGSTD" val="550 120 0"/>
  <p:tag name="CHARTSTRINGREV" val="0 120 550"/>
  <p:tag name="CHARTSTRINGSTDPER" val="0.82089552238806 0.17910447761194 0"/>
  <p:tag name="CHARTSTRINGREVPER" val="0 0.17910447761194 0.82089552238806"/>
  <p:tag name="ANONYMOUSTEMP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6"/>
  <p:tag name="SLIDEGUID" val="3B21EDAE05134D098D141C5C496641E1"/>
  <p:tag name="QUESTIONALIAS" val="Hvor mange mulige måder kan man topologisk sortere grafen ?"/>
  <p:tag name="ANSWERSALIAS" val="1|smicln|2|smicln|3|smicln|4|smicln|5|smicln|6|smicln|7|smicln|8|smicln|9|smicln|Ved ikke"/>
  <p:tag name="VALUES" val="No Value|smicln|No Value|smicln|No Value|smicln|No Value|smicln|No Value|smicln|No Value|smicln|No Value|smicln|No Value|smicln|No Value|smicln|No Value"/>
  <p:tag name="RESPONSESGATHERED" val="True"/>
  <p:tag name="TOTALRESPONSES" val="63"/>
  <p:tag name="RESPONSECOUNT" val="630"/>
  <p:tag name="SLICED" val="False"/>
  <p:tag name="RESPONSES" val="5;7;8;8;8;-;-;-;5;6;8;8;7;7;9;4;7;4;7;4;8;8;4;4;8;4;8;7;0;4;4;4;4;8;8;4;4;4;4;4;8;0;8;9;-;-;8;5;5;5;5;8;-;8;8;4;8;0;8;4;8;8;4;4;-;8;5;-;-;8;4;3;"/>
  <p:tag name="CHARTSTRINGSTD" val="0 0 10 200 70 10 60 230 20 30"/>
  <p:tag name="CHARTSTRINGREV" val="30 20 230 60 10 70 200 10 0 0"/>
  <p:tag name="CHARTSTRINGSTDPER" val="0 0 0.0158730158730159 0.317460317460317 0.111111111111111 0.0158730158730159 0.0952380952380952 0.365079365079365 0.0317460317460317 0.0476190476190476"/>
  <p:tag name="CHARTSTRINGREVPER" val="0.0476190476190476 0.0317460317460317 0.365079365079365 0.0952380952380952 0.0158730158730159 0.111111111111111 0.317460317460317 0.0158730158730159 0 0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10"/>
  <p:tag name="TEXTLENGTH" val="26"/>
  <p:tag name="FONTSIZE" val="24"/>
  <p:tag name="BULLETTYPE" val="ppBulletAlphaLCParenRight"/>
  <p:tag name="ANSWERTEXT" val="1&#10;2&#10;3&#10;4&#10;5&#10;6&#10;7&#10;8&#10;9&#10;Ved ikk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6"/>
  <p:tag name="SLIDEGUID" val="67AD5AFF66A542468BD76559A29A3684"/>
  <p:tag name="QUESTIONALIAS" val="Antal stærke sammenhængskomponenter ?"/>
  <p:tag name="ANSWERSALIAS" val="1|smicln|2|smicln|3|smicln|4|smicln|5|smicln|Ved ikke"/>
  <p:tag name="VALUES" val="No Value|smicln|No Value|smicln|No Value|smicln|No Value|smicln|No Value|smicln|No Value"/>
  <p:tag name="RESPONSESGATHERED" val="True"/>
  <p:tag name="TOTALRESPONSES" val="69"/>
  <p:tag name="RESPONSECOUNT" val="690"/>
  <p:tag name="SLICED" val="False"/>
  <p:tag name="RESPONSES" val="3;4;3;3;3;3;4;3;5;3;3;3;3;3;4;3;3;3;3;4;3;3;5;3;3;3;3;3;3;3;4;3;3;3;3;5;2;5;3;3;3;4;3;3;3;-;3;5;5;3;3;3;-;3;3;3;3;3;3;3;3;3;3;3;3;2;4;5;3;3;-;3;"/>
  <p:tag name="CHARTSTRINGSTD" val="0 20 530 70 70 0"/>
  <p:tag name="CHARTSTRINGREV" val="0 70 70 530 20 0"/>
  <p:tag name="CHARTSTRINGSTDPER" val="0 0.0289855072463768 0.768115942028985 0.101449275362319 0.101449275362319 0"/>
  <p:tag name="CHARTSTRINGREVPER" val="0 0.101449275362319 0.101449275362319 0.768115942028985 0.0289855072463768 0"/>
  <p:tag name="ANONYMOUSTEMP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8"/>
  <p:tag name="FONTSIZE" val="32"/>
  <p:tag name="BULLETTYPE" val="ppBulletAlphaLCParenRight"/>
  <p:tag name="ANSWERTEXT" val="1&#10;2&#10;3&#10;4&#10;5&#10;Ved ikk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Kan en knude have 13/17 som  DFS discover/finishing tider ? "/>
  <p:tag name="ANSWERSALIAS" val="Ja|smicln|Nej|smicln|Ved ikke"/>
  <p:tag name="SLIDEORDER" val="16"/>
  <p:tag name="SLIDEGUID" val="A4F04D6CDC6148179E865DBC234A2B89"/>
  <p:tag name="VALUES" val="No Value|smicln|No Value|smicln|No Value"/>
  <p:tag name="RESPONSESGATHERED" val="True"/>
  <p:tag name="TOTALRESPONSES" val="67"/>
  <p:tag name="RESPONSECOUNT" val="670"/>
  <p:tag name="SLICED" val="False"/>
  <p:tag name="RESPONSES" val="2;2;2;2;1;2;2;2;2;2;2;2;2;2;2;2;2;2;2;2;2;2;2;2;2;2;2;-;2;2;2;2;2;2;2;2;2;2;2;2;2;2;2;2;2;2;2;2;2;2;2;2;2;2;2;2;2;2;2;2;2;2;2;2;2;2;2;2;"/>
  <p:tag name="CHARTSTRINGSTD" val="10 660 0"/>
  <p:tag name="CHARTSTRINGREV" val="0 660 10"/>
  <p:tag name="CHARTSTRINGSTDPER" val="0.0149253731343284 0.985074626865672 0"/>
  <p:tag name="CHARTSTRINGREVPER" val="0 0.985074626865672 0.0149253731343284"/>
  <p:tag name="ANONYMOUSTEMP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9122</TotalTime>
  <Words>607</Words>
  <Application>Microsoft Office PowerPoint</Application>
  <PresentationFormat>Widescreen</PresentationFormat>
  <Paragraphs>124</Paragraphs>
  <Slides>20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Tahoma</vt:lpstr>
      <vt:lpstr>Times New Roman</vt:lpstr>
      <vt:lpstr>Default Design</vt:lpstr>
      <vt:lpstr>PowerPoint Presentation</vt:lpstr>
      <vt:lpstr>PowerPoint Presentation</vt:lpstr>
      <vt:lpstr>Dybde Først Søgning (DFS)</vt:lpstr>
      <vt:lpstr>PowerPoint Presentation</vt:lpstr>
      <vt:lpstr>Kan en knude have 13/17 som  DFS discover/finishing tider ? </vt:lpstr>
      <vt:lpstr>PowerPoint Presentation</vt:lpstr>
      <vt:lpstr>BFS og DFS anvendelser</vt:lpstr>
      <vt:lpstr>Antag der findes sti a         b i en orienteret graf. Gælder der altid at a.f &gt; b.f ?</vt:lpstr>
      <vt:lpstr>Antag der findes sti a         b i en orienteret graf uden cykler. Gælder der altid at a.f &gt; b.f ?</vt:lpstr>
      <vt:lpstr>PowerPoint Presentation</vt:lpstr>
      <vt:lpstr>Acykliske Grafer:  Topologisk Sortering</vt:lpstr>
      <vt:lpstr>PowerPoint Presentation</vt:lpstr>
      <vt:lpstr>Hvor mange mulige måder kan man topologisk sortere grafen ?</vt:lpstr>
      <vt:lpstr>Topologisk Sortering (I)</vt:lpstr>
      <vt:lpstr>Topologisk Sortering (II)</vt:lpstr>
      <vt:lpstr>Sammenhængskomponenter</vt:lpstr>
      <vt:lpstr>Stærke Sammenhængskomponenter</vt:lpstr>
      <vt:lpstr>Antal stærke sammenhængskomponenter ?</vt:lpstr>
      <vt:lpstr>Stærke Sammenhængskomponenter</vt:lpstr>
      <vt:lpstr>Stærke Sammenhængskomponenter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146</cp:revision>
  <cp:lastPrinted>2020-11-24T08:09:59Z</cp:lastPrinted>
  <dcterms:created xsi:type="dcterms:W3CDTF">2007-02-01T13:58:12Z</dcterms:created>
  <dcterms:modified xsi:type="dcterms:W3CDTF">2020-11-24T08:45:30Z</dcterms:modified>
</cp:coreProperties>
</file>