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2" r:id="rId2"/>
    <p:sldId id="268" r:id="rId3"/>
    <p:sldId id="293" r:id="rId4"/>
    <p:sldId id="294" r:id="rId5"/>
    <p:sldId id="295" r:id="rId6"/>
  </p:sldIdLst>
  <p:sldSz cx="12192000" cy="6858000"/>
  <p:notesSz cx="7099300" cy="10234613"/>
  <p:custDataLst>
    <p:tags r:id="rId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76" userDrawn="1">
          <p15:clr>
            <a:srgbClr val="A4A3A4"/>
          </p15:clr>
        </p15:guide>
        <p15:guide id="2" pos="56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2D"/>
    <a:srgbClr val="FF0000"/>
    <a:srgbClr val="00CC00"/>
    <a:srgbClr val="FFFF00"/>
    <a:srgbClr val="00FF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57" autoAdjust="0"/>
    <p:restoredTop sz="77154" autoAdjust="0"/>
  </p:normalViewPr>
  <p:slideViewPr>
    <p:cSldViewPr>
      <p:cViewPr varScale="1">
        <p:scale>
          <a:sx n="77" d="100"/>
          <a:sy n="77" d="100"/>
        </p:scale>
        <p:origin x="126" y="234"/>
      </p:cViewPr>
      <p:guideLst>
        <p:guide orient="horz" pos="2976"/>
        <p:guide pos="56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9700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02955C56-A3B6-47AF-BD73-8505D57B3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5835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B697B9-A259-409D-BBF3-82B413E1CEE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6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9729635-AE05-4431-9742-99B7C17E1D07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9729635-AE05-4431-9742-99B7C17E1D07}" type="slidenum">
              <a:rPr lang="en-US" smtClean="0"/>
              <a:pPr eaLnBrk="1" hangingPunct="1"/>
              <a:t>3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9729635-AE05-4431-9742-99B7C17E1D07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9B105-6308-4213-9D88-DF493D1347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178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C2722-7900-4EA4-9B70-C2049BE25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28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7FA7E-153B-4638-8EFF-AB143B413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65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da-DK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7B955D-D601-4AE9-8553-C343A457A5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195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B72C5-A3F1-4DEE-81A3-2F42EF57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954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2E083-6028-43BB-A7B3-3CEFB7FC10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19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04763-DA68-4104-A230-14C7081BE6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25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3FD98-CF9C-4AAF-A412-68CA9E79D6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504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30674-7B23-47B6-B61D-15039CC86F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382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D71B9-6635-45E2-9DC8-3D527580A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996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45C9A7-09D9-42EF-B855-28F79A8984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187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2D374-7B38-45F9-BD87-89AEED4AA1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026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8B883F7-FF1B-4DE1-9448-1D23ACBD2D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hyperlink" Target="https://domjudge.cs.au.dk/public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ddit.com/r/ProgrammerHumor/comments/8j5qim/progress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524000" y="251460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da-DK" sz="4000" b="1" kern="0"/>
              <a:t>Algoritmer </a:t>
            </a:r>
            <a:r>
              <a:rPr lang="da-DK" sz="4000" b="1" kern="0" dirty="0"/>
              <a:t>og Datastrukturer</a:t>
            </a:r>
            <a:endParaRPr lang="en-US" sz="4000" b="1" kern="0" dirty="0"/>
          </a:p>
        </p:txBody>
      </p:sp>
      <p:sp>
        <p:nvSpPr>
          <p:cNvPr id="2" name="TextBox 1"/>
          <p:cNvSpPr txBox="1"/>
          <p:nvPr/>
        </p:nvSpPr>
        <p:spPr>
          <a:xfrm>
            <a:off x="3695700" y="4953001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dirty="0"/>
              <a:t>Programmeringsopgaver</a:t>
            </a:r>
            <a:endParaRPr lang="en-US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8696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b="1" dirty="0" smtClean="0"/>
              <a:t>Programmeringsopgaver</a:t>
            </a:r>
            <a:endParaRPr lang="en-US" b="1" dirty="0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828800"/>
            <a:ext cx="9144000" cy="4572000"/>
          </a:xfrm>
        </p:spPr>
        <p:txBody>
          <a:bodyPr/>
          <a:lstStyle/>
          <a:p>
            <a:pPr eaLnBrk="1" hangingPunct="1">
              <a:defRPr/>
            </a:pPr>
            <a:r>
              <a:rPr lang="da-DK" sz="2800" dirty="0"/>
              <a:t>Links til opgaver findes på </a:t>
            </a:r>
            <a:r>
              <a:rPr lang="da-DK" sz="2800" dirty="0" err="1"/>
              <a:t>Blackboard</a:t>
            </a:r>
            <a:r>
              <a:rPr lang="da-DK" sz="2800" dirty="0"/>
              <a:t>.</a:t>
            </a:r>
          </a:p>
          <a:p>
            <a:pPr eaLnBrk="1" hangingPunct="1">
              <a:defRPr/>
            </a:pPr>
            <a:r>
              <a:rPr lang="da-DK" sz="2800" dirty="0"/>
              <a:t>14 dage til at lave dem (normalt IKKE ved TØ).</a:t>
            </a:r>
          </a:p>
          <a:p>
            <a:pPr eaLnBrk="1" hangingPunct="1">
              <a:defRPr/>
            </a:pPr>
            <a:r>
              <a:rPr lang="da-DK" sz="2800" dirty="0"/>
              <a:t>Tæller i endelig karakter.</a:t>
            </a:r>
          </a:p>
          <a:p>
            <a:pPr eaLnBrk="1" hangingPunct="1">
              <a:defRPr/>
            </a:pPr>
            <a:r>
              <a:rPr lang="da-DK" sz="2800" dirty="0"/>
              <a:t>Kopier ikke direkte fra andre grupper </a:t>
            </a:r>
            <a:r>
              <a:rPr lang="da-DK" sz="2800" dirty="0" smtClean="0"/>
              <a:t>(eksamenssnyd</a:t>
            </a:r>
            <a:r>
              <a:rPr lang="da-DK" sz="2800" dirty="0"/>
              <a:t>).</a:t>
            </a:r>
          </a:p>
          <a:p>
            <a:pPr eaLnBrk="1" hangingPunct="1">
              <a:defRPr/>
            </a:pPr>
            <a:endParaRPr lang="da-DK" sz="2800" dirty="0"/>
          </a:p>
          <a:p>
            <a:pPr eaLnBrk="1" hangingPunct="1">
              <a:defRPr/>
            </a:pPr>
            <a:r>
              <a:rPr lang="da-DK" sz="2800" dirty="0"/>
              <a:t>Ved næste TØ: </a:t>
            </a:r>
          </a:p>
          <a:p>
            <a:pPr lvl="1" eaLnBrk="1" hangingPunct="1">
              <a:defRPr/>
            </a:pPr>
            <a:r>
              <a:rPr lang="da-DK" sz="2400" dirty="0"/>
              <a:t>Password udleveres.</a:t>
            </a:r>
          </a:p>
          <a:p>
            <a:pPr lvl="1" eaLnBrk="1" hangingPunct="1">
              <a:defRPr/>
            </a:pPr>
            <a:r>
              <a:rPr lang="da-DK" sz="2400" dirty="0"/>
              <a:t>Hjælp med at komme i gang</a:t>
            </a:r>
            <a:r>
              <a:rPr lang="da-DK" sz="2400" dirty="0" smtClean="0"/>
              <a:t>.</a:t>
            </a:r>
            <a:endParaRPr lang="da-DK" sz="2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b="1" dirty="0" err="1" smtClean="0"/>
              <a:t>Domjudge</a:t>
            </a:r>
            <a:endParaRPr lang="en-US" b="1" dirty="0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828800"/>
            <a:ext cx="8839200" cy="4419600"/>
          </a:xfrm>
        </p:spPr>
        <p:txBody>
          <a:bodyPr/>
          <a:lstStyle/>
          <a:p>
            <a:pPr eaLnBrk="1" hangingPunct="1">
              <a:spcBef>
                <a:spcPts val="1800"/>
              </a:spcBef>
              <a:defRPr/>
            </a:pPr>
            <a:r>
              <a:rPr lang="da-DK" sz="2800" dirty="0"/>
              <a:t>Check status for indsendte løsninger</a:t>
            </a:r>
            <a:r>
              <a:rPr lang="da-DK" sz="2800" dirty="0" smtClean="0"/>
              <a:t>:</a:t>
            </a:r>
            <a:endParaRPr lang="da-DK" sz="2800" dirty="0"/>
          </a:p>
          <a:p>
            <a:pPr marL="0" indent="0" algn="ctr" eaLnBrk="1" hangingPunct="1">
              <a:spcBef>
                <a:spcPts val="1800"/>
              </a:spcBef>
              <a:buNone/>
              <a:defRPr/>
            </a:pPr>
            <a:r>
              <a:rPr lang="da-DK" sz="2800" dirty="0">
                <a:hlinkClick r:id="rId4"/>
              </a:rPr>
              <a:t>https://</a:t>
            </a:r>
            <a:r>
              <a:rPr lang="da-DK" sz="2800" dirty="0" smtClean="0">
                <a:hlinkClick r:id="rId4"/>
              </a:rPr>
              <a:t>domjudge.cs.au.dk/public</a:t>
            </a:r>
            <a:endParaRPr lang="da-DK" sz="2800" dirty="0"/>
          </a:p>
          <a:p>
            <a:pPr eaLnBrk="1" hangingPunct="1">
              <a:spcBef>
                <a:spcPts val="1800"/>
              </a:spcBef>
              <a:defRPr/>
            </a:pPr>
            <a:r>
              <a:rPr lang="da-DK" sz="2800" dirty="0"/>
              <a:t>Man kan godt indsende løsninger efter </a:t>
            </a:r>
            <a:r>
              <a:rPr lang="da-DK" sz="2800" dirty="0" smtClean="0"/>
              <a:t>deadline</a:t>
            </a:r>
            <a:br>
              <a:rPr lang="da-DK" sz="2800" dirty="0" smtClean="0"/>
            </a:br>
            <a:r>
              <a:rPr lang="da-DK" sz="2800" dirty="0" smtClean="0"/>
              <a:t>(</a:t>
            </a:r>
            <a:r>
              <a:rPr lang="da-DK" sz="2800" dirty="0"/>
              <a:t>og få dem godkendt af </a:t>
            </a:r>
            <a:r>
              <a:rPr lang="da-DK" sz="2800" dirty="0" err="1"/>
              <a:t>domjudge</a:t>
            </a:r>
            <a:r>
              <a:rPr lang="da-DK" sz="2800" dirty="0"/>
              <a:t>), </a:t>
            </a:r>
            <a:r>
              <a:rPr lang="da-DK" sz="2800" dirty="0" smtClean="0"/>
              <a:t/>
            </a:r>
            <a:br>
              <a:rPr lang="da-DK" sz="2800" dirty="0" smtClean="0"/>
            </a:br>
            <a:r>
              <a:rPr lang="da-DK" sz="2800" dirty="0" smtClean="0"/>
              <a:t>men </a:t>
            </a:r>
            <a:r>
              <a:rPr lang="da-DK" sz="2800" dirty="0"/>
              <a:t>disse tæller IKKE med i </a:t>
            </a:r>
            <a:r>
              <a:rPr lang="da-DK" sz="2800" dirty="0" smtClean="0"/>
              <a:t>karakter.</a:t>
            </a:r>
            <a:br>
              <a:rPr lang="da-DK" sz="2800" dirty="0" smtClean="0"/>
            </a:br>
            <a:r>
              <a:rPr lang="da-DK" sz="2800" dirty="0" smtClean="0"/>
              <a:t>Det </a:t>
            </a:r>
            <a:r>
              <a:rPr lang="da-DK" sz="2800" dirty="0"/>
              <a:t>er status ved afleveringsfristen der tæller.</a:t>
            </a:r>
          </a:p>
          <a:p>
            <a:pPr eaLnBrk="1" hangingPunct="1">
              <a:spcBef>
                <a:spcPts val="1800"/>
              </a:spcBef>
              <a:defRPr/>
            </a:pPr>
            <a:r>
              <a:rPr lang="da-DK" sz="2800" dirty="0"/>
              <a:t>Hvis man indsender en forkert løsning efter man har indsendt en rigtig får man stadig fuld point.</a:t>
            </a:r>
            <a:endParaRPr lang="da-DK" sz="1600" dirty="0"/>
          </a:p>
          <a:p>
            <a:pPr eaLnBrk="1" hangingPunct="1">
              <a:spcBef>
                <a:spcPts val="1800"/>
              </a:spcBef>
              <a:defRPr/>
            </a:pPr>
            <a:endParaRPr lang="da-DK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877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b="1" dirty="0" smtClean="0"/>
              <a:t>Om scoring</a:t>
            </a:r>
            <a:endParaRPr lang="en-US" b="1" dirty="0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524000"/>
            <a:ext cx="8839200" cy="5334000"/>
          </a:xfrm>
        </p:spPr>
        <p:txBody>
          <a:bodyPr/>
          <a:lstStyle/>
          <a:p>
            <a:pPr eaLnBrk="1" hangingPunct="1">
              <a:defRPr/>
            </a:pPr>
            <a:r>
              <a:rPr lang="da-DK" sz="2800" dirty="0"/>
              <a:t>Det er ikke nødvendigt at få alle point i alle opgaver for at få maksimum karakter.</a:t>
            </a:r>
          </a:p>
          <a:p>
            <a:pPr eaLnBrk="1" hangingPunct="1">
              <a:defRPr/>
            </a:pPr>
            <a:r>
              <a:rPr lang="da-DK" sz="2800" dirty="0"/>
              <a:t>Ved hver af de 4 runder af programmeringsopgaver står ”Full points </a:t>
            </a:r>
            <a:r>
              <a:rPr lang="da-DK" sz="2800" i="1" dirty="0"/>
              <a:t>X </a:t>
            </a:r>
            <a:r>
              <a:rPr lang="da-DK" sz="2800" dirty="0"/>
              <a:t>/ </a:t>
            </a:r>
            <a:r>
              <a:rPr lang="da-DK" sz="2800" i="1" dirty="0"/>
              <a:t>Y</a:t>
            </a:r>
            <a:r>
              <a:rPr lang="da-DK" sz="2800" dirty="0"/>
              <a:t>”.</a:t>
            </a:r>
          </a:p>
          <a:p>
            <a:pPr eaLnBrk="1" hangingPunct="1">
              <a:defRPr/>
            </a:pPr>
            <a:r>
              <a:rPr lang="da-DK" sz="2800" dirty="0"/>
              <a:t>Hvis der opnås flere end </a:t>
            </a:r>
            <a:r>
              <a:rPr lang="da-DK" sz="2800" i="1" dirty="0"/>
              <a:t>X </a:t>
            </a:r>
            <a:r>
              <a:rPr lang="da-DK" sz="2800" dirty="0"/>
              <a:t>point i en runde, tæller de ekstra point i intervallet ]</a:t>
            </a:r>
            <a:r>
              <a:rPr lang="da-DK" sz="2800" i="1" dirty="0"/>
              <a:t>X</a:t>
            </a:r>
            <a:r>
              <a:rPr lang="da-DK" sz="2800" dirty="0"/>
              <a:t>, </a:t>
            </a:r>
            <a:r>
              <a:rPr lang="da-DK" sz="2800" i="1" dirty="0"/>
              <a:t>Y</a:t>
            </a:r>
            <a:r>
              <a:rPr lang="da-DK" sz="2800" dirty="0"/>
              <a:t>] kun 1/3 til </a:t>
            </a:r>
            <a:r>
              <a:rPr lang="da-DK" sz="2800" dirty="0" smtClean="0"/>
              <a:t>rundens </a:t>
            </a:r>
            <a:r>
              <a:rPr lang="da-DK" sz="2800" dirty="0"/>
              <a:t>score.</a:t>
            </a:r>
          </a:p>
          <a:p>
            <a:pPr eaLnBrk="1" hangingPunct="1">
              <a:defRPr/>
            </a:pPr>
            <a:r>
              <a:rPr lang="da-DK" sz="2800" dirty="0"/>
              <a:t>Endelig karakter baseres på SUM(runde scores) i forhold til SUM(</a:t>
            </a:r>
            <a:r>
              <a:rPr lang="da-DK" sz="2800" dirty="0" err="1"/>
              <a:t>full</a:t>
            </a:r>
            <a:r>
              <a:rPr lang="da-DK" sz="2800" dirty="0"/>
              <a:t> points).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337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2507" y="1066801"/>
            <a:ext cx="4806986" cy="4525963"/>
          </a:xfrm>
        </p:spPr>
      </p:pic>
      <p:sp>
        <p:nvSpPr>
          <p:cNvPr id="5" name="Rectangle 4"/>
          <p:cNvSpPr/>
          <p:nvPr/>
        </p:nvSpPr>
        <p:spPr>
          <a:xfrm>
            <a:off x="3796192" y="6581001"/>
            <a:ext cx="838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dirty="0">
                <a:hlinkClick r:id="rId3"/>
              </a:rPr>
              <a:t>https://www.reddit.com/r/ProgrammerHumor/comments/8j5qim/progress/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2223184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COLORS" val="0"/>
  <p:tag name="MULTIRESPDIVISOR" val="1"/>
  <p:tag name="INCORRECTPOINTVALUE" val="0"/>
  <p:tag name="AUTOADJUSTPARTRANGE" val="True"/>
  <p:tag name="FIBNUMRESULTS" val="5"/>
  <p:tag name="PRRESPONSE2" val="9"/>
  <p:tag name="PRRESPONSE6" val="5"/>
  <p:tag name="PRRESPONSE10" val="1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722948"/>
  <p:tag name="USESCHEMECOLORS" val="True"/>
  <p:tag name="GRIDROTATIONINTERVAL" val="2"/>
  <p:tag name="POLLINGCYCLE" val="2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RESETCHARTS" val="Tru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CHARTLABELS" val="1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INCLUDENONRESPONDERS" val="False"/>
  <p:tag name="SAVECSVWITHSESSION" val="True"/>
  <p:tag name="DISPLAYNAME" val="True"/>
  <p:tag name="PRRESPONSE7" val="4"/>
  <p:tag name="GRIDFONTSIZE" val="12"/>
  <p:tag name="STDCHART" val="1"/>
  <p:tag name="RESPTABLESTYLE" val="-1"/>
  <p:tag name="CUSTOMCELLBACKCOLOR1" val="-657956"/>
  <p:tag name="PRRESPONSE4" val="7"/>
  <p:tag name="ADVANCEDSETTINGSVIEW" val="True"/>
  <p:tag name="DELIMITERS" val="3.1"/>
  <p:tag name="TPSTANDARDS" val=""/>
  <p:tag name="POWERPOINTVERSION" val="14.0"/>
  <p:tag name="LUIDIAENABLED" val="False"/>
  <p:tag name="EXPANDSHOWBAR" val="True"/>
  <p:tag name="TASKPANEKEY" val="6914cc54-fba1-499b-be8e-4f899a4d78d9"/>
  <p:tag name="TPFULLVERSION" val="4.5.1.224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12080</TotalTime>
  <Words>153</Words>
  <Application>Microsoft Office PowerPoint</Application>
  <PresentationFormat>Widescreen</PresentationFormat>
  <Paragraphs>26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Default Design</vt:lpstr>
      <vt:lpstr>PowerPoint Presentation</vt:lpstr>
      <vt:lpstr>Programmeringsopgaver</vt:lpstr>
      <vt:lpstr>Domjudge</vt:lpstr>
      <vt:lpstr>Om scoring</vt:lpstr>
      <vt:lpstr>PowerPoint Presentation</vt:lpstr>
    </vt:vector>
  </TitlesOfParts>
  <Company>University of Aarhus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Gerth S. Brodal</dc:creator>
  <cp:lastModifiedBy>Gerth Stølting Brodal</cp:lastModifiedBy>
  <cp:revision>154</cp:revision>
  <dcterms:created xsi:type="dcterms:W3CDTF">2007-02-01T13:58:12Z</dcterms:created>
  <dcterms:modified xsi:type="dcterms:W3CDTF">2020-09-22T07:40:14Z</dcterms:modified>
</cp:coreProperties>
</file>