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13" r:id="rId2"/>
    <p:sldId id="332" r:id="rId3"/>
    <p:sldId id="415" r:id="rId4"/>
    <p:sldId id="417" r:id="rId5"/>
    <p:sldId id="419" r:id="rId6"/>
    <p:sldId id="420" r:id="rId7"/>
    <p:sldId id="422" r:id="rId8"/>
    <p:sldId id="424" r:id="rId9"/>
    <p:sldId id="421" r:id="rId10"/>
    <p:sldId id="423" r:id="rId11"/>
    <p:sldId id="411" r:id="rId12"/>
    <p:sldId id="404" r:id="rId13"/>
    <p:sldId id="330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406" r:id="rId22"/>
    <p:sldId id="340" r:id="rId23"/>
    <p:sldId id="425" r:id="rId24"/>
  </p:sldIdLst>
  <p:sldSz cx="12192000" cy="6858000"/>
  <p:notesSz cx="4279900" cy="548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9D7"/>
    <a:srgbClr val="00642D"/>
    <a:srgbClr val="3399FF"/>
    <a:srgbClr val="CCFF99"/>
    <a:srgbClr val="0066FF"/>
    <a:srgbClr val="BBE0E3"/>
    <a:srgbClr val="00FF00"/>
    <a:srgbClr val="FF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4" autoAdjust="0"/>
    <p:restoredTop sz="84961" autoAdjust="0"/>
  </p:normalViewPr>
  <p:slideViewPr>
    <p:cSldViewPr snapToGrid="0">
      <p:cViewPr varScale="1">
        <p:scale>
          <a:sx n="56" d="100"/>
          <a:sy n="56" d="100"/>
        </p:scale>
        <p:origin x="860" y="5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-4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4193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150" y="411163"/>
            <a:ext cx="3657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799" y="2605764"/>
            <a:ext cx="3424303" cy="24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4193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f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azaar.canonical.com/en/" TargetMode="External"/><Relationship Id="rId4" Type="http://schemas.openxmlformats.org/officeDocument/2006/relationships/hyperlink" Target="http://en.wikipedia.org/wiki/Bram_Cohen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Kort om forelæseren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5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Formel</a:t>
            </a:r>
            <a:r>
              <a:rPr lang="en-US" dirty="0" smtClean="0"/>
              <a:t> invariant </a:t>
            </a:r>
            <a:r>
              <a:rPr lang="en-US" dirty="0" err="1" smtClean="0"/>
              <a:t>gør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klart</a:t>
            </a:r>
            <a:r>
              <a:rPr lang="en-US" dirty="0" smtClean="0"/>
              <a:t> </a:t>
            </a:r>
            <a:r>
              <a:rPr lang="en-US" dirty="0" err="1" smtClean="0"/>
              <a:t>hvad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sker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i=n+1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 </a:t>
            </a:r>
            <a:r>
              <a:rPr lang="en-US" dirty="0" err="1" smtClean="0"/>
              <a:t>kode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angiver</a:t>
            </a:r>
            <a:r>
              <a:rPr lang="en-US" baseline="0" dirty="0" smtClean="0"/>
              <a:t> input og output </a:t>
            </a:r>
            <a:r>
              <a:rPr lang="en-US" baseline="0" dirty="0" err="1" smtClean="0"/>
              <a:t>betingelsen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Ligesom</a:t>
            </a:r>
            <a:r>
              <a:rPr lang="en-US" dirty="0" smtClean="0"/>
              <a:t> </a:t>
            </a:r>
            <a:r>
              <a:rPr lang="en-US" dirty="0" err="1" smtClean="0"/>
              <a:t>teltstangs</a:t>
            </a:r>
            <a:r>
              <a:rPr lang="en-US" baseline="0" dirty="0" err="1" smtClean="0"/>
              <a:t>problemet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prøv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halver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resterende</a:t>
            </a:r>
            <a:r>
              <a:rPr lang="en-US" baseline="0" dirty="0" smtClean="0"/>
              <a:t> del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Ligesom</a:t>
            </a:r>
            <a:r>
              <a:rPr lang="en-US" dirty="0" smtClean="0"/>
              <a:t> </a:t>
            </a:r>
            <a:r>
              <a:rPr lang="en-US" dirty="0" err="1" smtClean="0"/>
              <a:t>teltstangs</a:t>
            </a:r>
            <a:r>
              <a:rPr lang="en-US" baseline="0" dirty="0" err="1" smtClean="0"/>
              <a:t>problemet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prøv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halver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resterende</a:t>
            </a:r>
            <a:r>
              <a:rPr lang="en-US" baseline="0" dirty="0" smtClean="0"/>
              <a:t> del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Ligesom</a:t>
            </a:r>
            <a:r>
              <a:rPr lang="en-US" dirty="0" smtClean="0"/>
              <a:t> </a:t>
            </a:r>
            <a:r>
              <a:rPr lang="en-US" dirty="0" err="1" smtClean="0"/>
              <a:t>teltstangs</a:t>
            </a:r>
            <a:r>
              <a:rPr lang="en-US" baseline="0" dirty="0" err="1" smtClean="0"/>
              <a:t>problemet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prøv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halver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resterende</a:t>
            </a:r>
            <a:r>
              <a:rPr lang="en-US" baseline="0" dirty="0" smtClean="0"/>
              <a:t> del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http://www.mergely.com/editor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http://alfedenzo.livejournal.com/170301.html</a:t>
            </a:r>
          </a:p>
          <a:p>
            <a:endParaRPr lang="en-US" b="1" dirty="0" smtClean="0"/>
          </a:p>
          <a:p>
            <a:r>
              <a:rPr lang="en-US" dirty="0" smtClean="0"/>
              <a:t>An interesting real-world application of LIS is Patience Diff, a </a:t>
            </a:r>
            <a:r>
              <a:rPr lang="en-US" dirty="0" smtClean="0">
                <a:hlinkClick r:id="rId3"/>
              </a:rPr>
              <a:t>diffing</a:t>
            </a:r>
            <a:r>
              <a:rPr lang="en-US" dirty="0" smtClean="0"/>
              <a:t> algorithm by </a:t>
            </a:r>
            <a:r>
              <a:rPr lang="en-US" dirty="0" smtClean="0">
                <a:hlinkClick r:id="rId4"/>
              </a:rPr>
              <a:t>Bram Cohen</a:t>
            </a:r>
            <a:r>
              <a:rPr lang="en-US" dirty="0" smtClean="0"/>
              <a:t> (the creator of </a:t>
            </a:r>
            <a:r>
              <a:rPr lang="en-US" dirty="0" err="1" smtClean="0"/>
              <a:t>BitTorrent</a:t>
            </a:r>
            <a:r>
              <a:rPr lang="en-US" dirty="0" smtClean="0"/>
              <a:t>) which is used in the </a:t>
            </a:r>
            <a:r>
              <a:rPr lang="en-US" dirty="0" smtClean="0">
                <a:hlinkClick r:id="rId5"/>
              </a:rPr>
              <a:t>Bazaar</a:t>
            </a:r>
            <a:r>
              <a:rPr lang="en-US" dirty="0" smtClean="0"/>
              <a:t> version control system.</a:t>
            </a:r>
          </a:p>
          <a:p>
            <a:r>
              <a:rPr lang="en-US" dirty="0" smtClean="0"/>
              <a:t>https://stackoverflow.com/questions/12458641/applications-of-longest-increasing-subsquence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764857"/>
            <a:ext cx="12192000" cy="19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</a:p>
          <a:p>
            <a:pPr algn="ctr">
              <a:defRPr/>
            </a:pP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kern="0" dirty="0" err="1" smtClean="0">
                <a:latin typeface="+mj-lt"/>
                <a:ea typeface="+mj-ea"/>
                <a:cs typeface="+mj-cs"/>
              </a:rPr>
              <a:t>Binær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og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lineær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søgning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logaritmer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,</a:t>
            </a:r>
            <a:br>
              <a:rPr lang="en-US" kern="0" dirty="0" smtClean="0">
                <a:latin typeface="+mj-lt"/>
                <a:ea typeface="+mj-ea"/>
                <a:cs typeface="+mj-cs"/>
              </a:rPr>
            </a:br>
            <a:r>
              <a:rPr lang="en-US" kern="0" dirty="0" err="1" smtClean="0">
                <a:latin typeface="+mj-lt"/>
                <a:ea typeface="+mj-ea"/>
                <a:cs typeface="+mj-cs"/>
              </a:rPr>
              <a:t>længste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voksende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delsekvens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Erdös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Szekeres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sætning</a:t>
            </a:r>
            <a:endParaRPr lang="en-US" kern="0" dirty="0" smtClean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3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15199" y="6066334"/>
            <a:ext cx="444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Harmoniske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tal</a:t>
            </a:r>
            <a:r>
              <a:rPr lang="en-US" sz="1600" dirty="0" smtClean="0">
                <a:solidFill>
                  <a:srgbClr val="C00000"/>
                </a:solidFill>
              </a:rPr>
              <a:t/>
            </a:r>
            <a:br>
              <a:rPr lang="en-US" sz="1600" dirty="0" smtClean="0">
                <a:solidFill>
                  <a:srgbClr val="C00000"/>
                </a:solidFill>
              </a:rPr>
            </a:b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Euler-</a:t>
            </a:r>
            <a:r>
              <a:rPr lang="en-US" sz="1600" dirty="0" err="1" smtClean="0">
                <a:solidFill>
                  <a:srgbClr val="C00000"/>
                </a:solidFill>
              </a:rPr>
              <a:t>Mascheroni</a:t>
            </a:r>
            <a:r>
              <a:rPr lang="en-US" sz="1600" dirty="0" smtClean="0">
                <a:solidFill>
                  <a:srgbClr val="C00000"/>
                </a:solidFill>
              </a:rPr>
              <a:t> constant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65" y="0"/>
            <a:ext cx="10972800" cy="1143000"/>
          </a:xfrm>
        </p:spPr>
        <p:txBody>
          <a:bodyPr/>
          <a:lstStyle/>
          <a:p>
            <a:r>
              <a:rPr lang="en-US" b="1" dirty="0" err="1" smtClean="0"/>
              <a:t>Logaritmer</a:t>
            </a:r>
            <a:r>
              <a:rPr lang="en-US" b="1" dirty="0" smtClean="0"/>
              <a:t> – </a:t>
            </a:r>
            <a:r>
              <a:rPr lang="en-US" b="1" dirty="0" err="1" smtClean="0"/>
              <a:t>regneregler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74" y="4329267"/>
            <a:ext cx="5373481" cy="2420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74" y="1239241"/>
            <a:ext cx="5264098" cy="3242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03" y="5988684"/>
            <a:ext cx="2198371" cy="493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348" y="6634422"/>
            <a:ext cx="2260652" cy="2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Binær</a:t>
            </a:r>
            <a:r>
              <a:rPr lang="en-US" dirty="0" smtClean="0"/>
              <a:t> </a:t>
            </a:r>
            <a:r>
              <a:rPr lang="en-US" dirty="0" err="1" smtClean="0"/>
              <a:t>søgning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2590" y="1565911"/>
                <a:ext cx="8538210" cy="4525963"/>
              </a:xfrm>
            </p:spPr>
            <p:txBody>
              <a:bodyPr/>
              <a:lstStyle/>
              <a:p>
                <a:r>
                  <a:rPr lang="en-US" sz="2000" b="1" dirty="0"/>
                  <a:t>Algoritme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sammenligning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reducerer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kandidatmængden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⌈"/>
                        <m:endChr m:val="⌉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−1)/2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Færdig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når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ikke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flere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kandidater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&lt; 1.</a:t>
                </a:r>
              </a:p>
              <a:p>
                <a:r>
                  <a:rPr lang="en-US" sz="2000" b="1" dirty="0" err="1"/>
                  <a:t>Analyse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Betragt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nærmest</a:t>
                </a:r>
                <a:r>
                  <a:rPr lang="en-US" sz="2000" dirty="0"/>
                  <a:t> 2-er </a:t>
                </a:r>
                <a:r>
                  <a:rPr lang="en-US" sz="2000" dirty="0" err="1"/>
                  <a:t>potens</a:t>
                </a:r>
                <a:r>
                  <a:rPr lang="en-US" sz="2000" dirty="0"/>
                  <a:t> - 1, 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Efter</a:t>
                </a:r>
                <a:r>
                  <a:rPr lang="da-DK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sammenligninger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præcis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elementer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tilbage</a:t>
                </a:r>
                <a:r>
                  <a:rPr lang="en-US" sz="2000" dirty="0"/>
                  <a:t>. </a:t>
                </a:r>
                <a:r>
                  <a:rPr lang="da-DK" sz="2000" dirty="0"/>
                  <a:t>Færdig når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da-DK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a-DK" sz="20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da-DK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da-DK" sz="2000" dirty="0"/>
                  <a:t>, dvs.</a:t>
                </a:r>
                <a14:m>
                  <m:oMath xmlns:m="http://schemas.openxmlformats.org/officeDocument/2006/math">
                    <m:r>
                      <a:rPr lang="da-DK" sz="20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begChr m:val="⌊"/>
                        <m:endChr m:val="⌋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b="1" dirty="0" err="1"/>
                  <a:t>Nedre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grænse</a:t>
                </a:r>
                <a:r>
                  <a:rPr lang="en-US" sz="2000" dirty="0"/>
                  <a:t>: </a:t>
                </a:r>
                <a:r>
                  <a:rPr lang="en-US" sz="2000" b="1" dirty="0" err="1"/>
                  <a:t>Modspiller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svarer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altid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værst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mulig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så</a:t>
                </a:r>
                <a:r>
                  <a:rPr lang="en-US" sz="2000" dirty="0"/>
                  <a:t> der </a:t>
                </a:r>
                <a:r>
                  <a:rPr lang="en-US" sz="2000" dirty="0" err="1"/>
                  <a:t>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−1)/2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kandidater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tilbage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efter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sammenligning</a:t>
                </a:r>
                <a:r>
                  <a:rPr lang="en-US" sz="2000" dirty="0"/>
                  <a:t>. Obs. </a:t>
                </a:r>
                <a:r>
                  <a:rPr lang="en-US" sz="2000" dirty="0" err="1"/>
                  <a:t>hvis</a:t>
                </a:r>
                <a:r>
                  <a:rPr lang="en-US" sz="2000" dirty="0"/>
                  <a:t> der </a:t>
                </a:r>
                <a:r>
                  <a:rPr lang="en-US" sz="2000" dirty="0" err="1"/>
                  <a:t>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før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sammenligning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/>
                  <a:t>) så </a:t>
                </a:r>
                <a:r>
                  <a:rPr lang="en-US" sz="2000" dirty="0" err="1"/>
                  <a:t>er</a:t>
                </a:r>
                <a:r>
                  <a:rPr lang="en-US" sz="2000" dirty="0"/>
                  <a:t> der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elementer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efter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sammenligning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kræves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mindst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sammenlininger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før</a:t>
                </a:r>
                <a:r>
                  <a:rPr lang="en-US" sz="2000" dirty="0"/>
                  <a:t> der kun </a:t>
                </a:r>
                <a:r>
                  <a:rPr lang="en-US" sz="2000" dirty="0" err="1"/>
                  <a:t>er</a:t>
                </a:r>
                <a:r>
                  <a:rPr lang="en-US" sz="2000" dirty="0"/>
                  <a:t> 1 element </a:t>
                </a:r>
                <a:r>
                  <a:rPr lang="en-US" sz="2000" dirty="0" err="1"/>
                  <a:t>tilbage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kræves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mindst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sammenligninger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Ved</a:t>
                </a:r>
                <a:r>
                  <a:rPr lang="en-US" sz="2000" dirty="0"/>
                  <a:t> at </a:t>
                </a:r>
                <a:r>
                  <a:rPr lang="en-US" sz="2000" dirty="0" err="1"/>
                  <a:t>sætte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følger</a:t>
                </a:r>
                <a:r>
                  <a:rPr lang="en-US" sz="2000" dirty="0"/>
                  <a:t> den </a:t>
                </a:r>
                <a:r>
                  <a:rPr lang="en-US" sz="2000" dirty="0" err="1"/>
                  <a:t>nedre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grænse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på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begChr m:val="⌊"/>
                        <m:endChr m:val="⌋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2590" y="1565911"/>
                <a:ext cx="8538210" cy="4525963"/>
              </a:xfrm>
              <a:blipFill>
                <a:blip r:embed="rId2"/>
                <a:stretch>
                  <a:fillRect l="-642" t="-674" r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6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15230"/>
            <a:ext cx="9144000" cy="1143000"/>
          </a:xfrm>
        </p:spPr>
        <p:txBody>
          <a:bodyPr/>
          <a:lstStyle/>
          <a:p>
            <a:r>
              <a:rPr lang="en-US" b="1" dirty="0" smtClean="0"/>
              <a:t>Et </a:t>
            </a:r>
            <a:r>
              <a:rPr lang="en-US" b="1" dirty="0" err="1" smtClean="0"/>
              <a:t>algoritmisk</a:t>
            </a:r>
            <a:r>
              <a:rPr lang="en-US" b="1" dirty="0" smtClean="0"/>
              <a:t> </a:t>
            </a:r>
            <a:r>
              <a:rPr lang="en-US" b="1" dirty="0" err="1" smtClean="0"/>
              <a:t>eksempel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(der </a:t>
            </a:r>
            <a:r>
              <a:rPr lang="en-US" b="1" dirty="0" err="1" smtClean="0"/>
              <a:t>anvender</a:t>
            </a:r>
            <a:r>
              <a:rPr lang="en-US" b="1" dirty="0" smtClean="0"/>
              <a:t> </a:t>
            </a:r>
            <a:r>
              <a:rPr lang="en-US" b="1" dirty="0" err="1" smtClean="0"/>
              <a:t>binær</a:t>
            </a:r>
            <a:r>
              <a:rPr lang="en-US" b="1" dirty="0" smtClean="0"/>
              <a:t> </a:t>
            </a:r>
            <a:r>
              <a:rPr lang="en-US" b="1" dirty="0" err="1" smtClean="0"/>
              <a:t>søgning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2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3434"/>
            <a:ext cx="9144000" cy="4242947"/>
          </a:xfrm>
        </p:spPr>
        <p:txBody>
          <a:bodyPr>
            <a:normAutofit/>
          </a:bodyPr>
          <a:lstStyle/>
          <a:p>
            <a:r>
              <a:rPr lang="en-US" sz="4000" b="1" dirty="0"/>
              <a:t>Patience Diff </a:t>
            </a:r>
            <a:br>
              <a:rPr lang="en-US" sz="4000" b="1" dirty="0"/>
            </a:br>
            <a:r>
              <a:rPr lang="en-US" sz="4000" b="1" dirty="0"/>
              <a:t>&amp; </a:t>
            </a:r>
            <a:br>
              <a:rPr lang="en-US" sz="4000" b="1" dirty="0"/>
            </a:br>
            <a:r>
              <a:rPr lang="en-US" sz="4000" b="1" dirty="0" err="1"/>
              <a:t>Længste</a:t>
            </a:r>
            <a:r>
              <a:rPr lang="en-US" sz="4000" b="1" dirty="0"/>
              <a:t> </a:t>
            </a:r>
            <a:r>
              <a:rPr lang="en-US" sz="4000" b="1" dirty="0" err="1"/>
              <a:t>Voksende</a:t>
            </a:r>
            <a:r>
              <a:rPr lang="en-US" sz="4000" b="1" dirty="0"/>
              <a:t> </a:t>
            </a:r>
            <a:r>
              <a:rPr lang="en-US" sz="4000" b="1" dirty="0" err="1"/>
              <a:t>Delsekvenser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12428" y="1183181"/>
          <a:ext cx="7821228" cy="470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35793170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211452544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0225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#include &lt;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("Your answer is: ");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fact(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if(n &gt; 1)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fact(n-1) * n;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(fact(10));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#include &lt;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fib(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if(n &gt; 2)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fib(n-1) + fib(n-2);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(fib(10));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37042" y="2206680"/>
            <a:ext cx="4572000" cy="84946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$ diff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A.c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B.c</a:t>
            </a:r>
            <a:endParaRPr lang="en-US" sz="14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3,4c3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//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Frobs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 heartily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fib(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n)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6,7c5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nn-NO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for(i = 0; i &lt; 10; i++)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if(n &gt; 2)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9,10c7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("Your answer is: ");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("%d\n", foo);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    return fib(n-1) + fib(n-2);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11a9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return 1;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14c12,13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fact(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n)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//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Frobs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 heartily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16c15,16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if(n &gt; 1)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nn-NO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for(i = 0; i &lt; 10; i++)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18c18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    return fact(n-1) * n;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("%d\n", foo);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20d19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return 1;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25c24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(fact(10));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(fib(10));</a:t>
            </a:r>
          </a:p>
          <a:p>
            <a:endParaRPr lang="en-US" sz="1400" dirty="0">
              <a:solidFill>
                <a:prstClr val="black"/>
              </a:solidFill>
              <a:latin typeface="Lucida Console" panose="020B0609040504020204" pitchFamily="49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65134" y="2062329"/>
            <a:ext cx="336331" cy="2916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6205048" y="1916497"/>
            <a:ext cx="336331" cy="2916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/>
          <p:cNvCxnSpPr>
            <a:stCxn id="2" idx="6"/>
            <a:endCxn id="6" idx="2"/>
          </p:cNvCxnSpPr>
          <p:nvPr/>
        </p:nvCxnSpPr>
        <p:spPr>
          <a:xfrm flipV="1">
            <a:off x="2501465" y="2062328"/>
            <a:ext cx="3703583" cy="1458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Diff </a:t>
            </a:r>
            <a:br>
              <a:rPr lang="en-US" dirty="0" smtClean="0"/>
            </a:br>
            <a:r>
              <a:rPr lang="en-US" dirty="0" smtClean="0"/>
              <a:t>(Bram </a:t>
            </a:r>
            <a:r>
              <a:rPr lang="en-US" dirty="0"/>
              <a:t>Cohen, </a:t>
            </a:r>
            <a:r>
              <a:rPr lang="en-US" dirty="0" err="1" smtClean="0"/>
              <a:t>opfinder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BitTorrent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60" y="2226469"/>
            <a:ext cx="8515350" cy="3263504"/>
          </a:xfrm>
        </p:spPr>
        <p:txBody>
          <a:bodyPr anchor="ctr"/>
          <a:lstStyle/>
          <a:p>
            <a:r>
              <a:rPr lang="en-US" dirty="0" err="1"/>
              <a:t>Forsøger</a:t>
            </a:r>
            <a:r>
              <a:rPr lang="en-US" dirty="0"/>
              <a:t> at lave </a:t>
            </a:r>
            <a:r>
              <a:rPr lang="en-US" b="1" dirty="0" err="1"/>
              <a:t>læsbar</a:t>
            </a:r>
            <a:r>
              <a:rPr lang="en-US" b="1" dirty="0"/>
              <a:t> og </a:t>
            </a:r>
            <a:r>
              <a:rPr lang="en-US" b="1" dirty="0" err="1"/>
              <a:t>meningsfuldt</a:t>
            </a:r>
            <a:r>
              <a:rPr lang="en-US" b="1"/>
              <a:t> </a:t>
            </a:r>
            <a:r>
              <a:rPr lang="en-US" b="1" smtClean="0"/>
              <a:t>output </a:t>
            </a:r>
            <a:r>
              <a:rPr lang="en-US" dirty="0"/>
              <a:t>– </a:t>
            </a:r>
            <a:r>
              <a:rPr lang="en-US" dirty="0" err="1"/>
              <a:t>frem</a:t>
            </a:r>
            <a:r>
              <a:rPr lang="en-US" dirty="0"/>
              <a:t> for </a:t>
            </a:r>
            <a:r>
              <a:rPr lang="en-US" dirty="0" err="1"/>
              <a:t>mindst</a:t>
            </a:r>
            <a:r>
              <a:rPr lang="en-US" dirty="0"/>
              <a:t> </a:t>
            </a:r>
            <a:r>
              <a:rPr lang="en-US" dirty="0" err="1"/>
              <a:t>mulig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Anvendes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Bazaar </a:t>
            </a:r>
            <a:r>
              <a:rPr lang="en-US" dirty="0" err="1" smtClean="0"/>
              <a:t>versionskontrolsystemet</a:t>
            </a:r>
            <a:r>
              <a:rPr lang="en-US" dirty="0"/>
              <a:t> </a:t>
            </a:r>
            <a:r>
              <a:rPr lang="en-US" dirty="0" smtClean="0"/>
              <a:t>(bazaar-vcs.org)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0813" y="5653255"/>
            <a:ext cx="67665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Mindst</a:t>
            </a:r>
            <a:r>
              <a:rPr lang="en-US" sz="2800" dirty="0"/>
              <a:t> </a:t>
            </a:r>
            <a:r>
              <a:rPr lang="en-US" sz="2800" dirty="0" err="1"/>
              <a:t>mulig</a:t>
            </a:r>
            <a:r>
              <a:rPr lang="en-US" sz="2800" dirty="0"/>
              <a:t> </a:t>
            </a:r>
            <a:r>
              <a:rPr lang="en-US" sz="2800" dirty="0" err="1"/>
              <a:t>løsning</a:t>
            </a:r>
            <a:r>
              <a:rPr lang="en-US" sz="2800" dirty="0"/>
              <a:t> </a:t>
            </a:r>
            <a:r>
              <a:rPr lang="en-US" sz="2800" dirty="0" err="1"/>
              <a:t>findes</a:t>
            </a:r>
            <a:r>
              <a:rPr lang="en-US" sz="2800" dirty="0"/>
              <a:t> </a:t>
            </a:r>
            <a:r>
              <a:rPr lang="en-US" sz="2800" dirty="0" err="1"/>
              <a:t>senere</a:t>
            </a:r>
            <a:r>
              <a:rPr lang="en-US" sz="2800" dirty="0"/>
              <a:t> i </a:t>
            </a:r>
            <a:r>
              <a:rPr lang="en-US" sz="2800" dirty="0" err="1"/>
              <a:t>kurset</a:t>
            </a:r>
            <a:r>
              <a:rPr lang="en-US" sz="2800" dirty="0"/>
              <a:t> </a:t>
            </a:r>
            <a:r>
              <a:rPr lang="en-US" sz="2800" dirty="0" err="1"/>
              <a:t>vha</a:t>
            </a:r>
            <a:r>
              <a:rPr lang="en-US" sz="2800" dirty="0"/>
              <a:t>. </a:t>
            </a:r>
            <a:r>
              <a:rPr lang="en-US" sz="2800" dirty="0" err="1"/>
              <a:t>Dynamisk</a:t>
            </a:r>
            <a:r>
              <a:rPr lang="en-US" sz="2800" dirty="0"/>
              <a:t> </a:t>
            </a:r>
            <a:r>
              <a:rPr lang="en-US" sz="2800" dirty="0" err="1"/>
              <a:t>Programmering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2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12428" y="1097456"/>
          <a:ext cx="7821228" cy="470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35793170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211452544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A.c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B.c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0225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//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for(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("Your answer is: ");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   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fact(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if(n &gt; 1)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return fact(n-1) * n;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    return 1;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(fact(10));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 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fib(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    if(n &gt; 2)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    return fib(n-1) + fib(n-2);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return 1;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//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for(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(fib(10));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}</a:t>
                      </a:r>
                    </a:p>
                    <a:p>
                      <a:endParaRPr lang="en-US" sz="11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12428" y="1097456"/>
          <a:ext cx="7821228" cy="470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35793170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211452544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0225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//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{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for(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("Your answer is: ");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   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 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fact(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if(n &gt; 1)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return fact(n-1) * n;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(fact(10));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 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fib(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    if(n &gt; 2)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    return fib(n-1) + fib(n-2);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}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//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{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for(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(fib(10));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6243111" y="4254567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>
            <a:off x="2183853" y="4580216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6243112" y="2728988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9" name="Straight Connector 38"/>
          <p:cNvCxnSpPr>
            <a:stCxn id="37" idx="6"/>
            <a:endCxn id="38" idx="2"/>
          </p:cNvCxnSpPr>
          <p:nvPr/>
        </p:nvCxnSpPr>
        <p:spPr>
          <a:xfrm flipV="1">
            <a:off x="2520183" y="2817615"/>
            <a:ext cx="3722928" cy="18512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83854" y="5089402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6243110" y="4928591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2" name="Straight Connector 41"/>
          <p:cNvCxnSpPr>
            <a:stCxn id="40" idx="6"/>
            <a:endCxn id="41" idx="2"/>
          </p:cNvCxnSpPr>
          <p:nvPr/>
        </p:nvCxnSpPr>
        <p:spPr>
          <a:xfrm flipV="1">
            <a:off x="2520185" y="5017219"/>
            <a:ext cx="3722925" cy="1608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07591"/>
              </p:ext>
            </p:extLst>
          </p:nvPr>
        </p:nvGraphicFramePr>
        <p:xfrm>
          <a:off x="1849118" y="1374097"/>
          <a:ext cx="571500" cy="392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376207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2183854" y="1390930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6243112" y="139817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>
            <a:off x="2520185" y="1479558"/>
            <a:ext cx="3722927" cy="72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183854" y="1714274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6243112" y="323693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Connector 23"/>
          <p:cNvCxnSpPr>
            <a:stCxn id="22" idx="6"/>
            <a:endCxn id="23" idx="2"/>
          </p:cNvCxnSpPr>
          <p:nvPr/>
        </p:nvCxnSpPr>
        <p:spPr>
          <a:xfrm>
            <a:off x="2520185" y="1802902"/>
            <a:ext cx="3722927" cy="15226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183854" y="1890550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>
          <a:xfrm>
            <a:off x="6243112" y="3411161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Connector 26"/>
          <p:cNvCxnSpPr>
            <a:stCxn id="25" idx="6"/>
            <a:endCxn id="26" idx="2"/>
          </p:cNvCxnSpPr>
          <p:nvPr/>
        </p:nvCxnSpPr>
        <p:spPr>
          <a:xfrm>
            <a:off x="2520185" y="1979178"/>
            <a:ext cx="3722927" cy="15206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83854" y="223845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/>
          <p:cNvSpPr/>
          <p:nvPr/>
        </p:nvSpPr>
        <p:spPr>
          <a:xfrm>
            <a:off x="6243112" y="3753728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0" name="Straight Connector 29"/>
          <p:cNvCxnSpPr>
            <a:stCxn id="28" idx="6"/>
            <a:endCxn id="29" idx="2"/>
          </p:cNvCxnSpPr>
          <p:nvPr/>
        </p:nvCxnSpPr>
        <p:spPr>
          <a:xfrm>
            <a:off x="2520185" y="2327083"/>
            <a:ext cx="3722927" cy="15152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183854" y="2396766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6243112" y="392263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>
          <a:xfrm>
            <a:off x="2520185" y="2485394"/>
            <a:ext cx="3722927" cy="15258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183854" y="2892061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6" name="Straight Connector 35"/>
          <p:cNvCxnSpPr>
            <a:stCxn id="34" idx="6"/>
            <a:endCxn id="35" idx="2"/>
          </p:cNvCxnSpPr>
          <p:nvPr/>
        </p:nvCxnSpPr>
        <p:spPr>
          <a:xfrm>
            <a:off x="2520184" y="2980688"/>
            <a:ext cx="3722926" cy="136250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40589"/>
              </p:ext>
            </p:extLst>
          </p:nvPr>
        </p:nvGraphicFramePr>
        <p:xfrm>
          <a:off x="4670170" y="4668843"/>
          <a:ext cx="583226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2260">
                  <a:extLst>
                    <a:ext uri="{9D8B030D-6E8A-4147-A177-3AD203B41FA5}">
                      <a16:colId xmlns:a16="http://schemas.microsoft.com/office/drawing/2014/main" val="402342917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chemeClr val="bg1"/>
                          </a:solidFill>
                        </a:rPr>
                        <a:t>Patience Diff</a:t>
                      </a:r>
                      <a:endParaRPr lang="en-US" sz="2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11888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arabicParenR"/>
                      </a:pPr>
                      <a:r>
                        <a:rPr lang="en-US" sz="1800" dirty="0" smtClean="0"/>
                        <a:t>Find </a:t>
                      </a:r>
                      <a:r>
                        <a:rPr lang="en-US" sz="1800" dirty="0" err="1" smtClean="0"/>
                        <a:t>linjer</a:t>
                      </a:r>
                      <a:r>
                        <a:rPr lang="en-US" sz="1800" dirty="0" smtClean="0"/>
                        <a:t> der </a:t>
                      </a:r>
                      <a:r>
                        <a:rPr lang="en-US" sz="1800" b="1" dirty="0" err="1" smtClean="0"/>
                        <a:t>forekommer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præcis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én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dirty="0" smtClean="0"/>
                        <a:t>gang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begge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tekster</a:t>
                      </a:r>
                      <a:endParaRPr lang="en-US" sz="1800" dirty="0" smtClean="0"/>
                    </a:p>
                    <a:p>
                      <a:pPr marL="400050" indent="-400050">
                        <a:buFont typeface="+mj-lt"/>
                        <a:buAutoNum type="arabicParenR"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Find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længste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voksende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fælles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delsekvens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på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disse</a:t>
                      </a:r>
                      <a:endParaRPr lang="en-US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00050" indent="-400050">
                        <a:buFont typeface="+mj-lt"/>
                        <a:buAutoNum type="arabicParenR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Gentag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rekursivt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på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blokkende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67364"/>
                  </a:ext>
                </a:extLst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1918531" y="4652943"/>
            <a:ext cx="1418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478A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478A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478A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0" grpId="0" animBg="1"/>
      <p:bldP spid="41" grpId="0" animBg="1"/>
      <p:bldP spid="11" grpId="0" animBg="1"/>
      <p:bldP spid="12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107"/>
            <a:ext cx="12192000" cy="857250"/>
          </a:xfrm>
        </p:spPr>
        <p:txBody>
          <a:bodyPr/>
          <a:lstStyle/>
          <a:p>
            <a:pPr algn="ctr"/>
            <a:r>
              <a:rPr lang="en-US" b="1" dirty="0" err="1" smtClean="0"/>
              <a:t>Søgning</a:t>
            </a:r>
            <a:r>
              <a:rPr lang="en-US" b="1" dirty="0" smtClean="0"/>
              <a:t> i </a:t>
            </a:r>
            <a:r>
              <a:rPr lang="en-US" b="1" dirty="0" err="1" smtClean="0"/>
              <a:t>usorteret</a:t>
            </a:r>
            <a:r>
              <a:rPr lang="en-US" b="1" dirty="0" smtClean="0"/>
              <a:t> </a:t>
            </a:r>
            <a:r>
              <a:rPr lang="en-US" b="1" dirty="0" err="1" smtClean="0"/>
              <a:t>liste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674630" y="2064319"/>
            <a:ext cx="6804756" cy="553998"/>
            <a:chOff x="2693622" y="3168115"/>
            <a:chExt cx="6804756" cy="553998"/>
          </a:xfrm>
        </p:grpSpPr>
        <p:sp>
          <p:nvSpPr>
            <p:cNvPr id="12" name="TextBox 11"/>
            <p:cNvSpPr txBox="1"/>
            <p:nvPr/>
          </p:nvSpPr>
          <p:spPr>
            <a:xfrm>
              <a:off x="269362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24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995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32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812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5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179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6629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89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7770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11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404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47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8221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2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4587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5037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12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92672" y="5903867"/>
            <a:ext cx="680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da-DK" sz="2400" b="1" dirty="0" smtClean="0">
                <a:solidFill>
                  <a:srgbClr val="C00000"/>
                </a:solidFill>
                <a:sym typeface="Symbol"/>
              </a:rPr>
              <a:t> sammenligninger</a:t>
            </a:r>
            <a:endParaRPr lang="da-DK" sz="2400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540" y="3352453"/>
            <a:ext cx="9659357" cy="1054101"/>
            <a:chOff x="210540" y="3352453"/>
            <a:chExt cx="9659357" cy="10541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649" y="3352453"/>
              <a:ext cx="7936248" cy="10541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10540" y="3561388"/>
              <a:ext cx="1898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dirty="0" smtClean="0">
                  <a:solidFill>
                    <a:srgbClr val="C00000"/>
                  </a:solidFill>
                  <a:sym typeface="Symbol"/>
                </a:rPr>
                <a:t>Visuel</a:t>
              </a:r>
              <a:br>
                <a:rPr lang="da-DK" sz="2400" b="1" dirty="0" smtClean="0">
                  <a:solidFill>
                    <a:srgbClr val="C00000"/>
                  </a:solidFill>
                  <a:sym typeface="Symbol"/>
                </a:rPr>
              </a:br>
              <a:r>
                <a:rPr lang="da-DK" sz="2400" b="1" dirty="0" smtClean="0">
                  <a:solidFill>
                    <a:srgbClr val="C00000"/>
                  </a:solidFill>
                  <a:sym typeface="Symbol"/>
                </a:rPr>
                <a:t>invariant</a:t>
              </a:r>
              <a:endParaRPr lang="da-DK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038736" y="2048930"/>
            <a:ext cx="188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i="1" dirty="0" smtClean="0"/>
              <a:t>x</a:t>
            </a:r>
            <a:endParaRPr lang="en-US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0540" y="4691064"/>
            <a:ext cx="9659357" cy="830997"/>
            <a:chOff x="210540" y="4691064"/>
            <a:chExt cx="9659357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210540" y="4691064"/>
              <a:ext cx="1898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dirty="0" smtClean="0">
                  <a:solidFill>
                    <a:srgbClr val="C00000"/>
                  </a:solidFill>
                  <a:sym typeface="Symbol"/>
                </a:rPr>
                <a:t>Formel invariant</a:t>
              </a:r>
              <a:endParaRPr lang="da-DK" sz="2400" b="1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8290" y="4817393"/>
              <a:ext cx="7441607" cy="578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6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89814"/>
            <a:ext cx="9143999" cy="30132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a-DK" sz="2400" b="1" dirty="0"/>
              <a:t>30 83 73 80 59 63 41 78 68 82 53 31 22 74 6 36 99 57 43 60</a:t>
            </a:r>
          </a:p>
          <a:p>
            <a:endParaRPr lang="da-DK" sz="2700" dirty="0"/>
          </a:p>
          <a:p>
            <a:r>
              <a:rPr lang="da-DK" sz="2700" b="1" dirty="0"/>
              <a:t>Opgave </a:t>
            </a:r>
            <a:r>
              <a:rPr lang="da-DK" sz="2700" dirty="0"/>
              <a:t> </a:t>
            </a:r>
            <a:br>
              <a:rPr lang="da-DK" sz="2700" dirty="0"/>
            </a:br>
            <a:r>
              <a:rPr lang="da-DK" sz="2700" dirty="0"/>
              <a:t>Slet så få tal som muligt fra en liste af tal, </a:t>
            </a:r>
            <a:br>
              <a:rPr lang="da-DK" sz="2700" dirty="0"/>
            </a:br>
            <a:r>
              <a:rPr lang="da-DK" sz="2700" dirty="0"/>
              <a:t>så de resterende tal står i voksende orden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723900"/>
            <a:ext cx="9144000" cy="121305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500" b="1" dirty="0"/>
              <a:t>Længste voksende </a:t>
            </a:r>
            <a:r>
              <a:rPr lang="da-DK" sz="4500" b="1" dirty="0" smtClean="0"/>
              <a:t>delsekvens</a:t>
            </a:r>
            <a:br>
              <a:rPr lang="da-DK" sz="4500" b="1" dirty="0" smtClean="0"/>
            </a:br>
            <a:r>
              <a:rPr lang="da-DK" sz="3600" dirty="0" smtClean="0"/>
              <a:t>(Problem 1.2)</a:t>
            </a:r>
            <a:endParaRPr lang="da-DK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38682" y="3086100"/>
            <a:ext cx="1771650" cy="190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47793" y="3105150"/>
            <a:ext cx="2870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4017" y="3105150"/>
            <a:ext cx="61912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92841" y="3105150"/>
            <a:ext cx="13335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47812" y="2876551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4066912" y="2886076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7451725" y="2886076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8562501" y="2886076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305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17251"/>
            <a:ext cx="9144000" cy="468629"/>
          </a:xfrm>
        </p:spPr>
        <p:txBody>
          <a:bodyPr/>
          <a:lstStyle/>
          <a:p>
            <a:pPr marL="0" indent="0">
              <a:buNone/>
            </a:pPr>
            <a:r>
              <a:rPr lang="da-DK" sz="2600" b="1" dirty="0"/>
              <a:t>30 83 73 80 59 63 41 78 68 82 53 31 22 74 6 36 99 57 43 60</a:t>
            </a:r>
            <a:endParaRPr lang="en-US" sz="2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0" y="723900"/>
            <a:ext cx="9144000" cy="121305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500" b="1" dirty="0"/>
              <a:t>Længste voksende </a:t>
            </a:r>
            <a:r>
              <a:rPr lang="da-DK" sz="4500" b="1" dirty="0" smtClean="0"/>
              <a:t>delsekvens</a:t>
            </a:r>
            <a:br>
              <a:rPr lang="da-DK" sz="4500" b="1" dirty="0" smtClean="0"/>
            </a:br>
            <a:r>
              <a:rPr lang="da-DK" sz="3600" dirty="0" smtClean="0"/>
              <a:t>(Problem 1.2)</a:t>
            </a:r>
            <a:endParaRPr lang="da-DK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0" y="2720027"/>
            <a:ext cx="9144000" cy="2654298"/>
            <a:chOff x="1524000" y="2720027"/>
            <a:chExt cx="9144000" cy="265429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1524000" y="2720027"/>
              <a:ext cx="9144000" cy="46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da-DK" sz="2600" b="1" kern="0" dirty="0">
                  <a:solidFill>
                    <a:srgbClr val="C00000"/>
                  </a:solidFill>
                </a:rPr>
                <a:t>1</a:t>
              </a:r>
              <a:r>
                <a:rPr lang="da-DK" sz="2600" b="1" kern="0" dirty="0" smtClean="0">
                  <a:solidFill>
                    <a:srgbClr val="C00000"/>
                  </a:solidFill>
                </a:rPr>
                <a:t>    2   2   3   2   3   2   4   4   5   3   2   1   5  1   3  6   4   4   5</a:t>
              </a:r>
              <a:endParaRPr lang="en-US" sz="2600" kern="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420464" y="3188656"/>
              <a:ext cx="9833" cy="85239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43832" y="4050886"/>
              <a:ext cx="21532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C00000"/>
                  </a:solidFill>
                </a:rPr>
                <a:t>længste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voksende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delsekvens</a:t>
              </a:r>
              <a:r>
                <a:rPr lang="en-US" sz="2000" dirty="0" smtClean="0">
                  <a:solidFill>
                    <a:srgbClr val="C00000"/>
                  </a:solidFill>
                </a:rPr>
                <a:t> der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slutter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på</a:t>
              </a:r>
              <a:r>
                <a:rPr lang="en-US" sz="2000" dirty="0" smtClean="0">
                  <a:solidFill>
                    <a:srgbClr val="C00000"/>
                  </a:solidFill>
                </a:rPr>
                <a:t> 53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21469"/>
              </p:ext>
            </p:extLst>
          </p:nvPr>
        </p:nvGraphicFramePr>
        <p:xfrm>
          <a:off x="1424039" y="4260376"/>
          <a:ext cx="341507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5560">
                  <a:extLst>
                    <a:ext uri="{9D8B030D-6E8A-4147-A177-3AD203B41FA5}">
                      <a16:colId xmlns:a16="http://schemas.microsoft.com/office/drawing/2014/main" val="1039228963"/>
                    </a:ext>
                  </a:extLst>
                </a:gridCol>
                <a:gridCol w="1999510">
                  <a:extLst>
                    <a:ext uri="{9D8B030D-6E8A-4147-A177-3AD203B41FA5}">
                      <a16:colId xmlns:a16="http://schemas.microsoft.com/office/drawing/2014/main" val="255167803"/>
                    </a:ext>
                  </a:extLst>
                </a:gridCol>
              </a:tblGrid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Længde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Mindste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sidste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element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73491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5231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019498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97902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572957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82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70934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19909" y="5475152"/>
            <a:ext cx="113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–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53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4039" y="2720027"/>
            <a:ext cx="4789948" cy="468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952500" y="2903682"/>
            <a:ext cx="1262626" cy="2509973"/>
          </a:xfrm>
          <a:prstGeom prst="arc">
            <a:avLst>
              <a:gd name="adj1" fmla="val 6127554"/>
              <a:gd name="adj2" fmla="val 15619961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641987" y="2415417"/>
            <a:ext cx="7381159" cy="1063964"/>
            <a:chOff x="1641987" y="2415417"/>
            <a:chExt cx="7381159" cy="1063964"/>
          </a:xfrm>
        </p:grpSpPr>
        <p:sp>
          <p:nvSpPr>
            <p:cNvPr id="24" name="Arc 23"/>
            <p:cNvSpPr/>
            <p:nvPr/>
          </p:nvSpPr>
          <p:spPr>
            <a:xfrm>
              <a:off x="7760520" y="2528206"/>
              <a:ext cx="1262626" cy="891597"/>
            </a:xfrm>
            <a:prstGeom prst="arc">
              <a:avLst>
                <a:gd name="adj1" fmla="val 1094326"/>
                <a:gd name="adj2" fmla="val 982206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449734" y="2415417"/>
              <a:ext cx="2451920" cy="1060568"/>
            </a:xfrm>
            <a:prstGeom prst="arc">
              <a:avLst>
                <a:gd name="adj1" fmla="val 649047"/>
                <a:gd name="adj2" fmla="val 1029013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4149213" y="2537970"/>
              <a:ext cx="1356646" cy="941411"/>
            </a:xfrm>
            <a:prstGeom prst="arc">
              <a:avLst>
                <a:gd name="adj1" fmla="val 649047"/>
                <a:gd name="adj2" fmla="val 1029013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3637935" y="2903682"/>
              <a:ext cx="487105" cy="390124"/>
            </a:xfrm>
            <a:prstGeom prst="arc">
              <a:avLst>
                <a:gd name="adj1" fmla="val 649047"/>
                <a:gd name="adj2" fmla="val 1029013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1641987" y="2575357"/>
              <a:ext cx="2051253" cy="861300"/>
            </a:xfrm>
            <a:prstGeom prst="arc">
              <a:avLst>
                <a:gd name="adj1" fmla="val 515291"/>
                <a:gd name="adj2" fmla="val 10395017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47656" y="6217721"/>
            <a:ext cx="638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≤ </a:t>
            </a:r>
            <a:r>
              <a:rPr lang="en-US" i="1" dirty="0" smtClean="0">
                <a:solidFill>
                  <a:srgbClr val="C00000"/>
                </a:solidFill>
              </a:rPr>
              <a:t>n∙</a:t>
            </a:r>
            <a:r>
              <a:rPr lang="en-US" dirty="0" smtClean="0">
                <a:solidFill>
                  <a:srgbClr val="C00000"/>
                </a:solidFill>
              </a:rPr>
              <a:t>(1+</a:t>
            </a:r>
            <a:r>
              <a:rPr lang="da-DK" dirty="0">
                <a:solidFill>
                  <a:srgbClr val="C00000"/>
                </a:solidFill>
                <a:sym typeface="Symbol"/>
              </a:rPr>
              <a:t> </a:t>
            </a:r>
            <a:r>
              <a:rPr lang="da-DK" dirty="0">
                <a:solidFill>
                  <a:srgbClr val="C00000"/>
                </a:solidFill>
              </a:rPr>
              <a:t>log</a:t>
            </a:r>
            <a:r>
              <a:rPr lang="da-DK" baseline="-25000" dirty="0">
                <a:solidFill>
                  <a:srgbClr val="C00000"/>
                </a:solidFill>
              </a:rPr>
              <a:t>2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i="1" dirty="0" smtClean="0">
                <a:solidFill>
                  <a:srgbClr val="C00000"/>
                </a:solidFill>
              </a:rPr>
              <a:t>k</a:t>
            </a:r>
            <a:r>
              <a:rPr lang="da-DK" dirty="0" smtClean="0">
                <a:solidFill>
                  <a:srgbClr val="C00000"/>
                </a:solidFill>
                <a:sym typeface="Symbol"/>
              </a:rPr>
              <a:t>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sammenligninger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44361" y="3262649"/>
            <a:ext cx="40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21201" y="5598262"/>
            <a:ext cx="256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= </a:t>
            </a:r>
            <a:r>
              <a:rPr lang="en-US" sz="2400" dirty="0" err="1" smtClean="0">
                <a:solidFill>
                  <a:srgbClr val="C00000"/>
                </a:solidFill>
              </a:rPr>
              <a:t>binær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søgning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C00000"/>
                </a:solidFill>
              </a:rPr>
              <a:t>Sætning</a:t>
            </a:r>
            <a:r>
              <a:rPr lang="en-US" sz="3600" b="1" dirty="0">
                <a:solidFill>
                  <a:srgbClr val="C00000"/>
                </a:solidFill>
              </a:rPr>
              <a:t> (</a:t>
            </a:r>
            <a:r>
              <a:rPr lang="en-US" sz="3600" b="1" dirty="0" err="1">
                <a:solidFill>
                  <a:srgbClr val="C00000"/>
                </a:solidFill>
              </a:rPr>
              <a:t>Erdős</a:t>
            </a:r>
            <a:r>
              <a:rPr lang="en-US" sz="3600" b="1" dirty="0">
                <a:solidFill>
                  <a:srgbClr val="C00000"/>
                </a:solidFill>
              </a:rPr>
              <a:t> og </a:t>
            </a:r>
            <a:r>
              <a:rPr lang="en-US" sz="3600" b="1" dirty="0" err="1">
                <a:solidFill>
                  <a:srgbClr val="C00000"/>
                </a:solidFill>
              </a:rPr>
              <a:t>Szekeres</a:t>
            </a:r>
            <a:r>
              <a:rPr lang="en-US" sz="3600" b="1" dirty="0">
                <a:solidFill>
                  <a:srgbClr val="C00000"/>
                </a:solidFill>
              </a:rPr>
              <a:t>, 1935) 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700" dirty="0"/>
                  <a:t>Enhver </a:t>
                </a:r>
                <a:r>
                  <a:rPr lang="en-US" sz="2700" dirty="0" err="1"/>
                  <a:t>sekvens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af</a:t>
                </a:r>
                <a:r>
                  <a:rPr lang="en-US" sz="2700" dirty="0"/>
                  <a:t> n </a:t>
                </a:r>
                <a:r>
                  <a:rPr lang="en-US" sz="2700" dirty="0" err="1"/>
                  <a:t>tal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voksende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eller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aftagende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delsekvens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af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længde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mindst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2700"/>
                              <m:t>n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0" indent="0">
                  <a:buNone/>
                </a:pPr>
                <a:endParaRPr lang="en-US" sz="2700" dirty="0"/>
              </a:p>
              <a:p>
                <a:pPr marL="0" indent="0" algn="ctr">
                  <a:buNone/>
                </a:pPr>
                <a:r>
                  <a:rPr lang="en-US" sz="2700" dirty="0">
                    <a:solidFill>
                      <a:srgbClr val="C00000"/>
                    </a:solidFill>
                  </a:rPr>
                  <a:t>3</a:t>
                </a:r>
                <a:r>
                  <a:rPr lang="en-US" sz="2700" dirty="0"/>
                  <a:t> 1 </a:t>
                </a:r>
                <a:r>
                  <a:rPr lang="en-US" sz="2700" dirty="0">
                    <a:solidFill>
                      <a:srgbClr val="C00000"/>
                    </a:solidFill>
                  </a:rPr>
                  <a:t>4</a:t>
                </a:r>
                <a:r>
                  <a:rPr lang="en-US" sz="2700" dirty="0"/>
                  <a:t> 17 </a:t>
                </a:r>
                <a:r>
                  <a:rPr lang="en-US" sz="2700" dirty="0">
                    <a:solidFill>
                      <a:srgbClr val="C00000"/>
                    </a:solidFill>
                  </a:rPr>
                  <a:t>6</a:t>
                </a:r>
                <a:r>
                  <a:rPr lang="en-US" sz="2700" dirty="0"/>
                  <a:t> 42 </a:t>
                </a:r>
                <a:r>
                  <a:rPr lang="en-US" sz="2700" dirty="0">
                    <a:solidFill>
                      <a:srgbClr val="C00000"/>
                    </a:solidFill>
                  </a:rPr>
                  <a:t>10</a:t>
                </a:r>
                <a:r>
                  <a:rPr lang="en-US" sz="2700" dirty="0"/>
                  <a:t> 8 </a:t>
                </a:r>
                <a:r>
                  <a:rPr lang="en-US" sz="2700" dirty="0">
                    <a:solidFill>
                      <a:srgbClr val="C00000"/>
                    </a:solidFill>
                  </a:rPr>
                  <a:t>13</a:t>
                </a:r>
                <a:r>
                  <a:rPr lang="en-US" sz="2700" dirty="0"/>
                  <a:t> 11 </a:t>
                </a:r>
                <a:r>
                  <a:rPr lang="en-US" sz="2700" dirty="0">
                    <a:solidFill>
                      <a:srgbClr val="C00000"/>
                    </a:solidFill>
                  </a:rPr>
                  <a:t>28    </a:t>
                </a:r>
                <a:r>
                  <a:rPr lang="en-US" sz="2700" dirty="0"/>
                  <a:t>(</a:t>
                </a:r>
                <a:r>
                  <a:rPr lang="en-US" sz="2700" dirty="0" err="1"/>
                  <a:t>voksende</a:t>
                </a:r>
                <a:r>
                  <a:rPr lang="en-US" sz="2700" dirty="0"/>
                  <a:t>)</a:t>
                </a:r>
              </a:p>
              <a:p>
                <a:pPr marL="0" indent="0" algn="ctr">
                  <a:buNone/>
                </a:pPr>
                <a:endParaRPr lang="en-US" sz="2700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700" dirty="0">
                    <a:solidFill>
                      <a:srgbClr val="C00000"/>
                    </a:solidFill>
                  </a:rPr>
                  <a:t>24 </a:t>
                </a:r>
                <a:r>
                  <a:rPr lang="en-US" sz="2700" dirty="0"/>
                  <a:t>3 12</a:t>
                </a:r>
                <a:r>
                  <a:rPr lang="en-US" sz="2700" dirty="0">
                    <a:solidFill>
                      <a:srgbClr val="C00000"/>
                    </a:solidFill>
                  </a:rPr>
                  <a:t> 16 </a:t>
                </a:r>
                <a:r>
                  <a:rPr lang="en-US" sz="2700" dirty="0"/>
                  <a:t>7</a:t>
                </a:r>
                <a:r>
                  <a:rPr lang="en-US" sz="2700" dirty="0">
                    <a:solidFill>
                      <a:srgbClr val="C00000"/>
                    </a:solidFill>
                  </a:rPr>
                  <a:t> 14 </a:t>
                </a:r>
                <a:r>
                  <a:rPr lang="en-US" sz="2700" dirty="0"/>
                  <a:t>26</a:t>
                </a:r>
                <a:r>
                  <a:rPr lang="en-US" sz="2700" dirty="0">
                    <a:solidFill>
                      <a:srgbClr val="C00000"/>
                    </a:solidFill>
                  </a:rPr>
                  <a:t> 8 </a:t>
                </a:r>
                <a:r>
                  <a:rPr lang="en-US" sz="2700" dirty="0"/>
                  <a:t>20</a:t>
                </a:r>
                <a:r>
                  <a:rPr lang="en-US" sz="2700" dirty="0">
                    <a:solidFill>
                      <a:srgbClr val="C00000"/>
                    </a:solidFill>
                  </a:rPr>
                  <a:t> 2 1    </a:t>
                </a:r>
                <a:r>
                  <a:rPr lang="en-US" sz="2700" dirty="0"/>
                  <a:t>(</a:t>
                </a:r>
                <a:r>
                  <a:rPr lang="en-US" sz="2700" dirty="0" err="1"/>
                  <a:t>aftagende</a:t>
                </a:r>
                <a:r>
                  <a:rPr lang="en-US" sz="27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92787"/>
            <a:ext cx="9144000" cy="468629"/>
          </a:xfrm>
        </p:spPr>
        <p:txBody>
          <a:bodyPr/>
          <a:lstStyle/>
          <a:p>
            <a:pPr marL="0" indent="0">
              <a:buNone/>
            </a:pPr>
            <a:r>
              <a:rPr lang="da-DK" sz="2600" b="1" dirty="0"/>
              <a:t>30 83 73 80 59 63 41 78 68 82 53 31 22 74 6 36 99 57 43 60</a:t>
            </a:r>
            <a:endParaRPr lang="en-US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0" y="2395563"/>
            <a:ext cx="9144000" cy="4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2600" b="1" kern="0" dirty="0">
                <a:solidFill>
                  <a:srgbClr val="C00000"/>
                </a:solidFill>
              </a:rPr>
              <a:t>1</a:t>
            </a:r>
            <a:r>
              <a:rPr lang="da-DK" sz="2600" b="1" kern="0" dirty="0" smtClean="0">
                <a:solidFill>
                  <a:srgbClr val="C00000"/>
                </a:solidFill>
              </a:rPr>
              <a:t>    2   2   3   2   3   2   4   4   5   3   2   1   5  1   3  6   4   4   5</a:t>
            </a:r>
            <a:endParaRPr lang="en-US" sz="2600" kern="0" dirty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41987" y="2090953"/>
            <a:ext cx="7381159" cy="1063964"/>
            <a:chOff x="1641987" y="2415417"/>
            <a:chExt cx="7381159" cy="1063964"/>
          </a:xfrm>
        </p:grpSpPr>
        <p:sp>
          <p:nvSpPr>
            <p:cNvPr id="24" name="Arc 23"/>
            <p:cNvSpPr/>
            <p:nvPr/>
          </p:nvSpPr>
          <p:spPr>
            <a:xfrm>
              <a:off x="7760520" y="2528206"/>
              <a:ext cx="1262626" cy="891597"/>
            </a:xfrm>
            <a:prstGeom prst="arc">
              <a:avLst>
                <a:gd name="adj1" fmla="val 1094326"/>
                <a:gd name="adj2" fmla="val 982206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449734" y="2415417"/>
              <a:ext cx="2451920" cy="1060568"/>
            </a:xfrm>
            <a:prstGeom prst="arc">
              <a:avLst>
                <a:gd name="adj1" fmla="val 649047"/>
                <a:gd name="adj2" fmla="val 1029013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4149213" y="2537970"/>
              <a:ext cx="1356646" cy="941411"/>
            </a:xfrm>
            <a:prstGeom prst="arc">
              <a:avLst>
                <a:gd name="adj1" fmla="val 649047"/>
                <a:gd name="adj2" fmla="val 1029013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3637935" y="2903682"/>
              <a:ext cx="487105" cy="390124"/>
            </a:xfrm>
            <a:prstGeom prst="arc">
              <a:avLst>
                <a:gd name="adj1" fmla="val 649047"/>
                <a:gd name="adj2" fmla="val 10290131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1641987" y="2575357"/>
              <a:ext cx="2051253" cy="861300"/>
            </a:xfrm>
            <a:prstGeom prst="arc">
              <a:avLst>
                <a:gd name="adj1" fmla="val 515291"/>
                <a:gd name="adj2" fmla="val 10395017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6870"/>
              </p:ext>
            </p:extLst>
          </p:nvPr>
        </p:nvGraphicFramePr>
        <p:xfrm>
          <a:off x="3881487" y="3335176"/>
          <a:ext cx="5311059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1455">
                  <a:extLst>
                    <a:ext uri="{9D8B030D-6E8A-4147-A177-3AD203B41FA5}">
                      <a16:colId xmlns:a16="http://schemas.microsoft.com/office/drawing/2014/main" val="1039228963"/>
                    </a:ext>
                  </a:extLst>
                </a:gridCol>
                <a:gridCol w="3109604">
                  <a:extLst>
                    <a:ext uri="{9D8B030D-6E8A-4147-A177-3AD203B41FA5}">
                      <a16:colId xmlns:a16="http://schemas.microsoft.com/office/drawing/2014/main" val="255167803"/>
                    </a:ext>
                  </a:extLst>
                </a:gridCol>
              </a:tblGrid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Længde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Mindste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sidste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element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73491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30 22 6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5231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83</a:t>
                      </a:r>
                      <a:r>
                        <a:rPr lang="en-US" sz="1800" baseline="0" dirty="0" smtClean="0"/>
                        <a:t> 73 59 41 31 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019498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80</a:t>
                      </a:r>
                      <a:r>
                        <a:rPr lang="en-US" sz="1800" baseline="0" dirty="0" smtClean="0"/>
                        <a:t> 63 53 36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97902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78</a:t>
                      </a:r>
                      <a:r>
                        <a:rPr lang="en-US" sz="1800" baseline="0" dirty="0" smtClean="0"/>
                        <a:t> 68 57 43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572957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74</a:t>
                      </a:r>
                      <a:r>
                        <a:rPr lang="en-US" sz="1800" baseline="0" dirty="0" smtClean="0"/>
                        <a:t> 60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70934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367340"/>
                  </a:ext>
                </a:extLst>
              </a:tr>
            </a:tbl>
          </a:graphicData>
        </a:graphic>
      </p:graphicFrame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3600" b="1" dirty="0" err="1">
                <a:solidFill>
                  <a:srgbClr val="C00000"/>
                </a:solidFill>
              </a:rPr>
              <a:t>Sætning</a:t>
            </a:r>
            <a:r>
              <a:rPr lang="en-US" sz="3600" b="1" dirty="0">
                <a:solidFill>
                  <a:srgbClr val="C00000"/>
                </a:solidFill>
              </a:rPr>
              <a:t> (</a:t>
            </a:r>
            <a:r>
              <a:rPr lang="en-US" sz="3600" b="1" dirty="0" err="1">
                <a:solidFill>
                  <a:srgbClr val="C00000"/>
                </a:solidFill>
              </a:rPr>
              <a:t>Erdős</a:t>
            </a:r>
            <a:r>
              <a:rPr lang="en-US" sz="3600" b="1" dirty="0">
                <a:solidFill>
                  <a:srgbClr val="C00000"/>
                </a:solidFill>
              </a:rPr>
              <a:t> og </a:t>
            </a:r>
            <a:r>
              <a:rPr lang="en-US" sz="3600" b="1" dirty="0" err="1">
                <a:solidFill>
                  <a:srgbClr val="C00000"/>
                </a:solidFill>
              </a:rPr>
              <a:t>Szekeres</a:t>
            </a:r>
            <a:r>
              <a:rPr lang="en-US" sz="3600" b="1" dirty="0">
                <a:solidFill>
                  <a:srgbClr val="C00000"/>
                </a:solidFill>
              </a:rPr>
              <a:t>, 1935) 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007510"/>
                <a:ext cx="1219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Enten mange (</a:t>
                </a:r>
                <a14:m>
                  <m:oMath xmlns:m="http://schemas.openxmlformats.org/officeDocument/2006/math">
                    <m:r>
                      <a:rPr lang="da-DK" sz="2400" b="0" i="0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rækker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lang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voksende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delsekvens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eller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err="1" smtClean="0"/>
                  <a:t>mindst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én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lang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da-DK" sz="240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da-DK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række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lang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aftagende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delsekvens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07510"/>
                <a:ext cx="12192000" cy="835100"/>
              </a:xfrm>
              <a:prstGeom prst="rect">
                <a:avLst/>
              </a:prstGeom>
              <a:blipFill>
                <a:blip r:embed="rId2"/>
                <a:stretch>
                  <a:fillRect t="-510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0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107"/>
            <a:ext cx="12192000" cy="857250"/>
          </a:xfrm>
        </p:spPr>
        <p:txBody>
          <a:bodyPr/>
          <a:lstStyle/>
          <a:p>
            <a:pPr algn="ctr"/>
            <a:r>
              <a:rPr lang="en-US" b="1" dirty="0" err="1" smtClean="0"/>
              <a:t>Søgning</a:t>
            </a:r>
            <a:r>
              <a:rPr lang="en-US" b="1" dirty="0" smtClean="0"/>
              <a:t> i </a:t>
            </a:r>
            <a:r>
              <a:rPr lang="en-US" b="1" dirty="0" err="1" smtClean="0"/>
              <a:t>usorteret</a:t>
            </a:r>
            <a:r>
              <a:rPr lang="en-US" b="1" dirty="0" smtClean="0"/>
              <a:t> </a:t>
            </a:r>
            <a:r>
              <a:rPr lang="en-US" b="1" dirty="0" err="1" smtClean="0"/>
              <a:t>liste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26863" y="1684576"/>
            <a:ext cx="9659357" cy="1054101"/>
            <a:chOff x="210540" y="3352453"/>
            <a:chExt cx="9659357" cy="10541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649" y="3352453"/>
              <a:ext cx="7936248" cy="10541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10540" y="3561388"/>
              <a:ext cx="1898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dirty="0" smtClean="0">
                  <a:solidFill>
                    <a:srgbClr val="C00000"/>
                  </a:solidFill>
                  <a:sym typeface="Symbol"/>
                </a:rPr>
                <a:t>Visuel</a:t>
              </a:r>
              <a:br>
                <a:rPr lang="da-DK" sz="2400" b="1" dirty="0" smtClean="0">
                  <a:solidFill>
                    <a:srgbClr val="C00000"/>
                  </a:solidFill>
                  <a:sym typeface="Symbol"/>
                </a:rPr>
              </a:br>
              <a:r>
                <a:rPr lang="da-DK" sz="2400" b="1" dirty="0" smtClean="0">
                  <a:solidFill>
                    <a:srgbClr val="C00000"/>
                  </a:solidFill>
                  <a:sym typeface="Symbol"/>
                </a:rPr>
                <a:t>invariant</a:t>
              </a:r>
              <a:endParaRPr lang="da-DK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294" y="3116825"/>
            <a:ext cx="6203411" cy="33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42" y="455419"/>
            <a:ext cx="12192000" cy="857250"/>
          </a:xfrm>
        </p:spPr>
        <p:txBody>
          <a:bodyPr/>
          <a:lstStyle/>
          <a:p>
            <a:pPr algn="ctr"/>
            <a:r>
              <a:rPr lang="en-US" b="1" dirty="0" err="1" smtClean="0"/>
              <a:t>Søgning</a:t>
            </a:r>
            <a:r>
              <a:rPr lang="en-US" b="1" dirty="0" smtClean="0"/>
              <a:t> i </a:t>
            </a:r>
            <a:r>
              <a:rPr lang="en-US" b="1" dirty="0" err="1"/>
              <a:t>s</a:t>
            </a:r>
            <a:r>
              <a:rPr lang="en-US" b="1" dirty="0" err="1" smtClean="0"/>
              <a:t>orteret</a:t>
            </a:r>
            <a:r>
              <a:rPr lang="en-US" b="1" dirty="0" smtClean="0"/>
              <a:t> </a:t>
            </a:r>
            <a:r>
              <a:rPr lang="en-US" b="1" dirty="0" err="1" smtClean="0"/>
              <a:t>liste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693622" y="1889921"/>
            <a:ext cx="6804756" cy="553998"/>
            <a:chOff x="2693622" y="3168115"/>
            <a:chExt cx="6804756" cy="553998"/>
          </a:xfrm>
        </p:grpSpPr>
        <p:sp>
          <p:nvSpPr>
            <p:cNvPr id="12" name="TextBox 11"/>
            <p:cNvSpPr txBox="1"/>
            <p:nvPr/>
          </p:nvSpPr>
          <p:spPr>
            <a:xfrm>
              <a:off x="269362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995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13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812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179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6629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42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7770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404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27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8221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4587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11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5037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89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969910" y="1889921"/>
            <a:ext cx="188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0540" y="3561388"/>
            <a:ext cx="1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  <a:sym typeface="Symbol"/>
              </a:rPr>
              <a:t>Visuel</a:t>
            </a:r>
            <a:br>
              <a:rPr lang="da-DK" sz="2400" b="1" dirty="0" smtClean="0">
                <a:solidFill>
                  <a:srgbClr val="C00000"/>
                </a:solidFill>
                <a:sym typeface="Symbol"/>
              </a:rPr>
            </a:br>
            <a:r>
              <a:rPr lang="da-DK" sz="2400" b="1" dirty="0" smtClean="0">
                <a:solidFill>
                  <a:srgbClr val="C00000"/>
                </a:solidFill>
                <a:sym typeface="Symbol"/>
              </a:rPr>
              <a:t>invariant</a:t>
            </a:r>
            <a:endParaRPr lang="da-DK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540" y="4984513"/>
            <a:ext cx="1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  <a:sym typeface="Symbol"/>
              </a:rPr>
              <a:t>Formel invariant</a:t>
            </a:r>
            <a:endParaRPr lang="da-DK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53" t="11906" r="8294" b="9776"/>
          <a:stretch/>
        </p:blipFill>
        <p:spPr>
          <a:xfrm>
            <a:off x="2108884" y="3329547"/>
            <a:ext cx="9104672" cy="1002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67648"/>
          <a:stretch/>
        </p:blipFill>
        <p:spPr>
          <a:xfrm>
            <a:off x="3701706" y="4765193"/>
            <a:ext cx="4275574" cy="5756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32501" r="33201"/>
          <a:stretch/>
        </p:blipFill>
        <p:spPr>
          <a:xfrm>
            <a:off x="3785145" y="5239826"/>
            <a:ext cx="4532671" cy="575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7289" t="13294"/>
          <a:stretch/>
        </p:blipFill>
        <p:spPr>
          <a:xfrm>
            <a:off x="3791012" y="5681099"/>
            <a:ext cx="4327768" cy="6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53" t="11906" r="8294" b="9776"/>
          <a:stretch/>
        </p:blipFill>
        <p:spPr>
          <a:xfrm>
            <a:off x="1233813" y="5545393"/>
            <a:ext cx="9964708" cy="1097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875" y="500583"/>
            <a:ext cx="5752178" cy="471403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138220" y="2196039"/>
            <a:ext cx="4748981" cy="1015663"/>
            <a:chOff x="7138220" y="2196039"/>
            <a:chExt cx="4748981" cy="1015663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7138220" y="2703871"/>
              <a:ext cx="1671484" cy="819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809704" y="2196039"/>
              <a:ext cx="30774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Opgave</a:t>
              </a:r>
              <a:r>
                <a:rPr lang="en-US" sz="2000" dirty="0">
                  <a:solidFill>
                    <a:srgbClr val="C00000"/>
                  </a:solidFill>
                </a:rPr>
                <a:t/>
              </a:r>
              <a:br>
                <a:rPr lang="en-US" sz="2000" dirty="0">
                  <a:solidFill>
                    <a:srgbClr val="C00000"/>
                  </a:solidFill>
                </a:rPr>
              </a:br>
              <a:r>
                <a:rPr lang="en-US" sz="2000" dirty="0" err="1" smtClean="0">
                  <a:solidFill>
                    <a:srgbClr val="C00000"/>
                  </a:solidFill>
                </a:rPr>
                <a:t>Hvad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sker</a:t>
              </a:r>
              <a:r>
                <a:rPr lang="en-US" sz="2000" dirty="0" smtClean="0">
                  <a:solidFill>
                    <a:srgbClr val="C00000"/>
                  </a:solidFill>
                </a:rPr>
                <a:t> der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når</a:t>
              </a:r>
              <a:r>
                <a:rPr lang="en-US" sz="2000" dirty="0" smtClean="0">
                  <a:solidFill>
                    <a:srgbClr val="C00000"/>
                  </a:solidFill>
                </a:rPr>
                <a:t> man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runder</a:t>
              </a:r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</a:rPr>
                <a:t>op her?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728" y="3729981"/>
            <a:ext cx="3487207" cy="2257864"/>
            <a:chOff x="150728" y="3729981"/>
            <a:chExt cx="3487207" cy="2257864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202426" y="4552335"/>
              <a:ext cx="1435509" cy="143551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50728" y="3729981"/>
              <a:ext cx="27104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Opgave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</a:t>
              </a:r>
              <a:br>
                <a:rPr lang="en-US" sz="2000" b="1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Modificer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algoritmen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til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</a:rPr>
                <a:t>low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peger</a:t>
              </a:r>
              <a:r>
                <a:rPr lang="en-US" sz="2000" dirty="0" smtClean="0">
                  <a:solidFill>
                    <a:srgbClr val="C00000"/>
                  </a:solidFill>
                </a:rPr>
                <a:t> her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42" y="455419"/>
            <a:ext cx="12192000" cy="857250"/>
          </a:xfrm>
        </p:spPr>
        <p:txBody>
          <a:bodyPr/>
          <a:lstStyle/>
          <a:p>
            <a:pPr algn="ctr"/>
            <a:r>
              <a:rPr lang="en-US" b="1" dirty="0" err="1" smtClean="0"/>
              <a:t>Binær</a:t>
            </a:r>
            <a:r>
              <a:rPr lang="en-US" b="1" dirty="0" smtClean="0"/>
              <a:t> </a:t>
            </a:r>
            <a:r>
              <a:rPr lang="en-US" b="1" dirty="0" err="1" smtClean="0"/>
              <a:t>søgning</a:t>
            </a:r>
            <a:r>
              <a:rPr lang="en-US" b="1" dirty="0" smtClean="0"/>
              <a:t> – </a:t>
            </a:r>
            <a:r>
              <a:rPr lang="en-US" b="1" dirty="0" err="1" smtClean="0"/>
              <a:t>antal</a:t>
            </a:r>
            <a:r>
              <a:rPr lang="en-US" b="1" dirty="0" smtClean="0"/>
              <a:t> </a:t>
            </a:r>
            <a:r>
              <a:rPr lang="en-US" b="1" dirty="0" err="1" smtClean="0"/>
              <a:t>sammenligninger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9207" y="5897564"/>
            <a:ext cx="680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  <a:sym typeface="Symbol"/>
              </a:rPr>
              <a:t>højst 1</a:t>
            </a:r>
            <a:r>
              <a:rPr lang="da-DK" sz="2400" b="1" dirty="0">
                <a:solidFill>
                  <a:srgbClr val="C00000"/>
                </a:solidFill>
                <a:sym typeface="Symbol"/>
              </a:rPr>
              <a:t>+ </a:t>
            </a:r>
            <a:r>
              <a:rPr lang="da-DK" sz="2400" b="1" dirty="0">
                <a:solidFill>
                  <a:srgbClr val="C00000"/>
                </a:solidFill>
              </a:rPr>
              <a:t>log</a:t>
            </a:r>
            <a:r>
              <a:rPr lang="da-DK" sz="2400" b="1" baseline="-25000" dirty="0">
                <a:solidFill>
                  <a:srgbClr val="C00000"/>
                </a:solidFill>
              </a:rPr>
              <a:t>2</a:t>
            </a:r>
            <a:r>
              <a:rPr lang="da-DK" sz="2400" b="1" dirty="0">
                <a:solidFill>
                  <a:srgbClr val="C00000"/>
                </a:solidFill>
              </a:rPr>
              <a:t> n</a:t>
            </a:r>
            <a:r>
              <a:rPr lang="da-DK" sz="2400" b="1" dirty="0">
                <a:solidFill>
                  <a:srgbClr val="C00000"/>
                </a:solidFill>
                <a:sym typeface="Symbol"/>
              </a:rPr>
              <a:t>  sammenligninger</a:t>
            </a:r>
            <a:endParaRPr lang="da-DK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53" y="4601429"/>
            <a:ext cx="9448064" cy="4396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4403" y="3160196"/>
            <a:ext cx="10075610" cy="584775"/>
            <a:chOff x="994403" y="3160196"/>
            <a:chExt cx="10075610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994403" y="3160196"/>
              <a:ext cx="8150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Antal</a:t>
              </a:r>
              <a:r>
                <a:rPr lang="en-US" dirty="0" smtClean="0"/>
                <a:t> </a:t>
              </a:r>
              <a:r>
                <a:rPr lang="en-US" dirty="0" err="1" smtClean="0"/>
                <a:t>kandidater</a:t>
              </a:r>
              <a:r>
                <a:rPr lang="en-US" dirty="0" smtClean="0"/>
                <a:t> </a:t>
              </a:r>
              <a:r>
                <a:rPr lang="en-US" dirty="0" err="1" smtClean="0"/>
                <a:t>efter</a:t>
              </a:r>
              <a:r>
                <a:rPr lang="en-US" dirty="0" smtClean="0"/>
                <a:t> </a:t>
              </a:r>
              <a:r>
                <a:rPr lang="en-US" dirty="0" err="1" smtClean="0"/>
                <a:t>én</a:t>
              </a:r>
              <a:r>
                <a:rPr lang="en-US" dirty="0" smtClean="0"/>
                <a:t> </a:t>
              </a:r>
              <a:r>
                <a:rPr lang="en-US" dirty="0" err="1" smtClean="0"/>
                <a:t>sammenligning</a:t>
              </a:r>
              <a:r>
                <a:rPr lang="en-US" dirty="0" smtClean="0"/>
                <a:t> ≤ :   </a:t>
              </a:r>
              <a:endParaRPr lang="en-US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r="80357" b="1377"/>
            <a:stretch/>
          </p:blipFill>
          <p:spPr>
            <a:xfrm>
              <a:off x="9214171" y="3250608"/>
              <a:ext cx="1855842" cy="4336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353" t="11906" r="8294" b="9776"/>
          <a:stretch/>
        </p:blipFill>
        <p:spPr>
          <a:xfrm>
            <a:off x="1600945" y="1704041"/>
            <a:ext cx="9104672" cy="10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8042" y="455419"/>
            <a:ext cx="12192000" cy="857250"/>
          </a:xfrm>
        </p:spPr>
        <p:txBody>
          <a:bodyPr/>
          <a:lstStyle/>
          <a:p>
            <a:pPr algn="ctr"/>
            <a:r>
              <a:rPr lang="en-US" b="1" dirty="0" err="1" smtClean="0"/>
              <a:t>Søgning</a:t>
            </a:r>
            <a:r>
              <a:rPr lang="en-US" b="1" dirty="0" smtClean="0"/>
              <a:t> i </a:t>
            </a:r>
            <a:r>
              <a:rPr lang="en-US" b="1" dirty="0" err="1" smtClean="0"/>
              <a:t>sorteret</a:t>
            </a:r>
            <a:r>
              <a:rPr lang="en-US" b="1" dirty="0" smtClean="0"/>
              <a:t> </a:t>
            </a:r>
            <a:r>
              <a:rPr lang="en-US" b="1" dirty="0" err="1" smtClean="0"/>
              <a:t>liste</a:t>
            </a:r>
            <a:r>
              <a:rPr lang="en-US" b="1" dirty="0" smtClean="0"/>
              <a:t> – </a:t>
            </a:r>
            <a:r>
              <a:rPr lang="en-US" b="1" dirty="0" err="1" smtClean="0"/>
              <a:t>nedre</a:t>
            </a:r>
            <a:r>
              <a:rPr lang="en-US" b="1" dirty="0" smtClean="0"/>
              <a:t> </a:t>
            </a:r>
            <a:r>
              <a:rPr lang="en-US" b="1" dirty="0" err="1" smtClean="0"/>
              <a:t>grænse</a:t>
            </a:r>
            <a:endParaRPr lang="en-US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53" y="4601429"/>
            <a:ext cx="9448064" cy="43967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79207" y="5897564"/>
            <a:ext cx="680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  <a:sym typeface="Symbol"/>
              </a:rPr>
              <a:t>mindst 1</a:t>
            </a:r>
            <a:r>
              <a:rPr lang="da-DK" sz="2400" b="1" dirty="0">
                <a:solidFill>
                  <a:srgbClr val="C00000"/>
                </a:solidFill>
                <a:sym typeface="Symbol"/>
              </a:rPr>
              <a:t>+ </a:t>
            </a:r>
            <a:r>
              <a:rPr lang="da-DK" sz="2400" b="1" dirty="0">
                <a:solidFill>
                  <a:srgbClr val="C00000"/>
                </a:solidFill>
              </a:rPr>
              <a:t>log</a:t>
            </a:r>
            <a:r>
              <a:rPr lang="da-DK" sz="2400" b="1" baseline="-25000" dirty="0">
                <a:solidFill>
                  <a:srgbClr val="C00000"/>
                </a:solidFill>
              </a:rPr>
              <a:t>2</a:t>
            </a:r>
            <a:r>
              <a:rPr lang="da-DK" sz="2400" b="1" dirty="0">
                <a:solidFill>
                  <a:srgbClr val="C00000"/>
                </a:solidFill>
              </a:rPr>
              <a:t> n</a:t>
            </a:r>
            <a:r>
              <a:rPr lang="da-DK" sz="2400" b="1" dirty="0">
                <a:solidFill>
                  <a:srgbClr val="C00000"/>
                </a:solidFill>
                <a:sym typeface="Symbol"/>
              </a:rPr>
              <a:t>  sammenligninger</a:t>
            </a:r>
            <a:endParaRPr lang="da-DK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1563" y="3206362"/>
            <a:ext cx="11417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enhver</a:t>
            </a:r>
            <a:r>
              <a:rPr lang="en-US" dirty="0" smtClean="0"/>
              <a:t>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svare</a:t>
            </a:r>
            <a:r>
              <a:rPr lang="en-US" dirty="0" smtClean="0"/>
              <a:t> </a:t>
            </a:r>
            <a:r>
              <a:rPr lang="en-US" dirty="0" err="1" smtClean="0"/>
              <a:t>således</a:t>
            </a:r>
            <a:r>
              <a:rPr lang="en-US" dirty="0" smtClean="0"/>
              <a:t> at </a:t>
            </a:r>
            <a:r>
              <a:rPr lang="en-US" dirty="0" err="1" smtClean="0"/>
              <a:t>kandidatmængden</a:t>
            </a:r>
            <a:r>
              <a:rPr lang="en-US" dirty="0" smtClean="0"/>
              <a:t> </a:t>
            </a:r>
            <a:r>
              <a:rPr lang="en-US" dirty="0" err="1" smtClean="0"/>
              <a:t>mindst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93622" y="1889921"/>
            <a:ext cx="6804756" cy="553998"/>
            <a:chOff x="2693622" y="3168115"/>
            <a:chExt cx="6804756" cy="553998"/>
          </a:xfrm>
        </p:grpSpPr>
        <p:sp>
          <p:nvSpPr>
            <p:cNvPr id="18" name="TextBox 17"/>
            <p:cNvSpPr txBox="1"/>
            <p:nvPr/>
          </p:nvSpPr>
          <p:spPr>
            <a:xfrm>
              <a:off x="269362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2995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13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9812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6179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6629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42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7770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404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27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8221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4587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11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5037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89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9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1.9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4395024"/>
                <a:ext cx="10972800" cy="173114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Givet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og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sorteret</a:t>
                </a:r>
                <a:r>
                  <a:rPr lang="en-US" dirty="0" smtClean="0"/>
                  <a:t>, find </a:t>
                </a:r>
                <a:r>
                  <a:rPr lang="en-US" dirty="0" err="1" smtClean="0"/>
                  <a:t>det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r-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te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mindste</a:t>
                </a:r>
                <a:r>
                  <a:rPr lang="en-US" dirty="0"/>
                  <a:t> </a:t>
                </a:r>
                <a:r>
                  <a:rPr lang="en-US" dirty="0" smtClean="0"/>
                  <a:t>i </a:t>
                </a:r>
                <a:r>
                  <a:rPr lang="en-US" i="1" dirty="0" smtClean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Y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det</a:t>
                </a:r>
                <a:r>
                  <a:rPr lang="en-US" dirty="0"/>
                  <a:t> </a:t>
                </a:r>
                <a:r>
                  <a:rPr lang="en-US" dirty="0" smtClean="0"/>
                  <a:t>9 </a:t>
                </a:r>
                <a:r>
                  <a:rPr lang="en-US" dirty="0" err="1" smtClean="0"/>
                  <a:t>mindste</a:t>
                </a:r>
                <a:r>
                  <a:rPr lang="en-US" dirty="0" smtClean="0"/>
                  <a:t> element </a:t>
                </a:r>
                <a:r>
                  <a:rPr lang="en-US" dirty="0" err="1" smtClean="0"/>
                  <a:t>er</a:t>
                </a:r>
                <a:r>
                  <a:rPr lang="en-US" dirty="0" smtClean="0"/>
                  <a:t> 15)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395024"/>
                <a:ext cx="10972800" cy="1731140"/>
              </a:xfrm>
              <a:blipFill>
                <a:blip r:embed="rId2"/>
                <a:stretch>
                  <a:fillRect t="-4577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880435" y="2175056"/>
            <a:ext cx="6804756" cy="553998"/>
            <a:chOff x="2693622" y="3168115"/>
            <a:chExt cx="6804756" cy="553998"/>
          </a:xfrm>
        </p:grpSpPr>
        <p:sp>
          <p:nvSpPr>
            <p:cNvPr id="5" name="TextBox 4"/>
            <p:cNvSpPr txBox="1"/>
            <p:nvPr/>
          </p:nvSpPr>
          <p:spPr>
            <a:xfrm>
              <a:off x="269362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995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13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812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179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6629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42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770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404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15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8221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37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4587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11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5037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89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80435" y="3068220"/>
            <a:ext cx="4752504" cy="553998"/>
            <a:chOff x="2693622" y="3168115"/>
            <a:chExt cx="4752504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269362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>
                  <a:solidFill>
                    <a:schemeClr val="bg1"/>
                  </a:solidFill>
                </a:rPr>
                <a:t>4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9958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23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9812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51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1790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8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77706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6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4042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27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45874" y="3168115"/>
              <a:ext cx="648000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000" b="1" dirty="0" smtClean="0">
                  <a:solidFill>
                    <a:schemeClr val="bg1"/>
                  </a:solidFill>
                </a:rPr>
                <a:t>18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97626" y="2175056"/>
            <a:ext cx="83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79584" y="3052831"/>
            <a:ext cx="83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32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Logaritmer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010" y="1759060"/>
            <a:ext cx="278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  <a:sym typeface="Symbol"/>
              </a:rPr>
              <a:t>Definition</a:t>
            </a:r>
            <a:endParaRPr lang="da-DK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63" y="2685258"/>
            <a:ext cx="8386302" cy="3753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346" y="1759060"/>
            <a:ext cx="4303150" cy="564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8632" y="3588775"/>
            <a:ext cx="256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</a:rPr>
              <a:t>naturlige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logaritme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c4b15f4-4a77-42f9-bd09-3b2e3b6e9c87"/>
  <p:tag name="TPFULLVERSION" val="4.5.1.2243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27519</TotalTime>
  <Words>1262</Words>
  <Application>Microsoft Office PowerPoint</Application>
  <PresentationFormat>Widescreen</PresentationFormat>
  <Paragraphs>385</Paragraphs>
  <Slides>23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Courier New</vt:lpstr>
      <vt:lpstr>Lucida Console</vt:lpstr>
      <vt:lpstr>Symbol</vt:lpstr>
      <vt:lpstr>Default Design</vt:lpstr>
      <vt:lpstr>PowerPoint Presentation</vt:lpstr>
      <vt:lpstr>Søgning i usorteret liste</vt:lpstr>
      <vt:lpstr>Søgning i usorteret liste</vt:lpstr>
      <vt:lpstr>Søgning i sorteret liste</vt:lpstr>
      <vt:lpstr>PowerPoint Presentation</vt:lpstr>
      <vt:lpstr>Binær søgning – antal sammenligninger</vt:lpstr>
      <vt:lpstr>Søgning i sorteret liste – nedre grænse</vt:lpstr>
      <vt:lpstr>Problem 1.9</vt:lpstr>
      <vt:lpstr>Logaritmer</vt:lpstr>
      <vt:lpstr>Logaritmer – regneregler</vt:lpstr>
      <vt:lpstr>Binær søgning</vt:lpstr>
      <vt:lpstr>Et algoritmisk eksempel (der anvender binær søgning)</vt:lpstr>
      <vt:lpstr>Patience Diff  &amp;  Længste Voksende Delsekvenser</vt:lpstr>
      <vt:lpstr>PowerPoint Presentation</vt:lpstr>
      <vt:lpstr>PowerPoint Presentation</vt:lpstr>
      <vt:lpstr>PowerPoint Presentation</vt:lpstr>
      <vt:lpstr>PowerPoint Presentation</vt:lpstr>
      <vt:lpstr>Patient Diff  (Bram Cohen, opfinder af BitTorrent)</vt:lpstr>
      <vt:lpstr>PowerPoint Presentation</vt:lpstr>
      <vt:lpstr>PowerPoint Presentation</vt:lpstr>
      <vt:lpstr>PowerPoint Presentation</vt:lpstr>
      <vt:lpstr>Sætning (Erdős og Szekeres, 1935) </vt:lpstr>
      <vt:lpstr>Sætning (Erdős og Szekeres, 1935) 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434</cp:revision>
  <cp:lastPrinted>2020-08-21T17:35:50Z</cp:lastPrinted>
  <dcterms:created xsi:type="dcterms:W3CDTF">2006-01-29T21:23:01Z</dcterms:created>
  <dcterms:modified xsi:type="dcterms:W3CDTF">2020-09-11T16:18:37Z</dcterms:modified>
</cp:coreProperties>
</file>