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85" r:id="rId3"/>
    <p:sldId id="258" r:id="rId4"/>
    <p:sldId id="279" r:id="rId5"/>
    <p:sldId id="262" r:id="rId6"/>
    <p:sldId id="260" r:id="rId7"/>
    <p:sldId id="280" r:id="rId8"/>
    <p:sldId id="263" r:id="rId9"/>
    <p:sldId id="259" r:id="rId10"/>
    <p:sldId id="264" r:id="rId11"/>
    <p:sldId id="281" r:id="rId12"/>
    <p:sldId id="267" r:id="rId13"/>
    <p:sldId id="283" r:id="rId14"/>
    <p:sldId id="284" r:id="rId15"/>
    <p:sldId id="268" r:id="rId16"/>
    <p:sldId id="286" r:id="rId17"/>
  </p:sldIdLst>
  <p:sldSz cx="12192000" cy="6858000"/>
  <p:notesSz cx="7099300" cy="10234613"/>
  <p:custDataLst>
    <p:tags r:id="rId19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00"/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89167" autoAdjust="0"/>
  </p:normalViewPr>
  <p:slideViewPr>
    <p:cSldViewPr>
      <p:cViewPr varScale="1">
        <p:scale>
          <a:sx n="159" d="100"/>
          <a:sy n="159" d="100"/>
        </p:scale>
        <p:origin x="192" y="3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64F153A9-D50D-462E-B0C3-94C7ED1A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OS-Rank(T,x) = tæl antal elementer der er &lt;= knuden x</a:t>
            </a:r>
          </a:p>
          <a:p>
            <a:r>
              <a:rPr lang="da-DK" smtClean="0"/>
              <a:t>OS-Select(x,i) = Find det i’te mindste element i træet rodet i x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1F732-4483-4A19-9A58-E63CAC88ED07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Søgetræ over intervallernes venstre start punkt</a:t>
            </a:r>
          </a:p>
          <a:p>
            <a:r>
              <a:rPr lang="da-DK" smtClean="0"/>
              <a:t>Hver knude gemmer yderligere maximum slut interval for et interval i undertræet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F993A-4BE0-4C04-ADE5-EFEC28A337B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68E79-D35A-4D64-BF60-31A27A40115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| = </a:t>
            </a:r>
            <a:r>
              <a:rPr lang="da-DK" dirty="0" err="1" smtClean="0"/>
              <a:t>bitwise</a:t>
            </a:r>
            <a:r>
              <a:rPr lang="da-DK" dirty="0" smtClean="0"/>
              <a:t> </a:t>
            </a:r>
            <a:r>
              <a:rPr lang="da-DK" b="1" dirty="0" smtClean="0"/>
              <a:t>or</a:t>
            </a:r>
          </a:p>
          <a:p>
            <a:r>
              <a:rPr lang="da-DK" dirty="0" smtClean="0"/>
              <a:t>&amp; = </a:t>
            </a:r>
            <a:r>
              <a:rPr lang="da-DK" dirty="0" err="1" smtClean="0"/>
              <a:t>bitwise</a:t>
            </a:r>
            <a:r>
              <a:rPr lang="da-DK" dirty="0" smtClean="0"/>
              <a:t> </a:t>
            </a:r>
            <a:r>
              <a:rPr lang="da-DK" b="1" dirty="0" smtClean="0"/>
              <a:t>and</a:t>
            </a:r>
          </a:p>
          <a:p>
            <a:endParaRPr lang="da-DK" b="1" dirty="0" smtClean="0"/>
          </a:p>
          <a:p>
            <a:r>
              <a:rPr lang="da-DK" b="1" dirty="0" smtClean="0"/>
              <a:t>A</a:t>
            </a:r>
            <a:r>
              <a:rPr lang="da-DK" b="1" baseline="0" dirty="0" smtClean="0"/>
              <a:t> = </a:t>
            </a:r>
            <a:r>
              <a:rPr lang="da-DK" b="1" baseline="0" dirty="0" smtClean="0"/>
              <a:t>sæt </a:t>
            </a:r>
            <a:r>
              <a:rPr lang="da-DK" b="1" baseline="0" dirty="0" smtClean="0"/>
              <a:t>første LSB som er 0 til </a:t>
            </a:r>
            <a:r>
              <a:rPr lang="da-DK" b="1" baseline="0" dirty="0" smtClean="0"/>
              <a:t>1</a:t>
            </a:r>
          </a:p>
          <a:p>
            <a:r>
              <a:rPr lang="da-DK" b="1" baseline="0" dirty="0" smtClean="0"/>
              <a:t>B = sæt første </a:t>
            </a:r>
            <a:r>
              <a:rPr lang="da-DK" b="1" baseline="0" smtClean="0"/>
              <a:t>10000 blok til 01111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153A9-D50D-462E-B0C3-94C7ED1A31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BE37-3BE7-40B4-A359-5F3D16CD7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E4AB-A68C-4F8A-B9ED-69B44625A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27D8-708A-4A2A-A6F7-91DFF089A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2719-16A9-4542-9720-64E38F542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F415-3656-40F0-9742-DE563ABD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3BED-37E2-4A87-937D-99454C50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7ED9-3635-4774-8A1C-7AD7B29C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5CB5-4200-4FA1-BD48-4454A2DCE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EEC4-8569-48AD-B8E6-C7E6F924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184C0-8338-4774-ADD3-722A9E7E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8FC4-846C-417C-897D-838E50372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4144-2681-4A72-88FB-F3E9B0D57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04C9-0B61-4F4D-B718-D48950B99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33E30A8-0BE1-4AEC-92D4-BB1CFCFB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362200"/>
            <a:ext cx="1219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sz="3200" dirty="0" smtClean="0"/>
              <a:t>Udvidede søgetræer: Dynamisk </a:t>
            </a:r>
            <a:r>
              <a:rPr lang="da-DK" sz="3200" dirty="0"/>
              <a:t>rang, interval træer</a:t>
            </a:r>
            <a:br>
              <a:rPr lang="da-DK" sz="3200" dirty="0"/>
            </a:br>
            <a:r>
              <a:rPr lang="da-DK" sz="3200" dirty="0"/>
              <a:t>[CLRS, kapitel </a:t>
            </a:r>
            <a:r>
              <a:rPr lang="da-DK" sz="3200" dirty="0" smtClean="0"/>
              <a:t>14]</a:t>
            </a:r>
            <a:br>
              <a:rPr lang="da-DK" sz="3200" dirty="0" smtClean="0"/>
            </a:br>
            <a:r>
              <a:rPr lang="da-DK" sz="3200" kern="0" dirty="0" err="1" smtClean="0">
                <a:latin typeface="+mj-lt"/>
                <a:ea typeface="+mj-ea"/>
                <a:cs typeface="+mj-cs"/>
              </a:rPr>
              <a:t>Fenwick</a:t>
            </a:r>
            <a:r>
              <a:rPr lang="da-DK" sz="3200" kern="0" dirty="0" smtClean="0">
                <a:latin typeface="+mj-lt"/>
                <a:ea typeface="+mj-ea"/>
                <a:cs typeface="+mj-cs"/>
              </a:rPr>
              <a:t> træer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/>
            </a:r>
            <a:br>
              <a:rPr lang="en-US" sz="3200" kern="0" dirty="0" smtClean="0"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latin typeface="+mj-lt"/>
                <a:ea typeface="+mj-ea"/>
                <a:cs typeface="+mj-cs"/>
              </a:rPr>
              <a:t>[B, </a:t>
            </a:r>
            <a:r>
              <a:rPr lang="en-US" sz="3200" kern="0" dirty="0" err="1" smtClean="0">
                <a:latin typeface="+mj-lt"/>
                <a:ea typeface="+mj-ea"/>
                <a:cs typeface="+mj-cs"/>
              </a:rPr>
              <a:t>kapitel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 2.1]</a:t>
            </a:r>
            <a:endParaRPr lang="da-DK" sz="3200" kern="0" dirty="0" smtClean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2286000" y="304800"/>
            <a:ext cx="7848600" cy="5716588"/>
            <a:chOff x="838200" y="869950"/>
            <a:chExt cx="7848600" cy="5716817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t="57292" r="15625" b="7875"/>
            <a:stretch>
              <a:fillRect/>
            </a:stretch>
          </p:blipFill>
          <p:spPr bwMode="auto">
            <a:xfrm>
              <a:off x="1219200" y="4038600"/>
              <a:ext cx="7086600" cy="254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9" t="16667" r="17500" b="55206"/>
            <a:stretch>
              <a:fillRect/>
            </a:stretch>
          </p:blipFill>
          <p:spPr bwMode="auto">
            <a:xfrm>
              <a:off x="838200" y="869950"/>
              <a:ext cx="7848600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1" name="Straight Connector 5"/>
            <p:cNvCxnSpPr>
              <a:cxnSpLocks noChangeShapeType="1"/>
            </p:cNvCxnSpPr>
            <p:nvPr/>
          </p:nvCxnSpPr>
          <p:spPr bwMode="auto">
            <a:xfrm rot="5400000">
              <a:off x="3201194" y="1860550"/>
              <a:ext cx="151606" cy="79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Straight Connector 6"/>
            <p:cNvCxnSpPr>
              <a:cxnSpLocks noChangeShapeType="1"/>
            </p:cNvCxnSpPr>
            <p:nvPr/>
          </p:nvCxnSpPr>
          <p:spPr bwMode="auto">
            <a:xfrm>
              <a:off x="3276600" y="1860550"/>
              <a:ext cx="8382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Straight Connector 7"/>
            <p:cNvCxnSpPr>
              <a:cxnSpLocks noChangeShapeType="1"/>
            </p:cNvCxnSpPr>
            <p:nvPr/>
          </p:nvCxnSpPr>
          <p:spPr bwMode="auto">
            <a:xfrm rot="5400000">
              <a:off x="4039394" y="1859756"/>
              <a:ext cx="15240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1524000" y="6096001"/>
            <a:ext cx="937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da-DK">
                <a:solidFill>
                  <a:srgbClr val="C00000"/>
                </a:solidFill>
              </a:rPr>
              <a:t>  Søgetræ over intervallernes </a:t>
            </a:r>
            <a:r>
              <a:rPr lang="da-DK" b="1">
                <a:solidFill>
                  <a:srgbClr val="C00000"/>
                </a:solidFill>
              </a:rPr>
              <a:t>venstre endepunkt</a:t>
            </a:r>
          </a:p>
          <a:p>
            <a:pPr algn="l" eaLnBrk="1" hangingPunct="1">
              <a:buFont typeface="Arial" charset="0"/>
              <a:buChar char="•"/>
            </a:pPr>
            <a:r>
              <a:rPr lang="da-DK">
                <a:solidFill>
                  <a:srgbClr val="C00000"/>
                </a:solidFill>
              </a:rPr>
              <a:t>  Hver knude gemmer yderligere </a:t>
            </a:r>
            <a:r>
              <a:rPr lang="da-DK" b="1">
                <a:solidFill>
                  <a:srgbClr val="C00000"/>
                </a:solidFill>
              </a:rPr>
              <a:t>maximum højre endepunkt</a:t>
            </a:r>
            <a:r>
              <a:rPr lang="da-DK">
                <a:solidFill>
                  <a:srgbClr val="C00000"/>
                </a:solidFill>
              </a:rPr>
              <a:t> for et interval i undertræet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/>
          <p:cNvSpPr>
            <a:spLocks noChangeArrowheads="1"/>
          </p:cNvSpPr>
          <p:nvPr/>
        </p:nvSpPr>
        <p:spPr bwMode="auto">
          <a:xfrm>
            <a:off x="5576892" y="4398170"/>
            <a:ext cx="900000" cy="762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chemeClr val="bg1"/>
            </a:solidFill>
            <a:round/>
            <a:headEnd/>
            <a:tailEnd/>
          </a:ln>
          <a:extLst/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" name="Rectangle 1"/>
          <p:cNvSpPr/>
          <p:nvPr/>
        </p:nvSpPr>
        <p:spPr bwMode="auto">
          <a:xfrm>
            <a:off x="7386936" y="4202907"/>
            <a:ext cx="461665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81400" y="1649413"/>
            <a:ext cx="54102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x.max</a:t>
            </a:r>
            <a:r>
              <a:rPr lang="da-DK" sz="2400" dirty="0">
                <a:solidFill>
                  <a:schemeClr val="accent3"/>
                </a:solidFill>
              </a:rPr>
              <a:t> = </a:t>
            </a:r>
            <a:r>
              <a:rPr lang="da-DK" sz="2400" i="1" dirty="0" err="1">
                <a:solidFill>
                  <a:schemeClr val="accent3"/>
                </a:solidFill>
              </a:rPr>
              <a:t>r.max</a:t>
            </a:r>
            <a:endParaRPr lang="da-DK" sz="2400" i="1" dirty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x.max</a:t>
            </a:r>
            <a:r>
              <a:rPr lang="da-DK" sz="2400" i="1" dirty="0">
                <a:solidFill>
                  <a:schemeClr val="accent3"/>
                </a:solidFill>
              </a:rPr>
              <a:t> = </a:t>
            </a:r>
            <a:r>
              <a:rPr lang="da-DK" sz="2400" i="1" dirty="0" err="1">
                <a:solidFill>
                  <a:schemeClr val="accent3"/>
                </a:solidFill>
              </a:rPr>
              <a:t>r.high</a:t>
            </a:r>
            <a:endParaRPr lang="da-DK" sz="2400" i="1" dirty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x.max</a:t>
            </a:r>
            <a:r>
              <a:rPr lang="da-DK" sz="2400" dirty="0">
                <a:solidFill>
                  <a:schemeClr val="accent3"/>
                </a:solidFill>
              </a:rPr>
              <a:t> = max(</a:t>
            </a:r>
            <a:r>
              <a:rPr lang="da-DK" sz="2400" i="1" dirty="0" err="1">
                <a:solidFill>
                  <a:schemeClr val="accent3"/>
                </a:solidFill>
              </a:rPr>
              <a:t>r.max</a:t>
            </a:r>
            <a:r>
              <a:rPr lang="da-DK" sz="2400" dirty="0">
                <a:solidFill>
                  <a:schemeClr val="accent3"/>
                </a:solidFill>
              </a:rPr>
              <a:t>, </a:t>
            </a:r>
            <a:r>
              <a:rPr lang="da-DK" sz="2400" i="1" dirty="0" err="1">
                <a:solidFill>
                  <a:schemeClr val="accent3"/>
                </a:solidFill>
              </a:rPr>
              <a:t>x</a:t>
            </a:r>
            <a:r>
              <a:rPr lang="da-DK" sz="2400" dirty="0" err="1">
                <a:solidFill>
                  <a:schemeClr val="accent3"/>
                </a:solidFill>
              </a:rPr>
              <a:t>.</a:t>
            </a:r>
            <a:r>
              <a:rPr lang="da-DK" sz="2400" i="1" dirty="0" err="1">
                <a:solidFill>
                  <a:schemeClr val="accent3"/>
                </a:solidFill>
              </a:rPr>
              <a:t>high</a:t>
            </a:r>
            <a:r>
              <a:rPr lang="da-DK" sz="2400" dirty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x.max</a:t>
            </a:r>
            <a:r>
              <a:rPr lang="da-DK" sz="2400" dirty="0">
                <a:solidFill>
                  <a:schemeClr val="accent3"/>
                </a:solidFill>
              </a:rPr>
              <a:t> = max(</a:t>
            </a:r>
            <a:r>
              <a:rPr lang="da-DK" sz="2400" i="1" dirty="0" err="1">
                <a:solidFill>
                  <a:schemeClr val="accent3"/>
                </a:solidFill>
              </a:rPr>
              <a:t>l.max</a:t>
            </a:r>
            <a:r>
              <a:rPr lang="da-DK" sz="2400" dirty="0">
                <a:solidFill>
                  <a:schemeClr val="accent3"/>
                </a:solidFill>
              </a:rPr>
              <a:t>, </a:t>
            </a:r>
            <a:r>
              <a:rPr lang="da-DK" sz="2400" i="1" dirty="0" err="1">
                <a:solidFill>
                  <a:schemeClr val="accent3"/>
                </a:solidFill>
              </a:rPr>
              <a:t>x</a:t>
            </a:r>
            <a:r>
              <a:rPr lang="da-DK" sz="2400" dirty="0" err="1">
                <a:solidFill>
                  <a:schemeClr val="accent3"/>
                </a:solidFill>
              </a:rPr>
              <a:t>.</a:t>
            </a:r>
            <a:r>
              <a:rPr lang="da-DK" sz="2400" i="1" dirty="0" err="1">
                <a:solidFill>
                  <a:schemeClr val="accent3"/>
                </a:solidFill>
              </a:rPr>
              <a:t>high</a:t>
            </a:r>
            <a:r>
              <a:rPr lang="da-DK" sz="2400" dirty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x.max</a:t>
            </a:r>
            <a:r>
              <a:rPr lang="da-DK" sz="2400" dirty="0">
                <a:solidFill>
                  <a:schemeClr val="accent3"/>
                </a:solidFill>
              </a:rPr>
              <a:t> = max(</a:t>
            </a:r>
            <a:r>
              <a:rPr lang="da-DK" sz="2400" i="1" dirty="0" err="1">
                <a:solidFill>
                  <a:schemeClr val="accent3"/>
                </a:solidFill>
              </a:rPr>
              <a:t>l</a:t>
            </a:r>
            <a:r>
              <a:rPr lang="da-DK" sz="2400" dirty="0" err="1">
                <a:solidFill>
                  <a:schemeClr val="accent3"/>
                </a:solidFill>
              </a:rPr>
              <a:t>.</a:t>
            </a:r>
            <a:r>
              <a:rPr lang="da-DK" sz="2400" i="1" dirty="0" err="1">
                <a:solidFill>
                  <a:schemeClr val="accent3"/>
                </a:solidFill>
              </a:rPr>
              <a:t>max</a:t>
            </a:r>
            <a:r>
              <a:rPr lang="da-DK" sz="2400" dirty="0">
                <a:solidFill>
                  <a:schemeClr val="accent3"/>
                </a:solidFill>
              </a:rPr>
              <a:t>, </a:t>
            </a:r>
            <a:r>
              <a:rPr lang="da-DK" sz="2400" i="1" dirty="0" err="1">
                <a:solidFill>
                  <a:schemeClr val="accent3"/>
                </a:solidFill>
              </a:rPr>
              <a:t>r.max</a:t>
            </a:r>
            <a:r>
              <a:rPr lang="da-DK" sz="2400" dirty="0">
                <a:solidFill>
                  <a:schemeClr val="accent3"/>
                </a:solidFill>
              </a:rPr>
              <a:t>, </a:t>
            </a:r>
            <a:r>
              <a:rPr lang="da-DK" sz="2400" i="1" dirty="0" err="1">
                <a:solidFill>
                  <a:schemeClr val="accent3"/>
                </a:solidFill>
              </a:rPr>
              <a:t>x</a:t>
            </a:r>
            <a:r>
              <a:rPr lang="da-DK" sz="2400" dirty="0" err="1">
                <a:solidFill>
                  <a:schemeClr val="accent3"/>
                </a:solidFill>
              </a:rPr>
              <a:t>.</a:t>
            </a:r>
            <a:r>
              <a:rPr lang="da-DK" sz="2400" i="1" dirty="0" err="1">
                <a:solidFill>
                  <a:schemeClr val="accent3"/>
                </a:solidFill>
              </a:rPr>
              <a:t>high</a:t>
            </a:r>
            <a:r>
              <a:rPr lang="da-DK" sz="2400" dirty="0">
                <a:solidFill>
                  <a:schemeClr val="accent3"/>
                </a:solidFill>
              </a:rPr>
              <a:t>)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ved ikke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Beregning af 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>Udvidet Information </a:t>
            </a:r>
            <a:r>
              <a:rPr lang="da-DK" b="1" i="1" dirty="0" err="1" smtClean="0">
                <a:solidFill>
                  <a:schemeClr val="accent3"/>
                </a:solidFill>
              </a:rPr>
              <a:t>x.max</a:t>
            </a:r>
            <a:r>
              <a:rPr lang="da-DK" b="1" i="1" dirty="0" smtClean="0">
                <a:solidFill>
                  <a:schemeClr val="accent3"/>
                </a:solidFill>
              </a:rPr>
              <a:t> </a:t>
            </a:r>
            <a:r>
              <a:rPr lang="da-DK" b="1" dirty="0" smtClean="0">
                <a:solidFill>
                  <a:schemeClr val="accent3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895600" y="3368675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96000" y="5691188"/>
            <a:ext cx="1600200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r    </a:t>
            </a:r>
            <a:r>
              <a:rPr lang="en-US" sz="1400" dirty="0">
                <a:solidFill>
                  <a:schemeClr val="accent3"/>
                </a:solidFill>
              </a:rPr>
              <a:t>[</a:t>
            </a:r>
            <a:r>
              <a:rPr lang="en-US" sz="1400" i="1" dirty="0" err="1">
                <a:solidFill>
                  <a:schemeClr val="accent3"/>
                </a:solidFill>
              </a:rPr>
              <a:t>low</a:t>
            </a:r>
            <a:r>
              <a:rPr lang="en-US" sz="1400" dirty="0" err="1">
                <a:solidFill>
                  <a:schemeClr val="accent3"/>
                </a:solidFill>
              </a:rPr>
              <a:t>,</a:t>
            </a:r>
            <a:r>
              <a:rPr lang="en-US" sz="1400" i="1" dirty="0" err="1">
                <a:solidFill>
                  <a:schemeClr val="accent3"/>
                </a:solidFill>
              </a:rPr>
              <a:t>high</a:t>
            </a:r>
            <a:r>
              <a:rPr lang="en-US" sz="1400" dirty="0">
                <a:solidFill>
                  <a:schemeClr val="accent3"/>
                </a:solidFill>
              </a:rPr>
              <a:t>]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max</a:t>
            </a:r>
          </a:p>
        </p:txBody>
      </p:sp>
      <p:grpSp>
        <p:nvGrpSpPr>
          <p:cNvPr id="12296" name="Group 43"/>
          <p:cNvGrpSpPr>
            <a:grpSpLocks/>
          </p:cNvGrpSpPr>
          <p:nvPr/>
        </p:nvGrpSpPr>
        <p:grpSpPr bwMode="auto">
          <a:xfrm>
            <a:off x="4511675" y="4391025"/>
            <a:ext cx="2854320" cy="2085975"/>
            <a:chOff x="5973763" y="4557712"/>
            <a:chExt cx="2854319" cy="2085976"/>
          </a:xfrm>
        </p:grpSpPr>
        <p:sp>
          <p:nvSpPr>
            <p:cNvPr id="45" name="TextBox 44"/>
            <p:cNvSpPr txBox="1"/>
            <p:nvPr/>
          </p:nvSpPr>
          <p:spPr>
            <a:xfrm>
              <a:off x="6634113" y="4557712"/>
              <a:ext cx="1709738" cy="7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x    </a:t>
              </a:r>
              <a:r>
                <a:rPr lang="en-US" sz="1400" dirty="0">
                  <a:solidFill>
                    <a:schemeClr val="accent3"/>
                  </a:solidFill>
                </a:rPr>
                <a:t>[</a:t>
              </a:r>
              <a:r>
                <a:rPr lang="en-US" sz="1400" i="1" dirty="0" err="1">
                  <a:solidFill>
                    <a:schemeClr val="accent3"/>
                  </a:solidFill>
                </a:rPr>
                <a:t>low</a:t>
              </a:r>
              <a:r>
                <a:rPr lang="en-US" sz="1400" dirty="0" err="1">
                  <a:solidFill>
                    <a:schemeClr val="accent3"/>
                  </a:solidFill>
                </a:rPr>
                <a:t>,</a:t>
              </a:r>
              <a:r>
                <a:rPr lang="en-US" sz="1400" i="1" dirty="0" err="1">
                  <a:solidFill>
                    <a:schemeClr val="accent3"/>
                  </a:solidFill>
                </a:rPr>
                <a:t>high</a:t>
              </a:r>
              <a:r>
                <a:rPr lang="en-US" sz="1400" dirty="0">
                  <a:solidFill>
                    <a:schemeClr val="accent3"/>
                  </a:solidFill>
                </a:rPr>
                <a:t>]</a:t>
              </a:r>
            </a:p>
            <a:p>
              <a:pPr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max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73763" y="5859463"/>
              <a:ext cx="1600199" cy="7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l    </a:t>
              </a:r>
              <a:r>
                <a:rPr lang="en-US" sz="1400" dirty="0">
                  <a:solidFill>
                    <a:schemeClr val="accent3"/>
                  </a:solidFill>
                </a:rPr>
                <a:t>[</a:t>
              </a:r>
              <a:r>
                <a:rPr lang="en-US" sz="1400" i="1" dirty="0" err="1">
                  <a:solidFill>
                    <a:schemeClr val="accent3"/>
                  </a:solidFill>
                </a:rPr>
                <a:t>low</a:t>
              </a:r>
              <a:r>
                <a:rPr lang="en-US" sz="1400" dirty="0" err="1">
                  <a:solidFill>
                    <a:schemeClr val="accent3"/>
                  </a:solidFill>
                </a:rPr>
                <a:t>,</a:t>
              </a:r>
              <a:r>
                <a:rPr lang="en-US" sz="1400" i="1" dirty="0" err="1">
                  <a:solidFill>
                    <a:schemeClr val="accent3"/>
                  </a:solidFill>
                </a:rPr>
                <a:t>high</a:t>
              </a:r>
              <a:r>
                <a:rPr lang="en-US" sz="1400" dirty="0">
                  <a:solidFill>
                    <a:schemeClr val="accent3"/>
                  </a:solidFill>
                </a:rPr>
                <a:t>]</a:t>
              </a:r>
            </a:p>
            <a:p>
              <a:pPr>
                <a:defRPr/>
              </a:pPr>
              <a:r>
                <a:rPr lang="en-US" i="1" dirty="0">
                  <a:solidFill>
                    <a:schemeClr val="accent3"/>
                  </a:solidFill>
                </a:rPr>
                <a:t>max</a:t>
              </a:r>
            </a:p>
          </p:txBody>
        </p:sp>
        <p:cxnSp>
          <p:nvCxnSpPr>
            <p:cNvPr id="12298" name="Straight Connector 5"/>
            <p:cNvCxnSpPr>
              <a:cxnSpLocks noChangeShapeType="1"/>
              <a:stCxn id="12299" idx="1"/>
              <a:endCxn id="12299" idx="3"/>
            </p:cNvCxnSpPr>
            <p:nvPr/>
          </p:nvCxnSpPr>
          <p:spPr bwMode="auto">
            <a:xfrm>
              <a:off x="7039088" y="4953000"/>
              <a:ext cx="900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9" name="Rounded Rectangle 9"/>
            <p:cNvSpPr>
              <a:spLocks noChangeArrowheads="1"/>
            </p:cNvSpPr>
            <p:nvPr/>
          </p:nvSpPr>
          <p:spPr bwMode="auto">
            <a:xfrm>
              <a:off x="7039088" y="4572000"/>
              <a:ext cx="900000" cy="762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/>
            <a:p>
              <a:endParaRPr lang="da-DK"/>
            </a:p>
          </p:txBody>
        </p:sp>
        <p:cxnSp>
          <p:nvCxnSpPr>
            <p:cNvPr id="12300" name="Straight Connector 14"/>
            <p:cNvCxnSpPr>
              <a:cxnSpLocks noChangeShapeType="1"/>
              <a:stCxn id="12301" idx="1"/>
              <a:endCxn id="12301" idx="3"/>
            </p:cNvCxnSpPr>
            <p:nvPr/>
          </p:nvCxnSpPr>
          <p:spPr bwMode="auto">
            <a:xfrm>
              <a:off x="6262688" y="6248400"/>
              <a:ext cx="936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Rounded Rectangle 15"/>
            <p:cNvSpPr>
              <a:spLocks noChangeArrowheads="1"/>
            </p:cNvSpPr>
            <p:nvPr/>
          </p:nvSpPr>
          <p:spPr bwMode="auto">
            <a:xfrm>
              <a:off x="6262688" y="5867400"/>
              <a:ext cx="936000" cy="762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/>
            <a:p>
              <a:endParaRPr lang="da-DK"/>
            </a:p>
          </p:txBody>
        </p:sp>
        <p:cxnSp>
          <p:nvCxnSpPr>
            <p:cNvPr id="12302" name="Straight Connector 17"/>
            <p:cNvCxnSpPr>
              <a:cxnSpLocks noChangeShapeType="1"/>
              <a:stCxn id="12303" idx="1"/>
              <a:endCxn id="12303" idx="3"/>
            </p:cNvCxnSpPr>
            <p:nvPr/>
          </p:nvCxnSpPr>
          <p:spPr bwMode="auto">
            <a:xfrm>
              <a:off x="7892082" y="6262688"/>
              <a:ext cx="936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3" name="Rounded Rectangle 18"/>
            <p:cNvSpPr>
              <a:spLocks noChangeArrowheads="1"/>
            </p:cNvSpPr>
            <p:nvPr/>
          </p:nvSpPr>
          <p:spPr bwMode="auto">
            <a:xfrm>
              <a:off x="7892082" y="5881688"/>
              <a:ext cx="936000" cy="762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/>
            <a:p>
              <a:endParaRPr lang="da-DK"/>
            </a:p>
          </p:txBody>
        </p:sp>
        <p:cxnSp>
          <p:nvCxnSpPr>
            <p:cNvPr id="12304" name="Straight Connector 20"/>
            <p:cNvCxnSpPr>
              <a:cxnSpLocks noChangeShapeType="1"/>
              <a:endCxn id="12303" idx="0"/>
            </p:cNvCxnSpPr>
            <p:nvPr/>
          </p:nvCxnSpPr>
          <p:spPr bwMode="auto">
            <a:xfrm>
              <a:off x="7710487" y="5341143"/>
              <a:ext cx="649595" cy="540544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Straight Connector 22"/>
            <p:cNvCxnSpPr>
              <a:cxnSpLocks noChangeShapeType="1"/>
              <a:endCxn id="12301" idx="0"/>
            </p:cNvCxnSpPr>
            <p:nvPr/>
          </p:nvCxnSpPr>
          <p:spPr bwMode="auto">
            <a:xfrm flipH="1">
              <a:off x="6730688" y="5334000"/>
              <a:ext cx="521412" cy="533399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89923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40923" r="10924" b="24036"/>
          <a:stretch>
            <a:fillRect/>
          </a:stretch>
        </p:blipFill>
        <p:spPr bwMode="auto">
          <a:xfrm rot="60000">
            <a:off x="2840038" y="1128714"/>
            <a:ext cx="7040562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6019800" y="4495801"/>
            <a:ext cx="4648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Interval Træer </a:t>
            </a:r>
            <a:endParaRPr lang="en-US" b="1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7292" r="15625" b="7875"/>
          <a:stretch>
            <a:fillRect/>
          </a:stretch>
        </p:blipFill>
        <p:spPr bwMode="auto">
          <a:xfrm>
            <a:off x="1752600" y="4419601"/>
            <a:ext cx="4197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8" name="Straight Connector 7"/>
          <p:cNvCxnSpPr>
            <a:cxnSpLocks noChangeShapeType="1"/>
          </p:cNvCxnSpPr>
          <p:nvPr/>
        </p:nvCxnSpPr>
        <p:spPr bwMode="auto">
          <a:xfrm rot="5400000">
            <a:off x="7602538" y="5132388"/>
            <a:ext cx="1079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8"/>
          <p:cNvCxnSpPr>
            <a:cxnSpLocks noChangeShapeType="1"/>
          </p:cNvCxnSpPr>
          <p:nvPr/>
        </p:nvCxnSpPr>
        <p:spPr bwMode="auto">
          <a:xfrm>
            <a:off x="7656513" y="5130800"/>
            <a:ext cx="4953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9"/>
          <p:cNvCxnSpPr>
            <a:cxnSpLocks noChangeShapeType="1"/>
          </p:cNvCxnSpPr>
          <p:nvPr/>
        </p:nvCxnSpPr>
        <p:spPr bwMode="auto">
          <a:xfrm rot="5400000">
            <a:off x="8097838" y="5130801"/>
            <a:ext cx="109538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ight Arrow 1"/>
          <p:cNvSpPr/>
          <p:nvPr/>
        </p:nvSpPr>
        <p:spPr bwMode="auto">
          <a:xfrm>
            <a:off x="1752600" y="2253342"/>
            <a:ext cx="1066800" cy="762000"/>
          </a:xfrm>
          <a:prstGeom prst="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tricky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352800"/>
            <a:ext cx="12192000" cy="3505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Interval-Search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T</a:t>
            </a:r>
            <a:r>
              <a:rPr lang="da-DK" dirty="0" smtClean="0">
                <a:solidFill>
                  <a:schemeClr val="bg1"/>
                </a:solidFill>
              </a:rPr>
              <a:t>, [ 9.5,15.5] ) 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438400" y="1371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0" y="1420814"/>
            <a:ext cx="1981200" cy="1322387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[6, 10]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[15, 23]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ved ikke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7292" r="15625" b="7875"/>
          <a:stretch>
            <a:fillRect/>
          </a:stretch>
        </p:blipFill>
        <p:spPr bwMode="auto">
          <a:xfrm>
            <a:off x="152400" y="3771429"/>
            <a:ext cx="6363717" cy="27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5545138" y="1500188"/>
            <a:ext cx="45720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5" name="Straight Connector 7"/>
          <p:cNvCxnSpPr>
            <a:cxnSpLocks noChangeShapeType="1"/>
          </p:cNvCxnSpPr>
          <p:nvPr/>
        </p:nvCxnSpPr>
        <p:spPr bwMode="auto">
          <a:xfrm rot="5400000">
            <a:off x="7021513" y="1992313"/>
            <a:ext cx="730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9"/>
          <p:cNvCxnSpPr>
            <a:cxnSpLocks noChangeShapeType="1"/>
          </p:cNvCxnSpPr>
          <p:nvPr/>
        </p:nvCxnSpPr>
        <p:spPr bwMode="auto">
          <a:xfrm rot="5400000">
            <a:off x="7806532" y="1993107"/>
            <a:ext cx="7143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Connector 7"/>
          <p:cNvCxnSpPr>
            <a:cxnSpLocks noChangeShapeType="1"/>
          </p:cNvCxnSpPr>
          <p:nvPr/>
        </p:nvCxnSpPr>
        <p:spPr bwMode="auto">
          <a:xfrm flipH="1" flipV="1">
            <a:off x="7070725" y="2000250"/>
            <a:ext cx="762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200623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40923" r="10924" b="24036"/>
          <a:stretch>
            <a:fillRect/>
          </a:stretch>
        </p:blipFill>
        <p:spPr bwMode="auto">
          <a:xfrm rot="60000">
            <a:off x="7075951" y="4289469"/>
            <a:ext cx="4902995" cy="20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/>
          <p:cNvCxnSpPr/>
          <p:nvPr/>
        </p:nvCxnSpPr>
        <p:spPr bwMode="auto">
          <a:xfrm>
            <a:off x="9896435" y="1344093"/>
            <a:ext cx="0" cy="1555083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6248400" y="847862"/>
            <a:ext cx="0" cy="601013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0" y="3982924"/>
            <a:ext cx="12192000" cy="2383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09898" y="84786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 smtClean="0"/>
              <a:t>i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&lt; </a:t>
            </a:r>
            <a:r>
              <a:rPr lang="en-US" i="1" dirty="0" err="1"/>
              <a:t>i</a:t>
            </a:r>
            <a:r>
              <a:rPr lang="en-US" i="1" dirty="0" err="1" smtClean="0"/>
              <a:t>.low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809898" y="327660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overlap i </a:t>
            </a:r>
            <a:r>
              <a:rPr lang="en-US" dirty="0" err="1" smtClean="0"/>
              <a:t>venstre</a:t>
            </a:r>
            <a:r>
              <a:rPr lang="en-US" dirty="0" smtClean="0"/>
              <a:t> </a:t>
            </a:r>
            <a:r>
              <a:rPr lang="en-US" dirty="0" err="1" smtClean="0"/>
              <a:t>undertræ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sikkert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højre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880637" y="84786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 smtClean="0"/>
              <a:t>i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≥ </a:t>
            </a:r>
            <a:r>
              <a:rPr lang="en-US" i="1" dirty="0" err="1"/>
              <a:t>i</a:t>
            </a:r>
            <a:r>
              <a:rPr lang="en-US" i="1" dirty="0" err="1" smtClean="0"/>
              <a:t>.low</a:t>
            </a:r>
            <a:endParaRPr lang="en-US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6874781" y="3278060"/>
            <a:ext cx="440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Findes</a:t>
            </a:r>
            <a:r>
              <a:rPr lang="en-US" dirty="0" smtClean="0"/>
              <a:t> </a:t>
            </a:r>
            <a:r>
              <a:rPr lang="en-US" dirty="0" err="1" smtClean="0"/>
              <a:t>overlappende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interval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 </a:t>
            </a:r>
            <a:r>
              <a:rPr lang="en-US" dirty="0" err="1" smtClean="0"/>
              <a:t>venstre</a:t>
            </a:r>
            <a:r>
              <a:rPr lang="en-US" dirty="0" smtClean="0"/>
              <a:t> </a:t>
            </a:r>
            <a:r>
              <a:rPr lang="en-US" dirty="0" err="1" smtClean="0"/>
              <a:t>undertræ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sikkert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venstre</a:t>
            </a:r>
            <a:endParaRPr lang="en-US" b="1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2181498" y="1522187"/>
            <a:ext cx="1371601" cy="464187"/>
            <a:chOff x="1523999" y="1522186"/>
            <a:chExt cx="1371601" cy="464187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828800" y="1776102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828800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590800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23999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x.low</a:t>
              </a:r>
              <a:endParaRPr lang="en-US" sz="105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6000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x.high</a:t>
              </a:r>
              <a:endParaRPr lang="en-US" sz="1050" i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14885" y="1732457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3520897" y="1522187"/>
            <a:ext cx="1099001" cy="480447"/>
            <a:chOff x="2863398" y="1522186"/>
            <a:chExt cx="1099001" cy="480447"/>
          </a:xfrm>
        </p:grpSpPr>
        <p:sp>
          <p:nvSpPr>
            <p:cNvPr id="34" name="TextBox 33"/>
            <p:cNvSpPr txBox="1"/>
            <p:nvPr/>
          </p:nvSpPr>
          <p:spPr>
            <a:xfrm>
              <a:off x="2863398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3076376" y="1522186"/>
              <a:ext cx="886023" cy="480447"/>
              <a:chOff x="3076376" y="1522186"/>
              <a:chExt cx="886023" cy="48044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168199" y="1738002"/>
                <a:ext cx="457200" cy="108000"/>
                <a:chOff x="2362200" y="2120816"/>
                <a:chExt cx="762000" cy="76200"/>
              </a:xfrm>
            </p:grpSpPr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2362200" y="2158916"/>
                  <a:ext cx="7620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 flipV="1">
                  <a:off x="2362200" y="2120816"/>
                  <a:ext cx="0" cy="762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V="1">
                  <a:off x="3124200" y="2120816"/>
                  <a:ext cx="0" cy="762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3352799" y="1522186"/>
                <a:ext cx="609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 err="1">
                    <a:solidFill>
                      <a:srgbClr val="C00000"/>
                    </a:solidFill>
                  </a:rPr>
                  <a:t>i.high</a:t>
                </a:r>
                <a:endParaRPr lang="en-US" sz="105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076376" y="1748717"/>
                <a:ext cx="6096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237" name="Group 236"/>
          <p:cNvGrpSpPr/>
          <p:nvPr/>
        </p:nvGrpSpPr>
        <p:grpSpPr>
          <a:xfrm>
            <a:off x="8252237" y="1522186"/>
            <a:ext cx="1371601" cy="470354"/>
            <a:chOff x="6108752" y="1522186"/>
            <a:chExt cx="1371601" cy="470354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6413553" y="1776102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6413553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7175553" y="1738002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108752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x.low</a:t>
              </a:r>
              <a:endParaRPr lang="en-US" sz="105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70753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x.high</a:t>
              </a:r>
              <a:endParaRPr lang="en-US" sz="1050" i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471261" y="173862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9591636" y="1522186"/>
            <a:ext cx="1099001" cy="486614"/>
            <a:chOff x="7448151" y="1522186"/>
            <a:chExt cx="1099001" cy="486614"/>
          </a:xfrm>
        </p:grpSpPr>
        <p:grpSp>
          <p:nvGrpSpPr>
            <p:cNvPr id="61" name="Group 60"/>
            <p:cNvGrpSpPr/>
            <p:nvPr/>
          </p:nvGrpSpPr>
          <p:grpSpPr>
            <a:xfrm>
              <a:off x="7752952" y="1738002"/>
              <a:ext cx="457200" cy="108000"/>
              <a:chOff x="2362200" y="2120816"/>
              <a:chExt cx="762000" cy="76200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7448151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37552" y="1522186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i.high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32752" y="175488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</a:rPr>
                <a:t>i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7033038" y="2055206"/>
            <a:ext cx="3634803" cy="519749"/>
            <a:chOff x="4889553" y="2055205"/>
            <a:chExt cx="3634803" cy="519749"/>
          </a:xfrm>
        </p:grpSpPr>
        <p:grpSp>
          <p:nvGrpSpPr>
            <p:cNvPr id="68" name="Group 67"/>
            <p:cNvGrpSpPr/>
            <p:nvPr/>
          </p:nvGrpSpPr>
          <p:grpSpPr>
            <a:xfrm>
              <a:off x="5388641" y="2182752"/>
              <a:ext cx="1143000" cy="108000"/>
              <a:chOff x="2362200" y="2120816"/>
              <a:chExt cx="762000" cy="76200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4889553" y="2305660"/>
              <a:ext cx="304800" cy="108000"/>
              <a:chOff x="2362200" y="2120816"/>
              <a:chExt cx="762000" cy="76200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5321726" y="2466954"/>
              <a:ext cx="406027" cy="108000"/>
              <a:chOff x="2362200" y="2120816"/>
              <a:chExt cx="762000" cy="76200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5785542" y="2299716"/>
              <a:ext cx="2291657" cy="113944"/>
              <a:chOff x="2362200" y="2120816"/>
              <a:chExt cx="762000" cy="76200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7630042" y="2055205"/>
              <a:ext cx="8943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70C0"/>
                  </a:solidFill>
                </a:rPr>
                <a:t>x.left.max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45150" y="2319800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solidFill>
                    <a:srgbClr val="0070C0"/>
                  </a:solidFill>
                </a:rPr>
                <a:t>y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787261" y="408883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 smtClean="0"/>
              <a:t>x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&lt; </a:t>
            </a:r>
            <a:r>
              <a:rPr lang="en-US" i="1" dirty="0" err="1"/>
              <a:t>i</a:t>
            </a:r>
            <a:r>
              <a:rPr lang="en-US" i="1" dirty="0" err="1" smtClean="0"/>
              <a:t>.low</a:t>
            </a:r>
            <a:endParaRPr lang="en-US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6858000" y="408883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venstre</a:t>
            </a:r>
            <a:r>
              <a:rPr lang="en-US" dirty="0" smtClean="0"/>
              <a:t> for </a:t>
            </a:r>
            <a:r>
              <a:rPr lang="en-US" i="1" dirty="0"/>
              <a:t>x</a:t>
            </a:r>
            <a:r>
              <a:rPr lang="en-US" dirty="0" smtClean="0"/>
              <a:t>   </a:t>
            </a:r>
            <a:r>
              <a:rPr lang="en-US" b="1" dirty="0" smtClean="0"/>
              <a:t>og</a:t>
            </a:r>
            <a:r>
              <a:rPr lang="en-US" dirty="0" smtClean="0"/>
              <a:t>   </a:t>
            </a:r>
            <a:r>
              <a:rPr lang="en-US" i="1" dirty="0" err="1" smtClean="0"/>
              <a:t>x.left.max</a:t>
            </a:r>
            <a:r>
              <a:rPr lang="en-US" dirty="0" smtClean="0"/>
              <a:t> ≥ </a:t>
            </a:r>
            <a:r>
              <a:rPr lang="en-US" i="1" dirty="0" err="1" smtClean="0"/>
              <a:t>i.low</a:t>
            </a:r>
            <a:endParaRPr lang="en-US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2125226" y="5391249"/>
            <a:ext cx="894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rgbClr val="0070C0"/>
                </a:solidFill>
              </a:rPr>
              <a:t>x.left.max</a:t>
            </a:r>
            <a:endParaRPr lang="en-US" sz="1050" i="1" dirty="0">
              <a:solidFill>
                <a:srgbClr val="0070C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2487254" y="1513211"/>
            <a:ext cx="0" cy="155508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2638698" y="2574522"/>
            <a:ext cx="2484000" cy="625878"/>
            <a:chOff x="1785341" y="2131567"/>
            <a:chExt cx="2484000" cy="625878"/>
          </a:xfrm>
        </p:grpSpPr>
        <p:grpSp>
          <p:nvGrpSpPr>
            <p:cNvPr id="128" name="Group 127"/>
            <p:cNvGrpSpPr/>
            <p:nvPr/>
          </p:nvGrpSpPr>
          <p:grpSpPr>
            <a:xfrm>
              <a:off x="1991165" y="2357914"/>
              <a:ext cx="1694811" cy="108000"/>
              <a:chOff x="2362200" y="2120816"/>
              <a:chExt cx="762000" cy="76200"/>
            </a:xfrm>
          </p:grpSpPr>
          <p:cxnSp>
            <p:nvCxnSpPr>
              <p:cNvPr id="129" name="Straight Connector 128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442549" y="2497303"/>
              <a:ext cx="246010" cy="94332"/>
              <a:chOff x="2362200" y="2120816"/>
              <a:chExt cx="762000" cy="76200"/>
            </a:xfrm>
          </p:grpSpPr>
          <p:cxnSp>
            <p:nvCxnSpPr>
              <p:cNvPr id="133" name="Straight Connector 132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3864188" y="2460924"/>
              <a:ext cx="246010" cy="94332"/>
              <a:chOff x="2362200" y="2120816"/>
              <a:chExt cx="762000" cy="76200"/>
            </a:xfrm>
          </p:grpSpPr>
          <p:cxnSp>
            <p:nvCxnSpPr>
              <p:cNvPr id="138" name="Straight Connector 137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1" name="Oval 140"/>
            <p:cNvSpPr/>
            <p:nvPr/>
          </p:nvSpPr>
          <p:spPr bwMode="auto">
            <a:xfrm>
              <a:off x="1785341" y="2131567"/>
              <a:ext cx="2484000" cy="625878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4164" y="2142098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B050"/>
                  </a:solidFill>
                </a:rPr>
                <a:t>højre</a:t>
              </a:r>
              <a:r>
                <a:rPr lang="en-US" sz="1050" i="1" dirty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874620" y="621167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Ingen overlap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overser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noget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højre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123110" y="5345666"/>
            <a:ext cx="1188000" cy="926237"/>
            <a:chOff x="3465612" y="4788763"/>
            <a:chExt cx="1188000" cy="926237"/>
          </a:xfrm>
        </p:grpSpPr>
        <p:grpSp>
          <p:nvGrpSpPr>
            <p:cNvPr id="146" name="Group 145"/>
            <p:cNvGrpSpPr/>
            <p:nvPr/>
          </p:nvGrpSpPr>
          <p:grpSpPr>
            <a:xfrm>
              <a:off x="3603456" y="5190011"/>
              <a:ext cx="869707" cy="103011"/>
              <a:chOff x="2362200" y="2120816"/>
              <a:chExt cx="762000" cy="76200"/>
            </a:xfrm>
          </p:grpSpPr>
          <p:cxnSp>
            <p:nvCxnSpPr>
              <p:cNvPr id="157" name="Straight Connector 15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3702163" y="5340187"/>
              <a:ext cx="246010" cy="94332"/>
              <a:chOff x="2362200" y="2120816"/>
              <a:chExt cx="762000" cy="76200"/>
            </a:xfrm>
          </p:grpSpPr>
          <p:cxnSp>
            <p:nvCxnSpPr>
              <p:cNvPr id="154" name="Straight Connector 15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4259674" y="5373011"/>
              <a:ext cx="246010" cy="94332"/>
              <a:chOff x="2362200" y="2120816"/>
              <a:chExt cx="762000" cy="76200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9" name="Oval 148"/>
            <p:cNvSpPr/>
            <p:nvPr/>
          </p:nvSpPr>
          <p:spPr bwMode="auto">
            <a:xfrm>
              <a:off x="3465612" y="4788763"/>
              <a:ext cx="1188000" cy="926237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512460" y="4965572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B050"/>
                  </a:solidFill>
                </a:rPr>
                <a:t>højre</a:t>
              </a:r>
              <a:r>
                <a:rPr lang="en-US" sz="1050" i="1" dirty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61" name="Straight Connector 160"/>
          <p:cNvCxnSpPr/>
          <p:nvPr/>
        </p:nvCxnSpPr>
        <p:spPr bwMode="auto">
          <a:xfrm>
            <a:off x="8557036" y="1307882"/>
            <a:ext cx="0" cy="155508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8615084" y="2614302"/>
            <a:ext cx="2520000" cy="625878"/>
            <a:chOff x="1779107" y="2107070"/>
            <a:chExt cx="2520000" cy="62587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991165" y="2357914"/>
              <a:ext cx="1694811" cy="108000"/>
              <a:chOff x="2362200" y="2120816"/>
              <a:chExt cx="762000" cy="76200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2442549" y="2497303"/>
              <a:ext cx="246010" cy="94332"/>
              <a:chOff x="2362200" y="2120816"/>
              <a:chExt cx="762000" cy="76200"/>
            </a:xfrm>
          </p:grpSpPr>
          <p:cxnSp>
            <p:nvCxnSpPr>
              <p:cNvPr id="171" name="Straight Connector 17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864188" y="2460924"/>
              <a:ext cx="246010" cy="94332"/>
              <a:chOff x="2362200" y="2120816"/>
              <a:chExt cx="762000" cy="76200"/>
            </a:xfrm>
          </p:grpSpPr>
          <p:cxnSp>
            <p:nvCxnSpPr>
              <p:cNvPr id="168" name="Straight Connector 167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6" name="Oval 165"/>
            <p:cNvSpPr/>
            <p:nvPr/>
          </p:nvSpPr>
          <p:spPr bwMode="auto">
            <a:xfrm>
              <a:off x="1779107" y="2107070"/>
              <a:ext cx="2520000" cy="625878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524164" y="2142098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B050"/>
                  </a:solidFill>
                </a:rPr>
                <a:t>højre</a:t>
              </a:r>
              <a:r>
                <a:rPr lang="en-US" sz="1050" i="1" dirty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7387098" y="6211670"/>
            <a:ext cx="343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Ingen overlap i </a:t>
            </a:r>
            <a:r>
              <a:rPr lang="en-US" dirty="0" err="1" smtClean="0"/>
              <a:t>højre</a:t>
            </a:r>
            <a:r>
              <a:rPr lang="en-US" dirty="0" smtClean="0"/>
              <a:t> </a:t>
            </a:r>
            <a:r>
              <a:rPr lang="en-US" dirty="0" err="1" smtClean="0"/>
              <a:t>undertræ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sikkert</a:t>
            </a:r>
            <a:r>
              <a:rPr lang="en-US" dirty="0" smtClean="0"/>
              <a:t> at 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</a:t>
            </a:r>
            <a:r>
              <a:rPr lang="en-US" b="1" dirty="0" err="1" smtClean="0"/>
              <a:t>venstre</a:t>
            </a:r>
            <a:endParaRPr lang="en-US" b="1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9559085" y="4660609"/>
            <a:ext cx="1371601" cy="464187"/>
            <a:chOff x="7415600" y="4660608"/>
            <a:chExt cx="1371601" cy="464187"/>
          </a:xfrm>
        </p:grpSpPr>
        <p:cxnSp>
          <p:nvCxnSpPr>
            <p:cNvPr id="179" name="Straight Connector 178"/>
            <p:cNvCxnSpPr/>
            <p:nvPr/>
          </p:nvCxnSpPr>
          <p:spPr bwMode="auto">
            <a:xfrm>
              <a:off x="7720401" y="4914524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7720401" y="4876424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 flipV="1">
              <a:off x="8482401" y="4876424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415600" y="4660608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x.low</a:t>
              </a:r>
              <a:endParaRPr lang="en-US" sz="1050" i="1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177601" y="4660608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x.high</a:t>
              </a:r>
              <a:endParaRPr lang="en-US" sz="1050" i="1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806486" y="487087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</a:t>
              </a: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7782285" y="4651953"/>
            <a:ext cx="1096055" cy="489102"/>
            <a:chOff x="5638800" y="4651953"/>
            <a:chExt cx="1096055" cy="489102"/>
          </a:xfrm>
        </p:grpSpPr>
        <p:grpSp>
          <p:nvGrpSpPr>
            <p:cNvPr id="184" name="Group 183"/>
            <p:cNvGrpSpPr/>
            <p:nvPr/>
          </p:nvGrpSpPr>
          <p:grpSpPr>
            <a:xfrm>
              <a:off x="5940655" y="4876424"/>
              <a:ext cx="457200" cy="108000"/>
              <a:chOff x="2362200" y="2120816"/>
              <a:chExt cx="762000" cy="76200"/>
            </a:xfrm>
          </p:grpSpPr>
          <p:cxnSp>
            <p:nvCxnSpPr>
              <p:cNvPr id="185" name="Straight Connector 184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/>
            <p:cNvSpPr txBox="1"/>
            <p:nvPr/>
          </p:nvSpPr>
          <p:spPr>
            <a:xfrm>
              <a:off x="5638800" y="4651953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125255" y="4660608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i.high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848832" y="488713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</a:rPr>
                <a:t>i</a:t>
              </a:r>
            </a:p>
          </p:txBody>
        </p:sp>
      </p:grpSp>
      <p:cxnSp>
        <p:nvCxnSpPr>
          <p:cNvPr id="192" name="Straight Connector 191"/>
          <p:cNvCxnSpPr/>
          <p:nvPr/>
        </p:nvCxnSpPr>
        <p:spPr bwMode="auto">
          <a:xfrm>
            <a:off x="9863885" y="4643634"/>
            <a:ext cx="0" cy="1555083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9952496" y="5349939"/>
            <a:ext cx="1332000" cy="926237"/>
            <a:chOff x="3438126" y="4788763"/>
            <a:chExt cx="1332000" cy="926237"/>
          </a:xfrm>
        </p:grpSpPr>
        <p:grpSp>
          <p:nvGrpSpPr>
            <p:cNvPr id="196" name="Group 195"/>
            <p:cNvGrpSpPr/>
            <p:nvPr/>
          </p:nvGrpSpPr>
          <p:grpSpPr>
            <a:xfrm>
              <a:off x="3603456" y="5190011"/>
              <a:ext cx="869707" cy="103011"/>
              <a:chOff x="2362200" y="2120816"/>
              <a:chExt cx="762000" cy="76200"/>
            </a:xfrm>
          </p:grpSpPr>
          <p:cxnSp>
            <p:nvCxnSpPr>
              <p:cNvPr id="207" name="Straight Connector 20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/>
            <p:cNvGrpSpPr/>
            <p:nvPr/>
          </p:nvGrpSpPr>
          <p:grpSpPr>
            <a:xfrm>
              <a:off x="3702163" y="5340187"/>
              <a:ext cx="246010" cy="94332"/>
              <a:chOff x="2362200" y="2120816"/>
              <a:chExt cx="762000" cy="76200"/>
            </a:xfrm>
          </p:grpSpPr>
          <p:cxnSp>
            <p:nvCxnSpPr>
              <p:cNvPr id="204" name="Straight Connector 20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4259674" y="5373011"/>
              <a:ext cx="246010" cy="94332"/>
              <a:chOff x="2362200" y="2120816"/>
              <a:chExt cx="762000" cy="76200"/>
            </a:xfrm>
          </p:grpSpPr>
          <p:cxnSp>
            <p:nvCxnSpPr>
              <p:cNvPr id="201" name="Straight Connector 20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9" name="Oval 198"/>
            <p:cNvSpPr/>
            <p:nvPr/>
          </p:nvSpPr>
          <p:spPr bwMode="auto">
            <a:xfrm>
              <a:off x="3438126" y="4788763"/>
              <a:ext cx="1332000" cy="926237"/>
            </a:xfrm>
            <a:prstGeom prst="ellipse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512460" y="4965572"/>
              <a:ext cx="10709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B050"/>
                  </a:solidFill>
                </a:rPr>
                <a:t>højre</a:t>
              </a:r>
              <a:r>
                <a:rPr lang="en-US" sz="1050" i="1" dirty="0">
                  <a:solidFill>
                    <a:srgbClr val="00B050"/>
                  </a:solidFill>
                </a:rPr>
                <a:t> </a:t>
              </a:r>
              <a:r>
                <a:rPr lang="en-US" sz="1050" i="1" dirty="0" err="1">
                  <a:solidFill>
                    <a:srgbClr val="00B050"/>
                  </a:solidFill>
                </a:rPr>
                <a:t>undertræ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6955125" y="4987589"/>
            <a:ext cx="2995668" cy="661233"/>
            <a:chOff x="4811641" y="4987588"/>
            <a:chExt cx="2995668" cy="661233"/>
          </a:xfrm>
        </p:grpSpPr>
        <p:grpSp>
          <p:nvGrpSpPr>
            <p:cNvPr id="210" name="Group 209"/>
            <p:cNvGrpSpPr/>
            <p:nvPr/>
          </p:nvGrpSpPr>
          <p:grpSpPr>
            <a:xfrm>
              <a:off x="6629399" y="5311592"/>
              <a:ext cx="748135" cy="104251"/>
              <a:chOff x="2362200" y="2120816"/>
              <a:chExt cx="762000" cy="76200"/>
            </a:xfrm>
          </p:grpSpPr>
          <p:cxnSp>
            <p:nvCxnSpPr>
              <p:cNvPr id="211" name="Straight Connector 21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/>
            <p:cNvSpPr txBox="1"/>
            <p:nvPr/>
          </p:nvSpPr>
          <p:spPr>
            <a:xfrm>
              <a:off x="6912995" y="5394905"/>
              <a:ext cx="8943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70C0"/>
                  </a:solidFill>
                </a:rPr>
                <a:t>x.left.max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4811641" y="4987588"/>
              <a:ext cx="304800" cy="108000"/>
              <a:chOff x="2362200" y="2120816"/>
              <a:chExt cx="762000" cy="76200"/>
            </a:xfrm>
          </p:grpSpPr>
          <p:cxnSp>
            <p:nvCxnSpPr>
              <p:cNvPr id="216" name="Straight Connector 215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243814" y="5148882"/>
              <a:ext cx="406027" cy="108000"/>
              <a:chOff x="2362200" y="2120816"/>
              <a:chExt cx="762000" cy="76200"/>
            </a:xfrm>
          </p:grpSpPr>
          <p:cxnSp>
            <p:nvCxnSpPr>
              <p:cNvPr id="220" name="Straight Connector 219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>
              <a:off x="4992777" y="5443927"/>
              <a:ext cx="1143000" cy="108000"/>
              <a:chOff x="2362200" y="2120816"/>
              <a:chExt cx="762000" cy="76200"/>
            </a:xfrm>
          </p:grpSpPr>
          <p:cxnSp>
            <p:nvCxnSpPr>
              <p:cNvPr id="224" name="Straight Connector 22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42327"/>
          </a:xfrm>
        </p:spPr>
        <p:txBody>
          <a:bodyPr/>
          <a:lstStyle/>
          <a:p>
            <a:pPr eaLnBrk="1" hangingPunct="1"/>
            <a:r>
              <a:rPr lang="da-DK" b="1" dirty="0" smtClean="0"/>
              <a:t>Interval Træer </a:t>
            </a:r>
            <a:r>
              <a:rPr lang="da-DK" b="1" dirty="0" smtClean="0"/>
              <a:t>– Korrekthed </a:t>
            </a:r>
            <a:endParaRPr lang="en-US" b="1" dirty="0" smtClean="0"/>
          </a:p>
        </p:txBody>
      </p:sp>
      <p:grpSp>
        <p:nvGrpSpPr>
          <p:cNvPr id="235" name="Group 234"/>
          <p:cNvGrpSpPr/>
          <p:nvPr/>
        </p:nvGrpSpPr>
        <p:grpSpPr>
          <a:xfrm>
            <a:off x="762000" y="1929610"/>
            <a:ext cx="3219845" cy="645344"/>
            <a:chOff x="104501" y="1929610"/>
            <a:chExt cx="3219845" cy="645344"/>
          </a:xfrm>
        </p:grpSpPr>
        <p:grpSp>
          <p:nvGrpSpPr>
            <p:cNvPr id="38" name="Group 37"/>
            <p:cNvGrpSpPr/>
            <p:nvPr/>
          </p:nvGrpSpPr>
          <p:grpSpPr>
            <a:xfrm>
              <a:off x="803888" y="2182752"/>
              <a:ext cx="1143000" cy="108000"/>
              <a:chOff x="2362200" y="2120816"/>
              <a:chExt cx="762000" cy="76200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04800" y="2305660"/>
              <a:ext cx="304800" cy="108000"/>
              <a:chOff x="2362200" y="2120816"/>
              <a:chExt cx="762000" cy="7620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36973" y="2466954"/>
              <a:ext cx="406027" cy="108000"/>
              <a:chOff x="2362200" y="2120816"/>
              <a:chExt cx="762000" cy="76200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1200789" y="2299716"/>
              <a:ext cx="1694811" cy="108000"/>
              <a:chOff x="2362200" y="2120816"/>
              <a:chExt cx="762000" cy="76200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430032" y="2065304"/>
              <a:ext cx="8943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70C0"/>
                  </a:solidFill>
                </a:rPr>
                <a:t>x.left.max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04501" y="1929610"/>
              <a:ext cx="12271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0070C0"/>
                  </a:solidFill>
                </a:rPr>
                <a:t>venstre</a:t>
              </a:r>
              <a:r>
                <a:rPr lang="en-US" sz="1050" i="1" dirty="0">
                  <a:solidFill>
                    <a:srgbClr val="0070C0"/>
                  </a:solidFill>
                </a:rPr>
                <a:t> </a:t>
              </a:r>
              <a:r>
                <a:rPr lang="en-US" sz="1050" i="1" dirty="0" err="1">
                  <a:solidFill>
                    <a:srgbClr val="0070C0"/>
                  </a:solidFill>
                </a:rPr>
                <a:t>undertræ</a:t>
              </a:r>
              <a:endParaRPr lang="en-US" sz="105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826321" y="4638302"/>
            <a:ext cx="4292508" cy="1555083"/>
            <a:chOff x="168823" y="4638301"/>
            <a:chExt cx="4292508" cy="1555083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3394531" y="4915320"/>
              <a:ext cx="762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flipV="1">
              <a:off x="3394531" y="4877220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4156531" y="4877220"/>
              <a:ext cx="0" cy="76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3089730" y="466140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x.low</a:t>
              </a:r>
              <a:endParaRPr lang="en-US" sz="1050" i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851731" y="466140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/>
                <a:t>x.high</a:t>
              </a:r>
              <a:endParaRPr lang="en-US" sz="1050" i="1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435455" y="4877220"/>
              <a:ext cx="457200" cy="108000"/>
              <a:chOff x="2362200" y="2120816"/>
              <a:chExt cx="762000" cy="76200"/>
            </a:xfrm>
          </p:grpSpPr>
          <p:cxnSp>
            <p:nvCxnSpPr>
              <p:cNvPr id="104" name="Straight Connector 10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2133600" y="4652749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i.low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20055" y="4661404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err="1">
                  <a:solidFill>
                    <a:srgbClr val="C00000"/>
                  </a:solidFill>
                </a:rPr>
                <a:t>i.high</a:t>
              </a:r>
              <a:endParaRPr lang="en-US" sz="1050" i="1" dirty="0">
                <a:solidFill>
                  <a:srgbClr val="C00000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67911" y="5190972"/>
              <a:ext cx="1143000" cy="108000"/>
              <a:chOff x="2362200" y="2120816"/>
              <a:chExt cx="762000" cy="76200"/>
            </a:xfrm>
          </p:grpSpPr>
          <p:cxnSp>
            <p:nvCxnSpPr>
              <p:cNvPr id="110" name="Straight Connector 109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68823" y="5313880"/>
              <a:ext cx="304800" cy="108000"/>
              <a:chOff x="2362200" y="2120816"/>
              <a:chExt cx="762000" cy="76200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600996" y="5475174"/>
              <a:ext cx="406027" cy="108000"/>
              <a:chOff x="2362200" y="2120816"/>
              <a:chExt cx="762000" cy="76200"/>
            </a:xfrm>
          </p:grpSpPr>
          <p:cxnSp>
            <p:nvCxnSpPr>
              <p:cNvPr id="118" name="Straight Connector 117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889092" y="5307936"/>
              <a:ext cx="1043176" cy="113239"/>
              <a:chOff x="2362200" y="2120816"/>
              <a:chExt cx="762000" cy="76200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>
                <a:off x="2362200" y="2158916"/>
                <a:ext cx="762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auto">
              <a:xfrm flipV="1">
                <a:off x="2362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V="1">
                <a:off x="3124200" y="2120816"/>
                <a:ext cx="0" cy="762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/>
            <p:cNvSpPr txBox="1"/>
            <p:nvPr/>
          </p:nvSpPr>
          <p:spPr>
            <a:xfrm>
              <a:off x="3480616" y="4871675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43632" y="4887935"/>
              <a:ext cx="609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</a:rPr>
                <a:t>i</a:t>
              </a:r>
            </a:p>
          </p:txBody>
        </p:sp>
        <p:cxnSp>
          <p:nvCxnSpPr>
            <p:cNvPr id="160" name="Straight Connector 159"/>
            <p:cNvCxnSpPr/>
            <p:nvPr/>
          </p:nvCxnSpPr>
          <p:spPr bwMode="auto">
            <a:xfrm>
              <a:off x="3394531" y="4638301"/>
              <a:ext cx="0" cy="1555083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 bwMode="auto">
            <a:xfrm>
              <a:off x="2438400" y="4638301"/>
              <a:ext cx="0" cy="155508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 bwMode="auto">
          <a:xfrm>
            <a:off x="3825697" y="1531580"/>
            <a:ext cx="0" cy="1555083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 bwMode="auto">
          <a:xfrm>
            <a:off x="8084139" y="4638302"/>
            <a:ext cx="0" cy="1555083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5" grpId="0"/>
      <p:bldP spid="67" grpId="0"/>
      <p:bldP spid="85" grpId="0"/>
      <p:bldP spid="96" grpId="0"/>
      <p:bldP spid="97" grpId="0"/>
      <p:bldP spid="125" grpId="0"/>
      <p:bldP spid="143" grpId="0"/>
      <p:bldP spid="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Interval Træer</a:t>
            </a:r>
            <a:endParaRPr lang="en-US" b="1" smtClean="0"/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ph idx="1"/>
          </p:nvPr>
        </p:nvGraphicFramePr>
        <p:xfrm>
          <a:off x="2971800" y="1905000"/>
          <a:ext cx="6019800" cy="2973388"/>
        </p:xfrm>
        <a:graphic>
          <a:graphicData uri="http://schemas.openxmlformats.org/drawingml/2006/table">
            <a:tbl>
              <a:tblPr/>
              <a:tblGrid>
                <a:gridCol w="354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51515" b="34848"/>
          <a:stretch/>
        </p:blipFill>
        <p:spPr>
          <a:xfrm>
            <a:off x="0" y="3993357"/>
            <a:ext cx="819912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b="51515"/>
          <a:stretch/>
        </p:blipFill>
        <p:spPr>
          <a:xfrm>
            <a:off x="0" y="1501775"/>
            <a:ext cx="819912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err="1" smtClean="0"/>
              <a:t>Fenwick</a:t>
            </a:r>
            <a:r>
              <a:rPr lang="da-DK" b="1" dirty="0" smtClean="0"/>
              <a:t> Træer</a:t>
            </a:r>
            <a:br>
              <a:rPr lang="da-DK" b="1" dirty="0" smtClean="0"/>
            </a:br>
            <a:r>
              <a:rPr lang="da-DK" sz="2400" dirty="0" smtClean="0"/>
              <a:t>Dynamiske præfiks summer i O(log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941" t="69697" r="57249" b="16667"/>
          <a:stretch/>
        </p:blipFill>
        <p:spPr>
          <a:xfrm>
            <a:off x="2133600" y="4678683"/>
            <a:ext cx="23622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742" r="3482"/>
          <a:stretch/>
        </p:blipFill>
        <p:spPr>
          <a:xfrm>
            <a:off x="8435143" y="1031017"/>
            <a:ext cx="2589764" cy="1225867"/>
          </a:xfrm>
          <a:prstGeom prst="rect">
            <a:avLst/>
          </a:prstGeom>
        </p:spPr>
      </p:pic>
      <p:pic>
        <p:nvPicPr>
          <p:cNvPr id="7" name="Table Placeholder 4"/>
          <p:cNvPicPr>
            <a:picLocks noChangeAspect="1"/>
          </p:cNvPicPr>
          <p:nvPr/>
        </p:nvPicPr>
        <p:blipFill rotWithShape="1">
          <a:blip r:embed="rId5"/>
          <a:srcRect l="2778" r="52778" b="63821"/>
          <a:stretch/>
        </p:blipFill>
        <p:spPr bwMode="auto">
          <a:xfrm>
            <a:off x="8467265" y="126433"/>
            <a:ext cx="3474685" cy="7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ble Placeholder 4"/>
          <p:cNvPicPr>
            <a:picLocks noGrp="1" noChangeAspect="1"/>
          </p:cNvPicPr>
          <p:nvPr>
            <p:ph type="tbl" idx="1"/>
          </p:nvPr>
        </p:nvPicPr>
        <p:blipFill rotWithShape="1">
          <a:blip r:embed="rId5"/>
          <a:srcRect l="59028"/>
          <a:stretch/>
        </p:blipFill>
        <p:spPr>
          <a:xfrm>
            <a:off x="8467265" y="2442050"/>
            <a:ext cx="3203240" cy="201025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14400" y="2057400"/>
            <a:ext cx="6929497" cy="1529080"/>
            <a:chOff x="893703" y="2057400"/>
            <a:chExt cx="6929497" cy="152908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013200" y="2057400"/>
              <a:ext cx="2921000" cy="150876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261498" y="2529840"/>
              <a:ext cx="1243702" cy="103632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348445" y="2999263"/>
              <a:ext cx="480355" cy="563246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773712" y="3006406"/>
              <a:ext cx="480355" cy="563246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747827" y="3429000"/>
              <a:ext cx="75373" cy="15748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033102" y="3414714"/>
              <a:ext cx="75373" cy="15748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318377" y="3415668"/>
              <a:ext cx="75373" cy="15748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600960" y="3413760"/>
              <a:ext cx="75373" cy="15748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893703" y="3411852"/>
              <a:ext cx="75373" cy="157480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84848"/>
          <a:stretch/>
        </p:blipFill>
        <p:spPr>
          <a:xfrm>
            <a:off x="0" y="5486400"/>
            <a:ext cx="8199120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42751" t="69697" r="30297" b="16667"/>
          <a:stretch/>
        </p:blipFill>
        <p:spPr>
          <a:xfrm>
            <a:off x="4495800" y="4678683"/>
            <a:ext cx="2209800" cy="6858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 bwMode="auto">
          <a:xfrm>
            <a:off x="6123715" y="4445953"/>
            <a:ext cx="277085" cy="23273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5293" y="4022090"/>
            <a:ext cx="5997574" cy="698969"/>
            <a:chOff x="435293" y="4022090"/>
            <a:chExt cx="5997574" cy="698969"/>
          </a:xfrm>
        </p:grpSpPr>
        <p:sp>
          <p:nvSpPr>
            <p:cNvPr id="8" name="Rectangle 7"/>
            <p:cNvSpPr/>
            <p:nvPr/>
          </p:nvSpPr>
          <p:spPr bwMode="auto">
            <a:xfrm>
              <a:off x="435293" y="4022090"/>
              <a:ext cx="5997574" cy="42386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091108" y="4403577"/>
              <a:ext cx="277085" cy="317482"/>
            </a:xfrm>
            <a:prstGeom prst="ellips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00955" y="2219801"/>
            <a:ext cx="7255724" cy="1651171"/>
            <a:chOff x="880258" y="2219801"/>
            <a:chExt cx="7255724" cy="1651171"/>
          </a:xfrm>
        </p:grpSpPr>
        <p:cxnSp>
          <p:nvCxnSpPr>
            <p:cNvPr id="34" name="Straight Connector 33"/>
            <p:cNvCxnSpPr/>
            <p:nvPr/>
          </p:nvCxnSpPr>
          <p:spPr bwMode="auto">
            <a:xfrm flipV="1">
              <a:off x="1539240" y="3073400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3225387" y="3073400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4946584" y="3073400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6667781" y="3073400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6242367" y="2635411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380618" y="2219801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815077" y="2629854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880258" y="3503771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752600" y="3488056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592666" y="3494408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3432732" y="3500760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303278" y="3502032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5173824" y="3503304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6044370" y="3504576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99676" y="3505848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7754982" y="3507120"/>
              <a:ext cx="381000" cy="36385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28600" y="5857237"/>
            <a:ext cx="6278967" cy="639080"/>
            <a:chOff x="228600" y="5857237"/>
            <a:chExt cx="6278967" cy="639080"/>
          </a:xfrm>
        </p:grpSpPr>
        <p:sp>
          <p:nvSpPr>
            <p:cNvPr id="54" name="Arc 53"/>
            <p:cNvSpPr/>
            <p:nvPr/>
          </p:nvSpPr>
          <p:spPr bwMode="auto">
            <a:xfrm>
              <a:off x="5374861" y="5867400"/>
              <a:ext cx="888411" cy="533400"/>
            </a:xfrm>
            <a:prstGeom prst="arc">
              <a:avLst>
                <a:gd name="adj1" fmla="val 632982"/>
                <a:gd name="adj2" fmla="val 10400786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Arc 54"/>
            <p:cNvSpPr/>
            <p:nvPr/>
          </p:nvSpPr>
          <p:spPr bwMode="auto">
            <a:xfrm>
              <a:off x="228600" y="5882640"/>
              <a:ext cx="3420597" cy="533400"/>
            </a:xfrm>
            <a:prstGeom prst="arc">
              <a:avLst>
                <a:gd name="adj1" fmla="val 137458"/>
                <a:gd name="adj2" fmla="val 10807129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Arc 55"/>
            <p:cNvSpPr/>
            <p:nvPr/>
          </p:nvSpPr>
          <p:spPr bwMode="auto">
            <a:xfrm>
              <a:off x="3627084" y="5857237"/>
              <a:ext cx="1709207" cy="533400"/>
            </a:xfrm>
            <a:prstGeom prst="arc">
              <a:avLst>
                <a:gd name="adj1" fmla="val 319815"/>
                <a:gd name="adj2" fmla="val 10500353"/>
              </a:avLst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/>
            <p:cNvSpPr/>
            <p:nvPr/>
          </p:nvSpPr>
          <p:spPr bwMode="auto">
            <a:xfrm rot="16200000">
              <a:off x="6255567" y="6244317"/>
              <a:ext cx="252000" cy="252000"/>
            </a:xfrm>
            <a:prstGeom prst="ellipse">
              <a:avLst/>
            </a:prstGeom>
            <a:solidFill>
              <a:srgbClr val="C00000">
                <a:alpha val="60000"/>
              </a:srgbClr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B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 rot="16200000">
            <a:off x="11678270" y="3784401"/>
            <a:ext cx="252000" cy="252000"/>
          </a:xfrm>
          <a:prstGeom prst="ellipse">
            <a:avLst/>
          </a:prstGeom>
          <a:solidFill>
            <a:srgbClr val="C00000">
              <a:alpha val="6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01160" y="3919855"/>
            <a:ext cx="67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70C0"/>
                </a:solidFill>
              </a:rPr>
              <a:t>+3</a:t>
            </a:r>
            <a:endParaRPr lang="da-DK" dirty="0">
              <a:solidFill>
                <a:srgbClr val="0070C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802078" y="1711008"/>
            <a:ext cx="1426007" cy="1729783"/>
            <a:chOff x="3802078" y="1711008"/>
            <a:chExt cx="1426007" cy="1729783"/>
          </a:xfrm>
        </p:grpSpPr>
        <p:sp>
          <p:nvSpPr>
            <p:cNvPr id="61" name="TextBox 60"/>
            <p:cNvSpPr txBox="1"/>
            <p:nvPr/>
          </p:nvSpPr>
          <p:spPr>
            <a:xfrm>
              <a:off x="4118696" y="3071459"/>
              <a:ext cx="679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0070C0"/>
                  </a:solidFill>
                </a:rPr>
                <a:t>+3</a:t>
              </a:r>
              <a:endParaRPr lang="da-DK" dirty="0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02078" y="1711008"/>
              <a:ext cx="679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0070C0"/>
                  </a:solidFill>
                </a:rPr>
                <a:t>+3</a:t>
              </a:r>
              <a:endParaRPr lang="da-DK" dirty="0">
                <a:solidFill>
                  <a:srgbClr val="0070C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48476" y="2645967"/>
              <a:ext cx="679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0070C0"/>
                  </a:solidFill>
                </a:rPr>
                <a:t>+3</a:t>
              </a:r>
              <a:endParaRPr lang="da-DK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74670" y="5412547"/>
            <a:ext cx="3319167" cy="398110"/>
            <a:chOff x="4174670" y="5412547"/>
            <a:chExt cx="3319167" cy="398110"/>
          </a:xfrm>
        </p:grpSpPr>
        <p:sp>
          <p:nvSpPr>
            <p:cNvPr id="64" name="TextBox 63"/>
            <p:cNvSpPr txBox="1"/>
            <p:nvPr/>
          </p:nvSpPr>
          <p:spPr>
            <a:xfrm>
              <a:off x="4174670" y="5412547"/>
              <a:ext cx="679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0070C0"/>
                  </a:solidFill>
                </a:rPr>
                <a:t>+3</a:t>
              </a:r>
              <a:endParaRPr lang="da-DK" dirty="0">
                <a:solidFill>
                  <a:srgbClr val="0070C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29506" y="5423096"/>
              <a:ext cx="679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0070C0"/>
                  </a:solidFill>
                </a:rPr>
                <a:t>+3</a:t>
              </a:r>
              <a:endParaRPr lang="da-DK" dirty="0">
                <a:solidFill>
                  <a:srgbClr val="0070C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14228" y="5441325"/>
              <a:ext cx="679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0070C0"/>
                  </a:solidFill>
                </a:rPr>
                <a:t>+3</a:t>
              </a:r>
              <a:endParaRPr lang="da-DK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496610" y="5023473"/>
            <a:ext cx="4698994" cy="827040"/>
            <a:chOff x="4496610" y="5023473"/>
            <a:chExt cx="4698994" cy="827040"/>
          </a:xfrm>
        </p:grpSpPr>
        <p:sp>
          <p:nvSpPr>
            <p:cNvPr id="67" name="Arc 66"/>
            <p:cNvSpPr/>
            <p:nvPr/>
          </p:nvSpPr>
          <p:spPr bwMode="auto">
            <a:xfrm rot="10800000">
              <a:off x="4496610" y="5284791"/>
              <a:ext cx="888411" cy="533400"/>
            </a:xfrm>
            <a:prstGeom prst="arc">
              <a:avLst>
                <a:gd name="adj1" fmla="val 632982"/>
                <a:gd name="adj2" fmla="val 10400786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Arc 67"/>
            <p:cNvSpPr/>
            <p:nvPr/>
          </p:nvSpPr>
          <p:spPr bwMode="auto">
            <a:xfrm rot="10800000">
              <a:off x="5392110" y="5300225"/>
              <a:ext cx="1677367" cy="533400"/>
            </a:xfrm>
            <a:prstGeom prst="arc">
              <a:avLst>
                <a:gd name="adj1" fmla="val 335875"/>
                <a:gd name="adj2" fmla="val 1057492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Arc 68"/>
            <p:cNvSpPr/>
            <p:nvPr/>
          </p:nvSpPr>
          <p:spPr bwMode="auto">
            <a:xfrm rot="10800000">
              <a:off x="7027538" y="5317113"/>
              <a:ext cx="2168066" cy="533400"/>
            </a:xfrm>
            <a:prstGeom prst="arc">
              <a:avLst>
                <a:gd name="adj1" fmla="val 335875"/>
                <a:gd name="adj2" fmla="val 6924817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Oval 69"/>
            <p:cNvSpPr/>
            <p:nvPr/>
          </p:nvSpPr>
          <p:spPr bwMode="auto">
            <a:xfrm rot="16200000">
              <a:off x="7806210" y="5023473"/>
              <a:ext cx="252000" cy="252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A</a:t>
              </a:r>
            </a:p>
          </p:txBody>
        </p:sp>
      </p:grpSp>
      <p:sp>
        <p:nvSpPr>
          <p:cNvPr id="71" name="Oval 70"/>
          <p:cNvSpPr/>
          <p:nvPr/>
        </p:nvSpPr>
        <p:spPr bwMode="auto">
          <a:xfrm rot="16200000">
            <a:off x="11711743" y="1979941"/>
            <a:ext cx="252000" cy="252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3" name="Oval 72"/>
          <p:cNvSpPr/>
          <p:nvPr/>
        </p:nvSpPr>
        <p:spPr bwMode="auto">
          <a:xfrm rot="16200000">
            <a:off x="9377355" y="4751539"/>
            <a:ext cx="252000" cy="252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5" name="Oval 74"/>
          <p:cNvSpPr/>
          <p:nvPr/>
        </p:nvSpPr>
        <p:spPr bwMode="auto">
          <a:xfrm rot="16200000">
            <a:off x="11024907" y="4769583"/>
            <a:ext cx="252000" cy="252000"/>
          </a:xfrm>
          <a:prstGeom prst="ellipse">
            <a:avLst/>
          </a:prstGeom>
          <a:solidFill>
            <a:srgbClr val="C00000">
              <a:alpha val="6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195604" y="64672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Fenwick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1996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1841" y="5058604"/>
            <a:ext cx="152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Bef>
                <a:spcPts val="0"/>
              </a:spcBef>
            </a:pP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= 01001</a:t>
            </a:r>
            <a:r>
              <a:rPr lang="da-DK" sz="1600" b="1" baseline="-5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da-DK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t">
              <a:spcBef>
                <a:spcPts val="0"/>
              </a:spcBef>
            </a:pP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= 010</a:t>
            </a:r>
            <a:r>
              <a:rPr lang="da-DK" sz="1600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sz="1600" b="1" baseline="-5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da-DK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t">
              <a:spcBef>
                <a:spcPts val="0"/>
              </a:spcBef>
            </a:pP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= 01</a:t>
            </a:r>
            <a:r>
              <a:rPr lang="da-DK" sz="1600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da-DK" sz="1600" b="1" baseline="-5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da-DK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t">
              <a:spcBef>
                <a:spcPts val="0"/>
              </a:spcBef>
            </a:pP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= 11</a:t>
            </a:r>
            <a:r>
              <a:rPr lang="da-DK" sz="1600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da-DK" sz="1600" b="1" baseline="-50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da-DK" sz="1600" b="1" baseline="-50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417949" y="5056882"/>
            <a:ext cx="152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</a:pPr>
            <a:r>
              <a:rPr lang="da-DK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 = 1101</a:t>
            </a:r>
            <a:r>
              <a:rPr lang="da-DK" sz="1600" b="1" baseline="-5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l" fontAlgn="t">
              <a:spcBef>
                <a:spcPts val="0"/>
              </a:spcBef>
            </a:pPr>
            <a:r>
              <a:rPr lang="da-DK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= 1</a:t>
            </a:r>
            <a:r>
              <a:rPr lang="da-DK" sz="1600" b="1" u="sng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da-DK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sz="1600" b="1" baseline="-5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da-DK" sz="16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fontAlgn="t">
              <a:spcBef>
                <a:spcPts val="0"/>
              </a:spcBef>
            </a:pPr>
            <a:r>
              <a:rPr lang="da-DK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 = </a:t>
            </a:r>
            <a:r>
              <a:rPr lang="da-DK" sz="1600" b="1" u="sng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da-DK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da-DK" sz="1600" b="1" baseline="-5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da-DK" sz="16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fontAlgn="t">
              <a:spcBef>
                <a:spcPts val="0"/>
              </a:spcBef>
            </a:pPr>
            <a:r>
              <a:rPr lang="da-DK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endParaRPr lang="da-DK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71" grpId="0" animBg="1"/>
      <p:bldP spid="73" grpId="0" animBg="1"/>
      <p:bldP spid="75" grpId="0" animBg="1"/>
      <p:bldP spid="3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000832"/>
              </p:ext>
            </p:extLst>
          </p:nvPr>
        </p:nvGraphicFramePr>
        <p:xfrm>
          <a:off x="3086100" y="1713182"/>
          <a:ext cx="6019800" cy="3200400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80183"/>
              </p:ext>
            </p:extLst>
          </p:nvPr>
        </p:nvGraphicFramePr>
        <p:xfrm>
          <a:off x="1600204" y="5811520"/>
          <a:ext cx="8686797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23868399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39966608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4448787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41479434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7421351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90587048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868408329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872332656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17167243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29313296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11037771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10607348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45462346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48467578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173187476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840416887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56447257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37430064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746393116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44032042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92124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8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</a:t>
                      </a:r>
                      <a:endParaRPr lang="en-US" i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9845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540323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</a:rPr>
              <a:t>Select(</a:t>
            </a:r>
            <a:r>
              <a:rPr lang="en-US" sz="2400" i="1" dirty="0">
                <a:solidFill>
                  <a:srgbClr val="C00000"/>
                </a:solidFill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, 9) = 19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029200" y="5798346"/>
            <a:ext cx="381000" cy="450054"/>
          </a:xfrm>
          <a:prstGeom prst="straightConnector1">
            <a:avLst/>
          </a:prstGeom>
          <a:ln w="38100">
            <a:solidFill>
              <a:srgbClr val="C00000"/>
            </a:solidFill>
            <a:headEnd type="none" w="lg" len="lg"/>
            <a:tailEnd type="triangle" w="lg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1143" y="518204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Rank(</a:t>
            </a:r>
            <a:r>
              <a:rPr lang="en-US" sz="2400" i="1" dirty="0">
                <a:solidFill>
                  <a:srgbClr val="C00000"/>
                </a:solidFill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, 26) = 13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239001" y="5563048"/>
            <a:ext cx="272143" cy="380552"/>
          </a:xfrm>
          <a:prstGeom prst="straightConnector1">
            <a:avLst/>
          </a:prstGeom>
          <a:ln w="38100">
            <a:solidFill>
              <a:srgbClr val="C00000"/>
            </a:solidFill>
            <a:headEnd type="none" w="lg" len="lg"/>
            <a:tailEnd type="triangle" w="lg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230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1524000" y="1600201"/>
            <a:ext cx="914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828800" y="4724401"/>
            <a:ext cx="9144000" cy="244316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Find det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>
                <a:solidFill>
                  <a:schemeClr val="accent2"/>
                </a:solidFill>
              </a:rPr>
              <a:t>’te mindste</a:t>
            </a:r>
            <a:r>
              <a:rPr lang="da-DK" sz="2800"/>
              <a:t>, indsættelser, slettelser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Vedligehold i rød-sort søgetræ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Udvid hver knude med </a:t>
            </a:r>
            <a:r>
              <a:rPr lang="da-DK" sz="2800">
                <a:solidFill>
                  <a:schemeClr val="accent2"/>
                </a:solidFill>
              </a:rPr>
              <a:t>størrelse af undertræerne</a:t>
            </a:r>
          </a:p>
          <a:p>
            <a:pPr algn="l" eaLnBrk="1" hangingPunct="1">
              <a:buFontTx/>
              <a:buChar char="•"/>
            </a:pP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 bwMode="auto">
          <a:xfrm>
            <a:off x="5905500" y="5692776"/>
            <a:ext cx="16891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r        key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size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4343400" y="5692776"/>
            <a:ext cx="16383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l        key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size</a:t>
            </a:r>
          </a:p>
        </p:txBody>
      </p:sp>
      <p:sp>
        <p:nvSpPr>
          <p:cNvPr id="21" name="Rounded Rectangle 9"/>
          <p:cNvSpPr>
            <a:spLocks noChangeArrowheads="1"/>
          </p:cNvSpPr>
          <p:nvPr/>
        </p:nvSpPr>
        <p:spPr bwMode="auto">
          <a:xfrm>
            <a:off x="5440918" y="4430712"/>
            <a:ext cx="900000" cy="762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algn="ctr">
            <a:solidFill>
              <a:schemeClr val="bg1"/>
            </a:solidFill>
            <a:round/>
            <a:headEnd/>
            <a:tailEnd/>
          </a:ln>
          <a:extLst/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" name="Rectangle 2"/>
          <p:cNvSpPr/>
          <p:nvPr/>
        </p:nvSpPr>
        <p:spPr bwMode="auto">
          <a:xfrm>
            <a:off x="7386936" y="4308967"/>
            <a:ext cx="461665" cy="4841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a-DK" b="1" dirty="0" smtClean="0">
                <a:solidFill>
                  <a:schemeClr val="accent3"/>
                </a:solidFill>
              </a:rPr>
              <a:t>Beregning af </a:t>
            </a:r>
            <a:br>
              <a:rPr lang="da-DK" b="1" dirty="0" smtClean="0">
                <a:solidFill>
                  <a:schemeClr val="accent3"/>
                </a:solidFill>
              </a:rPr>
            </a:br>
            <a:r>
              <a:rPr lang="da-DK" b="1" dirty="0" smtClean="0">
                <a:solidFill>
                  <a:schemeClr val="accent3"/>
                </a:solidFill>
              </a:rPr>
              <a:t>Udvidet Information </a:t>
            </a:r>
            <a:r>
              <a:rPr lang="da-DK" b="1" i="1" dirty="0" err="1" smtClean="0">
                <a:solidFill>
                  <a:schemeClr val="accent3"/>
                </a:solidFill>
              </a:rPr>
              <a:t>x.size</a:t>
            </a:r>
            <a:r>
              <a:rPr lang="da-DK" b="1" i="1" dirty="0" smtClean="0">
                <a:solidFill>
                  <a:schemeClr val="accent3"/>
                </a:solidFill>
              </a:rPr>
              <a:t> </a:t>
            </a:r>
            <a:r>
              <a:rPr lang="da-DK" b="1" dirty="0" smtClean="0">
                <a:solidFill>
                  <a:schemeClr val="accent3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124200" y="2438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33800" y="2057400"/>
            <a:ext cx="54102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x.size</a:t>
            </a:r>
            <a:r>
              <a:rPr lang="da-DK" sz="2400" dirty="0">
                <a:solidFill>
                  <a:schemeClr val="accent3"/>
                </a:solidFill>
              </a:rPr>
              <a:t> = </a:t>
            </a:r>
            <a:r>
              <a:rPr lang="da-DK" sz="2400" i="1" dirty="0" err="1">
                <a:solidFill>
                  <a:schemeClr val="accent3"/>
                </a:solidFill>
              </a:rPr>
              <a:t>l.size</a:t>
            </a:r>
            <a:r>
              <a:rPr lang="da-DK" sz="2400" dirty="0">
                <a:solidFill>
                  <a:schemeClr val="accent3"/>
                </a:solidFill>
              </a:rPr>
              <a:t> + </a:t>
            </a:r>
            <a:r>
              <a:rPr lang="da-DK" sz="2400" i="1" dirty="0" err="1">
                <a:solidFill>
                  <a:schemeClr val="accent3"/>
                </a:solidFill>
              </a:rPr>
              <a:t>r.size</a:t>
            </a:r>
            <a:endParaRPr lang="da-DK" sz="2400" i="1" dirty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x.size</a:t>
            </a:r>
            <a:r>
              <a:rPr lang="da-DK" sz="2400" dirty="0">
                <a:solidFill>
                  <a:schemeClr val="accent3"/>
                </a:solidFill>
              </a:rPr>
              <a:t> = </a:t>
            </a:r>
            <a:r>
              <a:rPr lang="da-DK" sz="2400" i="1" dirty="0" err="1">
                <a:solidFill>
                  <a:schemeClr val="accent3"/>
                </a:solidFill>
              </a:rPr>
              <a:t>l.size</a:t>
            </a:r>
            <a:r>
              <a:rPr lang="da-DK" sz="2400" dirty="0">
                <a:solidFill>
                  <a:schemeClr val="accent3"/>
                </a:solidFill>
              </a:rPr>
              <a:t> + </a:t>
            </a:r>
            <a:r>
              <a:rPr lang="da-DK" sz="2400" i="1" dirty="0" err="1">
                <a:solidFill>
                  <a:schemeClr val="accent3"/>
                </a:solidFill>
              </a:rPr>
              <a:t>r.size</a:t>
            </a:r>
            <a:r>
              <a:rPr lang="da-DK" sz="2400" dirty="0">
                <a:solidFill>
                  <a:schemeClr val="accent3"/>
                </a:solidFill>
              </a:rPr>
              <a:t> + 1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x.size</a:t>
            </a:r>
            <a:r>
              <a:rPr lang="da-DK" sz="2400" dirty="0">
                <a:solidFill>
                  <a:schemeClr val="accent3"/>
                </a:solidFill>
              </a:rPr>
              <a:t> = </a:t>
            </a:r>
            <a:r>
              <a:rPr lang="da-DK" sz="2400" dirty="0" err="1">
                <a:solidFill>
                  <a:schemeClr val="accent3"/>
                </a:solidFill>
              </a:rPr>
              <a:t>x.size</a:t>
            </a:r>
            <a:r>
              <a:rPr lang="da-DK" sz="2400" dirty="0">
                <a:solidFill>
                  <a:schemeClr val="accent3"/>
                </a:solidFill>
              </a:rPr>
              <a:t> + </a:t>
            </a:r>
            <a:r>
              <a:rPr lang="da-DK" sz="2400" i="1" dirty="0" err="1">
                <a:solidFill>
                  <a:schemeClr val="accent3"/>
                </a:solidFill>
              </a:rPr>
              <a:t>l.size</a:t>
            </a:r>
            <a:r>
              <a:rPr lang="da-DK" sz="2400" dirty="0">
                <a:solidFill>
                  <a:schemeClr val="accent3"/>
                </a:solidFill>
              </a:rPr>
              <a:t> + </a:t>
            </a:r>
            <a:r>
              <a:rPr lang="da-DK" sz="2400" i="1" dirty="0" err="1">
                <a:solidFill>
                  <a:schemeClr val="accent3"/>
                </a:solidFill>
              </a:rPr>
              <a:t>r.size</a:t>
            </a:r>
            <a:endParaRPr lang="da-DK" sz="2400" i="1" dirty="0">
              <a:solidFill>
                <a:schemeClr val="accent3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</a:t>
            </a:r>
            <a:r>
              <a:rPr lang="da-DK" sz="2400" i="1" dirty="0" err="1">
                <a:solidFill>
                  <a:schemeClr val="accent3"/>
                </a:solidFill>
              </a:rPr>
              <a:t>x.size</a:t>
            </a:r>
            <a:r>
              <a:rPr lang="da-DK" sz="2400" dirty="0">
                <a:solidFill>
                  <a:schemeClr val="accent3"/>
                </a:solidFill>
              </a:rPr>
              <a:t> = </a:t>
            </a:r>
            <a:r>
              <a:rPr lang="da-DK" sz="2400" dirty="0" err="1">
                <a:solidFill>
                  <a:schemeClr val="accent3"/>
                </a:solidFill>
              </a:rPr>
              <a:t>x.size</a:t>
            </a:r>
            <a:r>
              <a:rPr lang="da-DK" sz="2400" dirty="0">
                <a:solidFill>
                  <a:schemeClr val="accent3"/>
                </a:solidFill>
              </a:rPr>
              <a:t> + </a:t>
            </a:r>
            <a:r>
              <a:rPr lang="da-DK" sz="2400" i="1" dirty="0" err="1">
                <a:solidFill>
                  <a:schemeClr val="accent3"/>
                </a:solidFill>
              </a:rPr>
              <a:t>l.size</a:t>
            </a:r>
            <a:r>
              <a:rPr lang="da-DK" sz="2400" dirty="0">
                <a:solidFill>
                  <a:schemeClr val="accent3"/>
                </a:solidFill>
              </a:rPr>
              <a:t> + </a:t>
            </a:r>
            <a:r>
              <a:rPr lang="da-DK" sz="2400" i="1" dirty="0" err="1">
                <a:solidFill>
                  <a:schemeClr val="accent3"/>
                </a:solidFill>
              </a:rPr>
              <a:t>r.size</a:t>
            </a:r>
            <a:r>
              <a:rPr lang="da-DK" sz="2400" i="1" dirty="0">
                <a:solidFill>
                  <a:schemeClr val="accent3"/>
                </a:solidFill>
              </a:rPr>
              <a:t> </a:t>
            </a:r>
            <a:r>
              <a:rPr lang="da-DK" sz="2400" dirty="0">
                <a:solidFill>
                  <a:schemeClr val="accent3"/>
                </a:solidFill>
              </a:rPr>
              <a:t>+ 1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sz="2400" dirty="0">
                <a:solidFill>
                  <a:schemeClr val="accent3"/>
                </a:solidFill>
              </a:rPr>
              <a:t> ved ikke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5129" name="Straight Connector 5"/>
          <p:cNvCxnSpPr>
            <a:cxnSpLocks noChangeShapeType="1"/>
            <a:stCxn id="5130" idx="1"/>
            <a:endCxn id="5130" idx="3"/>
          </p:cNvCxnSpPr>
          <p:nvPr/>
        </p:nvCxnSpPr>
        <p:spPr bwMode="auto">
          <a:xfrm>
            <a:off x="5443415" y="4800600"/>
            <a:ext cx="900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 bwMode="auto">
          <a:xfrm>
            <a:off x="4991100" y="4397375"/>
            <a:ext cx="17526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 dirty="0">
                <a:solidFill>
                  <a:schemeClr val="accent3"/>
                </a:solidFill>
              </a:rPr>
              <a:t>x        key</a:t>
            </a:r>
          </a:p>
          <a:p>
            <a:pPr>
              <a:defRPr/>
            </a:pPr>
            <a:r>
              <a:rPr lang="en-US" i="1" dirty="0">
                <a:solidFill>
                  <a:schemeClr val="accent3"/>
                </a:solidFill>
              </a:rPr>
              <a:t>size</a:t>
            </a:r>
          </a:p>
        </p:txBody>
      </p:sp>
      <p:sp>
        <p:nvSpPr>
          <p:cNvPr id="5130" name="Rounded Rectangle 9"/>
          <p:cNvSpPr>
            <a:spLocks noChangeArrowheads="1"/>
          </p:cNvSpPr>
          <p:nvPr/>
        </p:nvSpPr>
        <p:spPr bwMode="auto">
          <a:xfrm>
            <a:off x="5443415" y="4419600"/>
            <a:ext cx="9000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cxnSp>
        <p:nvCxnSpPr>
          <p:cNvPr id="5131" name="Straight Connector 14"/>
          <p:cNvCxnSpPr>
            <a:cxnSpLocks noChangeShapeType="1"/>
            <a:stCxn id="5132" idx="1"/>
            <a:endCxn id="5132" idx="3"/>
          </p:cNvCxnSpPr>
          <p:nvPr/>
        </p:nvCxnSpPr>
        <p:spPr bwMode="auto">
          <a:xfrm>
            <a:off x="4702800" y="6096000"/>
            <a:ext cx="936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Rounded Rectangle 15"/>
          <p:cNvSpPr>
            <a:spLocks noChangeArrowheads="1"/>
          </p:cNvSpPr>
          <p:nvPr/>
        </p:nvSpPr>
        <p:spPr bwMode="auto">
          <a:xfrm>
            <a:off x="4702800" y="5715000"/>
            <a:ext cx="9360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cxnSp>
        <p:nvCxnSpPr>
          <p:cNvPr id="5133" name="Straight Connector 17"/>
          <p:cNvCxnSpPr>
            <a:cxnSpLocks noChangeShapeType="1"/>
            <a:stCxn id="5134" idx="1"/>
            <a:endCxn id="5134" idx="3"/>
          </p:cNvCxnSpPr>
          <p:nvPr/>
        </p:nvCxnSpPr>
        <p:spPr bwMode="auto">
          <a:xfrm>
            <a:off x="6303000" y="6096000"/>
            <a:ext cx="93600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Rounded Rectangle 18"/>
          <p:cNvSpPr>
            <a:spLocks noChangeArrowheads="1"/>
          </p:cNvSpPr>
          <p:nvPr/>
        </p:nvSpPr>
        <p:spPr bwMode="auto">
          <a:xfrm>
            <a:off x="6303000" y="5715000"/>
            <a:ext cx="9360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cxnSp>
        <p:nvCxnSpPr>
          <p:cNvPr id="5135" name="Straight Connector 20"/>
          <p:cNvCxnSpPr>
            <a:cxnSpLocks noChangeShapeType="1"/>
          </p:cNvCxnSpPr>
          <p:nvPr/>
        </p:nvCxnSpPr>
        <p:spPr bwMode="auto">
          <a:xfrm>
            <a:off x="6076950" y="5199999"/>
            <a:ext cx="666750" cy="5111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Straight Connector 22"/>
          <p:cNvCxnSpPr>
            <a:cxnSpLocks noChangeShapeType="1"/>
          </p:cNvCxnSpPr>
          <p:nvPr/>
        </p:nvCxnSpPr>
        <p:spPr bwMode="auto">
          <a:xfrm rot="10800000" flipV="1">
            <a:off x="5143500" y="5199999"/>
            <a:ext cx="533400" cy="5111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97948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0208" r="3751" b="33333"/>
          <a:stretch>
            <a:fillRect/>
          </a:stretch>
        </p:blipFill>
        <p:spPr bwMode="auto">
          <a:xfrm rot="60000">
            <a:off x="152400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676400" y="4724400"/>
            <a:ext cx="8839200" cy="16002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/>
              <a:t>Indsættelse/slettelse: opdater </a:t>
            </a:r>
            <a:r>
              <a:rPr lang="da-DK" sz="2800">
                <a:solidFill>
                  <a:schemeClr val="accent2"/>
                </a:solidFill>
              </a:rPr>
              <a:t>size</a:t>
            </a:r>
            <a:r>
              <a:rPr lang="da-DK" sz="2800"/>
              <a:t> på stien til roden</a:t>
            </a:r>
          </a:p>
          <a:p>
            <a:pPr algn="l" eaLnBrk="1" hangingPunct="1">
              <a:buFontTx/>
              <a:buChar char="•"/>
            </a:pPr>
            <a:r>
              <a:rPr lang="da-DK" sz="2800"/>
              <a:t>Under rebalancering af det rød-sorte træ, vedligehold </a:t>
            </a:r>
            <a:r>
              <a:rPr lang="da-DK" sz="2800">
                <a:solidFill>
                  <a:schemeClr val="accent2"/>
                </a:solidFill>
              </a:rPr>
              <a:t>size</a:t>
            </a:r>
            <a:r>
              <a:rPr lang="da-DK" sz="2800"/>
              <a:t> under </a:t>
            </a:r>
            <a:r>
              <a:rPr lang="da-DK" sz="2800">
                <a:solidFill>
                  <a:schemeClr val="accent2"/>
                </a:solidFill>
              </a:rPr>
              <a:t>rotationer</a:t>
            </a:r>
            <a:endParaRPr lang="da-DK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1524000" y="1600201"/>
            <a:ext cx="9144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6" t="54092" r="7101" b="10394"/>
          <a:stretch>
            <a:fillRect/>
          </a:stretch>
        </p:blipFill>
        <p:spPr bwMode="auto">
          <a:xfrm>
            <a:off x="6245225" y="4406900"/>
            <a:ext cx="4318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26106" r="24741" b="33208"/>
          <a:stretch>
            <a:fillRect/>
          </a:stretch>
        </p:blipFill>
        <p:spPr bwMode="auto">
          <a:xfrm rot="-60000">
            <a:off x="1828801" y="4371975"/>
            <a:ext cx="38528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Rang af 28 ?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572000" y="1997075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5000" r="2499" b="34375"/>
          <a:stretch>
            <a:fillRect/>
          </a:stretch>
        </p:blipFill>
        <p:spPr bwMode="auto">
          <a:xfrm>
            <a:off x="1676400" y="4141789"/>
            <a:ext cx="88392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81600" y="1600200"/>
            <a:ext cx="2209800" cy="2286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13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14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16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28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ved ikke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172200" y="20415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 eaLnBrk="0" hangingPunct="0">
              <a:spcBef>
                <a:spcPct val="0"/>
              </a:spcBef>
              <a:defRPr/>
            </a:pPr>
            <a:r>
              <a:rPr lang="da-DK" sz="2400" kern="0" dirty="0">
                <a:solidFill>
                  <a:schemeClr val="bg1"/>
                </a:solidFill>
                <a:latin typeface="+mn-lt"/>
              </a:rPr>
              <a:t>= 12 + 1 + 1</a:t>
            </a:r>
          </a:p>
        </p:txBody>
      </p:sp>
      <p:sp>
        <p:nvSpPr>
          <p:cNvPr id="8201" name="Oval 4"/>
          <p:cNvSpPr>
            <a:spLocks noChangeArrowheads="1"/>
          </p:cNvSpPr>
          <p:nvPr/>
        </p:nvSpPr>
        <p:spPr bwMode="auto">
          <a:xfrm>
            <a:off x="6805713" y="5257801"/>
            <a:ext cx="649188" cy="612775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endParaRPr lang="da-DK"/>
          </a:p>
        </p:txBody>
      </p:sp>
      <p:grpSp>
        <p:nvGrpSpPr>
          <p:cNvPr id="820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45663" cy="298450"/>
            <a:chOff x="190500" y="6369327"/>
            <a:chExt cx="3798465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9"/>
              <a:ext cx="179223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7"/>
              <a:ext cx="3798465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Rang</a:t>
            </a:r>
            <a:endParaRPr lang="en-US" b="1" smtClean="0"/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idx="1"/>
          </p:nvPr>
        </p:nvGraphicFramePr>
        <p:xfrm>
          <a:off x="2971800" y="1905001"/>
          <a:ext cx="6019800" cy="3962401"/>
        </p:xfrm>
        <a:graphic>
          <a:graphicData uri="http://schemas.openxmlformats.org/drawingml/2006/table">
            <a:tbl>
              <a:tblPr/>
              <a:tblGrid>
                <a:gridCol w="354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Interval Træer </a:t>
            </a:r>
            <a:endParaRPr lang="en-US" b="1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828800" y="1752601"/>
            <a:ext cx="8763000" cy="24622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a-DK" sz="2800" dirty="0"/>
              <a:t>Vedligehold en mængde af intervaller</a:t>
            </a:r>
          </a:p>
          <a:p>
            <a:pPr algn="l" eaLnBrk="1" hangingPunct="1">
              <a:buFontTx/>
              <a:buChar char="•"/>
            </a:pPr>
            <a:r>
              <a:rPr lang="da-DK" sz="2800" dirty="0"/>
              <a:t>Indsæt og slet indsatte intervaller</a:t>
            </a:r>
          </a:p>
          <a:p>
            <a:pPr algn="l" eaLnBrk="1" hangingPunct="1">
              <a:buFontTx/>
              <a:buChar char="•"/>
            </a:pPr>
            <a:r>
              <a:rPr lang="da-DK" sz="2800" dirty="0"/>
              <a:t>Find et interval der overlapper med et givet </a:t>
            </a:r>
            <a:r>
              <a:rPr lang="da-DK" sz="2800" dirty="0">
                <a:solidFill>
                  <a:srgbClr val="FF0000"/>
                </a:solidFill>
              </a:rPr>
              <a:t>interval</a:t>
            </a:r>
          </a:p>
          <a:p>
            <a:pPr algn="l" eaLnBrk="1" hangingPunct="1">
              <a:buFontTx/>
              <a:buChar char="•"/>
            </a:pPr>
            <a:endParaRPr lang="en-US" sz="2800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6667" r="17500" b="55206"/>
          <a:stretch>
            <a:fillRect/>
          </a:stretch>
        </p:blipFill>
        <p:spPr bwMode="auto">
          <a:xfrm>
            <a:off x="2286000" y="3810000"/>
            <a:ext cx="7848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auto">
          <a:xfrm rot="5400000">
            <a:off x="4649788" y="4800600"/>
            <a:ext cx="150812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Connector 6"/>
          <p:cNvCxnSpPr>
            <a:cxnSpLocks noChangeShapeType="1"/>
          </p:cNvCxnSpPr>
          <p:nvPr/>
        </p:nvCxnSpPr>
        <p:spPr bwMode="auto">
          <a:xfrm>
            <a:off x="4724400" y="4800600"/>
            <a:ext cx="8382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Connector 7"/>
          <p:cNvCxnSpPr>
            <a:cxnSpLocks noChangeShapeType="1"/>
          </p:cNvCxnSpPr>
          <p:nvPr/>
        </p:nvCxnSpPr>
        <p:spPr bwMode="auto">
          <a:xfrm rot="5400000">
            <a:off x="5487194" y="4799806"/>
            <a:ext cx="1524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LUIDIAENABLED" val="False"/>
  <p:tag name="POWERPOINTVERSION" val="14.0"/>
  <p:tag name="TASKPANEKEY" val="643998e7-27a5-4325-932b-b1cf8e2be2e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23CB3B1B89734F32BEC69BA9B8787C42"/>
  <p:tag name="QUESTIONALIAS" val="Rang af 28 ?"/>
  <p:tag name="ANSWERSALIAS" val="13|smicln|14|smicln|16|smicln|28|smicln|ved ikke"/>
  <p:tag name="VALUES" val="No Value|smicln|No Value|smicln|No Value|smicln|No Value|smicln|No Value"/>
  <p:tag name="RESPONSESGATHERED" val="True"/>
  <p:tag name="TOTALRESPONSES" val="67"/>
  <p:tag name="RESPONSECOUNT" val="670"/>
  <p:tag name="SLICED" val="False"/>
  <p:tag name="RESPONSES" val="2;3;2;2;2;2;2;2;2;2;2;2;2;1;-;-;2;3;2;1;2;1;2;-;2;-;2;2;2;1;2;2;2;1;4;3;4;2;2;3;2;2;2;2;2;-;2;1;2;-;2;1;2;-;1;2;4;-;2;2;2;2;2;2;2;3;2;2;2;3;-;1;2;2;-;-;2;2;"/>
  <p:tag name="CHARTSTRINGSTD" val="90 490 60 30 0"/>
  <p:tag name="CHARTSTRINGREV" val="0 30 60 490 90"/>
  <p:tag name="CHARTSTRINGSTDPER" val="0.134328358208955 0.73134328358209 0.0895522388059701 0.0447761194029851 0"/>
  <p:tag name="CHARTSTRINGREVPER" val="0 0.0447761194029851 0.0895522388059701 0.73134328358209 0.134328358208955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20"/>
  <p:tag name="FONTSIZE" val="24"/>
  <p:tag name="BULLETTYPE" val="ppBulletAlphaLCParenRight"/>
  <p:tag name="ANSWERTEXT" val="13&#10;14&#10;16&#10;28&#10;ved ikk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84680AFCB33E41D39FB5BEA195A08E43"/>
  <p:tag name="QUESTIONALIAS" val="Beregning af  Udvidet Information x.size ?"/>
  <p:tag name="ANSWERSALIAS" val=" x.max = r.max|smicln| x.max = r.high|smicln| x.max = max(r.max, x.high)|smicln| x.max = max(l.max, x.high)|smicln| x.max = max(l.max, r.max, x.high)|smicln| ved ikke"/>
  <p:tag name="VALUES" val="No Value|smicln|No Value|smicln|No Value|smicln|No Value|smicln|No Value|smicln|No Value"/>
  <p:tag name="RESPONSESGATHERED" val="True"/>
  <p:tag name="TOTALRESPONSES" val="72"/>
  <p:tag name="RESPONSECOUNT" val="720"/>
  <p:tag name="SLICED" val="False"/>
  <p:tag name="RESPONSES" val="5;3;5;5;5;5;5;5;5;5;5;5;5;5;5;5;5;5;5;5;5;3;5;3;5;1;-;5;5;5;5;5;5;5;5;5;5;5;-;5;5;5;5;5;5;5;5;5;3;-;5;3;2;5;5;6;3;5;5;6;-;5;5;5;5;5;5;5;5;-;-;5;5;5;3;5;5;-;3;"/>
  <p:tag name="CHARTSTRINGSTD" val="10 10 80 0 600 20"/>
  <p:tag name="CHARTSTRINGREV" val="20 600 0 80 10 10"/>
  <p:tag name="CHARTSTRINGSTDPER" val="0.0138888888888889 0.0138888888888889 0.111111111111111 0 0.833333333333333 0.0277777777777778"/>
  <p:tag name="CHARTSTRINGREVPER" val="0.0277777777777778 0.833333333333333 0 0.111111111111111 0.0138888888888889 0.0138888888888889"/>
  <p:tag name="ANONYMOUSTEMP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31"/>
  <p:tag name="FONTSIZE" val="24"/>
  <p:tag name="BULLETTYPE" val="ppBulletAlphaLCParenRight"/>
  <p:tag name="ANSWERTEXT" val=" x.max = r.max&#10; x.max = r.high&#10; x.max = max(r.max, x.high)&#10; x.max = max(l.max, x.high)&#10; x.max = max(l.max, r.max, x.high)&#10; ved ikk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7"/>
  <p:tag name="SLIDEGUID" val="B73CFB59D902462391140814DB403381"/>
  <p:tag name="QUESTIONALIAS" val="Interval-Search(T, [ 9.5,15.5] ) ?"/>
  <p:tag name="ANSWERSALIAS" val=" [6, 10]|smicln| [15, 23]|smicln| ved ikke"/>
  <p:tag name="VALUES" val="No Value|smicln|No Value|smicln|No Value"/>
  <p:tag name="RESPONSESGATHERED" val="True"/>
  <p:tag name="TOTALRESPONSES" val="75"/>
  <p:tag name="RESPONSECOUNT" val="750"/>
  <p:tag name="SLICED" val="False"/>
  <p:tag name="RESPONSES" val="2;2;1;1;1;1;1;1;1;1;2;1;1;1;1;1;1;2;1;1;2;1;1;1;2;3;-;1;2;1;1;1;1;2;2;1;1;1;2;1;1;1;1;1;2;2;1;2;1;-;1;1;2;-;1;1;2;3;1;1;1;1;1;1;1;2;1;1;1;1;2;1;1;1;2;-;1;3;1;"/>
  <p:tag name="CHARTSTRINGSTD" val="540 180 30"/>
  <p:tag name="CHARTSTRINGREV" val="30 180 540"/>
  <p:tag name="CHARTSTRINGSTDPER" val="0.72 0.24 0.04"/>
  <p:tag name="CHARTSTRINGREVPER" val="0.04 0.24 0.72"/>
  <p:tag name="ANONYMOUSTEMP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28"/>
  <p:tag name="FONTSIZE" val="24"/>
  <p:tag name="BULLETTYPE" val="ppBulletAlphaLCParenRight"/>
  <p:tag name="ANSWERTEXT" val=" [6, 10]&#10; [15, 23]&#10; ved ikk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5"/>
  <p:tag name="SLIDEGUID" val="6CEDB654416C40649E2B184EF8910D31"/>
  <p:tag name="ANSWERSALIAS" val=" x.size = l.size + r.size|smicln| x.size = l.size + r.size + 1|smicln| x.size = x.size + l.size + r.size|smicln| x.size = x.size + l.size + r.size + 1|smicln| ved ikke"/>
  <p:tag name="QUESTIONALIAS" val="Beregning af  Udvidet Information x.size ?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2;2;2;2;2;2;2;2;2;2;2;2;2;2;2;2;2;2;2;2;2;2;2;-;2;2;-;2;-;2;2;2;2;2;2;2;2;2;2;2;2;2;1;2;2;2;2;2;2;1;2;2;2;2;2;2;5;3;2;2;2;2;2;2;2;2;4;2;2;2;3;2;2;2;2;-;2;2;"/>
  <p:tag name="CHARTSTRINGSTD" val="20 680 20 10 10"/>
  <p:tag name="CHARTSTRINGREV" val="10 10 20 680 20"/>
  <p:tag name="CHARTSTRINGSTDPER" val="0.027027027027027 0.918918918918919 0.027027027027027 0.0135135135135135 0.0135135135135135"/>
  <p:tag name="CHARTSTRINGREVPER" val="0.0135135135135135 0.0135135135135135 0.027027027027027 0.918918918918919 0.027027027027027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39"/>
  <p:tag name="FONTSIZE" val="24"/>
  <p:tag name="BULLETTYPE" val="ppBulletAlphaLCParenRight"/>
  <p:tag name="ANSWERTEXT" val=" x.size = l.size + r.size&#10; x.size = l.size + r.size + 1&#10; x.size = x.size + l.size + r.size&#10; x.size = x.size + l.size + r.size + 1&#10; 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8544</TotalTime>
  <Words>647</Words>
  <Application>Microsoft Office PowerPoint</Application>
  <PresentationFormat>Widescreen</PresentationFormat>
  <Paragraphs>200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Tahoma</vt:lpstr>
      <vt:lpstr>Times New Roman</vt:lpstr>
      <vt:lpstr>Default Design</vt:lpstr>
      <vt:lpstr>PowerPoint Presentation</vt:lpstr>
      <vt:lpstr>Dynamisk Rang</vt:lpstr>
      <vt:lpstr>Dynamisk Rang</vt:lpstr>
      <vt:lpstr>Beregning af  Udvidet Information x.size ?</vt:lpstr>
      <vt:lpstr>Dynamisk Rang</vt:lpstr>
      <vt:lpstr>Dynamisk Rang</vt:lpstr>
      <vt:lpstr>Rang af 28 ?</vt:lpstr>
      <vt:lpstr>Dynamisk Rang</vt:lpstr>
      <vt:lpstr>Interval Træer </vt:lpstr>
      <vt:lpstr>Interval Træer </vt:lpstr>
      <vt:lpstr>Beregning af  Udvidet Information x.max ?</vt:lpstr>
      <vt:lpstr>Interval Træer </vt:lpstr>
      <vt:lpstr>Interval-Search(T, [ 9.5,15.5] ) ?</vt:lpstr>
      <vt:lpstr>Interval Træer – Korrekthed </vt:lpstr>
      <vt:lpstr>Interval Træer</vt:lpstr>
      <vt:lpstr>Fenwick Træer Dynamiske præfiks summer i O(log n)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160</cp:revision>
  <dcterms:created xsi:type="dcterms:W3CDTF">2007-02-15T20:43:32Z</dcterms:created>
  <dcterms:modified xsi:type="dcterms:W3CDTF">2020-10-22T21:21:34Z</dcterms:modified>
</cp:coreProperties>
</file>