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notesSlides/notesSlide4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5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74" r:id="rId2"/>
    <p:sldId id="283" r:id="rId3"/>
    <p:sldId id="265" r:id="rId4"/>
    <p:sldId id="264" r:id="rId5"/>
    <p:sldId id="262" r:id="rId6"/>
    <p:sldId id="261" r:id="rId7"/>
    <p:sldId id="267" r:id="rId8"/>
    <p:sldId id="268" r:id="rId9"/>
    <p:sldId id="269" r:id="rId10"/>
    <p:sldId id="270" r:id="rId11"/>
    <p:sldId id="287" r:id="rId12"/>
    <p:sldId id="271" r:id="rId13"/>
    <p:sldId id="272" r:id="rId14"/>
    <p:sldId id="281" r:id="rId15"/>
    <p:sldId id="273" r:id="rId16"/>
    <p:sldId id="275" r:id="rId17"/>
    <p:sldId id="289" r:id="rId18"/>
    <p:sldId id="288" r:id="rId19"/>
    <p:sldId id="284" r:id="rId20"/>
    <p:sldId id="285" r:id="rId21"/>
    <p:sldId id="286" r:id="rId22"/>
  </p:sldIdLst>
  <p:sldSz cx="12192000" cy="6858000"/>
  <p:notesSz cx="7315200" cy="9601200"/>
  <p:custDataLst>
    <p:tags r:id="rId24"/>
  </p:custDataLst>
  <p:defaultTextStyle>
    <a:defPPr>
      <a:defRPr lang="en-US"/>
    </a:defPPr>
    <a:lvl1pPr algn="ctr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642D"/>
    <a:srgbClr val="000000"/>
    <a:srgbClr val="0000FF"/>
    <a:srgbClr val="33CC33"/>
    <a:srgbClr val="FF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29" autoAdjust="0"/>
    <p:restoredTop sz="91694" autoAdjust="0"/>
  </p:normalViewPr>
  <p:slideViewPr>
    <p:cSldViewPr>
      <p:cViewPr varScale="1">
        <p:scale>
          <a:sx n="106" d="100"/>
          <a:sy n="106" d="100"/>
        </p:scale>
        <p:origin x="92" y="48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170138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3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427" y="0"/>
            <a:ext cx="3170138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194" y="4561576"/>
            <a:ext cx="5852814" cy="4318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20172"/>
            <a:ext cx="3170138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3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427" y="9120172"/>
            <a:ext cx="3170138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 b="0"/>
            </a:lvl1pPr>
          </a:lstStyle>
          <a:p>
            <a:pPr>
              <a:defRPr/>
            </a:pPr>
            <a:fld id="{2C6DA469-846B-4237-A746-FB31CC5DCD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1853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Denne</a:t>
            </a:r>
            <a:r>
              <a:rPr lang="da-DK" baseline="0" dirty="0" smtClean="0"/>
              <a:t> forelæsning: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baseline="0" dirty="0" smtClean="0"/>
              <a:t>Forstå </a:t>
            </a:r>
            <a:r>
              <a:rPr lang="da-DK" b="1" baseline="0" dirty="0" smtClean="0"/>
              <a:t>konsekvenserne </a:t>
            </a:r>
            <a:r>
              <a:rPr lang="da-DK" baseline="0" dirty="0" smtClean="0"/>
              <a:t>at noget kun tager ”amortiseret tid”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b="1" baseline="0" dirty="0" smtClean="0"/>
              <a:t>Designe algoritmer</a:t>
            </a:r>
            <a:r>
              <a:rPr lang="da-DK" baseline="0" dirty="0" smtClean="0"/>
              <a:t> der udnytter at det nogen gange er tilstrækkeligt at være god i amortiseret forstand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baseline="0" dirty="0" smtClean="0"/>
              <a:t>Analysere datastruktur operation </a:t>
            </a:r>
            <a:r>
              <a:rPr lang="da-DK" baseline="0" dirty="0" err="1" smtClean="0"/>
              <a:t>vha</a:t>
            </a:r>
            <a:r>
              <a:rPr lang="da-DK" baseline="0" dirty="0" smtClean="0"/>
              <a:t> </a:t>
            </a:r>
            <a:r>
              <a:rPr lang="da-DK" b="1" baseline="0" dirty="0" smtClean="0"/>
              <a:t>amortiseret analyse</a:t>
            </a:r>
            <a:endParaRPr lang="da-DK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DA469-846B-4237-A746-FB31CC5DCDC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715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4FDD976-8243-479B-BD8D-19214D6658FC}" type="slidenum">
              <a:rPr lang="en-US" b="0" smtClean="0"/>
              <a:pPr eaLnBrk="1" hangingPunct="1"/>
              <a:t>5</a:t>
            </a:fld>
            <a:endParaRPr lang="en-US" b="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a-DK" dirty="0" smtClean="0"/>
              <a:t>To muligheder – </a:t>
            </a:r>
            <a:r>
              <a:rPr lang="da-DK" b="1" dirty="0" smtClean="0"/>
              <a:t>tilladt</a:t>
            </a:r>
            <a:r>
              <a:rPr lang="da-DK" dirty="0" smtClean="0"/>
              <a:t> og </a:t>
            </a:r>
            <a:r>
              <a:rPr lang="da-DK" b="1" dirty="0" smtClean="0"/>
              <a:t>forbudt</a:t>
            </a:r>
          </a:p>
          <a:p>
            <a:pPr eaLnBrk="1" hangingPunct="1"/>
            <a:r>
              <a:rPr lang="da-DK" dirty="0" smtClean="0"/>
              <a:t>Array fordobling garanterer at vi altid har plads nok – men gør en enkelt operation meget dyr.</a:t>
            </a:r>
          </a:p>
          <a:p>
            <a:pPr eaLnBrk="1" hangingPunct="1"/>
            <a:r>
              <a:rPr lang="da-DK" dirty="0" smtClean="0"/>
              <a:t>Java </a:t>
            </a:r>
            <a:r>
              <a:rPr lang="da-DK" dirty="0" err="1" smtClean="0"/>
              <a:t>ArrayList</a:t>
            </a:r>
            <a:r>
              <a:rPr lang="da-DK" dirty="0" smtClean="0"/>
              <a:t>: + 50%</a:t>
            </a:r>
          </a:p>
          <a:p>
            <a:pPr eaLnBrk="1" hangingPunct="1"/>
            <a:r>
              <a:rPr lang="da-DK" dirty="0" smtClean="0"/>
              <a:t>C++</a:t>
            </a:r>
            <a:r>
              <a:rPr lang="da-DK" baseline="0" dirty="0" smtClean="0"/>
              <a:t> </a:t>
            </a:r>
            <a:r>
              <a:rPr lang="da-DK" baseline="0" dirty="0" err="1" smtClean="0"/>
              <a:t>vector</a:t>
            </a:r>
            <a:r>
              <a:rPr lang="da-DK" baseline="0" dirty="0" smtClean="0"/>
              <a:t>: +100%</a:t>
            </a:r>
          </a:p>
          <a:p>
            <a:pPr eaLnBrk="1" hangingPunct="1"/>
            <a:r>
              <a:rPr lang="da-DK" baseline="0" dirty="0" err="1" smtClean="0"/>
              <a:t>Python</a:t>
            </a:r>
            <a:r>
              <a:rPr lang="da-DK" baseline="0" dirty="0" smtClean="0"/>
              <a:t> list: +12.5%</a:t>
            </a:r>
            <a:endParaRPr lang="da-DK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2BA2D13-9797-47DC-8E86-DE402529CAD9}" type="slidenum">
              <a:rPr lang="en-US" b="0" smtClean="0"/>
              <a:pPr eaLnBrk="1" hangingPunct="1"/>
              <a:t>6</a:t>
            </a:fld>
            <a:endParaRPr lang="en-US" b="0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a-DK" smtClean="0"/>
              <a:t>Betragt tiden for en </a:t>
            </a:r>
            <a:r>
              <a:rPr lang="da-DK" b="1" smtClean="0"/>
              <a:t>sekvens af operationer.</a:t>
            </a:r>
          </a:p>
          <a:p>
            <a:pPr eaLnBrk="1" hangingPunct="1"/>
            <a:r>
              <a:rPr lang="da-DK" smtClean="0"/>
              <a:t>Halvering: Før hver </a:t>
            </a:r>
            <a:r>
              <a:rPr lang="da-DK" b="1" smtClean="0"/>
              <a:t>fordobling</a:t>
            </a:r>
            <a:r>
              <a:rPr lang="da-DK" smtClean="0"/>
              <a:t> er </a:t>
            </a:r>
            <a:r>
              <a:rPr lang="da-DK" b="1" smtClean="0"/>
              <a:t>halvdelen blevet malet gult</a:t>
            </a:r>
            <a:r>
              <a:rPr lang="da-DK" smtClean="0"/>
              <a:t> (udvidelser)</a:t>
            </a:r>
          </a:p>
          <a:p>
            <a:pPr eaLnBrk="1" hangingPunct="1"/>
            <a:r>
              <a:rPr lang="da-DK" smtClean="0"/>
              <a:t>Før hver </a:t>
            </a:r>
            <a:r>
              <a:rPr lang="da-DK" b="1" smtClean="0"/>
              <a:t>halvering</a:t>
            </a:r>
            <a:r>
              <a:rPr lang="da-DK" smtClean="0"/>
              <a:t> er </a:t>
            </a:r>
            <a:r>
              <a:rPr lang="da-DK" b="1" smtClean="0"/>
              <a:t>en fjerdedel blevet malet grå</a:t>
            </a:r>
            <a:r>
              <a:rPr lang="da-DK" b="1" i="1" smtClean="0"/>
              <a:t> </a:t>
            </a:r>
            <a:r>
              <a:rPr lang="da-DK" smtClean="0"/>
              <a:t>(reduktioner)</a:t>
            </a:r>
          </a:p>
          <a:p>
            <a:pPr eaLnBrk="1" hangingPunct="1"/>
            <a:r>
              <a:rPr lang="da-DK" smtClean="0"/>
              <a:t>Hver </a:t>
            </a:r>
            <a:r>
              <a:rPr lang="da-DK" b="1" smtClean="0"/>
              <a:t>gul</a:t>
            </a:r>
            <a:r>
              <a:rPr lang="da-DK" smtClean="0"/>
              <a:t> farvning skal betale for </a:t>
            </a:r>
            <a:r>
              <a:rPr lang="da-DK" b="1" smtClean="0"/>
              <a:t>fire</a:t>
            </a:r>
            <a:r>
              <a:rPr lang="da-DK" smtClean="0"/>
              <a:t> nye indgange i det næste array</a:t>
            </a:r>
          </a:p>
          <a:p>
            <a:pPr eaLnBrk="1" hangingPunct="1"/>
            <a:r>
              <a:rPr lang="da-DK" smtClean="0"/>
              <a:t>Hver </a:t>
            </a:r>
            <a:r>
              <a:rPr lang="da-DK" b="1" smtClean="0"/>
              <a:t>grå</a:t>
            </a:r>
            <a:r>
              <a:rPr lang="da-DK" smtClean="0"/>
              <a:t> farvning  skal betale for </a:t>
            </a:r>
            <a:r>
              <a:rPr lang="da-DK" b="1" smtClean="0"/>
              <a:t>to</a:t>
            </a:r>
            <a:r>
              <a:rPr lang="da-DK" smtClean="0"/>
              <a:t> nye indange i det næste array</a:t>
            </a: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6EAA01C-57AB-48D1-9583-9415560A1686}" type="slidenum">
              <a:rPr lang="en-US" b="0" smtClean="0"/>
              <a:pPr eaLnBrk="1" hangingPunct="1"/>
              <a:t>7</a:t>
            </a:fld>
            <a:endParaRPr lang="en-US" b="0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a-DK" smtClean="0"/>
              <a:t>Stakke kan</a:t>
            </a: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a-DK" sz="1200" b="0" kern="0" dirty="0" smtClean="0">
                <a:solidFill>
                  <a:schemeClr val="bg1"/>
                </a:solidFill>
                <a:latin typeface="Arial" charset="0"/>
                <a:ea typeface="+mn-ea"/>
                <a:cs typeface="+mn-cs"/>
              </a:rPr>
              <a:t>10101110111111</a:t>
            </a:r>
            <a:r>
              <a:rPr lang="da-DK" sz="1200" b="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_2 = 11199_10</a:t>
            </a:r>
            <a:endParaRPr lang="da-DK" sz="1200" b="0" kern="0" dirty="0" smtClean="0">
              <a:solidFill>
                <a:schemeClr val="bg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DA469-846B-4237-A746-FB31CC5DCDC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2921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Opgave</a:t>
            </a:r>
            <a:r>
              <a:rPr lang="da-DK" baseline="0" dirty="0" smtClean="0"/>
              <a:t> **4.17 i Aho </a:t>
            </a:r>
            <a:r>
              <a:rPr lang="da-DK" baseline="0" dirty="0" err="1" smtClean="0"/>
              <a:t>Hopcroft</a:t>
            </a:r>
            <a:r>
              <a:rPr lang="da-DK" baseline="0" dirty="0" smtClean="0"/>
              <a:t> </a:t>
            </a:r>
            <a:r>
              <a:rPr lang="da-DK" baseline="0" dirty="0" err="1" smtClean="0"/>
              <a:t>Ullman</a:t>
            </a:r>
            <a:r>
              <a:rPr lang="da-DK" baseline="0" dirty="0" smtClean="0"/>
              <a:t> ”The Design and Analysis of Computer </a:t>
            </a:r>
            <a:r>
              <a:rPr lang="da-DK" baseline="0" dirty="0" err="1" smtClean="0"/>
              <a:t>Algorithms</a:t>
            </a:r>
            <a:r>
              <a:rPr lang="da-DK" baseline="0" dirty="0" smtClean="0"/>
              <a:t>” (1974).</a:t>
            </a:r>
          </a:p>
          <a:p>
            <a:r>
              <a:rPr lang="da-DK" baseline="0" dirty="0" smtClean="0"/>
              <a:t>n = antal </a:t>
            </a:r>
            <a:r>
              <a:rPr lang="da-DK" baseline="0" dirty="0" err="1" smtClean="0"/>
              <a:t>makeset</a:t>
            </a:r>
            <a:endParaRPr lang="da-DK" baseline="0" dirty="0" smtClean="0"/>
          </a:p>
          <a:p>
            <a:r>
              <a:rPr lang="da-DK" baseline="0" dirty="0" smtClean="0"/>
              <a:t>Fordel = behøver kun at gemme </a:t>
            </a:r>
            <a:r>
              <a:rPr lang="da-DK" baseline="0" dirty="0" err="1" smtClean="0"/>
              <a:t>parent</a:t>
            </a:r>
            <a:r>
              <a:rPr lang="da-DK" baseline="0" dirty="0" smtClean="0"/>
              <a:t>!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DA469-846B-4237-A746-FB31CC5DCDC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1331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SKEW HEAPS nævnes</a:t>
            </a:r>
            <a:r>
              <a:rPr lang="da-DK" baseline="0" dirty="0" smtClean="0"/>
              <a:t> ikke i CLRS – men blev introduceret samtidigt med at analyse værktøjet amortiseret analyse blev introduceret som selvstændig begreb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DA469-846B-4237-A746-FB31CC5DCDC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8696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7 </a:t>
            </a:r>
            <a:r>
              <a:rPr lang="en-US" dirty="0" err="1" smtClean="0"/>
              <a:t>var</a:t>
            </a:r>
            <a:r>
              <a:rPr lang="en-US" dirty="0" smtClean="0"/>
              <a:t> god =&gt; </a:t>
            </a:r>
            <a:r>
              <a:rPr lang="en-US" dirty="0" err="1" smtClean="0"/>
              <a:t>dårlig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fletning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DA469-846B-4237-A746-FB31CC5DCDC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545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87963-7646-4E58-9C48-6F25ACD16D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144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28010-DC61-42A5-B949-A95AADDE3D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729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F9867-82AB-4D8B-9B9E-3CFFC52B4E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100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FF026-EFCC-4F9E-BC6B-F7A9CC0630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795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400F8D-47B4-4336-B31E-A281560954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407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2B83B6-8042-4E8C-A62A-9E9F52286D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15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9A6753-C29A-43D3-9D16-A1B38B4FC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073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52EC3-80D2-4082-8087-EAC458B049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33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9CE9D0-BAA8-44C4-BD78-2ED71F34D2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47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3F42F-791D-4D44-B4F4-494B6537A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15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28A18C-2CBF-4249-A886-6AA6BC3778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037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8386F-0578-469F-B0B8-28D0B885F6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156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b="0"/>
            </a:lvl1pPr>
          </a:lstStyle>
          <a:p>
            <a:pPr>
              <a:defRPr/>
            </a:pPr>
            <a:fld id="{5B2C6A9B-5D8C-43F2-A538-1BB6B6898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dx.doi.org/10.1137/0215004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145/28869.28874" TargetMode="External"/><Relationship Id="rId2" Type="http://schemas.openxmlformats.org/officeDocument/2006/relationships/hyperlink" Target="https://dx.doi.org/10.1137/0215004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i.org/10.1137/S009753979732699X" TargetMode="External"/><Relationship Id="rId4" Type="http://schemas.openxmlformats.org/officeDocument/2006/relationships/hyperlink" Target="https://doi.org/10.1145/3828.3835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524000" y="2438400"/>
            <a:ext cx="9144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da-DK" sz="4000" kern="0" dirty="0">
                <a:latin typeface="+mj-lt"/>
                <a:ea typeface="+mj-ea"/>
                <a:cs typeface="+mj-cs"/>
              </a:rPr>
              <a:t>Algoritmer og Datastrukturer</a:t>
            </a:r>
          </a:p>
          <a:p>
            <a:pPr>
              <a:defRPr/>
            </a:pPr>
            <a:endParaRPr lang="da-DK" sz="2400" kern="0" dirty="0">
              <a:latin typeface="+mj-lt"/>
              <a:ea typeface="+mj-ea"/>
              <a:cs typeface="+mj-cs"/>
            </a:endParaRPr>
          </a:p>
          <a:p>
            <a:pPr>
              <a:defRPr/>
            </a:pPr>
            <a:r>
              <a:rPr lang="da-DK" sz="3200" b="0" dirty="0"/>
              <a:t>Amortiseret analyse</a:t>
            </a:r>
            <a:br>
              <a:rPr lang="da-DK" sz="3200" b="0" dirty="0"/>
            </a:br>
            <a:r>
              <a:rPr lang="da-DK" sz="3200" b="0" dirty="0"/>
              <a:t>[CLRS, kapitel 17]</a:t>
            </a:r>
            <a:endParaRPr lang="en-US" sz="3200" b="0" kern="0" dirty="0">
              <a:latin typeface="+mj-lt"/>
              <a:ea typeface="+mj-ea"/>
              <a:cs typeface="+mj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/>
            <a:r>
              <a:rPr lang="da-DK" b="1" smtClean="0"/>
              <a:t>Amortiseret Analyse</a:t>
            </a:r>
            <a:endParaRPr lang="en-US" b="1" smtClean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295400"/>
            <a:ext cx="8610600" cy="5562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da-DK" sz="2800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800" b="1">
                <a:solidFill>
                  <a:schemeClr val="accent2"/>
                </a:solidFill>
              </a:rPr>
              <a:t> €</a:t>
            </a:r>
            <a:r>
              <a:rPr lang="da-DK" sz="2800"/>
              <a:t> kan betale for </a:t>
            </a:r>
            <a:r>
              <a:rPr lang="da-DK" sz="28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O(1)</a:t>
            </a:r>
            <a:r>
              <a:rPr lang="da-DK" sz="2800" b="1">
                <a:solidFill>
                  <a:schemeClr val="accent2"/>
                </a:solidFill>
              </a:rPr>
              <a:t> arbejde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da-DK" sz="2800"/>
              <a:t>En operation der tager tid </a:t>
            </a:r>
            <a:r>
              <a:rPr lang="da-DK" sz="2800">
                <a:latin typeface="Times New Roman" pitchFamily="18" charset="0"/>
                <a:cs typeface="Times New Roman" pitchFamily="18" charset="0"/>
              </a:rPr>
              <a:t>O(</a:t>
            </a:r>
            <a:r>
              <a:rPr lang="da-DK" sz="2800" i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a-DK" sz="280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da-DK" sz="2800"/>
              <a:t> koster </a:t>
            </a:r>
            <a:r>
              <a:rPr lang="da-DK" sz="2800" i="1"/>
              <a:t>t </a:t>
            </a:r>
            <a:r>
              <a:rPr lang="da-DK" sz="2800"/>
              <a:t>€ 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da-DK" sz="2800">
                <a:solidFill>
                  <a:schemeClr val="accent2"/>
                </a:solidFill>
              </a:rPr>
              <a:t>Hvornår vi betaler/sparer op er ligegyldigt – bare pengene er der når vi skal bruge dem!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da-DK" sz="2800">
                <a:solidFill>
                  <a:srgbClr val="33CC33"/>
                </a:solidFill>
              </a:rPr>
              <a:t>Opsparing </a:t>
            </a:r>
            <a:r>
              <a:rPr lang="da-DK" sz="2800"/>
              <a:t>=</a:t>
            </a:r>
            <a:r>
              <a:rPr lang="da-DK" sz="2800">
                <a:solidFill>
                  <a:srgbClr val="33CC33"/>
                </a:solidFill>
              </a:rPr>
              <a:t> Potentiale </a:t>
            </a:r>
            <a:r>
              <a:rPr lang="da-DK" sz="2800"/>
              <a:t>=</a:t>
            </a:r>
            <a:r>
              <a:rPr lang="da-DK" sz="2800">
                <a:solidFill>
                  <a:srgbClr val="33CC33"/>
                </a:solidFill>
              </a:rPr>
              <a:t> </a:t>
            </a:r>
            <a:r>
              <a:rPr lang="el-GR" sz="280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Φ</a:t>
            </a:r>
            <a:endParaRPr lang="da-DK" sz="2800">
              <a:solidFill>
                <a:srgbClr val="33CC33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da-DK" sz="2800">
                <a:cs typeface="Arial" charset="0"/>
              </a:rPr>
              <a:t>Vi kan ikke låne penge, dvs. vi skal spare op før vi bruger pengene,</a:t>
            </a:r>
            <a:r>
              <a:rPr lang="da-DK" sz="2800">
                <a:solidFill>
                  <a:srgbClr val="FF0000"/>
                </a:solidFill>
                <a:cs typeface="Arial" charset="0"/>
              </a:rPr>
              <a:t> </a:t>
            </a:r>
            <a:r>
              <a:rPr lang="el-GR" sz="280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da-DK" sz="280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≥</a:t>
            </a:r>
            <a:r>
              <a:rPr lang="da-DK" sz="280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 0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da-DK" sz="2800">
                <a:solidFill>
                  <a:srgbClr val="33CC33"/>
                </a:solidFill>
                <a:cs typeface="Arial" charset="0"/>
              </a:rPr>
              <a:t>Amortiseret tid </a:t>
            </a:r>
            <a:r>
              <a:rPr lang="da-DK" sz="2800">
                <a:cs typeface="Arial" charset="0"/>
              </a:rPr>
              <a:t>for en operation = hvad vi er </a:t>
            </a:r>
            <a:r>
              <a:rPr lang="da-DK" sz="2800" b="1">
                <a:solidFill>
                  <a:srgbClr val="FF0000"/>
                </a:solidFill>
                <a:cs typeface="Arial" charset="0"/>
              </a:rPr>
              <a:t>villige</a:t>
            </a:r>
            <a:r>
              <a:rPr lang="da-DK" sz="2800">
                <a:cs typeface="Arial" charset="0"/>
              </a:rPr>
              <a:t> til at betale – men vi skal have råd til operationen! 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da-DK" sz="2800">
                <a:cs typeface="Arial" charset="0"/>
              </a:rPr>
              <a:t>Brug </a:t>
            </a:r>
            <a:r>
              <a:rPr lang="da-DK" sz="2800" b="1">
                <a:solidFill>
                  <a:srgbClr val="FF0000"/>
                </a:solidFill>
                <a:cs typeface="Arial" charset="0"/>
              </a:rPr>
              <a:t>invarianter</a:t>
            </a:r>
            <a:r>
              <a:rPr lang="da-DK" sz="2800">
                <a:cs typeface="Arial" charset="0"/>
              </a:rPr>
              <a:t> til at beskrive sammenhængen mellem </a:t>
            </a:r>
            <a:r>
              <a:rPr lang="da-DK" sz="2800" b="1">
                <a:solidFill>
                  <a:srgbClr val="FF0000"/>
                </a:solidFill>
                <a:cs typeface="Arial" charset="0"/>
              </a:rPr>
              <a:t>opsparingen</a:t>
            </a:r>
            <a:r>
              <a:rPr lang="da-DK" sz="2800">
                <a:cs typeface="Arial" charset="0"/>
              </a:rPr>
              <a:t> og </a:t>
            </a:r>
            <a:r>
              <a:rPr lang="da-DK" sz="2800" b="1">
                <a:solidFill>
                  <a:srgbClr val="FF0000"/>
                </a:solidFill>
                <a:cs typeface="Arial" charset="0"/>
              </a:rPr>
              <a:t>datastrukturens tilstand</a:t>
            </a:r>
            <a:endParaRPr lang="el-GR" sz="2800" b="1">
              <a:solidFill>
                <a:srgbClr val="FF0000"/>
              </a:solidFill>
              <a:cs typeface="Arial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PQuestion"/>
          <p:cNvSpPr>
            <a:spLocks noGrp="1"/>
          </p:cNvSpPr>
          <p:nvPr>
            <p:ph type="title"/>
          </p:nvPr>
        </p:nvSpPr>
        <p:spPr>
          <a:xfrm>
            <a:off x="1524000" y="152400"/>
            <a:ext cx="9144000" cy="1143000"/>
          </a:xfrm>
        </p:spPr>
        <p:txBody>
          <a:bodyPr/>
          <a:lstStyle/>
          <a:p>
            <a:r>
              <a:rPr lang="da-DK" smtClean="0">
                <a:solidFill>
                  <a:schemeClr val="bg1"/>
                </a:solidFill>
              </a:rPr>
              <a:t>Sammenhæng Mellem </a:t>
            </a:r>
            <a:br>
              <a:rPr lang="da-DK" smtClean="0">
                <a:solidFill>
                  <a:schemeClr val="bg1"/>
                </a:solidFill>
              </a:rPr>
            </a:br>
            <a:r>
              <a:rPr lang="da-DK" smtClean="0">
                <a:solidFill>
                  <a:schemeClr val="bg1"/>
                </a:solidFill>
              </a:rPr>
              <a:t>Worst-case Tid og Opsparingen </a:t>
            </a:r>
            <a:r>
              <a:rPr lang="el-GR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da-DK" smtClean="0">
                <a:solidFill>
                  <a:schemeClr val="bg1"/>
                </a:solidFill>
              </a:rPr>
              <a:t> </a:t>
            </a:r>
            <a:endParaRPr lang="en-US" smtClean="0">
              <a:solidFill>
                <a:schemeClr val="bg1"/>
              </a:solidFill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5760233" y="2826426"/>
            <a:ext cx="108000" cy="10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94" name="Rectangle 93"/>
          <p:cNvSpPr/>
          <p:nvPr/>
        </p:nvSpPr>
        <p:spPr bwMode="auto">
          <a:xfrm>
            <a:off x="5911987" y="2720367"/>
            <a:ext cx="108000" cy="216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95" name="Rectangle 94"/>
          <p:cNvSpPr/>
          <p:nvPr/>
        </p:nvSpPr>
        <p:spPr bwMode="auto">
          <a:xfrm>
            <a:off x="6063741" y="2826426"/>
            <a:ext cx="108000" cy="10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96" name="Rectangle 95"/>
          <p:cNvSpPr/>
          <p:nvPr/>
        </p:nvSpPr>
        <p:spPr bwMode="auto">
          <a:xfrm>
            <a:off x="6215495" y="2827210"/>
            <a:ext cx="108000" cy="10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97" name="Rectangle 96"/>
          <p:cNvSpPr/>
          <p:nvPr/>
        </p:nvSpPr>
        <p:spPr bwMode="auto">
          <a:xfrm>
            <a:off x="6367249" y="2503210"/>
            <a:ext cx="108000" cy="432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98" name="Rectangle 97"/>
          <p:cNvSpPr/>
          <p:nvPr/>
        </p:nvSpPr>
        <p:spPr bwMode="auto">
          <a:xfrm>
            <a:off x="6519003" y="2826426"/>
            <a:ext cx="108000" cy="10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99" name="Rectangle 98"/>
          <p:cNvSpPr/>
          <p:nvPr/>
        </p:nvSpPr>
        <p:spPr bwMode="auto">
          <a:xfrm>
            <a:off x="6670757" y="2826426"/>
            <a:ext cx="108000" cy="10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0" name="Rectangle 99"/>
          <p:cNvSpPr/>
          <p:nvPr/>
        </p:nvSpPr>
        <p:spPr bwMode="auto">
          <a:xfrm>
            <a:off x="6822511" y="2826426"/>
            <a:ext cx="108000" cy="10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1" name="Rectangle 100"/>
          <p:cNvSpPr/>
          <p:nvPr/>
        </p:nvSpPr>
        <p:spPr bwMode="auto">
          <a:xfrm>
            <a:off x="6974265" y="2035210"/>
            <a:ext cx="108000" cy="900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2" name="Rectangle 101"/>
          <p:cNvSpPr/>
          <p:nvPr/>
        </p:nvSpPr>
        <p:spPr bwMode="auto">
          <a:xfrm>
            <a:off x="7126019" y="2826426"/>
            <a:ext cx="108000" cy="10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" name="Rectangle 102"/>
          <p:cNvSpPr/>
          <p:nvPr/>
        </p:nvSpPr>
        <p:spPr bwMode="auto">
          <a:xfrm>
            <a:off x="7277773" y="2826426"/>
            <a:ext cx="108000" cy="10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4" name="Rectangle 103"/>
          <p:cNvSpPr/>
          <p:nvPr/>
        </p:nvSpPr>
        <p:spPr bwMode="auto">
          <a:xfrm>
            <a:off x="7429527" y="2826426"/>
            <a:ext cx="108000" cy="10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5" name="Rectangle 104"/>
          <p:cNvSpPr/>
          <p:nvPr/>
        </p:nvSpPr>
        <p:spPr bwMode="auto">
          <a:xfrm>
            <a:off x="7581284" y="2826426"/>
            <a:ext cx="108000" cy="10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1" name="TextBox 10"/>
          <p:cNvSpPr txBox="1"/>
          <p:nvPr/>
        </p:nvSpPr>
        <p:spPr bwMode="auto">
          <a:xfrm>
            <a:off x="5363496" y="3048000"/>
            <a:ext cx="3657600" cy="1600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>
              <a:defRPr/>
            </a:pPr>
            <a:r>
              <a:rPr lang="da-DK" sz="1400" dirty="0" err="1">
                <a:solidFill>
                  <a:srgbClr val="FFFF00"/>
                </a:solidFill>
              </a:rPr>
              <a:t>worst-case</a:t>
            </a:r>
            <a:r>
              <a:rPr lang="da-DK" sz="1400" dirty="0">
                <a:solidFill>
                  <a:srgbClr val="FFFF00"/>
                </a:solidFill>
              </a:rPr>
              <a:t> tid</a:t>
            </a:r>
            <a:r>
              <a:rPr lang="da-DK" sz="1400" dirty="0"/>
              <a:t> </a:t>
            </a:r>
            <a:r>
              <a:rPr lang="da-DK" sz="1400" dirty="0">
                <a:solidFill>
                  <a:schemeClr val="bg1"/>
                </a:solidFill>
              </a:rPr>
              <a:t>/</a:t>
            </a:r>
            <a:r>
              <a:rPr lang="da-DK" sz="1400" dirty="0"/>
              <a:t> </a:t>
            </a:r>
            <a:r>
              <a:rPr lang="da-DK" sz="1400" dirty="0">
                <a:solidFill>
                  <a:schemeClr val="bg2">
                    <a:lumMod val="75000"/>
                  </a:schemeClr>
                </a:solidFill>
              </a:rPr>
              <a:t>opsparing</a:t>
            </a:r>
            <a:endParaRPr lang="en-US" sz="1400" dirty="0">
              <a:solidFill>
                <a:schemeClr val="bg2">
                  <a:lumMod val="75000"/>
                </a:schemeClr>
              </a:solidFill>
            </a:endParaRPr>
          </a:p>
          <a:p>
            <a:pPr>
              <a:defRPr/>
            </a:pPr>
            <a:endParaRPr lang="da-DK" sz="1400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defRPr/>
            </a:pPr>
            <a:endParaRPr lang="da-DK" sz="1400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defRPr/>
            </a:pPr>
            <a:endParaRPr lang="da-DK" sz="1400" dirty="0">
              <a:solidFill>
                <a:schemeClr val="bg2">
                  <a:lumMod val="50000"/>
                </a:schemeClr>
              </a:solidFill>
            </a:endParaRPr>
          </a:p>
          <a:p>
            <a:pPr algn="r">
              <a:defRPr/>
            </a:pPr>
            <a:r>
              <a:rPr lang="da-DK" sz="1400" dirty="0">
                <a:solidFill>
                  <a:schemeClr val="bg2">
                    <a:lumMod val="50000"/>
                  </a:schemeClr>
                </a:solidFill>
              </a:rPr>
              <a:t>		            </a:t>
            </a:r>
            <a:r>
              <a:rPr lang="da-DK" sz="1400" dirty="0">
                <a:solidFill>
                  <a:schemeClr val="bg1"/>
                </a:solidFill>
              </a:rPr>
              <a:t>operationer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7132587" y="4264024"/>
            <a:ext cx="108000" cy="179387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7284987" y="4003674"/>
            <a:ext cx="108000" cy="468312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 bwMode="auto">
          <a:xfrm>
            <a:off x="7435800" y="3689349"/>
            <a:ext cx="108000" cy="75565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 bwMode="auto">
          <a:xfrm>
            <a:off x="7588200" y="3549649"/>
            <a:ext cx="108000" cy="900112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84" name="Rectangle 83"/>
          <p:cNvSpPr/>
          <p:nvPr/>
        </p:nvSpPr>
        <p:spPr bwMode="auto">
          <a:xfrm>
            <a:off x="5761037" y="4348564"/>
            <a:ext cx="108000" cy="10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85" name="Rectangle 84"/>
          <p:cNvSpPr/>
          <p:nvPr/>
        </p:nvSpPr>
        <p:spPr bwMode="auto">
          <a:xfrm>
            <a:off x="5912791" y="4227650"/>
            <a:ext cx="108000" cy="216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86" name="Rectangle 85"/>
          <p:cNvSpPr/>
          <p:nvPr/>
        </p:nvSpPr>
        <p:spPr bwMode="auto">
          <a:xfrm>
            <a:off x="6064545" y="4350344"/>
            <a:ext cx="108000" cy="144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87" name="Rectangle 86"/>
          <p:cNvSpPr/>
          <p:nvPr/>
        </p:nvSpPr>
        <p:spPr bwMode="auto">
          <a:xfrm>
            <a:off x="6216299" y="4216987"/>
            <a:ext cx="108000" cy="252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88" name="Rectangle 87"/>
          <p:cNvSpPr/>
          <p:nvPr/>
        </p:nvSpPr>
        <p:spPr bwMode="auto">
          <a:xfrm>
            <a:off x="6368053" y="4025348"/>
            <a:ext cx="108000" cy="432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89" name="Rectangle 88"/>
          <p:cNvSpPr/>
          <p:nvPr/>
        </p:nvSpPr>
        <p:spPr bwMode="auto">
          <a:xfrm>
            <a:off x="6519807" y="4271074"/>
            <a:ext cx="108000" cy="180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90" name="Rectangle 89"/>
          <p:cNvSpPr/>
          <p:nvPr/>
        </p:nvSpPr>
        <p:spPr bwMode="auto">
          <a:xfrm>
            <a:off x="6671561" y="4011497"/>
            <a:ext cx="108000" cy="46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91" name="Rectangle 90"/>
          <p:cNvSpPr/>
          <p:nvPr/>
        </p:nvSpPr>
        <p:spPr bwMode="auto">
          <a:xfrm>
            <a:off x="6823315" y="3696505"/>
            <a:ext cx="108000" cy="756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92" name="Rectangle 91"/>
          <p:cNvSpPr/>
          <p:nvPr/>
        </p:nvSpPr>
        <p:spPr bwMode="auto">
          <a:xfrm>
            <a:off x="6975069" y="3557348"/>
            <a:ext cx="108000" cy="900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>
            <a:spAutoFit/>
          </a:bodyPr>
          <a:lstStyle/>
          <a:p>
            <a:pPr>
              <a:defRPr/>
            </a:pPr>
            <a:endParaRPr lang="en-US"/>
          </a:p>
        </p:txBody>
      </p:sp>
      <p:cxnSp>
        <p:nvCxnSpPr>
          <p:cNvPr id="2064" name="Straight Arrow Connector 7"/>
          <p:cNvCxnSpPr>
            <a:cxnSpLocks noChangeShapeType="1"/>
          </p:cNvCxnSpPr>
          <p:nvPr/>
        </p:nvCxnSpPr>
        <p:spPr bwMode="auto">
          <a:xfrm rot="5400000" flipH="1" flipV="1">
            <a:off x="5058697" y="3900487"/>
            <a:ext cx="1219200" cy="3175"/>
          </a:xfrm>
          <a:prstGeom prst="straightConnector1">
            <a:avLst/>
          </a:prstGeom>
          <a:noFill/>
          <a:ln w="38100" algn="ctr">
            <a:solidFill>
              <a:schemeClr val="bg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07" name="Rectangle 20"/>
          <p:cNvSpPr>
            <a:spLocks noChangeArrowheads="1"/>
          </p:cNvSpPr>
          <p:nvPr/>
        </p:nvSpPr>
        <p:spPr bwMode="auto">
          <a:xfrm>
            <a:off x="5761023" y="4398685"/>
            <a:ext cx="108000" cy="107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>
            <a:spAutoFit/>
          </a:bodyPr>
          <a:lstStyle/>
          <a:p>
            <a:endParaRPr lang="da-DK"/>
          </a:p>
        </p:txBody>
      </p:sp>
      <p:sp>
        <p:nvSpPr>
          <p:cNvPr id="2108" name="Rectangle 21"/>
          <p:cNvSpPr>
            <a:spLocks noChangeArrowheads="1"/>
          </p:cNvSpPr>
          <p:nvPr/>
        </p:nvSpPr>
        <p:spPr bwMode="auto">
          <a:xfrm>
            <a:off x="5912759" y="4292749"/>
            <a:ext cx="108000" cy="2157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>
            <a:spAutoFit/>
          </a:bodyPr>
          <a:lstStyle/>
          <a:p>
            <a:endParaRPr lang="da-DK"/>
          </a:p>
        </p:txBody>
      </p:sp>
      <p:sp>
        <p:nvSpPr>
          <p:cNvPr id="2109" name="Rectangle 22"/>
          <p:cNvSpPr>
            <a:spLocks noChangeArrowheads="1"/>
          </p:cNvSpPr>
          <p:nvPr/>
        </p:nvSpPr>
        <p:spPr bwMode="auto">
          <a:xfrm>
            <a:off x="6064494" y="4398685"/>
            <a:ext cx="108000" cy="107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>
            <a:spAutoFit/>
          </a:bodyPr>
          <a:lstStyle/>
          <a:p>
            <a:endParaRPr lang="da-DK"/>
          </a:p>
        </p:txBody>
      </p:sp>
      <p:sp>
        <p:nvSpPr>
          <p:cNvPr id="2110" name="Rectangle 23"/>
          <p:cNvSpPr>
            <a:spLocks noChangeArrowheads="1"/>
          </p:cNvSpPr>
          <p:nvPr/>
        </p:nvSpPr>
        <p:spPr bwMode="auto">
          <a:xfrm>
            <a:off x="6216229" y="4399468"/>
            <a:ext cx="108000" cy="107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>
            <a:spAutoFit/>
          </a:bodyPr>
          <a:lstStyle/>
          <a:p>
            <a:endParaRPr lang="da-DK"/>
          </a:p>
        </p:txBody>
      </p:sp>
      <p:sp>
        <p:nvSpPr>
          <p:cNvPr id="2111" name="Rectangle 24"/>
          <p:cNvSpPr>
            <a:spLocks noChangeArrowheads="1"/>
          </p:cNvSpPr>
          <p:nvPr/>
        </p:nvSpPr>
        <p:spPr bwMode="auto">
          <a:xfrm>
            <a:off x="6367964" y="4075844"/>
            <a:ext cx="108000" cy="4315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>
            <a:spAutoFit/>
          </a:bodyPr>
          <a:lstStyle/>
          <a:p>
            <a:endParaRPr lang="da-DK"/>
          </a:p>
        </p:txBody>
      </p:sp>
      <p:sp>
        <p:nvSpPr>
          <p:cNvPr id="2112" name="Rectangle 25"/>
          <p:cNvSpPr>
            <a:spLocks noChangeArrowheads="1"/>
          </p:cNvSpPr>
          <p:nvPr/>
        </p:nvSpPr>
        <p:spPr bwMode="auto">
          <a:xfrm>
            <a:off x="6519700" y="4398685"/>
            <a:ext cx="108000" cy="107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>
            <a:spAutoFit/>
          </a:bodyPr>
          <a:lstStyle/>
          <a:p>
            <a:endParaRPr lang="da-DK"/>
          </a:p>
        </p:txBody>
      </p:sp>
      <p:sp>
        <p:nvSpPr>
          <p:cNvPr id="2113" name="Rectangle 26"/>
          <p:cNvSpPr>
            <a:spLocks noChangeArrowheads="1"/>
          </p:cNvSpPr>
          <p:nvPr/>
        </p:nvSpPr>
        <p:spPr bwMode="auto">
          <a:xfrm>
            <a:off x="6671435" y="4398685"/>
            <a:ext cx="108000" cy="107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>
            <a:spAutoFit/>
          </a:bodyPr>
          <a:lstStyle/>
          <a:p>
            <a:endParaRPr lang="da-DK"/>
          </a:p>
        </p:txBody>
      </p:sp>
      <p:sp>
        <p:nvSpPr>
          <p:cNvPr id="2114" name="Rectangle 27"/>
          <p:cNvSpPr>
            <a:spLocks noChangeArrowheads="1"/>
          </p:cNvSpPr>
          <p:nvPr/>
        </p:nvSpPr>
        <p:spPr bwMode="auto">
          <a:xfrm>
            <a:off x="6823170" y="4398685"/>
            <a:ext cx="108000" cy="107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>
            <a:spAutoFit/>
          </a:bodyPr>
          <a:lstStyle/>
          <a:p>
            <a:endParaRPr lang="da-DK"/>
          </a:p>
        </p:txBody>
      </p:sp>
      <p:sp>
        <p:nvSpPr>
          <p:cNvPr id="2115" name="Rectangle 28"/>
          <p:cNvSpPr>
            <a:spLocks noChangeArrowheads="1"/>
          </p:cNvSpPr>
          <p:nvPr/>
        </p:nvSpPr>
        <p:spPr bwMode="auto">
          <a:xfrm>
            <a:off x="6974905" y="3608386"/>
            <a:ext cx="108000" cy="89895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>
            <a:spAutoFit/>
          </a:bodyPr>
          <a:lstStyle/>
          <a:p>
            <a:endParaRPr lang="da-DK"/>
          </a:p>
        </p:txBody>
      </p:sp>
      <p:sp>
        <p:nvSpPr>
          <p:cNvPr id="2116" name="Rectangle 29"/>
          <p:cNvSpPr>
            <a:spLocks noChangeArrowheads="1"/>
          </p:cNvSpPr>
          <p:nvPr/>
        </p:nvSpPr>
        <p:spPr bwMode="auto">
          <a:xfrm>
            <a:off x="7126641" y="4398685"/>
            <a:ext cx="108000" cy="107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>
            <a:spAutoFit/>
          </a:bodyPr>
          <a:lstStyle/>
          <a:p>
            <a:endParaRPr lang="da-DK"/>
          </a:p>
        </p:txBody>
      </p:sp>
      <p:sp>
        <p:nvSpPr>
          <p:cNvPr id="2117" name="Rectangle 30"/>
          <p:cNvSpPr>
            <a:spLocks noChangeArrowheads="1"/>
          </p:cNvSpPr>
          <p:nvPr/>
        </p:nvSpPr>
        <p:spPr bwMode="auto">
          <a:xfrm>
            <a:off x="7278376" y="4398685"/>
            <a:ext cx="108000" cy="107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>
            <a:spAutoFit/>
          </a:bodyPr>
          <a:lstStyle/>
          <a:p>
            <a:endParaRPr lang="da-DK"/>
          </a:p>
        </p:txBody>
      </p:sp>
      <p:sp>
        <p:nvSpPr>
          <p:cNvPr id="2118" name="Rectangle 31"/>
          <p:cNvSpPr>
            <a:spLocks noChangeArrowheads="1"/>
          </p:cNvSpPr>
          <p:nvPr/>
        </p:nvSpPr>
        <p:spPr bwMode="auto">
          <a:xfrm>
            <a:off x="7430111" y="4398685"/>
            <a:ext cx="108000" cy="107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>
            <a:spAutoFit/>
          </a:bodyPr>
          <a:lstStyle/>
          <a:p>
            <a:endParaRPr lang="da-DK"/>
          </a:p>
        </p:txBody>
      </p:sp>
      <p:sp>
        <p:nvSpPr>
          <p:cNvPr id="2119" name="Rectangle 32"/>
          <p:cNvSpPr>
            <a:spLocks noChangeArrowheads="1"/>
          </p:cNvSpPr>
          <p:nvPr/>
        </p:nvSpPr>
        <p:spPr bwMode="auto">
          <a:xfrm>
            <a:off x="7581849" y="4398685"/>
            <a:ext cx="108000" cy="107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>
            <a:spAutoFit/>
          </a:bodyPr>
          <a:lstStyle/>
          <a:p>
            <a:endParaRPr lang="da-DK"/>
          </a:p>
        </p:txBody>
      </p:sp>
      <p:cxnSp>
        <p:nvCxnSpPr>
          <p:cNvPr id="2066" name="Straight Arrow Connector 4"/>
          <p:cNvCxnSpPr>
            <a:cxnSpLocks noChangeShapeType="1"/>
          </p:cNvCxnSpPr>
          <p:nvPr/>
        </p:nvCxnSpPr>
        <p:spPr bwMode="auto">
          <a:xfrm>
            <a:off x="5668296" y="4525963"/>
            <a:ext cx="2209800" cy="1587"/>
          </a:xfrm>
          <a:prstGeom prst="straightConnector1">
            <a:avLst/>
          </a:prstGeom>
          <a:noFill/>
          <a:ln w="38100" algn="ctr">
            <a:solidFill>
              <a:schemeClr val="bg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6114702" y="3709986"/>
            <a:ext cx="108000" cy="914400"/>
          </a:xfrm>
          <a:prstGeom prst="line">
            <a:avLst/>
          </a:prstGeom>
          <a:noFill/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35921" dir="2700000" sy="50000" kx="2115830" algn="bl" rotWithShape="0">
              <a:srgbClr val="C0C0C0">
                <a:alpha val="80000"/>
              </a:srgbClr>
            </a:outerShdw>
          </a:effectLst>
        </p:spPr>
      </p:cxnSp>
      <p:sp>
        <p:nvSpPr>
          <p:cNvPr id="23" name="TextBox 22"/>
          <p:cNvSpPr txBox="1"/>
          <p:nvPr/>
        </p:nvSpPr>
        <p:spPr bwMode="auto">
          <a:xfrm>
            <a:off x="5363496" y="1524000"/>
            <a:ext cx="3657600" cy="1600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>
              <a:defRPr/>
            </a:pPr>
            <a:r>
              <a:rPr lang="da-DK" sz="1400" dirty="0" err="1">
                <a:solidFill>
                  <a:srgbClr val="FFFF00"/>
                </a:solidFill>
              </a:rPr>
              <a:t>worst-case</a:t>
            </a:r>
            <a:r>
              <a:rPr lang="da-DK" sz="1400" dirty="0">
                <a:solidFill>
                  <a:srgbClr val="FFFF00"/>
                </a:solidFill>
              </a:rPr>
              <a:t> tid</a:t>
            </a:r>
            <a:r>
              <a:rPr lang="da-DK" sz="1400" dirty="0"/>
              <a:t> </a:t>
            </a:r>
            <a:r>
              <a:rPr lang="da-DK" sz="1400" dirty="0">
                <a:solidFill>
                  <a:schemeClr val="bg1"/>
                </a:solidFill>
              </a:rPr>
              <a:t>/</a:t>
            </a:r>
            <a:r>
              <a:rPr lang="da-DK" sz="1400" dirty="0"/>
              <a:t> </a:t>
            </a:r>
            <a:r>
              <a:rPr lang="da-DK" sz="1400" dirty="0">
                <a:solidFill>
                  <a:schemeClr val="bg2">
                    <a:lumMod val="75000"/>
                  </a:schemeClr>
                </a:solidFill>
              </a:rPr>
              <a:t>opsparing</a:t>
            </a:r>
            <a:endParaRPr lang="en-US" sz="1400" dirty="0">
              <a:solidFill>
                <a:schemeClr val="bg2">
                  <a:lumMod val="75000"/>
                </a:schemeClr>
              </a:solidFill>
            </a:endParaRPr>
          </a:p>
          <a:p>
            <a:pPr>
              <a:defRPr/>
            </a:pPr>
            <a:endParaRPr lang="da-DK" sz="1400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defRPr/>
            </a:pPr>
            <a:endParaRPr lang="da-DK" sz="1400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defRPr/>
            </a:pPr>
            <a:endParaRPr lang="da-DK" sz="1400" dirty="0">
              <a:solidFill>
                <a:schemeClr val="bg2">
                  <a:lumMod val="50000"/>
                </a:schemeClr>
              </a:solidFill>
            </a:endParaRPr>
          </a:p>
          <a:p>
            <a:pPr algn="r">
              <a:defRPr/>
            </a:pPr>
            <a:r>
              <a:rPr lang="da-DK" sz="1400" dirty="0">
                <a:solidFill>
                  <a:schemeClr val="bg2">
                    <a:lumMod val="50000"/>
                  </a:schemeClr>
                </a:solidFill>
              </a:rPr>
              <a:t>		            </a:t>
            </a:r>
            <a:r>
              <a:rPr lang="da-DK" sz="1400" dirty="0">
                <a:solidFill>
                  <a:schemeClr val="bg1"/>
                </a:solidFill>
              </a:rPr>
              <a:t>operationer</a:t>
            </a:r>
            <a:endParaRPr lang="en-US" sz="1400" dirty="0">
              <a:solidFill>
                <a:schemeClr val="bg1"/>
              </a:solidFill>
            </a:endParaRPr>
          </a:p>
        </p:txBody>
      </p:sp>
      <p:cxnSp>
        <p:nvCxnSpPr>
          <p:cNvPr id="2069" name="Straight Arrow Connector 73"/>
          <p:cNvCxnSpPr>
            <a:cxnSpLocks noChangeShapeType="1"/>
          </p:cNvCxnSpPr>
          <p:nvPr/>
        </p:nvCxnSpPr>
        <p:spPr bwMode="auto">
          <a:xfrm rot="5400000" flipH="1" flipV="1">
            <a:off x="5058697" y="2376487"/>
            <a:ext cx="1219200" cy="3175"/>
          </a:xfrm>
          <a:prstGeom prst="straightConnector1">
            <a:avLst/>
          </a:prstGeom>
          <a:noFill/>
          <a:ln w="38100" algn="ctr">
            <a:solidFill>
              <a:schemeClr val="bg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94" name="Rectangle 75"/>
          <p:cNvSpPr>
            <a:spLocks noChangeArrowheads="1"/>
          </p:cNvSpPr>
          <p:nvPr/>
        </p:nvSpPr>
        <p:spPr bwMode="auto">
          <a:xfrm>
            <a:off x="5761023" y="2876079"/>
            <a:ext cx="108000" cy="10806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>
            <a:spAutoFit/>
          </a:bodyPr>
          <a:lstStyle/>
          <a:p>
            <a:endParaRPr lang="da-DK"/>
          </a:p>
        </p:txBody>
      </p:sp>
      <p:sp>
        <p:nvSpPr>
          <p:cNvPr id="2095" name="Rectangle 76"/>
          <p:cNvSpPr>
            <a:spLocks noChangeArrowheads="1"/>
          </p:cNvSpPr>
          <p:nvPr/>
        </p:nvSpPr>
        <p:spPr bwMode="auto">
          <a:xfrm>
            <a:off x="5912759" y="2769956"/>
            <a:ext cx="108000" cy="21613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>
            <a:spAutoFit/>
          </a:bodyPr>
          <a:lstStyle/>
          <a:p>
            <a:endParaRPr lang="da-DK"/>
          </a:p>
        </p:txBody>
      </p:sp>
      <p:sp>
        <p:nvSpPr>
          <p:cNvPr id="2096" name="Rectangle 77"/>
          <p:cNvSpPr>
            <a:spLocks noChangeArrowheads="1"/>
          </p:cNvSpPr>
          <p:nvPr/>
        </p:nvSpPr>
        <p:spPr bwMode="auto">
          <a:xfrm>
            <a:off x="6064494" y="2876079"/>
            <a:ext cx="108000" cy="10806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>
            <a:spAutoFit/>
          </a:bodyPr>
          <a:lstStyle/>
          <a:p>
            <a:endParaRPr lang="da-DK"/>
          </a:p>
        </p:txBody>
      </p:sp>
      <p:sp>
        <p:nvSpPr>
          <p:cNvPr id="2097" name="Rectangle 78"/>
          <p:cNvSpPr>
            <a:spLocks noChangeArrowheads="1"/>
          </p:cNvSpPr>
          <p:nvPr/>
        </p:nvSpPr>
        <p:spPr bwMode="auto">
          <a:xfrm>
            <a:off x="6216229" y="2876863"/>
            <a:ext cx="108000" cy="10806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>
            <a:spAutoFit/>
          </a:bodyPr>
          <a:lstStyle/>
          <a:p>
            <a:endParaRPr lang="da-DK"/>
          </a:p>
        </p:txBody>
      </p:sp>
      <p:sp>
        <p:nvSpPr>
          <p:cNvPr id="2098" name="Rectangle 79"/>
          <p:cNvSpPr>
            <a:spLocks noChangeArrowheads="1"/>
          </p:cNvSpPr>
          <p:nvPr/>
        </p:nvSpPr>
        <p:spPr bwMode="auto">
          <a:xfrm>
            <a:off x="6367964" y="2552668"/>
            <a:ext cx="108000" cy="43226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>
            <a:spAutoFit/>
          </a:bodyPr>
          <a:lstStyle/>
          <a:p>
            <a:endParaRPr lang="da-DK"/>
          </a:p>
        </p:txBody>
      </p:sp>
      <p:sp>
        <p:nvSpPr>
          <p:cNvPr id="2099" name="Rectangle 80"/>
          <p:cNvSpPr>
            <a:spLocks noChangeArrowheads="1"/>
          </p:cNvSpPr>
          <p:nvPr/>
        </p:nvSpPr>
        <p:spPr bwMode="auto">
          <a:xfrm>
            <a:off x="6519700" y="2876079"/>
            <a:ext cx="108000" cy="10806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>
            <a:spAutoFit/>
          </a:bodyPr>
          <a:lstStyle/>
          <a:p>
            <a:endParaRPr lang="da-DK"/>
          </a:p>
        </p:txBody>
      </p:sp>
      <p:sp>
        <p:nvSpPr>
          <p:cNvPr id="2100" name="Rectangle 81"/>
          <p:cNvSpPr>
            <a:spLocks noChangeArrowheads="1"/>
          </p:cNvSpPr>
          <p:nvPr/>
        </p:nvSpPr>
        <p:spPr bwMode="auto">
          <a:xfrm>
            <a:off x="6671435" y="2876079"/>
            <a:ext cx="108000" cy="10806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>
            <a:spAutoFit/>
          </a:bodyPr>
          <a:lstStyle/>
          <a:p>
            <a:endParaRPr lang="da-DK"/>
          </a:p>
        </p:txBody>
      </p:sp>
      <p:sp>
        <p:nvSpPr>
          <p:cNvPr id="2101" name="Rectangle 82"/>
          <p:cNvSpPr>
            <a:spLocks noChangeArrowheads="1"/>
          </p:cNvSpPr>
          <p:nvPr/>
        </p:nvSpPr>
        <p:spPr bwMode="auto">
          <a:xfrm>
            <a:off x="6823170" y="2876079"/>
            <a:ext cx="108000" cy="10806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>
            <a:spAutoFit/>
          </a:bodyPr>
          <a:lstStyle/>
          <a:p>
            <a:endParaRPr lang="da-DK"/>
          </a:p>
        </p:txBody>
      </p:sp>
      <p:sp>
        <p:nvSpPr>
          <p:cNvPr id="2102" name="Rectangle 83"/>
          <p:cNvSpPr>
            <a:spLocks noChangeArrowheads="1"/>
          </p:cNvSpPr>
          <p:nvPr/>
        </p:nvSpPr>
        <p:spPr bwMode="auto">
          <a:xfrm>
            <a:off x="6974905" y="2084386"/>
            <a:ext cx="108000" cy="90054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>
            <a:spAutoFit/>
          </a:bodyPr>
          <a:lstStyle/>
          <a:p>
            <a:endParaRPr lang="da-DK"/>
          </a:p>
        </p:txBody>
      </p:sp>
      <p:sp>
        <p:nvSpPr>
          <p:cNvPr id="2103" name="Rectangle 84"/>
          <p:cNvSpPr>
            <a:spLocks noChangeArrowheads="1"/>
          </p:cNvSpPr>
          <p:nvPr/>
        </p:nvSpPr>
        <p:spPr bwMode="auto">
          <a:xfrm>
            <a:off x="7126641" y="2876079"/>
            <a:ext cx="108000" cy="10806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>
            <a:spAutoFit/>
          </a:bodyPr>
          <a:lstStyle/>
          <a:p>
            <a:endParaRPr lang="da-DK"/>
          </a:p>
        </p:txBody>
      </p:sp>
      <p:sp>
        <p:nvSpPr>
          <p:cNvPr id="2104" name="Rectangle 85"/>
          <p:cNvSpPr>
            <a:spLocks noChangeArrowheads="1"/>
          </p:cNvSpPr>
          <p:nvPr/>
        </p:nvSpPr>
        <p:spPr bwMode="auto">
          <a:xfrm>
            <a:off x="7278376" y="2876079"/>
            <a:ext cx="108000" cy="10806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>
            <a:spAutoFit/>
          </a:bodyPr>
          <a:lstStyle/>
          <a:p>
            <a:endParaRPr lang="da-DK"/>
          </a:p>
        </p:txBody>
      </p:sp>
      <p:sp>
        <p:nvSpPr>
          <p:cNvPr id="2105" name="Rectangle 86"/>
          <p:cNvSpPr>
            <a:spLocks noChangeArrowheads="1"/>
          </p:cNvSpPr>
          <p:nvPr/>
        </p:nvSpPr>
        <p:spPr bwMode="auto">
          <a:xfrm>
            <a:off x="7430111" y="2876079"/>
            <a:ext cx="108000" cy="10806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>
            <a:spAutoFit/>
          </a:bodyPr>
          <a:lstStyle/>
          <a:p>
            <a:endParaRPr lang="da-DK"/>
          </a:p>
        </p:txBody>
      </p:sp>
      <p:sp>
        <p:nvSpPr>
          <p:cNvPr id="2106" name="Rectangle 87"/>
          <p:cNvSpPr>
            <a:spLocks noChangeArrowheads="1"/>
          </p:cNvSpPr>
          <p:nvPr/>
        </p:nvSpPr>
        <p:spPr bwMode="auto">
          <a:xfrm>
            <a:off x="7581849" y="2876079"/>
            <a:ext cx="108000" cy="10806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>
            <a:spAutoFit/>
          </a:bodyPr>
          <a:lstStyle/>
          <a:p>
            <a:endParaRPr lang="da-DK"/>
          </a:p>
        </p:txBody>
      </p:sp>
      <p:cxnSp>
        <p:nvCxnSpPr>
          <p:cNvPr id="2071" name="Straight Arrow Connector 88"/>
          <p:cNvCxnSpPr>
            <a:cxnSpLocks noChangeShapeType="1"/>
          </p:cNvCxnSpPr>
          <p:nvPr/>
        </p:nvCxnSpPr>
        <p:spPr bwMode="auto">
          <a:xfrm>
            <a:off x="5668296" y="3003550"/>
            <a:ext cx="2209800" cy="1588"/>
          </a:xfrm>
          <a:prstGeom prst="straightConnector1">
            <a:avLst/>
          </a:prstGeom>
          <a:noFill/>
          <a:ln w="38100" algn="ctr">
            <a:solidFill>
              <a:schemeClr val="bg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TextBox 26"/>
          <p:cNvSpPr txBox="1"/>
          <p:nvPr/>
        </p:nvSpPr>
        <p:spPr bwMode="auto">
          <a:xfrm>
            <a:off x="5363496" y="4648200"/>
            <a:ext cx="3657600" cy="1600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>
              <a:defRPr/>
            </a:pPr>
            <a:r>
              <a:rPr lang="da-DK" sz="1400" dirty="0" err="1">
                <a:solidFill>
                  <a:srgbClr val="FFFF00"/>
                </a:solidFill>
              </a:rPr>
              <a:t>worst-case</a:t>
            </a:r>
            <a:r>
              <a:rPr lang="da-DK" sz="1400" dirty="0">
                <a:solidFill>
                  <a:srgbClr val="FFFF00"/>
                </a:solidFill>
              </a:rPr>
              <a:t> tid</a:t>
            </a:r>
            <a:r>
              <a:rPr lang="da-DK" sz="1400" dirty="0"/>
              <a:t> </a:t>
            </a:r>
            <a:r>
              <a:rPr lang="da-DK" sz="1400" dirty="0">
                <a:solidFill>
                  <a:schemeClr val="bg1"/>
                </a:solidFill>
              </a:rPr>
              <a:t>/</a:t>
            </a:r>
            <a:r>
              <a:rPr lang="da-DK" sz="1400" dirty="0"/>
              <a:t> </a:t>
            </a:r>
            <a:r>
              <a:rPr lang="da-DK" sz="1400" dirty="0">
                <a:solidFill>
                  <a:schemeClr val="bg2">
                    <a:lumMod val="75000"/>
                  </a:schemeClr>
                </a:solidFill>
              </a:rPr>
              <a:t>opsparing</a:t>
            </a:r>
            <a:endParaRPr lang="en-US" sz="1400" dirty="0">
              <a:solidFill>
                <a:schemeClr val="bg2">
                  <a:lumMod val="75000"/>
                </a:schemeClr>
              </a:solidFill>
            </a:endParaRPr>
          </a:p>
          <a:p>
            <a:pPr>
              <a:defRPr/>
            </a:pPr>
            <a:endParaRPr lang="da-DK" sz="1400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defRPr/>
            </a:pPr>
            <a:endParaRPr lang="da-DK" sz="1400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defRPr/>
            </a:pPr>
            <a:endParaRPr lang="da-DK" sz="1400" dirty="0">
              <a:solidFill>
                <a:schemeClr val="bg2">
                  <a:lumMod val="50000"/>
                </a:schemeClr>
              </a:solidFill>
            </a:endParaRPr>
          </a:p>
          <a:p>
            <a:pPr algn="r">
              <a:defRPr/>
            </a:pPr>
            <a:r>
              <a:rPr lang="da-DK" sz="1400" dirty="0">
                <a:solidFill>
                  <a:schemeClr val="bg2">
                    <a:lumMod val="50000"/>
                  </a:schemeClr>
                </a:solidFill>
              </a:rPr>
              <a:t>		            </a:t>
            </a:r>
            <a:r>
              <a:rPr lang="da-DK" sz="1400" dirty="0">
                <a:solidFill>
                  <a:schemeClr val="bg1"/>
                </a:solidFill>
              </a:rPr>
              <a:t>operationer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7581850" y="5699124"/>
            <a:ext cx="108000" cy="360362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 bwMode="auto">
          <a:xfrm>
            <a:off x="7427862" y="5526086"/>
            <a:ext cx="108000" cy="468313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 bwMode="auto">
          <a:xfrm>
            <a:off x="7132587" y="5256211"/>
            <a:ext cx="108000" cy="757238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 bwMode="auto">
          <a:xfrm>
            <a:off x="7284987" y="5359399"/>
            <a:ext cx="108000" cy="720725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49" name="Rectangle 48"/>
          <p:cNvSpPr/>
          <p:nvPr/>
        </p:nvSpPr>
        <p:spPr bwMode="auto">
          <a:xfrm>
            <a:off x="5761037" y="5948764"/>
            <a:ext cx="108000" cy="10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50" name="Rectangle 49"/>
          <p:cNvSpPr/>
          <p:nvPr/>
        </p:nvSpPr>
        <p:spPr bwMode="auto">
          <a:xfrm>
            <a:off x="5912791" y="5827850"/>
            <a:ext cx="108000" cy="216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51" name="Rectangle 50"/>
          <p:cNvSpPr/>
          <p:nvPr/>
        </p:nvSpPr>
        <p:spPr bwMode="auto">
          <a:xfrm>
            <a:off x="6064545" y="5888552"/>
            <a:ext cx="108000" cy="144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52" name="Rectangle 51"/>
          <p:cNvSpPr/>
          <p:nvPr/>
        </p:nvSpPr>
        <p:spPr bwMode="auto">
          <a:xfrm>
            <a:off x="6216299" y="5950544"/>
            <a:ext cx="108000" cy="72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53" name="Rectangle 52"/>
          <p:cNvSpPr/>
          <p:nvPr/>
        </p:nvSpPr>
        <p:spPr bwMode="auto">
          <a:xfrm>
            <a:off x="6368053" y="5625548"/>
            <a:ext cx="108000" cy="432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54" name="Rectangle 53"/>
          <p:cNvSpPr/>
          <p:nvPr/>
        </p:nvSpPr>
        <p:spPr bwMode="auto">
          <a:xfrm>
            <a:off x="6519807" y="5716294"/>
            <a:ext cx="108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55" name="Rectangle 54"/>
          <p:cNvSpPr/>
          <p:nvPr/>
        </p:nvSpPr>
        <p:spPr bwMode="auto">
          <a:xfrm>
            <a:off x="6671561" y="5801705"/>
            <a:ext cx="108000" cy="216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56" name="Rectangle 55"/>
          <p:cNvSpPr/>
          <p:nvPr/>
        </p:nvSpPr>
        <p:spPr bwMode="auto">
          <a:xfrm>
            <a:off x="6823315" y="5927948"/>
            <a:ext cx="108000" cy="144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57" name="Rectangle 56"/>
          <p:cNvSpPr/>
          <p:nvPr/>
        </p:nvSpPr>
        <p:spPr bwMode="auto">
          <a:xfrm>
            <a:off x="6975069" y="5157548"/>
            <a:ext cx="108000" cy="900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>
            <a:spAutoFit/>
          </a:bodyPr>
          <a:lstStyle/>
          <a:p>
            <a:pPr>
              <a:defRPr/>
            </a:pPr>
            <a:endParaRPr lang="en-US"/>
          </a:p>
        </p:txBody>
      </p:sp>
      <p:cxnSp>
        <p:nvCxnSpPr>
          <p:cNvPr id="2078" name="Straight Arrow Connector 120"/>
          <p:cNvCxnSpPr>
            <a:cxnSpLocks noChangeShapeType="1"/>
          </p:cNvCxnSpPr>
          <p:nvPr/>
        </p:nvCxnSpPr>
        <p:spPr bwMode="auto">
          <a:xfrm rot="5400000" flipH="1" flipV="1">
            <a:off x="5058697" y="5500687"/>
            <a:ext cx="1219200" cy="3175"/>
          </a:xfrm>
          <a:prstGeom prst="straightConnector1">
            <a:avLst/>
          </a:prstGeom>
          <a:noFill/>
          <a:ln w="38100" algn="ctr">
            <a:solidFill>
              <a:schemeClr val="bg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81" name="Rectangle 122"/>
          <p:cNvSpPr>
            <a:spLocks noChangeArrowheads="1"/>
          </p:cNvSpPr>
          <p:nvPr/>
        </p:nvSpPr>
        <p:spPr bwMode="auto">
          <a:xfrm>
            <a:off x="5761023" y="5998885"/>
            <a:ext cx="108000" cy="107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>
            <a:spAutoFit/>
          </a:bodyPr>
          <a:lstStyle/>
          <a:p>
            <a:endParaRPr lang="da-DK"/>
          </a:p>
        </p:txBody>
      </p:sp>
      <p:sp>
        <p:nvSpPr>
          <p:cNvPr id="2082" name="Rectangle 123"/>
          <p:cNvSpPr>
            <a:spLocks noChangeArrowheads="1"/>
          </p:cNvSpPr>
          <p:nvPr/>
        </p:nvSpPr>
        <p:spPr bwMode="auto">
          <a:xfrm>
            <a:off x="5912759" y="5892949"/>
            <a:ext cx="108000" cy="2157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>
            <a:spAutoFit/>
          </a:bodyPr>
          <a:lstStyle/>
          <a:p>
            <a:endParaRPr lang="da-DK"/>
          </a:p>
        </p:txBody>
      </p:sp>
      <p:sp>
        <p:nvSpPr>
          <p:cNvPr id="2083" name="Rectangle 124"/>
          <p:cNvSpPr>
            <a:spLocks noChangeArrowheads="1"/>
          </p:cNvSpPr>
          <p:nvPr/>
        </p:nvSpPr>
        <p:spPr bwMode="auto">
          <a:xfrm>
            <a:off x="6064494" y="5998885"/>
            <a:ext cx="108000" cy="107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>
            <a:spAutoFit/>
          </a:bodyPr>
          <a:lstStyle/>
          <a:p>
            <a:endParaRPr lang="da-DK"/>
          </a:p>
        </p:txBody>
      </p:sp>
      <p:sp>
        <p:nvSpPr>
          <p:cNvPr id="2084" name="Rectangle 125"/>
          <p:cNvSpPr>
            <a:spLocks noChangeArrowheads="1"/>
          </p:cNvSpPr>
          <p:nvPr/>
        </p:nvSpPr>
        <p:spPr bwMode="auto">
          <a:xfrm>
            <a:off x="6216229" y="5999668"/>
            <a:ext cx="108000" cy="107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>
            <a:spAutoFit/>
          </a:bodyPr>
          <a:lstStyle/>
          <a:p>
            <a:endParaRPr lang="da-DK"/>
          </a:p>
        </p:txBody>
      </p:sp>
      <p:sp>
        <p:nvSpPr>
          <p:cNvPr id="2085" name="Rectangle 126"/>
          <p:cNvSpPr>
            <a:spLocks noChangeArrowheads="1"/>
          </p:cNvSpPr>
          <p:nvPr/>
        </p:nvSpPr>
        <p:spPr bwMode="auto">
          <a:xfrm>
            <a:off x="6367964" y="5676044"/>
            <a:ext cx="108000" cy="4315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>
            <a:spAutoFit/>
          </a:bodyPr>
          <a:lstStyle/>
          <a:p>
            <a:endParaRPr lang="da-DK"/>
          </a:p>
        </p:txBody>
      </p:sp>
      <p:sp>
        <p:nvSpPr>
          <p:cNvPr id="2086" name="Rectangle 127"/>
          <p:cNvSpPr>
            <a:spLocks noChangeArrowheads="1"/>
          </p:cNvSpPr>
          <p:nvPr/>
        </p:nvSpPr>
        <p:spPr bwMode="auto">
          <a:xfrm>
            <a:off x="6519700" y="5998885"/>
            <a:ext cx="108000" cy="107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>
            <a:spAutoFit/>
          </a:bodyPr>
          <a:lstStyle/>
          <a:p>
            <a:endParaRPr lang="da-DK"/>
          </a:p>
        </p:txBody>
      </p:sp>
      <p:sp>
        <p:nvSpPr>
          <p:cNvPr id="2087" name="Rectangle 128"/>
          <p:cNvSpPr>
            <a:spLocks noChangeArrowheads="1"/>
          </p:cNvSpPr>
          <p:nvPr/>
        </p:nvSpPr>
        <p:spPr bwMode="auto">
          <a:xfrm>
            <a:off x="6671435" y="5998885"/>
            <a:ext cx="108000" cy="107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>
            <a:spAutoFit/>
          </a:bodyPr>
          <a:lstStyle/>
          <a:p>
            <a:endParaRPr lang="da-DK"/>
          </a:p>
        </p:txBody>
      </p:sp>
      <p:sp>
        <p:nvSpPr>
          <p:cNvPr id="2088" name="Rectangle 129"/>
          <p:cNvSpPr>
            <a:spLocks noChangeArrowheads="1"/>
          </p:cNvSpPr>
          <p:nvPr/>
        </p:nvSpPr>
        <p:spPr bwMode="auto">
          <a:xfrm>
            <a:off x="6823170" y="5998885"/>
            <a:ext cx="108000" cy="107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>
            <a:spAutoFit/>
          </a:bodyPr>
          <a:lstStyle/>
          <a:p>
            <a:endParaRPr lang="da-DK"/>
          </a:p>
        </p:txBody>
      </p:sp>
      <p:sp>
        <p:nvSpPr>
          <p:cNvPr id="2089" name="Rectangle 130"/>
          <p:cNvSpPr>
            <a:spLocks noChangeArrowheads="1"/>
          </p:cNvSpPr>
          <p:nvPr/>
        </p:nvSpPr>
        <p:spPr bwMode="auto">
          <a:xfrm>
            <a:off x="6974905" y="5208586"/>
            <a:ext cx="108000" cy="89895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>
            <a:spAutoFit/>
          </a:bodyPr>
          <a:lstStyle/>
          <a:p>
            <a:endParaRPr lang="da-DK"/>
          </a:p>
        </p:txBody>
      </p:sp>
      <p:sp>
        <p:nvSpPr>
          <p:cNvPr id="2090" name="Rectangle 131"/>
          <p:cNvSpPr>
            <a:spLocks noChangeArrowheads="1"/>
          </p:cNvSpPr>
          <p:nvPr/>
        </p:nvSpPr>
        <p:spPr bwMode="auto">
          <a:xfrm>
            <a:off x="7126641" y="5998885"/>
            <a:ext cx="108000" cy="107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>
            <a:spAutoFit/>
          </a:bodyPr>
          <a:lstStyle/>
          <a:p>
            <a:endParaRPr lang="da-DK"/>
          </a:p>
        </p:txBody>
      </p:sp>
      <p:sp>
        <p:nvSpPr>
          <p:cNvPr id="2091" name="Rectangle 132"/>
          <p:cNvSpPr>
            <a:spLocks noChangeArrowheads="1"/>
          </p:cNvSpPr>
          <p:nvPr/>
        </p:nvSpPr>
        <p:spPr bwMode="auto">
          <a:xfrm>
            <a:off x="7278376" y="5998885"/>
            <a:ext cx="108000" cy="107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>
            <a:spAutoFit/>
          </a:bodyPr>
          <a:lstStyle/>
          <a:p>
            <a:endParaRPr lang="da-DK"/>
          </a:p>
        </p:txBody>
      </p:sp>
      <p:sp>
        <p:nvSpPr>
          <p:cNvPr id="2092" name="Rectangle 133"/>
          <p:cNvSpPr>
            <a:spLocks noChangeArrowheads="1"/>
          </p:cNvSpPr>
          <p:nvPr/>
        </p:nvSpPr>
        <p:spPr bwMode="auto">
          <a:xfrm>
            <a:off x="7430111" y="5998885"/>
            <a:ext cx="108000" cy="107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>
            <a:spAutoFit/>
          </a:bodyPr>
          <a:lstStyle/>
          <a:p>
            <a:endParaRPr lang="da-DK"/>
          </a:p>
        </p:txBody>
      </p:sp>
      <p:sp>
        <p:nvSpPr>
          <p:cNvPr id="2093" name="Rectangle 134"/>
          <p:cNvSpPr>
            <a:spLocks noChangeArrowheads="1"/>
          </p:cNvSpPr>
          <p:nvPr/>
        </p:nvSpPr>
        <p:spPr bwMode="auto">
          <a:xfrm>
            <a:off x="7581849" y="5998885"/>
            <a:ext cx="108000" cy="107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>
            <a:spAutoFit/>
          </a:bodyPr>
          <a:lstStyle/>
          <a:p>
            <a:endParaRPr lang="da-DK"/>
          </a:p>
        </p:txBody>
      </p:sp>
      <p:cxnSp>
        <p:nvCxnSpPr>
          <p:cNvPr id="2080" name="Straight Arrow Connector 135"/>
          <p:cNvCxnSpPr>
            <a:cxnSpLocks noChangeShapeType="1"/>
          </p:cNvCxnSpPr>
          <p:nvPr/>
        </p:nvCxnSpPr>
        <p:spPr bwMode="auto">
          <a:xfrm>
            <a:off x="5668296" y="6126163"/>
            <a:ext cx="2209800" cy="1587"/>
          </a:xfrm>
          <a:prstGeom prst="straightConnector1">
            <a:avLst/>
          </a:prstGeom>
          <a:noFill/>
          <a:ln w="38100" algn="ctr">
            <a:solidFill>
              <a:schemeClr val="bg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054" name="ResponseCounter" hidden="1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1524000" y="6559550"/>
            <a:ext cx="9829800" cy="298450"/>
            <a:chOff x="190500" y="6369328"/>
            <a:chExt cx="3831291" cy="298174"/>
          </a:xfrm>
        </p:grpSpPr>
        <p:sp>
          <p:nvSpPr>
            <p:cNvPr id="15" name="RCFill" hidden="1"/>
            <p:cNvSpPr/>
            <p:nvPr/>
          </p:nvSpPr>
          <p:spPr>
            <a:xfrm>
              <a:off x="190500" y="6388360"/>
              <a:ext cx="1996588" cy="253765"/>
            </a:xfrm>
            <a:prstGeom prst="rect">
              <a:avLst/>
            </a:prstGeom>
            <a:pattFill prst="dkVert">
              <a:fgClr>
                <a:srgbClr val="FFFFFF"/>
              </a:fgClr>
              <a:bgClr>
                <a:srgbClr val="C6E2FF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RCFrame" hidden="1"/>
            <p:cNvSpPr/>
            <p:nvPr/>
          </p:nvSpPr>
          <p:spPr>
            <a:xfrm>
              <a:off x="190500" y="6369328"/>
              <a:ext cx="3831291" cy="29817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400">
                  <a:solidFill>
                    <a:schemeClr val="bg1"/>
                  </a:solidFill>
                  <a:latin typeface="Tahoma"/>
                </a:rPr>
                <a:t>74 of 142</a:t>
              </a:r>
              <a:endParaRPr lang="en-US" sz="1400" dirty="0">
                <a:solidFill>
                  <a:schemeClr val="bg1"/>
                </a:solidFill>
                <a:latin typeface="Tahoma"/>
              </a:endParaRPr>
            </a:p>
          </p:txBody>
        </p:sp>
      </p:grpSp>
      <p:sp>
        <p:nvSpPr>
          <p:cNvPr id="106" name="Smiley Face 105"/>
          <p:cNvSpPr/>
          <p:nvPr/>
        </p:nvSpPr>
        <p:spPr>
          <a:xfrm>
            <a:off x="3962400" y="3657600"/>
            <a:ext cx="533400" cy="5334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07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724400" y="2209800"/>
            <a:ext cx="2514600" cy="3276600"/>
          </a:xfrm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pPr marL="514350" indent="-514350">
              <a:spcAft>
                <a:spcPts val="6000"/>
              </a:spcAft>
              <a:buFontTx/>
              <a:buAutoNum type="alphaLcParenR"/>
            </a:pPr>
            <a:r>
              <a:rPr lang="da-DK" dirty="0" smtClean="0">
                <a:solidFill>
                  <a:schemeClr val="bg1"/>
                </a:solidFill>
              </a:rPr>
              <a:t> </a:t>
            </a:r>
            <a:r>
              <a:rPr lang="da-DK" dirty="0">
                <a:solidFill>
                  <a:srgbClr val="00642D"/>
                </a:solidFill>
              </a:rPr>
              <a:t> </a:t>
            </a:r>
            <a:endParaRPr lang="da-DK" dirty="0" smtClean="0">
              <a:solidFill>
                <a:srgbClr val="00642D"/>
              </a:solidFill>
            </a:endParaRPr>
          </a:p>
          <a:p>
            <a:pPr marL="514350" indent="-514350">
              <a:spcAft>
                <a:spcPts val="6000"/>
              </a:spcAft>
              <a:buFontTx/>
              <a:buAutoNum type="alphaLcParenR"/>
            </a:pPr>
            <a:r>
              <a:rPr lang="da-DK" dirty="0" smtClean="0">
                <a:solidFill>
                  <a:schemeClr val="bg1"/>
                </a:solidFill>
              </a:rPr>
              <a:t> </a:t>
            </a:r>
            <a:r>
              <a:rPr lang="da-DK" dirty="0">
                <a:solidFill>
                  <a:srgbClr val="00642D"/>
                </a:solidFill>
              </a:rPr>
              <a:t> </a:t>
            </a:r>
            <a:endParaRPr lang="da-DK" dirty="0" smtClean="0">
              <a:solidFill>
                <a:srgbClr val="00642D"/>
              </a:solidFill>
            </a:endParaRPr>
          </a:p>
          <a:p>
            <a:pPr marL="514350" indent="-514350">
              <a:spcAft>
                <a:spcPts val="6000"/>
              </a:spcAft>
              <a:buFontTx/>
              <a:buAutoNum type="alphaLcParenR"/>
            </a:pPr>
            <a:r>
              <a:rPr lang="da-DK" dirty="0" smtClean="0">
                <a:solidFill>
                  <a:schemeClr val="bg1"/>
                </a:solidFill>
              </a:rPr>
              <a:t> </a:t>
            </a:r>
            <a:r>
              <a:rPr lang="da-DK" dirty="0">
                <a:solidFill>
                  <a:srgbClr val="00642D"/>
                </a:solidFill>
              </a:rPr>
              <a:t> </a:t>
            </a:r>
            <a:endParaRPr lang="da-DK" dirty="0" smtClean="0">
              <a:solidFill>
                <a:srgbClr val="00642D"/>
              </a:solidFill>
            </a:endParaRPr>
          </a:p>
          <a:p>
            <a:pPr marL="514350" indent="-514350">
              <a:spcAft>
                <a:spcPts val="6000"/>
              </a:spcAft>
              <a:buFontTx/>
              <a:buAutoNum type="alphaLcParenR"/>
            </a:pPr>
            <a:r>
              <a:rPr lang="da-DK" dirty="0" smtClean="0">
                <a:solidFill>
                  <a:schemeClr val="bg1"/>
                </a:solidFill>
              </a:rPr>
              <a:t>Ved ikke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02183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b="1" smtClean="0"/>
              <a:t>Eksempel: Stak</a:t>
            </a:r>
            <a:endParaRPr lang="en-US" b="1" smtClean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524001"/>
            <a:ext cx="9144000" cy="4525963"/>
          </a:xfrm>
        </p:spPr>
        <p:txBody>
          <a:bodyPr/>
          <a:lstStyle/>
          <a:p>
            <a:pPr eaLnBrk="1" hangingPunct="1"/>
            <a:r>
              <a:rPr lang="da-DK" dirty="0" smtClean="0"/>
              <a:t>En </a:t>
            </a:r>
            <a:r>
              <a:rPr lang="da-DK" b="1" dirty="0" smtClean="0">
                <a:solidFill>
                  <a:srgbClr val="33CC33"/>
                </a:solidFill>
              </a:rPr>
              <a:t>god</a:t>
            </a:r>
            <a:r>
              <a:rPr lang="da-DK" dirty="0" smtClean="0"/>
              <a:t> stak er halv fuld – kræver ingen opsparing</a:t>
            </a:r>
          </a:p>
          <a:p>
            <a:pPr eaLnBrk="1" hangingPunct="1"/>
            <a:r>
              <a:rPr lang="da-DK" dirty="0" smtClean="0"/>
              <a:t>Invariant : </a:t>
            </a:r>
            <a:r>
              <a:rPr lang="el-GR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da-DK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= 2</a:t>
            </a:r>
            <a:r>
              <a:rPr lang="en-US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da-DK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| </a:t>
            </a:r>
            <a:r>
              <a:rPr lang="da-DK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S.top</a:t>
            </a:r>
            <a:r>
              <a:rPr lang="da-DK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-|S|/2 |</a:t>
            </a:r>
          </a:p>
          <a:p>
            <a:pPr eaLnBrk="1" hangingPunct="1"/>
            <a:r>
              <a:rPr lang="da-DK" dirty="0" smtClean="0">
                <a:cs typeface="Arial" charset="0"/>
              </a:rPr>
              <a:t>Antag: </a:t>
            </a:r>
            <a:r>
              <a:rPr lang="da-DK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dirty="0" smtClean="0">
                <a:cs typeface="Arial" charset="0"/>
              </a:rPr>
              <a:t> € per element indsættelse/kopiering</a:t>
            </a:r>
          </a:p>
          <a:p>
            <a:pPr eaLnBrk="1" hangingPunct="1"/>
            <a:r>
              <a:rPr lang="da-DK" dirty="0" smtClean="0">
                <a:cs typeface="Arial" charset="0"/>
              </a:rPr>
              <a:t>Amortiseret tid per push: </a:t>
            </a:r>
            <a:r>
              <a:rPr lang="da-DK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da-DK" b="1" dirty="0" smtClean="0">
                <a:solidFill>
                  <a:schemeClr val="accent2"/>
                </a:solidFill>
                <a:cs typeface="Arial" charset="0"/>
              </a:rPr>
              <a:t> € </a:t>
            </a:r>
            <a:r>
              <a:rPr lang="da-DK" b="1" dirty="0" smtClean="0">
                <a:solidFill>
                  <a:srgbClr val="FF0000"/>
                </a:solidFill>
                <a:cs typeface="Arial" charset="0"/>
              </a:rPr>
              <a:t>?</a:t>
            </a:r>
          </a:p>
          <a:p>
            <a:pPr eaLnBrk="1" hangingPunct="1">
              <a:buFontTx/>
              <a:buNone/>
            </a:pPr>
            <a:r>
              <a:rPr lang="da-DK" b="1" dirty="0" smtClean="0">
                <a:solidFill>
                  <a:srgbClr val="FF0000"/>
                </a:solidFill>
              </a:rPr>
              <a:t>	</a:t>
            </a:r>
            <a:r>
              <a:rPr lang="da-DK" dirty="0" smtClean="0">
                <a:solidFill>
                  <a:srgbClr val="FF0000"/>
                </a:solidFill>
              </a:rPr>
              <a:t>(har vi altid penge til at udføre operationen?)</a:t>
            </a:r>
          </a:p>
          <a:p>
            <a:pPr eaLnBrk="1" hangingPunct="1"/>
            <a:r>
              <a:rPr lang="da-DK" dirty="0" smtClean="0"/>
              <a:t>Hvis ja: </a:t>
            </a:r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dirty="0" smtClean="0"/>
              <a:t> push operationer koster ≤ </a:t>
            </a:r>
            <a:r>
              <a:rPr lang="da-DK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dirty="0" smtClean="0"/>
              <a:t> €</a:t>
            </a:r>
            <a:endParaRPr lang="en-US" dirty="0" smtClean="0"/>
          </a:p>
        </p:txBody>
      </p:sp>
      <p:grpSp>
        <p:nvGrpSpPr>
          <p:cNvPr id="14340" name="Group 7"/>
          <p:cNvGrpSpPr>
            <a:grpSpLocks noChangeAspect="1"/>
          </p:cNvGrpSpPr>
          <p:nvPr/>
        </p:nvGrpSpPr>
        <p:grpSpPr bwMode="auto">
          <a:xfrm>
            <a:off x="4419600" y="5534025"/>
            <a:ext cx="3276600" cy="1322388"/>
            <a:chOff x="1824" y="3515"/>
            <a:chExt cx="2064" cy="833"/>
          </a:xfrm>
        </p:grpSpPr>
        <p:sp>
          <p:nvSpPr>
            <p:cNvPr id="14343" name="AutoShape 6"/>
            <p:cNvSpPr>
              <a:spLocks noChangeAspect="1" noChangeArrowheads="1" noTextEdit="1"/>
            </p:cNvSpPr>
            <p:nvPr/>
          </p:nvSpPr>
          <p:spPr bwMode="auto">
            <a:xfrm>
              <a:off x="1824" y="3533"/>
              <a:ext cx="2064" cy="7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4344" name="Rectangle 8"/>
            <p:cNvSpPr>
              <a:spLocks noChangeArrowheads="1"/>
            </p:cNvSpPr>
            <p:nvPr/>
          </p:nvSpPr>
          <p:spPr bwMode="auto">
            <a:xfrm>
              <a:off x="1836" y="3673"/>
              <a:ext cx="2040" cy="255"/>
            </a:xfrm>
            <a:prstGeom prst="rect">
              <a:avLst/>
            </a:prstGeom>
            <a:solidFill>
              <a:srgbClr val="FFFF00"/>
            </a:solidFill>
            <a:ln w="17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14345" name="Line 9"/>
            <p:cNvSpPr>
              <a:spLocks noChangeShapeType="1"/>
            </p:cNvSpPr>
            <p:nvPr/>
          </p:nvSpPr>
          <p:spPr bwMode="auto">
            <a:xfrm flipV="1">
              <a:off x="3238" y="3996"/>
              <a:ext cx="1" cy="166"/>
            </a:xfrm>
            <a:prstGeom prst="line">
              <a:avLst/>
            </a:prstGeom>
            <a:noFill/>
            <a:ln w="17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4346" name="Freeform 10"/>
            <p:cNvSpPr>
              <a:spLocks/>
            </p:cNvSpPr>
            <p:nvPr/>
          </p:nvSpPr>
          <p:spPr bwMode="auto">
            <a:xfrm>
              <a:off x="3213" y="3951"/>
              <a:ext cx="51" cy="68"/>
            </a:xfrm>
            <a:custGeom>
              <a:avLst/>
              <a:gdLst>
                <a:gd name="T0" fmla="*/ 0 w 408"/>
                <a:gd name="T1" fmla="*/ 0 h 543"/>
                <a:gd name="T2" fmla="*/ 0 w 408"/>
                <a:gd name="T3" fmla="*/ 0 h 543"/>
                <a:gd name="T4" fmla="*/ 0 w 408"/>
                <a:gd name="T5" fmla="*/ 0 h 543"/>
                <a:gd name="T6" fmla="*/ 0 w 408"/>
                <a:gd name="T7" fmla="*/ 0 h 5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08"/>
                <a:gd name="T13" fmla="*/ 0 h 543"/>
                <a:gd name="T14" fmla="*/ 408 w 408"/>
                <a:gd name="T15" fmla="*/ 543 h 5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08" h="543">
                  <a:moveTo>
                    <a:pt x="0" y="543"/>
                  </a:moveTo>
                  <a:lnTo>
                    <a:pt x="203" y="0"/>
                  </a:lnTo>
                  <a:lnTo>
                    <a:pt x="408" y="543"/>
                  </a:lnTo>
                  <a:lnTo>
                    <a:pt x="0" y="543"/>
                  </a:lnTo>
                  <a:close/>
                </a:path>
              </a:pathLst>
            </a:custGeom>
            <a:solidFill>
              <a:srgbClr val="0000FF"/>
            </a:solidFill>
            <a:ln w="17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14347" name="Rectangle 11"/>
            <p:cNvSpPr>
              <a:spLocks noChangeArrowheads="1"/>
            </p:cNvSpPr>
            <p:nvPr/>
          </p:nvSpPr>
          <p:spPr bwMode="auto">
            <a:xfrm>
              <a:off x="3366" y="3673"/>
              <a:ext cx="510" cy="255"/>
            </a:xfrm>
            <a:prstGeom prst="rect">
              <a:avLst/>
            </a:prstGeom>
            <a:solidFill>
              <a:srgbClr val="808080"/>
            </a:solidFill>
            <a:ln w="17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14348" name="Rectangle 12"/>
            <p:cNvSpPr>
              <a:spLocks noChangeArrowheads="1"/>
            </p:cNvSpPr>
            <p:nvPr/>
          </p:nvSpPr>
          <p:spPr bwMode="auto">
            <a:xfrm>
              <a:off x="2916" y="4164"/>
              <a:ext cx="644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FF"/>
                  </a:solidFill>
                </a:rPr>
                <a:t>S.top = 6</a:t>
              </a:r>
              <a:endParaRPr lang="da-DK"/>
            </a:p>
          </p:txBody>
        </p:sp>
        <p:sp>
          <p:nvSpPr>
            <p:cNvPr id="14349" name="Rectangle 13"/>
            <p:cNvSpPr>
              <a:spLocks noChangeArrowheads="1"/>
            </p:cNvSpPr>
            <p:nvPr/>
          </p:nvSpPr>
          <p:spPr bwMode="auto">
            <a:xfrm>
              <a:off x="3717" y="3515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8</a:t>
              </a:r>
              <a:endParaRPr lang="da-DK"/>
            </a:p>
          </p:txBody>
        </p:sp>
        <p:sp>
          <p:nvSpPr>
            <p:cNvPr id="14350" name="Rectangle 14"/>
            <p:cNvSpPr>
              <a:spLocks noChangeArrowheads="1"/>
            </p:cNvSpPr>
            <p:nvPr/>
          </p:nvSpPr>
          <p:spPr bwMode="auto">
            <a:xfrm>
              <a:off x="3462" y="3515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7</a:t>
              </a:r>
              <a:endParaRPr lang="da-DK"/>
            </a:p>
          </p:txBody>
        </p:sp>
        <p:sp>
          <p:nvSpPr>
            <p:cNvPr id="14351" name="Rectangle 15"/>
            <p:cNvSpPr>
              <a:spLocks noChangeArrowheads="1"/>
            </p:cNvSpPr>
            <p:nvPr/>
          </p:nvSpPr>
          <p:spPr bwMode="auto">
            <a:xfrm>
              <a:off x="3228" y="3515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6</a:t>
              </a:r>
              <a:endParaRPr lang="da-DK"/>
            </a:p>
          </p:txBody>
        </p:sp>
        <p:sp>
          <p:nvSpPr>
            <p:cNvPr id="14352" name="Rectangle 16"/>
            <p:cNvSpPr>
              <a:spLocks noChangeArrowheads="1"/>
            </p:cNvSpPr>
            <p:nvPr/>
          </p:nvSpPr>
          <p:spPr bwMode="auto">
            <a:xfrm>
              <a:off x="2974" y="3515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5</a:t>
              </a:r>
              <a:endParaRPr lang="da-DK"/>
            </a:p>
          </p:txBody>
        </p:sp>
        <p:sp>
          <p:nvSpPr>
            <p:cNvPr id="14353" name="Rectangle 17"/>
            <p:cNvSpPr>
              <a:spLocks noChangeArrowheads="1"/>
            </p:cNvSpPr>
            <p:nvPr/>
          </p:nvSpPr>
          <p:spPr bwMode="auto">
            <a:xfrm>
              <a:off x="2697" y="3515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4</a:t>
              </a:r>
              <a:endParaRPr lang="da-DK"/>
            </a:p>
          </p:txBody>
        </p:sp>
        <p:sp>
          <p:nvSpPr>
            <p:cNvPr id="14354" name="Rectangle 18"/>
            <p:cNvSpPr>
              <a:spLocks noChangeArrowheads="1"/>
            </p:cNvSpPr>
            <p:nvPr/>
          </p:nvSpPr>
          <p:spPr bwMode="auto">
            <a:xfrm>
              <a:off x="2464" y="3515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3</a:t>
              </a:r>
              <a:endParaRPr lang="da-DK"/>
            </a:p>
          </p:txBody>
        </p:sp>
        <p:sp>
          <p:nvSpPr>
            <p:cNvPr id="14355" name="Rectangle 19"/>
            <p:cNvSpPr>
              <a:spLocks noChangeArrowheads="1"/>
            </p:cNvSpPr>
            <p:nvPr/>
          </p:nvSpPr>
          <p:spPr bwMode="auto">
            <a:xfrm>
              <a:off x="2188" y="3515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2</a:t>
              </a:r>
              <a:endParaRPr lang="da-DK"/>
            </a:p>
          </p:txBody>
        </p:sp>
        <p:sp>
          <p:nvSpPr>
            <p:cNvPr id="14356" name="Rectangle 20"/>
            <p:cNvSpPr>
              <a:spLocks noChangeArrowheads="1"/>
            </p:cNvSpPr>
            <p:nvPr/>
          </p:nvSpPr>
          <p:spPr bwMode="auto">
            <a:xfrm>
              <a:off x="1933" y="3515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1</a:t>
              </a:r>
              <a:endParaRPr lang="da-DK"/>
            </a:p>
          </p:txBody>
        </p:sp>
        <p:sp>
          <p:nvSpPr>
            <p:cNvPr id="14357" name="Line 21"/>
            <p:cNvSpPr>
              <a:spLocks noChangeShapeType="1"/>
            </p:cNvSpPr>
            <p:nvPr/>
          </p:nvSpPr>
          <p:spPr bwMode="auto">
            <a:xfrm flipV="1">
              <a:off x="2091" y="3673"/>
              <a:ext cx="1" cy="255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4358" name="Line 22"/>
            <p:cNvSpPr>
              <a:spLocks noChangeShapeType="1"/>
            </p:cNvSpPr>
            <p:nvPr/>
          </p:nvSpPr>
          <p:spPr bwMode="auto">
            <a:xfrm flipV="1">
              <a:off x="2346" y="3673"/>
              <a:ext cx="1" cy="255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4359" name="Line 23"/>
            <p:cNvSpPr>
              <a:spLocks noChangeShapeType="1"/>
            </p:cNvSpPr>
            <p:nvPr/>
          </p:nvSpPr>
          <p:spPr bwMode="auto">
            <a:xfrm flipV="1">
              <a:off x="2601" y="3673"/>
              <a:ext cx="1" cy="255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4360" name="Line 24"/>
            <p:cNvSpPr>
              <a:spLocks noChangeShapeType="1"/>
            </p:cNvSpPr>
            <p:nvPr/>
          </p:nvSpPr>
          <p:spPr bwMode="auto">
            <a:xfrm flipV="1">
              <a:off x="2856" y="3673"/>
              <a:ext cx="1" cy="255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4361" name="Line 25"/>
            <p:cNvSpPr>
              <a:spLocks noChangeShapeType="1"/>
            </p:cNvSpPr>
            <p:nvPr/>
          </p:nvSpPr>
          <p:spPr bwMode="auto">
            <a:xfrm flipV="1">
              <a:off x="3111" y="3673"/>
              <a:ext cx="1" cy="255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4362" name="Line 26"/>
            <p:cNvSpPr>
              <a:spLocks noChangeShapeType="1"/>
            </p:cNvSpPr>
            <p:nvPr/>
          </p:nvSpPr>
          <p:spPr bwMode="auto">
            <a:xfrm flipV="1">
              <a:off x="3366" y="3673"/>
              <a:ext cx="1" cy="255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4363" name="Line 27"/>
            <p:cNvSpPr>
              <a:spLocks noChangeShapeType="1"/>
            </p:cNvSpPr>
            <p:nvPr/>
          </p:nvSpPr>
          <p:spPr bwMode="auto">
            <a:xfrm flipV="1">
              <a:off x="3621" y="3673"/>
              <a:ext cx="1" cy="255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4364" name="Rectangle 28"/>
            <p:cNvSpPr>
              <a:spLocks noChangeArrowheads="1"/>
            </p:cNvSpPr>
            <p:nvPr/>
          </p:nvSpPr>
          <p:spPr bwMode="auto">
            <a:xfrm>
              <a:off x="3169" y="3718"/>
              <a:ext cx="13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00"/>
                  </a:solidFill>
                </a:rPr>
                <a:t>-3</a:t>
              </a:r>
              <a:endParaRPr lang="da-DK"/>
            </a:p>
          </p:txBody>
        </p:sp>
        <p:sp>
          <p:nvSpPr>
            <p:cNvPr id="14365" name="Rectangle 29"/>
            <p:cNvSpPr>
              <a:spLocks noChangeArrowheads="1"/>
            </p:cNvSpPr>
            <p:nvPr/>
          </p:nvSpPr>
          <p:spPr bwMode="auto">
            <a:xfrm>
              <a:off x="2940" y="3718"/>
              <a:ext cx="8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00"/>
                  </a:solidFill>
                </a:rPr>
                <a:t>6</a:t>
              </a:r>
              <a:endParaRPr lang="da-DK"/>
            </a:p>
          </p:txBody>
        </p:sp>
        <p:sp>
          <p:nvSpPr>
            <p:cNvPr id="14366" name="Rectangle 30"/>
            <p:cNvSpPr>
              <a:spLocks noChangeArrowheads="1"/>
            </p:cNvSpPr>
            <p:nvPr/>
          </p:nvSpPr>
          <p:spPr bwMode="auto">
            <a:xfrm>
              <a:off x="2685" y="3718"/>
              <a:ext cx="8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00"/>
                  </a:solidFill>
                </a:rPr>
                <a:t>3</a:t>
              </a:r>
              <a:endParaRPr lang="da-DK"/>
            </a:p>
          </p:txBody>
        </p:sp>
        <p:sp>
          <p:nvSpPr>
            <p:cNvPr id="14367" name="Rectangle 31"/>
            <p:cNvSpPr>
              <a:spLocks noChangeArrowheads="1"/>
            </p:cNvSpPr>
            <p:nvPr/>
          </p:nvSpPr>
          <p:spPr bwMode="auto">
            <a:xfrm>
              <a:off x="2431" y="3718"/>
              <a:ext cx="8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00"/>
                  </a:solidFill>
                </a:rPr>
                <a:t>7</a:t>
              </a:r>
              <a:endParaRPr lang="da-DK"/>
            </a:p>
          </p:txBody>
        </p:sp>
        <p:sp>
          <p:nvSpPr>
            <p:cNvPr id="14368" name="Rectangle 32"/>
            <p:cNvSpPr>
              <a:spLocks noChangeArrowheads="1"/>
            </p:cNvSpPr>
            <p:nvPr/>
          </p:nvSpPr>
          <p:spPr bwMode="auto">
            <a:xfrm>
              <a:off x="2176" y="3718"/>
              <a:ext cx="8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00"/>
                  </a:solidFill>
                </a:rPr>
                <a:t>1</a:t>
              </a:r>
              <a:endParaRPr lang="da-DK"/>
            </a:p>
          </p:txBody>
        </p:sp>
        <p:sp>
          <p:nvSpPr>
            <p:cNvPr id="14369" name="Rectangle 33"/>
            <p:cNvSpPr>
              <a:spLocks noChangeArrowheads="1"/>
            </p:cNvSpPr>
            <p:nvPr/>
          </p:nvSpPr>
          <p:spPr bwMode="auto">
            <a:xfrm>
              <a:off x="1921" y="3718"/>
              <a:ext cx="8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00"/>
                  </a:solidFill>
                </a:rPr>
                <a:t>2</a:t>
              </a:r>
              <a:endParaRPr lang="da-DK"/>
            </a:p>
          </p:txBody>
        </p:sp>
      </p:grpSp>
      <p:sp>
        <p:nvSpPr>
          <p:cNvPr id="14341" name="Left Brace 31"/>
          <p:cNvSpPr>
            <a:spLocks/>
          </p:cNvSpPr>
          <p:nvPr/>
        </p:nvSpPr>
        <p:spPr bwMode="auto">
          <a:xfrm rot="-5400000">
            <a:off x="5152974" y="5522766"/>
            <a:ext cx="216000" cy="1593851"/>
          </a:xfrm>
          <a:prstGeom prst="leftBrace">
            <a:avLst>
              <a:gd name="adj1" fmla="val 8285"/>
              <a:gd name="adj2" fmla="val 50000"/>
            </a:avLst>
          </a:prstGeom>
          <a:noFill/>
          <a:ln w="127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square">
            <a:spAutoFit/>
          </a:bodyPr>
          <a:lstStyle/>
          <a:p>
            <a:endParaRPr lang="da-DK"/>
          </a:p>
        </p:txBody>
      </p:sp>
      <p:sp>
        <p:nvSpPr>
          <p:cNvPr id="14342" name="Rectangle 12"/>
          <p:cNvSpPr>
            <a:spLocks noChangeArrowheads="1"/>
          </p:cNvSpPr>
          <p:nvPr/>
        </p:nvSpPr>
        <p:spPr bwMode="auto">
          <a:xfrm>
            <a:off x="5006975" y="6477000"/>
            <a:ext cx="503238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a-DK" sz="1900">
                <a:solidFill>
                  <a:srgbClr val="0000FF"/>
                </a:solidFill>
              </a:rPr>
              <a:t>|S|/2</a:t>
            </a:r>
            <a:endParaRPr lang="da-DK"/>
          </a:p>
        </p:txBody>
      </p:sp>
      <p:grpSp>
        <p:nvGrpSpPr>
          <p:cNvPr id="3" name="Group 2"/>
          <p:cNvGrpSpPr/>
          <p:nvPr/>
        </p:nvGrpSpPr>
        <p:grpSpPr>
          <a:xfrm>
            <a:off x="6107248" y="5570816"/>
            <a:ext cx="751888" cy="328200"/>
            <a:chOff x="4583248" y="5570816"/>
            <a:chExt cx="751888" cy="328200"/>
          </a:xfrm>
        </p:grpSpPr>
        <p:sp>
          <p:nvSpPr>
            <p:cNvPr id="2" name="Oval 1"/>
            <p:cNvSpPr/>
            <p:nvPr/>
          </p:nvSpPr>
          <p:spPr bwMode="auto">
            <a:xfrm rot="15967826">
              <a:off x="4583248" y="5624141"/>
              <a:ext cx="252000" cy="252000"/>
            </a:xfrm>
            <a:prstGeom prst="ellipse">
              <a:avLst/>
            </a:prstGeom>
            <a:solidFill>
              <a:srgbClr val="FFC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a-DK" sz="1000" b="0" dirty="0"/>
                <a:t>1</a:t>
              </a:r>
              <a:r>
                <a:rPr lang="da-DK" sz="1000" b="0" dirty="0">
                  <a:cs typeface="Arial" charset="0"/>
                </a:rPr>
                <a:t> €</a:t>
              </a:r>
              <a:endParaRPr lang="da-DK" sz="1000" b="0" dirty="0"/>
            </a:p>
          </p:txBody>
        </p:sp>
        <p:sp>
          <p:nvSpPr>
            <p:cNvPr id="35" name="Oval 34"/>
            <p:cNvSpPr/>
            <p:nvPr/>
          </p:nvSpPr>
          <p:spPr bwMode="auto">
            <a:xfrm rot="15967826">
              <a:off x="4692784" y="5570816"/>
              <a:ext cx="252000" cy="252000"/>
            </a:xfrm>
            <a:prstGeom prst="ellipse">
              <a:avLst/>
            </a:prstGeom>
            <a:solidFill>
              <a:srgbClr val="FFC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a-DK" sz="1000" b="0" dirty="0"/>
                <a:t>1</a:t>
              </a:r>
              <a:r>
                <a:rPr lang="da-DK" sz="1000" b="0" dirty="0">
                  <a:cs typeface="Arial" charset="0"/>
                </a:rPr>
                <a:t> €</a:t>
              </a:r>
              <a:endParaRPr lang="da-DK" sz="1000" b="0" dirty="0"/>
            </a:p>
          </p:txBody>
        </p:sp>
        <p:sp>
          <p:nvSpPr>
            <p:cNvPr id="37" name="Oval 36"/>
            <p:cNvSpPr/>
            <p:nvPr/>
          </p:nvSpPr>
          <p:spPr bwMode="auto">
            <a:xfrm rot="15967826">
              <a:off x="4997584" y="5647016"/>
              <a:ext cx="252000" cy="252000"/>
            </a:xfrm>
            <a:prstGeom prst="ellipse">
              <a:avLst/>
            </a:prstGeom>
            <a:solidFill>
              <a:srgbClr val="FFC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a-DK" sz="1000" b="0" dirty="0"/>
                <a:t>1</a:t>
              </a:r>
              <a:r>
                <a:rPr lang="da-DK" sz="1000" b="0" dirty="0">
                  <a:cs typeface="Arial" charset="0"/>
                </a:rPr>
                <a:t> €</a:t>
              </a:r>
              <a:endParaRPr lang="da-DK" sz="1000" b="0" dirty="0"/>
            </a:p>
          </p:txBody>
        </p:sp>
        <p:sp>
          <p:nvSpPr>
            <p:cNvPr id="38" name="Oval 37"/>
            <p:cNvSpPr/>
            <p:nvPr/>
          </p:nvSpPr>
          <p:spPr bwMode="auto">
            <a:xfrm rot="15967826">
              <a:off x="5083136" y="5570816"/>
              <a:ext cx="252000" cy="252000"/>
            </a:xfrm>
            <a:prstGeom prst="ellipse">
              <a:avLst/>
            </a:prstGeom>
            <a:solidFill>
              <a:srgbClr val="FFC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a-DK" sz="1000" b="0" dirty="0"/>
                <a:t>1</a:t>
              </a:r>
              <a:r>
                <a:rPr lang="da-DK" sz="1000" b="0" dirty="0">
                  <a:cs typeface="Arial" charset="0"/>
                </a:rPr>
                <a:t> €</a:t>
              </a:r>
              <a:endParaRPr lang="da-DK" sz="1000" b="0" dirty="0"/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/>
            <a:r>
              <a:rPr lang="da-DK" sz="4000" b="1"/>
              <a:t>Eksempel: Stak</a:t>
            </a:r>
            <a:br>
              <a:rPr lang="da-DK" sz="4000" b="1"/>
            </a:br>
            <a:r>
              <a:rPr lang="da-DK" sz="4000" b="1"/>
              <a:t>Push = Amortiseret 3€</a:t>
            </a:r>
            <a:endParaRPr lang="en-US" sz="4000" b="1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93838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a-DK" sz="2800" dirty="0"/>
              <a:t>Push uden kopiering: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a-DK" sz="2400" dirty="0"/>
              <a:t>Et nyt element : </a:t>
            </a:r>
            <a:r>
              <a:rPr lang="da-DK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400" b="1" dirty="0">
                <a:solidFill>
                  <a:schemeClr val="accent2"/>
                </a:solidFill>
              </a:rPr>
              <a:t> €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||</a:t>
            </a:r>
            <a:r>
              <a:rPr lang="da-DK" sz="2400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|/2-top[</a:t>
            </a:r>
            <a:r>
              <a:rPr lang="da-DK" sz="2400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]| </a:t>
            </a:r>
            <a:r>
              <a:rPr lang="da-DK" sz="2400" dirty="0"/>
              <a:t>vokser med højst </a:t>
            </a: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400" dirty="0"/>
              <a:t>,</a:t>
            </a:r>
            <a:endParaRPr lang="da-DK" sz="2400" b="1" dirty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a-DK" sz="2400" b="1" dirty="0"/>
              <a:t>	</a:t>
            </a:r>
            <a:r>
              <a:rPr lang="da-DK" sz="2400" dirty="0"/>
              <a:t>så invarianten holder hvis vi sparer </a:t>
            </a:r>
            <a:r>
              <a:rPr lang="da-DK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400" b="1" dirty="0">
                <a:solidFill>
                  <a:schemeClr val="accent2"/>
                </a:solidFill>
              </a:rPr>
              <a:t> €</a:t>
            </a:r>
            <a:r>
              <a:rPr lang="da-DK" sz="2400" dirty="0"/>
              <a:t> op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a-DK" sz="2400" dirty="0"/>
              <a:t>Amortiseret tid: </a:t>
            </a: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1+2 = </a:t>
            </a:r>
            <a:r>
              <a:rPr lang="da-DK" sz="24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da-DK" sz="2400" b="1" dirty="0">
                <a:solidFill>
                  <a:schemeClr val="accent2"/>
                </a:solidFill>
              </a:rPr>
              <a:t> €</a:t>
            </a:r>
            <a:endParaRPr lang="da-DK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da-DK" sz="2800" dirty="0"/>
              <a:t>Push med kopiering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a-DK" sz="2400" dirty="0"/>
              <a:t>Kopier </a:t>
            </a:r>
            <a:r>
              <a:rPr lang="da-DK" sz="2400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da-DK" sz="2400" dirty="0"/>
              <a:t>: </a:t>
            </a:r>
            <a:r>
              <a:rPr lang="da-DK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|</a:t>
            </a:r>
            <a:r>
              <a:rPr lang="da-DK" sz="2400" b="1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da-DK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|</a:t>
            </a:r>
            <a:r>
              <a:rPr lang="da-DK" sz="2400" b="1" dirty="0">
                <a:solidFill>
                  <a:schemeClr val="accent2"/>
                </a:solidFill>
              </a:rPr>
              <a:t> €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a-DK" sz="2400" dirty="0"/>
              <a:t>Indsæt nye element:</a:t>
            </a:r>
            <a:r>
              <a:rPr lang="da-DK" sz="2400" b="1" dirty="0">
                <a:solidFill>
                  <a:schemeClr val="accent2"/>
                </a:solidFill>
              </a:rPr>
              <a:t> </a:t>
            </a:r>
            <a:r>
              <a:rPr lang="da-DK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400" b="1" dirty="0">
                <a:solidFill>
                  <a:schemeClr val="accent2"/>
                </a:solidFill>
              </a:rPr>
              <a:t> €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da-DK" sz="2400" dirty="0"/>
              <a:t> før = </a:t>
            </a: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da-DK" sz="2400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da-DK" sz="2400" dirty="0"/>
              <a:t>, </a:t>
            </a:r>
            <a:r>
              <a:rPr lang="el-GR" sz="2400" dirty="0"/>
              <a:t>Φ</a:t>
            </a:r>
            <a:r>
              <a:rPr lang="da-DK" sz="2400" dirty="0"/>
              <a:t> efter = 2, </a:t>
            </a:r>
            <a:r>
              <a:rPr lang="da-DK" sz="2400" dirty="0" err="1"/>
              <a:t>dvs</a:t>
            </a:r>
            <a:r>
              <a:rPr lang="da-DK" sz="2400" dirty="0">
                <a:solidFill>
                  <a:schemeClr val="accent2"/>
                </a:solidFill>
              </a:rPr>
              <a:t> </a:t>
            </a:r>
            <a:r>
              <a:rPr lang="da-DK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|</a:t>
            </a:r>
            <a:r>
              <a:rPr lang="da-DK" sz="2400" b="1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da-DK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|-2 </a:t>
            </a:r>
            <a:r>
              <a:rPr lang="da-DK" sz="2400" b="1" dirty="0">
                <a:solidFill>
                  <a:schemeClr val="accent2"/>
                </a:solidFill>
              </a:rPr>
              <a:t>€ frigives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a-DK" sz="2400" dirty="0"/>
              <a:t>Amortiseret tid: </a:t>
            </a: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da-DK" sz="2400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|+1-(|S|-2) = </a:t>
            </a:r>
            <a:r>
              <a:rPr lang="da-DK" sz="24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da-DK" sz="2400" b="1" dirty="0">
                <a:solidFill>
                  <a:schemeClr val="accent2"/>
                </a:solidFill>
              </a:rPr>
              <a:t> €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949" name="Rectangle 5"/>
          <p:cNvSpPr>
            <a:spLocks noChangeArrowheads="1"/>
          </p:cNvSpPr>
          <p:nvPr/>
        </p:nvSpPr>
        <p:spPr bwMode="auto">
          <a:xfrm>
            <a:off x="3429000" y="6121400"/>
            <a:ext cx="5562600" cy="584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>
            <a:outerShdw dist="35921" dir="2700000" sy="50000" kx="2115830" algn="bl" rotWithShape="0">
              <a:srgbClr val="C0C0C0">
                <a:alpha val="80000"/>
              </a:srgb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da-DK" sz="3200" b="0" dirty="0"/>
              <a:t>Invariant: </a:t>
            </a:r>
            <a:r>
              <a:rPr lang="el-GR" sz="3200" b="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da-DK" sz="3200" b="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= 2</a:t>
            </a:r>
            <a:r>
              <a:rPr lang="en-US" sz="3200" b="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da-DK" sz="3200" b="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| </a:t>
            </a:r>
            <a:r>
              <a:rPr lang="da-DK" sz="3200" b="0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da-DK" sz="3200" b="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.top-|</a:t>
            </a:r>
            <a:r>
              <a:rPr lang="da-DK" sz="3200" b="0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da-DK" sz="3200" b="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|/2 |</a:t>
            </a:r>
          </a:p>
        </p:txBody>
      </p:sp>
      <p:grpSp>
        <p:nvGrpSpPr>
          <p:cNvPr id="15365" name="Group 8"/>
          <p:cNvGrpSpPr>
            <a:grpSpLocks noChangeAspect="1"/>
          </p:cNvGrpSpPr>
          <p:nvPr/>
        </p:nvGrpSpPr>
        <p:grpSpPr bwMode="auto">
          <a:xfrm>
            <a:off x="8001000" y="1752600"/>
            <a:ext cx="3276600" cy="1322388"/>
            <a:chOff x="3360" y="894"/>
            <a:chExt cx="2064" cy="833"/>
          </a:xfrm>
        </p:grpSpPr>
        <p:sp>
          <p:nvSpPr>
            <p:cNvPr id="15368" name="AutoShape 7"/>
            <p:cNvSpPr>
              <a:spLocks noChangeAspect="1" noChangeArrowheads="1" noTextEdit="1"/>
            </p:cNvSpPr>
            <p:nvPr/>
          </p:nvSpPr>
          <p:spPr bwMode="auto">
            <a:xfrm>
              <a:off x="3360" y="912"/>
              <a:ext cx="2064" cy="7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5369" name="Rectangle 9"/>
            <p:cNvSpPr>
              <a:spLocks noChangeArrowheads="1"/>
            </p:cNvSpPr>
            <p:nvPr/>
          </p:nvSpPr>
          <p:spPr bwMode="auto">
            <a:xfrm>
              <a:off x="3372" y="1052"/>
              <a:ext cx="2040" cy="255"/>
            </a:xfrm>
            <a:prstGeom prst="rect">
              <a:avLst/>
            </a:prstGeom>
            <a:solidFill>
              <a:srgbClr val="FFFF00"/>
            </a:solidFill>
            <a:ln w="17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15370" name="Line 10"/>
            <p:cNvSpPr>
              <a:spLocks noChangeShapeType="1"/>
            </p:cNvSpPr>
            <p:nvPr/>
          </p:nvSpPr>
          <p:spPr bwMode="auto">
            <a:xfrm flipV="1">
              <a:off x="4774" y="1375"/>
              <a:ext cx="1" cy="166"/>
            </a:xfrm>
            <a:prstGeom prst="line">
              <a:avLst/>
            </a:prstGeom>
            <a:noFill/>
            <a:ln w="17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5371" name="Freeform 11"/>
            <p:cNvSpPr>
              <a:spLocks/>
            </p:cNvSpPr>
            <p:nvPr/>
          </p:nvSpPr>
          <p:spPr bwMode="auto">
            <a:xfrm>
              <a:off x="4749" y="1330"/>
              <a:ext cx="51" cy="68"/>
            </a:xfrm>
            <a:custGeom>
              <a:avLst/>
              <a:gdLst>
                <a:gd name="T0" fmla="*/ 0 w 408"/>
                <a:gd name="T1" fmla="*/ 0 h 543"/>
                <a:gd name="T2" fmla="*/ 0 w 408"/>
                <a:gd name="T3" fmla="*/ 0 h 543"/>
                <a:gd name="T4" fmla="*/ 0 w 408"/>
                <a:gd name="T5" fmla="*/ 0 h 543"/>
                <a:gd name="T6" fmla="*/ 0 w 408"/>
                <a:gd name="T7" fmla="*/ 0 h 5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08"/>
                <a:gd name="T13" fmla="*/ 0 h 543"/>
                <a:gd name="T14" fmla="*/ 408 w 408"/>
                <a:gd name="T15" fmla="*/ 543 h 5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08" h="543">
                  <a:moveTo>
                    <a:pt x="0" y="543"/>
                  </a:moveTo>
                  <a:lnTo>
                    <a:pt x="203" y="0"/>
                  </a:lnTo>
                  <a:lnTo>
                    <a:pt x="408" y="543"/>
                  </a:lnTo>
                  <a:lnTo>
                    <a:pt x="0" y="543"/>
                  </a:lnTo>
                  <a:close/>
                </a:path>
              </a:pathLst>
            </a:custGeom>
            <a:solidFill>
              <a:srgbClr val="0000FF"/>
            </a:solidFill>
            <a:ln w="17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15372" name="Rectangle 12"/>
            <p:cNvSpPr>
              <a:spLocks noChangeArrowheads="1"/>
            </p:cNvSpPr>
            <p:nvPr/>
          </p:nvSpPr>
          <p:spPr bwMode="auto">
            <a:xfrm>
              <a:off x="4902" y="1052"/>
              <a:ext cx="510" cy="255"/>
            </a:xfrm>
            <a:prstGeom prst="rect">
              <a:avLst/>
            </a:prstGeom>
            <a:solidFill>
              <a:srgbClr val="808080"/>
            </a:solidFill>
            <a:ln w="17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15373" name="Rectangle 13"/>
            <p:cNvSpPr>
              <a:spLocks noChangeArrowheads="1"/>
            </p:cNvSpPr>
            <p:nvPr/>
          </p:nvSpPr>
          <p:spPr bwMode="auto">
            <a:xfrm>
              <a:off x="4452" y="1543"/>
              <a:ext cx="644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 i="1">
                  <a:solidFill>
                    <a:srgbClr val="0000FF"/>
                  </a:solidFill>
                </a:rPr>
                <a:t>S</a:t>
              </a:r>
              <a:r>
                <a:rPr lang="da-DK" sz="1900">
                  <a:solidFill>
                    <a:srgbClr val="0000FF"/>
                  </a:solidFill>
                </a:rPr>
                <a:t>.top = 6</a:t>
              </a:r>
              <a:endParaRPr lang="da-DK"/>
            </a:p>
          </p:txBody>
        </p:sp>
        <p:sp>
          <p:nvSpPr>
            <p:cNvPr id="15374" name="Rectangle 14"/>
            <p:cNvSpPr>
              <a:spLocks noChangeArrowheads="1"/>
            </p:cNvSpPr>
            <p:nvPr/>
          </p:nvSpPr>
          <p:spPr bwMode="auto">
            <a:xfrm>
              <a:off x="5253" y="894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8</a:t>
              </a:r>
              <a:endParaRPr lang="da-DK"/>
            </a:p>
          </p:txBody>
        </p:sp>
        <p:sp>
          <p:nvSpPr>
            <p:cNvPr id="15375" name="Rectangle 15"/>
            <p:cNvSpPr>
              <a:spLocks noChangeArrowheads="1"/>
            </p:cNvSpPr>
            <p:nvPr/>
          </p:nvSpPr>
          <p:spPr bwMode="auto">
            <a:xfrm>
              <a:off x="4998" y="894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7</a:t>
              </a:r>
              <a:endParaRPr lang="da-DK"/>
            </a:p>
          </p:txBody>
        </p:sp>
        <p:sp>
          <p:nvSpPr>
            <p:cNvPr id="15376" name="Rectangle 16"/>
            <p:cNvSpPr>
              <a:spLocks noChangeArrowheads="1"/>
            </p:cNvSpPr>
            <p:nvPr/>
          </p:nvSpPr>
          <p:spPr bwMode="auto">
            <a:xfrm>
              <a:off x="4764" y="894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6</a:t>
              </a:r>
              <a:endParaRPr lang="da-DK"/>
            </a:p>
          </p:txBody>
        </p:sp>
        <p:sp>
          <p:nvSpPr>
            <p:cNvPr id="15377" name="Rectangle 17"/>
            <p:cNvSpPr>
              <a:spLocks noChangeArrowheads="1"/>
            </p:cNvSpPr>
            <p:nvPr/>
          </p:nvSpPr>
          <p:spPr bwMode="auto">
            <a:xfrm>
              <a:off x="4510" y="894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5</a:t>
              </a:r>
              <a:endParaRPr lang="da-DK"/>
            </a:p>
          </p:txBody>
        </p:sp>
        <p:sp>
          <p:nvSpPr>
            <p:cNvPr id="15378" name="Rectangle 18"/>
            <p:cNvSpPr>
              <a:spLocks noChangeArrowheads="1"/>
            </p:cNvSpPr>
            <p:nvPr/>
          </p:nvSpPr>
          <p:spPr bwMode="auto">
            <a:xfrm>
              <a:off x="4233" y="894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4</a:t>
              </a:r>
              <a:endParaRPr lang="da-DK"/>
            </a:p>
          </p:txBody>
        </p:sp>
        <p:sp>
          <p:nvSpPr>
            <p:cNvPr id="15379" name="Rectangle 19"/>
            <p:cNvSpPr>
              <a:spLocks noChangeArrowheads="1"/>
            </p:cNvSpPr>
            <p:nvPr/>
          </p:nvSpPr>
          <p:spPr bwMode="auto">
            <a:xfrm>
              <a:off x="4000" y="894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3</a:t>
              </a:r>
              <a:endParaRPr lang="da-DK"/>
            </a:p>
          </p:txBody>
        </p:sp>
        <p:sp>
          <p:nvSpPr>
            <p:cNvPr id="15380" name="Rectangle 20"/>
            <p:cNvSpPr>
              <a:spLocks noChangeArrowheads="1"/>
            </p:cNvSpPr>
            <p:nvPr/>
          </p:nvSpPr>
          <p:spPr bwMode="auto">
            <a:xfrm>
              <a:off x="3724" y="894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2</a:t>
              </a:r>
              <a:endParaRPr lang="da-DK"/>
            </a:p>
          </p:txBody>
        </p:sp>
        <p:sp>
          <p:nvSpPr>
            <p:cNvPr id="15381" name="Rectangle 21"/>
            <p:cNvSpPr>
              <a:spLocks noChangeArrowheads="1"/>
            </p:cNvSpPr>
            <p:nvPr/>
          </p:nvSpPr>
          <p:spPr bwMode="auto">
            <a:xfrm>
              <a:off x="3469" y="894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1</a:t>
              </a:r>
              <a:endParaRPr lang="da-DK"/>
            </a:p>
          </p:txBody>
        </p:sp>
        <p:sp>
          <p:nvSpPr>
            <p:cNvPr id="15382" name="Line 22"/>
            <p:cNvSpPr>
              <a:spLocks noChangeShapeType="1"/>
            </p:cNvSpPr>
            <p:nvPr/>
          </p:nvSpPr>
          <p:spPr bwMode="auto">
            <a:xfrm flipV="1">
              <a:off x="3627" y="1052"/>
              <a:ext cx="1" cy="255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5383" name="Line 23"/>
            <p:cNvSpPr>
              <a:spLocks noChangeShapeType="1"/>
            </p:cNvSpPr>
            <p:nvPr/>
          </p:nvSpPr>
          <p:spPr bwMode="auto">
            <a:xfrm flipV="1">
              <a:off x="3882" y="1052"/>
              <a:ext cx="1" cy="255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5384" name="Line 24"/>
            <p:cNvSpPr>
              <a:spLocks noChangeShapeType="1"/>
            </p:cNvSpPr>
            <p:nvPr/>
          </p:nvSpPr>
          <p:spPr bwMode="auto">
            <a:xfrm flipV="1">
              <a:off x="4137" y="1052"/>
              <a:ext cx="1" cy="255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5385" name="Line 25"/>
            <p:cNvSpPr>
              <a:spLocks noChangeShapeType="1"/>
            </p:cNvSpPr>
            <p:nvPr/>
          </p:nvSpPr>
          <p:spPr bwMode="auto">
            <a:xfrm flipV="1">
              <a:off x="4392" y="1052"/>
              <a:ext cx="1" cy="255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5386" name="Line 26"/>
            <p:cNvSpPr>
              <a:spLocks noChangeShapeType="1"/>
            </p:cNvSpPr>
            <p:nvPr/>
          </p:nvSpPr>
          <p:spPr bwMode="auto">
            <a:xfrm flipV="1">
              <a:off x="4647" y="1052"/>
              <a:ext cx="1" cy="255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5387" name="Line 27"/>
            <p:cNvSpPr>
              <a:spLocks noChangeShapeType="1"/>
            </p:cNvSpPr>
            <p:nvPr/>
          </p:nvSpPr>
          <p:spPr bwMode="auto">
            <a:xfrm flipV="1">
              <a:off x="4902" y="1052"/>
              <a:ext cx="1" cy="255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5388" name="Line 28"/>
            <p:cNvSpPr>
              <a:spLocks noChangeShapeType="1"/>
            </p:cNvSpPr>
            <p:nvPr/>
          </p:nvSpPr>
          <p:spPr bwMode="auto">
            <a:xfrm flipV="1">
              <a:off x="5157" y="1052"/>
              <a:ext cx="1" cy="255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5389" name="Rectangle 29"/>
            <p:cNvSpPr>
              <a:spLocks noChangeArrowheads="1"/>
            </p:cNvSpPr>
            <p:nvPr/>
          </p:nvSpPr>
          <p:spPr bwMode="auto">
            <a:xfrm>
              <a:off x="4705" y="1097"/>
              <a:ext cx="13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00"/>
                  </a:solidFill>
                </a:rPr>
                <a:t>-3</a:t>
              </a:r>
              <a:endParaRPr lang="da-DK"/>
            </a:p>
          </p:txBody>
        </p:sp>
        <p:sp>
          <p:nvSpPr>
            <p:cNvPr id="15390" name="Rectangle 30"/>
            <p:cNvSpPr>
              <a:spLocks noChangeArrowheads="1"/>
            </p:cNvSpPr>
            <p:nvPr/>
          </p:nvSpPr>
          <p:spPr bwMode="auto">
            <a:xfrm>
              <a:off x="4476" y="1097"/>
              <a:ext cx="8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00"/>
                  </a:solidFill>
                </a:rPr>
                <a:t>6</a:t>
              </a:r>
              <a:endParaRPr lang="da-DK"/>
            </a:p>
          </p:txBody>
        </p:sp>
        <p:sp>
          <p:nvSpPr>
            <p:cNvPr id="15391" name="Rectangle 31"/>
            <p:cNvSpPr>
              <a:spLocks noChangeArrowheads="1"/>
            </p:cNvSpPr>
            <p:nvPr/>
          </p:nvSpPr>
          <p:spPr bwMode="auto">
            <a:xfrm>
              <a:off x="4221" y="1097"/>
              <a:ext cx="8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00"/>
                  </a:solidFill>
                </a:rPr>
                <a:t>3</a:t>
              </a:r>
              <a:endParaRPr lang="da-DK"/>
            </a:p>
          </p:txBody>
        </p:sp>
        <p:sp>
          <p:nvSpPr>
            <p:cNvPr id="15392" name="Rectangle 32"/>
            <p:cNvSpPr>
              <a:spLocks noChangeArrowheads="1"/>
            </p:cNvSpPr>
            <p:nvPr/>
          </p:nvSpPr>
          <p:spPr bwMode="auto">
            <a:xfrm>
              <a:off x="3967" y="1097"/>
              <a:ext cx="8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00"/>
                  </a:solidFill>
                </a:rPr>
                <a:t>7</a:t>
              </a:r>
              <a:endParaRPr lang="da-DK"/>
            </a:p>
          </p:txBody>
        </p:sp>
        <p:sp>
          <p:nvSpPr>
            <p:cNvPr id="15393" name="Rectangle 33"/>
            <p:cNvSpPr>
              <a:spLocks noChangeArrowheads="1"/>
            </p:cNvSpPr>
            <p:nvPr/>
          </p:nvSpPr>
          <p:spPr bwMode="auto">
            <a:xfrm>
              <a:off x="3712" y="1097"/>
              <a:ext cx="8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 dirty="0">
                  <a:solidFill>
                    <a:srgbClr val="000000"/>
                  </a:solidFill>
                </a:rPr>
                <a:t>1</a:t>
              </a:r>
              <a:endParaRPr lang="da-DK" dirty="0"/>
            </a:p>
          </p:txBody>
        </p:sp>
        <p:sp>
          <p:nvSpPr>
            <p:cNvPr id="15394" name="Rectangle 34"/>
            <p:cNvSpPr>
              <a:spLocks noChangeArrowheads="1"/>
            </p:cNvSpPr>
            <p:nvPr/>
          </p:nvSpPr>
          <p:spPr bwMode="auto">
            <a:xfrm>
              <a:off x="3457" y="1097"/>
              <a:ext cx="8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00"/>
                  </a:solidFill>
                </a:rPr>
                <a:t>2</a:t>
              </a:r>
              <a:endParaRPr lang="da-DK"/>
            </a:p>
          </p:txBody>
        </p:sp>
      </p:grpSp>
      <p:sp>
        <p:nvSpPr>
          <p:cNvPr id="15366" name="Left Brace 32"/>
          <p:cNvSpPr>
            <a:spLocks/>
          </p:cNvSpPr>
          <p:nvPr/>
        </p:nvSpPr>
        <p:spPr bwMode="auto">
          <a:xfrm rot="-5400000">
            <a:off x="8707644" y="1763919"/>
            <a:ext cx="252000" cy="1611312"/>
          </a:xfrm>
          <a:prstGeom prst="leftBrace">
            <a:avLst>
              <a:gd name="adj1" fmla="val 8359"/>
              <a:gd name="adj2" fmla="val 50000"/>
            </a:avLst>
          </a:prstGeom>
          <a:noFill/>
          <a:ln w="127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>
            <a:spAutoFit/>
          </a:bodyPr>
          <a:lstStyle/>
          <a:p>
            <a:endParaRPr lang="da-DK"/>
          </a:p>
        </p:txBody>
      </p:sp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8585200" y="2708275"/>
            <a:ext cx="503238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a-DK" sz="1900">
                <a:solidFill>
                  <a:srgbClr val="0000FF"/>
                </a:solidFill>
              </a:rPr>
              <a:t>|S|/2</a:t>
            </a:r>
            <a:endParaRPr lang="da-DK"/>
          </a:p>
        </p:txBody>
      </p:sp>
      <p:grpSp>
        <p:nvGrpSpPr>
          <p:cNvPr id="35" name="Group 34"/>
          <p:cNvGrpSpPr/>
          <p:nvPr/>
        </p:nvGrpSpPr>
        <p:grpSpPr>
          <a:xfrm>
            <a:off x="9720556" y="1752600"/>
            <a:ext cx="751888" cy="328200"/>
            <a:chOff x="4583248" y="5570816"/>
            <a:chExt cx="751888" cy="328200"/>
          </a:xfrm>
        </p:grpSpPr>
        <p:sp>
          <p:nvSpPr>
            <p:cNvPr id="36" name="Oval 35"/>
            <p:cNvSpPr/>
            <p:nvPr/>
          </p:nvSpPr>
          <p:spPr bwMode="auto">
            <a:xfrm rot="15967826">
              <a:off x="4583248" y="5624141"/>
              <a:ext cx="252000" cy="252000"/>
            </a:xfrm>
            <a:prstGeom prst="ellipse">
              <a:avLst/>
            </a:prstGeom>
            <a:solidFill>
              <a:srgbClr val="FFC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a-DK" sz="1000" b="0" dirty="0"/>
                <a:t>1</a:t>
              </a:r>
              <a:r>
                <a:rPr lang="da-DK" sz="1000" b="0" dirty="0">
                  <a:cs typeface="Arial" charset="0"/>
                </a:rPr>
                <a:t> €</a:t>
              </a:r>
              <a:endParaRPr lang="da-DK" sz="1000" b="0" dirty="0"/>
            </a:p>
          </p:txBody>
        </p:sp>
        <p:sp>
          <p:nvSpPr>
            <p:cNvPr id="37" name="Oval 36"/>
            <p:cNvSpPr/>
            <p:nvPr/>
          </p:nvSpPr>
          <p:spPr bwMode="auto">
            <a:xfrm rot="15967826">
              <a:off x="4692784" y="5570816"/>
              <a:ext cx="252000" cy="252000"/>
            </a:xfrm>
            <a:prstGeom prst="ellipse">
              <a:avLst/>
            </a:prstGeom>
            <a:solidFill>
              <a:srgbClr val="FFC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a-DK" sz="1000" b="0" dirty="0"/>
                <a:t>1</a:t>
              </a:r>
              <a:r>
                <a:rPr lang="da-DK" sz="1000" b="0" dirty="0">
                  <a:cs typeface="Arial" charset="0"/>
                </a:rPr>
                <a:t> €</a:t>
              </a:r>
              <a:endParaRPr lang="da-DK" sz="1000" b="0" dirty="0"/>
            </a:p>
          </p:txBody>
        </p:sp>
        <p:sp>
          <p:nvSpPr>
            <p:cNvPr id="38" name="Oval 37"/>
            <p:cNvSpPr/>
            <p:nvPr/>
          </p:nvSpPr>
          <p:spPr bwMode="auto">
            <a:xfrm rot="15967826">
              <a:off x="4997584" y="5647016"/>
              <a:ext cx="252000" cy="252000"/>
            </a:xfrm>
            <a:prstGeom prst="ellipse">
              <a:avLst/>
            </a:prstGeom>
            <a:solidFill>
              <a:srgbClr val="FFC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a-DK" sz="1000" b="0" dirty="0"/>
                <a:t>1</a:t>
              </a:r>
              <a:r>
                <a:rPr lang="da-DK" sz="1000" b="0" dirty="0">
                  <a:cs typeface="Arial" charset="0"/>
                </a:rPr>
                <a:t> €</a:t>
              </a:r>
              <a:endParaRPr lang="da-DK" sz="1000" b="0" dirty="0"/>
            </a:p>
          </p:txBody>
        </p:sp>
        <p:sp>
          <p:nvSpPr>
            <p:cNvPr id="39" name="Oval 38"/>
            <p:cNvSpPr/>
            <p:nvPr/>
          </p:nvSpPr>
          <p:spPr bwMode="auto">
            <a:xfrm rot="15967826">
              <a:off x="5083136" y="5570816"/>
              <a:ext cx="252000" cy="252000"/>
            </a:xfrm>
            <a:prstGeom prst="ellipse">
              <a:avLst/>
            </a:prstGeom>
            <a:solidFill>
              <a:srgbClr val="FFC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a-DK" sz="1000" b="0" dirty="0"/>
                <a:t>1</a:t>
              </a:r>
              <a:r>
                <a:rPr lang="da-DK" sz="1000" b="0" dirty="0">
                  <a:cs typeface="Arial" charset="0"/>
                </a:rPr>
                <a:t> €</a:t>
              </a:r>
              <a:endParaRPr lang="da-DK" sz="1000" b="0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7339707" y="3426696"/>
            <a:ext cx="3951287" cy="2628901"/>
            <a:chOff x="7339707" y="3426696"/>
            <a:chExt cx="3951287" cy="2628901"/>
          </a:xfrm>
        </p:grpSpPr>
        <p:grpSp>
          <p:nvGrpSpPr>
            <p:cNvPr id="40" name="Group 8"/>
            <p:cNvGrpSpPr>
              <a:grpSpLocks noChangeAspect="1"/>
            </p:cNvGrpSpPr>
            <p:nvPr/>
          </p:nvGrpSpPr>
          <p:grpSpPr bwMode="auto">
            <a:xfrm>
              <a:off x="8012962" y="3426696"/>
              <a:ext cx="3276600" cy="1322388"/>
              <a:chOff x="3360" y="894"/>
              <a:chExt cx="2064" cy="833"/>
            </a:xfrm>
          </p:grpSpPr>
          <p:sp>
            <p:nvSpPr>
              <p:cNvPr id="41" name="AutoShape 7"/>
              <p:cNvSpPr>
                <a:spLocks noChangeAspect="1" noChangeArrowheads="1" noTextEdit="1"/>
              </p:cNvSpPr>
              <p:nvPr/>
            </p:nvSpPr>
            <p:spPr bwMode="auto">
              <a:xfrm>
                <a:off x="3360" y="912"/>
                <a:ext cx="2064" cy="7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42" name="Rectangle 9"/>
              <p:cNvSpPr>
                <a:spLocks noChangeArrowheads="1"/>
              </p:cNvSpPr>
              <p:nvPr/>
            </p:nvSpPr>
            <p:spPr bwMode="auto">
              <a:xfrm>
                <a:off x="3372" y="1052"/>
                <a:ext cx="1020" cy="255"/>
              </a:xfrm>
              <a:prstGeom prst="rect">
                <a:avLst/>
              </a:prstGeom>
              <a:solidFill>
                <a:srgbClr val="FFFF00"/>
              </a:solidFill>
              <a:ln w="17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43" name="Line 10"/>
              <p:cNvSpPr>
                <a:spLocks noChangeShapeType="1"/>
              </p:cNvSpPr>
              <p:nvPr/>
            </p:nvSpPr>
            <p:spPr bwMode="auto">
              <a:xfrm flipV="1">
                <a:off x="4278" y="1375"/>
                <a:ext cx="1" cy="166"/>
              </a:xfrm>
              <a:prstGeom prst="line">
                <a:avLst/>
              </a:prstGeom>
              <a:noFill/>
              <a:ln w="17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44" name="Freeform 11"/>
              <p:cNvSpPr>
                <a:spLocks/>
              </p:cNvSpPr>
              <p:nvPr/>
            </p:nvSpPr>
            <p:spPr bwMode="auto">
              <a:xfrm>
                <a:off x="4258" y="1330"/>
                <a:ext cx="51" cy="68"/>
              </a:xfrm>
              <a:custGeom>
                <a:avLst/>
                <a:gdLst>
                  <a:gd name="T0" fmla="*/ 0 w 408"/>
                  <a:gd name="T1" fmla="*/ 0 h 543"/>
                  <a:gd name="T2" fmla="*/ 0 w 408"/>
                  <a:gd name="T3" fmla="*/ 0 h 543"/>
                  <a:gd name="T4" fmla="*/ 0 w 408"/>
                  <a:gd name="T5" fmla="*/ 0 h 543"/>
                  <a:gd name="T6" fmla="*/ 0 w 408"/>
                  <a:gd name="T7" fmla="*/ 0 h 54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08"/>
                  <a:gd name="T13" fmla="*/ 0 h 543"/>
                  <a:gd name="T14" fmla="*/ 408 w 408"/>
                  <a:gd name="T15" fmla="*/ 543 h 54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08" h="543">
                    <a:moveTo>
                      <a:pt x="0" y="543"/>
                    </a:moveTo>
                    <a:lnTo>
                      <a:pt x="203" y="0"/>
                    </a:lnTo>
                    <a:lnTo>
                      <a:pt x="408" y="543"/>
                    </a:lnTo>
                    <a:lnTo>
                      <a:pt x="0" y="543"/>
                    </a:lnTo>
                    <a:close/>
                  </a:path>
                </a:pathLst>
              </a:custGeom>
              <a:solidFill>
                <a:srgbClr val="0000FF"/>
              </a:solidFill>
              <a:ln w="17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46" name="Rectangle 13"/>
              <p:cNvSpPr>
                <a:spLocks noChangeArrowheads="1"/>
              </p:cNvSpPr>
              <p:nvPr/>
            </p:nvSpPr>
            <p:spPr bwMode="auto">
              <a:xfrm>
                <a:off x="3956" y="1543"/>
                <a:ext cx="644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900" i="1" dirty="0" err="1">
                    <a:solidFill>
                      <a:srgbClr val="0000FF"/>
                    </a:solidFill>
                  </a:rPr>
                  <a:t>S</a:t>
                </a:r>
                <a:r>
                  <a:rPr lang="da-DK" sz="1900" dirty="0" err="1">
                    <a:solidFill>
                      <a:srgbClr val="0000FF"/>
                    </a:solidFill>
                  </a:rPr>
                  <a:t>.top</a:t>
                </a:r>
                <a:r>
                  <a:rPr lang="da-DK" sz="1900" dirty="0">
                    <a:solidFill>
                      <a:srgbClr val="0000FF"/>
                    </a:solidFill>
                  </a:rPr>
                  <a:t> = </a:t>
                </a:r>
                <a:r>
                  <a:rPr lang="da-DK" sz="1900" dirty="0" smtClean="0">
                    <a:solidFill>
                      <a:srgbClr val="0000FF"/>
                    </a:solidFill>
                  </a:rPr>
                  <a:t>4</a:t>
                </a:r>
                <a:endParaRPr lang="da-DK" dirty="0"/>
              </a:p>
            </p:txBody>
          </p:sp>
          <p:sp>
            <p:nvSpPr>
              <p:cNvPr id="51" name="Rectangle 18"/>
              <p:cNvSpPr>
                <a:spLocks noChangeArrowheads="1"/>
              </p:cNvSpPr>
              <p:nvPr/>
            </p:nvSpPr>
            <p:spPr bwMode="auto">
              <a:xfrm>
                <a:off x="4233" y="894"/>
                <a:ext cx="6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400">
                    <a:solidFill>
                      <a:srgbClr val="000000"/>
                    </a:solidFill>
                  </a:rPr>
                  <a:t>4</a:t>
                </a:r>
                <a:endParaRPr lang="da-DK"/>
              </a:p>
            </p:txBody>
          </p:sp>
          <p:sp>
            <p:nvSpPr>
              <p:cNvPr id="52" name="Rectangle 19"/>
              <p:cNvSpPr>
                <a:spLocks noChangeArrowheads="1"/>
              </p:cNvSpPr>
              <p:nvPr/>
            </p:nvSpPr>
            <p:spPr bwMode="auto">
              <a:xfrm>
                <a:off x="4000" y="894"/>
                <a:ext cx="6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400">
                    <a:solidFill>
                      <a:srgbClr val="000000"/>
                    </a:solidFill>
                  </a:rPr>
                  <a:t>3</a:t>
                </a:r>
                <a:endParaRPr lang="da-DK"/>
              </a:p>
            </p:txBody>
          </p:sp>
          <p:sp>
            <p:nvSpPr>
              <p:cNvPr id="53" name="Rectangle 20"/>
              <p:cNvSpPr>
                <a:spLocks noChangeArrowheads="1"/>
              </p:cNvSpPr>
              <p:nvPr/>
            </p:nvSpPr>
            <p:spPr bwMode="auto">
              <a:xfrm>
                <a:off x="3724" y="894"/>
                <a:ext cx="6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400">
                    <a:solidFill>
                      <a:srgbClr val="000000"/>
                    </a:solidFill>
                  </a:rPr>
                  <a:t>2</a:t>
                </a:r>
                <a:endParaRPr lang="da-DK"/>
              </a:p>
            </p:txBody>
          </p:sp>
          <p:sp>
            <p:nvSpPr>
              <p:cNvPr id="54" name="Rectangle 21"/>
              <p:cNvSpPr>
                <a:spLocks noChangeArrowheads="1"/>
              </p:cNvSpPr>
              <p:nvPr/>
            </p:nvSpPr>
            <p:spPr bwMode="auto">
              <a:xfrm>
                <a:off x="3469" y="894"/>
                <a:ext cx="6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400">
                    <a:solidFill>
                      <a:srgbClr val="000000"/>
                    </a:solidFill>
                  </a:rPr>
                  <a:t>1</a:t>
                </a:r>
                <a:endParaRPr lang="da-DK"/>
              </a:p>
            </p:txBody>
          </p:sp>
          <p:sp>
            <p:nvSpPr>
              <p:cNvPr id="55" name="Line 22"/>
              <p:cNvSpPr>
                <a:spLocks noChangeShapeType="1"/>
              </p:cNvSpPr>
              <p:nvPr/>
            </p:nvSpPr>
            <p:spPr bwMode="auto">
              <a:xfrm flipV="1">
                <a:off x="3627" y="1052"/>
                <a:ext cx="1" cy="255"/>
              </a:xfrm>
              <a:prstGeom prst="line">
                <a:avLst/>
              </a:prstGeom>
              <a:noFill/>
              <a:ln w="1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56" name="Line 23"/>
              <p:cNvSpPr>
                <a:spLocks noChangeShapeType="1"/>
              </p:cNvSpPr>
              <p:nvPr/>
            </p:nvSpPr>
            <p:spPr bwMode="auto">
              <a:xfrm flipV="1">
                <a:off x="3882" y="1052"/>
                <a:ext cx="1" cy="255"/>
              </a:xfrm>
              <a:prstGeom prst="line">
                <a:avLst/>
              </a:prstGeom>
              <a:noFill/>
              <a:ln w="1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57" name="Line 24"/>
              <p:cNvSpPr>
                <a:spLocks noChangeShapeType="1"/>
              </p:cNvSpPr>
              <p:nvPr/>
            </p:nvSpPr>
            <p:spPr bwMode="auto">
              <a:xfrm flipV="1">
                <a:off x="4137" y="1052"/>
                <a:ext cx="1" cy="255"/>
              </a:xfrm>
              <a:prstGeom prst="line">
                <a:avLst/>
              </a:prstGeom>
              <a:noFill/>
              <a:ln w="1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64" name="Rectangle 31"/>
              <p:cNvSpPr>
                <a:spLocks noChangeArrowheads="1"/>
              </p:cNvSpPr>
              <p:nvPr/>
            </p:nvSpPr>
            <p:spPr bwMode="auto">
              <a:xfrm>
                <a:off x="4221" y="1097"/>
                <a:ext cx="86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900">
                    <a:solidFill>
                      <a:srgbClr val="000000"/>
                    </a:solidFill>
                  </a:rPr>
                  <a:t>3</a:t>
                </a:r>
                <a:endParaRPr lang="da-DK"/>
              </a:p>
            </p:txBody>
          </p:sp>
          <p:sp>
            <p:nvSpPr>
              <p:cNvPr id="65" name="Rectangle 32"/>
              <p:cNvSpPr>
                <a:spLocks noChangeArrowheads="1"/>
              </p:cNvSpPr>
              <p:nvPr/>
            </p:nvSpPr>
            <p:spPr bwMode="auto">
              <a:xfrm>
                <a:off x="3967" y="1097"/>
                <a:ext cx="86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900">
                    <a:solidFill>
                      <a:srgbClr val="000000"/>
                    </a:solidFill>
                  </a:rPr>
                  <a:t>7</a:t>
                </a:r>
                <a:endParaRPr lang="da-DK"/>
              </a:p>
            </p:txBody>
          </p:sp>
          <p:sp>
            <p:nvSpPr>
              <p:cNvPr id="66" name="Rectangle 33"/>
              <p:cNvSpPr>
                <a:spLocks noChangeArrowheads="1"/>
              </p:cNvSpPr>
              <p:nvPr/>
            </p:nvSpPr>
            <p:spPr bwMode="auto">
              <a:xfrm>
                <a:off x="3712" y="1097"/>
                <a:ext cx="86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900" dirty="0">
                    <a:solidFill>
                      <a:srgbClr val="000000"/>
                    </a:solidFill>
                  </a:rPr>
                  <a:t>1</a:t>
                </a:r>
                <a:endParaRPr lang="da-DK" dirty="0"/>
              </a:p>
            </p:txBody>
          </p:sp>
          <p:sp>
            <p:nvSpPr>
              <p:cNvPr id="67" name="Rectangle 34"/>
              <p:cNvSpPr>
                <a:spLocks noChangeArrowheads="1"/>
              </p:cNvSpPr>
              <p:nvPr/>
            </p:nvSpPr>
            <p:spPr bwMode="auto">
              <a:xfrm>
                <a:off x="3457" y="1097"/>
                <a:ext cx="86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900">
                    <a:solidFill>
                      <a:srgbClr val="000000"/>
                    </a:solidFill>
                  </a:rPr>
                  <a:t>2</a:t>
                </a:r>
                <a:endParaRPr lang="da-DK"/>
              </a:p>
            </p:txBody>
          </p:sp>
        </p:grpSp>
        <p:sp>
          <p:nvSpPr>
            <p:cNvPr id="68" name="Left Brace 32"/>
            <p:cNvSpPr>
              <a:spLocks/>
            </p:cNvSpPr>
            <p:nvPr/>
          </p:nvSpPr>
          <p:spPr bwMode="auto">
            <a:xfrm rot="-5400000">
              <a:off x="8314794" y="3842827"/>
              <a:ext cx="252000" cy="801687"/>
            </a:xfrm>
            <a:prstGeom prst="leftBrace">
              <a:avLst>
                <a:gd name="adj1" fmla="val 8359"/>
                <a:gd name="adj2" fmla="val 50000"/>
              </a:avLst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eaVert" wrap="square">
              <a:spAutoFit/>
            </a:bodyPr>
            <a:lstStyle/>
            <a:p>
              <a:endParaRPr lang="da-DK"/>
            </a:p>
          </p:txBody>
        </p:sp>
        <p:sp>
          <p:nvSpPr>
            <p:cNvPr id="69" name="Rectangle 12"/>
            <p:cNvSpPr>
              <a:spLocks noChangeArrowheads="1"/>
            </p:cNvSpPr>
            <p:nvPr/>
          </p:nvSpPr>
          <p:spPr bwMode="auto">
            <a:xfrm>
              <a:off x="8183562" y="4382371"/>
              <a:ext cx="503238" cy="292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 dirty="0">
                  <a:solidFill>
                    <a:srgbClr val="0000FF"/>
                  </a:solidFill>
                </a:rPr>
                <a:t>|S|/2</a:t>
              </a:r>
              <a:endParaRPr lang="da-DK" dirty="0"/>
            </a:p>
          </p:txBody>
        </p:sp>
        <p:grpSp>
          <p:nvGrpSpPr>
            <p:cNvPr id="70" name="Group 69"/>
            <p:cNvGrpSpPr/>
            <p:nvPr/>
          </p:nvGrpSpPr>
          <p:grpSpPr>
            <a:xfrm>
              <a:off x="8890935" y="3461446"/>
              <a:ext cx="751888" cy="328200"/>
              <a:chOff x="4583248" y="5570816"/>
              <a:chExt cx="751888" cy="328200"/>
            </a:xfrm>
          </p:grpSpPr>
          <p:sp>
            <p:nvSpPr>
              <p:cNvPr id="71" name="Oval 70"/>
              <p:cNvSpPr/>
              <p:nvPr/>
            </p:nvSpPr>
            <p:spPr bwMode="auto">
              <a:xfrm rot="15967826">
                <a:off x="4583248" y="5624141"/>
                <a:ext cx="252000" cy="252000"/>
              </a:xfrm>
              <a:prstGeom prst="ellipse">
                <a:avLst/>
              </a:prstGeom>
              <a:solidFill>
                <a:srgbClr val="FFC000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eaVert" wrap="squar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da-DK" sz="1000" b="0" dirty="0"/>
                  <a:t>1</a:t>
                </a:r>
                <a:r>
                  <a:rPr lang="da-DK" sz="1000" b="0" dirty="0">
                    <a:cs typeface="Arial" charset="0"/>
                  </a:rPr>
                  <a:t> €</a:t>
                </a:r>
                <a:endParaRPr lang="da-DK" sz="1000" b="0" dirty="0"/>
              </a:p>
            </p:txBody>
          </p:sp>
          <p:sp>
            <p:nvSpPr>
              <p:cNvPr id="72" name="Oval 71"/>
              <p:cNvSpPr/>
              <p:nvPr/>
            </p:nvSpPr>
            <p:spPr bwMode="auto">
              <a:xfrm rot="15967826">
                <a:off x="4692784" y="5570816"/>
                <a:ext cx="252000" cy="252000"/>
              </a:xfrm>
              <a:prstGeom prst="ellipse">
                <a:avLst/>
              </a:prstGeom>
              <a:solidFill>
                <a:srgbClr val="FFC000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eaVert" wrap="squar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da-DK" sz="1000" b="0" dirty="0"/>
                  <a:t>1</a:t>
                </a:r>
                <a:r>
                  <a:rPr lang="da-DK" sz="1000" b="0" dirty="0">
                    <a:cs typeface="Arial" charset="0"/>
                  </a:rPr>
                  <a:t> €</a:t>
                </a:r>
                <a:endParaRPr lang="da-DK" sz="1000" b="0" dirty="0"/>
              </a:p>
            </p:txBody>
          </p:sp>
          <p:sp>
            <p:nvSpPr>
              <p:cNvPr id="73" name="Oval 72"/>
              <p:cNvSpPr/>
              <p:nvPr/>
            </p:nvSpPr>
            <p:spPr bwMode="auto">
              <a:xfrm rot="15967826">
                <a:off x="4997584" y="5647016"/>
                <a:ext cx="252000" cy="252000"/>
              </a:xfrm>
              <a:prstGeom prst="ellipse">
                <a:avLst/>
              </a:prstGeom>
              <a:solidFill>
                <a:srgbClr val="FFC000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eaVert" wrap="squar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da-DK" sz="1000" b="0" dirty="0"/>
                  <a:t>1</a:t>
                </a:r>
                <a:r>
                  <a:rPr lang="da-DK" sz="1000" b="0" dirty="0">
                    <a:cs typeface="Arial" charset="0"/>
                  </a:rPr>
                  <a:t> €</a:t>
                </a:r>
                <a:endParaRPr lang="da-DK" sz="1000" b="0" dirty="0"/>
              </a:p>
            </p:txBody>
          </p:sp>
          <p:sp>
            <p:nvSpPr>
              <p:cNvPr id="74" name="Oval 73"/>
              <p:cNvSpPr/>
              <p:nvPr/>
            </p:nvSpPr>
            <p:spPr bwMode="auto">
              <a:xfrm rot="15967826">
                <a:off x="5083136" y="5570816"/>
                <a:ext cx="252000" cy="252000"/>
              </a:xfrm>
              <a:prstGeom prst="ellipse">
                <a:avLst/>
              </a:prstGeom>
              <a:solidFill>
                <a:srgbClr val="FFC000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eaVert" wrap="squar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da-DK" sz="1000" b="0" dirty="0"/>
                  <a:t>1</a:t>
                </a:r>
                <a:r>
                  <a:rPr lang="da-DK" sz="1000" b="0" dirty="0">
                    <a:cs typeface="Arial" charset="0"/>
                  </a:rPr>
                  <a:t> €</a:t>
                </a:r>
                <a:endParaRPr lang="da-DK" sz="1000" b="0" dirty="0"/>
              </a:p>
            </p:txBody>
          </p:sp>
        </p:grpSp>
        <p:grpSp>
          <p:nvGrpSpPr>
            <p:cNvPr id="75" name="Group 8"/>
            <p:cNvGrpSpPr>
              <a:grpSpLocks noChangeAspect="1"/>
            </p:cNvGrpSpPr>
            <p:nvPr/>
          </p:nvGrpSpPr>
          <p:grpSpPr bwMode="auto">
            <a:xfrm>
              <a:off x="8014394" y="4733209"/>
              <a:ext cx="3276600" cy="1322388"/>
              <a:chOff x="3360" y="894"/>
              <a:chExt cx="2064" cy="833"/>
            </a:xfrm>
          </p:grpSpPr>
          <p:sp>
            <p:nvSpPr>
              <p:cNvPr id="76" name="AutoShape 7"/>
              <p:cNvSpPr>
                <a:spLocks noChangeAspect="1" noChangeArrowheads="1" noTextEdit="1"/>
              </p:cNvSpPr>
              <p:nvPr/>
            </p:nvSpPr>
            <p:spPr bwMode="auto">
              <a:xfrm>
                <a:off x="3360" y="912"/>
                <a:ext cx="2064" cy="7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77" name="Rectangle 9"/>
              <p:cNvSpPr>
                <a:spLocks noChangeArrowheads="1"/>
              </p:cNvSpPr>
              <p:nvPr/>
            </p:nvSpPr>
            <p:spPr bwMode="auto">
              <a:xfrm>
                <a:off x="3372" y="1052"/>
                <a:ext cx="2040" cy="255"/>
              </a:xfrm>
              <a:prstGeom prst="rect">
                <a:avLst/>
              </a:prstGeom>
              <a:solidFill>
                <a:srgbClr val="FFFF00"/>
              </a:solidFill>
              <a:ln w="17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78" name="Line 10"/>
              <p:cNvSpPr>
                <a:spLocks noChangeShapeType="1"/>
              </p:cNvSpPr>
              <p:nvPr/>
            </p:nvSpPr>
            <p:spPr bwMode="auto">
              <a:xfrm flipV="1">
                <a:off x="4538" y="1375"/>
                <a:ext cx="1" cy="166"/>
              </a:xfrm>
              <a:prstGeom prst="line">
                <a:avLst/>
              </a:prstGeom>
              <a:noFill/>
              <a:ln w="17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79" name="Freeform 11"/>
              <p:cNvSpPr>
                <a:spLocks/>
              </p:cNvSpPr>
              <p:nvPr/>
            </p:nvSpPr>
            <p:spPr bwMode="auto">
              <a:xfrm>
                <a:off x="4514" y="1330"/>
                <a:ext cx="51" cy="68"/>
              </a:xfrm>
              <a:custGeom>
                <a:avLst/>
                <a:gdLst>
                  <a:gd name="T0" fmla="*/ 0 w 408"/>
                  <a:gd name="T1" fmla="*/ 0 h 543"/>
                  <a:gd name="T2" fmla="*/ 0 w 408"/>
                  <a:gd name="T3" fmla="*/ 0 h 543"/>
                  <a:gd name="T4" fmla="*/ 0 w 408"/>
                  <a:gd name="T5" fmla="*/ 0 h 543"/>
                  <a:gd name="T6" fmla="*/ 0 w 408"/>
                  <a:gd name="T7" fmla="*/ 0 h 54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08"/>
                  <a:gd name="T13" fmla="*/ 0 h 543"/>
                  <a:gd name="T14" fmla="*/ 408 w 408"/>
                  <a:gd name="T15" fmla="*/ 543 h 54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08" h="543">
                    <a:moveTo>
                      <a:pt x="0" y="543"/>
                    </a:moveTo>
                    <a:lnTo>
                      <a:pt x="203" y="0"/>
                    </a:lnTo>
                    <a:lnTo>
                      <a:pt x="408" y="543"/>
                    </a:lnTo>
                    <a:lnTo>
                      <a:pt x="0" y="543"/>
                    </a:lnTo>
                    <a:close/>
                  </a:path>
                </a:pathLst>
              </a:custGeom>
              <a:solidFill>
                <a:srgbClr val="0000FF"/>
              </a:solidFill>
              <a:ln w="17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80" name="Rectangle 12"/>
              <p:cNvSpPr>
                <a:spLocks noChangeArrowheads="1"/>
              </p:cNvSpPr>
              <p:nvPr/>
            </p:nvSpPr>
            <p:spPr bwMode="auto">
              <a:xfrm>
                <a:off x="4652" y="1052"/>
                <a:ext cx="760" cy="255"/>
              </a:xfrm>
              <a:prstGeom prst="rect">
                <a:avLst/>
              </a:prstGeom>
              <a:solidFill>
                <a:srgbClr val="808080"/>
              </a:solidFill>
              <a:ln w="17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81" name="Rectangle 13"/>
              <p:cNvSpPr>
                <a:spLocks noChangeArrowheads="1"/>
              </p:cNvSpPr>
              <p:nvPr/>
            </p:nvSpPr>
            <p:spPr bwMode="auto">
              <a:xfrm>
                <a:off x="4216" y="1543"/>
                <a:ext cx="644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900" i="1" dirty="0" err="1">
                    <a:solidFill>
                      <a:srgbClr val="0000FF"/>
                    </a:solidFill>
                  </a:rPr>
                  <a:t>S</a:t>
                </a:r>
                <a:r>
                  <a:rPr lang="da-DK" sz="1900" dirty="0" err="1">
                    <a:solidFill>
                      <a:srgbClr val="0000FF"/>
                    </a:solidFill>
                  </a:rPr>
                  <a:t>.top</a:t>
                </a:r>
                <a:r>
                  <a:rPr lang="da-DK" sz="1900" dirty="0">
                    <a:solidFill>
                      <a:srgbClr val="0000FF"/>
                    </a:solidFill>
                  </a:rPr>
                  <a:t> = 6</a:t>
                </a:r>
                <a:endParaRPr lang="da-DK" dirty="0"/>
              </a:p>
            </p:txBody>
          </p:sp>
          <p:sp>
            <p:nvSpPr>
              <p:cNvPr id="82" name="Rectangle 14"/>
              <p:cNvSpPr>
                <a:spLocks noChangeArrowheads="1"/>
              </p:cNvSpPr>
              <p:nvPr/>
            </p:nvSpPr>
            <p:spPr bwMode="auto">
              <a:xfrm>
                <a:off x="5253" y="894"/>
                <a:ext cx="6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400">
                    <a:solidFill>
                      <a:srgbClr val="000000"/>
                    </a:solidFill>
                  </a:rPr>
                  <a:t>8</a:t>
                </a:r>
                <a:endParaRPr lang="da-DK"/>
              </a:p>
            </p:txBody>
          </p:sp>
          <p:sp>
            <p:nvSpPr>
              <p:cNvPr id="83" name="Rectangle 15"/>
              <p:cNvSpPr>
                <a:spLocks noChangeArrowheads="1"/>
              </p:cNvSpPr>
              <p:nvPr/>
            </p:nvSpPr>
            <p:spPr bwMode="auto">
              <a:xfrm>
                <a:off x="4998" y="894"/>
                <a:ext cx="6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400">
                    <a:solidFill>
                      <a:srgbClr val="000000"/>
                    </a:solidFill>
                  </a:rPr>
                  <a:t>7</a:t>
                </a:r>
                <a:endParaRPr lang="da-DK"/>
              </a:p>
            </p:txBody>
          </p:sp>
          <p:sp>
            <p:nvSpPr>
              <p:cNvPr id="84" name="Rectangle 16"/>
              <p:cNvSpPr>
                <a:spLocks noChangeArrowheads="1"/>
              </p:cNvSpPr>
              <p:nvPr/>
            </p:nvSpPr>
            <p:spPr bwMode="auto">
              <a:xfrm>
                <a:off x="4764" y="894"/>
                <a:ext cx="6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400">
                    <a:solidFill>
                      <a:srgbClr val="000000"/>
                    </a:solidFill>
                  </a:rPr>
                  <a:t>6</a:t>
                </a:r>
                <a:endParaRPr lang="da-DK"/>
              </a:p>
            </p:txBody>
          </p:sp>
          <p:sp>
            <p:nvSpPr>
              <p:cNvPr id="85" name="Rectangle 17"/>
              <p:cNvSpPr>
                <a:spLocks noChangeArrowheads="1"/>
              </p:cNvSpPr>
              <p:nvPr/>
            </p:nvSpPr>
            <p:spPr bwMode="auto">
              <a:xfrm>
                <a:off x="4510" y="894"/>
                <a:ext cx="6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400">
                    <a:solidFill>
                      <a:srgbClr val="000000"/>
                    </a:solidFill>
                  </a:rPr>
                  <a:t>5</a:t>
                </a:r>
                <a:endParaRPr lang="da-DK"/>
              </a:p>
            </p:txBody>
          </p:sp>
          <p:sp>
            <p:nvSpPr>
              <p:cNvPr id="86" name="Rectangle 18"/>
              <p:cNvSpPr>
                <a:spLocks noChangeArrowheads="1"/>
              </p:cNvSpPr>
              <p:nvPr/>
            </p:nvSpPr>
            <p:spPr bwMode="auto">
              <a:xfrm>
                <a:off x="4233" y="894"/>
                <a:ext cx="6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400">
                    <a:solidFill>
                      <a:srgbClr val="000000"/>
                    </a:solidFill>
                  </a:rPr>
                  <a:t>4</a:t>
                </a:r>
                <a:endParaRPr lang="da-DK"/>
              </a:p>
            </p:txBody>
          </p:sp>
          <p:sp>
            <p:nvSpPr>
              <p:cNvPr id="87" name="Rectangle 19"/>
              <p:cNvSpPr>
                <a:spLocks noChangeArrowheads="1"/>
              </p:cNvSpPr>
              <p:nvPr/>
            </p:nvSpPr>
            <p:spPr bwMode="auto">
              <a:xfrm>
                <a:off x="4000" y="894"/>
                <a:ext cx="6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400">
                    <a:solidFill>
                      <a:srgbClr val="000000"/>
                    </a:solidFill>
                  </a:rPr>
                  <a:t>3</a:t>
                </a:r>
                <a:endParaRPr lang="da-DK"/>
              </a:p>
            </p:txBody>
          </p:sp>
          <p:sp>
            <p:nvSpPr>
              <p:cNvPr id="88" name="Rectangle 20"/>
              <p:cNvSpPr>
                <a:spLocks noChangeArrowheads="1"/>
              </p:cNvSpPr>
              <p:nvPr/>
            </p:nvSpPr>
            <p:spPr bwMode="auto">
              <a:xfrm>
                <a:off x="3724" y="894"/>
                <a:ext cx="6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400">
                    <a:solidFill>
                      <a:srgbClr val="000000"/>
                    </a:solidFill>
                  </a:rPr>
                  <a:t>2</a:t>
                </a:r>
                <a:endParaRPr lang="da-DK"/>
              </a:p>
            </p:txBody>
          </p:sp>
          <p:sp>
            <p:nvSpPr>
              <p:cNvPr id="89" name="Rectangle 21"/>
              <p:cNvSpPr>
                <a:spLocks noChangeArrowheads="1"/>
              </p:cNvSpPr>
              <p:nvPr/>
            </p:nvSpPr>
            <p:spPr bwMode="auto">
              <a:xfrm>
                <a:off x="3469" y="894"/>
                <a:ext cx="6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400">
                    <a:solidFill>
                      <a:srgbClr val="000000"/>
                    </a:solidFill>
                  </a:rPr>
                  <a:t>1</a:t>
                </a:r>
                <a:endParaRPr lang="da-DK"/>
              </a:p>
            </p:txBody>
          </p:sp>
          <p:sp>
            <p:nvSpPr>
              <p:cNvPr id="90" name="Line 22"/>
              <p:cNvSpPr>
                <a:spLocks noChangeShapeType="1"/>
              </p:cNvSpPr>
              <p:nvPr/>
            </p:nvSpPr>
            <p:spPr bwMode="auto">
              <a:xfrm flipV="1">
                <a:off x="3627" y="1052"/>
                <a:ext cx="1" cy="255"/>
              </a:xfrm>
              <a:prstGeom prst="line">
                <a:avLst/>
              </a:prstGeom>
              <a:noFill/>
              <a:ln w="1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91" name="Line 23"/>
              <p:cNvSpPr>
                <a:spLocks noChangeShapeType="1"/>
              </p:cNvSpPr>
              <p:nvPr/>
            </p:nvSpPr>
            <p:spPr bwMode="auto">
              <a:xfrm flipV="1">
                <a:off x="3882" y="1052"/>
                <a:ext cx="1" cy="255"/>
              </a:xfrm>
              <a:prstGeom prst="line">
                <a:avLst/>
              </a:prstGeom>
              <a:noFill/>
              <a:ln w="1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92" name="Line 24"/>
              <p:cNvSpPr>
                <a:spLocks noChangeShapeType="1"/>
              </p:cNvSpPr>
              <p:nvPr/>
            </p:nvSpPr>
            <p:spPr bwMode="auto">
              <a:xfrm flipV="1">
                <a:off x="4137" y="1052"/>
                <a:ext cx="1" cy="255"/>
              </a:xfrm>
              <a:prstGeom prst="line">
                <a:avLst/>
              </a:prstGeom>
              <a:noFill/>
              <a:ln w="1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93" name="Line 25"/>
              <p:cNvSpPr>
                <a:spLocks noChangeShapeType="1"/>
              </p:cNvSpPr>
              <p:nvPr/>
            </p:nvSpPr>
            <p:spPr bwMode="auto">
              <a:xfrm flipV="1">
                <a:off x="4392" y="1052"/>
                <a:ext cx="1" cy="255"/>
              </a:xfrm>
              <a:prstGeom prst="line">
                <a:avLst/>
              </a:prstGeom>
              <a:noFill/>
              <a:ln w="1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94" name="Line 26"/>
              <p:cNvSpPr>
                <a:spLocks noChangeShapeType="1"/>
              </p:cNvSpPr>
              <p:nvPr/>
            </p:nvSpPr>
            <p:spPr bwMode="auto">
              <a:xfrm flipV="1">
                <a:off x="4647" y="1052"/>
                <a:ext cx="1" cy="255"/>
              </a:xfrm>
              <a:prstGeom prst="line">
                <a:avLst/>
              </a:prstGeom>
              <a:noFill/>
              <a:ln w="1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95" name="Line 27"/>
              <p:cNvSpPr>
                <a:spLocks noChangeShapeType="1"/>
              </p:cNvSpPr>
              <p:nvPr/>
            </p:nvSpPr>
            <p:spPr bwMode="auto">
              <a:xfrm flipV="1">
                <a:off x="4902" y="1052"/>
                <a:ext cx="1" cy="255"/>
              </a:xfrm>
              <a:prstGeom prst="line">
                <a:avLst/>
              </a:prstGeom>
              <a:noFill/>
              <a:ln w="1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96" name="Line 28"/>
              <p:cNvSpPr>
                <a:spLocks noChangeShapeType="1"/>
              </p:cNvSpPr>
              <p:nvPr/>
            </p:nvSpPr>
            <p:spPr bwMode="auto">
              <a:xfrm flipV="1">
                <a:off x="5157" y="1052"/>
                <a:ext cx="1" cy="255"/>
              </a:xfrm>
              <a:prstGeom prst="line">
                <a:avLst/>
              </a:prstGeom>
              <a:noFill/>
              <a:ln w="1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98" name="Rectangle 30"/>
              <p:cNvSpPr>
                <a:spLocks noChangeArrowheads="1"/>
              </p:cNvSpPr>
              <p:nvPr/>
            </p:nvSpPr>
            <p:spPr bwMode="auto">
              <a:xfrm>
                <a:off x="4476" y="1097"/>
                <a:ext cx="86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900">
                    <a:solidFill>
                      <a:srgbClr val="000000"/>
                    </a:solidFill>
                  </a:rPr>
                  <a:t>6</a:t>
                </a:r>
                <a:endParaRPr lang="da-DK"/>
              </a:p>
            </p:txBody>
          </p:sp>
          <p:sp>
            <p:nvSpPr>
              <p:cNvPr id="99" name="Rectangle 31"/>
              <p:cNvSpPr>
                <a:spLocks noChangeArrowheads="1"/>
              </p:cNvSpPr>
              <p:nvPr/>
            </p:nvSpPr>
            <p:spPr bwMode="auto">
              <a:xfrm>
                <a:off x="4221" y="1097"/>
                <a:ext cx="86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900">
                    <a:solidFill>
                      <a:srgbClr val="000000"/>
                    </a:solidFill>
                  </a:rPr>
                  <a:t>3</a:t>
                </a:r>
                <a:endParaRPr lang="da-DK"/>
              </a:p>
            </p:txBody>
          </p:sp>
          <p:sp>
            <p:nvSpPr>
              <p:cNvPr id="100" name="Rectangle 32"/>
              <p:cNvSpPr>
                <a:spLocks noChangeArrowheads="1"/>
              </p:cNvSpPr>
              <p:nvPr/>
            </p:nvSpPr>
            <p:spPr bwMode="auto">
              <a:xfrm>
                <a:off x="3967" y="1097"/>
                <a:ext cx="86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900">
                    <a:solidFill>
                      <a:srgbClr val="000000"/>
                    </a:solidFill>
                  </a:rPr>
                  <a:t>7</a:t>
                </a:r>
                <a:endParaRPr lang="da-DK"/>
              </a:p>
            </p:txBody>
          </p:sp>
          <p:sp>
            <p:nvSpPr>
              <p:cNvPr id="101" name="Rectangle 33"/>
              <p:cNvSpPr>
                <a:spLocks noChangeArrowheads="1"/>
              </p:cNvSpPr>
              <p:nvPr/>
            </p:nvSpPr>
            <p:spPr bwMode="auto">
              <a:xfrm>
                <a:off x="3712" y="1097"/>
                <a:ext cx="86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900" dirty="0">
                    <a:solidFill>
                      <a:srgbClr val="000000"/>
                    </a:solidFill>
                  </a:rPr>
                  <a:t>1</a:t>
                </a:r>
                <a:endParaRPr lang="da-DK" dirty="0"/>
              </a:p>
            </p:txBody>
          </p:sp>
          <p:sp>
            <p:nvSpPr>
              <p:cNvPr id="102" name="Rectangle 34"/>
              <p:cNvSpPr>
                <a:spLocks noChangeArrowheads="1"/>
              </p:cNvSpPr>
              <p:nvPr/>
            </p:nvSpPr>
            <p:spPr bwMode="auto">
              <a:xfrm>
                <a:off x="3457" y="1097"/>
                <a:ext cx="86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da-DK" sz="1900">
                    <a:solidFill>
                      <a:srgbClr val="000000"/>
                    </a:solidFill>
                  </a:rPr>
                  <a:t>2</a:t>
                </a:r>
                <a:endParaRPr lang="da-DK"/>
              </a:p>
            </p:txBody>
          </p:sp>
        </p:grpSp>
        <p:sp>
          <p:nvSpPr>
            <p:cNvPr id="103" name="Left Brace 32"/>
            <p:cNvSpPr>
              <a:spLocks/>
            </p:cNvSpPr>
            <p:nvPr/>
          </p:nvSpPr>
          <p:spPr bwMode="auto">
            <a:xfrm rot="-5400000">
              <a:off x="8721038" y="4744528"/>
              <a:ext cx="252000" cy="1611312"/>
            </a:xfrm>
            <a:prstGeom prst="leftBrace">
              <a:avLst>
                <a:gd name="adj1" fmla="val 8359"/>
                <a:gd name="adj2" fmla="val 50000"/>
              </a:avLst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eaVert">
              <a:spAutoFit/>
            </a:bodyPr>
            <a:lstStyle/>
            <a:p>
              <a:endParaRPr lang="da-DK"/>
            </a:p>
          </p:txBody>
        </p:sp>
        <p:sp>
          <p:nvSpPr>
            <p:cNvPr id="104" name="Rectangle 12"/>
            <p:cNvSpPr>
              <a:spLocks noChangeArrowheads="1"/>
            </p:cNvSpPr>
            <p:nvPr/>
          </p:nvSpPr>
          <p:spPr bwMode="auto">
            <a:xfrm>
              <a:off x="8598594" y="5688884"/>
              <a:ext cx="503238" cy="292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FF"/>
                  </a:solidFill>
                </a:rPr>
                <a:t>|S|/2</a:t>
              </a:r>
              <a:endParaRPr lang="da-DK"/>
            </a:p>
          </p:txBody>
        </p:sp>
        <p:grpSp>
          <p:nvGrpSpPr>
            <p:cNvPr id="105" name="Group 104"/>
            <p:cNvGrpSpPr/>
            <p:nvPr/>
          </p:nvGrpSpPr>
          <p:grpSpPr>
            <a:xfrm>
              <a:off x="9733950" y="4733209"/>
              <a:ext cx="361536" cy="305325"/>
              <a:chOff x="4583248" y="5570816"/>
              <a:chExt cx="361536" cy="305325"/>
            </a:xfrm>
          </p:grpSpPr>
          <p:sp>
            <p:nvSpPr>
              <p:cNvPr id="106" name="Oval 105"/>
              <p:cNvSpPr/>
              <p:nvPr/>
            </p:nvSpPr>
            <p:spPr bwMode="auto">
              <a:xfrm rot="15967826">
                <a:off x="4583248" y="5624141"/>
                <a:ext cx="252000" cy="252000"/>
              </a:xfrm>
              <a:prstGeom prst="ellipse">
                <a:avLst/>
              </a:prstGeom>
              <a:solidFill>
                <a:srgbClr val="FFC000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eaVert" wrap="squar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da-DK" sz="1000" b="0" dirty="0"/>
                  <a:t>1</a:t>
                </a:r>
                <a:r>
                  <a:rPr lang="da-DK" sz="1000" b="0" dirty="0">
                    <a:cs typeface="Arial" charset="0"/>
                  </a:rPr>
                  <a:t> €</a:t>
                </a:r>
                <a:endParaRPr lang="da-DK" sz="1000" b="0" dirty="0"/>
              </a:p>
            </p:txBody>
          </p:sp>
          <p:sp>
            <p:nvSpPr>
              <p:cNvPr id="107" name="Oval 106"/>
              <p:cNvSpPr/>
              <p:nvPr/>
            </p:nvSpPr>
            <p:spPr bwMode="auto">
              <a:xfrm rot="15967826">
                <a:off x="4692784" y="5570816"/>
                <a:ext cx="252000" cy="252000"/>
              </a:xfrm>
              <a:prstGeom prst="ellipse">
                <a:avLst/>
              </a:prstGeom>
              <a:solidFill>
                <a:srgbClr val="FFC000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eaVert" wrap="squar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da-DK" sz="1000" b="0" dirty="0"/>
                  <a:t>1</a:t>
                </a:r>
                <a:r>
                  <a:rPr lang="da-DK" sz="1000" b="0" dirty="0">
                    <a:cs typeface="Arial" charset="0"/>
                  </a:rPr>
                  <a:t> €</a:t>
                </a:r>
                <a:endParaRPr lang="da-DK" sz="1000" b="0" dirty="0"/>
              </a:p>
            </p:txBody>
          </p:sp>
        </p:grpSp>
        <p:sp>
          <p:nvSpPr>
            <p:cNvPr id="2" name="TextBox 1"/>
            <p:cNvSpPr txBox="1"/>
            <p:nvPr/>
          </p:nvSpPr>
          <p:spPr>
            <a:xfrm>
              <a:off x="7467600" y="36576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 smtClean="0"/>
                <a:t>før</a:t>
              </a:r>
              <a:endParaRPr lang="da-DK" dirty="0"/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7339707" y="5040868"/>
              <a:ext cx="7374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 smtClean="0"/>
                <a:t>efter</a:t>
              </a:r>
              <a:endParaRPr lang="da-DK" dirty="0"/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2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2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2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1905000" y="1752601"/>
            <a:ext cx="3352800" cy="481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0" hangingPunct="0">
              <a:lnSpc>
                <a:spcPts val="3000"/>
              </a:lnSpc>
              <a:spcBef>
                <a:spcPct val="0"/>
              </a:spcBef>
              <a:defRPr/>
            </a:pPr>
            <a:r>
              <a:rPr lang="da-DK" sz="3200" b="0" kern="0" dirty="0">
                <a:solidFill>
                  <a:schemeClr val="bg1"/>
                </a:solidFill>
                <a:latin typeface="+mn-lt"/>
              </a:rPr>
              <a:t>0000</a:t>
            </a:r>
          </a:p>
          <a:p>
            <a:pPr marL="342900" indent="-342900" algn="l" eaLnBrk="0" hangingPunct="0">
              <a:lnSpc>
                <a:spcPts val="3000"/>
              </a:lnSpc>
              <a:spcBef>
                <a:spcPct val="0"/>
              </a:spcBef>
              <a:defRPr/>
            </a:pPr>
            <a:r>
              <a:rPr lang="da-DK" sz="3200" b="0" kern="0" dirty="0">
                <a:solidFill>
                  <a:schemeClr val="bg1"/>
                </a:solidFill>
                <a:latin typeface="+mn-lt"/>
              </a:rPr>
              <a:t>0001</a:t>
            </a:r>
          </a:p>
          <a:p>
            <a:pPr marL="342900" indent="-342900" algn="l" eaLnBrk="0" hangingPunct="0">
              <a:lnSpc>
                <a:spcPts val="3000"/>
              </a:lnSpc>
              <a:spcBef>
                <a:spcPct val="0"/>
              </a:spcBef>
              <a:defRPr/>
            </a:pPr>
            <a:r>
              <a:rPr lang="da-DK" sz="3200" b="0" kern="0" dirty="0">
                <a:solidFill>
                  <a:schemeClr val="bg1"/>
                </a:solidFill>
                <a:latin typeface="+mn-lt"/>
              </a:rPr>
              <a:t>0010</a:t>
            </a:r>
          </a:p>
          <a:p>
            <a:pPr marL="342900" indent="-342900" algn="l" eaLnBrk="0" hangingPunct="0">
              <a:lnSpc>
                <a:spcPts val="3000"/>
              </a:lnSpc>
              <a:spcBef>
                <a:spcPct val="0"/>
              </a:spcBef>
              <a:defRPr/>
            </a:pPr>
            <a:r>
              <a:rPr lang="da-DK" sz="3200" b="0" kern="0" dirty="0">
                <a:solidFill>
                  <a:schemeClr val="bg1"/>
                </a:solidFill>
                <a:latin typeface="+mn-lt"/>
              </a:rPr>
              <a:t>0011</a:t>
            </a:r>
          </a:p>
          <a:p>
            <a:pPr marL="342900" indent="-342900" algn="l" eaLnBrk="0" hangingPunct="0">
              <a:lnSpc>
                <a:spcPts val="3000"/>
              </a:lnSpc>
              <a:spcBef>
                <a:spcPct val="0"/>
              </a:spcBef>
              <a:defRPr/>
            </a:pPr>
            <a:r>
              <a:rPr lang="da-DK" sz="3200" b="0" kern="0" dirty="0">
                <a:solidFill>
                  <a:schemeClr val="bg1"/>
                </a:solidFill>
                <a:latin typeface="+mn-lt"/>
              </a:rPr>
              <a:t>0100</a:t>
            </a:r>
          </a:p>
          <a:p>
            <a:pPr marL="342900" indent="-342900" algn="l" eaLnBrk="0" hangingPunct="0">
              <a:lnSpc>
                <a:spcPts val="3000"/>
              </a:lnSpc>
              <a:spcBef>
                <a:spcPct val="0"/>
              </a:spcBef>
              <a:defRPr/>
            </a:pPr>
            <a:r>
              <a:rPr lang="da-DK" sz="3200" b="0" kern="0" dirty="0">
                <a:solidFill>
                  <a:schemeClr val="bg1"/>
                </a:solidFill>
                <a:latin typeface="+mn-lt"/>
              </a:rPr>
              <a:t>0101</a:t>
            </a:r>
          </a:p>
          <a:p>
            <a:pPr marL="342900" indent="-342900" algn="l" eaLnBrk="0" hangingPunct="0">
              <a:lnSpc>
                <a:spcPts val="3000"/>
              </a:lnSpc>
              <a:spcBef>
                <a:spcPct val="0"/>
              </a:spcBef>
              <a:defRPr/>
            </a:pPr>
            <a:r>
              <a:rPr lang="da-DK" sz="3200" b="0" kern="0" dirty="0">
                <a:solidFill>
                  <a:schemeClr val="bg1"/>
                </a:solidFill>
                <a:latin typeface="+mn-lt"/>
              </a:rPr>
              <a:t>0110</a:t>
            </a:r>
          </a:p>
          <a:p>
            <a:pPr marL="342900" indent="-342900" algn="l" eaLnBrk="0" hangingPunct="0">
              <a:lnSpc>
                <a:spcPts val="3000"/>
              </a:lnSpc>
              <a:spcBef>
                <a:spcPct val="0"/>
              </a:spcBef>
              <a:defRPr/>
            </a:pPr>
            <a:r>
              <a:rPr lang="da-DK" sz="3200" b="0" kern="0" dirty="0">
                <a:solidFill>
                  <a:schemeClr val="bg1"/>
                </a:solidFill>
                <a:latin typeface="+mn-lt"/>
              </a:rPr>
              <a:t>0111</a:t>
            </a:r>
          </a:p>
          <a:p>
            <a:pPr marL="342900" indent="-342900" algn="l" eaLnBrk="0" hangingPunct="0">
              <a:lnSpc>
                <a:spcPts val="3000"/>
              </a:lnSpc>
              <a:spcBef>
                <a:spcPct val="0"/>
              </a:spcBef>
              <a:defRPr/>
            </a:pPr>
            <a:r>
              <a:rPr lang="da-DK" sz="3200" b="0" kern="0" dirty="0">
                <a:solidFill>
                  <a:schemeClr val="bg1"/>
                </a:solidFill>
                <a:latin typeface="+mn-lt"/>
              </a:rPr>
              <a:t>1000</a:t>
            </a:r>
          </a:p>
          <a:p>
            <a:pPr marL="342900" indent="-342900" algn="l" eaLnBrk="0" hangingPunct="0">
              <a:lnSpc>
                <a:spcPts val="3000"/>
              </a:lnSpc>
              <a:spcBef>
                <a:spcPct val="0"/>
              </a:spcBef>
              <a:defRPr/>
            </a:pPr>
            <a:r>
              <a:rPr lang="da-DK" sz="3200" b="0" kern="0" dirty="0">
                <a:solidFill>
                  <a:schemeClr val="bg1"/>
                </a:solidFill>
                <a:latin typeface="+mn-lt"/>
              </a:rPr>
              <a:t>...</a:t>
            </a:r>
          </a:p>
          <a:p>
            <a:pPr marL="342900" indent="-342900" algn="l" eaLnBrk="0" hangingPunct="0">
              <a:lnSpc>
                <a:spcPts val="3000"/>
              </a:lnSpc>
              <a:spcBef>
                <a:spcPct val="0"/>
              </a:spcBef>
              <a:defRPr/>
            </a:pPr>
            <a:r>
              <a:rPr lang="da-DK" sz="3200" b="0" kern="0" dirty="0">
                <a:solidFill>
                  <a:schemeClr val="bg1"/>
                </a:solidFill>
                <a:latin typeface="+mn-lt"/>
              </a:rPr>
              <a:t>10101110111111</a:t>
            </a:r>
          </a:p>
          <a:p>
            <a:pPr marL="342900" indent="-342900" algn="l" eaLnBrk="0" hangingPunct="0">
              <a:lnSpc>
                <a:spcPts val="3000"/>
              </a:lnSpc>
              <a:spcBef>
                <a:spcPct val="0"/>
              </a:spcBef>
              <a:defRPr/>
            </a:pPr>
            <a:r>
              <a:rPr lang="da-DK" sz="3200" b="0" kern="0" dirty="0">
                <a:solidFill>
                  <a:schemeClr val="bg1"/>
                </a:solidFill>
                <a:latin typeface="+mn-lt"/>
              </a:rPr>
              <a:t>10101111000000</a:t>
            </a:r>
          </a:p>
          <a:p>
            <a:pPr marL="342900" indent="-342900" algn="l" eaLnBrk="0" hangingPunct="0">
              <a:lnSpc>
                <a:spcPts val="3000"/>
              </a:lnSpc>
              <a:spcBef>
                <a:spcPct val="0"/>
              </a:spcBef>
              <a:defRPr/>
            </a:pPr>
            <a:endParaRPr lang="da-DK" sz="3200" b="0" kern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3200400" y="1882775"/>
            <a:ext cx="2514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0" hangingPunct="0">
              <a:lnSpc>
                <a:spcPts val="3000"/>
              </a:lnSpc>
              <a:spcBef>
                <a:spcPts val="0"/>
              </a:spcBef>
              <a:defRPr/>
            </a:pPr>
            <a:r>
              <a:rPr lang="da-DK" sz="1600" b="0" kern="0" dirty="0">
                <a:solidFill>
                  <a:schemeClr val="bg1"/>
                </a:solidFill>
                <a:latin typeface="+mn-lt"/>
              </a:rPr>
              <a:t>1 bit</a:t>
            </a:r>
          </a:p>
          <a:p>
            <a:pPr marL="342900" indent="-342900" algn="l" eaLnBrk="0" hangingPunct="0">
              <a:lnSpc>
                <a:spcPts val="3000"/>
              </a:lnSpc>
              <a:spcBef>
                <a:spcPts val="0"/>
              </a:spcBef>
              <a:defRPr/>
            </a:pPr>
            <a:r>
              <a:rPr lang="da-DK" sz="1600" b="0" kern="0" dirty="0">
                <a:solidFill>
                  <a:schemeClr val="bg1"/>
                </a:solidFill>
                <a:latin typeface="+mn-lt"/>
              </a:rPr>
              <a:t>2 bit</a:t>
            </a:r>
          </a:p>
          <a:p>
            <a:pPr marL="342900" indent="-342900" algn="l" eaLnBrk="0" hangingPunct="0">
              <a:lnSpc>
                <a:spcPts val="3000"/>
              </a:lnSpc>
              <a:spcBef>
                <a:spcPts val="0"/>
              </a:spcBef>
              <a:defRPr/>
            </a:pPr>
            <a:r>
              <a:rPr lang="da-DK" sz="1600" b="0" kern="0" dirty="0">
                <a:solidFill>
                  <a:schemeClr val="bg1"/>
                </a:solidFill>
                <a:latin typeface="+mn-lt"/>
              </a:rPr>
              <a:t>1</a:t>
            </a:r>
          </a:p>
          <a:p>
            <a:pPr marL="342900" indent="-342900" algn="l" eaLnBrk="0" hangingPunct="0">
              <a:lnSpc>
                <a:spcPts val="3000"/>
              </a:lnSpc>
              <a:spcBef>
                <a:spcPts val="0"/>
              </a:spcBef>
              <a:defRPr/>
            </a:pPr>
            <a:r>
              <a:rPr lang="da-DK" sz="1600" b="0" kern="0" dirty="0">
                <a:solidFill>
                  <a:schemeClr val="bg1"/>
                </a:solidFill>
                <a:latin typeface="+mn-lt"/>
              </a:rPr>
              <a:t>3</a:t>
            </a:r>
          </a:p>
          <a:p>
            <a:pPr marL="342900" indent="-342900" algn="l" eaLnBrk="0" hangingPunct="0">
              <a:lnSpc>
                <a:spcPts val="3000"/>
              </a:lnSpc>
              <a:spcBef>
                <a:spcPts val="0"/>
              </a:spcBef>
              <a:defRPr/>
            </a:pPr>
            <a:r>
              <a:rPr lang="da-DK" sz="1600" b="0" kern="0" dirty="0">
                <a:solidFill>
                  <a:schemeClr val="bg1"/>
                </a:solidFill>
                <a:latin typeface="+mn-lt"/>
              </a:rPr>
              <a:t>1</a:t>
            </a:r>
          </a:p>
          <a:p>
            <a:pPr marL="342900" indent="-342900" algn="l" eaLnBrk="0" hangingPunct="0">
              <a:lnSpc>
                <a:spcPts val="3000"/>
              </a:lnSpc>
              <a:spcBef>
                <a:spcPts val="0"/>
              </a:spcBef>
              <a:defRPr/>
            </a:pPr>
            <a:r>
              <a:rPr lang="da-DK" sz="1600" b="0" kern="0" dirty="0">
                <a:solidFill>
                  <a:schemeClr val="bg1"/>
                </a:solidFill>
                <a:latin typeface="+mn-lt"/>
              </a:rPr>
              <a:t>2</a:t>
            </a:r>
          </a:p>
          <a:p>
            <a:pPr marL="342900" indent="-342900" algn="l" eaLnBrk="0" hangingPunct="0">
              <a:lnSpc>
                <a:spcPts val="3000"/>
              </a:lnSpc>
              <a:spcBef>
                <a:spcPts val="0"/>
              </a:spcBef>
              <a:defRPr/>
            </a:pPr>
            <a:r>
              <a:rPr lang="da-DK" sz="1600" b="0" kern="0" dirty="0">
                <a:solidFill>
                  <a:schemeClr val="bg1"/>
                </a:solidFill>
                <a:latin typeface="+mn-lt"/>
              </a:rPr>
              <a:t>1</a:t>
            </a:r>
          </a:p>
          <a:p>
            <a:pPr marL="342900" indent="-342900" algn="l" eaLnBrk="0" hangingPunct="0">
              <a:lnSpc>
                <a:spcPts val="3000"/>
              </a:lnSpc>
              <a:spcBef>
                <a:spcPts val="0"/>
              </a:spcBef>
              <a:defRPr/>
            </a:pPr>
            <a:r>
              <a:rPr lang="da-DK" sz="1600" b="0" kern="0" dirty="0">
                <a:solidFill>
                  <a:schemeClr val="bg1"/>
                </a:solidFill>
                <a:latin typeface="+mn-lt"/>
              </a:rPr>
              <a:t>4</a:t>
            </a:r>
          </a:p>
          <a:p>
            <a:pPr marL="342900" indent="-342900" algn="l" eaLnBrk="0" hangingPunct="0">
              <a:lnSpc>
                <a:spcPts val="3000"/>
              </a:lnSpc>
              <a:spcBef>
                <a:spcPts val="0"/>
              </a:spcBef>
              <a:defRPr/>
            </a:pPr>
            <a:endParaRPr lang="da-DK" sz="1600" b="0" kern="0" dirty="0">
              <a:solidFill>
                <a:schemeClr val="bg1"/>
              </a:solidFill>
              <a:latin typeface="+mn-lt"/>
            </a:endParaRPr>
          </a:p>
          <a:p>
            <a:pPr marL="342900" indent="-342900" algn="l" eaLnBrk="0" hangingPunct="0">
              <a:lnSpc>
                <a:spcPts val="3000"/>
              </a:lnSpc>
              <a:spcBef>
                <a:spcPts val="0"/>
              </a:spcBef>
              <a:defRPr/>
            </a:pPr>
            <a:endParaRPr lang="da-DK" sz="1600" b="0" kern="0" dirty="0">
              <a:solidFill>
                <a:schemeClr val="bg1"/>
              </a:solidFill>
              <a:latin typeface="+mn-lt"/>
            </a:endParaRPr>
          </a:p>
          <a:p>
            <a:pPr marL="342900" indent="-342900" algn="l" eaLnBrk="0" hangingPunct="0">
              <a:lnSpc>
                <a:spcPts val="3000"/>
              </a:lnSpc>
              <a:spcBef>
                <a:spcPts val="0"/>
              </a:spcBef>
              <a:defRPr/>
            </a:pPr>
            <a:r>
              <a:rPr lang="da-DK" sz="1600" b="0" kern="0" dirty="0">
                <a:solidFill>
                  <a:schemeClr val="bg1"/>
                </a:solidFill>
                <a:latin typeface="+mn-lt"/>
              </a:rPr>
              <a:t>			      7</a:t>
            </a:r>
          </a:p>
        </p:txBody>
      </p:sp>
      <p:sp>
        <p:nvSpPr>
          <p:cNvPr id="3078" name="TPQuestion"/>
          <p:cNvSpPr>
            <a:spLocks noGrp="1"/>
          </p:cNvSpPr>
          <p:nvPr>
            <p:ph type="title"/>
          </p:nvPr>
        </p:nvSpPr>
        <p:spPr>
          <a:xfrm>
            <a:off x="1524000" y="152400"/>
            <a:ext cx="9144000" cy="1143000"/>
          </a:xfrm>
        </p:spPr>
        <p:txBody>
          <a:bodyPr/>
          <a:lstStyle/>
          <a:p>
            <a:r>
              <a:rPr lang="da-DK" b="1" dirty="0" smtClean="0">
                <a:solidFill>
                  <a:schemeClr val="bg1"/>
                </a:solidFill>
              </a:rPr>
              <a:t>Binær Tæller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8" name="Smiley Face 7"/>
          <p:cNvSpPr/>
          <p:nvPr/>
        </p:nvSpPr>
        <p:spPr>
          <a:xfrm>
            <a:off x="9372600" y="3733800"/>
            <a:ext cx="533400" cy="5334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grpSp>
        <p:nvGrpSpPr>
          <p:cNvPr id="3080" name="Group 17"/>
          <p:cNvGrpSpPr>
            <a:grpSpLocks/>
          </p:cNvGrpSpPr>
          <p:nvPr/>
        </p:nvGrpSpPr>
        <p:grpSpPr bwMode="auto">
          <a:xfrm>
            <a:off x="2743200" y="1860550"/>
            <a:ext cx="471490" cy="3124200"/>
            <a:chOff x="851375" y="2149097"/>
            <a:chExt cx="839233" cy="3124200"/>
          </a:xfrm>
        </p:grpSpPr>
        <p:sp>
          <p:nvSpPr>
            <p:cNvPr id="13" name="Arc 12"/>
            <p:cNvSpPr/>
            <p:nvPr/>
          </p:nvSpPr>
          <p:spPr bwMode="auto">
            <a:xfrm>
              <a:off x="852960" y="2149097"/>
              <a:ext cx="799613" cy="360363"/>
            </a:xfrm>
            <a:prstGeom prst="arc">
              <a:avLst>
                <a:gd name="adj1" fmla="val 16200000"/>
                <a:gd name="adj2" fmla="val 6496932"/>
              </a:avLst>
            </a:prstGeom>
            <a:noFill/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eaVert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Arc 15"/>
            <p:cNvSpPr/>
            <p:nvPr/>
          </p:nvSpPr>
          <p:spPr bwMode="auto">
            <a:xfrm>
              <a:off x="859300" y="2553910"/>
              <a:ext cx="799614" cy="358775"/>
            </a:xfrm>
            <a:prstGeom prst="arc">
              <a:avLst>
                <a:gd name="adj1" fmla="val 16200000"/>
                <a:gd name="adj2" fmla="val 6496932"/>
              </a:avLst>
            </a:prstGeom>
            <a:noFill/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eaVert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Arc 16"/>
            <p:cNvSpPr/>
            <p:nvPr/>
          </p:nvSpPr>
          <p:spPr bwMode="auto">
            <a:xfrm>
              <a:off x="852960" y="2977772"/>
              <a:ext cx="799614" cy="358775"/>
            </a:xfrm>
            <a:prstGeom prst="arc">
              <a:avLst>
                <a:gd name="adj1" fmla="val 16200000"/>
                <a:gd name="adj2" fmla="val 6496932"/>
              </a:avLst>
            </a:prstGeom>
            <a:noFill/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eaVert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Arc 17"/>
            <p:cNvSpPr/>
            <p:nvPr/>
          </p:nvSpPr>
          <p:spPr bwMode="auto">
            <a:xfrm>
              <a:off x="859299" y="3384172"/>
              <a:ext cx="799614" cy="360363"/>
            </a:xfrm>
            <a:prstGeom prst="arc">
              <a:avLst>
                <a:gd name="adj1" fmla="val 16200000"/>
                <a:gd name="adj2" fmla="val 6496932"/>
              </a:avLst>
            </a:prstGeom>
            <a:noFill/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eaVert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Arc 18"/>
            <p:cNvSpPr/>
            <p:nvPr/>
          </p:nvSpPr>
          <p:spPr bwMode="auto">
            <a:xfrm>
              <a:off x="890994" y="3769935"/>
              <a:ext cx="799614" cy="360362"/>
            </a:xfrm>
            <a:prstGeom prst="arc">
              <a:avLst>
                <a:gd name="adj1" fmla="val 16200000"/>
                <a:gd name="adj2" fmla="val 6496932"/>
              </a:avLst>
            </a:prstGeom>
            <a:noFill/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eaVert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Arc 19"/>
            <p:cNvSpPr/>
            <p:nvPr/>
          </p:nvSpPr>
          <p:spPr bwMode="auto">
            <a:xfrm>
              <a:off x="873561" y="4150935"/>
              <a:ext cx="799614" cy="360362"/>
            </a:xfrm>
            <a:prstGeom prst="arc">
              <a:avLst>
                <a:gd name="adj1" fmla="val 16200000"/>
                <a:gd name="adj2" fmla="val 6496932"/>
              </a:avLst>
            </a:prstGeom>
            <a:noFill/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eaVert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Arc 20"/>
            <p:cNvSpPr/>
            <p:nvPr/>
          </p:nvSpPr>
          <p:spPr bwMode="auto">
            <a:xfrm>
              <a:off x="859299" y="4531935"/>
              <a:ext cx="799614" cy="360362"/>
            </a:xfrm>
            <a:prstGeom prst="arc">
              <a:avLst>
                <a:gd name="adj1" fmla="val 16200000"/>
                <a:gd name="adj2" fmla="val 6496932"/>
              </a:avLst>
            </a:prstGeom>
            <a:noFill/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eaVert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Arc 21"/>
            <p:cNvSpPr/>
            <p:nvPr/>
          </p:nvSpPr>
          <p:spPr bwMode="auto">
            <a:xfrm>
              <a:off x="851375" y="4912935"/>
              <a:ext cx="799614" cy="360362"/>
            </a:xfrm>
            <a:prstGeom prst="arc">
              <a:avLst>
                <a:gd name="adj1" fmla="val 16200000"/>
                <a:gd name="adj2" fmla="val 6496932"/>
              </a:avLst>
            </a:prstGeom>
            <a:noFill/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eaVert">
              <a:spAutoFit/>
            </a:bodyPr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4" name="Arc 23"/>
          <p:cNvSpPr/>
          <p:nvPr/>
        </p:nvSpPr>
        <p:spPr bwMode="auto">
          <a:xfrm>
            <a:off x="4995990" y="5771220"/>
            <a:ext cx="468000" cy="360363"/>
          </a:xfrm>
          <a:prstGeom prst="arc">
            <a:avLst>
              <a:gd name="adj1" fmla="val 16200000"/>
              <a:gd name="adj2" fmla="val 6496932"/>
            </a:avLst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eaVert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3082" name="TextBox 24"/>
          <p:cNvSpPr txBox="1">
            <a:spLocks noChangeArrowheads="1"/>
          </p:cNvSpPr>
          <p:nvPr/>
        </p:nvSpPr>
        <p:spPr bwMode="auto">
          <a:xfrm>
            <a:off x="5181600" y="1793876"/>
            <a:ext cx="5334000" cy="3540125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2800" dirty="0">
                <a:solidFill>
                  <a:schemeClr val="bg1"/>
                </a:solidFill>
              </a:rPr>
              <a:t>Hvad er en god opsparing- / potentiale- / </a:t>
            </a:r>
            <a:r>
              <a:rPr lang="el-GR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da-DK" sz="2800" dirty="0">
                <a:solidFill>
                  <a:schemeClr val="bg1"/>
                </a:solidFill>
              </a:rPr>
              <a:t>-funktion ?</a:t>
            </a:r>
          </a:p>
          <a:p>
            <a:pPr eaLnBrk="1" hangingPunct="1"/>
            <a:endParaRPr lang="da-DK" sz="2800" dirty="0">
              <a:solidFill>
                <a:schemeClr val="bg1"/>
              </a:solidFill>
            </a:endParaRPr>
          </a:p>
          <a:p>
            <a:pPr eaLnBrk="1" hangingPunct="1"/>
            <a:endParaRPr lang="da-DK" sz="2800" dirty="0">
              <a:solidFill>
                <a:schemeClr val="bg1"/>
              </a:solidFill>
            </a:endParaRPr>
          </a:p>
          <a:p>
            <a:pPr eaLnBrk="1" hangingPunct="1"/>
            <a:endParaRPr lang="da-DK" sz="2800" dirty="0">
              <a:solidFill>
                <a:schemeClr val="bg1"/>
              </a:solidFill>
            </a:endParaRPr>
          </a:p>
          <a:p>
            <a:pPr eaLnBrk="1" hangingPunct="1"/>
            <a:endParaRPr lang="da-DK" sz="2800" dirty="0">
              <a:solidFill>
                <a:schemeClr val="bg1"/>
              </a:solidFill>
            </a:endParaRPr>
          </a:p>
        </p:txBody>
      </p:sp>
      <p:sp>
        <p:nvSpPr>
          <p:cNvPr id="308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257800" y="2860675"/>
            <a:ext cx="5410200" cy="2286000"/>
          </a:xfrm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AutoNum type="alphaLcParenR"/>
            </a:pPr>
            <a:r>
              <a:rPr lang="da-DK" sz="2400">
                <a:solidFill>
                  <a:schemeClr val="bg1"/>
                </a:solidFill>
              </a:rPr>
              <a:t>Positionen af mest betydende 1-tal</a:t>
            </a:r>
          </a:p>
          <a:p>
            <a:pPr>
              <a:buFontTx/>
              <a:buAutoNum type="alphaLcParenR"/>
            </a:pPr>
            <a:r>
              <a:rPr lang="da-DK" sz="2400">
                <a:solidFill>
                  <a:schemeClr val="bg1"/>
                </a:solidFill>
              </a:rPr>
              <a:t>Positionen af det højreste 0</a:t>
            </a:r>
          </a:p>
          <a:p>
            <a:pPr>
              <a:buFontTx/>
              <a:buAutoNum type="alphaLcParenR"/>
            </a:pPr>
            <a:r>
              <a:rPr lang="da-DK" sz="2400">
                <a:solidFill>
                  <a:schemeClr val="bg1"/>
                </a:solidFill>
              </a:rPr>
              <a:t>Antal 1’er i det binære tal</a:t>
            </a:r>
          </a:p>
          <a:p>
            <a:pPr>
              <a:buFontTx/>
              <a:buAutoNum type="alphaLcParenR"/>
            </a:pPr>
            <a:r>
              <a:rPr lang="da-DK" sz="2400">
                <a:solidFill>
                  <a:schemeClr val="bg1"/>
                </a:solidFill>
              </a:rPr>
              <a:t>Antal 0’er i det binære tal</a:t>
            </a:r>
          </a:p>
          <a:p>
            <a:pPr>
              <a:buFontTx/>
              <a:buAutoNum type="alphaLcParenR"/>
            </a:pPr>
            <a:r>
              <a:rPr lang="da-DK" sz="2400">
                <a:solidFill>
                  <a:schemeClr val="bg1"/>
                </a:solidFill>
              </a:rPr>
              <a:t>Ved ikke</a:t>
            </a:r>
            <a:endParaRPr lang="en-US" sz="2400">
              <a:solidFill>
                <a:schemeClr val="bg1"/>
              </a:solidFill>
            </a:endParaRPr>
          </a:p>
        </p:txBody>
      </p:sp>
      <p:grpSp>
        <p:nvGrpSpPr>
          <p:cNvPr id="3084" name="ResponseCounter" hidden="1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1524000" y="6559550"/>
            <a:ext cx="9829800" cy="298450"/>
            <a:chOff x="190500" y="6369327"/>
            <a:chExt cx="3831291" cy="298174"/>
          </a:xfrm>
        </p:grpSpPr>
        <p:sp>
          <p:nvSpPr>
            <p:cNvPr id="15" name="RCFill" hidden="1"/>
            <p:cNvSpPr/>
            <p:nvPr/>
          </p:nvSpPr>
          <p:spPr>
            <a:xfrm>
              <a:off x="190500" y="6388359"/>
              <a:ext cx="1861684" cy="253765"/>
            </a:xfrm>
            <a:prstGeom prst="rect">
              <a:avLst/>
            </a:prstGeom>
            <a:pattFill prst="dkVert">
              <a:fgClr>
                <a:srgbClr val="FFFFFF"/>
              </a:fgClr>
              <a:bgClr>
                <a:srgbClr val="C6E2FF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RCFrame" hidden="1"/>
            <p:cNvSpPr/>
            <p:nvPr/>
          </p:nvSpPr>
          <p:spPr>
            <a:xfrm>
              <a:off x="190500" y="6369327"/>
              <a:ext cx="3831291" cy="29817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400">
                  <a:solidFill>
                    <a:schemeClr val="bg1"/>
                  </a:solidFill>
                  <a:latin typeface="Tahoma"/>
                </a:rPr>
                <a:t>69 of 142</a:t>
              </a:r>
              <a:endParaRPr lang="en-US" sz="1400" dirty="0">
                <a:solidFill>
                  <a:schemeClr val="bg1"/>
                </a:solidFill>
                <a:latin typeface="Tahoma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905000"/>
            <a:ext cx="8458200" cy="3962400"/>
          </a:xfrm>
        </p:spPr>
        <p:txBody>
          <a:bodyPr/>
          <a:lstStyle/>
          <a:p>
            <a:pPr eaLnBrk="1" hangingPunct="1"/>
            <a:r>
              <a:rPr lang="da-DK" smtClean="0"/>
              <a:t>Teknik til at argumenter om </a:t>
            </a:r>
            <a:r>
              <a:rPr lang="da-DK" b="1" smtClean="0">
                <a:solidFill>
                  <a:schemeClr val="accent2"/>
                </a:solidFill>
              </a:rPr>
              <a:t>worst-case </a:t>
            </a:r>
            <a:r>
              <a:rPr lang="da-DK" smtClean="0"/>
              <a:t>tiden for en sekvens af operationer</a:t>
            </a:r>
          </a:p>
          <a:p>
            <a:pPr eaLnBrk="1" hangingPunct="1"/>
            <a:endParaRPr lang="da-DK" smtClean="0"/>
          </a:p>
          <a:p>
            <a:pPr eaLnBrk="1" hangingPunct="1"/>
            <a:r>
              <a:rPr lang="da-DK" smtClean="0"/>
              <a:t>Behøver kun at analysere operationerne enkeltvis</a:t>
            </a:r>
          </a:p>
          <a:p>
            <a:pPr eaLnBrk="1" hangingPunct="1"/>
            <a:r>
              <a:rPr lang="da-DK" b="1" smtClean="0">
                <a:solidFill>
                  <a:schemeClr val="accent2"/>
                </a:solidFill>
              </a:rPr>
              <a:t>Kunsten</a:t>
            </a:r>
            <a:r>
              <a:rPr lang="da-DK" smtClean="0"/>
              <a:t>: Find den rigtige invariant for  </a:t>
            </a:r>
            <a:r>
              <a:rPr lang="el-GR" sz="66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Φ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b="1" smtClean="0"/>
              <a:t>Amortiseret Analyse</a:t>
            </a:r>
            <a:endParaRPr lang="en-US" b="1" smtClean="0"/>
          </a:p>
        </p:txBody>
      </p:sp>
      <p:sp>
        <p:nvSpPr>
          <p:cNvPr id="4" name="Oval 3"/>
          <p:cNvSpPr/>
          <p:nvPr/>
        </p:nvSpPr>
        <p:spPr bwMode="auto">
          <a:xfrm>
            <a:off x="8113812" y="4419600"/>
            <a:ext cx="649188" cy="1066800"/>
          </a:xfrm>
          <a:prstGeom prst="ellipse">
            <a:avLst/>
          </a:prstGeom>
          <a:noFill/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35921" dir="2700000" sy="50000" kx="2115830" algn="bl" rotWithShape="0">
              <a:srgbClr val="C0C0C0">
                <a:alpha val="80000"/>
              </a:srgbClr>
            </a:outerShdw>
          </a:effectLst>
        </p:spPr>
        <p:txBody>
          <a:bodyPr vert="eaVert">
            <a:spAutoFit/>
          </a:bodyPr>
          <a:lstStyle/>
          <a:p>
            <a:pPr>
              <a:defRPr/>
            </a:pPr>
            <a:endParaRPr lang="da-DK"/>
          </a:p>
        </p:txBody>
      </p:sp>
      <p:sp>
        <p:nvSpPr>
          <p:cNvPr id="5" name="Oval 4"/>
          <p:cNvSpPr/>
          <p:nvPr/>
        </p:nvSpPr>
        <p:spPr bwMode="auto">
          <a:xfrm>
            <a:off x="8571012" y="4724400"/>
            <a:ext cx="649188" cy="914400"/>
          </a:xfrm>
          <a:prstGeom prst="ellipse">
            <a:avLst/>
          </a:prstGeom>
          <a:noFill/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35921" dir="2700000" sy="50000" kx="2115830" algn="bl" rotWithShape="0">
              <a:srgbClr val="C0C0C0">
                <a:alpha val="80000"/>
              </a:srgbClr>
            </a:outerShdw>
          </a:effectLst>
        </p:spPr>
        <p:txBody>
          <a:bodyPr vert="eaVert">
            <a:spAutoFit/>
          </a:bodyPr>
          <a:lstStyle/>
          <a:p>
            <a:pPr>
              <a:defRPr/>
            </a:pPr>
            <a:endParaRPr lang="da-DK"/>
          </a:p>
        </p:txBody>
      </p:sp>
      <p:sp>
        <p:nvSpPr>
          <p:cNvPr id="16390" name="Oval 5"/>
          <p:cNvSpPr>
            <a:spLocks noChangeArrowheads="1"/>
          </p:cNvSpPr>
          <p:nvPr/>
        </p:nvSpPr>
        <p:spPr bwMode="auto">
          <a:xfrm>
            <a:off x="9418800" y="4824414"/>
            <a:ext cx="792000" cy="936625"/>
          </a:xfrm>
          <a:prstGeom prst="ellipse">
            <a:avLst/>
          </a:prstGeom>
          <a:noFill/>
          <a:ln w="5715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>
            <a:spAutoFit/>
          </a:bodyPr>
          <a:lstStyle/>
          <a:p>
            <a:endParaRPr lang="da-DK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1447800" y="-533400"/>
            <a:ext cx="4724400" cy="2468563"/>
          </a:xfrm>
        </p:spPr>
        <p:txBody>
          <a:bodyPr/>
          <a:lstStyle/>
          <a:p>
            <a:r>
              <a:rPr lang="da-DK" b="1" smtClean="0"/>
              <a:t>Eksempel: </a:t>
            </a:r>
            <a:br>
              <a:rPr lang="da-DK" b="1" smtClean="0"/>
            </a:br>
            <a:r>
              <a:rPr lang="da-DK" b="1" smtClean="0"/>
              <a:t>Rød-Sorte Træer</a:t>
            </a:r>
          </a:p>
        </p:txBody>
      </p:sp>
      <p:pic>
        <p:nvPicPr>
          <p:cNvPr id="17411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" t="9000" r="4375" b="6000"/>
          <a:stretch>
            <a:fillRect/>
          </a:stretch>
        </p:blipFill>
        <p:spPr bwMode="auto">
          <a:xfrm>
            <a:off x="7434263" y="4416424"/>
            <a:ext cx="4005262" cy="233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99" t="21001" r="49374" b="58000"/>
          <a:stretch>
            <a:fillRect/>
          </a:stretch>
        </p:blipFill>
        <p:spPr bwMode="auto">
          <a:xfrm>
            <a:off x="8648700" y="411162"/>
            <a:ext cx="1563688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99" t="55000" r="34375" b="14000"/>
          <a:stretch>
            <a:fillRect/>
          </a:stretch>
        </p:blipFill>
        <p:spPr bwMode="auto">
          <a:xfrm>
            <a:off x="8264525" y="1127124"/>
            <a:ext cx="2222500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39" t="8000" r="5000" b="6000"/>
          <a:stretch>
            <a:fillRect/>
          </a:stretch>
        </p:blipFill>
        <p:spPr bwMode="auto">
          <a:xfrm>
            <a:off x="7400925" y="2057400"/>
            <a:ext cx="3943350" cy="235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5" name="TextBox 12"/>
          <p:cNvSpPr txBox="1">
            <a:spLocks noChangeArrowheads="1"/>
          </p:cNvSpPr>
          <p:nvPr/>
        </p:nvSpPr>
        <p:spPr bwMode="auto">
          <a:xfrm>
            <a:off x="1143000" y="1600201"/>
            <a:ext cx="36576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a-DK" sz="2400" dirty="0" err="1"/>
              <a:t>Insert</a:t>
            </a:r>
            <a:r>
              <a:rPr lang="da-DK" sz="2400" dirty="0"/>
              <a:t>(</a:t>
            </a:r>
            <a:r>
              <a:rPr lang="da-DK" sz="24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400" dirty="0"/>
              <a:t>)</a:t>
            </a:r>
          </a:p>
          <a:p>
            <a:pPr eaLnBrk="1" hangingPunct="1">
              <a:spcBef>
                <a:spcPct val="0"/>
              </a:spcBef>
            </a:pPr>
            <a:r>
              <a:rPr lang="da-DK" sz="2400" dirty="0"/>
              <a:t>=</a:t>
            </a:r>
          </a:p>
          <a:p>
            <a:pPr eaLnBrk="1" hangingPunct="1">
              <a:spcBef>
                <a:spcPct val="0"/>
              </a:spcBef>
            </a:pPr>
            <a:r>
              <a:rPr lang="da-DK" sz="2400" dirty="0"/>
              <a:t>Søgning</a:t>
            </a:r>
          </a:p>
          <a:p>
            <a:pPr eaLnBrk="1" hangingPunct="1">
              <a:spcBef>
                <a:spcPct val="0"/>
              </a:spcBef>
            </a:pPr>
            <a:r>
              <a:rPr lang="da-DK" sz="2400" dirty="0"/>
              <a:t>+</a:t>
            </a:r>
          </a:p>
          <a:p>
            <a:pPr eaLnBrk="1" hangingPunct="1">
              <a:spcBef>
                <a:spcPct val="0"/>
              </a:spcBef>
            </a:pPr>
            <a:r>
              <a:rPr lang="da-DK" sz="2400" dirty="0"/>
              <a:t>Opret nyt </a:t>
            </a:r>
            <a:r>
              <a:rPr lang="da-DK" sz="2400" dirty="0">
                <a:solidFill>
                  <a:srgbClr val="FF0000"/>
                </a:solidFill>
              </a:rPr>
              <a:t>rødt</a:t>
            </a:r>
            <a:r>
              <a:rPr lang="da-DK" sz="2400" dirty="0"/>
              <a:t> blad</a:t>
            </a:r>
          </a:p>
          <a:p>
            <a:pPr eaLnBrk="1" hangingPunct="1">
              <a:spcBef>
                <a:spcPct val="0"/>
              </a:spcBef>
            </a:pPr>
            <a:r>
              <a:rPr lang="da-DK" sz="2400" dirty="0"/>
              <a:t>+</a:t>
            </a:r>
          </a:p>
          <a:p>
            <a:pPr eaLnBrk="1" hangingPunct="1">
              <a:spcBef>
                <a:spcPct val="0"/>
              </a:spcBef>
            </a:pPr>
            <a:r>
              <a:rPr lang="da-DK" sz="2400" dirty="0" err="1"/>
              <a:t>Rebalancering</a:t>
            </a:r>
            <a:endParaRPr lang="da-DK" sz="2400" dirty="0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038600" y="2362200"/>
            <a:ext cx="1676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a-DK" sz="2000" b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← O(log </a:t>
            </a:r>
            <a:r>
              <a:rPr lang="da-DK" sz="2000" b="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2000" b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343400" y="3124200"/>
            <a:ext cx="1676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a-DK" sz="2000" b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← O(1)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038600" y="3856038"/>
            <a:ext cx="1981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a-DK" sz="2000" b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← </a:t>
            </a:r>
            <a:r>
              <a:rPr lang="da-DK" sz="2000" b="0">
                <a:solidFill>
                  <a:srgbClr val="FF0000"/>
                </a:solidFill>
              </a:rPr>
              <a:t># transitioner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600200" y="4843464"/>
            <a:ext cx="4419600" cy="193833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l">
              <a:spcBef>
                <a:spcPts val="0"/>
              </a:spcBef>
              <a:defRPr/>
            </a:pPr>
            <a:r>
              <a:rPr lang="da-DK" sz="2000" b="0" dirty="0"/>
              <a:t># transitioner = </a:t>
            </a:r>
            <a:r>
              <a:rPr lang="da-DK" sz="2000" b="0" i="1" dirty="0"/>
              <a:t>amortiseret</a:t>
            </a:r>
            <a:r>
              <a:rPr lang="da-DK" sz="2000" b="0" dirty="0"/>
              <a:t> O(1)</a:t>
            </a:r>
          </a:p>
          <a:p>
            <a:pPr>
              <a:spcBef>
                <a:spcPts val="1200"/>
              </a:spcBef>
              <a:spcAft>
                <a:spcPts val="1200"/>
              </a:spcAft>
              <a:defRPr/>
            </a:pPr>
            <a:r>
              <a:rPr lang="el-GR" sz="2000" b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da-DK" sz="2000" b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#</a:t>
            </a:r>
            <a:r>
              <a:rPr lang="da-DK" sz="2000" b="0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røde knuder</a:t>
            </a:r>
          </a:p>
          <a:p>
            <a:pPr algn="l">
              <a:spcBef>
                <a:spcPts val="0"/>
              </a:spcBef>
              <a:defRPr/>
            </a:pPr>
            <a:r>
              <a:rPr lang="da-DK" sz="2000" dirty="0" err="1">
                <a:latin typeface="+mj-lt"/>
                <a:cs typeface="Times New Roman" pitchFamily="18" charset="0"/>
              </a:rPr>
              <a:t>Korollar</a:t>
            </a:r>
            <a:r>
              <a:rPr lang="da-DK" sz="2000" b="0" dirty="0">
                <a:latin typeface="+mj-lt"/>
                <a:cs typeface="Times New Roman" pitchFamily="18" charset="0"/>
              </a:rPr>
              <a:t>: Indsættelse i </a:t>
            </a:r>
            <a:r>
              <a:rPr lang="da-DK" sz="2000" b="0" dirty="0" err="1">
                <a:latin typeface="+mj-lt"/>
                <a:cs typeface="Times New Roman" pitchFamily="18" charset="0"/>
              </a:rPr>
              <a:t>rød-sorte</a:t>
            </a:r>
            <a:r>
              <a:rPr lang="da-DK" sz="2000" b="0" dirty="0">
                <a:latin typeface="+mj-lt"/>
                <a:cs typeface="Times New Roman" pitchFamily="18" charset="0"/>
              </a:rPr>
              <a:t> træer tager </a:t>
            </a:r>
            <a:r>
              <a:rPr lang="da-DK" sz="2000" b="0" i="1" dirty="0">
                <a:latin typeface="+mj-lt"/>
                <a:cs typeface="Times New Roman" pitchFamily="18" charset="0"/>
              </a:rPr>
              <a:t>amortiseret</a:t>
            </a:r>
            <a:r>
              <a:rPr lang="da-DK" sz="2000" b="0" dirty="0">
                <a:latin typeface="+mj-lt"/>
                <a:cs typeface="Times New Roman" pitchFamily="18" charset="0"/>
              </a:rPr>
              <a:t> O(1) tid, hvis indsættelsespositionen er kendt</a:t>
            </a:r>
            <a:endParaRPr lang="da-DK" sz="2000" b="0" dirty="0">
              <a:latin typeface="+mj-lt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7" grpId="0"/>
      <p:bldP spid="2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228600"/>
            <a:ext cx="4114800" cy="6378926"/>
          </a:xfrm>
          <a:ln>
            <a:solidFill>
              <a:schemeClr val="tx1"/>
            </a:solidFill>
          </a:ln>
        </p:spPr>
      </p:pic>
      <p:sp>
        <p:nvSpPr>
          <p:cNvPr id="2" name="TextBox 1"/>
          <p:cNvSpPr txBox="1"/>
          <p:nvPr/>
        </p:nvSpPr>
        <p:spPr>
          <a:xfrm>
            <a:off x="11201400" y="64886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dirty="0" smtClean="0"/>
              <a:t>1974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87275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12192000" cy="1143000"/>
          </a:xfrm>
        </p:spPr>
        <p:txBody>
          <a:bodyPr/>
          <a:lstStyle/>
          <a:p>
            <a:r>
              <a:rPr lang="da-DK" sz="4000" b="1" dirty="0" smtClean="0"/>
              <a:t>Union-Find med Sti-Komprimering (uden rank)</a:t>
            </a:r>
            <a:endParaRPr lang="da-DK" sz="4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4500" y="1482083"/>
            <a:ext cx="3505200" cy="3827322"/>
          </a:xfrm>
          <a:ln w="28575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da-DK" sz="1800" cap="smal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MakeSet</a:t>
            </a:r>
            <a:r>
              <a:rPr lang="da-DK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a-DK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da-DK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AutoNum type="arabicPlain"/>
            </a:pPr>
            <a:r>
              <a:rPr lang="da-DK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a-DK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da-DK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da-DK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da-DK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da-DK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da-DK" sz="800" i="1" cap="sm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da-DK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a-DK" sz="18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Union</a:t>
            </a:r>
            <a:r>
              <a:rPr lang="da-DK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a-DK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da-DK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a-DK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da-DK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da-DK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rabicPlain"/>
            </a:pPr>
            <a:r>
              <a:rPr lang="da-DK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a-DK" sz="18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Link</a:t>
            </a:r>
            <a:r>
              <a:rPr lang="da-DK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a-DK" sz="1800" cap="smal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FindSet</a:t>
            </a:r>
            <a:r>
              <a:rPr lang="da-DK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a-DK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da-DK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da-DK" sz="1800" cap="smal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FindSet</a:t>
            </a:r>
            <a:r>
              <a:rPr lang="da-DK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a-DK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da-DK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))</a:t>
            </a:r>
          </a:p>
          <a:p>
            <a:pPr marL="0" indent="0">
              <a:buNone/>
            </a:pPr>
            <a:endParaRPr lang="da-DK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a-DK" sz="18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Link</a:t>
            </a:r>
            <a:r>
              <a:rPr lang="da-DK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a-DK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da-DK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a-DK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da-DK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da-DK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rabicPlain"/>
            </a:pPr>
            <a:r>
              <a:rPr lang="da-DK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a-DK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da-DK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da-DK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da-DK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da-DK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  <a:p>
            <a:pPr marL="0" indent="0">
              <a:buNone/>
            </a:pPr>
            <a:endParaRPr lang="da-DK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Tx/>
              <a:buNone/>
            </a:pPr>
            <a:r>
              <a:rPr lang="da-DK" sz="18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FindSet</a:t>
            </a:r>
            <a:r>
              <a:rPr lang="da-DK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a-DK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da-DK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FontTx/>
              <a:buAutoNum type="arabicPlain"/>
            </a:pPr>
            <a:r>
              <a:rPr lang="da-DK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a-DK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da-DK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da-DK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da-DK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≠ </a:t>
            </a:r>
            <a:r>
              <a:rPr lang="da-DK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da-DK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da-DK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da-DK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da-DK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</a:p>
          <a:p>
            <a:pPr>
              <a:buFontTx/>
              <a:buAutoNum type="arabicPlain"/>
            </a:pPr>
            <a:r>
              <a:rPr lang="da-DK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da-DK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da-DK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da-DK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da-DK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da-DK" sz="1800" cap="smal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FindSet</a:t>
            </a:r>
            <a:r>
              <a:rPr lang="da-DK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a-DK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da-DK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da-DK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da-DK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FontTx/>
              <a:buAutoNum type="arabicPlain"/>
            </a:pPr>
            <a:r>
              <a:rPr lang="da-DK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a-DK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da-DK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da-DK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da-DK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da-DK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da-DK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5470" y="5386162"/>
                <a:ext cx="2971800" cy="13956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  <a:spcAft>
                    <a:spcPts val="1200"/>
                  </a:spcAft>
                  <a:tabLst>
                    <a:tab pos="1077913" algn="l"/>
                  </a:tabLst>
                </a:pPr>
                <a:r>
                  <a:rPr lang="da-DK" sz="1400" dirty="0" smtClean="0"/>
                  <a:t>Amortiseret analyse</a:t>
                </a:r>
              </a:p>
              <a:p>
                <a:pPr algn="l">
                  <a:spcBef>
                    <a:spcPts val="0"/>
                  </a:spcBef>
                  <a:tabLst>
                    <a:tab pos="1077913" algn="l"/>
                  </a:tabLst>
                </a:pPr>
                <a:r>
                  <a:rPr lang="da-DK" sz="1400" dirty="0" smtClean="0"/>
                  <a:t>   Definition</a:t>
                </a:r>
                <a:r>
                  <a:rPr lang="da-DK" sz="1400" dirty="0"/>
                  <a:t>	</a:t>
                </a:r>
                <a:r>
                  <a:rPr lang="da-DK" sz="1400" b="0" dirty="0" smtClean="0">
                    <a:solidFill>
                      <a:srgbClr val="0070C0"/>
                    </a:solidFill>
                  </a:rPr>
                  <a:t>rank(</a:t>
                </a:r>
                <a:r>
                  <a:rPr lang="da-DK" sz="1400" b="0" i="1" dirty="0" smtClean="0">
                    <a:solidFill>
                      <a:srgbClr val="0070C0"/>
                    </a:solidFill>
                  </a:rPr>
                  <a:t>x</a:t>
                </a:r>
                <a:r>
                  <a:rPr lang="da-DK" sz="1400" b="0" dirty="0" smtClean="0">
                    <a:solidFill>
                      <a:srgbClr val="0070C0"/>
                    </a:solidFill>
                  </a:rPr>
                  <a:t>)</a:t>
                </a:r>
                <a:r>
                  <a:rPr lang="da-DK" sz="1400" dirty="0" smtClean="0"/>
                  <a:t> = </a:t>
                </a:r>
                <a:r>
                  <a:rPr lang="da-DK" sz="1400" baseline="-25000" dirty="0" smtClean="0"/>
                  <a:t>└</a:t>
                </a:r>
                <a:r>
                  <a:rPr lang="da-DK" sz="1400" b="0" dirty="0" smtClean="0"/>
                  <a:t>log</a:t>
                </a:r>
                <a:r>
                  <a:rPr lang="da-DK" sz="1400" b="0" baseline="-25000" dirty="0" smtClean="0"/>
                  <a:t>2</a:t>
                </a:r>
                <a:r>
                  <a:rPr lang="da-DK" sz="1400" b="0" dirty="0" smtClean="0"/>
                  <a:t> |</a:t>
                </a:r>
                <a:r>
                  <a:rPr lang="da-DK" sz="1400" b="0" i="1" dirty="0" smtClean="0"/>
                  <a:t>T</a:t>
                </a:r>
                <a:r>
                  <a:rPr lang="da-DK" sz="1400" b="0" dirty="0" smtClean="0"/>
                  <a:t>(</a:t>
                </a:r>
                <a:r>
                  <a:rPr lang="da-DK" sz="1400" b="0" i="1" dirty="0" smtClean="0"/>
                  <a:t>x</a:t>
                </a:r>
                <a:r>
                  <a:rPr lang="da-DK" sz="1400" b="0" dirty="0" smtClean="0"/>
                  <a:t>)|</a:t>
                </a:r>
                <a:r>
                  <a:rPr lang="da-DK" sz="1400" baseline="-25000" dirty="0" smtClean="0"/>
                  <a:t>┘</a:t>
                </a:r>
              </a:p>
              <a:p>
                <a:pPr algn="l">
                  <a:spcBef>
                    <a:spcPts val="0"/>
                  </a:spcBef>
                  <a:tabLst>
                    <a:tab pos="1077913" algn="l"/>
                  </a:tabLst>
                </a:pPr>
                <a:endParaRPr lang="da-DK" sz="1400" baseline="-25000" dirty="0" smtClean="0"/>
              </a:p>
              <a:p>
                <a:pPr algn="l">
                  <a:spcBef>
                    <a:spcPts val="0"/>
                  </a:spcBef>
                  <a:tabLst>
                    <a:tab pos="1077913" algn="l"/>
                  </a:tabLst>
                </a:pPr>
                <a:r>
                  <a:rPr lang="da-DK" sz="1400" dirty="0" smtClean="0"/>
                  <a:t>   Lemma	</a:t>
                </a:r>
                <a:r>
                  <a:rPr lang="da-DK" sz="1400" b="0" dirty="0" smtClean="0"/>
                  <a:t>rank(</a:t>
                </a:r>
                <a:r>
                  <a:rPr lang="da-DK" sz="1400" b="0" i="1" dirty="0" err="1" smtClean="0"/>
                  <a:t>x</a:t>
                </a:r>
                <a:r>
                  <a:rPr lang="da-DK" sz="1400" b="0" dirty="0" err="1" smtClean="0"/>
                  <a:t>.</a:t>
                </a:r>
                <a:r>
                  <a:rPr lang="da-DK" sz="1400" b="0" i="1" dirty="0" err="1" smtClean="0"/>
                  <a:t>p</a:t>
                </a:r>
                <a:r>
                  <a:rPr lang="da-DK" sz="1400" b="0" dirty="0" smtClean="0"/>
                  <a:t>) ≥ rank(</a:t>
                </a:r>
                <a:r>
                  <a:rPr lang="da-DK" sz="1400" b="0" i="1" dirty="0" smtClean="0"/>
                  <a:t>x</a:t>
                </a:r>
                <a:r>
                  <a:rPr lang="da-DK" sz="1400" b="0" dirty="0" smtClean="0"/>
                  <a:t>)</a:t>
                </a:r>
              </a:p>
              <a:p>
                <a:pPr algn="l">
                  <a:spcBef>
                    <a:spcPts val="0"/>
                  </a:spcBef>
                  <a:tabLst>
                    <a:tab pos="1077913" algn="l"/>
                  </a:tabLst>
                </a:pPr>
                <a:endParaRPr lang="da-DK" sz="1400" baseline="-25000" dirty="0"/>
              </a:p>
              <a:p>
                <a:pPr algn="l">
                  <a:spcBef>
                    <a:spcPts val="0"/>
                  </a:spcBef>
                  <a:tabLst>
                    <a:tab pos="1077913" algn="l"/>
                  </a:tabLst>
                </a:pPr>
                <a:r>
                  <a:rPr lang="da-DK" sz="1400" dirty="0" smtClean="0">
                    <a:latin typeface="+mn-lt"/>
                  </a:rPr>
                  <a:t>   Potentiale</a:t>
                </a:r>
                <a:r>
                  <a:rPr lang="da-DK" sz="1400" dirty="0">
                    <a:latin typeface="+mn-lt"/>
                  </a:rPr>
                  <a:t>	</a:t>
                </a:r>
                <a:r>
                  <a:rPr lang="el-GR" sz="1400" b="0" dirty="0">
                    <a:solidFill>
                      <a:srgbClr val="C00000"/>
                    </a:solidFill>
                    <a:latin typeface="+mn-lt"/>
                    <a:cs typeface="Times New Roman" pitchFamily="18" charset="0"/>
                  </a:rPr>
                  <a:t>Φ</a:t>
                </a:r>
                <a:r>
                  <a:rPr lang="da-DK" sz="1400" b="0" dirty="0">
                    <a:solidFill>
                      <a:srgbClr val="C00000"/>
                    </a:solidFill>
                    <a:latin typeface="+mn-lt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da-DK" sz="1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nor/>
                            <m:brk m:alnAt="9"/>
                          </m:rPr>
                          <a:rPr lang="da-DK" sz="1400" b="0" i="1" smtClean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rPr>
                          <m:t>x</m:t>
                        </m:r>
                      </m:sub>
                      <m:sup/>
                      <m:e>
                        <m:r>
                          <m:rPr>
                            <m:nor/>
                          </m:rPr>
                          <a:rPr lang="da-DK" sz="1400" b="0" i="0" smtClean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rPr>
                          <m:t>rank</m:t>
                        </m:r>
                        <m:r>
                          <m:rPr>
                            <m:nor/>
                          </m:rPr>
                          <a:rPr lang="da-DK" sz="1400" b="0" i="0" smtClean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da-DK" sz="1400" b="0" i="1" smtClean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da-DK" sz="1400" b="0" i="0" smtClean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da-DK" sz="1400" dirty="0">
                  <a:solidFill>
                    <a:srgbClr val="C000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470" y="5386162"/>
                <a:ext cx="2971800" cy="1395638"/>
              </a:xfrm>
              <a:prstGeom prst="rect">
                <a:avLst/>
              </a:prstGeom>
              <a:blipFill>
                <a:blip r:embed="rId3"/>
                <a:stretch>
                  <a:fillRect t="-873" b="-34934"/>
                </a:stretch>
              </a:blipFill>
            </p:spPr>
            <p:txBody>
              <a:bodyPr/>
              <a:lstStyle/>
              <a:p>
                <a:r>
                  <a:rPr lang="da-DK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3" name="Group 172"/>
          <p:cNvGrpSpPr/>
          <p:nvPr/>
        </p:nvGrpSpPr>
        <p:grpSpPr>
          <a:xfrm>
            <a:off x="6729054" y="1484481"/>
            <a:ext cx="1518475" cy="790390"/>
            <a:chOff x="6729054" y="1484481"/>
            <a:chExt cx="1518475" cy="790390"/>
          </a:xfrm>
        </p:grpSpPr>
        <p:sp>
          <p:nvSpPr>
            <p:cNvPr id="119" name="Right Arrow 118"/>
            <p:cNvSpPr/>
            <p:nvPr/>
          </p:nvSpPr>
          <p:spPr bwMode="auto">
            <a:xfrm>
              <a:off x="7270195" y="1849097"/>
              <a:ext cx="564356" cy="425774"/>
            </a:xfrm>
            <a:prstGeom prst="rightArrow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da-DK"/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6729054" y="1484481"/>
              <a:ext cx="15184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b="0" cap="small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FindSet</a:t>
              </a:r>
              <a:r>
                <a:rPr lang="da-DK" b="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(20)</a:t>
              </a:r>
              <a:endParaRPr lang="da-DK" b="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72" name="Group 171"/>
          <p:cNvGrpSpPr/>
          <p:nvPr/>
        </p:nvGrpSpPr>
        <p:grpSpPr>
          <a:xfrm>
            <a:off x="5310133" y="1461298"/>
            <a:ext cx="2251865" cy="3205710"/>
            <a:chOff x="5310133" y="1461298"/>
            <a:chExt cx="2251865" cy="3205710"/>
          </a:xfrm>
        </p:grpSpPr>
        <p:cxnSp>
          <p:nvCxnSpPr>
            <p:cNvPr id="134" name="Straight Connector 133"/>
            <p:cNvCxnSpPr/>
            <p:nvPr/>
          </p:nvCxnSpPr>
          <p:spPr bwMode="auto">
            <a:xfrm flipH="1" flipV="1">
              <a:off x="6629400" y="3459930"/>
              <a:ext cx="468883" cy="451785"/>
            </a:xfrm>
            <a:prstGeom prst="line">
              <a:avLst/>
            </a:prstGeom>
            <a:solidFill>
              <a:srgbClr val="FF99FF"/>
            </a:solidFill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 bwMode="auto">
            <a:xfrm flipV="1">
              <a:off x="6060768" y="3405959"/>
              <a:ext cx="530376" cy="492235"/>
            </a:xfrm>
            <a:prstGeom prst="line">
              <a:avLst/>
            </a:prstGeom>
            <a:solidFill>
              <a:srgbClr val="FF99FF"/>
            </a:solidFill>
            <a:ln w="76200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30" idx="0"/>
              <a:endCxn id="27" idx="4"/>
            </p:cNvCxnSpPr>
            <p:nvPr/>
          </p:nvCxnSpPr>
          <p:spPr bwMode="auto">
            <a:xfrm flipH="1" flipV="1">
              <a:off x="6596164" y="2963005"/>
              <a:ext cx="1949" cy="259018"/>
            </a:xfrm>
            <a:prstGeom prst="line">
              <a:avLst/>
            </a:prstGeom>
            <a:solidFill>
              <a:srgbClr val="FF99FF"/>
            </a:solidFill>
            <a:ln w="76200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 bwMode="auto">
            <a:xfrm flipV="1">
              <a:off x="5522220" y="1651140"/>
              <a:ext cx="518836" cy="590799"/>
            </a:xfrm>
            <a:prstGeom prst="line">
              <a:avLst/>
            </a:prstGeom>
            <a:solidFill>
              <a:srgbClr val="FF99FF"/>
            </a:solidFill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 bwMode="auto">
            <a:xfrm flipH="1" flipV="1">
              <a:off x="6030901" y="1640000"/>
              <a:ext cx="518497" cy="577699"/>
            </a:xfrm>
            <a:prstGeom prst="line">
              <a:avLst/>
            </a:prstGeom>
            <a:solidFill>
              <a:srgbClr val="FF99FF"/>
            </a:solidFill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 bwMode="auto">
            <a:xfrm flipH="1" flipV="1">
              <a:off x="6060768" y="3931261"/>
              <a:ext cx="284901" cy="551081"/>
            </a:xfrm>
            <a:prstGeom prst="line">
              <a:avLst/>
            </a:prstGeom>
            <a:solidFill>
              <a:srgbClr val="FF99FF"/>
            </a:solidFill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 bwMode="auto">
            <a:xfrm flipV="1">
              <a:off x="5824821" y="3916147"/>
              <a:ext cx="228979" cy="566195"/>
            </a:xfrm>
            <a:prstGeom prst="line">
              <a:avLst/>
            </a:prstGeom>
            <a:solidFill>
              <a:srgbClr val="FF99FF"/>
            </a:solidFill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 bwMode="auto">
            <a:xfrm flipV="1">
              <a:off x="5478604" y="2230970"/>
              <a:ext cx="550137" cy="530968"/>
            </a:xfrm>
            <a:prstGeom prst="line">
              <a:avLst/>
            </a:prstGeom>
            <a:solidFill>
              <a:srgbClr val="FF99FF"/>
            </a:solidFill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 bwMode="auto">
            <a:xfrm flipH="1" flipV="1">
              <a:off x="6025936" y="2222933"/>
              <a:ext cx="580074" cy="574979"/>
            </a:xfrm>
            <a:prstGeom prst="line">
              <a:avLst/>
            </a:prstGeom>
            <a:solidFill>
              <a:srgbClr val="FF99FF"/>
            </a:solidFill>
            <a:ln w="76200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Oval 23"/>
            <p:cNvSpPr/>
            <p:nvPr/>
          </p:nvSpPr>
          <p:spPr bwMode="auto">
            <a:xfrm>
              <a:off x="5310133" y="3167612"/>
              <a:ext cx="336942" cy="367873"/>
            </a:xfrm>
            <a:prstGeom prst="ellipse">
              <a:avLst/>
            </a:prstGeom>
            <a:solidFill>
              <a:srgbClr val="00B05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a-DK" sz="1100" b="0" dirty="0"/>
                <a:t>3</a:t>
              </a:r>
            </a:p>
          </p:txBody>
        </p:sp>
        <p:sp>
          <p:nvSpPr>
            <p:cNvPr id="25" name="Oval 24"/>
            <p:cNvSpPr/>
            <p:nvPr/>
          </p:nvSpPr>
          <p:spPr bwMode="auto">
            <a:xfrm>
              <a:off x="5311768" y="2600688"/>
              <a:ext cx="336942" cy="367873"/>
            </a:xfrm>
            <a:prstGeom prst="ellipse">
              <a:avLst/>
            </a:prstGeom>
            <a:solidFill>
              <a:srgbClr val="00B05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a-DK" sz="1100" b="0" dirty="0"/>
                <a:t>4</a:t>
              </a:r>
            </a:p>
          </p:txBody>
        </p:sp>
        <p:sp>
          <p:nvSpPr>
            <p:cNvPr id="26" name="Oval 25"/>
            <p:cNvSpPr/>
            <p:nvPr/>
          </p:nvSpPr>
          <p:spPr bwMode="auto">
            <a:xfrm>
              <a:off x="5864187" y="2033764"/>
              <a:ext cx="336942" cy="367873"/>
            </a:xfrm>
            <a:prstGeom prst="ellipse">
              <a:avLst/>
            </a:prstGeom>
            <a:solidFill>
              <a:srgbClr val="C0000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a-DK" sz="1100" b="0" dirty="0"/>
                <a:t>8</a:t>
              </a:r>
            </a:p>
          </p:txBody>
        </p:sp>
        <p:sp>
          <p:nvSpPr>
            <p:cNvPr id="27" name="Oval 26"/>
            <p:cNvSpPr/>
            <p:nvPr/>
          </p:nvSpPr>
          <p:spPr bwMode="auto">
            <a:xfrm>
              <a:off x="6427693" y="2595132"/>
              <a:ext cx="336942" cy="367873"/>
            </a:xfrm>
            <a:prstGeom prst="ellipse">
              <a:avLst/>
            </a:prstGeom>
            <a:solidFill>
              <a:srgbClr val="C0000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a-DK" sz="1100" b="0" dirty="0"/>
                <a:t>12</a:t>
              </a:r>
            </a:p>
          </p:txBody>
        </p:sp>
        <p:sp>
          <p:nvSpPr>
            <p:cNvPr id="28" name="Oval 27"/>
            <p:cNvSpPr/>
            <p:nvPr/>
          </p:nvSpPr>
          <p:spPr bwMode="auto">
            <a:xfrm>
              <a:off x="5864250" y="1461298"/>
              <a:ext cx="336942" cy="367873"/>
            </a:xfrm>
            <a:prstGeom prst="ellipse">
              <a:avLst/>
            </a:prstGeom>
            <a:solidFill>
              <a:srgbClr val="C0000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a-DK" sz="1100" b="0" dirty="0"/>
                <a:t>2</a:t>
              </a:r>
            </a:p>
          </p:txBody>
        </p:sp>
        <p:sp>
          <p:nvSpPr>
            <p:cNvPr id="29" name="Oval 28"/>
            <p:cNvSpPr/>
            <p:nvPr/>
          </p:nvSpPr>
          <p:spPr bwMode="auto">
            <a:xfrm>
              <a:off x="5648710" y="4299135"/>
              <a:ext cx="336942" cy="367873"/>
            </a:xfrm>
            <a:prstGeom prst="ellipse">
              <a:avLst/>
            </a:prstGeom>
            <a:solidFill>
              <a:srgbClr val="00B05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a-DK" sz="1100" b="0" dirty="0"/>
                <a:t>14</a:t>
              </a:r>
            </a:p>
          </p:txBody>
        </p:sp>
        <p:sp>
          <p:nvSpPr>
            <p:cNvPr id="31" name="Oval 30"/>
            <p:cNvSpPr/>
            <p:nvPr/>
          </p:nvSpPr>
          <p:spPr bwMode="auto">
            <a:xfrm>
              <a:off x="5885329" y="3734536"/>
              <a:ext cx="336942" cy="367873"/>
            </a:xfrm>
            <a:prstGeom prst="ellipse">
              <a:avLst/>
            </a:prstGeom>
            <a:solidFill>
              <a:srgbClr val="C0000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a-DK" sz="1100" b="0" dirty="0"/>
                <a:t>20</a:t>
              </a:r>
            </a:p>
          </p:txBody>
        </p:sp>
        <p:sp>
          <p:nvSpPr>
            <p:cNvPr id="35" name="Oval 34"/>
            <p:cNvSpPr/>
            <p:nvPr/>
          </p:nvSpPr>
          <p:spPr bwMode="auto">
            <a:xfrm>
              <a:off x="6172649" y="4299134"/>
              <a:ext cx="336942" cy="367873"/>
            </a:xfrm>
            <a:prstGeom prst="ellipse">
              <a:avLst/>
            </a:prstGeom>
            <a:solidFill>
              <a:srgbClr val="00B05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a-DK" sz="1100" b="0" dirty="0" smtClean="0"/>
                <a:t>11</a:t>
              </a:r>
              <a:endParaRPr lang="da-DK" sz="1100" b="0" dirty="0"/>
            </a:p>
          </p:txBody>
        </p:sp>
        <p:cxnSp>
          <p:nvCxnSpPr>
            <p:cNvPr id="41" name="Straight Connector 40"/>
            <p:cNvCxnSpPr>
              <a:stCxn id="24" idx="0"/>
              <a:endCxn id="25" idx="4"/>
            </p:cNvCxnSpPr>
            <p:nvPr/>
          </p:nvCxnSpPr>
          <p:spPr bwMode="auto">
            <a:xfrm flipV="1">
              <a:off x="5478604" y="2968561"/>
              <a:ext cx="1635" cy="199051"/>
            </a:xfrm>
            <a:prstGeom prst="line">
              <a:avLst/>
            </a:prstGeom>
            <a:solidFill>
              <a:srgbClr val="FF99FF"/>
            </a:solidFill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26" idx="0"/>
              <a:endCxn id="28" idx="4"/>
            </p:cNvCxnSpPr>
            <p:nvPr/>
          </p:nvCxnSpPr>
          <p:spPr bwMode="auto">
            <a:xfrm flipV="1">
              <a:off x="6032658" y="1829171"/>
              <a:ext cx="63" cy="204593"/>
            </a:xfrm>
            <a:prstGeom prst="line">
              <a:avLst/>
            </a:prstGeom>
            <a:solidFill>
              <a:srgbClr val="FF99FF"/>
            </a:solidFill>
            <a:ln w="76200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Oval 29"/>
            <p:cNvSpPr/>
            <p:nvPr/>
          </p:nvSpPr>
          <p:spPr bwMode="auto">
            <a:xfrm>
              <a:off x="6429642" y="3222023"/>
              <a:ext cx="336942" cy="367873"/>
            </a:xfrm>
            <a:prstGeom prst="ellipse">
              <a:avLst/>
            </a:prstGeom>
            <a:solidFill>
              <a:srgbClr val="C0000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a-DK" sz="1100" b="0" dirty="0"/>
                <a:t>7</a:t>
              </a:r>
            </a:p>
          </p:txBody>
        </p:sp>
        <p:sp>
          <p:nvSpPr>
            <p:cNvPr id="60" name="Oval 59"/>
            <p:cNvSpPr/>
            <p:nvPr/>
          </p:nvSpPr>
          <p:spPr bwMode="auto">
            <a:xfrm>
              <a:off x="5319787" y="2033763"/>
              <a:ext cx="336942" cy="367873"/>
            </a:xfrm>
            <a:prstGeom prst="ellipse">
              <a:avLst/>
            </a:prstGeom>
            <a:solidFill>
              <a:srgbClr val="00B05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a-DK" sz="1100" b="0" dirty="0"/>
                <a:t>9</a:t>
              </a:r>
            </a:p>
          </p:txBody>
        </p:sp>
        <p:sp>
          <p:nvSpPr>
            <p:cNvPr id="61" name="Oval 60"/>
            <p:cNvSpPr/>
            <p:nvPr/>
          </p:nvSpPr>
          <p:spPr bwMode="auto">
            <a:xfrm>
              <a:off x="6418729" y="2033762"/>
              <a:ext cx="336942" cy="367873"/>
            </a:xfrm>
            <a:prstGeom prst="ellipse">
              <a:avLst/>
            </a:prstGeom>
            <a:solidFill>
              <a:srgbClr val="00B05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a-DK" sz="1100" b="0" dirty="0"/>
                <a:t>5</a:t>
              </a:r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5310133" y="3724639"/>
              <a:ext cx="336942" cy="367873"/>
            </a:xfrm>
            <a:prstGeom prst="ellipse">
              <a:avLst/>
            </a:prstGeom>
            <a:solidFill>
              <a:srgbClr val="00B05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a-DK" sz="1100" b="0" dirty="0" smtClean="0"/>
                <a:t>13</a:t>
              </a:r>
              <a:endParaRPr lang="da-DK" sz="1100" b="0" dirty="0"/>
            </a:p>
          </p:txBody>
        </p:sp>
        <p:cxnSp>
          <p:nvCxnSpPr>
            <p:cNvPr id="69" name="Straight Connector 68"/>
            <p:cNvCxnSpPr>
              <a:stCxn id="68" idx="0"/>
              <a:endCxn id="24" idx="4"/>
            </p:cNvCxnSpPr>
            <p:nvPr/>
          </p:nvCxnSpPr>
          <p:spPr bwMode="auto">
            <a:xfrm flipV="1">
              <a:off x="5478604" y="3535485"/>
              <a:ext cx="0" cy="189154"/>
            </a:xfrm>
            <a:prstGeom prst="line">
              <a:avLst/>
            </a:prstGeom>
            <a:solidFill>
              <a:srgbClr val="FF99FF"/>
            </a:solidFill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 bwMode="auto">
            <a:xfrm flipH="1" flipV="1">
              <a:off x="7113175" y="3931261"/>
              <a:ext cx="284901" cy="551081"/>
            </a:xfrm>
            <a:prstGeom prst="line">
              <a:avLst/>
            </a:prstGeom>
            <a:solidFill>
              <a:srgbClr val="FF99FF"/>
            </a:solidFill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 bwMode="auto">
            <a:xfrm flipV="1">
              <a:off x="6877228" y="3916147"/>
              <a:ext cx="228979" cy="566195"/>
            </a:xfrm>
            <a:prstGeom prst="line">
              <a:avLst/>
            </a:prstGeom>
            <a:solidFill>
              <a:srgbClr val="FF99FF"/>
            </a:solidFill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3" name="Oval 122"/>
            <p:cNvSpPr/>
            <p:nvPr/>
          </p:nvSpPr>
          <p:spPr bwMode="auto">
            <a:xfrm>
              <a:off x="6701117" y="4299135"/>
              <a:ext cx="336942" cy="367873"/>
            </a:xfrm>
            <a:prstGeom prst="ellipse">
              <a:avLst/>
            </a:prstGeom>
            <a:solidFill>
              <a:srgbClr val="00B05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a-DK" sz="1100" b="0" dirty="0" smtClean="0"/>
                <a:t>6</a:t>
              </a:r>
              <a:endParaRPr lang="da-DK" sz="1100" b="0" dirty="0"/>
            </a:p>
          </p:txBody>
        </p:sp>
        <p:sp>
          <p:nvSpPr>
            <p:cNvPr id="124" name="Oval 123"/>
            <p:cNvSpPr/>
            <p:nvPr/>
          </p:nvSpPr>
          <p:spPr bwMode="auto">
            <a:xfrm>
              <a:off x="6937736" y="3734536"/>
              <a:ext cx="336942" cy="367873"/>
            </a:xfrm>
            <a:prstGeom prst="ellipse">
              <a:avLst/>
            </a:prstGeom>
            <a:solidFill>
              <a:srgbClr val="00B05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a-DK" sz="1100" b="0" dirty="0" smtClean="0"/>
                <a:t>1</a:t>
              </a:r>
              <a:endParaRPr lang="da-DK" sz="1100" b="0" dirty="0"/>
            </a:p>
          </p:txBody>
        </p:sp>
        <p:sp>
          <p:nvSpPr>
            <p:cNvPr id="125" name="Oval 124"/>
            <p:cNvSpPr/>
            <p:nvPr/>
          </p:nvSpPr>
          <p:spPr bwMode="auto">
            <a:xfrm>
              <a:off x="7225056" y="4299134"/>
              <a:ext cx="336942" cy="367873"/>
            </a:xfrm>
            <a:prstGeom prst="ellipse">
              <a:avLst/>
            </a:prstGeom>
            <a:solidFill>
              <a:srgbClr val="00B05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a-DK" sz="1100" b="0" dirty="0" smtClean="0"/>
                <a:t>19</a:t>
              </a:r>
              <a:endParaRPr lang="da-DK" sz="1100" b="0" dirty="0"/>
            </a:p>
          </p:txBody>
        </p:sp>
      </p:grpSp>
      <p:grpSp>
        <p:nvGrpSpPr>
          <p:cNvPr id="174" name="Group 173"/>
          <p:cNvGrpSpPr/>
          <p:nvPr/>
        </p:nvGrpSpPr>
        <p:grpSpPr>
          <a:xfrm>
            <a:off x="8254347" y="1456063"/>
            <a:ext cx="3395290" cy="2626067"/>
            <a:chOff x="8254347" y="1456063"/>
            <a:chExt cx="3395290" cy="2626067"/>
          </a:xfrm>
        </p:grpSpPr>
        <p:cxnSp>
          <p:nvCxnSpPr>
            <p:cNvPr id="86" name="Straight Connector 85"/>
            <p:cNvCxnSpPr/>
            <p:nvPr/>
          </p:nvCxnSpPr>
          <p:spPr bwMode="auto">
            <a:xfrm flipH="1" flipV="1">
              <a:off x="9713290" y="1606630"/>
              <a:ext cx="1480556" cy="651391"/>
            </a:xfrm>
            <a:prstGeom prst="line">
              <a:avLst/>
            </a:prstGeom>
            <a:solidFill>
              <a:srgbClr val="FF99FF"/>
            </a:solidFill>
            <a:ln w="76200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 bwMode="auto">
            <a:xfrm flipV="1">
              <a:off x="8943474" y="1647891"/>
              <a:ext cx="751359" cy="550701"/>
            </a:xfrm>
            <a:prstGeom prst="line">
              <a:avLst/>
            </a:prstGeom>
            <a:solidFill>
              <a:srgbClr val="FF99FF"/>
            </a:solidFill>
            <a:ln w="76200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 bwMode="auto">
            <a:xfrm flipV="1">
              <a:off x="8442513" y="1606630"/>
              <a:ext cx="1236513" cy="591962"/>
            </a:xfrm>
            <a:prstGeom prst="line">
              <a:avLst/>
            </a:prstGeom>
            <a:solidFill>
              <a:srgbClr val="FF99FF"/>
            </a:solidFill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 bwMode="auto">
            <a:xfrm flipV="1">
              <a:off x="9451817" y="1639999"/>
              <a:ext cx="249389" cy="577701"/>
            </a:xfrm>
            <a:prstGeom prst="line">
              <a:avLst/>
            </a:prstGeom>
            <a:solidFill>
              <a:srgbClr val="FF99FF"/>
            </a:solidFill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>
              <a:stCxn id="79" idx="0"/>
              <a:endCxn id="80" idx="4"/>
            </p:cNvCxnSpPr>
            <p:nvPr/>
          </p:nvCxnSpPr>
          <p:spPr bwMode="auto">
            <a:xfrm flipV="1">
              <a:off x="8928354" y="2401637"/>
              <a:ext cx="6722" cy="188669"/>
            </a:xfrm>
            <a:prstGeom prst="line">
              <a:avLst/>
            </a:prstGeom>
            <a:solidFill>
              <a:srgbClr val="FF99FF"/>
            </a:solidFill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 bwMode="auto">
            <a:xfrm flipH="1" flipV="1">
              <a:off x="9704931" y="1630994"/>
              <a:ext cx="252580" cy="569200"/>
            </a:xfrm>
            <a:prstGeom prst="line">
              <a:avLst/>
            </a:prstGeom>
            <a:solidFill>
              <a:srgbClr val="FF99FF"/>
            </a:solidFill>
            <a:ln w="76200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8" name="Oval 77"/>
            <p:cNvSpPr/>
            <p:nvPr/>
          </p:nvSpPr>
          <p:spPr bwMode="auto">
            <a:xfrm>
              <a:off x="8758248" y="3157230"/>
              <a:ext cx="336942" cy="367873"/>
            </a:xfrm>
            <a:prstGeom prst="ellipse">
              <a:avLst/>
            </a:prstGeom>
            <a:solidFill>
              <a:srgbClr val="00B05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a-DK" sz="1100" b="0" dirty="0"/>
                <a:t>3</a:t>
              </a:r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8759883" y="2590306"/>
              <a:ext cx="336942" cy="367873"/>
            </a:xfrm>
            <a:prstGeom prst="ellipse">
              <a:avLst/>
            </a:prstGeom>
            <a:solidFill>
              <a:srgbClr val="00B05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a-DK" sz="1100" b="0" dirty="0"/>
                <a:t>4</a:t>
              </a:r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8766605" y="2033764"/>
              <a:ext cx="336942" cy="367873"/>
            </a:xfrm>
            <a:prstGeom prst="ellipse">
              <a:avLst/>
            </a:prstGeom>
            <a:solidFill>
              <a:srgbClr val="C0000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a-DK" sz="1100" b="0" dirty="0"/>
                <a:t>8</a:t>
              </a:r>
            </a:p>
          </p:txBody>
        </p:sp>
        <p:cxnSp>
          <p:nvCxnSpPr>
            <p:cNvPr id="74" name="Straight Connector 73"/>
            <p:cNvCxnSpPr/>
            <p:nvPr/>
          </p:nvCxnSpPr>
          <p:spPr bwMode="auto">
            <a:xfrm flipH="1" flipV="1">
              <a:off x="11200814" y="2258021"/>
              <a:ext cx="284901" cy="551081"/>
            </a:xfrm>
            <a:prstGeom prst="line">
              <a:avLst/>
            </a:prstGeom>
            <a:solidFill>
              <a:srgbClr val="FF99FF"/>
            </a:solidFill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 bwMode="auto">
            <a:xfrm flipV="1">
              <a:off x="10964867" y="2242907"/>
              <a:ext cx="228979" cy="566195"/>
            </a:xfrm>
            <a:prstGeom prst="line">
              <a:avLst/>
            </a:prstGeom>
            <a:solidFill>
              <a:srgbClr val="FF99FF"/>
            </a:solidFill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3" name="Oval 82"/>
            <p:cNvSpPr/>
            <p:nvPr/>
          </p:nvSpPr>
          <p:spPr bwMode="auto">
            <a:xfrm>
              <a:off x="10788756" y="2625895"/>
              <a:ext cx="336942" cy="367873"/>
            </a:xfrm>
            <a:prstGeom prst="ellipse">
              <a:avLst/>
            </a:prstGeom>
            <a:solidFill>
              <a:srgbClr val="00B05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a-DK" sz="1100" b="0" dirty="0"/>
                <a:t>14</a:t>
              </a:r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11025375" y="2061296"/>
              <a:ext cx="336942" cy="367873"/>
            </a:xfrm>
            <a:prstGeom prst="ellipse">
              <a:avLst/>
            </a:prstGeom>
            <a:solidFill>
              <a:srgbClr val="C0000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a-DK" sz="1100" b="0" dirty="0"/>
                <a:t>20</a:t>
              </a:r>
            </a:p>
          </p:txBody>
        </p:sp>
        <p:sp>
          <p:nvSpPr>
            <p:cNvPr id="85" name="Oval 84"/>
            <p:cNvSpPr/>
            <p:nvPr/>
          </p:nvSpPr>
          <p:spPr bwMode="auto">
            <a:xfrm>
              <a:off x="11312695" y="2625894"/>
              <a:ext cx="336942" cy="367873"/>
            </a:xfrm>
            <a:prstGeom prst="ellipse">
              <a:avLst/>
            </a:prstGeom>
            <a:solidFill>
              <a:srgbClr val="00B05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a-DK" sz="1100" b="0" dirty="0" smtClean="0"/>
                <a:t>11</a:t>
              </a:r>
              <a:endParaRPr lang="da-DK" sz="1100" b="0" dirty="0"/>
            </a:p>
          </p:txBody>
        </p:sp>
        <p:cxnSp>
          <p:nvCxnSpPr>
            <p:cNvPr id="87" name="Straight Connector 86"/>
            <p:cNvCxnSpPr>
              <a:stCxn id="78" idx="0"/>
              <a:endCxn id="79" idx="4"/>
            </p:cNvCxnSpPr>
            <p:nvPr/>
          </p:nvCxnSpPr>
          <p:spPr bwMode="auto">
            <a:xfrm flipV="1">
              <a:off x="8926719" y="2958179"/>
              <a:ext cx="1635" cy="199051"/>
            </a:xfrm>
            <a:prstGeom prst="line">
              <a:avLst/>
            </a:prstGeom>
            <a:solidFill>
              <a:srgbClr val="FF99FF"/>
            </a:solidFill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 bwMode="auto">
            <a:xfrm flipH="1" flipV="1">
              <a:off x="9697481" y="1632523"/>
              <a:ext cx="768371" cy="567671"/>
            </a:xfrm>
            <a:prstGeom prst="line">
              <a:avLst/>
            </a:prstGeom>
            <a:solidFill>
              <a:srgbClr val="FF99FF"/>
            </a:solidFill>
            <a:ln w="76200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1" name="Oval 90"/>
            <p:cNvSpPr/>
            <p:nvPr/>
          </p:nvSpPr>
          <p:spPr bwMode="auto">
            <a:xfrm>
              <a:off x="8254347" y="2033763"/>
              <a:ext cx="336942" cy="367873"/>
            </a:xfrm>
            <a:prstGeom prst="ellipse">
              <a:avLst/>
            </a:prstGeom>
            <a:solidFill>
              <a:srgbClr val="00B05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a-DK" sz="1100" b="0" dirty="0"/>
                <a:t>9</a:t>
              </a:r>
            </a:p>
          </p:txBody>
        </p:sp>
        <p:sp>
          <p:nvSpPr>
            <p:cNvPr id="92" name="Oval 91"/>
            <p:cNvSpPr/>
            <p:nvPr/>
          </p:nvSpPr>
          <p:spPr bwMode="auto">
            <a:xfrm>
              <a:off x="9280697" y="2033762"/>
              <a:ext cx="336942" cy="367873"/>
            </a:xfrm>
            <a:prstGeom prst="ellipse">
              <a:avLst/>
            </a:prstGeom>
            <a:solidFill>
              <a:srgbClr val="00B05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a-DK" sz="1100" b="0" dirty="0"/>
                <a:t>5</a:t>
              </a:r>
            </a:p>
          </p:txBody>
        </p:sp>
        <p:sp>
          <p:nvSpPr>
            <p:cNvPr id="93" name="Oval 92"/>
            <p:cNvSpPr/>
            <p:nvPr/>
          </p:nvSpPr>
          <p:spPr bwMode="auto">
            <a:xfrm>
              <a:off x="8758248" y="3714257"/>
              <a:ext cx="336942" cy="367873"/>
            </a:xfrm>
            <a:prstGeom prst="ellipse">
              <a:avLst/>
            </a:prstGeom>
            <a:solidFill>
              <a:srgbClr val="00B05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a-DK" sz="1100" b="0" dirty="0" smtClean="0"/>
                <a:t>13</a:t>
              </a:r>
              <a:endParaRPr lang="da-DK" sz="1100" b="0" dirty="0"/>
            </a:p>
          </p:txBody>
        </p:sp>
        <p:cxnSp>
          <p:nvCxnSpPr>
            <p:cNvPr id="94" name="Straight Connector 93"/>
            <p:cNvCxnSpPr>
              <a:stCxn id="93" idx="0"/>
              <a:endCxn id="78" idx="4"/>
            </p:cNvCxnSpPr>
            <p:nvPr/>
          </p:nvCxnSpPr>
          <p:spPr bwMode="auto">
            <a:xfrm flipV="1">
              <a:off x="8926719" y="3525103"/>
              <a:ext cx="0" cy="189154"/>
            </a:xfrm>
            <a:prstGeom prst="line">
              <a:avLst/>
            </a:prstGeom>
            <a:solidFill>
              <a:srgbClr val="FF99FF"/>
            </a:solidFill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2" name="Oval 81"/>
            <p:cNvSpPr/>
            <p:nvPr/>
          </p:nvSpPr>
          <p:spPr bwMode="auto">
            <a:xfrm>
              <a:off x="9529010" y="1456063"/>
              <a:ext cx="336942" cy="367873"/>
            </a:xfrm>
            <a:prstGeom prst="ellipse">
              <a:avLst/>
            </a:prstGeom>
            <a:solidFill>
              <a:srgbClr val="C0000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a-DK" sz="1100" b="0" dirty="0"/>
                <a:t>2</a:t>
              </a:r>
            </a:p>
          </p:txBody>
        </p:sp>
        <p:sp>
          <p:nvSpPr>
            <p:cNvPr id="81" name="Oval 80"/>
            <p:cNvSpPr/>
            <p:nvPr/>
          </p:nvSpPr>
          <p:spPr bwMode="auto">
            <a:xfrm>
              <a:off x="9789039" y="2033761"/>
              <a:ext cx="336942" cy="367873"/>
            </a:xfrm>
            <a:prstGeom prst="ellipse">
              <a:avLst/>
            </a:prstGeom>
            <a:solidFill>
              <a:srgbClr val="C0000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a-DK" sz="1100" b="0" dirty="0"/>
                <a:t>12</a:t>
              </a:r>
            </a:p>
          </p:txBody>
        </p:sp>
        <p:sp>
          <p:nvSpPr>
            <p:cNvPr id="89" name="Oval 88"/>
            <p:cNvSpPr/>
            <p:nvPr/>
          </p:nvSpPr>
          <p:spPr bwMode="auto">
            <a:xfrm>
              <a:off x="10297381" y="2033760"/>
              <a:ext cx="336942" cy="367873"/>
            </a:xfrm>
            <a:prstGeom prst="ellipse">
              <a:avLst/>
            </a:prstGeom>
            <a:solidFill>
              <a:srgbClr val="C0000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a-DK" sz="1100" b="0" dirty="0"/>
                <a:t>7</a:t>
              </a:r>
            </a:p>
          </p:txBody>
        </p:sp>
        <p:cxnSp>
          <p:nvCxnSpPr>
            <p:cNvPr id="143" name="Straight Connector 142"/>
            <p:cNvCxnSpPr>
              <a:stCxn id="147" idx="0"/>
              <a:endCxn id="89" idx="4"/>
            </p:cNvCxnSpPr>
            <p:nvPr/>
          </p:nvCxnSpPr>
          <p:spPr bwMode="auto">
            <a:xfrm flipV="1">
              <a:off x="10463491" y="2401633"/>
              <a:ext cx="2361" cy="224437"/>
            </a:xfrm>
            <a:prstGeom prst="line">
              <a:avLst/>
            </a:prstGeom>
            <a:solidFill>
              <a:srgbClr val="FF99FF"/>
            </a:solidFill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51" name="Group 150"/>
            <p:cNvGrpSpPr/>
            <p:nvPr/>
          </p:nvGrpSpPr>
          <p:grpSpPr>
            <a:xfrm>
              <a:off x="10058401" y="2626070"/>
              <a:ext cx="860881" cy="932472"/>
              <a:chOff x="10196496" y="2977003"/>
              <a:chExt cx="860881" cy="932472"/>
            </a:xfrm>
            <a:solidFill>
              <a:srgbClr val="00B050"/>
            </a:solidFill>
          </p:grpSpPr>
          <p:cxnSp>
            <p:nvCxnSpPr>
              <p:cNvPr id="144" name="Straight Connector 143"/>
              <p:cNvCxnSpPr/>
              <p:nvPr/>
            </p:nvCxnSpPr>
            <p:spPr bwMode="auto">
              <a:xfrm flipH="1" flipV="1">
                <a:off x="10608554" y="3173728"/>
                <a:ext cx="284901" cy="551081"/>
              </a:xfrm>
              <a:prstGeom prst="line">
                <a:avLst/>
              </a:prstGeom>
              <a:grpFill/>
              <a:ln w="28575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/>
              <p:nvPr/>
            </p:nvCxnSpPr>
            <p:spPr bwMode="auto">
              <a:xfrm flipV="1">
                <a:off x="10372607" y="3158614"/>
                <a:ext cx="228979" cy="566195"/>
              </a:xfrm>
              <a:prstGeom prst="line">
                <a:avLst/>
              </a:prstGeom>
              <a:grpFill/>
              <a:ln w="28575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46" name="Oval 145"/>
              <p:cNvSpPr/>
              <p:nvPr/>
            </p:nvSpPr>
            <p:spPr bwMode="auto">
              <a:xfrm>
                <a:off x="10196496" y="3541602"/>
                <a:ext cx="336942" cy="367873"/>
              </a:xfrm>
              <a:prstGeom prst="ellipse">
                <a:avLst/>
              </a:prstGeom>
              <a:grp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da-DK" sz="1100" b="0" dirty="0" smtClean="0"/>
                  <a:t>6</a:t>
                </a:r>
                <a:endParaRPr lang="da-DK" sz="1100" b="0" dirty="0"/>
              </a:p>
            </p:txBody>
          </p:sp>
          <p:sp>
            <p:nvSpPr>
              <p:cNvPr id="147" name="Oval 146"/>
              <p:cNvSpPr/>
              <p:nvPr/>
            </p:nvSpPr>
            <p:spPr bwMode="auto">
              <a:xfrm>
                <a:off x="10433115" y="2977003"/>
                <a:ext cx="336942" cy="367873"/>
              </a:xfrm>
              <a:prstGeom prst="ellipse">
                <a:avLst/>
              </a:prstGeom>
              <a:grp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da-DK" sz="1100" b="0" dirty="0" smtClean="0"/>
                  <a:t>1</a:t>
                </a:r>
                <a:endParaRPr lang="da-DK" sz="1100" b="0" dirty="0"/>
              </a:p>
            </p:txBody>
          </p:sp>
          <p:sp>
            <p:nvSpPr>
              <p:cNvPr id="148" name="Oval 147"/>
              <p:cNvSpPr/>
              <p:nvPr/>
            </p:nvSpPr>
            <p:spPr bwMode="auto">
              <a:xfrm>
                <a:off x="10720435" y="3541601"/>
                <a:ext cx="336942" cy="367873"/>
              </a:xfrm>
              <a:prstGeom prst="ellipse">
                <a:avLst/>
              </a:prstGeom>
              <a:grp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da-DK" sz="1100" b="0" dirty="0" smtClean="0"/>
                  <a:t>19</a:t>
                </a:r>
                <a:endParaRPr lang="da-DK" sz="1100" b="0" dirty="0"/>
              </a:p>
            </p:txBody>
          </p:sp>
        </p:grpSp>
      </p:grpSp>
      <p:graphicFrame>
        <p:nvGraphicFramePr>
          <p:cNvPr id="155" name="Table 1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049838"/>
              </p:ext>
            </p:extLst>
          </p:nvPr>
        </p:nvGraphicFramePr>
        <p:xfrm>
          <a:off x="6789910" y="5062422"/>
          <a:ext cx="5334246" cy="17373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952818">
                  <a:extLst>
                    <a:ext uri="{9D8B030D-6E8A-4147-A177-3AD203B41FA5}">
                      <a16:colId xmlns:a16="http://schemas.microsoft.com/office/drawing/2014/main" val="3509680543"/>
                    </a:ext>
                  </a:extLst>
                </a:gridCol>
                <a:gridCol w="890905">
                  <a:extLst>
                    <a:ext uri="{9D8B030D-6E8A-4147-A177-3AD203B41FA5}">
                      <a16:colId xmlns:a16="http://schemas.microsoft.com/office/drawing/2014/main" val="3088719290"/>
                    </a:ext>
                  </a:extLst>
                </a:gridCol>
                <a:gridCol w="1460817">
                  <a:extLst>
                    <a:ext uri="{9D8B030D-6E8A-4147-A177-3AD203B41FA5}">
                      <a16:colId xmlns:a16="http://schemas.microsoft.com/office/drawing/2014/main" val="3798272926"/>
                    </a:ext>
                  </a:extLst>
                </a:gridCol>
                <a:gridCol w="2029706">
                  <a:extLst>
                    <a:ext uri="{9D8B030D-6E8A-4147-A177-3AD203B41FA5}">
                      <a16:colId xmlns:a16="http://schemas.microsoft.com/office/drawing/2014/main" val="6492346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da-D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dirty="0" smtClean="0"/>
                        <a:t>Faktisk </a:t>
                      </a:r>
                      <a:br>
                        <a:rPr lang="da-DK" sz="1400" dirty="0" smtClean="0"/>
                      </a:br>
                      <a:r>
                        <a:rPr lang="da-DK" sz="1400" dirty="0" smtClean="0"/>
                        <a:t>arbejde</a:t>
                      </a:r>
                      <a:endParaRPr lang="da-D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dirty="0" smtClean="0"/>
                        <a:t>ΔΦ</a:t>
                      </a:r>
                      <a:endParaRPr lang="da-DK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dirty="0" smtClean="0"/>
                        <a:t>Amortiseret arbejdet</a:t>
                      </a:r>
                      <a:br>
                        <a:rPr lang="da-DK" sz="1400" dirty="0" smtClean="0"/>
                      </a:br>
                      <a:r>
                        <a:rPr lang="da-DK" sz="1400" dirty="0" smtClean="0"/>
                        <a:t>(faktisk arbejde + </a:t>
                      </a:r>
                      <a:r>
                        <a:rPr lang="el-GR" sz="1400" dirty="0" smtClean="0"/>
                        <a:t>ΔΦ</a:t>
                      </a:r>
                      <a:r>
                        <a:rPr lang="da-DK" sz="1400" dirty="0" smtClean="0"/>
                        <a:t>)</a:t>
                      </a:r>
                      <a:endParaRPr lang="da-DK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9776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a-DK" sz="1400" cap="small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MakeSet</a:t>
                      </a:r>
                      <a:endParaRPr lang="da-DK" sz="14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dirty="0" smtClean="0"/>
                        <a:t>O(1)</a:t>
                      </a:r>
                      <a:endParaRPr lang="da-D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dirty="0" smtClean="0"/>
                        <a:t>0</a:t>
                      </a:r>
                      <a:endParaRPr lang="da-D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dirty="0" smtClean="0"/>
                        <a:t>O(1)</a:t>
                      </a:r>
                      <a:endParaRPr lang="da-DK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894711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a-DK" sz="1400" cap="small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Link</a:t>
                      </a:r>
                      <a:endParaRPr lang="da-DK" sz="14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dirty="0" smtClean="0"/>
                        <a:t>O(1)</a:t>
                      </a:r>
                      <a:endParaRPr lang="da-D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dirty="0" smtClean="0"/>
                        <a:t>≤</a:t>
                      </a:r>
                      <a:r>
                        <a:rPr lang="da-DK" sz="1400" baseline="0" dirty="0" smtClean="0"/>
                        <a:t> </a:t>
                      </a:r>
                      <a:r>
                        <a:rPr lang="da-DK" sz="1400" dirty="0" smtClean="0"/>
                        <a:t>log </a:t>
                      </a:r>
                      <a:r>
                        <a:rPr lang="da-DK" sz="1400" i="1" dirty="0" smtClean="0"/>
                        <a:t>n</a:t>
                      </a:r>
                      <a:endParaRPr lang="da-DK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dirty="0" smtClean="0"/>
                        <a:t>O(log n)</a:t>
                      </a:r>
                      <a:endParaRPr lang="da-DK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941446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a-DK" sz="1400" cap="small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FindSet</a:t>
                      </a:r>
                      <a:endParaRPr lang="da-DK" sz="14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i="1" dirty="0" smtClean="0">
                          <a:solidFill>
                            <a:srgbClr val="C00000"/>
                          </a:solidFill>
                        </a:rPr>
                        <a:t>k</a:t>
                      </a:r>
                      <a:endParaRPr lang="da-DK" sz="1400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dirty="0" smtClean="0"/>
                        <a:t>≤</a:t>
                      </a:r>
                      <a:r>
                        <a:rPr lang="da-DK" sz="1400" baseline="0" dirty="0" smtClean="0"/>
                        <a:t> - </a:t>
                      </a:r>
                      <a:r>
                        <a:rPr lang="da-DK" sz="1400" i="1" dirty="0" smtClean="0">
                          <a:solidFill>
                            <a:srgbClr val="C00000"/>
                          </a:solidFill>
                        </a:rPr>
                        <a:t>k</a:t>
                      </a:r>
                      <a:r>
                        <a:rPr lang="da-DK" sz="1400" baseline="0" dirty="0" smtClean="0"/>
                        <a:t> + </a:t>
                      </a:r>
                      <a:r>
                        <a:rPr lang="da-DK" sz="1400" baseline="0" dirty="0" smtClean="0"/>
                        <a:t>2 </a:t>
                      </a:r>
                      <a:r>
                        <a:rPr lang="da-DK" sz="1400" baseline="0" dirty="0" smtClean="0"/>
                        <a:t>+ log </a:t>
                      </a:r>
                      <a:r>
                        <a:rPr lang="da-DK" sz="1400" i="1" baseline="0" dirty="0" smtClean="0"/>
                        <a:t>n</a:t>
                      </a:r>
                      <a:endParaRPr lang="da-DK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dirty="0" smtClean="0"/>
                        <a:t>O(log n)</a:t>
                      </a:r>
                      <a:endParaRPr lang="da-DK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6333110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r>
                        <a:rPr lang="da-DK" sz="1400" cap="small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Union</a:t>
                      </a:r>
                      <a:r>
                        <a:rPr lang="da-DK" sz="1400" cap="small" dirty="0" smtClean="0"/>
                        <a:t> = 2 x </a:t>
                      </a:r>
                      <a:r>
                        <a:rPr lang="da-DK" sz="1400" cap="small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FindSet</a:t>
                      </a:r>
                      <a:r>
                        <a:rPr lang="da-DK" sz="1400" cap="small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a-DK" sz="1400" cap="small" dirty="0" smtClean="0"/>
                        <a:t>+</a:t>
                      </a:r>
                      <a:r>
                        <a:rPr lang="da-DK" sz="1400" cap="small" baseline="0" dirty="0" smtClean="0"/>
                        <a:t> </a:t>
                      </a:r>
                      <a:r>
                        <a:rPr lang="da-DK" sz="1400" cap="small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Link</a:t>
                      </a:r>
                      <a:endParaRPr lang="da-DK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da-DK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da-D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dirty="0" smtClean="0"/>
                        <a:t>O(log</a:t>
                      </a:r>
                      <a:r>
                        <a:rPr lang="da-DK" sz="1400" baseline="0" dirty="0" smtClean="0"/>
                        <a:t> n)</a:t>
                      </a:r>
                      <a:endParaRPr lang="da-DK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0800624"/>
                  </a:ext>
                </a:extLst>
              </a:tr>
            </a:tbl>
          </a:graphicData>
        </a:graphic>
      </p:graphicFrame>
      <p:grpSp>
        <p:nvGrpSpPr>
          <p:cNvPr id="171" name="Group 170"/>
          <p:cNvGrpSpPr/>
          <p:nvPr/>
        </p:nvGrpSpPr>
        <p:grpSpPr>
          <a:xfrm>
            <a:off x="5549123" y="1314029"/>
            <a:ext cx="2116597" cy="3131110"/>
            <a:chOff x="5563788" y="1288629"/>
            <a:chExt cx="2116597" cy="3131110"/>
          </a:xfrm>
        </p:grpSpPr>
        <p:sp>
          <p:nvSpPr>
            <p:cNvPr id="156" name="TextBox 155"/>
            <p:cNvSpPr txBox="1"/>
            <p:nvPr/>
          </p:nvSpPr>
          <p:spPr>
            <a:xfrm>
              <a:off x="5649577" y="3600798"/>
              <a:ext cx="13456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100" b="0" dirty="0" smtClean="0">
                  <a:solidFill>
                    <a:srgbClr val="0070C0"/>
                  </a:solidFill>
                </a:rPr>
                <a:t>0</a:t>
              </a:r>
              <a:endParaRPr lang="da-DK" sz="1100" b="0" dirty="0">
                <a:solidFill>
                  <a:srgbClr val="0070C0"/>
                </a:solidFill>
              </a:endParaRPr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5654043" y="3013850"/>
              <a:ext cx="13456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100" b="0" dirty="0" smtClean="0">
                  <a:solidFill>
                    <a:srgbClr val="0070C0"/>
                  </a:solidFill>
                </a:rPr>
                <a:t>1</a:t>
              </a:r>
              <a:endParaRPr lang="da-DK" sz="1100" b="0" dirty="0">
                <a:solidFill>
                  <a:srgbClr val="0070C0"/>
                </a:solidFill>
              </a:endParaRPr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5644290" y="2520668"/>
              <a:ext cx="13456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100" b="0" dirty="0" smtClean="0">
                  <a:solidFill>
                    <a:srgbClr val="0070C0"/>
                  </a:solidFill>
                </a:rPr>
                <a:t>1</a:t>
              </a:r>
              <a:endParaRPr lang="da-DK" sz="1100" b="0" dirty="0">
                <a:solidFill>
                  <a:srgbClr val="0070C0"/>
                </a:solidFill>
              </a:endParaRPr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5968490" y="4155143"/>
              <a:ext cx="13456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100" b="0" dirty="0" smtClean="0">
                  <a:solidFill>
                    <a:srgbClr val="0070C0"/>
                  </a:solidFill>
                </a:rPr>
                <a:t>0</a:t>
              </a:r>
              <a:endParaRPr lang="da-DK" sz="1100" b="0" dirty="0">
                <a:solidFill>
                  <a:srgbClr val="0070C0"/>
                </a:solidFill>
              </a:endParaRPr>
            </a:p>
          </p:txBody>
        </p:sp>
        <p:sp>
          <p:nvSpPr>
            <p:cNvPr id="160" name="TextBox 159"/>
            <p:cNvSpPr txBox="1"/>
            <p:nvPr/>
          </p:nvSpPr>
          <p:spPr>
            <a:xfrm>
              <a:off x="6509591" y="4156189"/>
              <a:ext cx="13456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100" b="0" dirty="0" smtClean="0">
                  <a:solidFill>
                    <a:srgbClr val="0070C0"/>
                  </a:solidFill>
                </a:rPr>
                <a:t>0</a:t>
              </a:r>
              <a:endParaRPr lang="da-DK" sz="1100" b="0" dirty="0">
                <a:solidFill>
                  <a:srgbClr val="0070C0"/>
                </a:solidFill>
              </a:endParaRPr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7004721" y="4157083"/>
              <a:ext cx="13456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100" b="0" dirty="0" smtClean="0">
                  <a:solidFill>
                    <a:srgbClr val="0070C0"/>
                  </a:solidFill>
                </a:rPr>
                <a:t>0</a:t>
              </a:r>
              <a:endParaRPr lang="da-DK" sz="1100" b="0" dirty="0">
                <a:solidFill>
                  <a:srgbClr val="0070C0"/>
                </a:solidFill>
              </a:endParaRPr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7545822" y="4158129"/>
              <a:ext cx="13456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100" b="0" dirty="0" smtClean="0">
                  <a:solidFill>
                    <a:srgbClr val="0070C0"/>
                  </a:solidFill>
                </a:rPr>
                <a:t>0</a:t>
              </a:r>
              <a:endParaRPr lang="da-DK" sz="1100" b="0" dirty="0">
                <a:solidFill>
                  <a:srgbClr val="0070C0"/>
                </a:solidFill>
              </a:endParaRPr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6222777" y="3677271"/>
              <a:ext cx="13456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100" b="0" dirty="0" smtClean="0">
                  <a:solidFill>
                    <a:srgbClr val="0070C0"/>
                  </a:solidFill>
                </a:rPr>
                <a:t>1</a:t>
              </a:r>
              <a:endParaRPr lang="da-DK" sz="1100" b="0" dirty="0">
                <a:solidFill>
                  <a:srgbClr val="0070C0"/>
                </a:solidFill>
              </a:endParaRPr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7255625" y="3638027"/>
              <a:ext cx="13456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100" b="0" dirty="0" smtClean="0">
                  <a:solidFill>
                    <a:srgbClr val="0070C0"/>
                  </a:solidFill>
                </a:rPr>
                <a:t>1</a:t>
              </a:r>
              <a:endParaRPr lang="da-DK" sz="1100" b="0" dirty="0">
                <a:solidFill>
                  <a:srgbClr val="0070C0"/>
                </a:solidFill>
              </a:endParaRPr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6734110" y="3064849"/>
              <a:ext cx="13456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100" b="0" dirty="0" smtClean="0">
                  <a:solidFill>
                    <a:srgbClr val="0070C0"/>
                  </a:solidFill>
                </a:rPr>
                <a:t>2</a:t>
              </a:r>
              <a:endParaRPr lang="da-DK" sz="1100" b="0" dirty="0">
                <a:solidFill>
                  <a:srgbClr val="0070C0"/>
                </a:solidFill>
              </a:endParaRPr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6735248" y="2429169"/>
              <a:ext cx="13456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100" b="0" dirty="0" smtClean="0">
                  <a:solidFill>
                    <a:srgbClr val="0070C0"/>
                  </a:solidFill>
                </a:rPr>
                <a:t>3</a:t>
              </a:r>
              <a:endParaRPr lang="da-DK" sz="1100" b="0" dirty="0">
                <a:solidFill>
                  <a:srgbClr val="0070C0"/>
                </a:solidFill>
              </a:endParaRPr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6178413" y="1288629"/>
              <a:ext cx="13456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100" b="0" dirty="0" smtClean="0">
                  <a:solidFill>
                    <a:srgbClr val="0070C0"/>
                  </a:solidFill>
                </a:rPr>
                <a:t>3</a:t>
              </a:r>
              <a:endParaRPr lang="da-DK" sz="1100" b="0" dirty="0">
                <a:solidFill>
                  <a:srgbClr val="0070C0"/>
                </a:solidFill>
              </a:endParaRPr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6179562" y="1894840"/>
              <a:ext cx="13456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100" b="0" dirty="0" smtClean="0">
                  <a:solidFill>
                    <a:srgbClr val="0070C0"/>
                  </a:solidFill>
                </a:rPr>
                <a:t>3</a:t>
              </a:r>
              <a:endParaRPr lang="da-DK" sz="1100" b="0" dirty="0">
                <a:solidFill>
                  <a:srgbClr val="0070C0"/>
                </a:solidFill>
              </a:endParaRPr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5563788" y="1806178"/>
              <a:ext cx="13456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100" b="0" dirty="0" smtClean="0">
                  <a:solidFill>
                    <a:srgbClr val="0070C0"/>
                  </a:solidFill>
                </a:rPr>
                <a:t>0</a:t>
              </a:r>
              <a:endParaRPr lang="da-DK" sz="1100" b="0" dirty="0">
                <a:solidFill>
                  <a:srgbClr val="0070C0"/>
                </a:solidFill>
              </a:endParaRPr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6744667" y="1907398"/>
              <a:ext cx="13456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100" b="0" dirty="0" smtClean="0">
                  <a:solidFill>
                    <a:srgbClr val="0070C0"/>
                  </a:solidFill>
                </a:rPr>
                <a:t>0</a:t>
              </a:r>
              <a:endParaRPr lang="da-DK" sz="1100" b="0" dirty="0">
                <a:solidFill>
                  <a:srgbClr val="0070C0"/>
                </a:solidFill>
              </a:endParaRPr>
            </a:p>
          </p:txBody>
        </p:sp>
      </p:grpSp>
      <p:sp>
        <p:nvSpPr>
          <p:cNvPr id="175" name="TextBox 174"/>
          <p:cNvSpPr txBox="1"/>
          <p:nvPr/>
        </p:nvSpPr>
        <p:spPr>
          <a:xfrm>
            <a:off x="6799382" y="2733796"/>
            <a:ext cx="385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a-DK" b="0" i="1" dirty="0" smtClean="0">
                <a:solidFill>
                  <a:srgbClr val="C00000"/>
                </a:solidFill>
              </a:rPr>
              <a:t>k</a:t>
            </a:r>
            <a:endParaRPr lang="da-DK" b="0" i="1" dirty="0">
              <a:solidFill>
                <a:srgbClr val="C00000"/>
              </a:solidFill>
            </a:endParaRPr>
          </a:p>
        </p:txBody>
      </p:sp>
      <p:grpSp>
        <p:nvGrpSpPr>
          <p:cNvPr id="176" name="Group 175"/>
          <p:cNvGrpSpPr/>
          <p:nvPr/>
        </p:nvGrpSpPr>
        <p:grpSpPr>
          <a:xfrm>
            <a:off x="8534400" y="1338590"/>
            <a:ext cx="3210208" cy="2547610"/>
            <a:chOff x="5067461" y="1430836"/>
            <a:chExt cx="3210208" cy="2547610"/>
          </a:xfrm>
        </p:grpSpPr>
        <p:sp>
          <p:nvSpPr>
            <p:cNvPr id="177" name="TextBox 176"/>
            <p:cNvSpPr txBox="1"/>
            <p:nvPr/>
          </p:nvSpPr>
          <p:spPr>
            <a:xfrm>
              <a:off x="5606148" y="3716836"/>
              <a:ext cx="13456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100" b="0" dirty="0" smtClean="0">
                  <a:solidFill>
                    <a:srgbClr val="0070C0"/>
                  </a:solidFill>
                </a:rPr>
                <a:t>0</a:t>
              </a:r>
              <a:endParaRPr lang="da-DK" sz="1100" b="0" dirty="0">
                <a:solidFill>
                  <a:srgbClr val="0070C0"/>
                </a:solidFill>
              </a:endParaRPr>
            </a:p>
          </p:txBody>
        </p:sp>
        <p:sp>
          <p:nvSpPr>
            <p:cNvPr id="178" name="TextBox 177"/>
            <p:cNvSpPr txBox="1"/>
            <p:nvPr/>
          </p:nvSpPr>
          <p:spPr>
            <a:xfrm>
              <a:off x="5610614" y="3129888"/>
              <a:ext cx="13456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100" b="0" dirty="0" smtClean="0">
                  <a:solidFill>
                    <a:srgbClr val="0070C0"/>
                  </a:solidFill>
                </a:rPr>
                <a:t>1</a:t>
              </a:r>
              <a:endParaRPr lang="da-DK" sz="1100" b="0" dirty="0">
                <a:solidFill>
                  <a:srgbClr val="0070C0"/>
                </a:solidFill>
              </a:endParaRPr>
            </a:p>
          </p:txBody>
        </p:sp>
        <p:sp>
          <p:nvSpPr>
            <p:cNvPr id="179" name="TextBox 178"/>
            <p:cNvSpPr txBox="1"/>
            <p:nvPr/>
          </p:nvSpPr>
          <p:spPr>
            <a:xfrm>
              <a:off x="5600861" y="2636706"/>
              <a:ext cx="13456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100" b="0" dirty="0" smtClean="0">
                  <a:solidFill>
                    <a:srgbClr val="0070C0"/>
                  </a:solidFill>
                </a:rPr>
                <a:t>1</a:t>
              </a:r>
              <a:endParaRPr lang="da-DK" sz="1100" b="0" dirty="0">
                <a:solidFill>
                  <a:srgbClr val="0070C0"/>
                </a:solidFill>
              </a:endParaRPr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6906397" y="3182390"/>
              <a:ext cx="13456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100" b="0" dirty="0" smtClean="0">
                  <a:solidFill>
                    <a:srgbClr val="0070C0"/>
                  </a:solidFill>
                </a:rPr>
                <a:t>0</a:t>
              </a:r>
              <a:endParaRPr lang="da-DK" sz="1100" b="0" dirty="0">
                <a:solidFill>
                  <a:srgbClr val="0070C0"/>
                </a:solidFill>
              </a:endParaRPr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7447498" y="3183436"/>
              <a:ext cx="13456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100" b="0" dirty="0" smtClean="0">
                  <a:solidFill>
                    <a:srgbClr val="0070C0"/>
                  </a:solidFill>
                </a:rPr>
                <a:t>0</a:t>
              </a:r>
              <a:endParaRPr lang="da-DK" sz="1100" b="0" dirty="0">
                <a:solidFill>
                  <a:srgbClr val="0070C0"/>
                </a:solidFill>
              </a:endParaRPr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7602005" y="2592502"/>
              <a:ext cx="13456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100" b="0" dirty="0" smtClean="0">
                  <a:solidFill>
                    <a:srgbClr val="0070C0"/>
                  </a:solidFill>
                </a:rPr>
                <a:t>0</a:t>
              </a:r>
              <a:endParaRPr lang="da-DK" sz="1100" b="0" dirty="0">
                <a:solidFill>
                  <a:srgbClr val="0070C0"/>
                </a:solidFill>
              </a:endParaRPr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8143106" y="2593548"/>
              <a:ext cx="13456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100" b="0" dirty="0" smtClean="0">
                  <a:solidFill>
                    <a:srgbClr val="0070C0"/>
                  </a:solidFill>
                </a:rPr>
                <a:t>0</a:t>
              </a:r>
              <a:endParaRPr lang="da-DK" sz="1100" b="0" dirty="0">
                <a:solidFill>
                  <a:srgbClr val="0070C0"/>
                </a:solidFill>
              </a:endParaRPr>
            </a:p>
          </p:txBody>
        </p:sp>
        <p:sp>
          <p:nvSpPr>
            <p:cNvPr id="184" name="TextBox 183"/>
            <p:cNvSpPr txBox="1"/>
            <p:nvPr/>
          </p:nvSpPr>
          <p:spPr>
            <a:xfrm>
              <a:off x="7122378" y="2591606"/>
              <a:ext cx="13456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100" b="0" dirty="0" smtClean="0">
                  <a:solidFill>
                    <a:srgbClr val="0070C0"/>
                  </a:solidFill>
                </a:rPr>
                <a:t>1</a:t>
              </a:r>
              <a:endParaRPr lang="da-DK" sz="1100" b="0" dirty="0">
                <a:solidFill>
                  <a:srgbClr val="0070C0"/>
                </a:solidFill>
              </a:endParaRPr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7852909" y="2073446"/>
              <a:ext cx="13456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100" b="0" dirty="0" smtClean="0">
                  <a:solidFill>
                    <a:srgbClr val="0070C0"/>
                  </a:solidFill>
                </a:rPr>
                <a:t>1</a:t>
              </a:r>
              <a:endParaRPr lang="da-DK" sz="1100" b="0" dirty="0">
                <a:solidFill>
                  <a:srgbClr val="0070C0"/>
                </a:solidFill>
              </a:endParaRPr>
            </a:p>
          </p:txBody>
        </p:sp>
        <p:sp>
          <p:nvSpPr>
            <p:cNvPr id="186" name="TextBox 185"/>
            <p:cNvSpPr txBox="1"/>
            <p:nvPr/>
          </p:nvSpPr>
          <p:spPr>
            <a:xfrm>
              <a:off x="7155341" y="2083606"/>
              <a:ext cx="13456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100" b="0" dirty="0" smtClean="0">
                  <a:solidFill>
                    <a:srgbClr val="0070C0"/>
                  </a:solidFill>
                </a:rPr>
                <a:t>2</a:t>
              </a:r>
              <a:endParaRPr lang="da-DK" sz="1100" b="0" dirty="0">
                <a:solidFill>
                  <a:srgbClr val="0070C0"/>
                </a:solidFill>
              </a:endParaRPr>
            </a:p>
          </p:txBody>
        </p:sp>
        <p:sp>
          <p:nvSpPr>
            <p:cNvPr id="187" name="TextBox 186"/>
            <p:cNvSpPr txBox="1"/>
            <p:nvPr/>
          </p:nvSpPr>
          <p:spPr>
            <a:xfrm>
              <a:off x="6632101" y="2058206"/>
              <a:ext cx="13456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100" b="0" dirty="0" smtClean="0">
                  <a:solidFill>
                    <a:srgbClr val="C00000"/>
                  </a:solidFill>
                </a:rPr>
                <a:t>0</a:t>
              </a:r>
              <a:endParaRPr lang="da-DK" sz="1100" b="0" dirty="0">
                <a:solidFill>
                  <a:srgbClr val="C00000"/>
                </a:solidFill>
              </a:endParaRPr>
            </a:p>
          </p:txBody>
        </p:sp>
        <p:sp>
          <p:nvSpPr>
            <p:cNvPr id="188" name="TextBox 187"/>
            <p:cNvSpPr txBox="1"/>
            <p:nvPr/>
          </p:nvSpPr>
          <p:spPr>
            <a:xfrm>
              <a:off x="6380698" y="1430836"/>
              <a:ext cx="13456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100" b="0" dirty="0" smtClean="0">
                  <a:solidFill>
                    <a:srgbClr val="0070C0"/>
                  </a:solidFill>
                </a:rPr>
                <a:t>3</a:t>
              </a:r>
              <a:endParaRPr lang="da-DK" sz="1100" b="0" dirty="0">
                <a:solidFill>
                  <a:srgbClr val="0070C0"/>
                </a:solidFill>
              </a:endParaRPr>
            </a:p>
          </p:txBody>
        </p:sp>
        <p:sp>
          <p:nvSpPr>
            <p:cNvPr id="189" name="TextBox 188"/>
            <p:cNvSpPr txBox="1"/>
            <p:nvPr/>
          </p:nvSpPr>
          <p:spPr>
            <a:xfrm>
              <a:off x="5639018" y="2116636"/>
              <a:ext cx="13456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100" b="0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190" name="TextBox 189"/>
            <p:cNvSpPr txBox="1"/>
            <p:nvPr/>
          </p:nvSpPr>
          <p:spPr>
            <a:xfrm>
              <a:off x="5067461" y="1964236"/>
              <a:ext cx="13456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100" b="0" dirty="0" smtClean="0">
                  <a:solidFill>
                    <a:srgbClr val="0070C0"/>
                  </a:solidFill>
                </a:rPr>
                <a:t>0</a:t>
              </a:r>
              <a:endParaRPr lang="da-DK" sz="1100" b="0" dirty="0">
                <a:solidFill>
                  <a:srgbClr val="0070C0"/>
                </a:solidFill>
              </a:endParaRPr>
            </a:p>
          </p:txBody>
        </p:sp>
        <p:sp>
          <p:nvSpPr>
            <p:cNvPr id="191" name="TextBox 190"/>
            <p:cNvSpPr txBox="1"/>
            <p:nvPr/>
          </p:nvSpPr>
          <p:spPr>
            <a:xfrm>
              <a:off x="6124101" y="2040436"/>
              <a:ext cx="13456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100" b="0" dirty="0" smtClean="0">
                  <a:solidFill>
                    <a:srgbClr val="0070C0"/>
                  </a:solidFill>
                </a:rPr>
                <a:t>0</a:t>
              </a:r>
              <a:endParaRPr lang="da-DK" sz="1100" b="0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202" name="Group 201"/>
          <p:cNvGrpSpPr/>
          <p:nvPr/>
        </p:nvGrpSpPr>
        <p:grpSpPr>
          <a:xfrm>
            <a:off x="3276600" y="5528926"/>
            <a:ext cx="3463202" cy="1214487"/>
            <a:chOff x="3276600" y="5528926"/>
            <a:chExt cx="3463202" cy="1214487"/>
          </a:xfrm>
        </p:grpSpPr>
        <p:grpSp>
          <p:nvGrpSpPr>
            <p:cNvPr id="200" name="Group 199"/>
            <p:cNvGrpSpPr/>
            <p:nvPr/>
          </p:nvGrpSpPr>
          <p:grpSpPr>
            <a:xfrm>
              <a:off x="3276600" y="5562600"/>
              <a:ext cx="440501" cy="1180813"/>
              <a:chOff x="3960451" y="5452102"/>
              <a:chExt cx="440501" cy="1180813"/>
            </a:xfrm>
          </p:grpSpPr>
          <p:cxnSp>
            <p:nvCxnSpPr>
              <p:cNvPr id="195" name="Straight Connector 194"/>
              <p:cNvCxnSpPr>
                <a:stCxn id="197" idx="0"/>
                <a:endCxn id="196" idx="4"/>
              </p:cNvCxnSpPr>
              <p:nvPr/>
            </p:nvCxnSpPr>
            <p:spPr bwMode="auto">
              <a:xfrm flipH="1" flipV="1">
                <a:off x="4128922" y="6006024"/>
                <a:ext cx="1949" cy="259018"/>
              </a:xfrm>
              <a:prstGeom prst="line">
                <a:avLst/>
              </a:prstGeom>
              <a:solidFill>
                <a:srgbClr val="FF99FF"/>
              </a:solidFill>
              <a:ln w="28575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96" name="Oval 195"/>
              <p:cNvSpPr/>
              <p:nvPr/>
            </p:nvSpPr>
            <p:spPr bwMode="auto">
              <a:xfrm>
                <a:off x="3960451" y="5638151"/>
                <a:ext cx="336942" cy="367873"/>
              </a:xfrm>
              <a:prstGeom prst="ellipse">
                <a:avLst/>
              </a:prstGeom>
              <a:solidFill>
                <a:srgbClr val="00B050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da-DK" sz="1100" b="0" i="1" dirty="0" smtClean="0"/>
                  <a:t>y</a:t>
                </a:r>
                <a:endParaRPr lang="da-DK" sz="1100" b="0" i="1" dirty="0"/>
              </a:p>
            </p:txBody>
          </p:sp>
          <p:sp>
            <p:nvSpPr>
              <p:cNvPr id="197" name="Oval 196"/>
              <p:cNvSpPr/>
              <p:nvPr/>
            </p:nvSpPr>
            <p:spPr bwMode="auto">
              <a:xfrm>
                <a:off x="3962400" y="6265042"/>
                <a:ext cx="336942" cy="367873"/>
              </a:xfrm>
              <a:prstGeom prst="ellipse">
                <a:avLst/>
              </a:prstGeom>
              <a:solidFill>
                <a:srgbClr val="00B050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da-DK" sz="1100" b="0" i="1" dirty="0" smtClean="0"/>
                  <a:t>x</a:t>
                </a:r>
                <a:endParaRPr lang="da-DK" sz="1100" b="0" i="1" dirty="0"/>
              </a:p>
            </p:txBody>
          </p:sp>
          <p:sp>
            <p:nvSpPr>
              <p:cNvPr id="198" name="TextBox 197"/>
              <p:cNvSpPr txBox="1"/>
              <p:nvPr/>
            </p:nvSpPr>
            <p:spPr>
              <a:xfrm>
                <a:off x="4265251" y="6087782"/>
                <a:ext cx="134563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a-DK" sz="1100" b="0" i="1" dirty="0" smtClean="0">
                    <a:solidFill>
                      <a:srgbClr val="0070C0"/>
                    </a:solidFill>
                  </a:rPr>
                  <a:t>r</a:t>
                </a:r>
                <a:endParaRPr lang="da-DK" sz="1100" b="0" i="1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199" name="TextBox 198"/>
              <p:cNvSpPr txBox="1"/>
              <p:nvPr/>
            </p:nvSpPr>
            <p:spPr>
              <a:xfrm>
                <a:off x="4266389" y="5452102"/>
                <a:ext cx="134563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a-DK" sz="1100" b="0" i="1" dirty="0" smtClean="0">
                    <a:solidFill>
                      <a:srgbClr val="0070C0"/>
                    </a:solidFill>
                  </a:rPr>
                  <a:t>r</a:t>
                </a:r>
                <a:endParaRPr lang="da-DK" sz="1100" b="0" i="1" dirty="0">
                  <a:solidFill>
                    <a:srgbClr val="0070C0"/>
                  </a:solidFill>
                </a:endParaRPr>
              </a:p>
            </p:txBody>
          </p:sp>
        </p:grpSp>
        <p:sp>
          <p:nvSpPr>
            <p:cNvPr id="201" name="TextBox 200"/>
            <p:cNvSpPr txBox="1"/>
            <p:nvPr/>
          </p:nvSpPr>
          <p:spPr>
            <a:xfrm>
              <a:off x="3785386" y="5528926"/>
              <a:ext cx="2954416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da-DK" sz="1400" dirty="0" smtClean="0"/>
                <a:t>Observation</a:t>
              </a:r>
            </a:p>
            <a:p>
              <a:pPr algn="l"/>
              <a:r>
                <a:rPr lang="da-DK" sz="1400" b="0" dirty="0" smtClean="0"/>
                <a:t>Antag </a:t>
              </a:r>
              <a:r>
                <a:rPr lang="da-DK" sz="1400" b="0" i="1" dirty="0" smtClean="0"/>
                <a:t>x</a:t>
              </a:r>
              <a:r>
                <a:rPr lang="da-DK" sz="1400" b="0" dirty="0" smtClean="0"/>
                <a:t> og </a:t>
              </a:r>
              <a:r>
                <a:rPr lang="da-DK" sz="1400" b="0" i="1" dirty="0" smtClean="0"/>
                <a:t>y</a:t>
              </a:r>
              <a:r>
                <a:rPr lang="da-DK" sz="1400" b="0" dirty="0" smtClean="0"/>
                <a:t> har rang </a:t>
              </a:r>
              <a:r>
                <a:rPr lang="da-DK" sz="1400" b="0" i="1" dirty="0" smtClean="0"/>
                <a:t>r</a:t>
              </a:r>
              <a:r>
                <a:rPr lang="da-DK" sz="1400" b="0" dirty="0" smtClean="0"/>
                <a:t>, dvs. begge undertræer har størrelse [2</a:t>
              </a:r>
              <a:r>
                <a:rPr lang="da-DK" sz="1400" b="0" i="1" baseline="30000" dirty="0" smtClean="0"/>
                <a:t>r</a:t>
              </a:r>
              <a:r>
                <a:rPr lang="da-DK" sz="1400" b="0" dirty="0" smtClean="0"/>
                <a:t>, 2</a:t>
              </a:r>
              <a:r>
                <a:rPr lang="da-DK" sz="1400" b="0" i="1" baseline="30000" dirty="0" smtClean="0"/>
                <a:t>r</a:t>
              </a:r>
              <a:r>
                <a:rPr lang="da-DK" sz="1400" b="0" baseline="30000" dirty="0" smtClean="0"/>
                <a:t>+1</a:t>
              </a:r>
              <a:r>
                <a:rPr lang="da-DK" sz="1400" b="0" dirty="0" smtClean="0"/>
                <a:t>[</a:t>
              </a:r>
            </a:p>
            <a:p>
              <a:pPr algn="l"/>
              <a:r>
                <a:rPr lang="da-DK" sz="1400" b="0" dirty="0" smtClean="0"/>
                <a:t>Hvis </a:t>
              </a:r>
              <a:r>
                <a:rPr lang="da-DK" sz="1400" b="0" i="1" dirty="0" smtClean="0"/>
                <a:t>x</a:t>
              </a:r>
              <a:r>
                <a:rPr lang="da-DK" sz="1400" b="0" dirty="0" smtClean="0"/>
                <a:t> fjernes, så får </a:t>
              </a:r>
              <a:r>
                <a:rPr lang="da-DK" sz="1400" b="0" i="1" dirty="0" smtClean="0"/>
                <a:t>y</a:t>
              </a:r>
              <a:r>
                <a:rPr lang="da-DK" sz="1400" b="0" dirty="0" smtClean="0"/>
                <a:t> rang &lt; </a:t>
              </a:r>
              <a:r>
                <a:rPr lang="da-DK" sz="1400" b="0" i="1" dirty="0" smtClean="0"/>
                <a:t>r</a:t>
              </a:r>
              <a:endParaRPr lang="da-DK" sz="1400" b="0" i="1" dirty="0"/>
            </a:p>
          </p:txBody>
        </p:sp>
      </p:grpSp>
      <p:sp>
        <p:nvSpPr>
          <p:cNvPr id="204" name="Oval 203"/>
          <p:cNvSpPr/>
          <p:nvPr/>
        </p:nvSpPr>
        <p:spPr bwMode="auto">
          <a:xfrm>
            <a:off x="9319153" y="6189727"/>
            <a:ext cx="762513" cy="45719"/>
          </a:xfrm>
          <a:prstGeom prst="ellipse">
            <a:avLst/>
          </a:prstGeom>
          <a:noFill/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35921" dir="2700000" sy="50000" kx="2115830" algn="bl" rotWithShape="0">
              <a:srgbClr val="C0C0C0">
                <a:alpha val="80000"/>
              </a:srgbClr>
            </a:outerShdw>
          </a:effectLst>
        </p:spPr>
        <p:txBody>
          <a:bodyPr vert="eaVert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208" name="Group 207"/>
          <p:cNvGrpSpPr/>
          <p:nvPr/>
        </p:nvGrpSpPr>
        <p:grpSpPr>
          <a:xfrm>
            <a:off x="9296400" y="4206801"/>
            <a:ext cx="2590800" cy="2094689"/>
            <a:chOff x="9296400" y="4206801"/>
            <a:chExt cx="2590800" cy="2094689"/>
          </a:xfrm>
        </p:grpSpPr>
        <p:sp>
          <p:nvSpPr>
            <p:cNvPr id="203" name="TextBox 202"/>
            <p:cNvSpPr txBox="1"/>
            <p:nvPr/>
          </p:nvSpPr>
          <p:spPr>
            <a:xfrm>
              <a:off x="9617639" y="4206801"/>
              <a:ext cx="226956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b="0" dirty="0" smtClean="0">
                  <a:solidFill>
                    <a:srgbClr val="C00000"/>
                  </a:solidFill>
                </a:rPr>
                <a:t>antal knuder hvor rangen ikke falder</a:t>
              </a:r>
              <a:endParaRPr lang="da-DK" sz="1600" b="0" dirty="0">
                <a:solidFill>
                  <a:srgbClr val="C00000"/>
                </a:solidFill>
              </a:endParaRPr>
            </a:p>
          </p:txBody>
        </p:sp>
        <p:sp>
          <p:nvSpPr>
            <p:cNvPr id="205" name="Left Brace 204"/>
            <p:cNvSpPr/>
            <p:nvPr/>
          </p:nvSpPr>
          <p:spPr bwMode="auto">
            <a:xfrm rot="5400000">
              <a:off x="9599334" y="5869266"/>
              <a:ext cx="129290" cy="735158"/>
            </a:xfrm>
            <a:prstGeom prst="leftBrace">
              <a:avLst>
                <a:gd name="adj1" fmla="val 37796"/>
                <a:gd name="adj2" fmla="val 50000"/>
              </a:avLst>
            </a:prstGeom>
            <a:noFill/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207" name="Straight Arrow Connector 206"/>
            <p:cNvCxnSpPr/>
            <p:nvPr/>
          </p:nvCxnSpPr>
          <p:spPr bwMode="auto">
            <a:xfrm flipV="1">
              <a:off x="9724216" y="4791576"/>
              <a:ext cx="401765" cy="1389388"/>
            </a:xfrm>
            <a:prstGeom prst="straightConnector1">
              <a:avLst/>
            </a:prstGeom>
            <a:noFill/>
            <a:ln w="12700" cap="flat" cmpd="sng" algn="ctr">
              <a:solidFill>
                <a:srgbClr val="C0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</p:grpSp>
      <p:sp>
        <p:nvSpPr>
          <p:cNvPr id="210" name="TextBox 209"/>
          <p:cNvSpPr txBox="1"/>
          <p:nvPr/>
        </p:nvSpPr>
        <p:spPr>
          <a:xfrm>
            <a:off x="10363200" y="149272"/>
            <a:ext cx="1676400" cy="381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da-DK" b="0" dirty="0" smtClean="0"/>
              <a:t>Ikke pensum</a:t>
            </a:r>
            <a:endParaRPr lang="da-DK" b="0" dirty="0"/>
          </a:p>
        </p:txBody>
      </p:sp>
      <p:sp>
        <p:nvSpPr>
          <p:cNvPr id="211" name="Rectangle 210"/>
          <p:cNvSpPr/>
          <p:nvPr/>
        </p:nvSpPr>
        <p:spPr>
          <a:xfrm>
            <a:off x="457200" y="210359"/>
            <a:ext cx="104200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da-DK" b="0" dirty="0"/>
              <a:t>Opgave **4.17 i Aho </a:t>
            </a:r>
            <a:r>
              <a:rPr lang="da-DK" b="0" dirty="0" err="1"/>
              <a:t>Hopcroft</a:t>
            </a:r>
            <a:r>
              <a:rPr lang="da-DK" b="0" dirty="0"/>
              <a:t> </a:t>
            </a:r>
            <a:r>
              <a:rPr lang="da-DK" b="0" dirty="0" err="1"/>
              <a:t>Ullman</a:t>
            </a:r>
            <a:r>
              <a:rPr lang="da-DK" b="0" dirty="0"/>
              <a:t> ”The Design and Analysis of Computer </a:t>
            </a:r>
            <a:r>
              <a:rPr lang="da-DK" b="0" dirty="0" err="1"/>
              <a:t>Algorithms</a:t>
            </a:r>
            <a:r>
              <a:rPr lang="da-DK" b="0" dirty="0"/>
              <a:t>” (1974</a:t>
            </a:r>
            <a:r>
              <a:rPr lang="da-DK" b="0" dirty="0" smtClean="0"/>
              <a:t>)</a:t>
            </a:r>
            <a:endParaRPr lang="da-DK" b="0" dirty="0"/>
          </a:p>
        </p:txBody>
      </p:sp>
    </p:spTree>
    <p:extLst>
      <p:ext uri="{BB962C8B-B14F-4D97-AF65-F5344CB8AC3E}">
        <p14:creationId xmlns:p14="http://schemas.microsoft.com/office/powerpoint/2010/main" val="1829873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0272"/>
            <a:ext cx="9144000" cy="917528"/>
          </a:xfrm>
        </p:spPr>
        <p:txBody>
          <a:bodyPr/>
          <a:lstStyle/>
          <a:p>
            <a:r>
              <a:rPr lang="da-DK" sz="3600" b="1" dirty="0" err="1"/>
              <a:t>Skew</a:t>
            </a:r>
            <a:r>
              <a:rPr lang="da-DK" sz="3600" b="1" dirty="0"/>
              <a:t> </a:t>
            </a:r>
            <a:r>
              <a:rPr lang="da-DK" sz="3600" b="1" dirty="0" err="1"/>
              <a:t>heaps</a:t>
            </a:r>
            <a:r>
              <a:rPr lang="da-DK" sz="3600" b="1" dirty="0"/>
              <a:t> – ”selvbalancerende” </a:t>
            </a:r>
            <a:r>
              <a:rPr lang="da-DK" sz="3600" b="1" dirty="0" err="1"/>
              <a:t>heaps</a:t>
            </a:r>
            <a:r>
              <a:rPr lang="da-DK" b="1" dirty="0"/>
              <a:t/>
            </a:r>
            <a:br>
              <a:rPr lang="da-DK" b="1" dirty="0"/>
            </a:br>
            <a:r>
              <a:rPr lang="da-DK" sz="1600" dirty="0" err="1"/>
              <a:t>Sleator</a:t>
            </a:r>
            <a:r>
              <a:rPr lang="da-DK" sz="1600" dirty="0"/>
              <a:t> og Tarjan, </a:t>
            </a:r>
            <a:r>
              <a:rPr lang="da-DK" sz="1600" i="1" dirty="0" err="1">
                <a:hlinkClick r:id="rId3"/>
              </a:rPr>
              <a:t>Self-Adjusting</a:t>
            </a:r>
            <a:r>
              <a:rPr lang="da-DK" sz="1600" i="1" dirty="0">
                <a:hlinkClick r:id="rId3"/>
              </a:rPr>
              <a:t> </a:t>
            </a:r>
            <a:r>
              <a:rPr lang="da-DK" sz="1600" i="1" dirty="0" err="1">
                <a:hlinkClick r:id="rId3"/>
              </a:rPr>
              <a:t>Heaps</a:t>
            </a:r>
            <a:r>
              <a:rPr lang="da-DK" sz="1600" dirty="0"/>
              <a:t>, SIAM Journal on Computing 15(1): 52–69, 1986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3411" y="1676781"/>
            <a:ext cx="6487800" cy="289871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a-DK" sz="2800" dirty="0" err="1"/>
              <a:t>Prioritetskø</a:t>
            </a:r>
            <a:r>
              <a:rPr lang="da-DK" sz="2800" dirty="0"/>
              <a:t>: 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FindMin</a:t>
            </a:r>
            <a:r>
              <a:rPr lang="da-DK" sz="2400" dirty="0"/>
              <a:t>, 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Insert</a:t>
            </a:r>
            <a:r>
              <a:rPr lang="da-DK" sz="2400" dirty="0"/>
              <a:t>, 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DeleteMin</a:t>
            </a:r>
            <a:r>
              <a:rPr lang="da-DK" sz="2400" dirty="0"/>
              <a:t>,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Meld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a-DK" sz="2800" dirty="0" err="1"/>
              <a:t>Heap</a:t>
            </a:r>
            <a:r>
              <a:rPr lang="da-DK" sz="2800" dirty="0"/>
              <a:t>-ordnet binært træ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da-DK" sz="2000" i="1" dirty="0">
                <a:solidFill>
                  <a:srgbClr val="C00000"/>
                </a:solidFill>
              </a:rPr>
              <a:t>Ingen krav til struktur eller dybde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a-DK" sz="2800" dirty="0"/>
              <a:t>Knude: 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left</a:t>
            </a:r>
            <a:r>
              <a:rPr lang="da-DK" sz="2800" dirty="0"/>
              <a:t>,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right</a:t>
            </a:r>
            <a:r>
              <a:rPr lang="da-DK" sz="2800" dirty="0"/>
              <a:t>,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element</a:t>
            </a:r>
            <a:endParaRPr lang="da-DK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a-DK" sz="2800" dirty="0" err="1"/>
              <a:t>Prioritetskø</a:t>
            </a:r>
            <a:r>
              <a:rPr lang="da-DK" sz="2800" dirty="0"/>
              <a:t> = pointer til roden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363200" y="149272"/>
            <a:ext cx="1676400" cy="381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da-DK" b="0" dirty="0" smtClean="0"/>
              <a:t>Ikke pensum</a:t>
            </a:r>
            <a:endParaRPr lang="da-DK" b="0" dirty="0"/>
          </a:p>
        </p:txBody>
      </p:sp>
      <p:grpSp>
        <p:nvGrpSpPr>
          <p:cNvPr id="14" name="Group 13"/>
          <p:cNvGrpSpPr/>
          <p:nvPr/>
        </p:nvGrpSpPr>
        <p:grpSpPr>
          <a:xfrm>
            <a:off x="8681400" y="1785812"/>
            <a:ext cx="2291400" cy="2862388"/>
            <a:chOff x="6662793" y="1555600"/>
            <a:chExt cx="2291400" cy="2862388"/>
          </a:xfrm>
        </p:grpSpPr>
        <p:grpSp>
          <p:nvGrpSpPr>
            <p:cNvPr id="22" name="Group 21"/>
            <p:cNvGrpSpPr/>
            <p:nvPr/>
          </p:nvGrpSpPr>
          <p:grpSpPr>
            <a:xfrm>
              <a:off x="6896793" y="1815275"/>
              <a:ext cx="1823401" cy="2343036"/>
              <a:chOff x="6172200" y="3433049"/>
              <a:chExt cx="1823401" cy="2343036"/>
            </a:xfrm>
          </p:grpSpPr>
          <p:cxnSp>
            <p:nvCxnSpPr>
              <p:cNvPr id="13" name="Straight Connector 12"/>
              <p:cNvCxnSpPr/>
              <p:nvPr/>
            </p:nvCxnSpPr>
            <p:spPr bwMode="auto">
              <a:xfrm flipV="1">
                <a:off x="6172200" y="3433050"/>
                <a:ext cx="1158115" cy="1750789"/>
              </a:xfrm>
              <a:prstGeom prst="line">
                <a:avLst/>
              </a:prstGeom>
              <a:ln w="28575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 bwMode="auto">
              <a:xfrm flipH="1" flipV="1">
                <a:off x="7320600" y="3433049"/>
                <a:ext cx="675001" cy="1162398"/>
              </a:xfrm>
              <a:prstGeom prst="line">
                <a:avLst/>
              </a:prstGeom>
              <a:ln w="28575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 bwMode="auto">
              <a:xfrm flipH="1" flipV="1">
                <a:off x="6548723" y="4602640"/>
                <a:ext cx="755677" cy="1173445"/>
              </a:xfrm>
              <a:prstGeom prst="line">
                <a:avLst/>
              </a:prstGeom>
              <a:ln w="28575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5" name="Oval 4"/>
            <p:cNvSpPr/>
            <p:nvPr/>
          </p:nvSpPr>
          <p:spPr bwMode="auto">
            <a:xfrm>
              <a:off x="7820908" y="1555600"/>
              <a:ext cx="468000" cy="519351"/>
            </a:xfrm>
            <a:prstGeom prst="ellipse">
              <a:avLst/>
            </a:prstGeom>
            <a:solidFill>
              <a:srgbClr val="FFC00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a-DK" b="0" dirty="0"/>
                <a:t>1</a:t>
              </a:r>
            </a:p>
          </p:txBody>
        </p:sp>
        <p:sp>
          <p:nvSpPr>
            <p:cNvPr id="6" name="Oval 5"/>
            <p:cNvSpPr/>
            <p:nvPr/>
          </p:nvSpPr>
          <p:spPr bwMode="auto">
            <a:xfrm>
              <a:off x="7424793" y="2132534"/>
              <a:ext cx="468000" cy="519351"/>
            </a:xfrm>
            <a:prstGeom prst="ellipse">
              <a:avLst/>
            </a:prstGeom>
            <a:solidFill>
              <a:srgbClr val="FFC00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a-DK" b="0" dirty="0"/>
                <a:t>2</a:t>
              </a: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7049193" y="2717996"/>
              <a:ext cx="468000" cy="519351"/>
            </a:xfrm>
            <a:prstGeom prst="ellipse">
              <a:avLst/>
            </a:prstGeom>
            <a:solidFill>
              <a:srgbClr val="FFC00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a-DK" b="0" dirty="0"/>
                <a:t>4</a:t>
              </a: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6662793" y="3306389"/>
              <a:ext cx="468000" cy="519351"/>
            </a:xfrm>
            <a:prstGeom prst="ellipse">
              <a:avLst/>
            </a:prstGeom>
            <a:solidFill>
              <a:srgbClr val="FFC00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a-DK" b="0" dirty="0"/>
                <a:t>6</a:t>
              </a: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8189954" y="2132534"/>
              <a:ext cx="468000" cy="519351"/>
            </a:xfrm>
            <a:prstGeom prst="ellipse">
              <a:avLst/>
            </a:prstGeom>
            <a:solidFill>
              <a:srgbClr val="FFC00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a-DK" b="0" dirty="0"/>
                <a:t>5</a:t>
              </a: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8486193" y="2709470"/>
              <a:ext cx="468000" cy="519351"/>
            </a:xfrm>
            <a:prstGeom prst="ellipse">
              <a:avLst/>
            </a:prstGeom>
            <a:solidFill>
              <a:srgbClr val="FFC00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a-DK" b="0" dirty="0"/>
                <a:t>7</a:t>
              </a: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7420431" y="3308316"/>
              <a:ext cx="468000" cy="519351"/>
            </a:xfrm>
            <a:prstGeom prst="ellipse">
              <a:avLst/>
            </a:prstGeom>
            <a:solidFill>
              <a:srgbClr val="FFC00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a-DK" b="0" dirty="0"/>
                <a:t>9</a:t>
              </a:r>
            </a:p>
          </p:txBody>
        </p:sp>
        <p:sp>
          <p:nvSpPr>
            <p:cNvPr id="19" name="Oval 18"/>
            <p:cNvSpPr/>
            <p:nvPr/>
          </p:nvSpPr>
          <p:spPr bwMode="auto">
            <a:xfrm>
              <a:off x="7775094" y="3898637"/>
              <a:ext cx="468000" cy="519351"/>
            </a:xfrm>
            <a:prstGeom prst="ellipse">
              <a:avLst/>
            </a:prstGeom>
            <a:solidFill>
              <a:srgbClr val="FFC00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a-DK" b="0" dirty="0" smtClean="0"/>
                <a:t>10</a:t>
              </a:r>
              <a:endParaRPr lang="da-DK" b="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8190808" y="1855912"/>
            <a:ext cx="1552741" cy="369332"/>
            <a:chOff x="6172200" y="1625700"/>
            <a:chExt cx="1552741" cy="369332"/>
          </a:xfrm>
        </p:grpSpPr>
        <p:cxnSp>
          <p:nvCxnSpPr>
            <p:cNvPr id="24" name="Straight Arrow Connector 23"/>
            <p:cNvCxnSpPr/>
            <p:nvPr/>
          </p:nvCxnSpPr>
          <p:spPr bwMode="auto">
            <a:xfrm>
              <a:off x="7379907" y="1824307"/>
              <a:ext cx="345034" cy="1836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8" name="TextBox 27"/>
            <p:cNvSpPr txBox="1"/>
            <p:nvPr/>
          </p:nvSpPr>
          <p:spPr>
            <a:xfrm>
              <a:off x="6172200" y="1625700"/>
              <a:ext cx="12174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b="0" dirty="0" smtClean="0"/>
                <a:t>minimum</a:t>
              </a:r>
              <a:endParaRPr lang="da-DK" b="0" dirty="0"/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3795778" y="4644541"/>
            <a:ext cx="4602374" cy="201593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 fontAlgn="t">
              <a:lnSpc>
                <a:spcPts val="1800"/>
              </a:lnSpc>
              <a:spcBef>
                <a:spcPts val="0"/>
              </a:spcBef>
            </a:pPr>
            <a:r>
              <a:rPr lang="da-DK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</a:t>
            </a:r>
            <a:r>
              <a:rPr lang="da-DK" b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FindMin</a:t>
            </a:r>
            <a:r>
              <a:rPr lang="da-DK" b="0" dirty="0">
                <a:latin typeface="Courier New" panose="02070309020205020404" pitchFamily="49" charset="0"/>
                <a:cs typeface="Courier New" panose="02070309020205020404" pitchFamily="49" charset="0"/>
              </a:rPr>
              <a:t>(H)</a:t>
            </a:r>
          </a:p>
          <a:p>
            <a:pPr algn="l" fontAlgn="t">
              <a:lnSpc>
                <a:spcPts val="1800"/>
              </a:lnSpc>
              <a:spcBef>
                <a:spcPts val="0"/>
              </a:spcBef>
              <a:spcAft>
                <a:spcPts val="1200"/>
              </a:spcAft>
            </a:pPr>
            <a:r>
              <a:rPr lang="da-DK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a-DK" b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da-DK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b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H.element</a:t>
            </a:r>
            <a:endParaRPr lang="da-DK" b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 fontAlgn="t">
              <a:lnSpc>
                <a:spcPts val="1800"/>
              </a:lnSpc>
              <a:spcBef>
                <a:spcPts val="0"/>
              </a:spcBef>
            </a:pPr>
            <a:r>
              <a:rPr lang="da-DK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</a:t>
            </a:r>
            <a:r>
              <a:rPr lang="da-DK" b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Insert</a:t>
            </a:r>
            <a:r>
              <a:rPr lang="da-DK" b="0" dirty="0">
                <a:latin typeface="Courier New" panose="02070309020205020404" pitchFamily="49" charset="0"/>
                <a:cs typeface="Courier New" panose="02070309020205020404" pitchFamily="49" charset="0"/>
              </a:rPr>
              <a:t>(H, e)</a:t>
            </a:r>
          </a:p>
          <a:p>
            <a:pPr algn="l" fontAlgn="t">
              <a:lnSpc>
                <a:spcPts val="1800"/>
              </a:lnSpc>
              <a:spcBef>
                <a:spcPts val="0"/>
              </a:spcBef>
            </a:pPr>
            <a:r>
              <a:rPr lang="da-DK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v </a:t>
            </a:r>
            <a:r>
              <a:rPr lang="da-DK" b="0" dirty="0">
                <a:latin typeface="Courier New" panose="02070309020205020404" pitchFamily="49" charset="0"/>
                <a:cs typeface="Courier New" panose="02070309020205020404" pitchFamily="49" charset="0"/>
              </a:rPr>
              <a:t>= new Node(e, </a:t>
            </a:r>
            <a:r>
              <a:rPr lang="da-DK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da-DK" b="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da-DK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da-DK" b="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algn="l" fontAlgn="t">
              <a:lnSpc>
                <a:spcPts val="1800"/>
              </a:lnSpc>
              <a:spcBef>
                <a:spcPts val="0"/>
              </a:spcBef>
              <a:spcAft>
                <a:spcPts val="1200"/>
              </a:spcAft>
            </a:pPr>
            <a:r>
              <a:rPr lang="da-DK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a-DK" b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da-DK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b="0" dirty="0">
                <a:latin typeface="Courier New" panose="02070309020205020404" pitchFamily="49" charset="0"/>
                <a:cs typeface="Courier New" panose="02070309020205020404" pitchFamily="49" charset="0"/>
              </a:rPr>
              <a:t>Meld(H, v</a:t>
            </a:r>
            <a:r>
              <a:rPr lang="da-DK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da-DK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 fontAlgn="t">
              <a:lnSpc>
                <a:spcPts val="1800"/>
              </a:lnSpc>
              <a:spcBef>
                <a:spcPts val="0"/>
              </a:spcBef>
            </a:pPr>
            <a:r>
              <a:rPr lang="da-DK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</a:t>
            </a:r>
            <a:r>
              <a:rPr lang="da-DK" b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DeleteMin</a:t>
            </a:r>
            <a:r>
              <a:rPr lang="da-DK" b="0" dirty="0">
                <a:latin typeface="Courier New" panose="02070309020205020404" pitchFamily="49" charset="0"/>
                <a:cs typeface="Courier New" panose="02070309020205020404" pitchFamily="49" charset="0"/>
              </a:rPr>
              <a:t>(H)</a:t>
            </a:r>
          </a:p>
          <a:p>
            <a:pPr algn="l" fontAlgn="t">
              <a:lnSpc>
                <a:spcPts val="1800"/>
              </a:lnSpc>
              <a:spcBef>
                <a:spcPts val="0"/>
              </a:spcBef>
            </a:pPr>
            <a:r>
              <a:rPr lang="da-DK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a-DK" b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da-DK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b="0" dirty="0">
                <a:latin typeface="Courier New" panose="02070309020205020404" pitchFamily="49" charset="0"/>
                <a:cs typeface="Courier New" panose="02070309020205020404" pitchFamily="49" charset="0"/>
              </a:rPr>
              <a:t>Meld(</a:t>
            </a:r>
            <a:r>
              <a:rPr lang="da-DK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H.left</a:t>
            </a:r>
            <a:r>
              <a:rPr lang="da-DK" b="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da-DK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H.right</a:t>
            </a:r>
            <a:r>
              <a:rPr lang="da-DK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da-DK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321316" y="6550224"/>
            <a:ext cx="17944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400" b="0" dirty="0"/>
              <a:t>(</a:t>
            </a:r>
            <a:r>
              <a:rPr lang="da-DK" sz="1400" b="0" dirty="0">
                <a:latin typeface="Courier New" panose="02070309020205020404" pitchFamily="49" charset="0"/>
                <a:cs typeface="Courier New" panose="02070309020205020404" pitchFamily="49" charset="0"/>
              </a:rPr>
              <a:t>Meld</a:t>
            </a:r>
            <a:r>
              <a:rPr lang="da-DK" sz="1400" b="0" dirty="0"/>
              <a:t> </a:t>
            </a:r>
            <a:r>
              <a:rPr lang="da-DK" sz="1400" b="0" dirty="0" err="1"/>
              <a:t>next</a:t>
            </a:r>
            <a:r>
              <a:rPr lang="da-DK" sz="1400" b="0" dirty="0"/>
              <a:t> slide)</a:t>
            </a:r>
          </a:p>
        </p:txBody>
      </p:sp>
    </p:spTree>
    <p:extLst>
      <p:ext uri="{BB962C8B-B14F-4D97-AF65-F5344CB8AC3E}">
        <p14:creationId xmlns:p14="http://schemas.microsoft.com/office/powerpoint/2010/main" val="1455694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31" grpId="0" animBg="1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6388" y="76201"/>
            <a:ext cx="9039225" cy="66579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6" name="Rectangle 5"/>
          <p:cNvSpPr/>
          <p:nvPr/>
        </p:nvSpPr>
        <p:spPr bwMode="auto">
          <a:xfrm rot="16200000">
            <a:off x="8979165" y="5452800"/>
            <a:ext cx="177272" cy="1523998"/>
          </a:xfrm>
          <a:prstGeom prst="rect">
            <a:avLst/>
          </a:prstGeom>
          <a:solidFill>
            <a:srgbClr val="FFFF00">
              <a:alpha val="27843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 rot="16200000">
            <a:off x="2476501" y="5579534"/>
            <a:ext cx="228599" cy="1676402"/>
          </a:xfrm>
          <a:prstGeom prst="rect">
            <a:avLst/>
          </a:prstGeom>
          <a:solidFill>
            <a:srgbClr val="FFFF00">
              <a:alpha val="27843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89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195" y="180034"/>
            <a:ext cx="3460568" cy="1143000"/>
          </a:xfrm>
        </p:spPr>
        <p:txBody>
          <a:bodyPr/>
          <a:lstStyle/>
          <a:p>
            <a:r>
              <a:rPr lang="da-DK" b="1" dirty="0" err="1" smtClean="0"/>
              <a:t>Skew</a:t>
            </a:r>
            <a:r>
              <a:rPr lang="da-DK" b="1" dirty="0" smtClean="0"/>
              <a:t> </a:t>
            </a:r>
            <a:r>
              <a:rPr lang="da-DK" b="1" dirty="0" err="1" smtClean="0"/>
              <a:t>heaps</a:t>
            </a:r>
            <a:r>
              <a:rPr lang="da-DK" b="1" dirty="0"/>
              <a:t/>
            </a:r>
            <a:br>
              <a:rPr lang="da-DK" b="1" dirty="0"/>
            </a:br>
            <a:r>
              <a:rPr lang="da-DK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Meld</a:t>
            </a:r>
            <a:endParaRPr lang="da-DK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10327" y="3760951"/>
            <a:ext cx="8946967" cy="17081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 fontAlgn="t">
              <a:lnSpc>
                <a:spcPts val="1800"/>
              </a:lnSpc>
              <a:spcBef>
                <a:spcPts val="0"/>
              </a:spcBef>
            </a:pPr>
            <a:r>
              <a:rPr lang="da-DK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</a:t>
            </a:r>
            <a:r>
              <a:rPr lang="da-DK" b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Meld(H1, H2)</a:t>
            </a:r>
            <a:endParaRPr lang="da-DK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 fontAlgn="t">
              <a:lnSpc>
                <a:spcPts val="1800"/>
              </a:lnSpc>
              <a:spcBef>
                <a:spcPts val="0"/>
              </a:spcBef>
              <a:spcAft>
                <a:spcPts val="1200"/>
              </a:spcAft>
            </a:pPr>
            <a:r>
              <a:rPr lang="da-DK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if H1 = </a:t>
            </a:r>
            <a:r>
              <a:rPr lang="da-DK" b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da-DK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b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da-DK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b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da-DK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H2</a:t>
            </a:r>
            <a:br>
              <a:rPr lang="da-DK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da-DK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a-DK" b="0" dirty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da-DK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H2 </a:t>
            </a:r>
            <a:r>
              <a:rPr lang="da-DK" b="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da-DK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da-DK" b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da-DK" b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da-DK" b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H1</a:t>
            </a:r>
            <a:br>
              <a:rPr lang="da-DK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da-DK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if H1.element &lt; H2.element </a:t>
            </a:r>
            <a:r>
              <a:rPr lang="da-DK" b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da-DK" b="0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da-DK" b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da-DK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a-DK" b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da-DK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new Node(H1.element, H1.right, Meld(H1.left, H2))</a:t>
            </a:r>
            <a:br>
              <a:rPr lang="da-DK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da-DK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a-DK" b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da-DK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da-DK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da-DK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a-DK" b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da-DK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b="0" dirty="0"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da-DK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Node(H2.element</a:t>
            </a:r>
            <a:r>
              <a:rPr lang="da-DK" b="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da-DK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H2.right</a:t>
            </a:r>
            <a:r>
              <a:rPr lang="da-DK" b="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da-DK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Meld(H2.left</a:t>
            </a:r>
            <a:r>
              <a:rPr lang="da-DK" b="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da-DK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H1))</a:t>
            </a:r>
            <a:endParaRPr lang="da-DK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57200" y="1496573"/>
            <a:ext cx="3534958" cy="2055460"/>
            <a:chOff x="112838" y="1496573"/>
            <a:chExt cx="3534958" cy="2055460"/>
          </a:xfrm>
        </p:grpSpPr>
        <p:grpSp>
          <p:nvGrpSpPr>
            <p:cNvPr id="18" name="Group 17"/>
            <p:cNvGrpSpPr/>
            <p:nvPr/>
          </p:nvGrpSpPr>
          <p:grpSpPr>
            <a:xfrm>
              <a:off x="112838" y="1497265"/>
              <a:ext cx="1649719" cy="2054768"/>
              <a:chOff x="375599" y="1649519"/>
              <a:chExt cx="2291402" cy="2853996"/>
            </a:xfrm>
            <a:solidFill>
              <a:srgbClr val="99CCFF"/>
            </a:solidFill>
          </p:grpSpPr>
          <p:grpSp>
            <p:nvGrpSpPr>
              <p:cNvPr id="5" name="Group 4"/>
              <p:cNvGrpSpPr/>
              <p:nvPr/>
            </p:nvGrpSpPr>
            <p:grpSpPr>
              <a:xfrm>
                <a:off x="609599" y="1905000"/>
                <a:ext cx="1823403" cy="2343036"/>
                <a:chOff x="6172200" y="3433049"/>
                <a:chExt cx="1823401" cy="2343036"/>
              </a:xfrm>
              <a:grpFill/>
            </p:grpSpPr>
            <p:cxnSp>
              <p:nvCxnSpPr>
                <p:cNvPr id="6" name="Straight Connector 5"/>
                <p:cNvCxnSpPr/>
                <p:nvPr/>
              </p:nvCxnSpPr>
              <p:spPr bwMode="auto">
                <a:xfrm flipV="1">
                  <a:off x="6172200" y="3433050"/>
                  <a:ext cx="1158115" cy="1750789"/>
                </a:xfrm>
                <a:prstGeom prst="line">
                  <a:avLst/>
                </a:prstGeom>
                <a:grpFill/>
                <a:ln w="28575"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Straight Connector 6"/>
                <p:cNvCxnSpPr/>
                <p:nvPr/>
              </p:nvCxnSpPr>
              <p:spPr bwMode="auto">
                <a:xfrm flipH="1" flipV="1">
                  <a:off x="7320600" y="3433049"/>
                  <a:ext cx="675001" cy="1162398"/>
                </a:xfrm>
                <a:prstGeom prst="line">
                  <a:avLst/>
                </a:prstGeom>
                <a:grpFill/>
                <a:ln w="28575"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Straight Connector 7"/>
                <p:cNvCxnSpPr/>
                <p:nvPr/>
              </p:nvCxnSpPr>
              <p:spPr bwMode="auto">
                <a:xfrm flipH="1" flipV="1">
                  <a:off x="6548723" y="4602640"/>
                  <a:ext cx="755677" cy="1173445"/>
                </a:xfrm>
                <a:prstGeom prst="line">
                  <a:avLst/>
                </a:prstGeom>
                <a:grpFill/>
                <a:ln w="28575"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" name="Oval 8"/>
              <p:cNvSpPr/>
              <p:nvPr/>
            </p:nvSpPr>
            <p:spPr bwMode="auto">
              <a:xfrm>
                <a:off x="1533714" y="1649519"/>
                <a:ext cx="468001" cy="510962"/>
              </a:xfrm>
              <a:prstGeom prst="ellipse">
                <a:avLst/>
              </a:prstGeom>
              <a:grp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da-DK" sz="1100" b="0" dirty="0"/>
                  <a:t>3</a:t>
                </a:r>
              </a:p>
            </p:txBody>
          </p:sp>
          <p:sp>
            <p:nvSpPr>
              <p:cNvPr id="10" name="Oval 9"/>
              <p:cNvSpPr/>
              <p:nvPr/>
            </p:nvSpPr>
            <p:spPr bwMode="auto">
              <a:xfrm>
                <a:off x="1137600" y="2226453"/>
                <a:ext cx="468001" cy="510962"/>
              </a:xfrm>
              <a:prstGeom prst="ellipse">
                <a:avLst/>
              </a:prstGeom>
              <a:grp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da-DK" sz="1100" b="0" dirty="0"/>
                  <a:t>4</a:t>
                </a:r>
              </a:p>
            </p:txBody>
          </p:sp>
          <p:sp>
            <p:nvSpPr>
              <p:cNvPr id="11" name="Oval 10"/>
              <p:cNvSpPr/>
              <p:nvPr/>
            </p:nvSpPr>
            <p:spPr bwMode="auto">
              <a:xfrm>
                <a:off x="761999" y="2811915"/>
                <a:ext cx="468001" cy="510962"/>
              </a:xfrm>
              <a:prstGeom prst="ellipse">
                <a:avLst/>
              </a:prstGeom>
              <a:grp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da-DK" sz="1100" b="0" dirty="0"/>
                  <a:t>8</a:t>
                </a:r>
              </a:p>
            </p:txBody>
          </p:sp>
          <p:sp>
            <p:nvSpPr>
              <p:cNvPr id="12" name="Oval 11"/>
              <p:cNvSpPr/>
              <p:nvPr/>
            </p:nvSpPr>
            <p:spPr bwMode="auto">
              <a:xfrm>
                <a:off x="375599" y="3400308"/>
                <a:ext cx="468001" cy="510962"/>
              </a:xfrm>
              <a:prstGeom prst="ellipse">
                <a:avLst/>
              </a:prstGeom>
              <a:grp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da-DK" sz="1100" b="0" dirty="0"/>
                  <a:t>12</a:t>
                </a:r>
              </a:p>
            </p:txBody>
          </p:sp>
          <p:sp>
            <p:nvSpPr>
              <p:cNvPr id="13" name="Oval 12"/>
              <p:cNvSpPr/>
              <p:nvPr/>
            </p:nvSpPr>
            <p:spPr bwMode="auto">
              <a:xfrm>
                <a:off x="1861500" y="2226452"/>
                <a:ext cx="468001" cy="510962"/>
              </a:xfrm>
              <a:prstGeom prst="ellipse">
                <a:avLst/>
              </a:prstGeom>
              <a:grp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da-DK" sz="1100" b="0" dirty="0"/>
                  <a:t>10</a:t>
                </a:r>
              </a:p>
            </p:txBody>
          </p:sp>
          <p:sp>
            <p:nvSpPr>
              <p:cNvPr id="14" name="Oval 13"/>
              <p:cNvSpPr/>
              <p:nvPr/>
            </p:nvSpPr>
            <p:spPr bwMode="auto">
              <a:xfrm>
                <a:off x="2199000" y="2803387"/>
                <a:ext cx="468001" cy="510962"/>
              </a:xfrm>
              <a:prstGeom prst="ellipse">
                <a:avLst/>
              </a:prstGeom>
              <a:grp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da-DK" sz="1100" b="0" dirty="0"/>
                  <a:t>14</a:t>
                </a:r>
              </a:p>
            </p:txBody>
          </p:sp>
          <p:sp>
            <p:nvSpPr>
              <p:cNvPr id="15" name="Oval 14"/>
              <p:cNvSpPr/>
              <p:nvPr/>
            </p:nvSpPr>
            <p:spPr bwMode="auto">
              <a:xfrm>
                <a:off x="1133239" y="3402235"/>
                <a:ext cx="468001" cy="510962"/>
              </a:xfrm>
              <a:prstGeom prst="ellipse">
                <a:avLst/>
              </a:prstGeom>
              <a:grp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da-DK" sz="1100" b="0" dirty="0"/>
                  <a:t>18</a:t>
                </a:r>
              </a:p>
            </p:txBody>
          </p:sp>
          <p:sp>
            <p:nvSpPr>
              <p:cNvPr id="16" name="Oval 15"/>
              <p:cNvSpPr/>
              <p:nvPr/>
            </p:nvSpPr>
            <p:spPr bwMode="auto">
              <a:xfrm>
                <a:off x="1487902" y="3992553"/>
                <a:ext cx="468001" cy="510962"/>
              </a:xfrm>
              <a:prstGeom prst="ellipse">
                <a:avLst/>
              </a:prstGeom>
              <a:grp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da-DK" sz="1100" b="0" dirty="0"/>
                  <a:t>20</a:t>
                </a:r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2276270" y="1496573"/>
              <a:ext cx="1371526" cy="1629759"/>
              <a:chOff x="762000" y="1649519"/>
              <a:chExt cx="1905001" cy="2263675"/>
            </a:xfrm>
            <a:solidFill>
              <a:srgbClr val="FF99FF"/>
            </a:solidFill>
          </p:grpSpPr>
          <p:grpSp>
            <p:nvGrpSpPr>
              <p:cNvPr id="20" name="Group 19"/>
              <p:cNvGrpSpPr/>
              <p:nvPr/>
            </p:nvGrpSpPr>
            <p:grpSpPr>
              <a:xfrm>
                <a:off x="986124" y="1905000"/>
                <a:ext cx="1446880" cy="1741667"/>
                <a:chOff x="6548723" y="3433049"/>
                <a:chExt cx="1446878" cy="1741667"/>
              </a:xfrm>
              <a:grpFill/>
            </p:grpSpPr>
            <p:cxnSp>
              <p:nvCxnSpPr>
                <p:cNvPr id="29" name="Straight Connector 28"/>
                <p:cNvCxnSpPr/>
                <p:nvPr/>
              </p:nvCxnSpPr>
              <p:spPr bwMode="auto">
                <a:xfrm flipV="1">
                  <a:off x="6548723" y="3433051"/>
                  <a:ext cx="781592" cy="1153272"/>
                </a:xfrm>
                <a:prstGeom prst="line">
                  <a:avLst/>
                </a:prstGeom>
                <a:grpFill/>
                <a:ln w="28575"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 bwMode="auto">
                <a:xfrm flipH="1" flipV="1">
                  <a:off x="7320600" y="3433049"/>
                  <a:ext cx="675001" cy="1162398"/>
                </a:xfrm>
                <a:prstGeom prst="line">
                  <a:avLst/>
                </a:prstGeom>
                <a:grpFill/>
                <a:ln w="28575"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 bwMode="auto">
                <a:xfrm flipH="1" flipV="1">
                  <a:off x="6548724" y="4602641"/>
                  <a:ext cx="389787" cy="572075"/>
                </a:xfrm>
                <a:prstGeom prst="line">
                  <a:avLst/>
                </a:prstGeom>
                <a:grpFill/>
                <a:ln w="28575"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1" name="Oval 20"/>
              <p:cNvSpPr/>
              <p:nvPr/>
            </p:nvSpPr>
            <p:spPr bwMode="auto">
              <a:xfrm>
                <a:off x="1533714" y="1649519"/>
                <a:ext cx="468000" cy="510962"/>
              </a:xfrm>
              <a:prstGeom prst="ellipse">
                <a:avLst/>
              </a:prstGeom>
              <a:grp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da-DK" sz="1100" b="0" dirty="0"/>
                  <a:t>1</a:t>
                </a:r>
              </a:p>
            </p:txBody>
          </p:sp>
          <p:sp>
            <p:nvSpPr>
              <p:cNvPr id="22" name="Oval 21"/>
              <p:cNvSpPr/>
              <p:nvPr/>
            </p:nvSpPr>
            <p:spPr bwMode="auto">
              <a:xfrm>
                <a:off x="1137600" y="2226453"/>
                <a:ext cx="468000" cy="510962"/>
              </a:xfrm>
              <a:prstGeom prst="ellipse">
                <a:avLst/>
              </a:prstGeom>
              <a:grp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da-DK" sz="1100" b="0" dirty="0"/>
                  <a:t>2</a:t>
                </a:r>
              </a:p>
            </p:txBody>
          </p:sp>
          <p:sp>
            <p:nvSpPr>
              <p:cNvPr id="23" name="Oval 22"/>
              <p:cNvSpPr/>
              <p:nvPr/>
            </p:nvSpPr>
            <p:spPr bwMode="auto">
              <a:xfrm>
                <a:off x="762000" y="2811914"/>
                <a:ext cx="468000" cy="510962"/>
              </a:xfrm>
              <a:prstGeom prst="ellipse">
                <a:avLst/>
              </a:prstGeom>
              <a:grp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da-DK" sz="1100" b="0" dirty="0"/>
                  <a:t>7</a:t>
                </a:r>
              </a:p>
            </p:txBody>
          </p:sp>
          <p:sp>
            <p:nvSpPr>
              <p:cNvPr id="25" name="Oval 24"/>
              <p:cNvSpPr/>
              <p:nvPr/>
            </p:nvSpPr>
            <p:spPr bwMode="auto">
              <a:xfrm>
                <a:off x="1902761" y="2226453"/>
                <a:ext cx="468000" cy="510962"/>
              </a:xfrm>
              <a:prstGeom prst="ellipse">
                <a:avLst/>
              </a:prstGeom>
              <a:grp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da-DK" sz="1100" b="0" dirty="0"/>
                  <a:t>5</a:t>
                </a:r>
              </a:p>
            </p:txBody>
          </p:sp>
          <p:sp>
            <p:nvSpPr>
              <p:cNvPr id="26" name="Oval 25"/>
              <p:cNvSpPr/>
              <p:nvPr/>
            </p:nvSpPr>
            <p:spPr bwMode="auto">
              <a:xfrm>
                <a:off x="2199001" y="2803388"/>
                <a:ext cx="468000" cy="510962"/>
              </a:xfrm>
              <a:prstGeom prst="ellipse">
                <a:avLst/>
              </a:prstGeom>
              <a:grp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da-DK" sz="1100" b="0" dirty="0"/>
                  <a:t>11</a:t>
                </a:r>
              </a:p>
            </p:txBody>
          </p:sp>
          <p:sp>
            <p:nvSpPr>
              <p:cNvPr id="27" name="Oval 26"/>
              <p:cNvSpPr/>
              <p:nvPr/>
            </p:nvSpPr>
            <p:spPr bwMode="auto">
              <a:xfrm>
                <a:off x="1133240" y="3402232"/>
                <a:ext cx="468000" cy="510962"/>
              </a:xfrm>
              <a:prstGeom prst="ellipse">
                <a:avLst/>
              </a:prstGeom>
              <a:grp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da-DK" sz="1100" b="0" dirty="0"/>
                  <a:t>9</a:t>
                </a:r>
              </a:p>
            </p:txBody>
          </p:sp>
        </p:grpSp>
        <p:sp>
          <p:nvSpPr>
            <p:cNvPr id="133" name="TextBox 132"/>
            <p:cNvSpPr txBox="1"/>
            <p:nvPr/>
          </p:nvSpPr>
          <p:spPr>
            <a:xfrm>
              <a:off x="1599279" y="1675918"/>
              <a:ext cx="87555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+</a:t>
              </a:r>
              <a:endParaRPr lang="da-DK" sz="32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572000" y="-190364"/>
            <a:ext cx="2814998" cy="3715621"/>
            <a:chOff x="3550444" y="-190364"/>
            <a:chExt cx="2814998" cy="3715621"/>
          </a:xfrm>
        </p:grpSpPr>
        <p:sp>
          <p:nvSpPr>
            <p:cNvPr id="68" name="Rounded Rectangle 67"/>
            <p:cNvSpPr/>
            <p:nvPr/>
          </p:nvSpPr>
          <p:spPr bwMode="auto">
            <a:xfrm rot="12149986">
              <a:off x="5170835" y="90634"/>
              <a:ext cx="432000" cy="2305072"/>
            </a:xfrm>
            <a:prstGeom prst="roundRect">
              <a:avLst/>
            </a:prstGeom>
            <a:solidFill>
              <a:srgbClr val="00B050">
                <a:alpha val="50000"/>
              </a:srgb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da-DK"/>
            </a:p>
          </p:txBody>
        </p:sp>
        <p:grpSp>
          <p:nvGrpSpPr>
            <p:cNvPr id="67" name="Group 66"/>
            <p:cNvGrpSpPr>
              <a:grpSpLocks noChangeAspect="1"/>
            </p:cNvGrpSpPr>
            <p:nvPr/>
          </p:nvGrpSpPr>
          <p:grpSpPr>
            <a:xfrm>
              <a:off x="4507677" y="230005"/>
              <a:ext cx="1857765" cy="3295252"/>
              <a:chOff x="4421050" y="318416"/>
              <a:chExt cx="2610166" cy="4629840"/>
            </a:xfrm>
          </p:grpSpPr>
          <p:cxnSp>
            <p:nvCxnSpPr>
              <p:cNvPr id="44" name="Straight Connector 43"/>
              <p:cNvCxnSpPr/>
              <p:nvPr/>
            </p:nvCxnSpPr>
            <p:spPr bwMode="auto">
              <a:xfrm flipV="1">
                <a:off x="4677658" y="576848"/>
                <a:ext cx="1496088" cy="3508288"/>
              </a:xfrm>
              <a:prstGeom prst="line">
                <a:avLst/>
              </a:prstGeom>
              <a:solidFill>
                <a:srgbClr val="99CCFF"/>
              </a:solidFill>
              <a:ln w="28575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7" name="Oval 36"/>
              <p:cNvSpPr/>
              <p:nvPr/>
            </p:nvSpPr>
            <p:spPr bwMode="auto">
              <a:xfrm>
                <a:off x="5185876" y="2081350"/>
                <a:ext cx="468001" cy="516863"/>
              </a:xfrm>
              <a:prstGeom prst="ellipse">
                <a:avLst/>
              </a:prstGeom>
              <a:solidFill>
                <a:srgbClr val="99CCFF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da-DK" sz="1100" b="0" dirty="0"/>
                  <a:t>4</a:t>
                </a:r>
              </a:p>
            </p:txBody>
          </p:sp>
          <p:sp>
            <p:nvSpPr>
              <p:cNvPr id="39" name="Oval 38"/>
              <p:cNvSpPr/>
              <p:nvPr/>
            </p:nvSpPr>
            <p:spPr bwMode="auto">
              <a:xfrm>
                <a:off x="4421050" y="3826705"/>
                <a:ext cx="468001" cy="516863"/>
              </a:xfrm>
              <a:prstGeom prst="ellipse">
                <a:avLst/>
              </a:prstGeom>
              <a:solidFill>
                <a:srgbClr val="99CCFF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da-DK" sz="1100" b="0" dirty="0"/>
                  <a:t>12</a:t>
                </a:r>
              </a:p>
            </p:txBody>
          </p:sp>
          <p:grpSp>
            <p:nvGrpSpPr>
              <p:cNvPr id="60" name="Group 59"/>
              <p:cNvGrpSpPr/>
              <p:nvPr/>
            </p:nvGrpSpPr>
            <p:grpSpPr>
              <a:xfrm>
                <a:off x="5415459" y="1515494"/>
                <a:ext cx="1147043" cy="1667270"/>
                <a:chOff x="5675834" y="1813062"/>
                <a:chExt cx="1147043" cy="1667270"/>
              </a:xfrm>
            </p:grpSpPr>
            <p:cxnSp>
              <p:nvCxnSpPr>
                <p:cNvPr id="45" name="Straight Connector 44"/>
                <p:cNvCxnSpPr/>
                <p:nvPr/>
              </p:nvCxnSpPr>
              <p:spPr bwMode="auto">
                <a:xfrm flipH="1" flipV="1">
                  <a:off x="5913875" y="2068022"/>
                  <a:ext cx="675003" cy="1162400"/>
                </a:xfrm>
                <a:prstGeom prst="line">
                  <a:avLst/>
                </a:prstGeom>
                <a:solidFill>
                  <a:srgbClr val="99CCFF"/>
                </a:solidFill>
                <a:ln w="28575"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36" name="Oval 35"/>
                <p:cNvSpPr/>
                <p:nvPr/>
              </p:nvSpPr>
              <p:spPr bwMode="auto">
                <a:xfrm>
                  <a:off x="5675834" y="1813062"/>
                  <a:ext cx="468001" cy="516863"/>
                </a:xfrm>
                <a:prstGeom prst="ellipse">
                  <a:avLst/>
                </a:prstGeom>
                <a:solidFill>
                  <a:srgbClr val="99CCFF"/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da-DK" sz="1100" b="0" dirty="0"/>
                    <a:t>3</a:t>
                  </a:r>
                </a:p>
              </p:txBody>
            </p:sp>
            <p:sp>
              <p:nvSpPr>
                <p:cNvPr id="40" name="Oval 39"/>
                <p:cNvSpPr/>
                <p:nvPr/>
              </p:nvSpPr>
              <p:spPr bwMode="auto">
                <a:xfrm>
                  <a:off x="6017376" y="2386531"/>
                  <a:ext cx="467999" cy="516863"/>
                </a:xfrm>
                <a:prstGeom prst="ellipse">
                  <a:avLst/>
                </a:prstGeom>
                <a:solidFill>
                  <a:srgbClr val="99CCFF"/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0" tIns="45720" rIns="0" bIns="45720" numCol="1" rtlCol="0" anchor="ctr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da-DK" sz="1100" b="0" dirty="0"/>
                    <a:t>10</a:t>
                  </a:r>
                </a:p>
              </p:txBody>
            </p:sp>
            <p:sp>
              <p:nvSpPr>
                <p:cNvPr id="41" name="Oval 40"/>
                <p:cNvSpPr/>
                <p:nvPr/>
              </p:nvSpPr>
              <p:spPr bwMode="auto">
                <a:xfrm>
                  <a:off x="6354876" y="2963469"/>
                  <a:ext cx="468001" cy="516863"/>
                </a:xfrm>
                <a:prstGeom prst="ellipse">
                  <a:avLst/>
                </a:prstGeom>
                <a:solidFill>
                  <a:srgbClr val="99CCFF"/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0" tIns="45720" rIns="0" bIns="45720" numCol="1" rtlCol="0" anchor="ctr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da-DK" sz="1100" b="0" dirty="0"/>
                    <a:t>14</a:t>
                  </a:r>
                </a:p>
              </p:txBody>
            </p:sp>
          </p:grpSp>
          <p:grpSp>
            <p:nvGrpSpPr>
              <p:cNvPr id="59" name="Group 58"/>
              <p:cNvGrpSpPr/>
              <p:nvPr/>
            </p:nvGrpSpPr>
            <p:grpSpPr>
              <a:xfrm>
                <a:off x="4670799" y="3250752"/>
                <a:ext cx="1193901" cy="1697504"/>
                <a:chOff x="5161858" y="2382840"/>
                <a:chExt cx="1193901" cy="1697504"/>
              </a:xfrm>
            </p:grpSpPr>
            <p:cxnSp>
              <p:nvCxnSpPr>
                <p:cNvPr id="46" name="Straight Connector 45"/>
                <p:cNvCxnSpPr/>
                <p:nvPr/>
              </p:nvCxnSpPr>
              <p:spPr bwMode="auto">
                <a:xfrm flipH="1" flipV="1">
                  <a:off x="5385980" y="2648466"/>
                  <a:ext cx="755677" cy="1173445"/>
                </a:xfrm>
                <a:prstGeom prst="line">
                  <a:avLst/>
                </a:prstGeom>
                <a:solidFill>
                  <a:srgbClr val="99CCFF"/>
                </a:solidFill>
                <a:ln w="28575"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38" name="Oval 37"/>
                <p:cNvSpPr/>
                <p:nvPr/>
              </p:nvSpPr>
              <p:spPr bwMode="auto">
                <a:xfrm>
                  <a:off x="5161858" y="2382840"/>
                  <a:ext cx="468001" cy="516863"/>
                </a:xfrm>
                <a:prstGeom prst="ellipse">
                  <a:avLst/>
                </a:prstGeom>
                <a:solidFill>
                  <a:srgbClr val="99CCFF"/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da-DK" sz="1100" b="0" dirty="0"/>
                    <a:t>8</a:t>
                  </a:r>
                </a:p>
              </p:txBody>
            </p:sp>
            <p:sp>
              <p:nvSpPr>
                <p:cNvPr id="42" name="Oval 41"/>
                <p:cNvSpPr/>
                <p:nvPr/>
              </p:nvSpPr>
              <p:spPr bwMode="auto">
                <a:xfrm>
                  <a:off x="5533096" y="2973159"/>
                  <a:ext cx="468001" cy="516863"/>
                </a:xfrm>
                <a:prstGeom prst="ellipse">
                  <a:avLst/>
                </a:prstGeom>
                <a:solidFill>
                  <a:srgbClr val="99CCFF"/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0" tIns="45720" rIns="0" bIns="45720" numCol="1" rtlCol="0" anchor="ctr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da-DK" sz="1100" b="0" dirty="0"/>
                    <a:t>18</a:t>
                  </a:r>
                </a:p>
              </p:txBody>
            </p:sp>
            <p:sp>
              <p:nvSpPr>
                <p:cNvPr id="43" name="Oval 42"/>
                <p:cNvSpPr/>
                <p:nvPr/>
              </p:nvSpPr>
              <p:spPr bwMode="auto">
                <a:xfrm>
                  <a:off x="5887758" y="3563481"/>
                  <a:ext cx="468001" cy="516863"/>
                </a:xfrm>
                <a:prstGeom prst="ellipse">
                  <a:avLst/>
                </a:prstGeom>
                <a:solidFill>
                  <a:srgbClr val="99CCFF"/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0" tIns="45720" rIns="0" bIns="45720" numCol="1" rtlCol="0" anchor="ctr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da-DK" sz="1100" b="0" dirty="0"/>
                    <a:t>20</a:t>
                  </a:r>
                </a:p>
              </p:txBody>
            </p:sp>
          </p:grpSp>
          <p:sp>
            <p:nvSpPr>
              <p:cNvPr id="50" name="Oval 49"/>
              <p:cNvSpPr/>
              <p:nvPr/>
            </p:nvSpPr>
            <p:spPr bwMode="auto">
              <a:xfrm>
                <a:off x="5680657" y="901565"/>
                <a:ext cx="468001" cy="516863"/>
              </a:xfrm>
              <a:prstGeom prst="ellipse">
                <a:avLst/>
              </a:prstGeom>
              <a:solidFill>
                <a:srgbClr val="FF99FF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da-DK" sz="1100" b="0" dirty="0"/>
                  <a:t>2</a:t>
                </a:r>
              </a:p>
            </p:txBody>
          </p:sp>
          <p:grpSp>
            <p:nvGrpSpPr>
              <p:cNvPr id="62" name="Group 61"/>
              <p:cNvGrpSpPr/>
              <p:nvPr/>
            </p:nvGrpSpPr>
            <p:grpSpPr>
              <a:xfrm>
                <a:off x="5897930" y="318416"/>
                <a:ext cx="1133286" cy="1670732"/>
                <a:chOff x="8033343" y="1220444"/>
                <a:chExt cx="1133286" cy="1670732"/>
              </a:xfrm>
            </p:grpSpPr>
            <p:cxnSp>
              <p:nvCxnSpPr>
                <p:cNvPr id="56" name="Straight Connector 55"/>
                <p:cNvCxnSpPr/>
                <p:nvPr/>
              </p:nvCxnSpPr>
              <p:spPr bwMode="auto">
                <a:xfrm flipH="1" flipV="1">
                  <a:off x="8257631" y="1478875"/>
                  <a:ext cx="675001" cy="1162398"/>
                </a:xfrm>
                <a:prstGeom prst="line">
                  <a:avLst/>
                </a:prstGeom>
                <a:solidFill>
                  <a:srgbClr val="FF99FF"/>
                </a:solidFill>
                <a:ln w="28575"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49" name="Oval 48"/>
                <p:cNvSpPr/>
                <p:nvPr/>
              </p:nvSpPr>
              <p:spPr bwMode="auto">
                <a:xfrm>
                  <a:off x="8033343" y="1220444"/>
                  <a:ext cx="468001" cy="516863"/>
                </a:xfrm>
                <a:prstGeom prst="ellipse">
                  <a:avLst/>
                </a:prstGeom>
                <a:solidFill>
                  <a:srgbClr val="FF99FF"/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da-DK" sz="1100" b="0" dirty="0"/>
                    <a:t>1</a:t>
                  </a:r>
                </a:p>
              </p:txBody>
            </p:sp>
            <p:sp>
              <p:nvSpPr>
                <p:cNvPr id="52" name="Oval 51"/>
                <p:cNvSpPr/>
                <p:nvPr/>
              </p:nvSpPr>
              <p:spPr bwMode="auto">
                <a:xfrm>
                  <a:off x="8402390" y="1797378"/>
                  <a:ext cx="468001" cy="516863"/>
                </a:xfrm>
                <a:prstGeom prst="ellipse">
                  <a:avLst/>
                </a:prstGeom>
                <a:solidFill>
                  <a:srgbClr val="FF99FF"/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da-DK" sz="1100" b="0" dirty="0"/>
                    <a:t>5</a:t>
                  </a:r>
                </a:p>
              </p:txBody>
            </p:sp>
            <p:sp>
              <p:nvSpPr>
                <p:cNvPr id="53" name="Oval 52"/>
                <p:cNvSpPr/>
                <p:nvPr/>
              </p:nvSpPr>
              <p:spPr bwMode="auto">
                <a:xfrm>
                  <a:off x="8698628" y="2374313"/>
                  <a:ext cx="468001" cy="516863"/>
                </a:xfrm>
                <a:prstGeom prst="ellipse">
                  <a:avLst/>
                </a:prstGeom>
                <a:solidFill>
                  <a:srgbClr val="FF99FF"/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0" tIns="45720" rIns="0" bIns="45720" numCol="1" rtlCol="0" anchor="ctr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da-DK" sz="1100" b="0" dirty="0"/>
                    <a:t>11</a:t>
                  </a:r>
                </a:p>
              </p:txBody>
            </p:sp>
          </p:grpSp>
          <p:grpSp>
            <p:nvGrpSpPr>
              <p:cNvPr id="61" name="Group 60"/>
              <p:cNvGrpSpPr/>
              <p:nvPr/>
            </p:nvGrpSpPr>
            <p:grpSpPr>
              <a:xfrm>
                <a:off x="4945956" y="2652538"/>
                <a:ext cx="839240" cy="1107182"/>
                <a:chOff x="7261630" y="2382840"/>
                <a:chExt cx="839240" cy="1107182"/>
              </a:xfrm>
            </p:grpSpPr>
            <p:cxnSp>
              <p:nvCxnSpPr>
                <p:cNvPr id="57" name="Straight Connector 56"/>
                <p:cNvCxnSpPr/>
                <p:nvPr/>
              </p:nvCxnSpPr>
              <p:spPr bwMode="auto">
                <a:xfrm flipH="1" flipV="1">
                  <a:off x="7485755" y="2648467"/>
                  <a:ext cx="389787" cy="572075"/>
                </a:xfrm>
                <a:prstGeom prst="line">
                  <a:avLst/>
                </a:prstGeom>
                <a:solidFill>
                  <a:srgbClr val="FF99FF"/>
                </a:solidFill>
                <a:ln w="28575"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51" name="Oval 50"/>
                <p:cNvSpPr/>
                <p:nvPr/>
              </p:nvSpPr>
              <p:spPr bwMode="auto">
                <a:xfrm>
                  <a:off x="7261630" y="2382840"/>
                  <a:ext cx="468001" cy="516863"/>
                </a:xfrm>
                <a:prstGeom prst="ellipse">
                  <a:avLst/>
                </a:prstGeom>
                <a:solidFill>
                  <a:srgbClr val="FF99FF"/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da-DK" sz="1100" b="0" dirty="0"/>
                    <a:t>7</a:t>
                  </a:r>
                </a:p>
              </p:txBody>
            </p:sp>
            <p:sp>
              <p:nvSpPr>
                <p:cNvPr id="54" name="Oval 53"/>
                <p:cNvSpPr/>
                <p:nvPr/>
              </p:nvSpPr>
              <p:spPr bwMode="auto">
                <a:xfrm>
                  <a:off x="7632869" y="2973159"/>
                  <a:ext cx="468001" cy="516863"/>
                </a:xfrm>
                <a:prstGeom prst="ellipse">
                  <a:avLst/>
                </a:prstGeom>
                <a:solidFill>
                  <a:srgbClr val="FF99FF"/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da-DK" sz="1100" b="0" dirty="0"/>
                    <a:t>9</a:t>
                  </a:r>
                </a:p>
              </p:txBody>
            </p:sp>
          </p:grpSp>
        </p:grpSp>
        <p:sp>
          <p:nvSpPr>
            <p:cNvPr id="134" name="Right Arrow 133"/>
            <p:cNvSpPr/>
            <p:nvPr/>
          </p:nvSpPr>
          <p:spPr bwMode="auto">
            <a:xfrm>
              <a:off x="3550444" y="1755418"/>
              <a:ext cx="564356" cy="425774"/>
            </a:xfrm>
            <a:prstGeom prst="rightArrow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da-DK"/>
            </a:p>
          </p:txBody>
        </p:sp>
        <p:sp>
          <p:nvSpPr>
            <p:cNvPr id="135" name="TextBox 134"/>
            <p:cNvSpPr txBox="1"/>
            <p:nvPr/>
          </p:nvSpPr>
          <p:spPr>
            <a:xfrm rot="17552143">
              <a:off x="3714609" y="863860"/>
              <a:ext cx="24777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 smtClean="0">
                  <a:solidFill>
                    <a:srgbClr val="00B050"/>
                  </a:solidFill>
                </a:rPr>
                <a:t>Flet venstre stierne</a:t>
              </a:r>
              <a:endParaRPr lang="da-DK" dirty="0">
                <a:solidFill>
                  <a:srgbClr val="00B050"/>
                </a:solidFill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8001000" y="-128346"/>
            <a:ext cx="2590800" cy="3653603"/>
            <a:chOff x="6019800" y="-128346"/>
            <a:chExt cx="2590800" cy="3653603"/>
          </a:xfrm>
        </p:grpSpPr>
        <p:grpSp>
          <p:nvGrpSpPr>
            <p:cNvPr id="132" name="Group 131"/>
            <p:cNvGrpSpPr/>
            <p:nvPr/>
          </p:nvGrpSpPr>
          <p:grpSpPr>
            <a:xfrm>
              <a:off x="6702421" y="100948"/>
              <a:ext cx="1908179" cy="3424309"/>
              <a:chOff x="6121117" y="1071491"/>
              <a:chExt cx="1908179" cy="3424309"/>
            </a:xfrm>
          </p:grpSpPr>
          <p:cxnSp>
            <p:nvCxnSpPr>
              <p:cNvPr id="103" name="Straight Connector 102"/>
              <p:cNvCxnSpPr/>
              <p:nvPr/>
            </p:nvCxnSpPr>
            <p:spPr bwMode="auto">
              <a:xfrm flipV="1">
                <a:off x="7242924" y="3465933"/>
                <a:ext cx="243581" cy="420294"/>
              </a:xfrm>
              <a:prstGeom prst="line">
                <a:avLst/>
              </a:prstGeom>
              <a:solidFill>
                <a:srgbClr val="FF99FF"/>
              </a:solidFill>
              <a:ln w="28575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 bwMode="auto">
              <a:xfrm flipH="1" flipV="1">
                <a:off x="6603933" y="1384484"/>
                <a:ext cx="1262810" cy="2933516"/>
              </a:xfrm>
              <a:prstGeom prst="line">
                <a:avLst/>
              </a:prstGeom>
              <a:solidFill>
                <a:srgbClr val="99CCFF"/>
              </a:solidFill>
              <a:ln w="28575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 bwMode="auto">
              <a:xfrm flipV="1">
                <a:off x="6299767" y="1370093"/>
                <a:ext cx="308273" cy="420603"/>
              </a:xfrm>
              <a:prstGeom prst="line">
                <a:avLst/>
              </a:prstGeom>
              <a:solidFill>
                <a:srgbClr val="99CCFF"/>
              </a:solidFill>
              <a:ln w="28575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 bwMode="auto">
              <a:xfrm flipV="1">
                <a:off x="6663302" y="2225858"/>
                <a:ext cx="308273" cy="420603"/>
              </a:xfrm>
              <a:prstGeom prst="line">
                <a:avLst/>
              </a:prstGeom>
              <a:solidFill>
                <a:srgbClr val="99CCFF"/>
              </a:solidFill>
              <a:ln w="28575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3" name="Rounded Rectangle 92"/>
              <p:cNvSpPr/>
              <p:nvPr/>
            </p:nvSpPr>
            <p:spPr bwMode="auto">
              <a:xfrm rot="20207683">
                <a:off x="6739286" y="1071491"/>
                <a:ext cx="431085" cy="2263464"/>
              </a:xfrm>
              <a:prstGeom prst="roundRect">
                <a:avLst/>
              </a:prstGeom>
              <a:solidFill>
                <a:srgbClr val="00B050">
                  <a:alpha val="50000"/>
                </a:srgb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eaVert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endParaRPr lang="da-DK"/>
              </a:p>
            </p:txBody>
          </p:sp>
          <p:sp>
            <p:nvSpPr>
              <p:cNvPr id="96" name="Oval 95"/>
              <p:cNvSpPr/>
              <p:nvPr/>
            </p:nvSpPr>
            <p:spPr bwMode="auto">
              <a:xfrm>
                <a:off x="6966918" y="2455302"/>
                <a:ext cx="333096" cy="367873"/>
              </a:xfrm>
              <a:prstGeom prst="ellipse">
                <a:avLst/>
              </a:prstGeom>
              <a:solidFill>
                <a:srgbClr val="99CCFF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da-DK" sz="1100" b="0" dirty="0"/>
                  <a:t>4</a:t>
                </a:r>
              </a:p>
            </p:txBody>
          </p:sp>
          <p:sp>
            <p:nvSpPr>
              <p:cNvPr id="97" name="Oval 96"/>
              <p:cNvSpPr/>
              <p:nvPr/>
            </p:nvSpPr>
            <p:spPr bwMode="auto">
              <a:xfrm>
                <a:off x="7060851" y="3712938"/>
                <a:ext cx="333096" cy="367873"/>
              </a:xfrm>
              <a:prstGeom prst="ellipse">
                <a:avLst/>
              </a:prstGeom>
              <a:solidFill>
                <a:srgbClr val="99CCFF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da-DK" sz="1100" b="0" dirty="0"/>
                  <a:t>12</a:t>
                </a:r>
              </a:p>
            </p:txBody>
          </p:sp>
          <p:sp>
            <p:nvSpPr>
              <p:cNvPr id="115" name="Oval 114"/>
              <p:cNvSpPr/>
              <p:nvPr/>
            </p:nvSpPr>
            <p:spPr bwMode="auto">
              <a:xfrm>
                <a:off x="6800331" y="2052559"/>
                <a:ext cx="333096" cy="367873"/>
              </a:xfrm>
              <a:prstGeom prst="ellipse">
                <a:avLst/>
              </a:prstGeom>
              <a:solidFill>
                <a:srgbClr val="99CCFF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da-DK" sz="1100" b="0" dirty="0"/>
                  <a:t>3</a:t>
                </a:r>
              </a:p>
            </p:txBody>
          </p:sp>
          <p:grpSp>
            <p:nvGrpSpPr>
              <p:cNvPr id="123" name="Group 122"/>
              <p:cNvGrpSpPr/>
              <p:nvPr/>
            </p:nvGrpSpPr>
            <p:grpSpPr>
              <a:xfrm>
                <a:off x="6487542" y="2445284"/>
                <a:ext cx="573309" cy="778504"/>
                <a:chOff x="7460846" y="2530037"/>
                <a:chExt cx="573309" cy="778504"/>
              </a:xfrm>
            </p:grpSpPr>
            <p:cxnSp>
              <p:nvCxnSpPr>
                <p:cNvPr id="114" name="Straight Connector 113"/>
                <p:cNvCxnSpPr/>
                <p:nvPr/>
              </p:nvCxnSpPr>
              <p:spPr bwMode="auto">
                <a:xfrm flipH="1" flipV="1">
                  <a:off x="7627257" y="2714171"/>
                  <a:ext cx="240351" cy="416500"/>
                </a:xfrm>
                <a:prstGeom prst="line">
                  <a:avLst/>
                </a:prstGeom>
                <a:solidFill>
                  <a:srgbClr val="99CCFF"/>
                </a:solidFill>
                <a:ln w="28575"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16" name="Oval 115"/>
                <p:cNvSpPr/>
                <p:nvPr/>
              </p:nvSpPr>
              <p:spPr bwMode="auto">
                <a:xfrm>
                  <a:off x="7460846" y="2530037"/>
                  <a:ext cx="333095" cy="367873"/>
                </a:xfrm>
                <a:prstGeom prst="ellipse">
                  <a:avLst/>
                </a:prstGeom>
                <a:solidFill>
                  <a:srgbClr val="99CCFF"/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0" tIns="45720" rIns="0" bIns="45720" numCol="1" rtlCol="0" anchor="ctr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da-DK" sz="1100" b="0" dirty="0"/>
                    <a:t>10</a:t>
                  </a:r>
                </a:p>
              </p:txBody>
            </p:sp>
            <p:sp>
              <p:nvSpPr>
                <p:cNvPr id="117" name="Oval 116"/>
                <p:cNvSpPr/>
                <p:nvPr/>
              </p:nvSpPr>
              <p:spPr bwMode="auto">
                <a:xfrm>
                  <a:off x="7701059" y="2940668"/>
                  <a:ext cx="333096" cy="367873"/>
                </a:xfrm>
                <a:prstGeom prst="ellipse">
                  <a:avLst/>
                </a:prstGeom>
                <a:solidFill>
                  <a:srgbClr val="99CCFF"/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0" tIns="45720" rIns="0" bIns="45720" numCol="1" rtlCol="0" anchor="ctr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da-DK" sz="1100" b="0" dirty="0"/>
                    <a:t>14</a:t>
                  </a:r>
                </a:p>
              </p:txBody>
            </p:sp>
          </p:grpSp>
          <p:cxnSp>
            <p:nvCxnSpPr>
              <p:cNvPr id="110" name="Straight Connector 109"/>
              <p:cNvCxnSpPr/>
              <p:nvPr/>
            </p:nvCxnSpPr>
            <p:spPr bwMode="auto">
              <a:xfrm flipV="1">
                <a:off x="7024548" y="3039851"/>
                <a:ext cx="308273" cy="420603"/>
              </a:xfrm>
              <a:prstGeom prst="line">
                <a:avLst/>
              </a:prstGeom>
              <a:solidFill>
                <a:srgbClr val="99CCFF"/>
              </a:solidFill>
              <a:ln w="28575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1" name="Oval 110"/>
              <p:cNvSpPr/>
              <p:nvPr/>
            </p:nvSpPr>
            <p:spPr bwMode="auto">
              <a:xfrm>
                <a:off x="7314192" y="3287615"/>
                <a:ext cx="333096" cy="367873"/>
              </a:xfrm>
              <a:prstGeom prst="ellipse">
                <a:avLst/>
              </a:prstGeom>
              <a:solidFill>
                <a:srgbClr val="99CCFF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da-DK" sz="1100" b="0" dirty="0"/>
                  <a:t>8</a:t>
                </a:r>
              </a:p>
            </p:txBody>
          </p:sp>
          <p:sp>
            <p:nvSpPr>
              <p:cNvPr id="112" name="Oval 111"/>
              <p:cNvSpPr/>
              <p:nvPr/>
            </p:nvSpPr>
            <p:spPr bwMode="auto">
              <a:xfrm>
                <a:off x="7515504" y="3707770"/>
                <a:ext cx="333096" cy="367873"/>
              </a:xfrm>
              <a:prstGeom prst="ellipse">
                <a:avLst/>
              </a:prstGeom>
              <a:solidFill>
                <a:srgbClr val="99CCFF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da-DK" sz="1100" b="0" dirty="0"/>
                  <a:t>18</a:t>
                </a:r>
              </a:p>
            </p:txBody>
          </p:sp>
          <p:sp>
            <p:nvSpPr>
              <p:cNvPr id="113" name="Oval 112"/>
              <p:cNvSpPr/>
              <p:nvPr/>
            </p:nvSpPr>
            <p:spPr bwMode="auto">
              <a:xfrm>
                <a:off x="7696200" y="4127927"/>
                <a:ext cx="333096" cy="367873"/>
              </a:xfrm>
              <a:prstGeom prst="ellipse">
                <a:avLst/>
              </a:prstGeom>
              <a:solidFill>
                <a:srgbClr val="99CCFF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da-DK" sz="1100" b="0" dirty="0"/>
                  <a:t>20</a:t>
                </a:r>
              </a:p>
            </p:txBody>
          </p:sp>
          <p:sp>
            <p:nvSpPr>
              <p:cNvPr id="100" name="Oval 99"/>
              <p:cNvSpPr/>
              <p:nvPr/>
            </p:nvSpPr>
            <p:spPr bwMode="auto">
              <a:xfrm>
                <a:off x="6611646" y="1615600"/>
                <a:ext cx="333096" cy="367873"/>
              </a:xfrm>
              <a:prstGeom prst="ellipse">
                <a:avLst/>
              </a:prstGeom>
              <a:solidFill>
                <a:srgbClr val="FF99FF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da-DK" sz="1100" b="0" dirty="0"/>
                  <a:t>2</a:t>
                </a:r>
              </a:p>
            </p:txBody>
          </p:sp>
          <p:sp>
            <p:nvSpPr>
              <p:cNvPr id="107" name="Oval 106"/>
              <p:cNvSpPr/>
              <p:nvPr/>
            </p:nvSpPr>
            <p:spPr bwMode="auto">
              <a:xfrm>
                <a:off x="6428693" y="1200548"/>
                <a:ext cx="333096" cy="367873"/>
              </a:xfrm>
              <a:prstGeom prst="ellipse">
                <a:avLst/>
              </a:prstGeom>
              <a:solidFill>
                <a:srgbClr val="FF99FF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da-DK" sz="1100" b="0" dirty="0"/>
                  <a:t>1</a:t>
                </a:r>
              </a:p>
            </p:txBody>
          </p:sp>
          <p:grpSp>
            <p:nvGrpSpPr>
              <p:cNvPr id="121" name="Group 120"/>
              <p:cNvGrpSpPr/>
              <p:nvPr/>
            </p:nvGrpSpPr>
            <p:grpSpPr>
              <a:xfrm>
                <a:off x="6121117" y="1615600"/>
                <a:ext cx="543942" cy="778502"/>
                <a:chOff x="7823817" y="1680492"/>
                <a:chExt cx="543942" cy="778502"/>
              </a:xfrm>
            </p:grpSpPr>
            <p:cxnSp>
              <p:nvCxnSpPr>
                <p:cNvPr id="106" name="Straight Connector 105"/>
                <p:cNvCxnSpPr/>
                <p:nvPr/>
              </p:nvCxnSpPr>
              <p:spPr bwMode="auto">
                <a:xfrm flipH="1" flipV="1">
                  <a:off x="7995082" y="1879178"/>
                  <a:ext cx="206132" cy="401950"/>
                </a:xfrm>
                <a:prstGeom prst="line">
                  <a:avLst/>
                </a:prstGeom>
                <a:solidFill>
                  <a:srgbClr val="FF99FF"/>
                </a:solidFill>
                <a:ln w="28575"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grpSp>
              <p:nvGrpSpPr>
                <p:cNvPr id="119" name="Group 118"/>
                <p:cNvGrpSpPr/>
                <p:nvPr/>
              </p:nvGrpSpPr>
              <p:grpSpPr>
                <a:xfrm>
                  <a:off x="7823817" y="1680492"/>
                  <a:ext cx="543942" cy="778502"/>
                  <a:chOff x="7823817" y="1680492"/>
                  <a:chExt cx="543942" cy="778502"/>
                </a:xfrm>
              </p:grpSpPr>
              <p:sp>
                <p:nvSpPr>
                  <p:cNvPr id="108" name="Oval 107"/>
                  <p:cNvSpPr/>
                  <p:nvPr/>
                </p:nvSpPr>
                <p:spPr bwMode="auto">
                  <a:xfrm>
                    <a:off x="7823817" y="1680492"/>
                    <a:ext cx="333096" cy="367873"/>
                  </a:xfrm>
                  <a:prstGeom prst="ellipse">
                    <a:avLst/>
                  </a:prstGeom>
                  <a:solidFill>
                    <a:srgbClr val="FF99FF"/>
                  </a:solidFill>
                  <a:ln w="2857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  <a:spAutoFit/>
                  </a:bodyPr>
                  <a:lstStyle/>
                  <a:p>
                    <a:r>
                      <a:rPr lang="da-DK" sz="1100" b="0" dirty="0"/>
                      <a:t>5</a:t>
                    </a:r>
                  </a:p>
                </p:txBody>
              </p:sp>
              <p:sp>
                <p:nvSpPr>
                  <p:cNvPr id="109" name="Oval 108"/>
                  <p:cNvSpPr/>
                  <p:nvPr/>
                </p:nvSpPr>
                <p:spPr bwMode="auto">
                  <a:xfrm>
                    <a:off x="8034663" y="2091121"/>
                    <a:ext cx="333096" cy="367873"/>
                  </a:xfrm>
                  <a:prstGeom prst="ellipse">
                    <a:avLst/>
                  </a:prstGeom>
                  <a:solidFill>
                    <a:srgbClr val="FF99FF"/>
                  </a:solidFill>
                  <a:ln w="2857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0" tIns="45720" rIns="0" bIns="45720" numCol="1" rtlCol="0" anchor="ctr" anchorCtr="0" compatLnSpc="1">
                    <a:prstTxWarp prst="textNoShape">
                      <a:avLst/>
                    </a:prstTxWarp>
                    <a:spAutoFit/>
                  </a:bodyPr>
                  <a:lstStyle/>
                  <a:p>
                    <a:r>
                      <a:rPr lang="da-DK" sz="1100" b="0" dirty="0"/>
                      <a:t>11</a:t>
                    </a:r>
                  </a:p>
                </p:txBody>
              </p:sp>
            </p:grpSp>
          </p:grpSp>
          <p:sp>
            <p:nvSpPr>
              <p:cNvPr id="104" name="Oval 103"/>
              <p:cNvSpPr/>
              <p:nvPr/>
            </p:nvSpPr>
            <p:spPr bwMode="auto">
              <a:xfrm>
                <a:off x="7145046" y="2861841"/>
                <a:ext cx="333096" cy="367873"/>
              </a:xfrm>
              <a:prstGeom prst="ellipse">
                <a:avLst/>
              </a:prstGeom>
              <a:solidFill>
                <a:srgbClr val="FF99FF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da-DK" sz="1100" b="0" dirty="0"/>
                  <a:t>7</a:t>
                </a:r>
              </a:p>
            </p:txBody>
          </p:sp>
          <p:sp>
            <p:nvSpPr>
              <p:cNvPr id="105" name="Oval 104"/>
              <p:cNvSpPr/>
              <p:nvPr/>
            </p:nvSpPr>
            <p:spPr bwMode="auto">
              <a:xfrm>
                <a:off x="6858000" y="3281996"/>
                <a:ext cx="333096" cy="367873"/>
              </a:xfrm>
              <a:prstGeom prst="ellipse">
                <a:avLst/>
              </a:prstGeom>
              <a:solidFill>
                <a:srgbClr val="FF99FF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da-DK" sz="1100" b="0" dirty="0"/>
                  <a:t>9</a:t>
                </a:r>
              </a:p>
            </p:txBody>
          </p:sp>
        </p:grpSp>
        <p:sp>
          <p:nvSpPr>
            <p:cNvPr id="136" name="Right Arrow 135"/>
            <p:cNvSpPr/>
            <p:nvPr/>
          </p:nvSpPr>
          <p:spPr bwMode="auto">
            <a:xfrm>
              <a:off x="6019800" y="1755418"/>
              <a:ext cx="564356" cy="425774"/>
            </a:xfrm>
            <a:prstGeom prst="rightArrow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da-DK"/>
            </a:p>
          </p:txBody>
        </p:sp>
        <p:sp>
          <p:nvSpPr>
            <p:cNvPr id="137" name="TextBox 136"/>
            <p:cNvSpPr txBox="1"/>
            <p:nvPr/>
          </p:nvSpPr>
          <p:spPr>
            <a:xfrm rot="3979662">
              <a:off x="6683370" y="925878"/>
              <a:ext cx="24777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 smtClean="0">
                  <a:solidFill>
                    <a:srgbClr val="00B050"/>
                  </a:solidFill>
                </a:rPr>
                <a:t>Ombyt børnene</a:t>
              </a:r>
              <a:endParaRPr lang="da-DK" dirty="0">
                <a:solidFill>
                  <a:srgbClr val="00B050"/>
                </a:solidFill>
              </a:endParaRPr>
            </a:p>
          </p:txBody>
        </p:sp>
      </p:grpSp>
      <p:sp>
        <p:nvSpPr>
          <p:cNvPr id="138" name="TextBox 137"/>
          <p:cNvSpPr txBox="1"/>
          <p:nvPr/>
        </p:nvSpPr>
        <p:spPr>
          <a:xfrm>
            <a:off x="381000" y="5562600"/>
            <a:ext cx="49758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1200"/>
              </a:spcBef>
              <a:spcAft>
                <a:spcPts val="1200"/>
              </a:spcAft>
              <a:tabLst>
                <a:tab pos="1077913" algn="l"/>
              </a:tabLst>
            </a:pPr>
            <a:r>
              <a:rPr lang="da-DK" sz="1400" dirty="0"/>
              <a:t>Amortiseret analyse:</a:t>
            </a:r>
          </a:p>
          <a:p>
            <a:pPr algn="l">
              <a:spcBef>
                <a:spcPts val="0"/>
              </a:spcBef>
              <a:tabLst>
                <a:tab pos="1077913" algn="l"/>
              </a:tabLst>
            </a:pPr>
            <a:r>
              <a:rPr lang="da-DK" sz="1400" dirty="0"/>
              <a:t>   Definition	</a:t>
            </a:r>
            <a:r>
              <a:rPr lang="da-DK" sz="1400" b="0" dirty="0">
                <a:solidFill>
                  <a:srgbClr val="00B050"/>
                </a:solidFill>
              </a:rPr>
              <a:t>God </a:t>
            </a:r>
            <a:r>
              <a:rPr lang="da-DK" sz="1400" b="0" dirty="0"/>
              <a:t>knude </a:t>
            </a:r>
            <a:r>
              <a:rPr lang="da-DK" sz="1400" b="0" dirty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da-DK" sz="1400" b="0" dirty="0"/>
              <a:t> : |</a:t>
            </a:r>
            <a:r>
              <a:rPr lang="da-DK" sz="14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v.left</a:t>
            </a:r>
            <a:r>
              <a:rPr lang="da-DK" sz="1400" b="0" dirty="0"/>
              <a:t>| ≤ |</a:t>
            </a:r>
            <a:r>
              <a:rPr lang="da-DK" sz="1400" b="0" dirty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da-DK" sz="1400" b="0" dirty="0"/>
              <a:t>| / 2</a:t>
            </a:r>
          </a:p>
          <a:p>
            <a:pPr algn="l">
              <a:spcBef>
                <a:spcPts val="0"/>
              </a:spcBef>
              <a:tabLst>
                <a:tab pos="1077913" algn="l"/>
              </a:tabLst>
            </a:pPr>
            <a:r>
              <a:rPr lang="da-DK" sz="1400" dirty="0"/>
              <a:t>   Lemma  </a:t>
            </a:r>
            <a:r>
              <a:rPr lang="da-DK" sz="1400" b="0" dirty="0"/>
              <a:t> 	# gode knuder på venstre stien ≤ 1 + log</a:t>
            </a:r>
            <a:r>
              <a:rPr lang="da-DK" sz="1400" b="0" baseline="-25000" dirty="0"/>
              <a:t>2</a:t>
            </a:r>
            <a:r>
              <a:rPr lang="da-DK" sz="1400" b="0" dirty="0"/>
              <a:t> </a:t>
            </a:r>
            <a:r>
              <a:rPr lang="da-DK" sz="1400" b="0" i="1" dirty="0"/>
              <a:t>n</a:t>
            </a:r>
          </a:p>
          <a:p>
            <a:pPr algn="l">
              <a:spcBef>
                <a:spcPts val="0"/>
              </a:spcBef>
              <a:tabLst>
                <a:tab pos="1077913" algn="l"/>
              </a:tabLst>
            </a:pPr>
            <a:r>
              <a:rPr lang="da-DK" sz="1400" dirty="0"/>
              <a:t>   Potentiale	</a:t>
            </a:r>
            <a:r>
              <a:rPr lang="el-GR" sz="1400" b="0" dirty="0">
                <a:solidFill>
                  <a:srgbClr val="C00000"/>
                </a:solidFill>
                <a:cs typeface="Times New Roman" pitchFamily="18" charset="0"/>
              </a:rPr>
              <a:t>Φ</a:t>
            </a:r>
            <a:r>
              <a:rPr lang="da-DK" sz="1400" b="0" dirty="0">
                <a:solidFill>
                  <a:srgbClr val="C00000"/>
                </a:solidFill>
                <a:cs typeface="Times New Roman" pitchFamily="18" charset="0"/>
              </a:rPr>
              <a:t> = # dårlige knuder</a:t>
            </a:r>
            <a:endParaRPr lang="da-DK" sz="1400" dirty="0">
              <a:solidFill>
                <a:srgbClr val="C00000"/>
              </a:solidFill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3877262" y="975369"/>
            <a:ext cx="18377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00" b="0" dirty="0">
                <a:solidFill>
                  <a:srgbClr val="C00000"/>
                </a:solidFill>
              </a:rPr>
              <a:t>Venstre undertræer bliver større, dvs. ≤ 2 + 2∙log </a:t>
            </a:r>
            <a:r>
              <a:rPr lang="da-DK" sz="1100" b="0" i="1" dirty="0">
                <a:solidFill>
                  <a:srgbClr val="C00000"/>
                </a:solidFill>
              </a:rPr>
              <a:t>n</a:t>
            </a:r>
            <a:r>
              <a:rPr lang="da-DK" sz="1100" b="0" dirty="0">
                <a:solidFill>
                  <a:srgbClr val="C00000"/>
                </a:solidFill>
              </a:rPr>
              <a:t> gode knuder kan blive dårlige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301102" y="2157175"/>
            <a:ext cx="184289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00" b="0" dirty="0">
                <a:solidFill>
                  <a:srgbClr val="C00000"/>
                </a:solidFill>
              </a:rPr>
              <a:t>≤ 1 + log</a:t>
            </a:r>
            <a:r>
              <a:rPr lang="da-DK" sz="1100" b="0" baseline="-25000" dirty="0">
                <a:solidFill>
                  <a:srgbClr val="C00000"/>
                </a:solidFill>
              </a:rPr>
              <a:t>2</a:t>
            </a:r>
            <a:r>
              <a:rPr lang="da-DK" sz="1100" b="0" dirty="0">
                <a:solidFill>
                  <a:srgbClr val="C00000"/>
                </a:solidFill>
              </a:rPr>
              <a:t> </a:t>
            </a:r>
            <a:r>
              <a:rPr lang="da-DK" sz="1100" b="0" i="1" dirty="0">
                <a:solidFill>
                  <a:srgbClr val="C00000"/>
                </a:solidFill>
              </a:rPr>
              <a:t>n </a:t>
            </a:r>
            <a:br>
              <a:rPr lang="da-DK" sz="1100" b="0" i="1" dirty="0">
                <a:solidFill>
                  <a:srgbClr val="C00000"/>
                </a:solidFill>
              </a:rPr>
            </a:br>
            <a:r>
              <a:rPr lang="da-DK" sz="1100" b="0" dirty="0">
                <a:solidFill>
                  <a:srgbClr val="C00000"/>
                </a:solidFill>
              </a:rPr>
              <a:t>gode knuder der kan blive dårlige, resten er </a:t>
            </a:r>
            <a:r>
              <a:rPr lang="da-DK" sz="1100" b="0" i="1" dirty="0">
                <a:solidFill>
                  <a:srgbClr val="C00000"/>
                </a:solidFill>
              </a:rPr>
              <a:t>k</a:t>
            </a:r>
            <a:r>
              <a:rPr lang="da-DK" sz="1100" b="0" dirty="0">
                <a:solidFill>
                  <a:srgbClr val="C00000"/>
                </a:solidFill>
              </a:rPr>
              <a:t> dårlige knuder der bliver gode </a:t>
            </a:r>
            <a:br>
              <a:rPr lang="da-DK" sz="1100" b="0" dirty="0">
                <a:solidFill>
                  <a:srgbClr val="C00000"/>
                </a:solidFill>
              </a:rPr>
            </a:br>
            <a:r>
              <a:rPr lang="da-DK" sz="1100" b="0" dirty="0">
                <a:solidFill>
                  <a:srgbClr val="C00000"/>
                </a:solidFill>
              </a:rPr>
              <a:t>(frigiver potentiale)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6847332" y="5532086"/>
                <a:ext cx="5039868" cy="13559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da-DK" sz="1400" b="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Meld</a:t>
                </a:r>
                <a:r>
                  <a:rPr lang="da-DK" sz="1400" dirty="0"/>
                  <a:t> amortiseret omkostning:</a:t>
                </a:r>
              </a:p>
              <a:p>
                <a:pPr algn="l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da-DK" sz="1000" b="0" dirty="0"/>
                  <a:t>         </a:t>
                </a:r>
                <a:r>
                  <a:rPr lang="el-GR" sz="1000" b="0" dirty="0"/>
                  <a:t>ΔΦ</a:t>
                </a:r>
                <a:r>
                  <a:rPr lang="da-DK" sz="1000" b="0" dirty="0"/>
                  <a:t> fra                       </a:t>
                </a:r>
                <a:r>
                  <a:rPr lang="el-GR" sz="1000" b="0" dirty="0"/>
                  <a:t>ΔΦ</a:t>
                </a:r>
                <a:r>
                  <a:rPr lang="da-DK" sz="1000" b="0" dirty="0"/>
                  <a:t> fra                     faktisk </a:t>
                </a:r>
                <a:r>
                  <a:rPr lang="da-DK" sz="1000" b="0" dirty="0" smtClean="0"/>
                  <a:t>arbejde</a:t>
                </a:r>
                <a:br>
                  <a:rPr lang="da-DK" sz="1000" b="0" dirty="0" smtClean="0"/>
                </a:br>
                <a:r>
                  <a:rPr lang="da-DK" sz="1000" b="0" dirty="0" smtClean="0"/>
                  <a:t/>
                </a:r>
                <a:br>
                  <a:rPr lang="da-DK" sz="1000" b="0" dirty="0" smtClean="0"/>
                </a:br>
                <a:r>
                  <a:rPr lang="da-DK" sz="600" b="0" dirty="0" smtClean="0"/>
                  <a:t/>
                </a:r>
                <a:br>
                  <a:rPr lang="da-DK" sz="600" b="0" dirty="0" smtClean="0"/>
                </a:br>
                <a:r>
                  <a:rPr lang="da-DK" sz="1400" b="0" dirty="0" smtClean="0"/>
                  <a:t>≤ </a:t>
                </a:r>
                <a:r>
                  <a:rPr lang="da-DK" sz="1400" b="0" dirty="0"/>
                  <a:t>2 + 2∙log</a:t>
                </a:r>
                <a:r>
                  <a:rPr lang="da-DK" sz="1400" b="0" baseline="-25000" dirty="0"/>
                  <a:t>2</a:t>
                </a:r>
                <a:r>
                  <a:rPr lang="da-DK" sz="1400" b="0" dirty="0"/>
                  <a:t> </a:t>
                </a:r>
                <a:r>
                  <a:rPr lang="da-DK" sz="1400" b="0" i="1" dirty="0"/>
                  <a:t>n</a:t>
                </a:r>
                <a:r>
                  <a:rPr lang="da-DK" sz="1400" b="0" dirty="0"/>
                  <a:t> + 1 + log</a:t>
                </a:r>
                <a:r>
                  <a:rPr lang="da-DK" sz="1400" b="0" baseline="-25000" dirty="0"/>
                  <a:t>2</a:t>
                </a:r>
                <a:r>
                  <a:rPr lang="da-DK" sz="1400" b="0" dirty="0"/>
                  <a:t> </a:t>
                </a:r>
                <a:r>
                  <a:rPr lang="da-DK" sz="1400" b="0" i="1" dirty="0"/>
                  <a:t>n</a:t>
                </a:r>
                <a:r>
                  <a:rPr lang="da-DK" sz="1400" b="0" dirty="0"/>
                  <a:t> – </a:t>
                </a:r>
                <a:r>
                  <a:rPr lang="da-DK" sz="1400" b="0" i="1" dirty="0"/>
                  <a:t>k</a:t>
                </a:r>
                <a:r>
                  <a:rPr lang="da-DK" sz="1400" b="0" dirty="0"/>
                  <a:t> + </a:t>
                </a:r>
                <a:r>
                  <a:rPr lang="da-DK" sz="1400" b="0" i="1" dirty="0"/>
                  <a:t>k</a:t>
                </a:r>
                <a:r>
                  <a:rPr lang="da-DK" sz="1400" b="0" dirty="0"/>
                  <a:t> + 1 + log</a:t>
                </a:r>
                <a:r>
                  <a:rPr lang="da-DK" sz="1400" b="0" baseline="-25000" dirty="0"/>
                  <a:t>2</a:t>
                </a:r>
                <a:r>
                  <a:rPr lang="da-DK" sz="1400" b="0" dirty="0"/>
                  <a:t> </a:t>
                </a:r>
                <a:r>
                  <a:rPr lang="da-DK" sz="1400" b="0" i="1" dirty="0" smtClean="0"/>
                  <a:t>n </a:t>
                </a:r>
                <a:r>
                  <a:rPr lang="da-DK" sz="1400" b="0" dirty="0" smtClean="0"/>
                  <a:t>= </a:t>
                </a:r>
                <a:r>
                  <a:rPr lang="da-DK" sz="1400" b="0" dirty="0"/>
                  <a:t>O(log n)</a:t>
                </a:r>
              </a:p>
              <a:p>
                <a:pPr algn="r">
                  <a:spcBef>
                    <a:spcPts val="0"/>
                  </a:spcBef>
                  <a:spcAft>
                    <a:spcPts val="1200"/>
                  </a:spcAft>
                </a:pPr>
                <a14:m>
                  <m:oMath xmlns:m="http://schemas.openxmlformats.org/officeDocument/2006/math">
                    <m:groupChr>
                      <m:groupChrPr>
                        <m:chr m:val="⇒"/>
                        <m:pos m:val="top"/>
                        <m:ctrlPr>
                          <a:rPr lang="da-DK" sz="1400" i="1">
                            <a:latin typeface="Cambria Math" panose="02040503050406030204" pitchFamily="18" charset="0"/>
                          </a:rPr>
                        </m:ctrlPr>
                      </m:groupChrPr>
                      <m:e/>
                    </m:groupChr>
                  </m:oMath>
                </a14:m>
                <a:r>
                  <a:rPr lang="da-DK" sz="1400" dirty="0"/>
                  <a:t> </a:t>
                </a:r>
                <a:r>
                  <a:rPr lang="da-DK" sz="1400" b="0" dirty="0"/>
                  <a:t>Alle operationer </a:t>
                </a:r>
                <a:r>
                  <a:rPr lang="da-DK" sz="1400" b="0" dirty="0">
                    <a:solidFill>
                      <a:srgbClr val="C00000"/>
                    </a:solidFill>
                  </a:rPr>
                  <a:t>amortiseret time O(log n)</a:t>
                </a:r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7332" y="5532086"/>
                <a:ext cx="5039868" cy="1355949"/>
              </a:xfrm>
              <a:prstGeom prst="rect">
                <a:avLst/>
              </a:prstGeom>
              <a:blipFill>
                <a:blip r:embed="rId3"/>
                <a:stretch>
                  <a:fillRect l="-363" t="-1345" r="-363" b="-13004"/>
                </a:stretch>
              </a:blipFill>
            </p:spPr>
            <p:txBody>
              <a:bodyPr/>
              <a:lstStyle/>
              <a:p>
                <a:r>
                  <a:rPr lang="da-DK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4" name="Group 33"/>
          <p:cNvGrpSpPr/>
          <p:nvPr/>
        </p:nvGrpSpPr>
        <p:grpSpPr>
          <a:xfrm>
            <a:off x="7086601" y="6086948"/>
            <a:ext cx="3352800" cy="161452"/>
            <a:chOff x="5562601" y="5407505"/>
            <a:chExt cx="3352800" cy="1303020"/>
          </a:xfrm>
        </p:grpSpPr>
        <p:sp>
          <p:nvSpPr>
            <p:cNvPr id="32" name="Left Brace 31"/>
            <p:cNvSpPr/>
            <p:nvPr/>
          </p:nvSpPr>
          <p:spPr bwMode="auto">
            <a:xfrm rot="5400000">
              <a:off x="5362704" y="5607402"/>
              <a:ext cx="1296591" cy="896797"/>
            </a:xfrm>
            <a:prstGeom prst="leftBrace">
              <a:avLst>
                <a:gd name="adj1" fmla="val 61250"/>
                <a:gd name="adj2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da-DK"/>
            </a:p>
          </p:txBody>
        </p:sp>
        <p:sp>
          <p:nvSpPr>
            <p:cNvPr id="94" name="Left Brace 93"/>
            <p:cNvSpPr/>
            <p:nvPr/>
          </p:nvSpPr>
          <p:spPr bwMode="auto">
            <a:xfrm rot="5400000">
              <a:off x="7764731" y="5559856"/>
              <a:ext cx="1296591" cy="1004748"/>
            </a:xfrm>
            <a:prstGeom prst="leftBrace">
              <a:avLst>
                <a:gd name="adj1" fmla="val 61250"/>
                <a:gd name="adj2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da-DK"/>
            </a:p>
          </p:txBody>
        </p:sp>
        <p:sp>
          <p:nvSpPr>
            <p:cNvPr id="98" name="Left Brace 97"/>
            <p:cNvSpPr/>
            <p:nvPr/>
          </p:nvSpPr>
          <p:spPr bwMode="auto">
            <a:xfrm rot="5400000">
              <a:off x="6540198" y="5537550"/>
              <a:ext cx="1296589" cy="1036499"/>
            </a:xfrm>
            <a:prstGeom prst="leftBrace">
              <a:avLst>
                <a:gd name="adj1" fmla="val 61250"/>
                <a:gd name="adj2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da-DK"/>
            </a:p>
          </p:txBody>
        </p:sp>
      </p:grpSp>
      <p:sp>
        <p:nvSpPr>
          <p:cNvPr id="33" name="Oval 32"/>
          <p:cNvSpPr/>
          <p:nvPr/>
        </p:nvSpPr>
        <p:spPr bwMode="auto">
          <a:xfrm>
            <a:off x="4698087" y="1864655"/>
            <a:ext cx="216000" cy="216000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a-DK" sz="1400" dirty="0">
                <a:solidFill>
                  <a:srgbClr val="C00000"/>
                </a:solidFill>
              </a:rPr>
              <a:t>A</a:t>
            </a:r>
          </a:p>
        </p:txBody>
      </p:sp>
      <p:sp>
        <p:nvSpPr>
          <p:cNvPr id="99" name="Oval 98"/>
          <p:cNvSpPr/>
          <p:nvPr/>
        </p:nvSpPr>
        <p:spPr bwMode="auto">
          <a:xfrm>
            <a:off x="8077200" y="1864655"/>
            <a:ext cx="216000" cy="216000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a-DK" sz="1400" dirty="0">
                <a:solidFill>
                  <a:srgbClr val="C00000"/>
                </a:solidFill>
              </a:rPr>
              <a:t>B</a:t>
            </a:r>
          </a:p>
        </p:txBody>
      </p:sp>
      <p:sp>
        <p:nvSpPr>
          <p:cNvPr id="101" name="Oval 100"/>
          <p:cNvSpPr/>
          <p:nvPr/>
        </p:nvSpPr>
        <p:spPr bwMode="auto">
          <a:xfrm>
            <a:off x="7693904" y="5830410"/>
            <a:ext cx="216000" cy="216000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a-DK" sz="1400" dirty="0">
                <a:solidFill>
                  <a:srgbClr val="C00000"/>
                </a:solidFill>
              </a:rPr>
              <a:t>A</a:t>
            </a:r>
          </a:p>
        </p:txBody>
      </p:sp>
      <p:sp>
        <p:nvSpPr>
          <p:cNvPr id="102" name="Oval 101"/>
          <p:cNvSpPr/>
          <p:nvPr/>
        </p:nvSpPr>
        <p:spPr bwMode="auto">
          <a:xfrm>
            <a:off x="8869446" y="5830410"/>
            <a:ext cx="216000" cy="216000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a-DK" sz="1400" dirty="0">
                <a:solidFill>
                  <a:srgbClr val="C00000"/>
                </a:solidFill>
              </a:rPr>
              <a:t>B</a:t>
            </a:r>
          </a:p>
        </p:txBody>
      </p:sp>
      <p:sp>
        <p:nvSpPr>
          <p:cNvPr id="35" name="Rectangle 34"/>
          <p:cNvSpPr/>
          <p:nvPr/>
        </p:nvSpPr>
        <p:spPr>
          <a:xfrm>
            <a:off x="906581" y="1318346"/>
            <a:ext cx="460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b="0" dirty="0">
                <a:latin typeface="Courier New" panose="02070309020205020404" pitchFamily="49" charset="0"/>
                <a:cs typeface="Courier New" panose="02070309020205020404" pitchFamily="49" charset="0"/>
              </a:rPr>
              <a:t>H1</a:t>
            </a:r>
            <a:endParaRPr lang="da-DK" dirty="0"/>
          </a:p>
        </p:txBody>
      </p:sp>
      <p:sp>
        <p:nvSpPr>
          <p:cNvPr id="118" name="Rectangle 117"/>
          <p:cNvSpPr/>
          <p:nvPr/>
        </p:nvSpPr>
        <p:spPr>
          <a:xfrm>
            <a:off x="2807445" y="1312724"/>
            <a:ext cx="460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H2</a:t>
            </a:r>
            <a:endParaRPr lang="da-DK" dirty="0"/>
          </a:p>
        </p:txBody>
      </p:sp>
      <p:sp>
        <p:nvSpPr>
          <p:cNvPr id="120" name="TextBox 119"/>
          <p:cNvSpPr txBox="1"/>
          <p:nvPr/>
        </p:nvSpPr>
        <p:spPr>
          <a:xfrm>
            <a:off x="10359754" y="170552"/>
            <a:ext cx="1676400" cy="381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da-DK" b="0" dirty="0" smtClean="0"/>
              <a:t>Ikke pensum</a:t>
            </a:r>
            <a:endParaRPr lang="da-DK" b="0" dirty="0"/>
          </a:p>
        </p:txBody>
      </p:sp>
    </p:spTree>
    <p:extLst>
      <p:ext uri="{BB962C8B-B14F-4D97-AF65-F5344CB8AC3E}">
        <p14:creationId xmlns:p14="http://schemas.microsoft.com/office/powerpoint/2010/main" val="701075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9" grpId="0"/>
      <p:bldP spid="86" grpId="0"/>
      <p:bldP spid="33" grpId="0" animBg="1"/>
      <p:bldP spid="99" grpId="0" animBg="1"/>
      <p:bldP spid="101" grpId="0" animBg="1"/>
      <p:bldP spid="102" grpId="0" animBg="1"/>
      <p:bldP spid="35" grpId="0"/>
      <p:bldP spid="11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609600"/>
            <a:ext cx="9144000" cy="1143000"/>
          </a:xfrm>
        </p:spPr>
        <p:txBody>
          <a:bodyPr/>
          <a:lstStyle/>
          <a:p>
            <a:r>
              <a:rPr lang="en-US" b="1" dirty="0" err="1" smtClean="0"/>
              <a:t>Selvbalancerende</a:t>
            </a:r>
            <a:r>
              <a:rPr lang="en-US" b="1" dirty="0" smtClean="0"/>
              <a:t> </a:t>
            </a:r>
            <a:r>
              <a:rPr lang="en-US" b="1" dirty="0" err="1" smtClean="0"/>
              <a:t>Datastrukturer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600" dirty="0"/>
              <a:t>med </a:t>
            </a:r>
            <a:r>
              <a:rPr lang="en-US" sz="3600" dirty="0" err="1"/>
              <a:t>amortiserede</a:t>
            </a:r>
            <a:r>
              <a:rPr lang="en-US" sz="3600" dirty="0"/>
              <a:t> </a:t>
            </a:r>
            <a:r>
              <a:rPr lang="en-US" sz="3600" dirty="0" err="1"/>
              <a:t>udførselstider</a:t>
            </a:r>
            <a:endParaRPr lang="en-US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0905833"/>
              </p:ext>
            </p:extLst>
          </p:nvPr>
        </p:nvGraphicFramePr>
        <p:xfrm>
          <a:off x="1818798" y="1945596"/>
          <a:ext cx="8554403" cy="402336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2098993">
                  <a:extLst>
                    <a:ext uri="{9D8B030D-6E8A-4147-A177-3AD203B41FA5}">
                      <a16:colId xmlns:a16="http://schemas.microsoft.com/office/drawing/2014/main" val="2974887141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769779586"/>
                    </a:ext>
                  </a:extLst>
                </a:gridCol>
                <a:gridCol w="2653030">
                  <a:extLst>
                    <a:ext uri="{9D8B030D-6E8A-4147-A177-3AD203B41FA5}">
                      <a16:colId xmlns:a16="http://schemas.microsoft.com/office/drawing/2014/main" val="2143083924"/>
                    </a:ext>
                  </a:extLst>
                </a:gridCol>
                <a:gridCol w="1790700">
                  <a:extLst>
                    <a:ext uri="{9D8B030D-6E8A-4147-A177-3AD203B41FA5}">
                      <a16:colId xmlns:a16="http://schemas.microsoft.com/office/drawing/2014/main" val="30600292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Skew</a:t>
                      </a:r>
                      <a:br>
                        <a:rPr lang="en-US" sz="2400" dirty="0" smtClean="0"/>
                      </a:br>
                      <a:r>
                        <a:rPr lang="en-US" sz="2400" dirty="0" smtClean="0"/>
                        <a:t>heaps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Fibonacci</a:t>
                      </a:r>
                      <a:br>
                        <a:rPr lang="en-US" sz="2400" dirty="0" smtClean="0"/>
                      </a:br>
                      <a:r>
                        <a:rPr lang="en-US" sz="2400" dirty="0" smtClean="0"/>
                        <a:t>heaps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Splay trees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08535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Minimum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O(1)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O(1)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</a:t>
                      </a:r>
                      <a:r>
                        <a:rPr lang="en-US" sz="2400" baseline="-25000" dirty="0" smtClean="0"/>
                        <a:t>AM</a:t>
                      </a:r>
                      <a:r>
                        <a:rPr lang="en-US" sz="2400" dirty="0" smtClean="0"/>
                        <a:t>(1)</a:t>
                      </a:r>
                      <a:r>
                        <a:rPr lang="en-US" sz="2400" baseline="30000" dirty="0" smtClean="0"/>
                        <a:t>*</a:t>
                      </a:r>
                      <a:endParaRPr lang="en-US" sz="2400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4193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Insert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</a:t>
                      </a:r>
                      <a:r>
                        <a:rPr lang="en-US" sz="2400" baseline="-25000" dirty="0" smtClean="0"/>
                        <a:t>AM</a:t>
                      </a:r>
                      <a:r>
                        <a:rPr lang="en-US" sz="2400" dirty="0" smtClean="0"/>
                        <a:t>(log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i="1" baseline="0" dirty="0" smtClean="0"/>
                        <a:t>n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O</a:t>
                      </a:r>
                      <a:r>
                        <a:rPr lang="en-US" sz="2400" baseline="-25000" dirty="0" smtClean="0"/>
                        <a:t>AM</a:t>
                      </a:r>
                      <a:r>
                        <a:rPr lang="en-US" sz="2400" dirty="0" smtClean="0"/>
                        <a:t>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</a:t>
                      </a:r>
                      <a:r>
                        <a:rPr lang="en-US" sz="2400" baseline="-25000" dirty="0" smtClean="0"/>
                        <a:t>AM</a:t>
                      </a:r>
                      <a:r>
                        <a:rPr lang="en-US" sz="2400" dirty="0" smtClean="0"/>
                        <a:t>(log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i="1" baseline="0" dirty="0" smtClean="0"/>
                        <a:t>n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504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DeleteMin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</a:t>
                      </a:r>
                      <a:r>
                        <a:rPr lang="en-US" sz="2400" baseline="-25000" dirty="0" smtClean="0"/>
                        <a:t>AM</a:t>
                      </a:r>
                      <a:r>
                        <a:rPr lang="en-US" sz="2400" dirty="0" smtClean="0"/>
                        <a:t>(log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i="1" baseline="0" dirty="0" smtClean="0"/>
                        <a:t>n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O</a:t>
                      </a:r>
                      <a:r>
                        <a:rPr lang="en-US" sz="2400" baseline="-25000" dirty="0" smtClean="0"/>
                        <a:t>AM</a:t>
                      </a:r>
                      <a:r>
                        <a:rPr lang="en-US" sz="2400" dirty="0" smtClean="0"/>
                        <a:t>(log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i="1" baseline="0" dirty="0" smtClean="0"/>
                        <a:t>n</a:t>
                      </a:r>
                      <a:r>
                        <a:rPr lang="en-US" sz="240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</a:t>
                      </a:r>
                      <a:r>
                        <a:rPr lang="en-US" sz="2400" baseline="-25000" dirty="0" smtClean="0"/>
                        <a:t>AM</a:t>
                      </a:r>
                      <a:r>
                        <a:rPr lang="en-US" sz="2400" dirty="0" smtClean="0"/>
                        <a:t>(1)</a:t>
                      </a:r>
                      <a:r>
                        <a:rPr lang="en-US" sz="2400" baseline="30000" dirty="0" smtClean="0"/>
                        <a:t>*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5875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Delete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O</a:t>
                      </a:r>
                      <a:r>
                        <a:rPr lang="en-US" sz="2400" baseline="-25000" dirty="0" smtClean="0"/>
                        <a:t>AM</a:t>
                      </a:r>
                      <a:r>
                        <a:rPr lang="en-US" sz="2400" dirty="0" smtClean="0"/>
                        <a:t>(log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i="1" baseline="0" dirty="0" smtClean="0"/>
                        <a:t>n</a:t>
                      </a:r>
                      <a:r>
                        <a:rPr lang="en-US" sz="240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O</a:t>
                      </a:r>
                      <a:r>
                        <a:rPr lang="en-US" sz="2400" baseline="-25000" dirty="0" smtClean="0"/>
                        <a:t>AM</a:t>
                      </a:r>
                      <a:r>
                        <a:rPr lang="en-US" sz="2400" dirty="0" smtClean="0"/>
                        <a:t>(log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i="1" baseline="0" dirty="0" smtClean="0"/>
                        <a:t>n</a:t>
                      </a:r>
                      <a:r>
                        <a:rPr lang="en-US" sz="2400" dirty="0" smtClean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7452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Meld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O</a:t>
                      </a:r>
                      <a:r>
                        <a:rPr lang="en-US" sz="2400" baseline="-25000" dirty="0" smtClean="0"/>
                        <a:t>AM</a:t>
                      </a:r>
                      <a:r>
                        <a:rPr lang="en-US" sz="2400" dirty="0" smtClean="0"/>
                        <a:t>(log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i="1" baseline="0" dirty="0" smtClean="0"/>
                        <a:t>n</a:t>
                      </a:r>
                      <a:r>
                        <a:rPr lang="en-US" sz="240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O</a:t>
                      </a:r>
                      <a:r>
                        <a:rPr lang="en-US" sz="2400" baseline="-25000" dirty="0" smtClean="0"/>
                        <a:t>AM</a:t>
                      </a:r>
                      <a:r>
                        <a:rPr lang="en-US" sz="2400" dirty="0" smtClean="0"/>
                        <a:t>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68533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DecreaseKey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</a:rPr>
                        <a:t>AM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(log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i="1" baseline="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O</a:t>
                      </a:r>
                      <a:r>
                        <a:rPr lang="en-US" sz="2400" baseline="-25000" dirty="0" smtClean="0"/>
                        <a:t>AM</a:t>
                      </a:r>
                      <a:r>
                        <a:rPr lang="en-US" sz="2400" dirty="0" smtClean="0"/>
                        <a:t>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</a:rPr>
                        <a:t>AM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(log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i="1" baseline="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3593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Search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O</a:t>
                      </a:r>
                      <a:r>
                        <a:rPr lang="en-US" sz="2400" baseline="-25000" dirty="0" smtClean="0"/>
                        <a:t>AM</a:t>
                      </a:r>
                      <a:r>
                        <a:rPr lang="en-US" sz="2400" dirty="0" smtClean="0"/>
                        <a:t>(log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i="1" baseline="0" dirty="0" smtClean="0"/>
                        <a:t>n</a:t>
                      </a:r>
                      <a:r>
                        <a:rPr lang="en-US" sz="2400" dirty="0" smtClean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885268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359754" y="170552"/>
            <a:ext cx="1676400" cy="381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da-DK" b="0" dirty="0" smtClean="0"/>
              <a:t>Ikke pensum</a:t>
            </a:r>
            <a:endParaRPr lang="da-DK" b="0" dirty="0"/>
          </a:p>
        </p:txBody>
      </p:sp>
      <p:sp>
        <p:nvSpPr>
          <p:cNvPr id="6" name="TextBox 5"/>
          <p:cNvSpPr txBox="1"/>
          <p:nvPr/>
        </p:nvSpPr>
        <p:spPr>
          <a:xfrm>
            <a:off x="1818798" y="6027004"/>
            <a:ext cx="85544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/>
              <a:t>Skew Heaps</a:t>
            </a:r>
            <a:r>
              <a:rPr lang="en-US" sz="1600" b="0" dirty="0"/>
              <a:t>	</a:t>
            </a:r>
            <a:r>
              <a:rPr lang="da-DK" sz="1600" b="0" dirty="0" err="1"/>
              <a:t>Sleator</a:t>
            </a:r>
            <a:r>
              <a:rPr lang="da-DK" sz="1600" b="0" dirty="0"/>
              <a:t> og Tarjan, </a:t>
            </a:r>
            <a:r>
              <a:rPr lang="da-DK" sz="1600" b="0" dirty="0">
                <a:hlinkClick r:id="rId2"/>
              </a:rPr>
              <a:t>SICOMP</a:t>
            </a:r>
            <a:r>
              <a:rPr lang="da-DK" sz="1600" b="0" dirty="0"/>
              <a:t> 1986</a:t>
            </a:r>
            <a:r>
              <a:rPr lang="en-US" sz="1600" b="0" dirty="0"/>
              <a:t> 		 O</a:t>
            </a:r>
            <a:r>
              <a:rPr lang="en-US" sz="1600" b="0" baseline="-25000" dirty="0"/>
              <a:t>AM</a:t>
            </a:r>
            <a:r>
              <a:rPr lang="en-US" sz="1600" b="0" dirty="0"/>
              <a:t> ≡ </a:t>
            </a:r>
            <a:r>
              <a:rPr lang="en-US" sz="1600" b="0" dirty="0" err="1"/>
              <a:t>amortiseret</a:t>
            </a:r>
            <a:r>
              <a:rPr lang="en-US" sz="1600" b="0" dirty="0"/>
              <a:t> </a:t>
            </a:r>
            <a:r>
              <a:rPr lang="en-US" sz="1600" b="0" dirty="0" err="1"/>
              <a:t>tid</a:t>
            </a:r>
            <a:r>
              <a:rPr lang="en-US" sz="1600" b="0" dirty="0"/>
              <a:t/>
            </a:r>
            <a:br>
              <a:rPr lang="en-US" sz="1600" b="0" dirty="0"/>
            </a:br>
            <a:r>
              <a:rPr lang="en-US" sz="1600" dirty="0"/>
              <a:t>Fibonacci heaps</a:t>
            </a:r>
            <a:r>
              <a:rPr lang="en-US" sz="1600" b="0" dirty="0"/>
              <a:t>  	</a:t>
            </a:r>
            <a:r>
              <a:rPr lang="en-US" sz="1600" b="0" dirty="0" err="1"/>
              <a:t>Fredman</a:t>
            </a:r>
            <a:r>
              <a:rPr lang="en-US" sz="1600" b="0" dirty="0"/>
              <a:t> og Tarjan, </a:t>
            </a:r>
            <a:r>
              <a:rPr lang="en-US" sz="1600" b="0" dirty="0">
                <a:hlinkClick r:id="rId3"/>
              </a:rPr>
              <a:t>JACM</a:t>
            </a:r>
            <a:r>
              <a:rPr lang="en-US" sz="1600" b="0" dirty="0"/>
              <a:t> 1987 [CLRS, </a:t>
            </a:r>
            <a:r>
              <a:rPr lang="en-US" sz="1600" b="0" dirty="0" err="1"/>
              <a:t>kapitel</a:t>
            </a:r>
            <a:r>
              <a:rPr lang="en-US" sz="1600" b="0" dirty="0"/>
              <a:t> 19]</a:t>
            </a:r>
            <a:br>
              <a:rPr lang="en-US" sz="1600" b="0" dirty="0"/>
            </a:br>
            <a:r>
              <a:rPr lang="en-US" sz="1600" dirty="0"/>
              <a:t>Splay trees</a:t>
            </a:r>
            <a:r>
              <a:rPr lang="en-US" sz="1600" b="0" dirty="0"/>
              <a:t>	</a:t>
            </a:r>
            <a:r>
              <a:rPr lang="en-US" sz="1600" b="0" dirty="0" err="1"/>
              <a:t>Sleator</a:t>
            </a:r>
            <a:r>
              <a:rPr lang="en-US" sz="1600" b="0" dirty="0"/>
              <a:t> og Tarjan, </a:t>
            </a:r>
            <a:r>
              <a:rPr lang="en-US" sz="1600" b="0" dirty="0">
                <a:hlinkClick r:id="rId4"/>
              </a:rPr>
              <a:t>JACM</a:t>
            </a:r>
            <a:r>
              <a:rPr lang="en-US" sz="1600" b="0" dirty="0"/>
              <a:t> 1985 + Cole</a:t>
            </a:r>
            <a:r>
              <a:rPr lang="en-US" sz="1600" baseline="30000" dirty="0"/>
              <a:t>* </a:t>
            </a:r>
            <a:r>
              <a:rPr lang="en-US" sz="1600" b="0" dirty="0"/>
              <a:t>, </a:t>
            </a:r>
            <a:r>
              <a:rPr lang="en-US" sz="1600" b="0" dirty="0">
                <a:hlinkClick r:id="rId5"/>
              </a:rPr>
              <a:t>SICOMP</a:t>
            </a:r>
            <a:r>
              <a:rPr lang="en-US" sz="1600" b="0" dirty="0"/>
              <a:t> 2006</a:t>
            </a:r>
          </a:p>
        </p:txBody>
      </p:sp>
    </p:spTree>
    <p:extLst>
      <p:ext uri="{BB962C8B-B14F-4D97-AF65-F5344CB8AC3E}">
        <p14:creationId xmlns:p14="http://schemas.microsoft.com/office/powerpoint/2010/main" val="209155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4419600"/>
            <a:ext cx="8229600" cy="1143000"/>
          </a:xfrm>
        </p:spPr>
        <p:txBody>
          <a:bodyPr/>
          <a:lstStyle/>
          <a:p>
            <a:pPr eaLnBrk="1" hangingPunct="1"/>
            <a:r>
              <a:rPr lang="da-DK" sz="6600" b="1"/>
              <a:t>Stak</a:t>
            </a:r>
            <a:endParaRPr lang="en-US" sz="6600" b="1"/>
          </a:p>
        </p:txBody>
      </p:sp>
      <p:pic>
        <p:nvPicPr>
          <p:cNvPr id="6147" name="Picture 5" descr="bxp15839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371600"/>
            <a:ext cx="2971800" cy="295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/>
            <a:r>
              <a:rPr lang="da-DK" b="1" smtClean="0"/>
              <a:t>Stak : Array Implementation</a:t>
            </a:r>
            <a:endParaRPr lang="en-US" b="1" smtClean="0"/>
          </a:p>
        </p:txBody>
      </p:sp>
      <p:sp>
        <p:nvSpPr>
          <p:cNvPr id="7171" name="Text Box 9"/>
          <p:cNvSpPr txBox="1">
            <a:spLocks noChangeArrowheads="1"/>
          </p:cNvSpPr>
          <p:nvPr/>
        </p:nvSpPr>
        <p:spPr bwMode="auto">
          <a:xfrm>
            <a:off x="2362200" y="6019800"/>
            <a:ext cx="7467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3200">
                <a:solidFill>
                  <a:schemeClr val="accent2"/>
                </a:solidFill>
              </a:rPr>
              <a:t>Stack-Empty, Push, Pop : </a:t>
            </a:r>
            <a:r>
              <a:rPr lang="da-DK" sz="3200" b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O(1)</a:t>
            </a:r>
            <a:r>
              <a:rPr lang="da-DK" sz="3200">
                <a:solidFill>
                  <a:schemeClr val="accent2"/>
                </a:solidFill>
              </a:rPr>
              <a:t> tid </a:t>
            </a:r>
            <a:endParaRPr lang="en-US" sz="3200">
              <a:solidFill>
                <a:schemeClr val="accent2"/>
              </a:solidFill>
            </a:endParaRPr>
          </a:p>
        </p:txBody>
      </p:sp>
      <p:pic>
        <p:nvPicPr>
          <p:cNvPr id="717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8" t="11008" r="57680" b="16348"/>
          <a:stretch>
            <a:fillRect/>
          </a:stretch>
        </p:blipFill>
        <p:spPr bwMode="auto">
          <a:xfrm>
            <a:off x="7162800" y="1143001"/>
            <a:ext cx="3048000" cy="458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173" name="Group 38"/>
          <p:cNvGrpSpPr>
            <a:grpSpLocks noChangeAspect="1"/>
          </p:cNvGrpSpPr>
          <p:nvPr/>
        </p:nvGrpSpPr>
        <p:grpSpPr bwMode="auto">
          <a:xfrm>
            <a:off x="1524000" y="1905001"/>
            <a:ext cx="4648200" cy="3128963"/>
            <a:chOff x="0" y="1200"/>
            <a:chExt cx="2928" cy="1971"/>
          </a:xfrm>
        </p:grpSpPr>
        <p:sp>
          <p:nvSpPr>
            <p:cNvPr id="7202" name="AutoShape 37"/>
            <p:cNvSpPr>
              <a:spLocks noChangeAspect="1" noChangeArrowheads="1" noTextEdit="1"/>
            </p:cNvSpPr>
            <p:nvPr/>
          </p:nvSpPr>
          <p:spPr bwMode="auto">
            <a:xfrm>
              <a:off x="0" y="1200"/>
              <a:ext cx="2928" cy="1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7203" name="Rectangle 39"/>
            <p:cNvSpPr>
              <a:spLocks noChangeArrowheads="1"/>
            </p:cNvSpPr>
            <p:nvPr/>
          </p:nvSpPr>
          <p:spPr bwMode="auto">
            <a:xfrm>
              <a:off x="439" y="2493"/>
              <a:ext cx="2050" cy="256"/>
            </a:xfrm>
            <a:prstGeom prst="rect">
              <a:avLst/>
            </a:prstGeom>
            <a:solidFill>
              <a:srgbClr val="FFFF00"/>
            </a:solidFill>
            <a:ln w="17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7204" name="Line 40"/>
            <p:cNvSpPr>
              <a:spLocks noChangeShapeType="1"/>
            </p:cNvSpPr>
            <p:nvPr/>
          </p:nvSpPr>
          <p:spPr bwMode="auto">
            <a:xfrm flipV="1">
              <a:off x="2104" y="2818"/>
              <a:ext cx="1" cy="166"/>
            </a:xfrm>
            <a:prstGeom prst="line">
              <a:avLst/>
            </a:prstGeom>
            <a:noFill/>
            <a:ln w="17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7205" name="Freeform 41"/>
            <p:cNvSpPr>
              <a:spLocks/>
            </p:cNvSpPr>
            <p:nvPr/>
          </p:nvSpPr>
          <p:spPr bwMode="auto">
            <a:xfrm>
              <a:off x="2079" y="2772"/>
              <a:ext cx="51" cy="68"/>
            </a:xfrm>
            <a:custGeom>
              <a:avLst/>
              <a:gdLst>
                <a:gd name="T0" fmla="*/ 0 w 308"/>
                <a:gd name="T1" fmla="*/ 0 h 410"/>
                <a:gd name="T2" fmla="*/ 0 w 308"/>
                <a:gd name="T3" fmla="*/ 0 h 410"/>
                <a:gd name="T4" fmla="*/ 0 w 308"/>
                <a:gd name="T5" fmla="*/ 0 h 410"/>
                <a:gd name="T6" fmla="*/ 0 w 308"/>
                <a:gd name="T7" fmla="*/ 0 h 4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08"/>
                <a:gd name="T13" fmla="*/ 0 h 410"/>
                <a:gd name="T14" fmla="*/ 308 w 308"/>
                <a:gd name="T15" fmla="*/ 410 h 4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08" h="410">
                  <a:moveTo>
                    <a:pt x="0" y="410"/>
                  </a:moveTo>
                  <a:lnTo>
                    <a:pt x="154" y="0"/>
                  </a:lnTo>
                  <a:lnTo>
                    <a:pt x="308" y="410"/>
                  </a:lnTo>
                  <a:lnTo>
                    <a:pt x="0" y="410"/>
                  </a:lnTo>
                  <a:close/>
                </a:path>
              </a:pathLst>
            </a:custGeom>
            <a:solidFill>
              <a:srgbClr val="0000FF"/>
            </a:solidFill>
            <a:ln w="17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7206" name="Rectangle 42"/>
            <p:cNvSpPr>
              <a:spLocks noChangeArrowheads="1"/>
            </p:cNvSpPr>
            <p:nvPr/>
          </p:nvSpPr>
          <p:spPr bwMode="auto">
            <a:xfrm>
              <a:off x="2232" y="2493"/>
              <a:ext cx="257" cy="256"/>
            </a:xfrm>
            <a:prstGeom prst="rect">
              <a:avLst/>
            </a:prstGeom>
            <a:solidFill>
              <a:srgbClr val="808080"/>
            </a:solidFill>
            <a:ln w="17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7207" name="Freeform 43"/>
            <p:cNvSpPr>
              <a:spLocks/>
            </p:cNvSpPr>
            <p:nvPr/>
          </p:nvSpPr>
          <p:spPr bwMode="auto">
            <a:xfrm>
              <a:off x="13" y="1213"/>
              <a:ext cx="256" cy="1366"/>
            </a:xfrm>
            <a:custGeom>
              <a:avLst/>
              <a:gdLst>
                <a:gd name="T0" fmla="*/ 0 w 1537"/>
                <a:gd name="T1" fmla="*/ 0 h 8197"/>
                <a:gd name="T2" fmla="*/ 0 w 1537"/>
                <a:gd name="T3" fmla="*/ 0 h 8197"/>
                <a:gd name="T4" fmla="*/ 0 w 1537"/>
                <a:gd name="T5" fmla="*/ 0 h 8197"/>
                <a:gd name="T6" fmla="*/ 0 w 1537"/>
                <a:gd name="T7" fmla="*/ 0 h 8197"/>
                <a:gd name="T8" fmla="*/ 0 w 1537"/>
                <a:gd name="T9" fmla="*/ 0 h 8197"/>
                <a:gd name="T10" fmla="*/ 0 w 1537"/>
                <a:gd name="T11" fmla="*/ 0 h 8197"/>
                <a:gd name="T12" fmla="*/ 0 w 1537"/>
                <a:gd name="T13" fmla="*/ 0 h 8197"/>
                <a:gd name="T14" fmla="*/ 0 w 1537"/>
                <a:gd name="T15" fmla="*/ 0 h 8197"/>
                <a:gd name="T16" fmla="*/ 0 w 1537"/>
                <a:gd name="T17" fmla="*/ 0 h 8197"/>
                <a:gd name="T18" fmla="*/ 0 w 1537"/>
                <a:gd name="T19" fmla="*/ 0 h 8197"/>
                <a:gd name="T20" fmla="*/ 0 w 1537"/>
                <a:gd name="T21" fmla="*/ 0 h 8197"/>
                <a:gd name="T22" fmla="*/ 0 w 1537"/>
                <a:gd name="T23" fmla="*/ 0 h 8197"/>
                <a:gd name="T24" fmla="*/ 0 w 1537"/>
                <a:gd name="T25" fmla="*/ 0 h 8197"/>
                <a:gd name="T26" fmla="*/ 0 w 1537"/>
                <a:gd name="T27" fmla="*/ 0 h 8197"/>
                <a:gd name="T28" fmla="*/ 0 w 1537"/>
                <a:gd name="T29" fmla="*/ 0 h 8197"/>
                <a:gd name="T30" fmla="*/ 0 w 1537"/>
                <a:gd name="T31" fmla="*/ 0 h 8197"/>
                <a:gd name="T32" fmla="*/ 0 w 1537"/>
                <a:gd name="T33" fmla="*/ 0 h 8197"/>
                <a:gd name="T34" fmla="*/ 0 w 1537"/>
                <a:gd name="T35" fmla="*/ 0 h 8197"/>
                <a:gd name="T36" fmla="*/ 0 w 1537"/>
                <a:gd name="T37" fmla="*/ 0 h 8197"/>
                <a:gd name="T38" fmla="*/ 0 w 1537"/>
                <a:gd name="T39" fmla="*/ 0 h 8197"/>
                <a:gd name="T40" fmla="*/ 0 w 1537"/>
                <a:gd name="T41" fmla="*/ 0 h 8197"/>
                <a:gd name="T42" fmla="*/ 0 w 1537"/>
                <a:gd name="T43" fmla="*/ 0 h 8197"/>
                <a:gd name="T44" fmla="*/ 0 w 1537"/>
                <a:gd name="T45" fmla="*/ 0 h 8197"/>
                <a:gd name="T46" fmla="*/ 0 w 1537"/>
                <a:gd name="T47" fmla="*/ 0 h 8197"/>
                <a:gd name="T48" fmla="*/ 0 w 1537"/>
                <a:gd name="T49" fmla="*/ 0 h 8197"/>
                <a:gd name="T50" fmla="*/ 0 w 1537"/>
                <a:gd name="T51" fmla="*/ 0 h 8197"/>
                <a:gd name="T52" fmla="*/ 0 w 1537"/>
                <a:gd name="T53" fmla="*/ 0 h 8197"/>
                <a:gd name="T54" fmla="*/ 0 w 1537"/>
                <a:gd name="T55" fmla="*/ 0 h 8197"/>
                <a:gd name="T56" fmla="*/ 0 w 1537"/>
                <a:gd name="T57" fmla="*/ 0 h 8197"/>
                <a:gd name="T58" fmla="*/ 0 w 1537"/>
                <a:gd name="T59" fmla="*/ 0 h 8197"/>
                <a:gd name="T60" fmla="*/ 0 w 1537"/>
                <a:gd name="T61" fmla="*/ 0 h 8197"/>
                <a:gd name="T62" fmla="*/ 0 w 1537"/>
                <a:gd name="T63" fmla="*/ 0 h 8197"/>
                <a:gd name="T64" fmla="*/ 0 w 1537"/>
                <a:gd name="T65" fmla="*/ 0 h 8197"/>
                <a:gd name="T66" fmla="*/ 0 w 1537"/>
                <a:gd name="T67" fmla="*/ 0 h 8197"/>
                <a:gd name="T68" fmla="*/ 0 w 1537"/>
                <a:gd name="T69" fmla="*/ 0 h 8197"/>
                <a:gd name="T70" fmla="*/ 0 w 1537"/>
                <a:gd name="T71" fmla="*/ 0 h 8197"/>
                <a:gd name="T72" fmla="*/ 0 w 1537"/>
                <a:gd name="T73" fmla="*/ 0 h 8197"/>
                <a:gd name="T74" fmla="*/ 0 w 1537"/>
                <a:gd name="T75" fmla="*/ 0 h 8197"/>
                <a:gd name="T76" fmla="*/ 0 w 1537"/>
                <a:gd name="T77" fmla="*/ 0 h 8197"/>
                <a:gd name="T78" fmla="*/ 0 w 1537"/>
                <a:gd name="T79" fmla="*/ 0 h 8197"/>
                <a:gd name="T80" fmla="*/ 0 w 1537"/>
                <a:gd name="T81" fmla="*/ 0 h 8197"/>
                <a:gd name="T82" fmla="*/ 0 w 1537"/>
                <a:gd name="T83" fmla="*/ 0 h 8197"/>
                <a:gd name="T84" fmla="*/ 0 w 1537"/>
                <a:gd name="T85" fmla="*/ 0 h 8197"/>
                <a:gd name="T86" fmla="*/ 0 w 1537"/>
                <a:gd name="T87" fmla="*/ 0 h 8197"/>
                <a:gd name="T88" fmla="*/ 0 w 1537"/>
                <a:gd name="T89" fmla="*/ 0 h 8197"/>
                <a:gd name="T90" fmla="*/ 0 w 1537"/>
                <a:gd name="T91" fmla="*/ 0 h 8197"/>
                <a:gd name="T92" fmla="*/ 0 w 1537"/>
                <a:gd name="T93" fmla="*/ 0 h 8197"/>
                <a:gd name="T94" fmla="*/ 0 w 1537"/>
                <a:gd name="T95" fmla="*/ 0 h 819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537"/>
                <a:gd name="T145" fmla="*/ 0 h 8197"/>
                <a:gd name="T146" fmla="*/ 1537 w 1537"/>
                <a:gd name="T147" fmla="*/ 8197 h 819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537" h="8197">
                  <a:moveTo>
                    <a:pt x="1537" y="8197"/>
                  </a:moveTo>
                  <a:lnTo>
                    <a:pt x="1537" y="8196"/>
                  </a:lnTo>
                  <a:lnTo>
                    <a:pt x="1536" y="8193"/>
                  </a:lnTo>
                  <a:lnTo>
                    <a:pt x="1531" y="8190"/>
                  </a:lnTo>
                  <a:lnTo>
                    <a:pt x="1527" y="8182"/>
                  </a:lnTo>
                  <a:lnTo>
                    <a:pt x="1518" y="8173"/>
                  </a:lnTo>
                  <a:lnTo>
                    <a:pt x="1510" y="8159"/>
                  </a:lnTo>
                  <a:lnTo>
                    <a:pt x="1496" y="8141"/>
                  </a:lnTo>
                  <a:lnTo>
                    <a:pt x="1481" y="8118"/>
                  </a:lnTo>
                  <a:lnTo>
                    <a:pt x="1462" y="8093"/>
                  </a:lnTo>
                  <a:lnTo>
                    <a:pt x="1439" y="8062"/>
                  </a:lnTo>
                  <a:lnTo>
                    <a:pt x="1414" y="8026"/>
                  </a:lnTo>
                  <a:lnTo>
                    <a:pt x="1386" y="7985"/>
                  </a:lnTo>
                  <a:lnTo>
                    <a:pt x="1354" y="7939"/>
                  </a:lnTo>
                  <a:lnTo>
                    <a:pt x="1320" y="7890"/>
                  </a:lnTo>
                  <a:lnTo>
                    <a:pt x="1283" y="7835"/>
                  </a:lnTo>
                  <a:lnTo>
                    <a:pt x="1242" y="7775"/>
                  </a:lnTo>
                  <a:lnTo>
                    <a:pt x="1201" y="7712"/>
                  </a:lnTo>
                  <a:lnTo>
                    <a:pt x="1156" y="7646"/>
                  </a:lnTo>
                  <a:lnTo>
                    <a:pt x="1110" y="7574"/>
                  </a:lnTo>
                  <a:lnTo>
                    <a:pt x="1063" y="7500"/>
                  </a:lnTo>
                  <a:lnTo>
                    <a:pt x="1014" y="7421"/>
                  </a:lnTo>
                  <a:lnTo>
                    <a:pt x="965" y="7341"/>
                  </a:lnTo>
                  <a:lnTo>
                    <a:pt x="916" y="7257"/>
                  </a:lnTo>
                  <a:lnTo>
                    <a:pt x="864" y="7173"/>
                  </a:lnTo>
                  <a:lnTo>
                    <a:pt x="815" y="7084"/>
                  </a:lnTo>
                  <a:lnTo>
                    <a:pt x="764" y="6994"/>
                  </a:lnTo>
                  <a:lnTo>
                    <a:pt x="714" y="6901"/>
                  </a:lnTo>
                  <a:lnTo>
                    <a:pt x="665" y="6805"/>
                  </a:lnTo>
                  <a:lnTo>
                    <a:pt x="615" y="6708"/>
                  </a:lnTo>
                  <a:lnTo>
                    <a:pt x="567" y="6609"/>
                  </a:lnTo>
                  <a:lnTo>
                    <a:pt x="521" y="6508"/>
                  </a:lnTo>
                  <a:lnTo>
                    <a:pt x="475" y="6404"/>
                  </a:lnTo>
                  <a:lnTo>
                    <a:pt x="430" y="6297"/>
                  </a:lnTo>
                  <a:lnTo>
                    <a:pt x="386" y="6187"/>
                  </a:lnTo>
                  <a:lnTo>
                    <a:pt x="345" y="6075"/>
                  </a:lnTo>
                  <a:lnTo>
                    <a:pt x="305" y="5960"/>
                  </a:lnTo>
                  <a:lnTo>
                    <a:pt x="265" y="5841"/>
                  </a:lnTo>
                  <a:lnTo>
                    <a:pt x="228" y="5718"/>
                  </a:lnTo>
                  <a:lnTo>
                    <a:pt x="193" y="5591"/>
                  </a:lnTo>
                  <a:lnTo>
                    <a:pt x="161" y="5460"/>
                  </a:lnTo>
                  <a:lnTo>
                    <a:pt x="130" y="5325"/>
                  </a:lnTo>
                  <a:lnTo>
                    <a:pt x="103" y="5187"/>
                  </a:lnTo>
                  <a:lnTo>
                    <a:pt x="77" y="5041"/>
                  </a:lnTo>
                  <a:lnTo>
                    <a:pt x="55" y="4894"/>
                  </a:lnTo>
                  <a:lnTo>
                    <a:pt x="37" y="4741"/>
                  </a:lnTo>
                  <a:lnTo>
                    <a:pt x="20" y="4584"/>
                  </a:lnTo>
                  <a:lnTo>
                    <a:pt x="11" y="4425"/>
                  </a:lnTo>
                  <a:lnTo>
                    <a:pt x="2" y="4262"/>
                  </a:lnTo>
                  <a:lnTo>
                    <a:pt x="0" y="4098"/>
                  </a:lnTo>
                  <a:lnTo>
                    <a:pt x="2" y="3934"/>
                  </a:lnTo>
                  <a:lnTo>
                    <a:pt x="11" y="3772"/>
                  </a:lnTo>
                  <a:lnTo>
                    <a:pt x="20" y="3614"/>
                  </a:lnTo>
                  <a:lnTo>
                    <a:pt x="37" y="3457"/>
                  </a:lnTo>
                  <a:lnTo>
                    <a:pt x="55" y="3303"/>
                  </a:lnTo>
                  <a:lnTo>
                    <a:pt x="77" y="3156"/>
                  </a:lnTo>
                  <a:lnTo>
                    <a:pt x="103" y="3011"/>
                  </a:lnTo>
                  <a:lnTo>
                    <a:pt x="130" y="2873"/>
                  </a:lnTo>
                  <a:lnTo>
                    <a:pt x="161" y="2738"/>
                  </a:lnTo>
                  <a:lnTo>
                    <a:pt x="193" y="2607"/>
                  </a:lnTo>
                  <a:lnTo>
                    <a:pt x="228" y="2480"/>
                  </a:lnTo>
                  <a:lnTo>
                    <a:pt x="265" y="2357"/>
                  </a:lnTo>
                  <a:lnTo>
                    <a:pt x="305" y="2238"/>
                  </a:lnTo>
                  <a:lnTo>
                    <a:pt x="345" y="2123"/>
                  </a:lnTo>
                  <a:lnTo>
                    <a:pt x="386" y="2011"/>
                  </a:lnTo>
                  <a:lnTo>
                    <a:pt x="430" y="1901"/>
                  </a:lnTo>
                  <a:lnTo>
                    <a:pt x="475" y="1794"/>
                  </a:lnTo>
                  <a:lnTo>
                    <a:pt x="521" y="1689"/>
                  </a:lnTo>
                  <a:lnTo>
                    <a:pt x="567" y="1588"/>
                  </a:lnTo>
                  <a:lnTo>
                    <a:pt x="615" y="1489"/>
                  </a:lnTo>
                  <a:lnTo>
                    <a:pt x="665" y="1392"/>
                  </a:lnTo>
                  <a:lnTo>
                    <a:pt x="714" y="1296"/>
                  </a:lnTo>
                  <a:lnTo>
                    <a:pt x="764" y="1204"/>
                  </a:lnTo>
                  <a:lnTo>
                    <a:pt x="815" y="1114"/>
                  </a:lnTo>
                  <a:lnTo>
                    <a:pt x="864" y="1025"/>
                  </a:lnTo>
                  <a:lnTo>
                    <a:pt x="916" y="939"/>
                  </a:lnTo>
                  <a:lnTo>
                    <a:pt x="965" y="856"/>
                  </a:lnTo>
                  <a:lnTo>
                    <a:pt x="1014" y="775"/>
                  </a:lnTo>
                  <a:lnTo>
                    <a:pt x="1063" y="697"/>
                  </a:lnTo>
                  <a:lnTo>
                    <a:pt x="1110" y="624"/>
                  </a:lnTo>
                  <a:lnTo>
                    <a:pt x="1156" y="552"/>
                  </a:lnTo>
                  <a:lnTo>
                    <a:pt x="1201" y="486"/>
                  </a:lnTo>
                  <a:lnTo>
                    <a:pt x="1242" y="423"/>
                  </a:lnTo>
                  <a:lnTo>
                    <a:pt x="1283" y="362"/>
                  </a:lnTo>
                  <a:lnTo>
                    <a:pt x="1320" y="308"/>
                  </a:lnTo>
                  <a:lnTo>
                    <a:pt x="1354" y="258"/>
                  </a:lnTo>
                  <a:lnTo>
                    <a:pt x="1386" y="212"/>
                  </a:lnTo>
                  <a:lnTo>
                    <a:pt x="1414" y="172"/>
                  </a:lnTo>
                  <a:lnTo>
                    <a:pt x="1439" y="135"/>
                  </a:lnTo>
                  <a:lnTo>
                    <a:pt x="1462" y="105"/>
                  </a:lnTo>
                  <a:lnTo>
                    <a:pt x="1481" y="79"/>
                  </a:lnTo>
                  <a:lnTo>
                    <a:pt x="1496" y="57"/>
                  </a:lnTo>
                  <a:lnTo>
                    <a:pt x="1510" y="39"/>
                  </a:lnTo>
                  <a:lnTo>
                    <a:pt x="1518" y="25"/>
                  </a:lnTo>
                  <a:lnTo>
                    <a:pt x="1527" y="16"/>
                  </a:lnTo>
                  <a:lnTo>
                    <a:pt x="1537" y="0"/>
                  </a:lnTo>
                </a:path>
              </a:pathLst>
            </a:custGeom>
            <a:noFill/>
            <a:ln w="17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7208" name="Line 44"/>
            <p:cNvSpPr>
              <a:spLocks noChangeShapeType="1"/>
            </p:cNvSpPr>
            <p:nvPr/>
          </p:nvSpPr>
          <p:spPr bwMode="auto">
            <a:xfrm flipV="1">
              <a:off x="231" y="1206"/>
              <a:ext cx="42" cy="64"/>
            </a:xfrm>
            <a:prstGeom prst="line">
              <a:avLst/>
            </a:prstGeom>
            <a:noFill/>
            <a:ln w="26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7209" name="Freeform 45"/>
            <p:cNvSpPr>
              <a:spLocks/>
            </p:cNvSpPr>
            <p:nvPr/>
          </p:nvSpPr>
          <p:spPr bwMode="auto">
            <a:xfrm>
              <a:off x="197" y="1232"/>
              <a:ext cx="59" cy="71"/>
            </a:xfrm>
            <a:custGeom>
              <a:avLst/>
              <a:gdLst>
                <a:gd name="T0" fmla="*/ 0 w 355"/>
                <a:gd name="T1" fmla="*/ 0 h 427"/>
                <a:gd name="T2" fmla="*/ 0 w 355"/>
                <a:gd name="T3" fmla="*/ 0 h 427"/>
                <a:gd name="T4" fmla="*/ 0 w 355"/>
                <a:gd name="T5" fmla="*/ 0 h 427"/>
                <a:gd name="T6" fmla="*/ 0 w 355"/>
                <a:gd name="T7" fmla="*/ 0 h 42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55"/>
                <a:gd name="T13" fmla="*/ 0 h 427"/>
                <a:gd name="T14" fmla="*/ 355 w 355"/>
                <a:gd name="T15" fmla="*/ 427 h 42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55" h="427">
                  <a:moveTo>
                    <a:pt x="0" y="256"/>
                  </a:moveTo>
                  <a:lnTo>
                    <a:pt x="355" y="0"/>
                  </a:lnTo>
                  <a:lnTo>
                    <a:pt x="256" y="427"/>
                  </a:lnTo>
                  <a:lnTo>
                    <a:pt x="0" y="256"/>
                  </a:lnTo>
                  <a:close/>
                </a:path>
              </a:pathLst>
            </a:custGeom>
            <a:solidFill>
              <a:srgbClr val="0000FF"/>
            </a:solidFill>
            <a:ln w="17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7210" name="Freeform 46"/>
            <p:cNvSpPr>
              <a:spLocks/>
            </p:cNvSpPr>
            <p:nvPr/>
          </p:nvSpPr>
          <p:spPr bwMode="auto">
            <a:xfrm>
              <a:off x="2659" y="1213"/>
              <a:ext cx="256" cy="1366"/>
            </a:xfrm>
            <a:custGeom>
              <a:avLst/>
              <a:gdLst>
                <a:gd name="T0" fmla="*/ 0 w 1537"/>
                <a:gd name="T1" fmla="*/ 0 h 8197"/>
                <a:gd name="T2" fmla="*/ 0 w 1537"/>
                <a:gd name="T3" fmla="*/ 0 h 8197"/>
                <a:gd name="T4" fmla="*/ 0 w 1537"/>
                <a:gd name="T5" fmla="*/ 0 h 8197"/>
                <a:gd name="T6" fmla="*/ 0 w 1537"/>
                <a:gd name="T7" fmla="*/ 0 h 8197"/>
                <a:gd name="T8" fmla="*/ 0 w 1537"/>
                <a:gd name="T9" fmla="*/ 0 h 8197"/>
                <a:gd name="T10" fmla="*/ 0 w 1537"/>
                <a:gd name="T11" fmla="*/ 0 h 8197"/>
                <a:gd name="T12" fmla="*/ 0 w 1537"/>
                <a:gd name="T13" fmla="*/ 0 h 8197"/>
                <a:gd name="T14" fmla="*/ 0 w 1537"/>
                <a:gd name="T15" fmla="*/ 0 h 8197"/>
                <a:gd name="T16" fmla="*/ 0 w 1537"/>
                <a:gd name="T17" fmla="*/ 0 h 8197"/>
                <a:gd name="T18" fmla="*/ 0 w 1537"/>
                <a:gd name="T19" fmla="*/ 0 h 8197"/>
                <a:gd name="T20" fmla="*/ 0 w 1537"/>
                <a:gd name="T21" fmla="*/ 0 h 8197"/>
                <a:gd name="T22" fmla="*/ 0 w 1537"/>
                <a:gd name="T23" fmla="*/ 0 h 8197"/>
                <a:gd name="T24" fmla="*/ 0 w 1537"/>
                <a:gd name="T25" fmla="*/ 0 h 8197"/>
                <a:gd name="T26" fmla="*/ 0 w 1537"/>
                <a:gd name="T27" fmla="*/ 0 h 8197"/>
                <a:gd name="T28" fmla="*/ 0 w 1537"/>
                <a:gd name="T29" fmla="*/ 0 h 8197"/>
                <a:gd name="T30" fmla="*/ 0 w 1537"/>
                <a:gd name="T31" fmla="*/ 0 h 8197"/>
                <a:gd name="T32" fmla="*/ 0 w 1537"/>
                <a:gd name="T33" fmla="*/ 0 h 8197"/>
                <a:gd name="T34" fmla="*/ 0 w 1537"/>
                <a:gd name="T35" fmla="*/ 0 h 8197"/>
                <a:gd name="T36" fmla="*/ 0 w 1537"/>
                <a:gd name="T37" fmla="*/ 0 h 8197"/>
                <a:gd name="T38" fmla="*/ 0 w 1537"/>
                <a:gd name="T39" fmla="*/ 0 h 8197"/>
                <a:gd name="T40" fmla="*/ 0 w 1537"/>
                <a:gd name="T41" fmla="*/ 0 h 8197"/>
                <a:gd name="T42" fmla="*/ 0 w 1537"/>
                <a:gd name="T43" fmla="*/ 0 h 8197"/>
                <a:gd name="T44" fmla="*/ 0 w 1537"/>
                <a:gd name="T45" fmla="*/ 0 h 8197"/>
                <a:gd name="T46" fmla="*/ 0 w 1537"/>
                <a:gd name="T47" fmla="*/ 0 h 8197"/>
                <a:gd name="T48" fmla="*/ 0 w 1537"/>
                <a:gd name="T49" fmla="*/ 0 h 8197"/>
                <a:gd name="T50" fmla="*/ 0 w 1537"/>
                <a:gd name="T51" fmla="*/ 0 h 8197"/>
                <a:gd name="T52" fmla="*/ 0 w 1537"/>
                <a:gd name="T53" fmla="*/ 0 h 8197"/>
                <a:gd name="T54" fmla="*/ 0 w 1537"/>
                <a:gd name="T55" fmla="*/ 0 h 8197"/>
                <a:gd name="T56" fmla="*/ 0 w 1537"/>
                <a:gd name="T57" fmla="*/ 0 h 8197"/>
                <a:gd name="T58" fmla="*/ 0 w 1537"/>
                <a:gd name="T59" fmla="*/ 0 h 8197"/>
                <a:gd name="T60" fmla="*/ 0 w 1537"/>
                <a:gd name="T61" fmla="*/ 0 h 8197"/>
                <a:gd name="T62" fmla="*/ 0 w 1537"/>
                <a:gd name="T63" fmla="*/ 0 h 8197"/>
                <a:gd name="T64" fmla="*/ 0 w 1537"/>
                <a:gd name="T65" fmla="*/ 0 h 8197"/>
                <a:gd name="T66" fmla="*/ 0 w 1537"/>
                <a:gd name="T67" fmla="*/ 0 h 8197"/>
                <a:gd name="T68" fmla="*/ 0 w 1537"/>
                <a:gd name="T69" fmla="*/ 0 h 8197"/>
                <a:gd name="T70" fmla="*/ 0 w 1537"/>
                <a:gd name="T71" fmla="*/ 0 h 8197"/>
                <a:gd name="T72" fmla="*/ 0 w 1537"/>
                <a:gd name="T73" fmla="*/ 0 h 8197"/>
                <a:gd name="T74" fmla="*/ 0 w 1537"/>
                <a:gd name="T75" fmla="*/ 0 h 8197"/>
                <a:gd name="T76" fmla="*/ 0 w 1537"/>
                <a:gd name="T77" fmla="*/ 0 h 8197"/>
                <a:gd name="T78" fmla="*/ 0 w 1537"/>
                <a:gd name="T79" fmla="*/ 0 h 8197"/>
                <a:gd name="T80" fmla="*/ 0 w 1537"/>
                <a:gd name="T81" fmla="*/ 0 h 8197"/>
                <a:gd name="T82" fmla="*/ 0 w 1537"/>
                <a:gd name="T83" fmla="*/ 0 h 8197"/>
                <a:gd name="T84" fmla="*/ 0 w 1537"/>
                <a:gd name="T85" fmla="*/ 0 h 8197"/>
                <a:gd name="T86" fmla="*/ 0 w 1537"/>
                <a:gd name="T87" fmla="*/ 0 h 8197"/>
                <a:gd name="T88" fmla="*/ 0 w 1537"/>
                <a:gd name="T89" fmla="*/ 0 h 8197"/>
                <a:gd name="T90" fmla="*/ 0 w 1537"/>
                <a:gd name="T91" fmla="*/ 0 h 8197"/>
                <a:gd name="T92" fmla="*/ 0 w 1537"/>
                <a:gd name="T93" fmla="*/ 0 h 8197"/>
                <a:gd name="T94" fmla="*/ 0 w 1537"/>
                <a:gd name="T95" fmla="*/ 0 h 819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537"/>
                <a:gd name="T145" fmla="*/ 0 h 8197"/>
                <a:gd name="T146" fmla="*/ 1537 w 1537"/>
                <a:gd name="T147" fmla="*/ 8197 h 819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537" h="8197">
                  <a:moveTo>
                    <a:pt x="0" y="0"/>
                  </a:moveTo>
                  <a:lnTo>
                    <a:pt x="0" y="2"/>
                  </a:lnTo>
                  <a:lnTo>
                    <a:pt x="1" y="4"/>
                  </a:lnTo>
                  <a:lnTo>
                    <a:pt x="6" y="8"/>
                  </a:lnTo>
                  <a:lnTo>
                    <a:pt x="10" y="16"/>
                  </a:lnTo>
                  <a:lnTo>
                    <a:pt x="19" y="25"/>
                  </a:lnTo>
                  <a:lnTo>
                    <a:pt x="27" y="39"/>
                  </a:lnTo>
                  <a:lnTo>
                    <a:pt x="41" y="57"/>
                  </a:lnTo>
                  <a:lnTo>
                    <a:pt x="56" y="79"/>
                  </a:lnTo>
                  <a:lnTo>
                    <a:pt x="75" y="105"/>
                  </a:lnTo>
                  <a:lnTo>
                    <a:pt x="98" y="135"/>
                  </a:lnTo>
                  <a:lnTo>
                    <a:pt x="123" y="172"/>
                  </a:lnTo>
                  <a:lnTo>
                    <a:pt x="151" y="212"/>
                  </a:lnTo>
                  <a:lnTo>
                    <a:pt x="183" y="258"/>
                  </a:lnTo>
                  <a:lnTo>
                    <a:pt x="217" y="308"/>
                  </a:lnTo>
                  <a:lnTo>
                    <a:pt x="254" y="362"/>
                  </a:lnTo>
                  <a:lnTo>
                    <a:pt x="295" y="423"/>
                  </a:lnTo>
                  <a:lnTo>
                    <a:pt x="336" y="486"/>
                  </a:lnTo>
                  <a:lnTo>
                    <a:pt x="381" y="552"/>
                  </a:lnTo>
                  <a:lnTo>
                    <a:pt x="427" y="624"/>
                  </a:lnTo>
                  <a:lnTo>
                    <a:pt x="474" y="697"/>
                  </a:lnTo>
                  <a:lnTo>
                    <a:pt x="523" y="775"/>
                  </a:lnTo>
                  <a:lnTo>
                    <a:pt x="572" y="856"/>
                  </a:lnTo>
                  <a:lnTo>
                    <a:pt x="621" y="939"/>
                  </a:lnTo>
                  <a:lnTo>
                    <a:pt x="673" y="1025"/>
                  </a:lnTo>
                  <a:lnTo>
                    <a:pt x="722" y="1114"/>
                  </a:lnTo>
                  <a:lnTo>
                    <a:pt x="773" y="1204"/>
                  </a:lnTo>
                  <a:lnTo>
                    <a:pt x="823" y="1296"/>
                  </a:lnTo>
                  <a:lnTo>
                    <a:pt x="872" y="1392"/>
                  </a:lnTo>
                  <a:lnTo>
                    <a:pt x="922" y="1489"/>
                  </a:lnTo>
                  <a:lnTo>
                    <a:pt x="970" y="1588"/>
                  </a:lnTo>
                  <a:lnTo>
                    <a:pt x="1016" y="1689"/>
                  </a:lnTo>
                  <a:lnTo>
                    <a:pt x="1062" y="1794"/>
                  </a:lnTo>
                  <a:lnTo>
                    <a:pt x="1107" y="1901"/>
                  </a:lnTo>
                  <a:lnTo>
                    <a:pt x="1151" y="2011"/>
                  </a:lnTo>
                  <a:lnTo>
                    <a:pt x="1192" y="2123"/>
                  </a:lnTo>
                  <a:lnTo>
                    <a:pt x="1232" y="2238"/>
                  </a:lnTo>
                  <a:lnTo>
                    <a:pt x="1272" y="2357"/>
                  </a:lnTo>
                  <a:lnTo>
                    <a:pt x="1309" y="2480"/>
                  </a:lnTo>
                  <a:lnTo>
                    <a:pt x="1344" y="2607"/>
                  </a:lnTo>
                  <a:lnTo>
                    <a:pt x="1376" y="2738"/>
                  </a:lnTo>
                  <a:lnTo>
                    <a:pt x="1407" y="2873"/>
                  </a:lnTo>
                  <a:lnTo>
                    <a:pt x="1434" y="3011"/>
                  </a:lnTo>
                  <a:lnTo>
                    <a:pt x="1460" y="3156"/>
                  </a:lnTo>
                  <a:lnTo>
                    <a:pt x="1482" y="3303"/>
                  </a:lnTo>
                  <a:lnTo>
                    <a:pt x="1500" y="3457"/>
                  </a:lnTo>
                  <a:lnTo>
                    <a:pt x="1517" y="3614"/>
                  </a:lnTo>
                  <a:lnTo>
                    <a:pt x="1526" y="3772"/>
                  </a:lnTo>
                  <a:lnTo>
                    <a:pt x="1535" y="3934"/>
                  </a:lnTo>
                  <a:lnTo>
                    <a:pt x="1537" y="4098"/>
                  </a:lnTo>
                  <a:lnTo>
                    <a:pt x="1535" y="4262"/>
                  </a:lnTo>
                  <a:lnTo>
                    <a:pt x="1526" y="4425"/>
                  </a:lnTo>
                  <a:lnTo>
                    <a:pt x="1517" y="4584"/>
                  </a:lnTo>
                  <a:lnTo>
                    <a:pt x="1500" y="4741"/>
                  </a:lnTo>
                  <a:lnTo>
                    <a:pt x="1482" y="4894"/>
                  </a:lnTo>
                  <a:lnTo>
                    <a:pt x="1460" y="5041"/>
                  </a:lnTo>
                  <a:lnTo>
                    <a:pt x="1434" y="5187"/>
                  </a:lnTo>
                  <a:lnTo>
                    <a:pt x="1407" y="5325"/>
                  </a:lnTo>
                  <a:lnTo>
                    <a:pt x="1376" y="5460"/>
                  </a:lnTo>
                  <a:lnTo>
                    <a:pt x="1344" y="5591"/>
                  </a:lnTo>
                  <a:lnTo>
                    <a:pt x="1309" y="5718"/>
                  </a:lnTo>
                  <a:lnTo>
                    <a:pt x="1272" y="5841"/>
                  </a:lnTo>
                  <a:lnTo>
                    <a:pt x="1232" y="5960"/>
                  </a:lnTo>
                  <a:lnTo>
                    <a:pt x="1192" y="6075"/>
                  </a:lnTo>
                  <a:lnTo>
                    <a:pt x="1151" y="6187"/>
                  </a:lnTo>
                  <a:lnTo>
                    <a:pt x="1107" y="6297"/>
                  </a:lnTo>
                  <a:lnTo>
                    <a:pt x="1062" y="6404"/>
                  </a:lnTo>
                  <a:lnTo>
                    <a:pt x="1016" y="6508"/>
                  </a:lnTo>
                  <a:lnTo>
                    <a:pt x="970" y="6609"/>
                  </a:lnTo>
                  <a:lnTo>
                    <a:pt x="922" y="6708"/>
                  </a:lnTo>
                  <a:lnTo>
                    <a:pt x="872" y="6805"/>
                  </a:lnTo>
                  <a:lnTo>
                    <a:pt x="823" y="6901"/>
                  </a:lnTo>
                  <a:lnTo>
                    <a:pt x="773" y="6994"/>
                  </a:lnTo>
                  <a:lnTo>
                    <a:pt x="722" y="7084"/>
                  </a:lnTo>
                  <a:lnTo>
                    <a:pt x="673" y="7173"/>
                  </a:lnTo>
                  <a:lnTo>
                    <a:pt x="621" y="7257"/>
                  </a:lnTo>
                  <a:lnTo>
                    <a:pt x="572" y="7341"/>
                  </a:lnTo>
                  <a:lnTo>
                    <a:pt x="523" y="7421"/>
                  </a:lnTo>
                  <a:lnTo>
                    <a:pt x="474" y="7500"/>
                  </a:lnTo>
                  <a:lnTo>
                    <a:pt x="427" y="7574"/>
                  </a:lnTo>
                  <a:lnTo>
                    <a:pt x="381" y="7646"/>
                  </a:lnTo>
                  <a:lnTo>
                    <a:pt x="336" y="7712"/>
                  </a:lnTo>
                  <a:lnTo>
                    <a:pt x="295" y="7775"/>
                  </a:lnTo>
                  <a:lnTo>
                    <a:pt x="254" y="7835"/>
                  </a:lnTo>
                  <a:lnTo>
                    <a:pt x="217" y="7890"/>
                  </a:lnTo>
                  <a:lnTo>
                    <a:pt x="183" y="7939"/>
                  </a:lnTo>
                  <a:lnTo>
                    <a:pt x="151" y="7985"/>
                  </a:lnTo>
                  <a:lnTo>
                    <a:pt x="123" y="8026"/>
                  </a:lnTo>
                  <a:lnTo>
                    <a:pt x="98" y="8062"/>
                  </a:lnTo>
                  <a:lnTo>
                    <a:pt x="75" y="8093"/>
                  </a:lnTo>
                  <a:lnTo>
                    <a:pt x="56" y="8118"/>
                  </a:lnTo>
                  <a:lnTo>
                    <a:pt x="41" y="8141"/>
                  </a:lnTo>
                  <a:lnTo>
                    <a:pt x="27" y="8159"/>
                  </a:lnTo>
                  <a:lnTo>
                    <a:pt x="19" y="8173"/>
                  </a:lnTo>
                  <a:lnTo>
                    <a:pt x="10" y="8182"/>
                  </a:lnTo>
                  <a:lnTo>
                    <a:pt x="0" y="8197"/>
                  </a:lnTo>
                </a:path>
              </a:pathLst>
            </a:custGeom>
            <a:noFill/>
            <a:ln w="17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7211" name="Line 47"/>
            <p:cNvSpPr>
              <a:spLocks noChangeShapeType="1"/>
            </p:cNvSpPr>
            <p:nvPr/>
          </p:nvSpPr>
          <p:spPr bwMode="auto">
            <a:xfrm flipH="1">
              <a:off x="2655" y="2522"/>
              <a:ext cx="42" cy="64"/>
            </a:xfrm>
            <a:prstGeom prst="line">
              <a:avLst/>
            </a:prstGeom>
            <a:noFill/>
            <a:ln w="26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7212" name="Freeform 48"/>
            <p:cNvSpPr>
              <a:spLocks/>
            </p:cNvSpPr>
            <p:nvPr/>
          </p:nvSpPr>
          <p:spPr bwMode="auto">
            <a:xfrm>
              <a:off x="2672" y="2488"/>
              <a:ext cx="59" cy="72"/>
            </a:xfrm>
            <a:custGeom>
              <a:avLst/>
              <a:gdLst>
                <a:gd name="T0" fmla="*/ 0 w 355"/>
                <a:gd name="T1" fmla="*/ 0 h 428"/>
                <a:gd name="T2" fmla="*/ 0 w 355"/>
                <a:gd name="T3" fmla="*/ 0 h 428"/>
                <a:gd name="T4" fmla="*/ 0 w 355"/>
                <a:gd name="T5" fmla="*/ 0 h 428"/>
                <a:gd name="T6" fmla="*/ 0 w 355"/>
                <a:gd name="T7" fmla="*/ 0 h 4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55"/>
                <a:gd name="T13" fmla="*/ 0 h 428"/>
                <a:gd name="T14" fmla="*/ 355 w 355"/>
                <a:gd name="T15" fmla="*/ 428 h 4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55" h="428">
                  <a:moveTo>
                    <a:pt x="355" y="172"/>
                  </a:moveTo>
                  <a:lnTo>
                    <a:pt x="0" y="428"/>
                  </a:lnTo>
                  <a:lnTo>
                    <a:pt x="99" y="0"/>
                  </a:lnTo>
                  <a:lnTo>
                    <a:pt x="355" y="172"/>
                  </a:lnTo>
                  <a:close/>
                </a:path>
              </a:pathLst>
            </a:custGeom>
            <a:solidFill>
              <a:srgbClr val="0000FF"/>
            </a:solidFill>
            <a:ln w="17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7213" name="Rectangle 49"/>
            <p:cNvSpPr>
              <a:spLocks noChangeArrowheads="1"/>
            </p:cNvSpPr>
            <p:nvPr/>
          </p:nvSpPr>
          <p:spPr bwMode="auto">
            <a:xfrm>
              <a:off x="2329" y="2335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8</a:t>
              </a:r>
              <a:endParaRPr lang="da-DK"/>
            </a:p>
          </p:txBody>
        </p:sp>
        <p:sp>
          <p:nvSpPr>
            <p:cNvPr id="7214" name="Rectangle 50"/>
            <p:cNvSpPr>
              <a:spLocks noChangeArrowheads="1"/>
            </p:cNvSpPr>
            <p:nvPr/>
          </p:nvSpPr>
          <p:spPr bwMode="auto">
            <a:xfrm>
              <a:off x="2073" y="2335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7</a:t>
              </a:r>
              <a:endParaRPr lang="da-DK"/>
            </a:p>
          </p:txBody>
        </p:sp>
        <p:sp>
          <p:nvSpPr>
            <p:cNvPr id="7215" name="Rectangle 51"/>
            <p:cNvSpPr>
              <a:spLocks noChangeArrowheads="1"/>
            </p:cNvSpPr>
            <p:nvPr/>
          </p:nvSpPr>
          <p:spPr bwMode="auto">
            <a:xfrm>
              <a:off x="1838" y="2335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6</a:t>
              </a:r>
              <a:endParaRPr lang="da-DK"/>
            </a:p>
          </p:txBody>
        </p:sp>
        <p:sp>
          <p:nvSpPr>
            <p:cNvPr id="7216" name="Rectangle 52"/>
            <p:cNvSpPr>
              <a:spLocks noChangeArrowheads="1"/>
            </p:cNvSpPr>
            <p:nvPr/>
          </p:nvSpPr>
          <p:spPr bwMode="auto">
            <a:xfrm>
              <a:off x="1582" y="2335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5</a:t>
              </a:r>
              <a:endParaRPr lang="da-DK"/>
            </a:p>
          </p:txBody>
        </p:sp>
        <p:sp>
          <p:nvSpPr>
            <p:cNvPr id="7217" name="Rectangle 53"/>
            <p:cNvSpPr>
              <a:spLocks noChangeArrowheads="1"/>
            </p:cNvSpPr>
            <p:nvPr/>
          </p:nvSpPr>
          <p:spPr bwMode="auto">
            <a:xfrm>
              <a:off x="1305" y="2335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4</a:t>
              </a:r>
              <a:endParaRPr lang="da-DK"/>
            </a:p>
          </p:txBody>
        </p:sp>
        <p:sp>
          <p:nvSpPr>
            <p:cNvPr id="7218" name="Rectangle 54"/>
            <p:cNvSpPr>
              <a:spLocks noChangeArrowheads="1"/>
            </p:cNvSpPr>
            <p:nvPr/>
          </p:nvSpPr>
          <p:spPr bwMode="auto">
            <a:xfrm>
              <a:off x="1070" y="2335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3</a:t>
              </a:r>
              <a:endParaRPr lang="da-DK"/>
            </a:p>
          </p:txBody>
        </p:sp>
        <p:sp>
          <p:nvSpPr>
            <p:cNvPr id="7219" name="Rectangle 55"/>
            <p:cNvSpPr>
              <a:spLocks noChangeArrowheads="1"/>
            </p:cNvSpPr>
            <p:nvPr/>
          </p:nvSpPr>
          <p:spPr bwMode="auto">
            <a:xfrm>
              <a:off x="793" y="2335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2</a:t>
              </a:r>
              <a:endParaRPr lang="da-DK"/>
            </a:p>
          </p:txBody>
        </p:sp>
        <p:sp>
          <p:nvSpPr>
            <p:cNvPr id="7220" name="Rectangle 56"/>
            <p:cNvSpPr>
              <a:spLocks noChangeArrowheads="1"/>
            </p:cNvSpPr>
            <p:nvPr/>
          </p:nvSpPr>
          <p:spPr bwMode="auto">
            <a:xfrm>
              <a:off x="536" y="2335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1</a:t>
              </a:r>
              <a:endParaRPr lang="da-DK"/>
            </a:p>
          </p:txBody>
        </p:sp>
        <p:sp>
          <p:nvSpPr>
            <p:cNvPr id="7221" name="Rectangle 57"/>
            <p:cNvSpPr>
              <a:spLocks noChangeArrowheads="1"/>
            </p:cNvSpPr>
            <p:nvPr/>
          </p:nvSpPr>
          <p:spPr bwMode="auto">
            <a:xfrm>
              <a:off x="1782" y="2987"/>
              <a:ext cx="644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 i="1">
                  <a:solidFill>
                    <a:srgbClr val="0000FF"/>
                  </a:solidFill>
                </a:rPr>
                <a:t>S</a:t>
              </a:r>
              <a:r>
                <a:rPr lang="da-DK" sz="1900">
                  <a:solidFill>
                    <a:srgbClr val="0000FF"/>
                  </a:solidFill>
                </a:rPr>
                <a:t>.top = 7</a:t>
              </a:r>
              <a:endParaRPr lang="da-DK"/>
            </a:p>
          </p:txBody>
        </p:sp>
        <p:sp>
          <p:nvSpPr>
            <p:cNvPr id="7222" name="Rectangle 58"/>
            <p:cNvSpPr>
              <a:spLocks noChangeArrowheads="1"/>
            </p:cNvSpPr>
            <p:nvPr/>
          </p:nvSpPr>
          <p:spPr bwMode="auto">
            <a:xfrm>
              <a:off x="208" y="1813"/>
              <a:ext cx="542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FF"/>
                  </a:solidFill>
                </a:rPr>
                <a:t>pop = 4</a:t>
              </a:r>
              <a:endParaRPr lang="da-DK"/>
            </a:p>
          </p:txBody>
        </p:sp>
        <p:sp>
          <p:nvSpPr>
            <p:cNvPr id="7223" name="Rectangle 59"/>
            <p:cNvSpPr>
              <a:spLocks noChangeArrowheads="1"/>
            </p:cNvSpPr>
            <p:nvPr/>
          </p:nvSpPr>
          <p:spPr bwMode="auto">
            <a:xfrm>
              <a:off x="2184" y="1813"/>
              <a:ext cx="55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FF"/>
                  </a:solidFill>
                </a:rPr>
                <a:t>push(4)</a:t>
              </a:r>
              <a:endParaRPr lang="da-DK"/>
            </a:p>
          </p:txBody>
        </p:sp>
        <p:sp>
          <p:nvSpPr>
            <p:cNvPr id="7224" name="Line 60"/>
            <p:cNvSpPr>
              <a:spLocks noChangeShapeType="1"/>
            </p:cNvSpPr>
            <p:nvPr/>
          </p:nvSpPr>
          <p:spPr bwMode="auto">
            <a:xfrm flipV="1">
              <a:off x="696" y="2493"/>
              <a:ext cx="1" cy="256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7225" name="Line 61"/>
            <p:cNvSpPr>
              <a:spLocks noChangeShapeType="1"/>
            </p:cNvSpPr>
            <p:nvPr/>
          </p:nvSpPr>
          <p:spPr bwMode="auto">
            <a:xfrm flipV="1">
              <a:off x="952" y="2493"/>
              <a:ext cx="1" cy="256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7226" name="Line 62"/>
            <p:cNvSpPr>
              <a:spLocks noChangeShapeType="1"/>
            </p:cNvSpPr>
            <p:nvPr/>
          </p:nvSpPr>
          <p:spPr bwMode="auto">
            <a:xfrm flipV="1">
              <a:off x="1208" y="2493"/>
              <a:ext cx="1" cy="256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7227" name="Line 63"/>
            <p:cNvSpPr>
              <a:spLocks noChangeShapeType="1"/>
            </p:cNvSpPr>
            <p:nvPr/>
          </p:nvSpPr>
          <p:spPr bwMode="auto">
            <a:xfrm flipV="1">
              <a:off x="1464" y="2493"/>
              <a:ext cx="1" cy="256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7228" name="Line 64"/>
            <p:cNvSpPr>
              <a:spLocks noChangeShapeType="1"/>
            </p:cNvSpPr>
            <p:nvPr/>
          </p:nvSpPr>
          <p:spPr bwMode="auto">
            <a:xfrm flipV="1">
              <a:off x="1720" y="2493"/>
              <a:ext cx="1" cy="256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7229" name="Line 65"/>
            <p:cNvSpPr>
              <a:spLocks noChangeShapeType="1"/>
            </p:cNvSpPr>
            <p:nvPr/>
          </p:nvSpPr>
          <p:spPr bwMode="auto">
            <a:xfrm flipV="1">
              <a:off x="1976" y="2493"/>
              <a:ext cx="1" cy="256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7230" name="Line 66"/>
            <p:cNvSpPr>
              <a:spLocks noChangeShapeType="1"/>
            </p:cNvSpPr>
            <p:nvPr/>
          </p:nvSpPr>
          <p:spPr bwMode="auto">
            <a:xfrm flipV="1">
              <a:off x="2232" y="2493"/>
              <a:ext cx="1" cy="256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7231" name="Rectangle 67"/>
            <p:cNvSpPr>
              <a:spLocks noChangeArrowheads="1"/>
            </p:cNvSpPr>
            <p:nvPr/>
          </p:nvSpPr>
          <p:spPr bwMode="auto">
            <a:xfrm>
              <a:off x="1779" y="2539"/>
              <a:ext cx="13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00"/>
                  </a:solidFill>
                </a:rPr>
                <a:t>-3</a:t>
              </a:r>
              <a:endParaRPr lang="da-DK"/>
            </a:p>
          </p:txBody>
        </p:sp>
        <p:sp>
          <p:nvSpPr>
            <p:cNvPr id="7232" name="Rectangle 68"/>
            <p:cNvSpPr>
              <a:spLocks noChangeArrowheads="1"/>
            </p:cNvSpPr>
            <p:nvPr/>
          </p:nvSpPr>
          <p:spPr bwMode="auto">
            <a:xfrm>
              <a:off x="1549" y="2539"/>
              <a:ext cx="8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00"/>
                  </a:solidFill>
                </a:rPr>
                <a:t>6</a:t>
              </a:r>
              <a:endParaRPr lang="da-DK"/>
            </a:p>
          </p:txBody>
        </p:sp>
        <p:sp>
          <p:nvSpPr>
            <p:cNvPr id="7233" name="Rectangle 69"/>
            <p:cNvSpPr>
              <a:spLocks noChangeArrowheads="1"/>
            </p:cNvSpPr>
            <p:nvPr/>
          </p:nvSpPr>
          <p:spPr bwMode="auto">
            <a:xfrm>
              <a:off x="1293" y="2539"/>
              <a:ext cx="8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00"/>
                  </a:solidFill>
                </a:rPr>
                <a:t>3</a:t>
              </a:r>
              <a:endParaRPr lang="da-DK"/>
            </a:p>
          </p:txBody>
        </p:sp>
        <p:sp>
          <p:nvSpPr>
            <p:cNvPr id="7234" name="Rectangle 70"/>
            <p:cNvSpPr>
              <a:spLocks noChangeArrowheads="1"/>
            </p:cNvSpPr>
            <p:nvPr/>
          </p:nvSpPr>
          <p:spPr bwMode="auto">
            <a:xfrm>
              <a:off x="1037" y="2539"/>
              <a:ext cx="8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00"/>
                  </a:solidFill>
                </a:rPr>
                <a:t>7</a:t>
              </a:r>
              <a:endParaRPr lang="da-DK"/>
            </a:p>
          </p:txBody>
        </p:sp>
        <p:sp>
          <p:nvSpPr>
            <p:cNvPr id="7235" name="Rectangle 71"/>
            <p:cNvSpPr>
              <a:spLocks noChangeArrowheads="1"/>
            </p:cNvSpPr>
            <p:nvPr/>
          </p:nvSpPr>
          <p:spPr bwMode="auto">
            <a:xfrm>
              <a:off x="781" y="2539"/>
              <a:ext cx="8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00"/>
                  </a:solidFill>
                </a:rPr>
                <a:t>1</a:t>
              </a:r>
              <a:endParaRPr lang="da-DK"/>
            </a:p>
          </p:txBody>
        </p:sp>
        <p:sp>
          <p:nvSpPr>
            <p:cNvPr id="7236" name="Rectangle 72"/>
            <p:cNvSpPr>
              <a:spLocks noChangeArrowheads="1"/>
            </p:cNvSpPr>
            <p:nvPr/>
          </p:nvSpPr>
          <p:spPr bwMode="auto">
            <a:xfrm>
              <a:off x="524" y="2539"/>
              <a:ext cx="8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00"/>
                  </a:solidFill>
                </a:rPr>
                <a:t>2</a:t>
              </a:r>
              <a:endParaRPr lang="da-DK"/>
            </a:p>
          </p:txBody>
        </p:sp>
        <p:sp>
          <p:nvSpPr>
            <p:cNvPr id="7237" name="Rectangle 73"/>
            <p:cNvSpPr>
              <a:spLocks noChangeArrowheads="1"/>
            </p:cNvSpPr>
            <p:nvPr/>
          </p:nvSpPr>
          <p:spPr bwMode="auto">
            <a:xfrm>
              <a:off x="2061" y="2539"/>
              <a:ext cx="8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00"/>
                  </a:solidFill>
                </a:rPr>
                <a:t>4</a:t>
              </a:r>
              <a:endParaRPr lang="da-DK"/>
            </a:p>
          </p:txBody>
        </p:sp>
      </p:grpSp>
      <p:grpSp>
        <p:nvGrpSpPr>
          <p:cNvPr id="7174" name="Group 9"/>
          <p:cNvGrpSpPr>
            <a:grpSpLocks noChangeAspect="1"/>
          </p:cNvGrpSpPr>
          <p:nvPr/>
        </p:nvGrpSpPr>
        <p:grpSpPr bwMode="auto">
          <a:xfrm>
            <a:off x="2209800" y="1495425"/>
            <a:ext cx="3276600" cy="1322388"/>
            <a:chOff x="432" y="942"/>
            <a:chExt cx="2064" cy="833"/>
          </a:xfrm>
        </p:grpSpPr>
        <p:sp>
          <p:nvSpPr>
            <p:cNvPr id="7175" name="AutoShape 8"/>
            <p:cNvSpPr>
              <a:spLocks noChangeAspect="1" noChangeArrowheads="1" noTextEdit="1"/>
            </p:cNvSpPr>
            <p:nvPr/>
          </p:nvSpPr>
          <p:spPr bwMode="auto">
            <a:xfrm>
              <a:off x="432" y="960"/>
              <a:ext cx="2064" cy="7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7176" name="Rectangle 10"/>
            <p:cNvSpPr>
              <a:spLocks noChangeArrowheads="1"/>
            </p:cNvSpPr>
            <p:nvPr/>
          </p:nvSpPr>
          <p:spPr bwMode="auto">
            <a:xfrm>
              <a:off x="444" y="1100"/>
              <a:ext cx="2040" cy="255"/>
            </a:xfrm>
            <a:prstGeom prst="rect">
              <a:avLst/>
            </a:prstGeom>
            <a:solidFill>
              <a:srgbClr val="FFFF00"/>
            </a:solidFill>
            <a:ln w="17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7177" name="Line 11"/>
            <p:cNvSpPr>
              <a:spLocks noChangeShapeType="1"/>
            </p:cNvSpPr>
            <p:nvPr/>
          </p:nvSpPr>
          <p:spPr bwMode="auto">
            <a:xfrm flipV="1">
              <a:off x="1846" y="1423"/>
              <a:ext cx="1" cy="166"/>
            </a:xfrm>
            <a:prstGeom prst="line">
              <a:avLst/>
            </a:prstGeom>
            <a:noFill/>
            <a:ln w="17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7178" name="Freeform 12"/>
            <p:cNvSpPr>
              <a:spLocks/>
            </p:cNvSpPr>
            <p:nvPr/>
          </p:nvSpPr>
          <p:spPr bwMode="auto">
            <a:xfrm>
              <a:off x="1821" y="1378"/>
              <a:ext cx="51" cy="68"/>
            </a:xfrm>
            <a:custGeom>
              <a:avLst/>
              <a:gdLst>
                <a:gd name="T0" fmla="*/ 0 w 408"/>
                <a:gd name="T1" fmla="*/ 0 h 543"/>
                <a:gd name="T2" fmla="*/ 0 w 408"/>
                <a:gd name="T3" fmla="*/ 0 h 543"/>
                <a:gd name="T4" fmla="*/ 0 w 408"/>
                <a:gd name="T5" fmla="*/ 0 h 543"/>
                <a:gd name="T6" fmla="*/ 0 w 408"/>
                <a:gd name="T7" fmla="*/ 0 h 5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08"/>
                <a:gd name="T13" fmla="*/ 0 h 543"/>
                <a:gd name="T14" fmla="*/ 408 w 408"/>
                <a:gd name="T15" fmla="*/ 543 h 5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08" h="543">
                  <a:moveTo>
                    <a:pt x="0" y="543"/>
                  </a:moveTo>
                  <a:lnTo>
                    <a:pt x="203" y="0"/>
                  </a:lnTo>
                  <a:lnTo>
                    <a:pt x="408" y="543"/>
                  </a:lnTo>
                  <a:lnTo>
                    <a:pt x="0" y="543"/>
                  </a:lnTo>
                  <a:close/>
                </a:path>
              </a:pathLst>
            </a:custGeom>
            <a:solidFill>
              <a:srgbClr val="0000FF"/>
            </a:solidFill>
            <a:ln w="17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7179" name="Rectangle 13"/>
            <p:cNvSpPr>
              <a:spLocks noChangeArrowheads="1"/>
            </p:cNvSpPr>
            <p:nvPr/>
          </p:nvSpPr>
          <p:spPr bwMode="auto">
            <a:xfrm>
              <a:off x="1974" y="1100"/>
              <a:ext cx="510" cy="255"/>
            </a:xfrm>
            <a:prstGeom prst="rect">
              <a:avLst/>
            </a:prstGeom>
            <a:solidFill>
              <a:srgbClr val="808080"/>
            </a:solidFill>
            <a:ln w="17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7180" name="Rectangle 14"/>
            <p:cNvSpPr>
              <a:spLocks noChangeArrowheads="1"/>
            </p:cNvSpPr>
            <p:nvPr/>
          </p:nvSpPr>
          <p:spPr bwMode="auto">
            <a:xfrm>
              <a:off x="1523" y="1591"/>
              <a:ext cx="644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 i="1">
                  <a:solidFill>
                    <a:srgbClr val="0000FF"/>
                  </a:solidFill>
                </a:rPr>
                <a:t>S</a:t>
              </a:r>
              <a:r>
                <a:rPr lang="da-DK" sz="1900">
                  <a:solidFill>
                    <a:srgbClr val="0000FF"/>
                  </a:solidFill>
                </a:rPr>
                <a:t>.top = 6</a:t>
              </a:r>
              <a:endParaRPr lang="da-DK"/>
            </a:p>
          </p:txBody>
        </p:sp>
        <p:sp>
          <p:nvSpPr>
            <p:cNvPr id="7181" name="Rectangle 15"/>
            <p:cNvSpPr>
              <a:spLocks noChangeArrowheads="1"/>
            </p:cNvSpPr>
            <p:nvPr/>
          </p:nvSpPr>
          <p:spPr bwMode="auto">
            <a:xfrm>
              <a:off x="2325" y="942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8</a:t>
              </a:r>
              <a:endParaRPr lang="da-DK"/>
            </a:p>
          </p:txBody>
        </p:sp>
        <p:sp>
          <p:nvSpPr>
            <p:cNvPr id="7182" name="Rectangle 16"/>
            <p:cNvSpPr>
              <a:spLocks noChangeArrowheads="1"/>
            </p:cNvSpPr>
            <p:nvPr/>
          </p:nvSpPr>
          <p:spPr bwMode="auto">
            <a:xfrm>
              <a:off x="2070" y="942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7</a:t>
              </a:r>
              <a:endParaRPr lang="da-DK"/>
            </a:p>
          </p:txBody>
        </p:sp>
        <p:sp>
          <p:nvSpPr>
            <p:cNvPr id="7183" name="Rectangle 17"/>
            <p:cNvSpPr>
              <a:spLocks noChangeArrowheads="1"/>
            </p:cNvSpPr>
            <p:nvPr/>
          </p:nvSpPr>
          <p:spPr bwMode="auto">
            <a:xfrm>
              <a:off x="1836" y="942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6</a:t>
              </a:r>
              <a:endParaRPr lang="da-DK"/>
            </a:p>
          </p:txBody>
        </p:sp>
        <p:sp>
          <p:nvSpPr>
            <p:cNvPr id="7184" name="Rectangle 18"/>
            <p:cNvSpPr>
              <a:spLocks noChangeArrowheads="1"/>
            </p:cNvSpPr>
            <p:nvPr/>
          </p:nvSpPr>
          <p:spPr bwMode="auto">
            <a:xfrm>
              <a:off x="1582" y="942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5</a:t>
              </a:r>
              <a:endParaRPr lang="da-DK"/>
            </a:p>
          </p:txBody>
        </p:sp>
        <p:sp>
          <p:nvSpPr>
            <p:cNvPr id="7185" name="Rectangle 19"/>
            <p:cNvSpPr>
              <a:spLocks noChangeArrowheads="1"/>
            </p:cNvSpPr>
            <p:nvPr/>
          </p:nvSpPr>
          <p:spPr bwMode="auto">
            <a:xfrm>
              <a:off x="1305" y="942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4</a:t>
              </a:r>
              <a:endParaRPr lang="da-DK"/>
            </a:p>
          </p:txBody>
        </p:sp>
        <p:sp>
          <p:nvSpPr>
            <p:cNvPr id="7186" name="Rectangle 20"/>
            <p:cNvSpPr>
              <a:spLocks noChangeArrowheads="1"/>
            </p:cNvSpPr>
            <p:nvPr/>
          </p:nvSpPr>
          <p:spPr bwMode="auto">
            <a:xfrm>
              <a:off x="1072" y="942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3</a:t>
              </a:r>
              <a:endParaRPr lang="da-DK"/>
            </a:p>
          </p:txBody>
        </p:sp>
        <p:sp>
          <p:nvSpPr>
            <p:cNvPr id="7187" name="Rectangle 21"/>
            <p:cNvSpPr>
              <a:spLocks noChangeArrowheads="1"/>
            </p:cNvSpPr>
            <p:nvPr/>
          </p:nvSpPr>
          <p:spPr bwMode="auto">
            <a:xfrm>
              <a:off x="796" y="942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2</a:t>
              </a:r>
              <a:endParaRPr lang="da-DK"/>
            </a:p>
          </p:txBody>
        </p:sp>
        <p:sp>
          <p:nvSpPr>
            <p:cNvPr id="7188" name="Rectangle 22"/>
            <p:cNvSpPr>
              <a:spLocks noChangeArrowheads="1"/>
            </p:cNvSpPr>
            <p:nvPr/>
          </p:nvSpPr>
          <p:spPr bwMode="auto">
            <a:xfrm>
              <a:off x="541" y="942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1</a:t>
              </a:r>
              <a:endParaRPr lang="da-DK"/>
            </a:p>
          </p:txBody>
        </p:sp>
        <p:sp>
          <p:nvSpPr>
            <p:cNvPr id="7189" name="Line 23"/>
            <p:cNvSpPr>
              <a:spLocks noChangeShapeType="1"/>
            </p:cNvSpPr>
            <p:nvPr/>
          </p:nvSpPr>
          <p:spPr bwMode="auto">
            <a:xfrm flipV="1">
              <a:off x="699" y="1100"/>
              <a:ext cx="1" cy="255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7190" name="Line 24"/>
            <p:cNvSpPr>
              <a:spLocks noChangeShapeType="1"/>
            </p:cNvSpPr>
            <p:nvPr/>
          </p:nvSpPr>
          <p:spPr bwMode="auto">
            <a:xfrm flipV="1">
              <a:off x="954" y="1100"/>
              <a:ext cx="1" cy="255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7191" name="Line 25"/>
            <p:cNvSpPr>
              <a:spLocks noChangeShapeType="1"/>
            </p:cNvSpPr>
            <p:nvPr/>
          </p:nvSpPr>
          <p:spPr bwMode="auto">
            <a:xfrm flipV="1">
              <a:off x="1209" y="1100"/>
              <a:ext cx="1" cy="255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7192" name="Line 26"/>
            <p:cNvSpPr>
              <a:spLocks noChangeShapeType="1"/>
            </p:cNvSpPr>
            <p:nvPr/>
          </p:nvSpPr>
          <p:spPr bwMode="auto">
            <a:xfrm flipV="1">
              <a:off x="1464" y="1100"/>
              <a:ext cx="1" cy="255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7193" name="Line 27"/>
            <p:cNvSpPr>
              <a:spLocks noChangeShapeType="1"/>
            </p:cNvSpPr>
            <p:nvPr/>
          </p:nvSpPr>
          <p:spPr bwMode="auto">
            <a:xfrm flipV="1">
              <a:off x="1719" y="1100"/>
              <a:ext cx="1" cy="255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7194" name="Line 28"/>
            <p:cNvSpPr>
              <a:spLocks noChangeShapeType="1"/>
            </p:cNvSpPr>
            <p:nvPr/>
          </p:nvSpPr>
          <p:spPr bwMode="auto">
            <a:xfrm flipV="1">
              <a:off x="1974" y="1100"/>
              <a:ext cx="1" cy="255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7195" name="Line 29"/>
            <p:cNvSpPr>
              <a:spLocks noChangeShapeType="1"/>
            </p:cNvSpPr>
            <p:nvPr/>
          </p:nvSpPr>
          <p:spPr bwMode="auto">
            <a:xfrm flipV="1">
              <a:off x="2229" y="1100"/>
              <a:ext cx="1" cy="255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7196" name="Rectangle 30"/>
            <p:cNvSpPr>
              <a:spLocks noChangeArrowheads="1"/>
            </p:cNvSpPr>
            <p:nvPr/>
          </p:nvSpPr>
          <p:spPr bwMode="auto">
            <a:xfrm>
              <a:off x="1777" y="1145"/>
              <a:ext cx="13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00"/>
                  </a:solidFill>
                </a:rPr>
                <a:t>-3</a:t>
              </a:r>
              <a:endParaRPr lang="da-DK"/>
            </a:p>
          </p:txBody>
        </p:sp>
        <p:sp>
          <p:nvSpPr>
            <p:cNvPr id="7197" name="Rectangle 31"/>
            <p:cNvSpPr>
              <a:spLocks noChangeArrowheads="1"/>
            </p:cNvSpPr>
            <p:nvPr/>
          </p:nvSpPr>
          <p:spPr bwMode="auto">
            <a:xfrm>
              <a:off x="1548" y="1145"/>
              <a:ext cx="8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00"/>
                  </a:solidFill>
                </a:rPr>
                <a:t>6</a:t>
              </a:r>
              <a:endParaRPr lang="da-DK"/>
            </a:p>
          </p:txBody>
        </p:sp>
        <p:sp>
          <p:nvSpPr>
            <p:cNvPr id="7198" name="Rectangle 32"/>
            <p:cNvSpPr>
              <a:spLocks noChangeArrowheads="1"/>
            </p:cNvSpPr>
            <p:nvPr/>
          </p:nvSpPr>
          <p:spPr bwMode="auto">
            <a:xfrm>
              <a:off x="1293" y="1145"/>
              <a:ext cx="8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00"/>
                  </a:solidFill>
                </a:rPr>
                <a:t>3</a:t>
              </a:r>
              <a:endParaRPr lang="da-DK"/>
            </a:p>
          </p:txBody>
        </p:sp>
        <p:sp>
          <p:nvSpPr>
            <p:cNvPr id="7199" name="Rectangle 33"/>
            <p:cNvSpPr>
              <a:spLocks noChangeArrowheads="1"/>
            </p:cNvSpPr>
            <p:nvPr/>
          </p:nvSpPr>
          <p:spPr bwMode="auto">
            <a:xfrm>
              <a:off x="1039" y="1145"/>
              <a:ext cx="8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00"/>
                  </a:solidFill>
                </a:rPr>
                <a:t>7</a:t>
              </a:r>
              <a:endParaRPr lang="da-DK"/>
            </a:p>
          </p:txBody>
        </p:sp>
        <p:sp>
          <p:nvSpPr>
            <p:cNvPr id="7200" name="Rectangle 34"/>
            <p:cNvSpPr>
              <a:spLocks noChangeArrowheads="1"/>
            </p:cNvSpPr>
            <p:nvPr/>
          </p:nvSpPr>
          <p:spPr bwMode="auto">
            <a:xfrm>
              <a:off x="784" y="1145"/>
              <a:ext cx="8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00"/>
                  </a:solidFill>
                </a:rPr>
                <a:t>1</a:t>
              </a:r>
              <a:endParaRPr lang="da-DK"/>
            </a:p>
          </p:txBody>
        </p:sp>
        <p:sp>
          <p:nvSpPr>
            <p:cNvPr id="7201" name="Rectangle 35"/>
            <p:cNvSpPr>
              <a:spLocks noChangeArrowheads="1"/>
            </p:cNvSpPr>
            <p:nvPr/>
          </p:nvSpPr>
          <p:spPr bwMode="auto">
            <a:xfrm>
              <a:off x="529" y="1145"/>
              <a:ext cx="8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00"/>
                  </a:solidFill>
                </a:rPr>
                <a:t>2</a:t>
              </a:r>
              <a:endParaRPr lang="da-DK"/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44"/>
          <p:cNvGrpSpPr>
            <a:grpSpLocks noChangeAspect="1"/>
          </p:cNvGrpSpPr>
          <p:nvPr/>
        </p:nvGrpSpPr>
        <p:grpSpPr bwMode="auto">
          <a:xfrm>
            <a:off x="2667000" y="4235450"/>
            <a:ext cx="7315200" cy="1411288"/>
            <a:chOff x="720" y="2668"/>
            <a:chExt cx="4608" cy="889"/>
          </a:xfrm>
        </p:grpSpPr>
        <p:sp>
          <p:nvSpPr>
            <p:cNvPr id="8230" name="AutoShape 43"/>
            <p:cNvSpPr>
              <a:spLocks noChangeAspect="1" noChangeArrowheads="1" noTextEdit="1"/>
            </p:cNvSpPr>
            <p:nvPr/>
          </p:nvSpPr>
          <p:spPr bwMode="auto">
            <a:xfrm>
              <a:off x="720" y="2688"/>
              <a:ext cx="4608" cy="8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31" name="Rectangle 45"/>
            <p:cNvSpPr>
              <a:spLocks noChangeArrowheads="1"/>
            </p:cNvSpPr>
            <p:nvPr/>
          </p:nvSpPr>
          <p:spPr bwMode="auto">
            <a:xfrm>
              <a:off x="734" y="2846"/>
              <a:ext cx="4580" cy="288"/>
            </a:xfrm>
            <a:prstGeom prst="rect">
              <a:avLst/>
            </a:prstGeom>
            <a:solidFill>
              <a:srgbClr val="FFFF00"/>
            </a:solidFill>
            <a:ln w="19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8232" name="Line 46"/>
            <p:cNvSpPr>
              <a:spLocks noChangeShapeType="1"/>
            </p:cNvSpPr>
            <p:nvPr/>
          </p:nvSpPr>
          <p:spPr bwMode="auto">
            <a:xfrm flipV="1">
              <a:off x="3180" y="3211"/>
              <a:ext cx="1" cy="140"/>
            </a:xfrm>
            <a:prstGeom prst="line">
              <a:avLst/>
            </a:prstGeom>
            <a:noFill/>
            <a:ln w="19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33" name="Freeform 47"/>
            <p:cNvSpPr>
              <a:spLocks/>
            </p:cNvSpPr>
            <p:nvPr/>
          </p:nvSpPr>
          <p:spPr bwMode="auto">
            <a:xfrm>
              <a:off x="3151" y="3160"/>
              <a:ext cx="58" cy="77"/>
            </a:xfrm>
            <a:custGeom>
              <a:avLst/>
              <a:gdLst>
                <a:gd name="T0" fmla="*/ 0 w 231"/>
                <a:gd name="T1" fmla="*/ 0 h 307"/>
                <a:gd name="T2" fmla="*/ 0 w 231"/>
                <a:gd name="T3" fmla="*/ 0 h 307"/>
                <a:gd name="T4" fmla="*/ 0 w 231"/>
                <a:gd name="T5" fmla="*/ 0 h 307"/>
                <a:gd name="T6" fmla="*/ 0 w 231"/>
                <a:gd name="T7" fmla="*/ 0 h 30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1"/>
                <a:gd name="T13" fmla="*/ 0 h 307"/>
                <a:gd name="T14" fmla="*/ 231 w 231"/>
                <a:gd name="T15" fmla="*/ 307 h 30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1" h="307">
                  <a:moveTo>
                    <a:pt x="0" y="307"/>
                  </a:moveTo>
                  <a:lnTo>
                    <a:pt x="116" y="0"/>
                  </a:lnTo>
                  <a:lnTo>
                    <a:pt x="231" y="307"/>
                  </a:lnTo>
                  <a:lnTo>
                    <a:pt x="0" y="307"/>
                  </a:lnTo>
                  <a:close/>
                </a:path>
              </a:pathLst>
            </a:custGeom>
            <a:solidFill>
              <a:srgbClr val="0000FF"/>
            </a:solidFill>
            <a:ln w="19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8234" name="Rectangle 48"/>
            <p:cNvSpPr>
              <a:spLocks noChangeArrowheads="1"/>
            </p:cNvSpPr>
            <p:nvPr/>
          </p:nvSpPr>
          <p:spPr bwMode="auto">
            <a:xfrm>
              <a:off x="3324" y="2846"/>
              <a:ext cx="1990" cy="288"/>
            </a:xfrm>
            <a:prstGeom prst="rect">
              <a:avLst/>
            </a:prstGeom>
            <a:solidFill>
              <a:srgbClr val="808080"/>
            </a:solidFill>
            <a:ln w="19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8235" name="Rectangle 49"/>
            <p:cNvSpPr>
              <a:spLocks noChangeArrowheads="1"/>
            </p:cNvSpPr>
            <p:nvPr/>
          </p:nvSpPr>
          <p:spPr bwMode="auto">
            <a:xfrm>
              <a:off x="2856" y="2668"/>
              <a:ext cx="7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600">
                  <a:solidFill>
                    <a:srgbClr val="000000"/>
                  </a:solidFill>
                </a:rPr>
                <a:t>8</a:t>
              </a:r>
              <a:endParaRPr lang="da-DK"/>
            </a:p>
          </p:txBody>
        </p:sp>
        <p:sp>
          <p:nvSpPr>
            <p:cNvPr id="8236" name="Rectangle 50"/>
            <p:cNvSpPr>
              <a:spLocks noChangeArrowheads="1"/>
            </p:cNvSpPr>
            <p:nvPr/>
          </p:nvSpPr>
          <p:spPr bwMode="auto">
            <a:xfrm>
              <a:off x="2568" y="2668"/>
              <a:ext cx="7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600">
                  <a:solidFill>
                    <a:srgbClr val="000000"/>
                  </a:solidFill>
                </a:rPr>
                <a:t>7</a:t>
              </a:r>
              <a:endParaRPr lang="da-DK"/>
            </a:p>
          </p:txBody>
        </p:sp>
        <p:sp>
          <p:nvSpPr>
            <p:cNvPr id="8237" name="Rectangle 51"/>
            <p:cNvSpPr>
              <a:spLocks noChangeArrowheads="1"/>
            </p:cNvSpPr>
            <p:nvPr/>
          </p:nvSpPr>
          <p:spPr bwMode="auto">
            <a:xfrm>
              <a:off x="2304" y="2668"/>
              <a:ext cx="7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600">
                  <a:solidFill>
                    <a:srgbClr val="000000"/>
                  </a:solidFill>
                </a:rPr>
                <a:t>6</a:t>
              </a:r>
              <a:endParaRPr lang="da-DK"/>
            </a:p>
          </p:txBody>
        </p:sp>
        <p:sp>
          <p:nvSpPr>
            <p:cNvPr id="8238" name="Rectangle 52"/>
            <p:cNvSpPr>
              <a:spLocks noChangeArrowheads="1"/>
            </p:cNvSpPr>
            <p:nvPr/>
          </p:nvSpPr>
          <p:spPr bwMode="auto">
            <a:xfrm>
              <a:off x="2017" y="2668"/>
              <a:ext cx="7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600">
                  <a:solidFill>
                    <a:srgbClr val="000000"/>
                  </a:solidFill>
                </a:rPr>
                <a:t>5</a:t>
              </a:r>
              <a:endParaRPr lang="da-DK"/>
            </a:p>
          </p:txBody>
        </p:sp>
        <p:sp>
          <p:nvSpPr>
            <p:cNvPr id="8239" name="Rectangle 53"/>
            <p:cNvSpPr>
              <a:spLocks noChangeArrowheads="1"/>
            </p:cNvSpPr>
            <p:nvPr/>
          </p:nvSpPr>
          <p:spPr bwMode="auto">
            <a:xfrm>
              <a:off x="1705" y="2668"/>
              <a:ext cx="7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600">
                  <a:solidFill>
                    <a:srgbClr val="000000"/>
                  </a:solidFill>
                </a:rPr>
                <a:t>4</a:t>
              </a:r>
              <a:endParaRPr lang="da-DK"/>
            </a:p>
          </p:txBody>
        </p:sp>
        <p:sp>
          <p:nvSpPr>
            <p:cNvPr id="8240" name="Rectangle 54"/>
            <p:cNvSpPr>
              <a:spLocks noChangeArrowheads="1"/>
            </p:cNvSpPr>
            <p:nvPr/>
          </p:nvSpPr>
          <p:spPr bwMode="auto">
            <a:xfrm>
              <a:off x="1441" y="2668"/>
              <a:ext cx="7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600">
                  <a:solidFill>
                    <a:srgbClr val="000000"/>
                  </a:solidFill>
                </a:rPr>
                <a:t>3</a:t>
              </a:r>
              <a:endParaRPr lang="da-DK"/>
            </a:p>
          </p:txBody>
        </p:sp>
        <p:sp>
          <p:nvSpPr>
            <p:cNvPr id="8241" name="Rectangle 55"/>
            <p:cNvSpPr>
              <a:spLocks noChangeArrowheads="1"/>
            </p:cNvSpPr>
            <p:nvPr/>
          </p:nvSpPr>
          <p:spPr bwMode="auto">
            <a:xfrm>
              <a:off x="1130" y="2668"/>
              <a:ext cx="7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600">
                  <a:solidFill>
                    <a:srgbClr val="000000"/>
                  </a:solidFill>
                </a:rPr>
                <a:t>2</a:t>
              </a:r>
              <a:endParaRPr lang="da-DK"/>
            </a:p>
          </p:txBody>
        </p:sp>
        <p:sp>
          <p:nvSpPr>
            <p:cNvPr id="8242" name="Rectangle 56"/>
            <p:cNvSpPr>
              <a:spLocks noChangeArrowheads="1"/>
            </p:cNvSpPr>
            <p:nvPr/>
          </p:nvSpPr>
          <p:spPr bwMode="auto">
            <a:xfrm>
              <a:off x="842" y="2668"/>
              <a:ext cx="7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600">
                  <a:solidFill>
                    <a:srgbClr val="000000"/>
                  </a:solidFill>
                </a:rPr>
                <a:t>1</a:t>
              </a:r>
              <a:endParaRPr lang="da-DK"/>
            </a:p>
          </p:txBody>
        </p:sp>
        <p:sp>
          <p:nvSpPr>
            <p:cNvPr id="8243" name="Rectangle 57"/>
            <p:cNvSpPr>
              <a:spLocks noChangeArrowheads="1"/>
            </p:cNvSpPr>
            <p:nvPr/>
          </p:nvSpPr>
          <p:spPr bwMode="auto">
            <a:xfrm>
              <a:off x="3144" y="2668"/>
              <a:ext cx="7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600">
                  <a:solidFill>
                    <a:srgbClr val="000000"/>
                  </a:solidFill>
                </a:rPr>
                <a:t>9</a:t>
              </a:r>
              <a:endParaRPr lang="da-DK"/>
            </a:p>
          </p:txBody>
        </p:sp>
        <p:sp>
          <p:nvSpPr>
            <p:cNvPr id="8244" name="Rectangle 58"/>
            <p:cNvSpPr>
              <a:spLocks noChangeArrowheads="1"/>
            </p:cNvSpPr>
            <p:nvPr/>
          </p:nvSpPr>
          <p:spPr bwMode="auto">
            <a:xfrm>
              <a:off x="3395" y="2668"/>
              <a:ext cx="14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600">
                  <a:solidFill>
                    <a:srgbClr val="000000"/>
                  </a:solidFill>
                </a:rPr>
                <a:t>10</a:t>
              </a:r>
              <a:endParaRPr lang="da-DK"/>
            </a:p>
          </p:txBody>
        </p:sp>
        <p:sp>
          <p:nvSpPr>
            <p:cNvPr id="8245" name="Rectangle 59"/>
            <p:cNvSpPr>
              <a:spLocks noChangeArrowheads="1"/>
            </p:cNvSpPr>
            <p:nvPr/>
          </p:nvSpPr>
          <p:spPr bwMode="auto">
            <a:xfrm>
              <a:off x="3711" y="2668"/>
              <a:ext cx="13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600">
                  <a:solidFill>
                    <a:srgbClr val="000000"/>
                  </a:solidFill>
                </a:rPr>
                <a:t>11</a:t>
              </a:r>
              <a:endParaRPr lang="da-DK"/>
            </a:p>
          </p:txBody>
        </p:sp>
        <p:sp>
          <p:nvSpPr>
            <p:cNvPr id="8246" name="Rectangle 60"/>
            <p:cNvSpPr>
              <a:spLocks noChangeArrowheads="1"/>
            </p:cNvSpPr>
            <p:nvPr/>
          </p:nvSpPr>
          <p:spPr bwMode="auto">
            <a:xfrm>
              <a:off x="3971" y="2668"/>
              <a:ext cx="14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600">
                  <a:solidFill>
                    <a:srgbClr val="000000"/>
                  </a:solidFill>
                </a:rPr>
                <a:t>12</a:t>
              </a:r>
              <a:endParaRPr lang="da-DK"/>
            </a:p>
          </p:txBody>
        </p:sp>
        <p:sp>
          <p:nvSpPr>
            <p:cNvPr id="8247" name="Rectangle 61"/>
            <p:cNvSpPr>
              <a:spLocks noChangeArrowheads="1"/>
            </p:cNvSpPr>
            <p:nvPr/>
          </p:nvSpPr>
          <p:spPr bwMode="auto">
            <a:xfrm>
              <a:off x="4283" y="2668"/>
              <a:ext cx="14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600">
                  <a:solidFill>
                    <a:srgbClr val="000000"/>
                  </a:solidFill>
                </a:rPr>
                <a:t>13</a:t>
              </a:r>
              <a:endParaRPr lang="da-DK"/>
            </a:p>
          </p:txBody>
        </p:sp>
        <p:sp>
          <p:nvSpPr>
            <p:cNvPr id="8248" name="Rectangle 62"/>
            <p:cNvSpPr>
              <a:spLocks noChangeArrowheads="1"/>
            </p:cNvSpPr>
            <p:nvPr/>
          </p:nvSpPr>
          <p:spPr bwMode="auto">
            <a:xfrm>
              <a:off x="4570" y="2668"/>
              <a:ext cx="14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600">
                  <a:solidFill>
                    <a:srgbClr val="000000"/>
                  </a:solidFill>
                </a:rPr>
                <a:t>14</a:t>
              </a:r>
              <a:endParaRPr lang="da-DK"/>
            </a:p>
          </p:txBody>
        </p:sp>
        <p:sp>
          <p:nvSpPr>
            <p:cNvPr id="8249" name="Rectangle 63"/>
            <p:cNvSpPr>
              <a:spLocks noChangeArrowheads="1"/>
            </p:cNvSpPr>
            <p:nvPr/>
          </p:nvSpPr>
          <p:spPr bwMode="auto">
            <a:xfrm>
              <a:off x="4834" y="2668"/>
              <a:ext cx="14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600">
                  <a:solidFill>
                    <a:srgbClr val="000000"/>
                  </a:solidFill>
                </a:rPr>
                <a:t>15</a:t>
              </a:r>
              <a:endParaRPr lang="da-DK"/>
            </a:p>
          </p:txBody>
        </p:sp>
        <p:sp>
          <p:nvSpPr>
            <p:cNvPr id="8250" name="Rectangle 64"/>
            <p:cNvSpPr>
              <a:spLocks noChangeArrowheads="1"/>
            </p:cNvSpPr>
            <p:nvPr/>
          </p:nvSpPr>
          <p:spPr bwMode="auto">
            <a:xfrm>
              <a:off x="5122" y="2668"/>
              <a:ext cx="14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600">
                  <a:solidFill>
                    <a:srgbClr val="000000"/>
                  </a:solidFill>
                </a:rPr>
                <a:t>16</a:t>
              </a:r>
              <a:endParaRPr lang="da-DK"/>
            </a:p>
          </p:txBody>
        </p:sp>
        <p:sp>
          <p:nvSpPr>
            <p:cNvPr id="8251" name="Rectangle 65"/>
            <p:cNvSpPr>
              <a:spLocks noChangeArrowheads="1"/>
            </p:cNvSpPr>
            <p:nvPr/>
          </p:nvSpPr>
          <p:spPr bwMode="auto">
            <a:xfrm>
              <a:off x="2824" y="3353"/>
              <a:ext cx="713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2100" i="1">
                  <a:solidFill>
                    <a:srgbClr val="0000FF"/>
                  </a:solidFill>
                </a:rPr>
                <a:t>S</a:t>
              </a:r>
              <a:r>
                <a:rPr lang="da-DK" sz="2100">
                  <a:solidFill>
                    <a:srgbClr val="0000FF"/>
                  </a:solidFill>
                </a:rPr>
                <a:t>.top = 9</a:t>
              </a:r>
              <a:endParaRPr lang="da-DK"/>
            </a:p>
          </p:txBody>
        </p:sp>
        <p:sp>
          <p:nvSpPr>
            <p:cNvPr id="8252" name="Line 66"/>
            <p:cNvSpPr>
              <a:spLocks noChangeShapeType="1"/>
            </p:cNvSpPr>
            <p:nvPr/>
          </p:nvSpPr>
          <p:spPr bwMode="auto">
            <a:xfrm flipV="1">
              <a:off x="3324" y="2846"/>
              <a:ext cx="1" cy="288"/>
            </a:xfrm>
            <a:prstGeom prst="line">
              <a:avLst/>
            </a:prstGeom>
            <a:noFill/>
            <a:ln w="1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53" name="Line 67"/>
            <p:cNvSpPr>
              <a:spLocks noChangeShapeType="1"/>
            </p:cNvSpPr>
            <p:nvPr/>
          </p:nvSpPr>
          <p:spPr bwMode="auto">
            <a:xfrm flipV="1">
              <a:off x="3611" y="2846"/>
              <a:ext cx="1" cy="288"/>
            </a:xfrm>
            <a:prstGeom prst="line">
              <a:avLst/>
            </a:prstGeom>
            <a:noFill/>
            <a:ln w="1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54" name="Line 68"/>
            <p:cNvSpPr>
              <a:spLocks noChangeShapeType="1"/>
            </p:cNvSpPr>
            <p:nvPr/>
          </p:nvSpPr>
          <p:spPr bwMode="auto">
            <a:xfrm flipV="1">
              <a:off x="3899" y="2846"/>
              <a:ext cx="1" cy="288"/>
            </a:xfrm>
            <a:prstGeom prst="line">
              <a:avLst/>
            </a:prstGeom>
            <a:noFill/>
            <a:ln w="1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55" name="Line 69"/>
            <p:cNvSpPr>
              <a:spLocks noChangeShapeType="1"/>
            </p:cNvSpPr>
            <p:nvPr/>
          </p:nvSpPr>
          <p:spPr bwMode="auto">
            <a:xfrm flipV="1">
              <a:off x="4187" y="2846"/>
              <a:ext cx="1" cy="288"/>
            </a:xfrm>
            <a:prstGeom prst="line">
              <a:avLst/>
            </a:prstGeom>
            <a:noFill/>
            <a:ln w="1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56" name="Line 70"/>
            <p:cNvSpPr>
              <a:spLocks noChangeShapeType="1"/>
            </p:cNvSpPr>
            <p:nvPr/>
          </p:nvSpPr>
          <p:spPr bwMode="auto">
            <a:xfrm flipV="1">
              <a:off x="4475" y="2846"/>
              <a:ext cx="1" cy="288"/>
            </a:xfrm>
            <a:prstGeom prst="line">
              <a:avLst/>
            </a:prstGeom>
            <a:noFill/>
            <a:ln w="1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57" name="Line 71"/>
            <p:cNvSpPr>
              <a:spLocks noChangeShapeType="1"/>
            </p:cNvSpPr>
            <p:nvPr/>
          </p:nvSpPr>
          <p:spPr bwMode="auto">
            <a:xfrm flipV="1">
              <a:off x="4762" y="2846"/>
              <a:ext cx="1" cy="288"/>
            </a:xfrm>
            <a:prstGeom prst="line">
              <a:avLst/>
            </a:prstGeom>
            <a:noFill/>
            <a:ln w="1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58" name="Line 72"/>
            <p:cNvSpPr>
              <a:spLocks noChangeShapeType="1"/>
            </p:cNvSpPr>
            <p:nvPr/>
          </p:nvSpPr>
          <p:spPr bwMode="auto">
            <a:xfrm flipV="1">
              <a:off x="5050" y="2846"/>
              <a:ext cx="1" cy="288"/>
            </a:xfrm>
            <a:prstGeom prst="line">
              <a:avLst/>
            </a:prstGeom>
            <a:noFill/>
            <a:ln w="1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59" name="Line 73"/>
            <p:cNvSpPr>
              <a:spLocks noChangeShapeType="1"/>
            </p:cNvSpPr>
            <p:nvPr/>
          </p:nvSpPr>
          <p:spPr bwMode="auto">
            <a:xfrm flipV="1">
              <a:off x="1022" y="2846"/>
              <a:ext cx="1" cy="288"/>
            </a:xfrm>
            <a:prstGeom prst="line">
              <a:avLst/>
            </a:prstGeom>
            <a:noFill/>
            <a:ln w="1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60" name="Line 74"/>
            <p:cNvSpPr>
              <a:spLocks noChangeShapeType="1"/>
            </p:cNvSpPr>
            <p:nvPr/>
          </p:nvSpPr>
          <p:spPr bwMode="auto">
            <a:xfrm flipV="1">
              <a:off x="1310" y="2846"/>
              <a:ext cx="1" cy="288"/>
            </a:xfrm>
            <a:prstGeom prst="line">
              <a:avLst/>
            </a:prstGeom>
            <a:noFill/>
            <a:ln w="1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61" name="Line 75"/>
            <p:cNvSpPr>
              <a:spLocks noChangeShapeType="1"/>
            </p:cNvSpPr>
            <p:nvPr/>
          </p:nvSpPr>
          <p:spPr bwMode="auto">
            <a:xfrm flipV="1">
              <a:off x="1597" y="2846"/>
              <a:ext cx="1" cy="288"/>
            </a:xfrm>
            <a:prstGeom prst="line">
              <a:avLst/>
            </a:prstGeom>
            <a:noFill/>
            <a:ln w="1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62" name="Line 76"/>
            <p:cNvSpPr>
              <a:spLocks noChangeShapeType="1"/>
            </p:cNvSpPr>
            <p:nvPr/>
          </p:nvSpPr>
          <p:spPr bwMode="auto">
            <a:xfrm flipV="1">
              <a:off x="1885" y="2846"/>
              <a:ext cx="1" cy="288"/>
            </a:xfrm>
            <a:prstGeom prst="line">
              <a:avLst/>
            </a:prstGeom>
            <a:noFill/>
            <a:ln w="1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63" name="Line 77"/>
            <p:cNvSpPr>
              <a:spLocks noChangeShapeType="1"/>
            </p:cNvSpPr>
            <p:nvPr/>
          </p:nvSpPr>
          <p:spPr bwMode="auto">
            <a:xfrm flipV="1">
              <a:off x="2173" y="2846"/>
              <a:ext cx="1" cy="288"/>
            </a:xfrm>
            <a:prstGeom prst="line">
              <a:avLst/>
            </a:prstGeom>
            <a:noFill/>
            <a:ln w="1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64" name="Line 78"/>
            <p:cNvSpPr>
              <a:spLocks noChangeShapeType="1"/>
            </p:cNvSpPr>
            <p:nvPr/>
          </p:nvSpPr>
          <p:spPr bwMode="auto">
            <a:xfrm flipV="1">
              <a:off x="2460" y="2846"/>
              <a:ext cx="1" cy="288"/>
            </a:xfrm>
            <a:prstGeom prst="line">
              <a:avLst/>
            </a:prstGeom>
            <a:noFill/>
            <a:ln w="1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65" name="Line 79"/>
            <p:cNvSpPr>
              <a:spLocks noChangeShapeType="1"/>
            </p:cNvSpPr>
            <p:nvPr/>
          </p:nvSpPr>
          <p:spPr bwMode="auto">
            <a:xfrm flipV="1">
              <a:off x="2748" y="2846"/>
              <a:ext cx="1" cy="288"/>
            </a:xfrm>
            <a:prstGeom prst="line">
              <a:avLst/>
            </a:prstGeom>
            <a:noFill/>
            <a:ln w="1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66" name="Line 80"/>
            <p:cNvSpPr>
              <a:spLocks noChangeShapeType="1"/>
            </p:cNvSpPr>
            <p:nvPr/>
          </p:nvSpPr>
          <p:spPr bwMode="auto">
            <a:xfrm flipV="1">
              <a:off x="3036" y="2846"/>
              <a:ext cx="1" cy="288"/>
            </a:xfrm>
            <a:prstGeom prst="line">
              <a:avLst/>
            </a:prstGeom>
            <a:noFill/>
            <a:ln w="1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67" name="Rectangle 81"/>
            <p:cNvSpPr>
              <a:spLocks noChangeArrowheads="1"/>
            </p:cNvSpPr>
            <p:nvPr/>
          </p:nvSpPr>
          <p:spPr bwMode="auto">
            <a:xfrm>
              <a:off x="2241" y="2897"/>
              <a:ext cx="150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2100">
                  <a:solidFill>
                    <a:srgbClr val="000000"/>
                  </a:solidFill>
                </a:rPr>
                <a:t>-3</a:t>
              </a:r>
              <a:endParaRPr lang="da-DK"/>
            </a:p>
          </p:txBody>
        </p:sp>
        <p:sp>
          <p:nvSpPr>
            <p:cNvPr id="8268" name="Rectangle 82"/>
            <p:cNvSpPr>
              <a:spLocks noChangeArrowheads="1"/>
            </p:cNvSpPr>
            <p:nvPr/>
          </p:nvSpPr>
          <p:spPr bwMode="auto">
            <a:xfrm>
              <a:off x="1982" y="2897"/>
              <a:ext cx="94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2100">
                  <a:solidFill>
                    <a:srgbClr val="000000"/>
                  </a:solidFill>
                </a:rPr>
                <a:t>6</a:t>
              </a:r>
              <a:endParaRPr lang="da-DK"/>
            </a:p>
          </p:txBody>
        </p:sp>
        <p:sp>
          <p:nvSpPr>
            <p:cNvPr id="8269" name="Rectangle 83"/>
            <p:cNvSpPr>
              <a:spLocks noChangeArrowheads="1"/>
            </p:cNvSpPr>
            <p:nvPr/>
          </p:nvSpPr>
          <p:spPr bwMode="auto">
            <a:xfrm>
              <a:off x="1694" y="2897"/>
              <a:ext cx="94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2100">
                  <a:solidFill>
                    <a:srgbClr val="000000"/>
                  </a:solidFill>
                </a:rPr>
                <a:t>3</a:t>
              </a:r>
              <a:endParaRPr lang="da-DK"/>
            </a:p>
          </p:txBody>
        </p:sp>
        <p:sp>
          <p:nvSpPr>
            <p:cNvPr id="8270" name="Rectangle 84"/>
            <p:cNvSpPr>
              <a:spLocks noChangeArrowheads="1"/>
            </p:cNvSpPr>
            <p:nvPr/>
          </p:nvSpPr>
          <p:spPr bwMode="auto">
            <a:xfrm>
              <a:off x="1406" y="2897"/>
              <a:ext cx="94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2100">
                  <a:solidFill>
                    <a:srgbClr val="000000"/>
                  </a:solidFill>
                </a:rPr>
                <a:t>7</a:t>
              </a:r>
              <a:endParaRPr lang="da-DK"/>
            </a:p>
          </p:txBody>
        </p:sp>
        <p:sp>
          <p:nvSpPr>
            <p:cNvPr id="8271" name="Rectangle 85"/>
            <p:cNvSpPr>
              <a:spLocks noChangeArrowheads="1"/>
            </p:cNvSpPr>
            <p:nvPr/>
          </p:nvSpPr>
          <p:spPr bwMode="auto">
            <a:xfrm>
              <a:off x="1119" y="2897"/>
              <a:ext cx="94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2100">
                  <a:solidFill>
                    <a:srgbClr val="000000"/>
                  </a:solidFill>
                </a:rPr>
                <a:t>1</a:t>
              </a:r>
              <a:endParaRPr lang="da-DK"/>
            </a:p>
          </p:txBody>
        </p:sp>
        <p:sp>
          <p:nvSpPr>
            <p:cNvPr id="8272" name="Rectangle 86"/>
            <p:cNvSpPr>
              <a:spLocks noChangeArrowheads="1"/>
            </p:cNvSpPr>
            <p:nvPr/>
          </p:nvSpPr>
          <p:spPr bwMode="auto">
            <a:xfrm>
              <a:off x="831" y="2897"/>
              <a:ext cx="94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2100">
                  <a:solidFill>
                    <a:srgbClr val="000000"/>
                  </a:solidFill>
                </a:rPr>
                <a:t>2</a:t>
              </a:r>
              <a:endParaRPr lang="da-DK"/>
            </a:p>
          </p:txBody>
        </p:sp>
        <p:sp>
          <p:nvSpPr>
            <p:cNvPr id="8273" name="Rectangle 87"/>
            <p:cNvSpPr>
              <a:spLocks noChangeArrowheads="1"/>
            </p:cNvSpPr>
            <p:nvPr/>
          </p:nvSpPr>
          <p:spPr bwMode="auto">
            <a:xfrm>
              <a:off x="2557" y="2897"/>
              <a:ext cx="94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2100">
                  <a:solidFill>
                    <a:srgbClr val="000000"/>
                  </a:solidFill>
                </a:rPr>
                <a:t>4</a:t>
              </a:r>
              <a:endParaRPr lang="da-DK"/>
            </a:p>
          </p:txBody>
        </p:sp>
        <p:sp>
          <p:nvSpPr>
            <p:cNvPr id="8274" name="Rectangle 88"/>
            <p:cNvSpPr>
              <a:spLocks noChangeArrowheads="1"/>
            </p:cNvSpPr>
            <p:nvPr/>
          </p:nvSpPr>
          <p:spPr bwMode="auto">
            <a:xfrm>
              <a:off x="2845" y="2897"/>
              <a:ext cx="94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2100">
                  <a:solidFill>
                    <a:srgbClr val="000000"/>
                  </a:solidFill>
                </a:rPr>
                <a:t>9</a:t>
              </a:r>
              <a:endParaRPr lang="da-DK"/>
            </a:p>
          </p:txBody>
        </p:sp>
        <p:sp>
          <p:nvSpPr>
            <p:cNvPr id="8275" name="Rectangle 89"/>
            <p:cNvSpPr>
              <a:spLocks noChangeArrowheads="1"/>
            </p:cNvSpPr>
            <p:nvPr/>
          </p:nvSpPr>
          <p:spPr bwMode="auto">
            <a:xfrm>
              <a:off x="3086" y="2897"/>
              <a:ext cx="188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2100">
                  <a:solidFill>
                    <a:srgbClr val="000000"/>
                  </a:solidFill>
                </a:rPr>
                <a:t>13</a:t>
              </a:r>
              <a:endParaRPr lang="da-DK"/>
            </a:p>
          </p:txBody>
        </p:sp>
      </p:grpSp>
      <p:sp>
        <p:nvSpPr>
          <p:cNvPr id="8195" name="Rectangle 5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da-DK" b="1" smtClean="0"/>
              <a:t>Stak : </a:t>
            </a:r>
            <a:r>
              <a:rPr lang="da-DK" b="1" smtClean="0">
                <a:solidFill>
                  <a:srgbClr val="FF0000"/>
                </a:solidFill>
              </a:rPr>
              <a:t>Overløb</a:t>
            </a:r>
            <a:endParaRPr lang="en-US" b="1" smtClean="0">
              <a:solidFill>
                <a:srgbClr val="FF0000"/>
              </a:solidFill>
            </a:endParaRPr>
          </a:p>
        </p:txBody>
      </p:sp>
      <p:sp>
        <p:nvSpPr>
          <p:cNvPr id="8196" name="Text Box 12"/>
          <p:cNvSpPr txBox="1">
            <a:spLocks noChangeArrowheads="1"/>
          </p:cNvSpPr>
          <p:nvPr/>
        </p:nvSpPr>
        <p:spPr bwMode="auto">
          <a:xfrm>
            <a:off x="2514600" y="6019800"/>
            <a:ext cx="7467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3200">
                <a:solidFill>
                  <a:schemeClr val="accent2"/>
                </a:solidFill>
              </a:rPr>
              <a:t>Array fordobling : </a:t>
            </a:r>
            <a:r>
              <a:rPr lang="da-DK" sz="3200" b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O(</a:t>
            </a:r>
            <a:r>
              <a:rPr lang="da-DK" sz="3200" b="0" i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3200" b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da-DK" sz="3200">
                <a:solidFill>
                  <a:schemeClr val="accent2"/>
                </a:solidFill>
              </a:rPr>
              <a:t>tid </a:t>
            </a:r>
            <a:endParaRPr lang="en-US" sz="3200">
              <a:solidFill>
                <a:schemeClr val="accent2"/>
              </a:solidFill>
            </a:endParaRPr>
          </a:p>
        </p:txBody>
      </p:sp>
      <p:grpSp>
        <p:nvGrpSpPr>
          <p:cNvPr id="8197" name="Group 10"/>
          <p:cNvGrpSpPr>
            <a:grpSpLocks noChangeAspect="1"/>
          </p:cNvGrpSpPr>
          <p:nvPr/>
        </p:nvGrpSpPr>
        <p:grpSpPr bwMode="auto">
          <a:xfrm>
            <a:off x="2667000" y="1570038"/>
            <a:ext cx="5638800" cy="2578100"/>
            <a:chOff x="720" y="989"/>
            <a:chExt cx="3552" cy="1624"/>
          </a:xfrm>
        </p:grpSpPr>
        <p:sp>
          <p:nvSpPr>
            <p:cNvPr id="8198" name="AutoShape 9"/>
            <p:cNvSpPr>
              <a:spLocks noChangeAspect="1" noChangeArrowheads="1" noTextEdit="1"/>
            </p:cNvSpPr>
            <p:nvPr/>
          </p:nvSpPr>
          <p:spPr bwMode="auto">
            <a:xfrm>
              <a:off x="720" y="1008"/>
              <a:ext cx="3552" cy="16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199" name="Rectangle 11"/>
            <p:cNvSpPr>
              <a:spLocks noChangeArrowheads="1"/>
            </p:cNvSpPr>
            <p:nvPr/>
          </p:nvSpPr>
          <p:spPr bwMode="auto">
            <a:xfrm>
              <a:off x="734" y="1166"/>
              <a:ext cx="2295" cy="286"/>
            </a:xfrm>
            <a:prstGeom prst="rect">
              <a:avLst/>
            </a:prstGeom>
            <a:solidFill>
              <a:srgbClr val="FFFF00"/>
            </a:solidFill>
            <a:ln w="19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8200" name="Line 12"/>
            <p:cNvSpPr>
              <a:spLocks noChangeShapeType="1"/>
            </p:cNvSpPr>
            <p:nvPr/>
          </p:nvSpPr>
          <p:spPr bwMode="auto">
            <a:xfrm flipV="1">
              <a:off x="2885" y="1529"/>
              <a:ext cx="1" cy="186"/>
            </a:xfrm>
            <a:prstGeom prst="line">
              <a:avLst/>
            </a:prstGeom>
            <a:noFill/>
            <a:ln w="19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01" name="Freeform 13"/>
            <p:cNvSpPr>
              <a:spLocks/>
            </p:cNvSpPr>
            <p:nvPr/>
          </p:nvSpPr>
          <p:spPr bwMode="auto">
            <a:xfrm>
              <a:off x="2857" y="1478"/>
              <a:ext cx="57" cy="76"/>
            </a:xfrm>
            <a:custGeom>
              <a:avLst/>
              <a:gdLst>
                <a:gd name="T0" fmla="*/ 0 w 287"/>
                <a:gd name="T1" fmla="*/ 0 h 382"/>
                <a:gd name="T2" fmla="*/ 0 w 287"/>
                <a:gd name="T3" fmla="*/ 0 h 382"/>
                <a:gd name="T4" fmla="*/ 0 w 287"/>
                <a:gd name="T5" fmla="*/ 0 h 382"/>
                <a:gd name="T6" fmla="*/ 0 w 287"/>
                <a:gd name="T7" fmla="*/ 0 h 38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7"/>
                <a:gd name="T13" fmla="*/ 0 h 382"/>
                <a:gd name="T14" fmla="*/ 287 w 287"/>
                <a:gd name="T15" fmla="*/ 382 h 38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7" h="382">
                  <a:moveTo>
                    <a:pt x="0" y="382"/>
                  </a:moveTo>
                  <a:lnTo>
                    <a:pt x="143" y="0"/>
                  </a:lnTo>
                  <a:lnTo>
                    <a:pt x="287" y="382"/>
                  </a:lnTo>
                  <a:lnTo>
                    <a:pt x="0" y="382"/>
                  </a:lnTo>
                  <a:close/>
                </a:path>
              </a:pathLst>
            </a:custGeom>
            <a:solidFill>
              <a:srgbClr val="0000FF"/>
            </a:solidFill>
            <a:ln w="19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8202" name="Freeform 14"/>
            <p:cNvSpPr>
              <a:spLocks/>
            </p:cNvSpPr>
            <p:nvPr/>
          </p:nvSpPr>
          <p:spPr bwMode="auto">
            <a:xfrm>
              <a:off x="3125" y="1357"/>
              <a:ext cx="286" cy="1242"/>
            </a:xfrm>
            <a:custGeom>
              <a:avLst/>
              <a:gdLst>
                <a:gd name="T0" fmla="*/ 0 w 1434"/>
                <a:gd name="T1" fmla="*/ 0 h 6211"/>
                <a:gd name="T2" fmla="*/ 0 w 1434"/>
                <a:gd name="T3" fmla="*/ 0 h 6211"/>
                <a:gd name="T4" fmla="*/ 0 w 1434"/>
                <a:gd name="T5" fmla="*/ 0 h 6211"/>
                <a:gd name="T6" fmla="*/ 0 w 1434"/>
                <a:gd name="T7" fmla="*/ 0 h 6211"/>
                <a:gd name="T8" fmla="*/ 0 w 1434"/>
                <a:gd name="T9" fmla="*/ 0 h 6211"/>
                <a:gd name="T10" fmla="*/ 0 w 1434"/>
                <a:gd name="T11" fmla="*/ 0 h 6211"/>
                <a:gd name="T12" fmla="*/ 0 w 1434"/>
                <a:gd name="T13" fmla="*/ 0 h 6211"/>
                <a:gd name="T14" fmla="*/ 0 w 1434"/>
                <a:gd name="T15" fmla="*/ 0 h 6211"/>
                <a:gd name="T16" fmla="*/ 0 w 1434"/>
                <a:gd name="T17" fmla="*/ 0 h 6211"/>
                <a:gd name="T18" fmla="*/ 0 w 1434"/>
                <a:gd name="T19" fmla="*/ 0 h 6211"/>
                <a:gd name="T20" fmla="*/ 0 w 1434"/>
                <a:gd name="T21" fmla="*/ 0 h 6211"/>
                <a:gd name="T22" fmla="*/ 0 w 1434"/>
                <a:gd name="T23" fmla="*/ 0 h 6211"/>
                <a:gd name="T24" fmla="*/ 0 w 1434"/>
                <a:gd name="T25" fmla="*/ 0 h 6211"/>
                <a:gd name="T26" fmla="*/ 0 w 1434"/>
                <a:gd name="T27" fmla="*/ 0 h 6211"/>
                <a:gd name="T28" fmla="*/ 0 w 1434"/>
                <a:gd name="T29" fmla="*/ 0 h 6211"/>
                <a:gd name="T30" fmla="*/ 0 w 1434"/>
                <a:gd name="T31" fmla="*/ 0 h 6211"/>
                <a:gd name="T32" fmla="*/ 0 w 1434"/>
                <a:gd name="T33" fmla="*/ 0 h 6211"/>
                <a:gd name="T34" fmla="*/ 0 w 1434"/>
                <a:gd name="T35" fmla="*/ 0 h 6211"/>
                <a:gd name="T36" fmla="*/ 0 w 1434"/>
                <a:gd name="T37" fmla="*/ 0 h 6211"/>
                <a:gd name="T38" fmla="*/ 0 w 1434"/>
                <a:gd name="T39" fmla="*/ 0 h 6211"/>
                <a:gd name="T40" fmla="*/ 0 w 1434"/>
                <a:gd name="T41" fmla="*/ 0 h 6211"/>
                <a:gd name="T42" fmla="*/ 0 w 1434"/>
                <a:gd name="T43" fmla="*/ 0 h 6211"/>
                <a:gd name="T44" fmla="*/ 0 w 1434"/>
                <a:gd name="T45" fmla="*/ 0 h 6211"/>
                <a:gd name="T46" fmla="*/ 0 w 1434"/>
                <a:gd name="T47" fmla="*/ 0 h 6211"/>
                <a:gd name="T48" fmla="*/ 0 w 1434"/>
                <a:gd name="T49" fmla="*/ 0 h 6211"/>
                <a:gd name="T50" fmla="*/ 0 w 1434"/>
                <a:gd name="T51" fmla="*/ 0 h 6211"/>
                <a:gd name="T52" fmla="*/ 0 w 1434"/>
                <a:gd name="T53" fmla="*/ 0 h 6211"/>
                <a:gd name="T54" fmla="*/ 0 w 1434"/>
                <a:gd name="T55" fmla="*/ 0 h 6211"/>
                <a:gd name="T56" fmla="*/ 0 w 1434"/>
                <a:gd name="T57" fmla="*/ 0 h 6211"/>
                <a:gd name="T58" fmla="*/ 0 w 1434"/>
                <a:gd name="T59" fmla="*/ 0 h 6211"/>
                <a:gd name="T60" fmla="*/ 0 w 1434"/>
                <a:gd name="T61" fmla="*/ 0 h 6211"/>
                <a:gd name="T62" fmla="*/ 0 w 1434"/>
                <a:gd name="T63" fmla="*/ 0 h 6211"/>
                <a:gd name="T64" fmla="*/ 0 w 1434"/>
                <a:gd name="T65" fmla="*/ 0 h 6211"/>
                <a:gd name="T66" fmla="*/ 0 w 1434"/>
                <a:gd name="T67" fmla="*/ 0 h 6211"/>
                <a:gd name="T68" fmla="*/ 0 w 1434"/>
                <a:gd name="T69" fmla="*/ 0 h 6211"/>
                <a:gd name="T70" fmla="*/ 0 w 1434"/>
                <a:gd name="T71" fmla="*/ 0 h 6211"/>
                <a:gd name="T72" fmla="*/ 0 w 1434"/>
                <a:gd name="T73" fmla="*/ 0 h 6211"/>
                <a:gd name="T74" fmla="*/ 0 w 1434"/>
                <a:gd name="T75" fmla="*/ 0 h 6211"/>
                <a:gd name="T76" fmla="*/ 0 w 1434"/>
                <a:gd name="T77" fmla="*/ 0 h 6211"/>
                <a:gd name="T78" fmla="*/ 0 w 1434"/>
                <a:gd name="T79" fmla="*/ 0 h 6211"/>
                <a:gd name="T80" fmla="*/ 0 w 1434"/>
                <a:gd name="T81" fmla="*/ 0 h 6211"/>
                <a:gd name="T82" fmla="*/ 0 w 1434"/>
                <a:gd name="T83" fmla="*/ 0 h 6211"/>
                <a:gd name="T84" fmla="*/ 0 w 1434"/>
                <a:gd name="T85" fmla="*/ 0 h 621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434"/>
                <a:gd name="T130" fmla="*/ 0 h 6211"/>
                <a:gd name="T131" fmla="*/ 1434 w 1434"/>
                <a:gd name="T132" fmla="*/ 6211 h 621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434" h="6211">
                  <a:moveTo>
                    <a:pt x="0" y="0"/>
                  </a:moveTo>
                  <a:lnTo>
                    <a:pt x="1" y="1"/>
                  </a:lnTo>
                  <a:lnTo>
                    <a:pt x="3" y="3"/>
                  </a:lnTo>
                  <a:lnTo>
                    <a:pt x="8" y="7"/>
                  </a:lnTo>
                  <a:lnTo>
                    <a:pt x="14" y="14"/>
                  </a:lnTo>
                  <a:lnTo>
                    <a:pt x="24" y="22"/>
                  </a:lnTo>
                  <a:lnTo>
                    <a:pt x="38" y="35"/>
                  </a:lnTo>
                  <a:lnTo>
                    <a:pt x="54" y="51"/>
                  </a:lnTo>
                  <a:lnTo>
                    <a:pt x="75" y="72"/>
                  </a:lnTo>
                  <a:lnTo>
                    <a:pt x="99" y="95"/>
                  </a:lnTo>
                  <a:lnTo>
                    <a:pt x="127" y="123"/>
                  </a:lnTo>
                  <a:lnTo>
                    <a:pt x="160" y="156"/>
                  </a:lnTo>
                  <a:lnTo>
                    <a:pt x="195" y="191"/>
                  </a:lnTo>
                  <a:lnTo>
                    <a:pt x="234" y="231"/>
                  </a:lnTo>
                  <a:lnTo>
                    <a:pt x="277" y="275"/>
                  </a:lnTo>
                  <a:lnTo>
                    <a:pt x="322" y="323"/>
                  </a:lnTo>
                  <a:lnTo>
                    <a:pt x="370" y="374"/>
                  </a:lnTo>
                  <a:lnTo>
                    <a:pt x="418" y="428"/>
                  </a:lnTo>
                  <a:lnTo>
                    <a:pt x="469" y="484"/>
                  </a:lnTo>
                  <a:lnTo>
                    <a:pt x="521" y="545"/>
                  </a:lnTo>
                  <a:lnTo>
                    <a:pt x="574" y="607"/>
                  </a:lnTo>
                  <a:lnTo>
                    <a:pt x="628" y="672"/>
                  </a:lnTo>
                  <a:lnTo>
                    <a:pt x="680" y="739"/>
                  </a:lnTo>
                  <a:lnTo>
                    <a:pt x="734" y="809"/>
                  </a:lnTo>
                  <a:lnTo>
                    <a:pt x="787" y="881"/>
                  </a:lnTo>
                  <a:lnTo>
                    <a:pt x="839" y="953"/>
                  </a:lnTo>
                  <a:lnTo>
                    <a:pt x="890" y="1030"/>
                  </a:lnTo>
                  <a:lnTo>
                    <a:pt x="940" y="1110"/>
                  </a:lnTo>
                  <a:lnTo>
                    <a:pt x="990" y="1192"/>
                  </a:lnTo>
                  <a:lnTo>
                    <a:pt x="1038" y="1274"/>
                  </a:lnTo>
                  <a:lnTo>
                    <a:pt x="1083" y="1362"/>
                  </a:lnTo>
                  <a:lnTo>
                    <a:pt x="1127" y="1453"/>
                  </a:lnTo>
                  <a:lnTo>
                    <a:pt x="1170" y="1545"/>
                  </a:lnTo>
                  <a:lnTo>
                    <a:pt x="1209" y="1643"/>
                  </a:lnTo>
                  <a:lnTo>
                    <a:pt x="1246" y="1745"/>
                  </a:lnTo>
                  <a:lnTo>
                    <a:pt x="1282" y="1850"/>
                  </a:lnTo>
                  <a:lnTo>
                    <a:pt x="1314" y="1962"/>
                  </a:lnTo>
                  <a:lnTo>
                    <a:pt x="1343" y="2077"/>
                  </a:lnTo>
                  <a:lnTo>
                    <a:pt x="1368" y="2198"/>
                  </a:lnTo>
                  <a:lnTo>
                    <a:pt x="1391" y="2324"/>
                  </a:lnTo>
                  <a:lnTo>
                    <a:pt x="1408" y="2454"/>
                  </a:lnTo>
                  <a:lnTo>
                    <a:pt x="1422" y="2588"/>
                  </a:lnTo>
                  <a:lnTo>
                    <a:pt x="1431" y="2727"/>
                  </a:lnTo>
                  <a:lnTo>
                    <a:pt x="1434" y="2866"/>
                  </a:lnTo>
                  <a:lnTo>
                    <a:pt x="1431" y="3002"/>
                  </a:lnTo>
                  <a:lnTo>
                    <a:pt x="1425" y="3137"/>
                  </a:lnTo>
                  <a:lnTo>
                    <a:pt x="1412" y="3269"/>
                  </a:lnTo>
                  <a:lnTo>
                    <a:pt x="1394" y="3401"/>
                  </a:lnTo>
                  <a:lnTo>
                    <a:pt x="1375" y="3527"/>
                  </a:lnTo>
                  <a:lnTo>
                    <a:pt x="1350" y="3653"/>
                  </a:lnTo>
                  <a:lnTo>
                    <a:pt x="1323" y="3774"/>
                  </a:lnTo>
                  <a:lnTo>
                    <a:pt x="1293" y="3890"/>
                  </a:lnTo>
                  <a:lnTo>
                    <a:pt x="1260" y="4005"/>
                  </a:lnTo>
                  <a:lnTo>
                    <a:pt x="1225" y="4116"/>
                  </a:lnTo>
                  <a:lnTo>
                    <a:pt x="1188" y="4224"/>
                  </a:lnTo>
                  <a:lnTo>
                    <a:pt x="1149" y="4329"/>
                  </a:lnTo>
                  <a:lnTo>
                    <a:pt x="1107" y="4431"/>
                  </a:lnTo>
                  <a:lnTo>
                    <a:pt x="1065" y="4529"/>
                  </a:lnTo>
                  <a:lnTo>
                    <a:pt x="1021" y="4627"/>
                  </a:lnTo>
                  <a:lnTo>
                    <a:pt x="975" y="4720"/>
                  </a:lnTo>
                  <a:lnTo>
                    <a:pt x="927" y="4813"/>
                  </a:lnTo>
                  <a:lnTo>
                    <a:pt x="879" y="4903"/>
                  </a:lnTo>
                  <a:lnTo>
                    <a:pt x="831" y="4993"/>
                  </a:lnTo>
                  <a:lnTo>
                    <a:pt x="781" y="5081"/>
                  </a:lnTo>
                  <a:lnTo>
                    <a:pt x="730" y="5164"/>
                  </a:lnTo>
                  <a:lnTo>
                    <a:pt x="679" y="5249"/>
                  </a:lnTo>
                  <a:lnTo>
                    <a:pt x="628" y="5330"/>
                  </a:lnTo>
                  <a:lnTo>
                    <a:pt x="577" y="5410"/>
                  </a:lnTo>
                  <a:lnTo>
                    <a:pt x="526" y="5486"/>
                  </a:lnTo>
                  <a:lnTo>
                    <a:pt x="476" y="5560"/>
                  </a:lnTo>
                  <a:lnTo>
                    <a:pt x="427" y="5631"/>
                  </a:lnTo>
                  <a:lnTo>
                    <a:pt x="379" y="5699"/>
                  </a:lnTo>
                  <a:lnTo>
                    <a:pt x="333" y="5763"/>
                  </a:lnTo>
                  <a:lnTo>
                    <a:pt x="290" y="5826"/>
                  </a:lnTo>
                  <a:lnTo>
                    <a:pt x="248" y="5881"/>
                  </a:lnTo>
                  <a:lnTo>
                    <a:pt x="211" y="5934"/>
                  </a:lnTo>
                  <a:lnTo>
                    <a:pt x="175" y="5982"/>
                  </a:lnTo>
                  <a:lnTo>
                    <a:pt x="143" y="6024"/>
                  </a:lnTo>
                  <a:lnTo>
                    <a:pt x="113" y="6063"/>
                  </a:lnTo>
                  <a:lnTo>
                    <a:pt x="87" y="6096"/>
                  </a:lnTo>
                  <a:lnTo>
                    <a:pt x="66" y="6125"/>
                  </a:lnTo>
                  <a:lnTo>
                    <a:pt x="48" y="6149"/>
                  </a:lnTo>
                  <a:lnTo>
                    <a:pt x="33" y="6168"/>
                  </a:lnTo>
                  <a:lnTo>
                    <a:pt x="22" y="6184"/>
                  </a:lnTo>
                  <a:lnTo>
                    <a:pt x="12" y="6195"/>
                  </a:lnTo>
                  <a:lnTo>
                    <a:pt x="0" y="6211"/>
                  </a:lnTo>
                </a:path>
              </a:pathLst>
            </a:custGeom>
            <a:noFill/>
            <a:ln w="19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03" name="Line 15"/>
            <p:cNvSpPr>
              <a:spLocks noChangeShapeType="1"/>
            </p:cNvSpPr>
            <p:nvPr/>
          </p:nvSpPr>
          <p:spPr bwMode="auto">
            <a:xfrm flipH="1">
              <a:off x="3119" y="2539"/>
              <a:ext cx="53" cy="67"/>
            </a:xfrm>
            <a:prstGeom prst="line">
              <a:avLst/>
            </a:prstGeom>
            <a:noFill/>
            <a:ln w="29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04" name="Freeform 16"/>
            <p:cNvSpPr>
              <a:spLocks/>
            </p:cNvSpPr>
            <p:nvPr/>
          </p:nvSpPr>
          <p:spPr bwMode="auto">
            <a:xfrm>
              <a:off x="3140" y="2501"/>
              <a:ext cx="71" cy="78"/>
            </a:xfrm>
            <a:custGeom>
              <a:avLst/>
              <a:gdLst>
                <a:gd name="T0" fmla="*/ 0 w 352"/>
                <a:gd name="T1" fmla="*/ 0 h 389"/>
                <a:gd name="T2" fmla="*/ 0 w 352"/>
                <a:gd name="T3" fmla="*/ 0 h 389"/>
                <a:gd name="T4" fmla="*/ 0 w 352"/>
                <a:gd name="T5" fmla="*/ 0 h 389"/>
                <a:gd name="T6" fmla="*/ 0 w 352"/>
                <a:gd name="T7" fmla="*/ 0 h 38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52"/>
                <a:gd name="T13" fmla="*/ 0 h 389"/>
                <a:gd name="T14" fmla="*/ 352 w 352"/>
                <a:gd name="T15" fmla="*/ 389 h 38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52" h="389">
                  <a:moveTo>
                    <a:pt x="352" y="181"/>
                  </a:moveTo>
                  <a:lnTo>
                    <a:pt x="0" y="389"/>
                  </a:lnTo>
                  <a:lnTo>
                    <a:pt x="128" y="0"/>
                  </a:lnTo>
                  <a:lnTo>
                    <a:pt x="352" y="181"/>
                  </a:lnTo>
                  <a:close/>
                </a:path>
              </a:pathLst>
            </a:custGeom>
            <a:solidFill>
              <a:srgbClr val="0000FF"/>
            </a:solidFill>
            <a:ln w="19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8205" name="Rectangle 17"/>
            <p:cNvSpPr>
              <a:spLocks noChangeArrowheads="1"/>
            </p:cNvSpPr>
            <p:nvPr/>
          </p:nvSpPr>
          <p:spPr bwMode="auto">
            <a:xfrm>
              <a:off x="2849" y="989"/>
              <a:ext cx="7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600">
                  <a:solidFill>
                    <a:srgbClr val="000000"/>
                  </a:solidFill>
                </a:rPr>
                <a:t>8</a:t>
              </a:r>
              <a:endParaRPr lang="da-DK"/>
            </a:p>
          </p:txBody>
        </p:sp>
        <p:sp>
          <p:nvSpPr>
            <p:cNvPr id="8206" name="Rectangle 18"/>
            <p:cNvSpPr>
              <a:spLocks noChangeArrowheads="1"/>
            </p:cNvSpPr>
            <p:nvPr/>
          </p:nvSpPr>
          <p:spPr bwMode="auto">
            <a:xfrm>
              <a:off x="2562" y="989"/>
              <a:ext cx="7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600">
                  <a:solidFill>
                    <a:srgbClr val="000000"/>
                  </a:solidFill>
                </a:rPr>
                <a:t>7</a:t>
              </a:r>
              <a:endParaRPr lang="da-DK"/>
            </a:p>
          </p:txBody>
        </p:sp>
        <p:sp>
          <p:nvSpPr>
            <p:cNvPr id="8207" name="Rectangle 19"/>
            <p:cNvSpPr>
              <a:spLocks noChangeArrowheads="1"/>
            </p:cNvSpPr>
            <p:nvPr/>
          </p:nvSpPr>
          <p:spPr bwMode="auto">
            <a:xfrm>
              <a:off x="2300" y="989"/>
              <a:ext cx="7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600">
                  <a:solidFill>
                    <a:srgbClr val="000000"/>
                  </a:solidFill>
                </a:rPr>
                <a:t>6</a:t>
              </a:r>
              <a:endParaRPr lang="da-DK"/>
            </a:p>
          </p:txBody>
        </p:sp>
        <p:sp>
          <p:nvSpPr>
            <p:cNvPr id="8208" name="Rectangle 20"/>
            <p:cNvSpPr>
              <a:spLocks noChangeArrowheads="1"/>
            </p:cNvSpPr>
            <p:nvPr/>
          </p:nvSpPr>
          <p:spPr bwMode="auto">
            <a:xfrm>
              <a:off x="2013" y="989"/>
              <a:ext cx="7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600">
                  <a:solidFill>
                    <a:srgbClr val="000000"/>
                  </a:solidFill>
                </a:rPr>
                <a:t>5</a:t>
              </a:r>
              <a:endParaRPr lang="da-DK"/>
            </a:p>
          </p:txBody>
        </p:sp>
        <p:sp>
          <p:nvSpPr>
            <p:cNvPr id="8209" name="Rectangle 21"/>
            <p:cNvSpPr>
              <a:spLocks noChangeArrowheads="1"/>
            </p:cNvSpPr>
            <p:nvPr/>
          </p:nvSpPr>
          <p:spPr bwMode="auto">
            <a:xfrm>
              <a:off x="1702" y="989"/>
              <a:ext cx="7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600">
                  <a:solidFill>
                    <a:srgbClr val="000000"/>
                  </a:solidFill>
                </a:rPr>
                <a:t>4</a:t>
              </a:r>
              <a:endParaRPr lang="da-DK"/>
            </a:p>
          </p:txBody>
        </p:sp>
        <p:sp>
          <p:nvSpPr>
            <p:cNvPr id="8210" name="Rectangle 22"/>
            <p:cNvSpPr>
              <a:spLocks noChangeArrowheads="1"/>
            </p:cNvSpPr>
            <p:nvPr/>
          </p:nvSpPr>
          <p:spPr bwMode="auto">
            <a:xfrm>
              <a:off x="1439" y="989"/>
              <a:ext cx="7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600">
                  <a:solidFill>
                    <a:srgbClr val="000000"/>
                  </a:solidFill>
                </a:rPr>
                <a:t>3</a:t>
              </a:r>
              <a:endParaRPr lang="da-DK"/>
            </a:p>
          </p:txBody>
        </p:sp>
        <p:sp>
          <p:nvSpPr>
            <p:cNvPr id="8211" name="Rectangle 23"/>
            <p:cNvSpPr>
              <a:spLocks noChangeArrowheads="1"/>
            </p:cNvSpPr>
            <p:nvPr/>
          </p:nvSpPr>
          <p:spPr bwMode="auto">
            <a:xfrm>
              <a:off x="1128" y="989"/>
              <a:ext cx="7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600">
                  <a:solidFill>
                    <a:srgbClr val="000000"/>
                  </a:solidFill>
                </a:rPr>
                <a:t>2</a:t>
              </a:r>
              <a:endParaRPr lang="da-DK"/>
            </a:p>
          </p:txBody>
        </p:sp>
        <p:sp>
          <p:nvSpPr>
            <p:cNvPr id="8212" name="Rectangle 24"/>
            <p:cNvSpPr>
              <a:spLocks noChangeArrowheads="1"/>
            </p:cNvSpPr>
            <p:nvPr/>
          </p:nvSpPr>
          <p:spPr bwMode="auto">
            <a:xfrm>
              <a:off x="841" y="989"/>
              <a:ext cx="7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600">
                  <a:solidFill>
                    <a:srgbClr val="000000"/>
                  </a:solidFill>
                </a:rPr>
                <a:t>1</a:t>
              </a:r>
              <a:endParaRPr lang="da-DK"/>
            </a:p>
          </p:txBody>
        </p:sp>
        <p:sp>
          <p:nvSpPr>
            <p:cNvPr id="8213" name="Rectangle 25"/>
            <p:cNvSpPr>
              <a:spLocks noChangeArrowheads="1"/>
            </p:cNvSpPr>
            <p:nvPr/>
          </p:nvSpPr>
          <p:spPr bwMode="auto">
            <a:xfrm>
              <a:off x="2529" y="1695"/>
              <a:ext cx="713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2100" i="1">
                  <a:solidFill>
                    <a:srgbClr val="0000FF"/>
                  </a:solidFill>
                </a:rPr>
                <a:t>S</a:t>
              </a:r>
              <a:r>
                <a:rPr lang="da-DK" sz="2100">
                  <a:solidFill>
                    <a:srgbClr val="0000FF"/>
                  </a:solidFill>
                </a:rPr>
                <a:t>.top = 8</a:t>
              </a:r>
              <a:endParaRPr lang="da-DK"/>
            </a:p>
          </p:txBody>
        </p:sp>
        <p:sp>
          <p:nvSpPr>
            <p:cNvPr id="8214" name="Rectangle 26"/>
            <p:cNvSpPr>
              <a:spLocks noChangeArrowheads="1"/>
            </p:cNvSpPr>
            <p:nvPr/>
          </p:nvSpPr>
          <p:spPr bwMode="auto">
            <a:xfrm>
              <a:off x="3551" y="1814"/>
              <a:ext cx="716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2100">
                  <a:solidFill>
                    <a:srgbClr val="0000FF"/>
                  </a:solidFill>
                </a:rPr>
                <a:t>Push(13)</a:t>
              </a:r>
              <a:endParaRPr lang="da-DK"/>
            </a:p>
          </p:txBody>
        </p:sp>
        <p:sp>
          <p:nvSpPr>
            <p:cNvPr id="8215" name="Line 27"/>
            <p:cNvSpPr>
              <a:spLocks noChangeShapeType="1"/>
            </p:cNvSpPr>
            <p:nvPr/>
          </p:nvSpPr>
          <p:spPr bwMode="auto">
            <a:xfrm flipV="1">
              <a:off x="1021" y="1166"/>
              <a:ext cx="1" cy="286"/>
            </a:xfrm>
            <a:prstGeom prst="line">
              <a:avLst/>
            </a:prstGeom>
            <a:noFill/>
            <a:ln w="1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16" name="Line 28"/>
            <p:cNvSpPr>
              <a:spLocks noChangeShapeType="1"/>
            </p:cNvSpPr>
            <p:nvPr/>
          </p:nvSpPr>
          <p:spPr bwMode="auto">
            <a:xfrm flipV="1">
              <a:off x="1308" y="1166"/>
              <a:ext cx="1" cy="286"/>
            </a:xfrm>
            <a:prstGeom prst="line">
              <a:avLst/>
            </a:prstGeom>
            <a:noFill/>
            <a:ln w="1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17" name="Line 29"/>
            <p:cNvSpPr>
              <a:spLocks noChangeShapeType="1"/>
            </p:cNvSpPr>
            <p:nvPr/>
          </p:nvSpPr>
          <p:spPr bwMode="auto">
            <a:xfrm flipV="1">
              <a:off x="1595" y="1166"/>
              <a:ext cx="1" cy="286"/>
            </a:xfrm>
            <a:prstGeom prst="line">
              <a:avLst/>
            </a:prstGeom>
            <a:noFill/>
            <a:ln w="1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18" name="Line 30"/>
            <p:cNvSpPr>
              <a:spLocks noChangeShapeType="1"/>
            </p:cNvSpPr>
            <p:nvPr/>
          </p:nvSpPr>
          <p:spPr bwMode="auto">
            <a:xfrm flipV="1">
              <a:off x="1881" y="1166"/>
              <a:ext cx="1" cy="286"/>
            </a:xfrm>
            <a:prstGeom prst="line">
              <a:avLst/>
            </a:prstGeom>
            <a:noFill/>
            <a:ln w="1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19" name="Line 31"/>
            <p:cNvSpPr>
              <a:spLocks noChangeShapeType="1"/>
            </p:cNvSpPr>
            <p:nvPr/>
          </p:nvSpPr>
          <p:spPr bwMode="auto">
            <a:xfrm flipV="1">
              <a:off x="2168" y="1166"/>
              <a:ext cx="1" cy="286"/>
            </a:xfrm>
            <a:prstGeom prst="line">
              <a:avLst/>
            </a:prstGeom>
            <a:noFill/>
            <a:ln w="1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20" name="Line 32"/>
            <p:cNvSpPr>
              <a:spLocks noChangeShapeType="1"/>
            </p:cNvSpPr>
            <p:nvPr/>
          </p:nvSpPr>
          <p:spPr bwMode="auto">
            <a:xfrm flipV="1">
              <a:off x="2455" y="1166"/>
              <a:ext cx="1" cy="286"/>
            </a:xfrm>
            <a:prstGeom prst="line">
              <a:avLst/>
            </a:prstGeom>
            <a:noFill/>
            <a:ln w="1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21" name="Line 33"/>
            <p:cNvSpPr>
              <a:spLocks noChangeShapeType="1"/>
            </p:cNvSpPr>
            <p:nvPr/>
          </p:nvSpPr>
          <p:spPr bwMode="auto">
            <a:xfrm flipV="1">
              <a:off x="2742" y="1166"/>
              <a:ext cx="1" cy="286"/>
            </a:xfrm>
            <a:prstGeom prst="line">
              <a:avLst/>
            </a:prstGeom>
            <a:noFill/>
            <a:ln w="1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22" name="Rectangle 34"/>
            <p:cNvSpPr>
              <a:spLocks noChangeArrowheads="1"/>
            </p:cNvSpPr>
            <p:nvPr/>
          </p:nvSpPr>
          <p:spPr bwMode="auto">
            <a:xfrm>
              <a:off x="2237" y="1217"/>
              <a:ext cx="150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2100">
                  <a:solidFill>
                    <a:srgbClr val="000000"/>
                  </a:solidFill>
                </a:rPr>
                <a:t>-3</a:t>
              </a:r>
              <a:endParaRPr lang="da-DK"/>
            </a:p>
          </p:txBody>
        </p:sp>
        <p:sp>
          <p:nvSpPr>
            <p:cNvPr id="8223" name="Rectangle 35"/>
            <p:cNvSpPr>
              <a:spLocks noChangeArrowheads="1"/>
            </p:cNvSpPr>
            <p:nvPr/>
          </p:nvSpPr>
          <p:spPr bwMode="auto">
            <a:xfrm>
              <a:off x="1978" y="1217"/>
              <a:ext cx="94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2100">
                  <a:solidFill>
                    <a:srgbClr val="000000"/>
                  </a:solidFill>
                </a:rPr>
                <a:t>6</a:t>
              </a:r>
              <a:endParaRPr lang="da-DK"/>
            </a:p>
          </p:txBody>
        </p:sp>
        <p:sp>
          <p:nvSpPr>
            <p:cNvPr id="8224" name="Rectangle 36"/>
            <p:cNvSpPr>
              <a:spLocks noChangeArrowheads="1"/>
            </p:cNvSpPr>
            <p:nvPr/>
          </p:nvSpPr>
          <p:spPr bwMode="auto">
            <a:xfrm>
              <a:off x="1691" y="1217"/>
              <a:ext cx="94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2100">
                  <a:solidFill>
                    <a:srgbClr val="000000"/>
                  </a:solidFill>
                </a:rPr>
                <a:t>3</a:t>
              </a:r>
              <a:endParaRPr lang="da-DK"/>
            </a:p>
          </p:txBody>
        </p:sp>
        <p:sp>
          <p:nvSpPr>
            <p:cNvPr id="8225" name="Rectangle 37"/>
            <p:cNvSpPr>
              <a:spLocks noChangeArrowheads="1"/>
            </p:cNvSpPr>
            <p:nvPr/>
          </p:nvSpPr>
          <p:spPr bwMode="auto">
            <a:xfrm>
              <a:off x="1404" y="1217"/>
              <a:ext cx="94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2100">
                  <a:solidFill>
                    <a:srgbClr val="000000"/>
                  </a:solidFill>
                </a:rPr>
                <a:t>7</a:t>
              </a:r>
              <a:endParaRPr lang="da-DK"/>
            </a:p>
          </p:txBody>
        </p:sp>
        <p:sp>
          <p:nvSpPr>
            <p:cNvPr id="8226" name="Rectangle 38"/>
            <p:cNvSpPr>
              <a:spLocks noChangeArrowheads="1"/>
            </p:cNvSpPr>
            <p:nvPr/>
          </p:nvSpPr>
          <p:spPr bwMode="auto">
            <a:xfrm>
              <a:off x="1117" y="1217"/>
              <a:ext cx="94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2100">
                  <a:solidFill>
                    <a:srgbClr val="000000"/>
                  </a:solidFill>
                </a:rPr>
                <a:t>1</a:t>
              </a:r>
              <a:endParaRPr lang="da-DK"/>
            </a:p>
          </p:txBody>
        </p:sp>
        <p:sp>
          <p:nvSpPr>
            <p:cNvPr id="8227" name="Rectangle 39"/>
            <p:cNvSpPr>
              <a:spLocks noChangeArrowheads="1"/>
            </p:cNvSpPr>
            <p:nvPr/>
          </p:nvSpPr>
          <p:spPr bwMode="auto">
            <a:xfrm>
              <a:off x="830" y="1217"/>
              <a:ext cx="94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2100">
                  <a:solidFill>
                    <a:srgbClr val="000000"/>
                  </a:solidFill>
                </a:rPr>
                <a:t>2</a:t>
              </a:r>
              <a:endParaRPr lang="da-DK"/>
            </a:p>
          </p:txBody>
        </p:sp>
        <p:sp>
          <p:nvSpPr>
            <p:cNvPr id="8228" name="Rectangle 40"/>
            <p:cNvSpPr>
              <a:spLocks noChangeArrowheads="1"/>
            </p:cNvSpPr>
            <p:nvPr/>
          </p:nvSpPr>
          <p:spPr bwMode="auto">
            <a:xfrm>
              <a:off x="2551" y="1217"/>
              <a:ext cx="94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2100">
                  <a:solidFill>
                    <a:srgbClr val="000000"/>
                  </a:solidFill>
                </a:rPr>
                <a:t>4</a:t>
              </a:r>
              <a:endParaRPr lang="da-DK"/>
            </a:p>
          </p:txBody>
        </p:sp>
        <p:sp>
          <p:nvSpPr>
            <p:cNvPr id="8229" name="Rectangle 41"/>
            <p:cNvSpPr>
              <a:spLocks noChangeArrowheads="1"/>
            </p:cNvSpPr>
            <p:nvPr/>
          </p:nvSpPr>
          <p:spPr bwMode="auto">
            <a:xfrm>
              <a:off x="2838" y="1217"/>
              <a:ext cx="94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2100">
                  <a:solidFill>
                    <a:srgbClr val="000000"/>
                  </a:solidFill>
                </a:rPr>
                <a:t>9</a:t>
              </a:r>
              <a:endParaRPr lang="da-DK"/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8" name="Picture 10" descr="arrayhalfi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343400"/>
            <a:ext cx="8153400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8" descr="arraydoubli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647826"/>
            <a:ext cx="8153400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143000"/>
            <a:ext cx="9829800" cy="2133601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da-DK" b="1" dirty="0" smtClean="0">
                <a:solidFill>
                  <a:schemeClr val="accent2"/>
                </a:solidFill>
              </a:rPr>
              <a:t>Fordoble</a:t>
            </a:r>
            <a:r>
              <a:rPr lang="da-DK" dirty="0" smtClean="0"/>
              <a:t> arrayet når det er fuld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da-DK" dirty="0" smtClean="0"/>
          </a:p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da-DK" dirty="0" smtClean="0"/>
              <a:t>		            </a:t>
            </a:r>
            <a:r>
              <a:rPr lang="da-DK" b="1" dirty="0" smtClean="0">
                <a:solidFill>
                  <a:schemeClr val="accent2"/>
                </a:solidFill>
              </a:rPr>
              <a:t>Tid</a:t>
            </a:r>
            <a:r>
              <a:rPr lang="da-DK" dirty="0" smtClean="0"/>
              <a:t> for </a:t>
            </a:r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dirty="0" smtClean="0"/>
              <a:t> udvidelser: </a:t>
            </a:r>
          </a:p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da-DK" dirty="0" smtClean="0"/>
              <a:t>					    </a:t>
            </a:r>
            <a:r>
              <a:rPr lang="da-DK" dirty="0" smtClean="0">
                <a:latin typeface="Times New Roman" pitchFamily="18" charset="0"/>
                <a:cs typeface="Times New Roman" pitchFamily="18" charset="0"/>
              </a:rPr>
              <a:t>1+2+4+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···+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/2+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O(</a:t>
            </a:r>
            <a:r>
              <a:rPr lang="en-US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b="1" dirty="0" smtClean="0">
                <a:solidFill>
                  <a:schemeClr val="accent2"/>
                </a:solidFill>
                <a:cs typeface="Arial" charset="0"/>
              </a:rPr>
              <a:t> </a:t>
            </a:r>
          </a:p>
        </p:txBody>
      </p:sp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1981200" y="-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da-DK" sz="4400">
                <a:solidFill>
                  <a:schemeClr val="tx2"/>
                </a:solidFill>
              </a:rPr>
              <a:t>Array Fordobling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1143000" y="3810000"/>
            <a:ext cx="97536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95000"/>
              </a:lnSpc>
              <a:spcBef>
                <a:spcPct val="20000"/>
              </a:spcBef>
            </a:pPr>
            <a:r>
              <a:rPr lang="da-DK" sz="3200" dirty="0">
                <a:solidFill>
                  <a:schemeClr val="accent2"/>
                </a:solidFill>
              </a:rPr>
              <a:t>Halver</a:t>
            </a:r>
            <a:r>
              <a:rPr lang="da-DK" sz="3200" b="0" dirty="0"/>
              <a:t> arrayet når det er &lt;1/4 fyldt</a:t>
            </a:r>
          </a:p>
          <a:p>
            <a:pPr marL="342900" indent="-342900" algn="l">
              <a:lnSpc>
                <a:spcPct val="95000"/>
              </a:lnSpc>
              <a:spcBef>
                <a:spcPct val="20000"/>
              </a:spcBef>
            </a:pPr>
            <a:endParaRPr lang="da-DK" sz="3200" b="0" dirty="0"/>
          </a:p>
          <a:p>
            <a:pPr marL="342900" indent="-342900" algn="l">
              <a:lnSpc>
                <a:spcPct val="95000"/>
              </a:lnSpc>
              <a:spcBef>
                <a:spcPct val="20000"/>
              </a:spcBef>
            </a:pPr>
            <a:endParaRPr lang="da-DK" sz="3200" b="0" dirty="0"/>
          </a:p>
          <a:p>
            <a:pPr marL="342900" indent="-342900" algn="r">
              <a:lnSpc>
                <a:spcPct val="95000"/>
              </a:lnSpc>
              <a:spcBef>
                <a:spcPct val="20000"/>
              </a:spcBef>
            </a:pPr>
            <a:r>
              <a:rPr lang="da-DK" sz="3200" b="0" dirty="0"/>
              <a:t>			    </a:t>
            </a:r>
            <a:r>
              <a:rPr lang="da-DK" sz="3200" dirty="0">
                <a:solidFill>
                  <a:schemeClr val="accent2"/>
                </a:solidFill>
              </a:rPr>
              <a:t>Tid</a:t>
            </a:r>
            <a:r>
              <a:rPr lang="da-DK" sz="3200" b="0" dirty="0"/>
              <a:t>  for </a:t>
            </a:r>
            <a:r>
              <a:rPr lang="da-DK" sz="3200" b="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3200" b="0" dirty="0"/>
              <a:t> udvidelser/reduktioner:</a:t>
            </a:r>
          </a:p>
          <a:p>
            <a:pPr marL="342900" indent="-342900" algn="r">
              <a:lnSpc>
                <a:spcPct val="95000"/>
              </a:lnSpc>
              <a:spcBef>
                <a:spcPct val="20000"/>
              </a:spcBef>
            </a:pPr>
            <a:r>
              <a:rPr lang="da-DK" sz="3200" dirty="0">
                <a:solidFill>
                  <a:schemeClr val="accent2"/>
                </a:solidFill>
              </a:rPr>
              <a:t>									  </a:t>
            </a:r>
            <a:r>
              <a:rPr lang="da-DK" sz="3200" b="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O(</a:t>
            </a:r>
            <a:r>
              <a:rPr lang="da-DK" sz="3200" b="0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3200" b="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b="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2895601"/>
            <a:ext cx="7924800" cy="1751013"/>
          </a:xfr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274320" tIns="320040" rIns="274320" bIns="32004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>
              <a:buFontTx/>
              <a:buNone/>
            </a:pPr>
            <a:r>
              <a:rPr lang="da-DK" b="1" smtClean="0">
                <a:solidFill>
                  <a:schemeClr val="accent2"/>
                </a:solidFill>
              </a:rPr>
              <a:t>Tid</a:t>
            </a:r>
            <a:r>
              <a:rPr lang="da-DK" smtClean="0"/>
              <a:t> for </a:t>
            </a:r>
            <a:r>
              <a:rPr lang="da-DK" i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mtClean="0"/>
              <a:t> udvidelser/reduktioner er </a:t>
            </a:r>
            <a:r>
              <a:rPr lang="da-DK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O(</a:t>
            </a:r>
            <a:r>
              <a:rPr lang="da-DK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da-DK" b="1" smtClean="0">
                <a:solidFill>
                  <a:schemeClr val="accent2"/>
                </a:solidFill>
              </a:rPr>
              <a:t>Plads  </a:t>
            </a:r>
            <a:r>
              <a:rPr lang="da-DK" smtClean="0">
                <a:cs typeface="Arial" charset="0"/>
              </a:rPr>
              <a:t>≤  4 </a:t>
            </a:r>
            <a:r>
              <a:rPr lang="en-US" smtClean="0">
                <a:cs typeface="Arial" charset="0"/>
              </a:rPr>
              <a:t>·</a:t>
            </a:r>
            <a:r>
              <a:rPr lang="da-DK" smtClean="0">
                <a:cs typeface="Arial" charset="0"/>
              </a:rPr>
              <a:t> aktuelle antal elementer</a:t>
            </a:r>
            <a:endParaRPr lang="da-DK" b="1" i="1" smtClean="0">
              <a:solidFill>
                <a:schemeClr val="accent2"/>
              </a:solidFill>
              <a:cs typeface="Arial" charset="0"/>
            </a:endParaRPr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19050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da-DK" sz="4400">
                <a:solidFill>
                  <a:schemeClr val="tx2"/>
                </a:solidFill>
              </a:rPr>
              <a:t>Array Fordobling + Halvering </a:t>
            </a:r>
            <a:br>
              <a:rPr lang="da-DK" sz="4400">
                <a:solidFill>
                  <a:schemeClr val="tx2"/>
                </a:solidFill>
              </a:rPr>
            </a:br>
            <a:r>
              <a:rPr lang="da-DK" sz="3200">
                <a:solidFill>
                  <a:schemeClr val="tx2"/>
                </a:solidFill>
              </a:rPr>
              <a:t>– en generel teknik</a:t>
            </a:r>
            <a:endParaRPr lang="en-US" sz="3200">
              <a:solidFill>
                <a:schemeClr val="tx2"/>
              </a:solidFill>
            </a:endParaRP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1524000" y="5546725"/>
            <a:ext cx="9144000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65000"/>
              </a:lnSpc>
              <a:spcBef>
                <a:spcPct val="35000"/>
              </a:spcBef>
            </a:pPr>
            <a:r>
              <a:rPr lang="da-DK" sz="3200">
                <a:solidFill>
                  <a:schemeClr val="accent2"/>
                </a:solidFill>
              </a:rPr>
              <a:t>Array implementation af Stak: </a:t>
            </a:r>
          </a:p>
          <a:p>
            <a:pPr eaLnBrk="1" hangingPunct="1">
              <a:lnSpc>
                <a:spcPct val="65000"/>
              </a:lnSpc>
              <a:spcBef>
                <a:spcPct val="35000"/>
              </a:spcBef>
            </a:pPr>
            <a:r>
              <a:rPr lang="da-DK" sz="3200" b="0" i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3200">
                <a:solidFill>
                  <a:schemeClr val="accent2"/>
                </a:solidFill>
              </a:rPr>
              <a:t> push og pop operationer tager </a:t>
            </a:r>
            <a:r>
              <a:rPr lang="da-DK" sz="3200" b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O(</a:t>
            </a:r>
            <a:r>
              <a:rPr lang="da-DK" sz="3200" b="0" i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3200" b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da-DK" sz="3200">
                <a:solidFill>
                  <a:schemeClr val="accent2"/>
                </a:solidFill>
              </a:rPr>
              <a:t> tid </a:t>
            </a:r>
            <a:endParaRPr lang="en-US" sz="3200">
              <a:solidFill>
                <a:schemeClr val="accent2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b="1" smtClean="0"/>
              <a:t>Analyse teknik ønskes...</a:t>
            </a:r>
            <a:endParaRPr lang="en-US" b="1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51037"/>
            <a:ext cx="10134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da-DK" sz="2800" b="1" dirty="0"/>
              <a:t>Krav</a:t>
            </a:r>
          </a:p>
          <a:p>
            <a:pPr eaLnBrk="1" hangingPunct="1">
              <a:lnSpc>
                <a:spcPct val="90000"/>
              </a:lnSpc>
            </a:pPr>
            <a:r>
              <a:rPr lang="da-DK" sz="2800" dirty="0"/>
              <a:t>Analysere </a:t>
            </a:r>
            <a:r>
              <a:rPr lang="da-DK" sz="2800" b="1" dirty="0" err="1">
                <a:solidFill>
                  <a:schemeClr val="accent2"/>
                </a:solidFill>
              </a:rPr>
              <a:t>worst</a:t>
            </a:r>
            <a:r>
              <a:rPr lang="da-DK" sz="2800" b="1" dirty="0">
                <a:solidFill>
                  <a:schemeClr val="accent2"/>
                </a:solidFill>
              </a:rPr>
              <a:t>-case</a:t>
            </a:r>
            <a:r>
              <a:rPr lang="da-DK" sz="2800" dirty="0"/>
              <a:t> tiden for en </a:t>
            </a:r>
            <a:r>
              <a:rPr lang="da-DK" sz="2800" b="1" dirty="0">
                <a:solidFill>
                  <a:schemeClr val="accent2"/>
                </a:solidFill>
              </a:rPr>
              <a:t>sekvens</a:t>
            </a:r>
            <a:r>
              <a:rPr lang="da-DK" sz="2800" dirty="0"/>
              <a:t> af operationer</a:t>
            </a:r>
          </a:p>
          <a:p>
            <a:pPr eaLnBrk="1" hangingPunct="1">
              <a:lnSpc>
                <a:spcPct val="90000"/>
              </a:lnSpc>
            </a:pPr>
            <a:r>
              <a:rPr lang="da-DK" sz="2800" dirty="0"/>
              <a:t>Behøver kun at analysere den </a:t>
            </a:r>
            <a:r>
              <a:rPr lang="da-DK" sz="2800" b="1" dirty="0">
                <a:solidFill>
                  <a:schemeClr val="accent2"/>
                </a:solidFill>
              </a:rPr>
              <a:t>enkelte operation </a:t>
            </a:r>
          </a:p>
          <a:p>
            <a:pPr eaLnBrk="1" hangingPunct="1">
              <a:lnSpc>
                <a:spcPct val="90000"/>
              </a:lnSpc>
            </a:pPr>
            <a:endParaRPr lang="da-DK" sz="2800" b="1" dirty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da-DK" sz="2800" b="1" dirty="0"/>
              <a:t>Fordel</a:t>
            </a:r>
          </a:p>
          <a:p>
            <a:pPr eaLnBrk="1" hangingPunct="1">
              <a:lnSpc>
                <a:spcPct val="90000"/>
              </a:lnSpc>
            </a:pPr>
            <a:r>
              <a:rPr lang="da-DK" sz="2800" dirty="0"/>
              <a:t>Behøver </a:t>
            </a:r>
            <a:r>
              <a:rPr lang="da-DK" sz="2800" b="1" dirty="0">
                <a:solidFill>
                  <a:schemeClr val="accent2"/>
                </a:solidFill>
              </a:rPr>
              <a:t>ikke</a:t>
            </a:r>
            <a:r>
              <a:rPr lang="da-DK" sz="2800" dirty="0"/>
              <a:t> overveje andre operationer i sekvens og deres </a:t>
            </a:r>
            <a:r>
              <a:rPr lang="da-DK" sz="2800" b="1" dirty="0">
                <a:solidFill>
                  <a:schemeClr val="accent2"/>
                </a:solidFill>
              </a:rPr>
              <a:t>indbyrdes påvirkninger</a:t>
            </a:r>
            <a:endParaRPr lang="da-DK" sz="2800" dirty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da-DK" sz="2800" dirty="0"/>
              <a:t>Gælder for alle sekvenser med de givne operationer</a:t>
            </a:r>
            <a:endParaRPr lang="da-DK" sz="2800" b="1" dirty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da-DK" sz="2800" b="1" dirty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28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/>
            <a:r>
              <a:rPr lang="da-DK" b="1" smtClean="0"/>
              <a:t>Intuition</a:t>
            </a:r>
            <a:endParaRPr lang="en-US" b="1" smtClean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990601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a-DK" smtClean="0"/>
              <a:t>Der findes ”</a:t>
            </a:r>
            <a:r>
              <a:rPr lang="da-DK" b="1" smtClean="0">
                <a:solidFill>
                  <a:srgbClr val="33CC33"/>
                </a:solidFill>
              </a:rPr>
              <a:t>gode</a:t>
            </a:r>
            <a:r>
              <a:rPr lang="da-DK" smtClean="0"/>
              <a:t>”/”</a:t>
            </a:r>
            <a:r>
              <a:rPr lang="da-DK" b="1" smtClean="0">
                <a:solidFill>
                  <a:srgbClr val="33CC33"/>
                </a:solidFill>
              </a:rPr>
              <a:t>balancerede</a:t>
            </a:r>
            <a:r>
              <a:rPr lang="da-DK" smtClean="0"/>
              <a:t>” tilstande og ”</a:t>
            </a:r>
            <a:r>
              <a:rPr lang="da-DK" b="1" smtClean="0">
                <a:solidFill>
                  <a:srgbClr val="FF0000"/>
                </a:solidFill>
              </a:rPr>
              <a:t>dårlige</a:t>
            </a:r>
            <a:r>
              <a:rPr lang="da-DK" smtClean="0"/>
              <a:t>”/”</a:t>
            </a:r>
            <a:r>
              <a:rPr lang="da-DK" b="1" smtClean="0">
                <a:solidFill>
                  <a:srgbClr val="FF0000"/>
                </a:solidFill>
              </a:rPr>
              <a:t>ubalancerede</a:t>
            </a:r>
            <a:r>
              <a:rPr lang="da-DK" smtClean="0"/>
              <a:t>”</a:t>
            </a:r>
          </a:p>
          <a:p>
            <a:pPr eaLnBrk="1" hangingPunct="1">
              <a:lnSpc>
                <a:spcPct val="90000"/>
              </a:lnSpc>
            </a:pPr>
            <a:r>
              <a:rPr lang="da-DK" smtClean="0"/>
              <a:t>At komme fra en ”</a:t>
            </a:r>
            <a:r>
              <a:rPr lang="da-DK" b="1" smtClean="0">
                <a:solidFill>
                  <a:srgbClr val="FF0000"/>
                </a:solidFill>
              </a:rPr>
              <a:t>dårlig</a:t>
            </a:r>
            <a:r>
              <a:rPr lang="da-DK" smtClean="0"/>
              <a:t>” tilstand til en ”</a:t>
            </a:r>
            <a:r>
              <a:rPr lang="da-DK" b="1" smtClean="0">
                <a:solidFill>
                  <a:srgbClr val="33CC33"/>
                </a:solidFill>
              </a:rPr>
              <a:t>god</a:t>
            </a:r>
            <a:r>
              <a:rPr lang="da-DK" smtClean="0"/>
              <a:t>” tilstand er </a:t>
            </a:r>
            <a:r>
              <a:rPr lang="da-DK" b="1" smtClean="0">
                <a:solidFill>
                  <a:srgbClr val="0070C0"/>
                </a:solidFill>
              </a:rPr>
              <a:t>dyrt</a:t>
            </a:r>
          </a:p>
          <a:p>
            <a:pPr eaLnBrk="1" hangingPunct="1">
              <a:lnSpc>
                <a:spcPct val="90000"/>
              </a:lnSpc>
            </a:pPr>
            <a:r>
              <a:rPr lang="da-DK" smtClean="0"/>
              <a:t>Det tager mange operationer fra en ”</a:t>
            </a:r>
            <a:r>
              <a:rPr lang="da-DK" b="1" smtClean="0">
                <a:solidFill>
                  <a:srgbClr val="33CC33"/>
                </a:solidFill>
              </a:rPr>
              <a:t>god</a:t>
            </a:r>
            <a:r>
              <a:rPr lang="da-DK" smtClean="0"/>
              <a:t>” tilstand før man er i en ”</a:t>
            </a:r>
            <a:r>
              <a:rPr lang="da-DK" b="1" smtClean="0">
                <a:solidFill>
                  <a:srgbClr val="FF0000"/>
                </a:solidFill>
              </a:rPr>
              <a:t>dårlig</a:t>
            </a:r>
            <a:r>
              <a:rPr lang="da-DK" smtClean="0"/>
              <a:t>”</a:t>
            </a:r>
          </a:p>
          <a:p>
            <a:pPr eaLnBrk="1" hangingPunct="1">
              <a:lnSpc>
                <a:spcPct val="90000"/>
              </a:lnSpc>
            </a:pPr>
            <a:r>
              <a:rPr lang="da-DK" smtClean="0"/>
              <a:t>For de (mange) </a:t>
            </a:r>
            <a:r>
              <a:rPr lang="da-DK" b="1" smtClean="0">
                <a:solidFill>
                  <a:srgbClr val="33CC33"/>
                </a:solidFill>
              </a:rPr>
              <a:t>billige</a:t>
            </a:r>
            <a:r>
              <a:rPr lang="da-DK" smtClean="0"/>
              <a:t> operationer ”betaler” vi lidt ekstra for senere at kunne lave en </a:t>
            </a:r>
            <a:r>
              <a:rPr lang="da-DK" b="1" smtClean="0">
                <a:solidFill>
                  <a:srgbClr val="FF0000"/>
                </a:solidFill>
              </a:rPr>
              <a:t>dyr</a:t>
            </a:r>
            <a:r>
              <a:rPr lang="da-DK" smtClean="0"/>
              <a:t> operation næsten </a:t>
            </a:r>
            <a:r>
              <a:rPr lang="da-DK" b="1" smtClean="0">
                <a:solidFill>
                  <a:srgbClr val="0070C0"/>
                </a:solidFill>
              </a:rPr>
              <a:t>gratis</a:t>
            </a:r>
            <a:endParaRPr lang="en-US" b="1" smtClean="0">
              <a:solidFill>
                <a:srgbClr val="0070C0"/>
              </a:solidFill>
            </a:endParaRPr>
          </a:p>
        </p:txBody>
      </p:sp>
      <p:pic>
        <p:nvPicPr>
          <p:cNvPr id="12292" name="Picture 5" descr="arraydoubli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5410200"/>
            <a:ext cx="4724400" cy="125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COLORS" val="0"/>
  <p:tag name="MULTIRESPDIVISOR" val="1"/>
  <p:tag name="INCORRECTPOINTVALUE" val="0"/>
  <p:tag name="AUTOADJUSTPARTRANGE" val="True"/>
  <p:tag name="FIBNUMRESULTS" val="5"/>
  <p:tag name="PRRESPONSE2" val="9"/>
  <p:tag name="PRRESPONSE6" val="5"/>
  <p:tag name="PRRESPONSE10" val="1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722948"/>
  <p:tag name="USESCHEMECOLORS" val="True"/>
  <p:tag name="GRIDROTATIONINTERVAL" val="2"/>
  <p:tag name="POLLINGCYCLE" val="2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RESETCHARTS" val="Tru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CHARTLABELS" val="1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INCLUDENONRESPONDERS" val="False"/>
  <p:tag name="SAVECSVWITHSESSION" val="False"/>
  <p:tag name="DISPLAYNAME" val="True"/>
  <p:tag name="PRRESPONSE7" val="4"/>
  <p:tag name="GRIDFONTSIZE" val="12"/>
  <p:tag name="STDCHART" val="1"/>
  <p:tag name="RESPTABLESTYLE" val="-1"/>
  <p:tag name="CUSTOMCELLBACKCOLOR1" val="-657956"/>
  <p:tag name="PRRESPONSE4" val="7"/>
  <p:tag name="ADVANCEDSETTINGSVIEW" val="True"/>
  <p:tag name="DELIMITERS" val="3.1"/>
  <p:tag name="LUIDIAENABLED" val="False"/>
  <p:tag name="POWERPOINTVERSION" val="14.0"/>
  <p:tag name="TASKPANEKEY" val="edc2a01a-e7da-4855-8f83-c6dc75d50b1f"/>
  <p:tag name="TPFULLVERSION" val="4.5.1.2243"/>
  <p:tag name="EXPANDSHOWBAR" val="Tru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E5E3E153E94B443AAC5B7C4F3BF26DC5"/>
  <p:tag name="SLIDETYPE" val="Q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PRIORITYRANKING" val="True"/>
  <p:tag name="DEMOGRAPHIC" val="False"/>
  <p:tag name="SLIDEORDER" val="5"/>
  <p:tag name="SLIDEGUID" val="F611054C1BBA4CCC8EDD1F5A849758F8"/>
  <p:tag name="QUESTIONALIAS" val="Sammenhæng Mellem  Worst-case Tid og Opsparingen Φ "/>
  <p:tag name="ANSWERSALIAS" val=" x|smicln| x|smicln| x|smicln|Ved ikke"/>
  <p:tag name="VALUES" val="No Value|smicln|No Value|smicln|No Value|smicln|No Value"/>
  <p:tag name="RESPONSESGATHERED" val="True"/>
  <p:tag name="TOTALRESPONSES" val="74"/>
  <p:tag name="RESPONSECOUNT" val="740"/>
  <p:tag name="SLICED" val="False"/>
  <p:tag name="RESPONSES" val="2;2;2;2;2;2;2;2;2;2;2;2;2;2;2;2;2;2;2;2;2;2;2;2;2;2;2;2;2;2;2;2;2;2;2;2;2;2;2;2;2;2;2;2;2;2;2;2;2;2;2;2;1;2;2;2;2;3;2;2;2;2;2;2;2;2;2;4;2;2;3;2;1;4;"/>
  <p:tag name="CHARTSTRINGSTD" val="20 680 20 20"/>
  <p:tag name="CHARTSTRINGREV" val="20 20 680 20"/>
  <p:tag name="CHARTSTRINGSTDPER" val="0.027027027027027 0.918918918918919 0.027027027027027 0.027027027027027"/>
  <p:tag name="CHARTSTRINGREVPER" val="0.027027027027027 0.027027027027027 0.918918918918919 0.027027027027027"/>
  <p:tag name="ANONYMOUSTEMP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CTYPE" val="Style_Meter"/>
  <p:tag name="STYLE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9"/>
  <p:tag name="OLDNUMANSWERS" val="4"/>
  <p:tag name="TEXTLENGTH" val="17"/>
  <p:tag name="FONTSIZE" val="32"/>
  <p:tag name="BULLETTYPE" val="ppBulletAlphaLCParenRight"/>
  <p:tag name="ANSWERTEXT" val=" x&#10; x&#10; x&#10;Ved ikk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E5E3E153E94B443AAC5B7C4F3BF26DC5"/>
  <p:tag name="SLIDETYPE" val="Q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PRIORITYRANKING" val="True"/>
  <p:tag name="DEMOGRAPHIC" val="False"/>
  <p:tag name="SLIDEORDER" val="4"/>
  <p:tag name="SLIDEGUID" val="4F8DCF89E3A94353BA14BAA339ECE28F"/>
  <p:tag name="QUESTIONALIAS" val="Binær Tæller"/>
  <p:tag name="ANSWERSALIAS" val="Positionen af mest betydende 1-tal|smicln|Positionen af det højreste 0|smicln|Antal 1’er i det binære tal|smicln|Antal 0’er i det binære tal|smicln|Ved ikke"/>
  <p:tag name="VALUES" val="No Value|smicln|No Value|smicln|No Value|smicln|No Value|smicln|No Value"/>
  <p:tag name="RESPONSESGATHERED" val="True"/>
  <p:tag name="TOTALRESPONSES" val="69"/>
  <p:tag name="RESPONSECOUNT" val="690"/>
  <p:tag name="SLICED" val="False"/>
  <p:tag name="RESPONSES" val="3;3;3;3;2;2;3;3;3;3;2;2;2;2;2;3;3;3;2;3;2;3;3;-;3;2;-;2;2;3;2;3;3;4;2;2;2;3;2;5;3;3;-;-;2;3;2;3;2;2;2;3;3;-;3;3;2;2;2;1;1;3;2;2;3;1;2;2;2;-;-;2;2;2;2;3;"/>
  <p:tag name="CHARTSTRINGSTD" val="30 340 300 10 10"/>
  <p:tag name="CHARTSTRINGREV" val="10 10 300 340 30"/>
  <p:tag name="CHARTSTRINGSTDPER" val="0.0434782608695652 0.492753623188406 0.434782608695652 0.0144927536231884 0.0144927536231884"/>
  <p:tag name="CHARTSTRINGREVPER" val="0.0144927536231884 0.0144927536231884 0.434782608695652 0.492753623188406 0.0434782608695652"/>
  <p:tag name="ANONYMOUSTEMP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9"/>
  <p:tag name="OLDNUMANSWERS" val="5"/>
  <p:tag name="TEXTLENGTH" val="128"/>
  <p:tag name="FONTSIZE" val="24"/>
  <p:tag name="BULLETTYPE" val="ppBulletAlphaLCParenRight"/>
  <p:tag name="ANSWERTEXT" val="Positionen af mest betydende 1-tal&#10;Positionen af det højreste 0&#10;Antal 1’er i det binære tal&#10;Antal 0’er i det binære tal&#10;Ved ikk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CTYPE" val="Style_Meter"/>
  <p:tag name="STYLE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sy="50000" kx="2115830" algn="bl" rotWithShape="0">
            <a:srgbClr val="C0C0C0">
              <a:alpha val="80000"/>
            </a:srgbClr>
          </a:outerShdw>
        </a:effectLst>
      </a:spPr>
      <a:bodyPr vert="eaVert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sy="50000" kx="2115830" algn="bl" rotWithShape="0">
            <a:srgbClr val="C0C0C0">
              <a:alpha val="80000"/>
            </a:srgbClr>
          </a:outerShdw>
        </a:effectLst>
      </a:spPr>
      <a:bodyPr vert="eaVert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9638</TotalTime>
  <Words>1835</Words>
  <Application>Microsoft Office PowerPoint</Application>
  <PresentationFormat>Widescreen</PresentationFormat>
  <Paragraphs>544</Paragraphs>
  <Slides>21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Cambria Math</vt:lpstr>
      <vt:lpstr>Courier New</vt:lpstr>
      <vt:lpstr>Tahoma</vt:lpstr>
      <vt:lpstr>Times New Roman</vt:lpstr>
      <vt:lpstr>Default Design</vt:lpstr>
      <vt:lpstr>PowerPoint Presentation</vt:lpstr>
      <vt:lpstr>PowerPoint Presentation</vt:lpstr>
      <vt:lpstr>Stak</vt:lpstr>
      <vt:lpstr>Stak : Array Implementation</vt:lpstr>
      <vt:lpstr>Stak : Overløb</vt:lpstr>
      <vt:lpstr>PowerPoint Presentation</vt:lpstr>
      <vt:lpstr>PowerPoint Presentation</vt:lpstr>
      <vt:lpstr>Analyse teknik ønskes...</vt:lpstr>
      <vt:lpstr>Intuition</vt:lpstr>
      <vt:lpstr>Amortiseret Analyse</vt:lpstr>
      <vt:lpstr>Sammenhæng Mellem  Worst-case Tid og Opsparingen Φ </vt:lpstr>
      <vt:lpstr>Eksempel: Stak</vt:lpstr>
      <vt:lpstr>Eksempel: Stak Push = Amortiseret 3€</vt:lpstr>
      <vt:lpstr>Binær Tæller</vt:lpstr>
      <vt:lpstr>Amortiseret Analyse</vt:lpstr>
      <vt:lpstr>Eksempel:  Rød-Sorte Træer</vt:lpstr>
      <vt:lpstr>PowerPoint Presentation</vt:lpstr>
      <vt:lpstr>Union-Find med Sti-Komprimering (uden rank)</vt:lpstr>
      <vt:lpstr>Skew heaps – ”selvbalancerende” heaps Sleator og Tarjan, Self-Adjusting Heaps, SIAM Journal on Computing 15(1): 52–69, 1986</vt:lpstr>
      <vt:lpstr>Skew heaps Meld</vt:lpstr>
      <vt:lpstr>Selvbalancerende Datastrukturer med amortiserede udførselstider</vt:lpstr>
    </vt:vector>
  </TitlesOfParts>
  <Company>University of Aarhus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Algoritmer og Datastrukturer 1  Elementære Datastrukturer [CLRS, kapitel 10]</dc:title>
  <dc:creator>Gerth S. Brodal</dc:creator>
  <cp:lastModifiedBy>Gerth Stølting Brodal</cp:lastModifiedBy>
  <cp:revision>197</cp:revision>
  <dcterms:created xsi:type="dcterms:W3CDTF">2007-02-15T20:43:32Z</dcterms:created>
  <dcterms:modified xsi:type="dcterms:W3CDTF">2020-10-30T10:50:36Z</dcterms:modified>
</cp:coreProperties>
</file>