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8" r:id="rId2"/>
    <p:sldId id="341" r:id="rId3"/>
    <p:sldId id="340" r:id="rId4"/>
    <p:sldId id="346" r:id="rId5"/>
    <p:sldId id="345" r:id="rId6"/>
    <p:sldId id="342" r:id="rId7"/>
    <p:sldId id="347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000"/>
    <a:srgbClr val="FFFF99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0" autoAdjust="0"/>
    <p:restoredTop sz="80527" autoAdjust="0"/>
  </p:normalViewPr>
  <p:slideViewPr>
    <p:cSldViewPr>
      <p:cViewPr varScale="1">
        <p:scale>
          <a:sx n="60" d="100"/>
          <a:sy n="60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4D5EA8B-928E-43A3-9791-1EE46FEBD131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8E160F-2E5C-4E3C-A95C-812909532F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77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move-to-front 2-competitiveness:</a:t>
            </a:r>
          </a:p>
          <a:p>
            <a:r>
              <a:rPr lang="en-US" dirty="0" smtClean="0"/>
              <a:t>Potential</a:t>
            </a:r>
            <a:r>
              <a:rPr lang="en-US" baseline="0" dirty="0" smtClean="0"/>
              <a:t> = #</a:t>
            </a:r>
            <a:r>
              <a:rPr lang="en-US" b="1" baseline="0" dirty="0" smtClean="0"/>
              <a:t>inversions</a:t>
            </a:r>
            <a:r>
              <a:rPr lang="en-US" baseline="0" dirty="0" smtClean="0"/>
              <a:t> between optimal offline algorithm and Move-to-Front algorithm</a:t>
            </a:r>
          </a:p>
          <a:p>
            <a:r>
              <a:rPr lang="en-US" baseline="0" dirty="0" smtClean="0"/>
              <a:t>Cost accessing the </a:t>
            </a:r>
            <a:r>
              <a:rPr lang="en-US" baseline="0" dirty="0" err="1" smtClean="0"/>
              <a:t>i’th</a:t>
            </a:r>
            <a:r>
              <a:rPr lang="en-US" baseline="0" dirty="0" smtClean="0"/>
              <a:t> element = O(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Swapping to </a:t>
            </a:r>
            <a:r>
              <a:rPr lang="en-US" b="1" baseline="0" dirty="0" smtClean="0"/>
              <a:t>adjacent </a:t>
            </a:r>
            <a:r>
              <a:rPr lang="en-US" baseline="0" dirty="0" smtClean="0"/>
              <a:t>elements has cost O(1)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Ignores</a:t>
            </a:r>
            <a:r>
              <a:rPr lang="da-DK" dirty="0" smtClean="0"/>
              <a:t> +2 in </a:t>
            </a:r>
            <a:r>
              <a:rPr lang="da-DK" dirty="0" err="1" smtClean="0"/>
              <a:t>bounds</a:t>
            </a:r>
            <a:r>
              <a:rPr lang="da-DK" baseline="0" dirty="0" smtClean="0"/>
              <a:t>, to </a:t>
            </a:r>
            <a:r>
              <a:rPr lang="da-DK" baseline="0" dirty="0" err="1" smtClean="0"/>
              <a:t>keep</a:t>
            </a:r>
            <a:r>
              <a:rPr lang="da-DK" baseline="0" dirty="0" smtClean="0"/>
              <a:t> </a:t>
            </a:r>
            <a:r>
              <a:rPr lang="da-DK" baseline="0" dirty="0" err="1" smtClean="0"/>
              <a:t>expressions</a:t>
            </a:r>
            <a:r>
              <a:rPr lang="da-DK" baseline="0" dirty="0" smtClean="0"/>
              <a:t> </a:t>
            </a:r>
            <a:r>
              <a:rPr lang="da-DK" baseline="0" dirty="0" smtClean="0"/>
              <a:t>simple</a:t>
            </a:r>
          </a:p>
          <a:p>
            <a:r>
              <a:rPr lang="da-DK" baseline="0" dirty="0" err="1" smtClean="0"/>
              <a:t>d_i</a:t>
            </a:r>
            <a:r>
              <a:rPr lang="da-DK" baseline="0" dirty="0" smtClean="0"/>
              <a:t> = rank difference </a:t>
            </a:r>
            <a:r>
              <a:rPr lang="da-DK" baseline="0" dirty="0" err="1" smtClean="0"/>
              <a:t>metric</a:t>
            </a:r>
            <a:r>
              <a:rPr lang="da-DK" baseline="0" dirty="0" smtClean="0"/>
              <a:t> at operation i (</a:t>
            </a:r>
            <a:r>
              <a:rPr lang="da-DK" baseline="0" dirty="0" err="1" smtClean="0"/>
              <a:t>can</a:t>
            </a:r>
            <a:r>
              <a:rPr lang="da-DK" baseline="0" dirty="0" smtClean="0"/>
              <a:t> </a:t>
            </a:r>
            <a:r>
              <a:rPr lang="da-DK" baseline="0" dirty="0" err="1" smtClean="0"/>
              <a:t>vary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when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we</a:t>
            </a:r>
            <a:r>
              <a:rPr lang="da-DK" baseline="0" dirty="0" smtClean="0"/>
              <a:t> have </a:t>
            </a:r>
            <a:r>
              <a:rPr lang="da-DK" baseline="0" dirty="0" err="1" smtClean="0"/>
              <a:t>updates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between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accesses</a:t>
            </a:r>
            <a:r>
              <a:rPr lang="da-DK" baseline="0" dirty="0" smtClean="0"/>
              <a:t>)</a:t>
            </a:r>
          </a:p>
          <a:p>
            <a:r>
              <a:rPr lang="da-DK" baseline="0" dirty="0" err="1" smtClean="0"/>
              <a:t>w_i</a:t>
            </a:r>
            <a:r>
              <a:rPr lang="da-DK" baseline="0" dirty="0" smtClean="0"/>
              <a:t>(z) = just </a:t>
            </a:r>
            <a:r>
              <a:rPr lang="da-DK" baseline="0" dirty="0" err="1" smtClean="0"/>
              <a:t>before</a:t>
            </a:r>
            <a:r>
              <a:rPr lang="da-DK" baseline="0" dirty="0" smtClean="0"/>
              <a:t> operation i, </a:t>
            </a:r>
            <a:r>
              <a:rPr lang="da-DK" baseline="0" dirty="0" err="1" smtClean="0"/>
              <a:t>number</a:t>
            </a:r>
            <a:r>
              <a:rPr lang="da-DK" baseline="0" dirty="0" smtClean="0"/>
              <a:t> of </a:t>
            </a:r>
            <a:r>
              <a:rPr lang="da-DK" baseline="0" dirty="0" err="1" smtClean="0"/>
              <a:t>distinct</a:t>
            </a:r>
            <a:r>
              <a:rPr lang="da-DK" baseline="0" dirty="0" smtClean="0"/>
              <a:t> elements </a:t>
            </a:r>
            <a:r>
              <a:rPr lang="da-DK" baseline="0" dirty="0" err="1" smtClean="0"/>
              <a:t>accessesed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since</a:t>
            </a:r>
            <a:r>
              <a:rPr lang="da-DK" baseline="0" dirty="0" smtClean="0"/>
              <a:t> the last </a:t>
            </a:r>
            <a:r>
              <a:rPr lang="da-DK" baseline="0" dirty="0" err="1" smtClean="0"/>
              <a:t>access</a:t>
            </a:r>
            <a:r>
              <a:rPr lang="da-DK" baseline="0" dirty="0" smtClean="0"/>
              <a:t> to z</a:t>
            </a:r>
          </a:p>
          <a:p>
            <a:r>
              <a:rPr lang="da-DK" baseline="0" dirty="0" err="1" smtClean="0"/>
              <a:t>S_i</a:t>
            </a:r>
            <a:r>
              <a:rPr lang="da-DK" baseline="0" dirty="0" smtClean="0"/>
              <a:t> = set </a:t>
            </a:r>
            <a:r>
              <a:rPr lang="da-DK" baseline="0" dirty="0" err="1" smtClean="0"/>
              <a:t>before</a:t>
            </a:r>
            <a:r>
              <a:rPr lang="da-DK" baseline="0" dirty="0" smtClean="0"/>
              <a:t> operation 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O(n) </a:t>
            </a:r>
            <a:r>
              <a:rPr lang="da-DK" dirty="0" err="1" smtClean="0"/>
              <a:t>preprocessing</a:t>
            </a:r>
            <a:r>
              <a:rPr lang="da-DK" dirty="0" smtClean="0"/>
              <a:t> time </a:t>
            </a:r>
            <a:r>
              <a:rPr lang="da-DK" dirty="0" err="1" smtClean="0"/>
              <a:t>using</a:t>
            </a:r>
            <a:r>
              <a:rPr lang="da-DK" dirty="0" smtClean="0"/>
              <a:t> </a:t>
            </a:r>
            <a:r>
              <a:rPr lang="da-DK" dirty="0" err="1" smtClean="0"/>
              <a:t>exponential</a:t>
            </a:r>
            <a:r>
              <a:rPr lang="da-DK" dirty="0" smtClean="0"/>
              <a:t> </a:t>
            </a:r>
            <a:r>
              <a:rPr lang="da-DK" dirty="0" err="1" smtClean="0"/>
              <a:t>search</a:t>
            </a:r>
            <a:r>
              <a:rPr lang="da-DK" dirty="0" smtClean="0"/>
              <a:t> </a:t>
            </a:r>
            <a:r>
              <a:rPr lang="da-DK" dirty="0" err="1" smtClean="0"/>
              <a:t>on</a:t>
            </a:r>
            <a:r>
              <a:rPr lang="da-DK" dirty="0" smtClean="0"/>
              <a:t> </a:t>
            </a:r>
            <a:r>
              <a:rPr lang="da-DK" dirty="0" err="1" smtClean="0"/>
              <a:t>prefix</a:t>
            </a:r>
            <a:r>
              <a:rPr lang="da-DK" baseline="0" dirty="0" smtClean="0"/>
              <a:t> sums</a:t>
            </a:r>
          </a:p>
          <a:p>
            <a:endParaRPr lang="da-DK" baseline="0" dirty="0" smtClean="0"/>
          </a:p>
          <a:p>
            <a:r>
              <a:rPr lang="da-DK" baseline="0" dirty="0" smtClean="0"/>
              <a:t>Note: </a:t>
            </a:r>
            <a:r>
              <a:rPr lang="da-DK" baseline="0" dirty="0" err="1" smtClean="0"/>
              <a:t>Algorithm</a:t>
            </a:r>
            <a:r>
              <a:rPr lang="da-DK" baseline="0" dirty="0" smtClean="0"/>
              <a:t> </a:t>
            </a:r>
            <a:r>
              <a:rPr lang="da-DK" baseline="0" dirty="0" err="1" smtClean="0"/>
              <a:t>does</a:t>
            </a:r>
            <a:r>
              <a:rPr lang="da-DK" baseline="0" dirty="0" smtClean="0"/>
              <a:t> </a:t>
            </a:r>
            <a:r>
              <a:rPr lang="da-DK" i="0" baseline="0" dirty="0" smtClean="0"/>
              <a:t>NOT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generate</a:t>
            </a:r>
            <a:r>
              <a:rPr lang="da-DK" baseline="0" dirty="0" smtClean="0"/>
              <a:t> OPTIMAL </a:t>
            </a:r>
            <a:r>
              <a:rPr lang="da-DK" baseline="0" dirty="0" err="1" smtClean="0"/>
              <a:t>tree</a:t>
            </a:r>
            <a:r>
              <a:rPr lang="da-DK" baseline="0" dirty="0" smtClean="0"/>
              <a:t> – </a:t>
            </a:r>
            <a:r>
              <a:rPr lang="da-DK" baseline="0" dirty="0" err="1" smtClean="0"/>
              <a:t>need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dynamic</a:t>
            </a:r>
            <a:r>
              <a:rPr lang="da-DK" baseline="0" dirty="0" smtClean="0"/>
              <a:t> program to </a:t>
            </a:r>
            <a:r>
              <a:rPr lang="da-DK" baseline="0" dirty="0" err="1" smtClean="0"/>
              <a:t>achieve</a:t>
            </a:r>
            <a:r>
              <a:rPr lang="da-DK" baseline="0" dirty="0" smtClean="0"/>
              <a:t> minimal </a:t>
            </a:r>
            <a:r>
              <a:rPr lang="da-DK" baseline="0" dirty="0" err="1" smtClean="0"/>
              <a:t>weighted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depth</a:t>
            </a:r>
            <a:r>
              <a:rPr lang="da-DK" baseline="0" dirty="0" smtClean="0"/>
              <a:t> sum (as </a:t>
            </a:r>
            <a:r>
              <a:rPr lang="da-DK" baseline="0" dirty="0" err="1" smtClean="0"/>
              <a:t>seen</a:t>
            </a:r>
            <a:r>
              <a:rPr lang="da-DK" baseline="0" dirty="0" smtClean="0"/>
              <a:t> in dADS2)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Insert</a:t>
            </a:r>
            <a:r>
              <a:rPr lang="da-DK" dirty="0" smtClean="0"/>
              <a:t> = </a:t>
            </a:r>
            <a:r>
              <a:rPr lang="da-DK" dirty="0" err="1" smtClean="0"/>
              <a:t>add</a:t>
            </a:r>
            <a:r>
              <a:rPr lang="da-DK" dirty="0" smtClean="0"/>
              <a:t> to last Ti + </a:t>
            </a:r>
            <a:r>
              <a:rPr lang="da-DK" dirty="0" err="1" smtClean="0"/>
              <a:t>search</a:t>
            </a:r>
            <a:endParaRPr lang="da-DK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da-DK" dirty="0" err="1" smtClean="0"/>
              <a:t>Crucial</a:t>
            </a:r>
            <a:r>
              <a:rPr lang="da-DK" dirty="0" smtClean="0"/>
              <a:t>:</a:t>
            </a:r>
            <a:r>
              <a:rPr lang="da-DK" baseline="0" dirty="0" smtClean="0"/>
              <a:t> </a:t>
            </a:r>
            <a:r>
              <a:rPr lang="da-DK" dirty="0" err="1" smtClean="0"/>
              <a:t>Overflow</a:t>
            </a:r>
            <a:r>
              <a:rPr lang="da-DK" dirty="0" smtClean="0"/>
              <a:t> </a:t>
            </a:r>
            <a:r>
              <a:rPr lang="da-DK" dirty="0" err="1" smtClean="0"/>
              <a:t>algorithm</a:t>
            </a:r>
            <a:r>
              <a:rPr lang="da-DK" dirty="0" smtClean="0"/>
              <a:t> (</a:t>
            </a:r>
            <a:r>
              <a:rPr lang="da-DK" dirty="0" err="1" smtClean="0"/>
              <a:t>Algorithm</a:t>
            </a:r>
            <a:r>
              <a:rPr lang="da-DK" dirty="0" smtClean="0"/>
              <a:t> 1 page 91) </a:t>
            </a:r>
            <a:r>
              <a:rPr lang="da-DK" dirty="0" err="1" smtClean="0"/>
              <a:t>does</a:t>
            </a:r>
            <a:r>
              <a:rPr lang="da-DK" dirty="0" smtClean="0"/>
              <a:t> </a:t>
            </a:r>
            <a:r>
              <a:rPr lang="da-DK" dirty="0" smtClean="0"/>
              <a:t>not </a:t>
            </a:r>
            <a:r>
              <a:rPr lang="da-DK" dirty="0" err="1" smtClean="0"/>
              <a:t>propagate</a:t>
            </a:r>
            <a:r>
              <a:rPr lang="da-DK" dirty="0" smtClean="0"/>
              <a:t> all </a:t>
            </a:r>
            <a:r>
              <a:rPr lang="da-DK" dirty="0" smtClean="0"/>
              <a:t>elements</a:t>
            </a:r>
            <a:r>
              <a:rPr lang="da-DK" baseline="0" dirty="0" smtClean="0"/>
              <a:t> (p91,l2): </a:t>
            </a:r>
            <a:r>
              <a:rPr lang="da-DK" dirty="0" smtClean="0"/>
              <a:t>”</a:t>
            </a:r>
            <a:r>
              <a:rPr lang="da-DK" dirty="0" err="1" smtClean="0"/>
              <a:t>we</a:t>
            </a:r>
            <a:r>
              <a:rPr lang="da-DK" dirty="0" smtClean="0"/>
              <a:t> </a:t>
            </a:r>
            <a:r>
              <a:rPr lang="da-DK" dirty="0" err="1" smtClean="0"/>
              <a:t>retain</a:t>
            </a:r>
            <a:r>
              <a:rPr lang="da-DK" dirty="0" smtClean="0"/>
              <a:t> </a:t>
            </a:r>
            <a:r>
              <a:rPr lang="da-DK" dirty="0" err="1" smtClean="0"/>
              <a:t>only</a:t>
            </a:r>
            <a:r>
              <a:rPr lang="da-DK" dirty="0" smtClean="0"/>
              <a:t> </a:t>
            </a:r>
            <a:r>
              <a:rPr lang="da-DK" dirty="0" err="1" smtClean="0"/>
              <a:t>those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would</a:t>
            </a:r>
            <a:r>
              <a:rPr lang="da-DK" dirty="0" smtClean="0"/>
              <a:t> </a:t>
            </a:r>
            <a:r>
              <a:rPr lang="da-DK" dirty="0" err="1" smtClean="0"/>
              <a:t>be</a:t>
            </a:r>
            <a:r>
              <a:rPr lang="da-DK" dirty="0" smtClean="0"/>
              <a:t> </a:t>
            </a:r>
            <a:r>
              <a:rPr lang="da-DK" dirty="0" err="1" smtClean="0"/>
              <a:t>necessary</a:t>
            </a:r>
            <a:r>
              <a:rPr lang="da-DK" baseline="0" dirty="0" smtClean="0"/>
              <a:t> to </a:t>
            </a:r>
            <a:r>
              <a:rPr lang="da-DK" baseline="0" dirty="0" err="1" smtClean="0"/>
              <a:t>help</a:t>
            </a:r>
            <a:r>
              <a:rPr lang="da-DK" baseline="0" dirty="0" smtClean="0"/>
              <a:t> with future </a:t>
            </a:r>
            <a:r>
              <a:rPr lang="da-DK" baseline="0" dirty="0" err="1" smtClean="0"/>
              <a:t>searches</a:t>
            </a:r>
            <a:r>
              <a:rPr lang="da-DK" baseline="0" dirty="0" smtClean="0"/>
              <a:t>”</a:t>
            </a:r>
            <a:endParaRPr lang="da-DK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264" y="6381328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E0A94-079D-4517-997E-9FB13ECC65A9}" type="datetimeFigureOut">
              <a:rPr lang="en-US" smtClean="0"/>
              <a:pPr/>
              <a:t>12/2/2013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27384"/>
            <a:ext cx="8229600" cy="936104"/>
          </a:xfrm>
        </p:spPr>
        <p:txBody>
          <a:bodyPr>
            <a:normAutofit/>
          </a:bodyPr>
          <a:lstStyle/>
          <a:p>
            <a:pPr algn="l"/>
            <a:r>
              <a:rPr lang="da-DK" b="1" dirty="0" err="1" smtClean="0"/>
              <a:t>Unified</a:t>
            </a:r>
            <a:r>
              <a:rPr lang="da-DK" b="1" dirty="0" smtClean="0"/>
              <a:t> Access </a:t>
            </a:r>
            <a:r>
              <a:rPr lang="da-DK" b="1" dirty="0" err="1" smtClean="0"/>
              <a:t>Bound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892480" cy="648072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  <a:tabLst>
                <a:tab pos="360363" algn="l"/>
              </a:tabLst>
            </a:pPr>
            <a:r>
              <a:rPr lang="da-DK" sz="1800" dirty="0" smtClean="0"/>
              <a:t>[</a:t>
            </a:r>
            <a:r>
              <a:rPr lang="vi-VN" sz="1800" dirty="0" smtClean="0"/>
              <a:t>M</a:t>
            </a:r>
            <a:r>
              <a:rPr lang="da-DK" sz="1800" dirty="0" smtClean="0"/>
              <a:t>.</a:t>
            </a:r>
            <a:r>
              <a:rPr lang="vi-VN" sz="1800" dirty="0" smtClean="0"/>
              <a:t> Bădoiu</a:t>
            </a:r>
            <a:r>
              <a:rPr lang="da-DK" sz="1800" dirty="0" smtClean="0"/>
              <a:t>, </a:t>
            </a:r>
            <a:r>
              <a:rPr lang="vi-VN" sz="1800" dirty="0" smtClean="0"/>
              <a:t>R</a:t>
            </a:r>
            <a:r>
              <a:rPr lang="da-DK" sz="1800" dirty="0" smtClean="0"/>
              <a:t>. </a:t>
            </a:r>
            <a:r>
              <a:rPr lang="vi-VN" sz="1800" dirty="0" smtClean="0"/>
              <a:t>Cole</a:t>
            </a:r>
            <a:r>
              <a:rPr lang="da-DK" sz="1800" dirty="0" smtClean="0"/>
              <a:t>,</a:t>
            </a:r>
            <a:r>
              <a:rPr lang="vi-VN" sz="1800" dirty="0" smtClean="0"/>
              <a:t> E</a:t>
            </a:r>
            <a:r>
              <a:rPr lang="da-DK" sz="1800" dirty="0" smtClean="0"/>
              <a:t>.</a:t>
            </a:r>
            <a:r>
              <a:rPr lang="vi-VN" sz="1800" dirty="0" smtClean="0"/>
              <a:t>D. Demaine</a:t>
            </a:r>
            <a:r>
              <a:rPr lang="da-DK" sz="1800" dirty="0" smtClean="0"/>
              <a:t>, J.</a:t>
            </a:r>
            <a:r>
              <a:rPr lang="vi-VN" sz="1800" dirty="0" smtClean="0"/>
              <a:t> Iacono</a:t>
            </a:r>
            <a:r>
              <a:rPr lang="da-DK" sz="1800" dirty="0" smtClean="0"/>
              <a:t>, </a:t>
            </a:r>
            <a:r>
              <a:rPr lang="vi-VN" sz="1800" i="1" dirty="0" smtClean="0"/>
              <a:t>A unified access bound on comparison-based dynamic dictionaries</a:t>
            </a:r>
            <a:r>
              <a:rPr lang="da-DK" sz="1800" dirty="0" smtClean="0"/>
              <a:t>, </a:t>
            </a:r>
            <a:r>
              <a:rPr lang="da-DK" sz="1800" dirty="0" err="1" smtClean="0"/>
              <a:t>Theoretical</a:t>
            </a:r>
            <a:r>
              <a:rPr lang="da-DK" sz="1800" dirty="0" smtClean="0"/>
              <a:t> Computer Science, 382(2), 86-96, 2007]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74848" y="1340768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Dictionary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da-DK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da-DK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</a:t>
            </a:r>
            <a:r>
              <a:rPr kumimoji="0" lang="da-DK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Delete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da-DK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</a:t>
            </a:r>
            <a:r>
              <a:rPr kumimoji="0" lang="da-DK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Search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da-DK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a-DK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Comparison</a:t>
            </a:r>
            <a:r>
              <a:rPr kumimoji="0" lang="da-D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187624" y="3781696"/>
            <a:ext cx="6840760" cy="540000"/>
            <a:chOff x="1187624" y="4329160"/>
            <a:chExt cx="6840760" cy="540000"/>
          </a:xfrm>
        </p:grpSpPr>
        <p:sp>
          <p:nvSpPr>
            <p:cNvPr id="6" name="Oval 5"/>
            <p:cNvSpPr/>
            <p:nvPr/>
          </p:nvSpPr>
          <p:spPr>
            <a:xfrm>
              <a:off x="2237751" y="4329160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7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3287878" y="4329160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4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187624" y="4329160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2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488384" y="4329160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3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6438259" y="4329160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5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5388132" y="4329160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9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338005" y="4329160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1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Arrow Connector 14"/>
            <p:cNvCxnSpPr>
              <a:stCxn id="8" idx="6"/>
              <a:endCxn id="6" idx="2"/>
            </p:cNvCxnSpPr>
            <p:nvPr/>
          </p:nvCxnSpPr>
          <p:spPr>
            <a:xfrm>
              <a:off x="1727624" y="4599160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3" idx="6"/>
              <a:endCxn id="11" idx="2"/>
            </p:cNvCxnSpPr>
            <p:nvPr/>
          </p:nvCxnSpPr>
          <p:spPr>
            <a:xfrm>
              <a:off x="4878005" y="4599160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1" idx="6"/>
              <a:endCxn id="10" idx="2"/>
            </p:cNvCxnSpPr>
            <p:nvPr/>
          </p:nvCxnSpPr>
          <p:spPr>
            <a:xfrm>
              <a:off x="5928132" y="4599160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7" idx="6"/>
              <a:endCxn id="13" idx="2"/>
            </p:cNvCxnSpPr>
            <p:nvPr/>
          </p:nvCxnSpPr>
          <p:spPr>
            <a:xfrm>
              <a:off x="3827878" y="4599160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6" idx="6"/>
              <a:endCxn id="7" idx="2"/>
            </p:cNvCxnSpPr>
            <p:nvPr/>
          </p:nvCxnSpPr>
          <p:spPr>
            <a:xfrm>
              <a:off x="2777751" y="4599160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0" idx="6"/>
              <a:endCxn id="9" idx="2"/>
            </p:cNvCxnSpPr>
            <p:nvPr/>
          </p:nvCxnSpPr>
          <p:spPr>
            <a:xfrm>
              <a:off x="6978259" y="4599160"/>
              <a:ext cx="510125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Content Placeholder 2"/>
          <p:cNvSpPr txBox="1">
            <a:spLocks/>
          </p:cNvSpPr>
          <p:nvPr/>
        </p:nvSpPr>
        <p:spPr>
          <a:xfrm>
            <a:off x="179512" y="2420888"/>
            <a:ext cx="6048672" cy="1396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rgbClr val="C00000"/>
              </a:buClr>
              <a:defRPr/>
            </a:pPr>
            <a:r>
              <a:rPr lang="da-DK" sz="3200" b="1" dirty="0" smtClean="0"/>
              <a:t>Solution 1</a:t>
            </a:r>
            <a:r>
              <a:rPr lang="da-DK" sz="3200" dirty="0" smtClean="0"/>
              <a:t>:  </a:t>
            </a:r>
            <a:r>
              <a:rPr lang="da-DK" sz="3200" dirty="0" err="1" smtClean="0"/>
              <a:t>Balanced</a:t>
            </a:r>
            <a:r>
              <a:rPr lang="da-DK" sz="3200" dirty="0" smtClean="0"/>
              <a:t> </a:t>
            </a:r>
            <a:r>
              <a:rPr lang="da-DK" sz="3200" dirty="0" err="1" smtClean="0"/>
              <a:t>search</a:t>
            </a:r>
            <a:r>
              <a:rPr lang="da-DK" sz="3200" dirty="0" smtClean="0"/>
              <a:t> </a:t>
            </a:r>
            <a:r>
              <a:rPr lang="da-DK" sz="3200" dirty="0" err="1" smtClean="0"/>
              <a:t>tree</a:t>
            </a:r>
            <a:endParaRPr lang="da-DK" sz="3200" dirty="0" smtClean="0"/>
          </a:p>
          <a:p>
            <a:pPr marL="342900" indent="-342900">
              <a:spcBef>
                <a:spcPct val="20000"/>
              </a:spcBef>
              <a:buClr>
                <a:srgbClr val="C00000"/>
              </a:buClr>
              <a:defRPr/>
            </a:pPr>
            <a:r>
              <a:rPr lang="da-DK" sz="3200" b="1" dirty="0" smtClean="0"/>
              <a:t>Solution 2</a:t>
            </a:r>
            <a:r>
              <a:rPr lang="da-DK" sz="3200" dirty="0" smtClean="0"/>
              <a:t>:  </a:t>
            </a:r>
            <a:r>
              <a:rPr lang="da-DK" sz="3200" dirty="0" err="1" smtClean="0"/>
              <a:t>Unordered</a:t>
            </a:r>
            <a:r>
              <a:rPr lang="da-DK" sz="3200" dirty="0" smtClean="0"/>
              <a:t> </a:t>
            </a:r>
            <a:r>
              <a:rPr lang="da-DK" sz="3200" dirty="0" err="1" smtClean="0"/>
              <a:t>linked</a:t>
            </a:r>
            <a:r>
              <a:rPr lang="da-DK" sz="3200" dirty="0" smtClean="0"/>
              <a:t> list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6156176" y="2521496"/>
            <a:ext cx="720080" cy="36004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6156176" y="3097560"/>
            <a:ext cx="720080" cy="36004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60312" y="438441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Search</a:t>
            </a:r>
            <a:r>
              <a:rPr lang="da-DK" dirty="0" smtClean="0"/>
              <a:t>(2), </a:t>
            </a:r>
            <a:r>
              <a:rPr lang="da-DK" dirty="0" err="1" smtClean="0"/>
              <a:t>Search</a:t>
            </a:r>
            <a:r>
              <a:rPr lang="da-DK" dirty="0" smtClean="0"/>
              <a:t>(2), </a:t>
            </a:r>
            <a:r>
              <a:rPr lang="da-DK" dirty="0" err="1" smtClean="0"/>
              <a:t>Search</a:t>
            </a:r>
            <a:r>
              <a:rPr lang="da-DK" dirty="0" smtClean="0"/>
              <a:t>(2)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499992" y="438441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, </a:t>
            </a:r>
            <a:r>
              <a:rPr lang="da-DK" dirty="0" err="1" smtClean="0"/>
              <a:t>Search</a:t>
            </a:r>
            <a:r>
              <a:rPr lang="da-DK" dirty="0" smtClean="0"/>
              <a:t>(5), </a:t>
            </a:r>
            <a:r>
              <a:rPr lang="da-DK" dirty="0" err="1" smtClean="0"/>
              <a:t>Search</a:t>
            </a:r>
            <a:r>
              <a:rPr lang="da-DK" dirty="0" smtClean="0"/>
              <a:t>(5), </a:t>
            </a:r>
            <a:r>
              <a:rPr lang="da-DK" dirty="0" err="1" smtClean="0"/>
              <a:t>Search</a:t>
            </a:r>
            <a:r>
              <a:rPr lang="da-DK" dirty="0" smtClean="0"/>
              <a:t>(5)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1187624" y="4897760"/>
            <a:ext cx="6840760" cy="540000"/>
            <a:chOff x="1187624" y="5445224"/>
            <a:chExt cx="6840760" cy="540000"/>
          </a:xfrm>
        </p:grpSpPr>
        <p:sp>
          <p:nvSpPr>
            <p:cNvPr id="39" name="Oval 38"/>
            <p:cNvSpPr/>
            <p:nvPr/>
          </p:nvSpPr>
          <p:spPr>
            <a:xfrm>
              <a:off x="2237751" y="5445224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2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3287878" y="5445224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7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1187624" y="5445224"/>
              <a:ext cx="540000" cy="540000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5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7488384" y="5445224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3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6438259" y="5445224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9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5388132" y="5445224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1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4338005" y="5445224"/>
              <a:ext cx="540000" cy="5400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400" dirty="0" smtClean="0">
                  <a:solidFill>
                    <a:schemeClr val="tx1"/>
                  </a:solidFill>
                </a:rPr>
                <a:t>4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46" name="Straight Arrow Connector 45"/>
            <p:cNvCxnSpPr>
              <a:stCxn id="41" idx="6"/>
              <a:endCxn id="39" idx="2"/>
            </p:cNvCxnSpPr>
            <p:nvPr/>
          </p:nvCxnSpPr>
          <p:spPr>
            <a:xfrm>
              <a:off x="1727624" y="5715224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5" idx="6"/>
              <a:endCxn id="44" idx="2"/>
            </p:cNvCxnSpPr>
            <p:nvPr/>
          </p:nvCxnSpPr>
          <p:spPr>
            <a:xfrm>
              <a:off x="4878005" y="5715224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4" idx="6"/>
              <a:endCxn id="43" idx="2"/>
            </p:cNvCxnSpPr>
            <p:nvPr/>
          </p:nvCxnSpPr>
          <p:spPr>
            <a:xfrm>
              <a:off x="5928132" y="5715224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0" idx="6"/>
              <a:endCxn id="45" idx="2"/>
            </p:cNvCxnSpPr>
            <p:nvPr/>
          </p:nvCxnSpPr>
          <p:spPr>
            <a:xfrm>
              <a:off x="3827878" y="5715224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9" idx="6"/>
              <a:endCxn id="40" idx="2"/>
            </p:cNvCxnSpPr>
            <p:nvPr/>
          </p:nvCxnSpPr>
          <p:spPr>
            <a:xfrm>
              <a:off x="2777751" y="5715224"/>
              <a:ext cx="51012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3" idx="6"/>
              <a:endCxn id="42" idx="2"/>
            </p:cNvCxnSpPr>
            <p:nvPr/>
          </p:nvCxnSpPr>
          <p:spPr>
            <a:xfrm>
              <a:off x="6978259" y="5715224"/>
              <a:ext cx="510125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Content Placeholder 2"/>
          <p:cNvSpPr txBox="1">
            <a:spLocks/>
          </p:cNvSpPr>
          <p:nvPr/>
        </p:nvSpPr>
        <p:spPr>
          <a:xfrm>
            <a:off x="6948264" y="2420888"/>
            <a:ext cx="1584176" cy="1396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Clr>
                <a:srgbClr val="C00000"/>
              </a:buClr>
              <a:defRPr/>
            </a:pPr>
            <a:r>
              <a:rPr lang="da-DK" sz="3200" dirty="0" smtClean="0"/>
              <a:t>O(log </a:t>
            </a:r>
            <a:r>
              <a:rPr lang="da-DK" sz="3200" i="1" dirty="0" smtClean="0"/>
              <a:t>n</a:t>
            </a:r>
            <a:r>
              <a:rPr lang="da-DK" sz="3200" dirty="0" smtClean="0"/>
              <a:t>)</a:t>
            </a:r>
          </a:p>
          <a:p>
            <a:pPr marL="342900" indent="-342900">
              <a:spcBef>
                <a:spcPct val="20000"/>
              </a:spcBef>
              <a:buClr>
                <a:srgbClr val="C00000"/>
              </a:buClr>
              <a:defRPr/>
            </a:pPr>
            <a:r>
              <a:rPr lang="da-DK" sz="3200" dirty="0" smtClean="0"/>
              <a:t>O(</a:t>
            </a:r>
            <a:r>
              <a:rPr lang="da-DK" sz="3200" i="1" dirty="0" smtClean="0"/>
              <a:t>n</a:t>
            </a:r>
            <a:r>
              <a:rPr lang="da-DK" sz="3200" dirty="0" smtClean="0"/>
              <a:t>)</a:t>
            </a:r>
            <a:endParaRPr lang="en-US" sz="3200" dirty="0" smtClean="0"/>
          </a:p>
          <a:p>
            <a:pPr marL="342900" lvl="0" indent="-342900">
              <a:spcBef>
                <a:spcPct val="20000"/>
              </a:spcBef>
              <a:buClr>
                <a:srgbClr val="C00000"/>
              </a:buClr>
              <a:defRPr/>
            </a:pPr>
            <a:endParaRPr lang="da-DK" sz="3200" dirty="0" smtClean="0"/>
          </a:p>
        </p:txBody>
      </p:sp>
      <p:sp>
        <p:nvSpPr>
          <p:cNvPr id="55" name="Arc 54"/>
          <p:cNvSpPr/>
          <p:nvPr/>
        </p:nvSpPr>
        <p:spPr>
          <a:xfrm>
            <a:off x="827584" y="3961656"/>
            <a:ext cx="936104" cy="1296144"/>
          </a:xfrm>
          <a:prstGeom prst="arc">
            <a:avLst>
              <a:gd name="adj1" fmla="val 6726284"/>
              <a:gd name="adj2" fmla="val 14848410"/>
            </a:avLst>
          </a:prstGeom>
          <a:noFill/>
          <a:ln w="38100">
            <a:solidFill>
              <a:srgbClr val="C0000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-375356" y="4314292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err="1" smtClean="0">
                <a:solidFill>
                  <a:srgbClr val="C00000"/>
                </a:solidFill>
              </a:rPr>
              <a:t>move-to-front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7504" y="609329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The </a:t>
            </a:r>
            <a:r>
              <a:rPr lang="da-DK" dirty="0" err="1" smtClean="0">
                <a:solidFill>
                  <a:srgbClr val="C00000"/>
                </a:solidFill>
              </a:rPr>
              <a:t>paper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initiated</a:t>
            </a:r>
            <a:r>
              <a:rPr lang="da-DK" dirty="0" smtClean="0">
                <a:solidFill>
                  <a:srgbClr val="C00000"/>
                </a:solidFill>
              </a:rPr>
              <a:t> the </a:t>
            </a:r>
            <a:r>
              <a:rPr lang="da-DK" dirty="0" err="1" smtClean="0">
                <a:solidFill>
                  <a:srgbClr val="C00000"/>
                </a:solidFill>
              </a:rPr>
              <a:t>study</a:t>
            </a:r>
            <a:r>
              <a:rPr lang="da-DK" dirty="0" smtClean="0">
                <a:solidFill>
                  <a:srgbClr val="C00000"/>
                </a:solidFill>
              </a:rPr>
              <a:t> of </a:t>
            </a:r>
            <a:r>
              <a:rPr lang="da-DK" dirty="0" err="1" smtClean="0">
                <a:solidFill>
                  <a:srgbClr val="C00000"/>
                </a:solidFill>
              </a:rPr>
              <a:t>competitivenes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analysis</a:t>
            </a:r>
            <a:r>
              <a:rPr lang="da-DK" dirty="0" smtClean="0">
                <a:solidFill>
                  <a:srgbClr val="C00000"/>
                </a:solidFill>
              </a:rPr>
              <a:t> of </a:t>
            </a:r>
            <a:r>
              <a:rPr lang="da-DK" b="1" dirty="0" smtClean="0">
                <a:solidFill>
                  <a:srgbClr val="C00000"/>
                </a:solidFill>
              </a:rPr>
              <a:t>online </a:t>
            </a:r>
            <a:r>
              <a:rPr lang="da-DK" b="1" dirty="0" err="1" smtClean="0">
                <a:solidFill>
                  <a:srgbClr val="C00000"/>
                </a:solidFill>
              </a:rPr>
              <a:t>algorithms</a:t>
            </a:r>
            <a:r>
              <a:rPr lang="da-DK" b="1" dirty="0" smtClean="0">
                <a:solidFill>
                  <a:srgbClr val="C00000"/>
                </a:solidFill>
              </a:rPr>
              <a:t> </a:t>
            </a:r>
            <a:r>
              <a:rPr lang="da-DK" dirty="0" smtClean="0">
                <a:solidFill>
                  <a:srgbClr val="C00000"/>
                </a:solidFill>
              </a:rPr>
              <a:t>for list </a:t>
            </a:r>
            <a:r>
              <a:rPr lang="da-DK" dirty="0" err="1" smtClean="0">
                <a:solidFill>
                  <a:srgbClr val="C00000"/>
                </a:solidFill>
              </a:rPr>
              <a:t>ordering</a:t>
            </a:r>
            <a:r>
              <a:rPr lang="da-DK" dirty="0" smtClean="0">
                <a:solidFill>
                  <a:srgbClr val="C00000"/>
                </a:solidFill>
              </a:rPr>
              <a:t>, </a:t>
            </a:r>
            <a:r>
              <a:rPr lang="da-DK" dirty="0" err="1" smtClean="0">
                <a:solidFill>
                  <a:srgbClr val="C00000"/>
                </a:solidFill>
              </a:rPr>
              <a:t>search-trees</a:t>
            </a:r>
            <a:r>
              <a:rPr lang="da-DK" dirty="0" smtClean="0">
                <a:solidFill>
                  <a:srgbClr val="C00000"/>
                </a:solidFill>
              </a:rPr>
              <a:t>, </a:t>
            </a:r>
            <a:r>
              <a:rPr lang="da-DK" dirty="0" err="1" smtClean="0">
                <a:solidFill>
                  <a:srgbClr val="C00000"/>
                </a:solidFill>
              </a:rPr>
              <a:t>paging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algorithms</a:t>
            </a:r>
            <a:r>
              <a:rPr lang="da-DK" dirty="0" smtClean="0">
                <a:solidFill>
                  <a:srgbClr val="C00000"/>
                </a:solidFill>
              </a:rPr>
              <a:t>, ...  (</a:t>
            </a:r>
            <a:r>
              <a:rPr lang="da-DK" dirty="0" err="1" smtClean="0">
                <a:solidFill>
                  <a:srgbClr val="C00000"/>
                </a:solidFill>
              </a:rPr>
              <a:t>move-to-front</a:t>
            </a:r>
            <a:r>
              <a:rPr lang="da-DK" dirty="0" smtClean="0">
                <a:solidFill>
                  <a:srgbClr val="C00000"/>
                </a:solidFill>
              </a:rPr>
              <a:t> is </a:t>
            </a:r>
            <a:r>
              <a:rPr lang="da-DK" b="1" dirty="0" smtClean="0">
                <a:solidFill>
                  <a:srgbClr val="C00000"/>
                </a:solidFill>
              </a:rPr>
              <a:t>2-competitive</a:t>
            </a:r>
            <a:r>
              <a:rPr lang="da-DK" dirty="0" smtClean="0">
                <a:solidFill>
                  <a:srgbClr val="C00000"/>
                </a:solidFill>
              </a:rPr>
              <a:t>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107504" y="5517232"/>
            <a:ext cx="889248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ts val="1800"/>
              </a:spcBef>
              <a:buClr>
                <a:srgbClr val="C00000"/>
              </a:buClr>
              <a:tabLst>
                <a:tab pos="360363" algn="l"/>
              </a:tabLst>
            </a:pPr>
            <a:r>
              <a:rPr lang="en-US" dirty="0" smtClean="0"/>
              <a:t>[D.D. </a:t>
            </a:r>
            <a:r>
              <a:rPr lang="en-US" dirty="0" err="1" smtClean="0"/>
              <a:t>Sleator</a:t>
            </a:r>
            <a:r>
              <a:rPr lang="en-US" dirty="0" smtClean="0"/>
              <a:t>, R.E. </a:t>
            </a:r>
            <a:r>
              <a:rPr lang="en-US" dirty="0" err="1" smtClean="0"/>
              <a:t>Tarjan</a:t>
            </a:r>
            <a:r>
              <a:rPr lang="en-US" dirty="0" smtClean="0"/>
              <a:t>, </a:t>
            </a:r>
            <a:r>
              <a:rPr lang="en-US" i="1" dirty="0" smtClean="0"/>
              <a:t>Amortized Efficiency of List Update Rules</a:t>
            </a:r>
            <a:r>
              <a:rPr lang="en-US" dirty="0" smtClean="0"/>
              <a:t>, </a:t>
            </a:r>
            <a:r>
              <a:rPr lang="en-US" dirty="0" smtClean="0"/>
              <a:t>Proc. </a:t>
            </a:r>
            <a:r>
              <a:rPr lang="en-US" dirty="0" smtClean="0"/>
              <a:t>16</a:t>
            </a:r>
            <a:r>
              <a:rPr lang="en-US" baseline="30000" dirty="0" smtClean="0"/>
              <a:t>th</a:t>
            </a:r>
            <a:r>
              <a:rPr lang="en-US" dirty="0" smtClean="0"/>
              <a:t> Annual ACM Symposium on Theory of Computing, 488-492, 1984]</a:t>
            </a:r>
            <a:endParaRPr kumimoji="0" lang="da-DK" sz="1800" b="0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2" grpId="0" animBg="1"/>
      <p:bldP spid="36" grpId="0" animBg="1"/>
      <p:bldP spid="37" grpId="0"/>
      <p:bldP spid="38" grpId="0"/>
      <p:bldP spid="55" grpId="0" animBg="1"/>
      <p:bldP spid="56" grpId="0"/>
      <p:bldP spid="58" grpId="0"/>
      <p:bldP spid="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27384"/>
            <a:ext cx="8229600" cy="864096"/>
          </a:xfrm>
        </p:spPr>
        <p:txBody>
          <a:bodyPr/>
          <a:lstStyle/>
          <a:p>
            <a:pPr algn="l"/>
            <a:r>
              <a:rPr lang="da-DK" b="1" dirty="0" smtClean="0"/>
              <a:t>Access </a:t>
            </a:r>
            <a:r>
              <a:rPr lang="da-DK" b="1" dirty="0" err="1" smtClean="0"/>
              <a:t>sequences</a:t>
            </a:r>
            <a:r>
              <a:rPr lang="da-DK" b="1" dirty="0" smtClean="0"/>
              <a:t> - </a:t>
            </a:r>
            <a:r>
              <a:rPr lang="da-DK" b="1" dirty="0" err="1" smtClean="0"/>
              <a:t>examples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 smtClean="0">
                <a:solidFill>
                  <a:srgbClr val="C00000"/>
                </a:solidFill>
              </a:rPr>
              <a:t>X</a:t>
            </a:r>
            <a:r>
              <a:rPr lang="da-DK" baseline="-25000" dirty="0" smtClean="0">
                <a:solidFill>
                  <a:srgbClr val="C00000"/>
                </a:solidFill>
              </a:rPr>
              <a:t>1</a:t>
            </a:r>
            <a:r>
              <a:rPr lang="da-DK" dirty="0" smtClean="0">
                <a:solidFill>
                  <a:srgbClr val="C00000"/>
                </a:solidFill>
              </a:rPr>
              <a:t> = 1, 2, 3, ..., </a:t>
            </a:r>
            <a:r>
              <a:rPr lang="da-DK" i="1" dirty="0" smtClean="0">
                <a:solidFill>
                  <a:srgbClr val="C00000"/>
                </a:solidFill>
              </a:rPr>
              <a:t>n</a:t>
            </a:r>
            <a:r>
              <a:rPr lang="da-DK" dirty="0" smtClean="0">
                <a:solidFill>
                  <a:srgbClr val="C00000"/>
                </a:solidFill>
              </a:rPr>
              <a:t>, 1, 2, 3, ..., </a:t>
            </a:r>
            <a:r>
              <a:rPr lang="da-DK" i="1" dirty="0" smtClean="0">
                <a:solidFill>
                  <a:srgbClr val="C00000"/>
                </a:solidFill>
              </a:rPr>
              <a:t>n</a:t>
            </a:r>
            <a:r>
              <a:rPr lang="da-DK" dirty="0" smtClean="0">
                <a:solidFill>
                  <a:srgbClr val="C00000"/>
                </a:solidFill>
              </a:rPr>
              <a:t>, 1, 2, 3, ...</a:t>
            </a:r>
          </a:p>
          <a:p>
            <a:r>
              <a:rPr lang="da-DK" i="1" dirty="0" smtClean="0">
                <a:solidFill>
                  <a:srgbClr val="00B050"/>
                </a:solidFill>
              </a:rPr>
              <a:t>X</a:t>
            </a:r>
            <a:r>
              <a:rPr lang="da-DK" baseline="-25000" dirty="0" smtClean="0">
                <a:solidFill>
                  <a:srgbClr val="00B050"/>
                </a:solidFill>
              </a:rPr>
              <a:t>2</a:t>
            </a:r>
            <a:r>
              <a:rPr lang="da-DK" dirty="0" smtClean="0">
                <a:solidFill>
                  <a:srgbClr val="00B050"/>
                </a:solidFill>
              </a:rPr>
              <a:t> = 1, </a:t>
            </a:r>
            <a:r>
              <a:rPr lang="da-DK" i="1" dirty="0" smtClean="0">
                <a:solidFill>
                  <a:srgbClr val="00B050"/>
                </a:solidFill>
              </a:rPr>
              <a:t>n</a:t>
            </a:r>
            <a:r>
              <a:rPr lang="da-DK" dirty="0" smtClean="0">
                <a:solidFill>
                  <a:srgbClr val="00B050"/>
                </a:solidFill>
              </a:rPr>
              <a:t>, 1, </a:t>
            </a:r>
            <a:r>
              <a:rPr lang="da-DK" i="1" dirty="0" smtClean="0">
                <a:solidFill>
                  <a:srgbClr val="00B050"/>
                </a:solidFill>
              </a:rPr>
              <a:t>n</a:t>
            </a:r>
            <a:r>
              <a:rPr lang="da-DK" dirty="0" smtClean="0">
                <a:solidFill>
                  <a:srgbClr val="00B050"/>
                </a:solidFill>
              </a:rPr>
              <a:t>, 1, </a:t>
            </a:r>
            <a:r>
              <a:rPr lang="da-DK" i="1" dirty="0" smtClean="0">
                <a:solidFill>
                  <a:srgbClr val="00B050"/>
                </a:solidFill>
              </a:rPr>
              <a:t>n</a:t>
            </a:r>
            <a:r>
              <a:rPr lang="da-DK" dirty="0" smtClean="0">
                <a:solidFill>
                  <a:srgbClr val="00B050"/>
                </a:solidFill>
              </a:rPr>
              <a:t>, ...</a:t>
            </a:r>
          </a:p>
          <a:p>
            <a:r>
              <a:rPr lang="da-DK" i="1" dirty="0" smtClean="0">
                <a:solidFill>
                  <a:schemeClr val="tx2"/>
                </a:solidFill>
              </a:rPr>
              <a:t>X</a:t>
            </a:r>
            <a:r>
              <a:rPr lang="da-DK" baseline="-25000" dirty="0" smtClean="0">
                <a:solidFill>
                  <a:schemeClr val="tx2"/>
                </a:solidFill>
              </a:rPr>
              <a:t>3</a:t>
            </a:r>
            <a:r>
              <a:rPr lang="da-DK" dirty="0" smtClean="0">
                <a:solidFill>
                  <a:schemeClr val="tx2"/>
                </a:solidFill>
              </a:rPr>
              <a:t> = 1, </a:t>
            </a:r>
            <a:r>
              <a:rPr lang="da-DK" i="1" dirty="0" smtClean="0">
                <a:solidFill>
                  <a:schemeClr val="tx2"/>
                </a:solidFill>
              </a:rPr>
              <a:t>n</a:t>
            </a:r>
            <a:r>
              <a:rPr lang="da-DK" dirty="0" smtClean="0">
                <a:solidFill>
                  <a:schemeClr val="tx2"/>
                </a:solidFill>
              </a:rPr>
              <a:t>/2, 2, </a:t>
            </a:r>
            <a:r>
              <a:rPr lang="da-DK" i="1" dirty="0" smtClean="0">
                <a:solidFill>
                  <a:schemeClr val="tx2"/>
                </a:solidFill>
              </a:rPr>
              <a:t>n</a:t>
            </a:r>
            <a:r>
              <a:rPr lang="da-DK" dirty="0" smtClean="0">
                <a:solidFill>
                  <a:schemeClr val="tx2"/>
                </a:solidFill>
              </a:rPr>
              <a:t>/2+1, 3, </a:t>
            </a:r>
            <a:r>
              <a:rPr lang="da-DK" i="1" dirty="0" smtClean="0">
                <a:solidFill>
                  <a:schemeClr val="tx2"/>
                </a:solidFill>
              </a:rPr>
              <a:t>n</a:t>
            </a:r>
            <a:r>
              <a:rPr lang="da-DK" dirty="0" smtClean="0">
                <a:solidFill>
                  <a:schemeClr val="tx2"/>
                </a:solidFill>
              </a:rPr>
              <a:t>/2+2, ..., </a:t>
            </a:r>
            <a:r>
              <a:rPr lang="da-DK" i="1" dirty="0" smtClean="0">
                <a:solidFill>
                  <a:schemeClr val="tx2"/>
                </a:solidFill>
              </a:rPr>
              <a:t>n</a:t>
            </a:r>
            <a:r>
              <a:rPr lang="da-DK" dirty="0" smtClean="0">
                <a:solidFill>
                  <a:schemeClr val="tx2"/>
                </a:solidFill>
              </a:rPr>
              <a:t>/2, </a:t>
            </a:r>
            <a:r>
              <a:rPr lang="da-DK" i="1" dirty="0" smtClean="0">
                <a:solidFill>
                  <a:schemeClr val="tx2"/>
                </a:solidFill>
              </a:rPr>
              <a:t>n</a:t>
            </a:r>
            <a:r>
              <a:rPr lang="da-DK" dirty="0" smtClean="0">
                <a:solidFill>
                  <a:schemeClr val="tx2"/>
                </a:solidFill>
              </a:rPr>
              <a:t>, 1, ...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51520" y="4509120"/>
            <a:ext cx="8604936" cy="180000"/>
            <a:chOff x="251520" y="2780928"/>
            <a:chExt cx="8604936" cy="180000"/>
          </a:xfrm>
          <a:solidFill>
            <a:srgbClr val="FFFF00"/>
          </a:solidFill>
        </p:grpSpPr>
        <p:cxnSp>
          <p:nvCxnSpPr>
            <p:cNvPr id="6" name="Straight Connector 5"/>
            <p:cNvCxnSpPr>
              <a:stCxn id="7" idx="6"/>
              <a:endCxn id="42" idx="2"/>
            </p:cNvCxnSpPr>
            <p:nvPr/>
          </p:nvCxnSpPr>
          <p:spPr>
            <a:xfrm>
              <a:off x="431520" y="2870928"/>
              <a:ext cx="8244936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5152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9223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3294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7365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21436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45508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69579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93650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17721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41792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65864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89935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14006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38077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62148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86220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410291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34362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58433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82504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506576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30647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54718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578789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602860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26932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51003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675074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99145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3216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47288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71359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795430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9501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843572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67645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Arc 42"/>
          <p:cNvSpPr/>
          <p:nvPr/>
        </p:nvSpPr>
        <p:spPr>
          <a:xfrm flipV="1">
            <a:off x="395536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flipV="1">
            <a:off x="876388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 flipV="1">
            <a:off x="1357240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flipV="1">
            <a:off x="1838092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flipV="1">
            <a:off x="2318944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c 47"/>
          <p:cNvSpPr/>
          <p:nvPr/>
        </p:nvSpPr>
        <p:spPr>
          <a:xfrm flipV="1">
            <a:off x="2799796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 flipV="1">
            <a:off x="3521074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c 49"/>
          <p:cNvSpPr/>
          <p:nvPr/>
        </p:nvSpPr>
        <p:spPr>
          <a:xfrm flipV="1">
            <a:off x="4001926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/>
          <p:cNvSpPr/>
          <p:nvPr/>
        </p:nvSpPr>
        <p:spPr>
          <a:xfrm flipV="1">
            <a:off x="4482778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c 51"/>
          <p:cNvSpPr/>
          <p:nvPr/>
        </p:nvSpPr>
        <p:spPr>
          <a:xfrm flipV="1">
            <a:off x="4963630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c 52"/>
          <p:cNvSpPr/>
          <p:nvPr/>
        </p:nvSpPr>
        <p:spPr>
          <a:xfrm flipV="1">
            <a:off x="5444482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c 53"/>
          <p:cNvSpPr/>
          <p:nvPr/>
        </p:nvSpPr>
        <p:spPr>
          <a:xfrm flipV="1">
            <a:off x="5925334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c 54"/>
          <p:cNvSpPr/>
          <p:nvPr/>
        </p:nvSpPr>
        <p:spPr>
          <a:xfrm flipV="1">
            <a:off x="635962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c 55"/>
          <p:cNvSpPr/>
          <p:nvPr/>
        </p:nvSpPr>
        <p:spPr>
          <a:xfrm flipV="1">
            <a:off x="1116814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c 56"/>
          <p:cNvSpPr/>
          <p:nvPr/>
        </p:nvSpPr>
        <p:spPr>
          <a:xfrm flipV="1">
            <a:off x="1597666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/>
          <p:cNvSpPr/>
          <p:nvPr/>
        </p:nvSpPr>
        <p:spPr>
          <a:xfrm flipV="1">
            <a:off x="2078518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c 58"/>
          <p:cNvSpPr/>
          <p:nvPr/>
        </p:nvSpPr>
        <p:spPr>
          <a:xfrm flipV="1">
            <a:off x="2559370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flipV="1">
            <a:off x="3761500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 flipV="1">
            <a:off x="4242352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flipV="1">
            <a:off x="4723204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c 63"/>
          <p:cNvSpPr/>
          <p:nvPr/>
        </p:nvSpPr>
        <p:spPr>
          <a:xfrm flipV="1">
            <a:off x="5204056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c 64"/>
          <p:cNvSpPr/>
          <p:nvPr/>
        </p:nvSpPr>
        <p:spPr>
          <a:xfrm flipV="1">
            <a:off x="5684908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c 65"/>
          <p:cNvSpPr/>
          <p:nvPr/>
        </p:nvSpPr>
        <p:spPr>
          <a:xfrm flipV="1">
            <a:off x="6165760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c 66"/>
          <p:cNvSpPr/>
          <p:nvPr/>
        </p:nvSpPr>
        <p:spPr>
          <a:xfrm flipH="1" flipV="1">
            <a:off x="144016" y="4293096"/>
            <a:ext cx="8820472" cy="1008112"/>
          </a:xfrm>
          <a:prstGeom prst="arc">
            <a:avLst>
              <a:gd name="adj1" fmla="val 10706298"/>
              <a:gd name="adj2" fmla="val 119999"/>
            </a:avLst>
          </a:prstGeom>
          <a:ln w="28575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Arc 67"/>
          <p:cNvSpPr/>
          <p:nvPr/>
        </p:nvSpPr>
        <p:spPr>
          <a:xfrm flipV="1">
            <a:off x="6646612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Arc 68"/>
          <p:cNvSpPr/>
          <p:nvPr/>
        </p:nvSpPr>
        <p:spPr>
          <a:xfrm flipV="1">
            <a:off x="7127464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Arc 69"/>
          <p:cNvSpPr/>
          <p:nvPr/>
        </p:nvSpPr>
        <p:spPr>
          <a:xfrm flipV="1">
            <a:off x="7608316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Arc 70"/>
          <p:cNvSpPr/>
          <p:nvPr/>
        </p:nvSpPr>
        <p:spPr>
          <a:xfrm flipV="1">
            <a:off x="8089168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c 71"/>
          <p:cNvSpPr/>
          <p:nvPr/>
        </p:nvSpPr>
        <p:spPr>
          <a:xfrm flipV="1">
            <a:off x="6406186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c 72"/>
          <p:cNvSpPr/>
          <p:nvPr/>
        </p:nvSpPr>
        <p:spPr>
          <a:xfrm flipV="1">
            <a:off x="6887038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c 73"/>
          <p:cNvSpPr/>
          <p:nvPr/>
        </p:nvSpPr>
        <p:spPr>
          <a:xfrm flipV="1">
            <a:off x="7367890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rc 74"/>
          <p:cNvSpPr/>
          <p:nvPr/>
        </p:nvSpPr>
        <p:spPr>
          <a:xfrm flipV="1">
            <a:off x="7848742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rc 75"/>
          <p:cNvSpPr/>
          <p:nvPr/>
        </p:nvSpPr>
        <p:spPr>
          <a:xfrm flipV="1">
            <a:off x="8570009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Arc 76"/>
          <p:cNvSpPr/>
          <p:nvPr/>
        </p:nvSpPr>
        <p:spPr>
          <a:xfrm flipV="1">
            <a:off x="3040222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Arc 77"/>
          <p:cNvSpPr/>
          <p:nvPr/>
        </p:nvSpPr>
        <p:spPr>
          <a:xfrm flipV="1">
            <a:off x="3280648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Arc 78"/>
          <p:cNvSpPr/>
          <p:nvPr/>
        </p:nvSpPr>
        <p:spPr>
          <a:xfrm flipV="1">
            <a:off x="8329594" y="4636092"/>
            <a:ext cx="178455" cy="144000"/>
          </a:xfrm>
          <a:prstGeom prst="arc">
            <a:avLst>
              <a:gd name="adj1" fmla="val 10677993"/>
              <a:gd name="adj2" fmla="val 261263"/>
            </a:avLst>
          </a:prstGeom>
          <a:ln w="28575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Arc 80"/>
          <p:cNvSpPr/>
          <p:nvPr/>
        </p:nvSpPr>
        <p:spPr>
          <a:xfrm flipH="1" flipV="1">
            <a:off x="296416" y="4261012"/>
            <a:ext cx="8524056" cy="936104"/>
          </a:xfrm>
          <a:prstGeom prst="arc">
            <a:avLst>
              <a:gd name="adj1" fmla="val 10824709"/>
              <a:gd name="adj2" fmla="val 21566227"/>
            </a:avLst>
          </a:prstGeom>
          <a:ln w="28575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Arc 82"/>
          <p:cNvSpPr/>
          <p:nvPr/>
        </p:nvSpPr>
        <p:spPr>
          <a:xfrm flipH="1">
            <a:off x="376808" y="4149080"/>
            <a:ext cx="4339208" cy="720080"/>
          </a:xfrm>
          <a:prstGeom prst="arc">
            <a:avLst>
              <a:gd name="adj1" fmla="val 10798401"/>
              <a:gd name="adj2" fmla="val 21566227"/>
            </a:avLst>
          </a:prstGeom>
          <a:ln w="28575">
            <a:solidFill>
              <a:schemeClr val="tx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Arc 84"/>
          <p:cNvSpPr/>
          <p:nvPr/>
        </p:nvSpPr>
        <p:spPr>
          <a:xfrm flipH="1">
            <a:off x="592832" y="4005064"/>
            <a:ext cx="4267200" cy="1008112"/>
          </a:xfrm>
          <a:prstGeom prst="arc">
            <a:avLst>
              <a:gd name="adj1" fmla="val 18959902"/>
              <a:gd name="adj2" fmla="val 21566227"/>
            </a:avLst>
          </a:prstGeom>
          <a:ln w="28575">
            <a:solidFill>
              <a:schemeClr val="tx2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c 85"/>
          <p:cNvSpPr/>
          <p:nvPr/>
        </p:nvSpPr>
        <p:spPr>
          <a:xfrm flipH="1">
            <a:off x="611560" y="4301480"/>
            <a:ext cx="3960440" cy="423664"/>
          </a:xfrm>
          <a:prstGeom prst="arc">
            <a:avLst>
              <a:gd name="adj1" fmla="val 10824709"/>
              <a:gd name="adj2" fmla="val 21566227"/>
            </a:avLst>
          </a:prstGeom>
          <a:ln w="28575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8" y="44624"/>
            <a:ext cx="8229600" cy="792088"/>
          </a:xfrm>
        </p:spPr>
        <p:txBody>
          <a:bodyPr/>
          <a:lstStyle/>
          <a:p>
            <a:r>
              <a:rPr lang="da-DK" b="1" dirty="0" smtClean="0"/>
              <a:t>Access </a:t>
            </a:r>
            <a:r>
              <a:rPr lang="da-DK" b="1" dirty="0" err="1" smtClean="0"/>
              <a:t>sequence</a:t>
            </a:r>
            <a:r>
              <a:rPr lang="da-DK" b="1" dirty="0" smtClean="0"/>
              <a:t> </a:t>
            </a:r>
            <a:r>
              <a:rPr lang="da-DK" i="1" dirty="0" smtClean="0"/>
              <a:t>X</a:t>
            </a:r>
            <a:r>
              <a:rPr lang="da-DK" dirty="0" smtClean="0"/>
              <a:t> = (</a:t>
            </a:r>
            <a:r>
              <a:rPr lang="da-DK" i="1" dirty="0" smtClean="0"/>
              <a:t>x</a:t>
            </a:r>
            <a:r>
              <a:rPr lang="da-DK" baseline="-25000" dirty="0" smtClean="0"/>
              <a:t>1</a:t>
            </a:r>
            <a:r>
              <a:rPr lang="da-DK" dirty="0" smtClean="0"/>
              <a:t>, </a:t>
            </a:r>
            <a:r>
              <a:rPr lang="da-DK" i="1" dirty="0" smtClean="0"/>
              <a:t>x</a:t>
            </a:r>
            <a:r>
              <a:rPr lang="da-DK" baseline="-25000" dirty="0" smtClean="0"/>
              <a:t>2</a:t>
            </a:r>
            <a:r>
              <a:rPr lang="da-DK" dirty="0" smtClean="0"/>
              <a:t>, ..., </a:t>
            </a:r>
            <a:r>
              <a:rPr lang="da-DK" i="1" dirty="0" err="1" smtClean="0"/>
              <a:t>x</a:t>
            </a:r>
            <a:r>
              <a:rPr lang="da-DK" i="1" baseline="-25000" dirty="0" err="1" smtClean="0"/>
              <a:t>m</a:t>
            </a:r>
            <a:r>
              <a:rPr lang="da-DK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4525963"/>
          </a:xfrm>
        </p:spPr>
        <p:txBody>
          <a:bodyPr/>
          <a:lstStyle/>
          <a:p>
            <a:pPr>
              <a:tabLst>
                <a:tab pos="7988300" algn="r"/>
              </a:tabLst>
            </a:pPr>
            <a:r>
              <a:rPr lang="da-DK" dirty="0" err="1" smtClean="0"/>
              <a:t>Static</a:t>
            </a:r>
            <a:r>
              <a:rPr lang="da-DK" dirty="0" smtClean="0"/>
              <a:t> optimal 	O(log (1/</a:t>
            </a:r>
            <a:r>
              <a:rPr lang="da-DK" i="1" dirty="0" smtClean="0"/>
              <a:t>p</a:t>
            </a:r>
            <a:r>
              <a:rPr lang="da-DK" dirty="0" smtClean="0"/>
              <a:t>(</a:t>
            </a:r>
            <a:r>
              <a:rPr lang="da-DK" i="1" dirty="0" err="1" smtClean="0"/>
              <a:t>x</a:t>
            </a:r>
            <a:r>
              <a:rPr lang="da-DK" i="1" baseline="-25000" dirty="0" err="1" smtClean="0"/>
              <a:t>i</a:t>
            </a:r>
            <a:r>
              <a:rPr lang="da-DK" dirty="0" smtClean="0"/>
              <a:t>)))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Sequential-access</a:t>
            </a:r>
            <a:r>
              <a:rPr lang="da-DK" dirty="0" smtClean="0"/>
              <a:t> </a:t>
            </a:r>
            <a:r>
              <a:rPr lang="da-DK" dirty="0" err="1" smtClean="0"/>
              <a:t>bound</a:t>
            </a:r>
            <a:r>
              <a:rPr lang="da-DK" dirty="0" smtClean="0"/>
              <a:t>	O(1)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Static</a:t>
            </a:r>
            <a:r>
              <a:rPr lang="da-DK" dirty="0" smtClean="0"/>
              <a:t> finger </a:t>
            </a:r>
            <a:r>
              <a:rPr lang="da-DK" dirty="0" err="1" smtClean="0"/>
              <a:t>bound</a:t>
            </a:r>
            <a:r>
              <a:rPr lang="da-DK" dirty="0" smtClean="0"/>
              <a:t>	O(log </a:t>
            </a:r>
            <a:r>
              <a:rPr lang="da-DK" i="1" dirty="0" smtClean="0"/>
              <a:t>d</a:t>
            </a:r>
            <a:r>
              <a:rPr lang="da-DK" i="1" baseline="-25000" dirty="0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f</a:t>
            </a:r>
            <a:r>
              <a:rPr lang="da-DK" dirty="0" smtClean="0"/>
              <a:t>, </a:t>
            </a:r>
            <a:r>
              <a:rPr lang="da-DK" i="1" dirty="0" smtClean="0"/>
              <a:t>x</a:t>
            </a:r>
            <a:r>
              <a:rPr lang="da-DK" i="1" baseline="-25000" dirty="0" smtClean="0"/>
              <a:t>i</a:t>
            </a:r>
            <a:r>
              <a:rPr lang="da-DK" dirty="0" smtClean="0"/>
              <a:t>))</a:t>
            </a:r>
          </a:p>
          <a:p>
            <a:pPr>
              <a:tabLst>
                <a:tab pos="7988300" algn="r"/>
              </a:tabLst>
            </a:pPr>
            <a:r>
              <a:rPr lang="da-DK" dirty="0" smtClean="0"/>
              <a:t>Dynamic finger </a:t>
            </a:r>
            <a:r>
              <a:rPr lang="da-DK" dirty="0" err="1" smtClean="0"/>
              <a:t>bound</a:t>
            </a:r>
            <a:r>
              <a:rPr lang="da-DK" dirty="0" smtClean="0"/>
              <a:t>	O(log </a:t>
            </a:r>
            <a:r>
              <a:rPr lang="da-DK" i="1" dirty="0" smtClean="0"/>
              <a:t>d</a:t>
            </a:r>
            <a:r>
              <a:rPr lang="da-DK" i="1" baseline="-25000" dirty="0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x</a:t>
            </a:r>
            <a:r>
              <a:rPr lang="da-DK" i="1" baseline="-25000" dirty="0" smtClean="0"/>
              <a:t>i</a:t>
            </a:r>
            <a:r>
              <a:rPr lang="da-DK" dirty="0" smtClean="0"/>
              <a:t>,</a:t>
            </a:r>
            <a:r>
              <a:rPr lang="da-DK" i="1" dirty="0" smtClean="0"/>
              <a:t> x</a:t>
            </a:r>
            <a:r>
              <a:rPr lang="da-DK" i="1" baseline="-25000" dirty="0" smtClean="0"/>
              <a:t>i</a:t>
            </a:r>
            <a:r>
              <a:rPr lang="da-DK" baseline="-25000" dirty="0" smtClean="0"/>
              <a:t>-1</a:t>
            </a:r>
            <a:r>
              <a:rPr lang="da-DK" dirty="0" smtClean="0"/>
              <a:t>))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Working</a:t>
            </a:r>
            <a:r>
              <a:rPr lang="da-DK" dirty="0" smtClean="0"/>
              <a:t> set </a:t>
            </a:r>
            <a:r>
              <a:rPr lang="da-DK" dirty="0" err="1" smtClean="0"/>
              <a:t>bound</a:t>
            </a:r>
            <a:r>
              <a:rPr lang="da-DK" dirty="0" smtClean="0"/>
              <a:t>	O(log </a:t>
            </a:r>
            <a:r>
              <a:rPr lang="da-DK" i="1" dirty="0" err="1" smtClean="0"/>
              <a:t>w</a:t>
            </a:r>
            <a:r>
              <a:rPr lang="da-DK" i="1" baseline="-25000" dirty="0" err="1" smtClean="0"/>
              <a:t>i</a:t>
            </a:r>
            <a:r>
              <a:rPr lang="da-DK" dirty="0" smtClean="0"/>
              <a:t>(</a:t>
            </a:r>
            <a:r>
              <a:rPr lang="da-DK" i="1" dirty="0" err="1" smtClean="0"/>
              <a:t>x</a:t>
            </a:r>
            <a:r>
              <a:rPr lang="da-DK" i="1" baseline="-25000" dirty="0" err="1" smtClean="0"/>
              <a:t>i</a:t>
            </a:r>
            <a:r>
              <a:rPr lang="da-DK" dirty="0" smtClean="0"/>
              <a:t>))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Unified</a:t>
            </a:r>
            <a:r>
              <a:rPr lang="da-DK" dirty="0" smtClean="0"/>
              <a:t> </a:t>
            </a:r>
            <a:r>
              <a:rPr lang="da-DK" dirty="0" err="1" smtClean="0"/>
              <a:t>bound</a:t>
            </a:r>
            <a:r>
              <a:rPr lang="da-DK" dirty="0" smtClean="0"/>
              <a:t>	O(</a:t>
            </a:r>
            <a:r>
              <a:rPr lang="da-DK" dirty="0" err="1" smtClean="0"/>
              <a:t>min</a:t>
            </a:r>
            <a:r>
              <a:rPr lang="da-DK" i="1" baseline="-25000" dirty="0" err="1" smtClean="0"/>
              <a:t>y</a:t>
            </a:r>
            <a:r>
              <a:rPr lang="da-DK" baseline="-25000" dirty="0" err="1" smtClean="0">
                <a:sym typeface="Symbol"/>
              </a:rPr>
              <a:t></a:t>
            </a:r>
            <a:r>
              <a:rPr lang="da-DK" i="1" baseline="-25000" dirty="0" err="1" smtClean="0">
                <a:sym typeface="Symbol"/>
              </a:rPr>
              <a:t>S</a:t>
            </a:r>
            <a:r>
              <a:rPr lang="da-DK" i="1" baseline="-50000" dirty="0" err="1" smtClean="0">
                <a:sym typeface="Symbol"/>
              </a:rPr>
              <a:t>i</a:t>
            </a:r>
            <a:r>
              <a:rPr lang="da-DK" dirty="0" smtClean="0">
                <a:sym typeface="Symbol"/>
              </a:rPr>
              <a:t> log(</a:t>
            </a:r>
            <a:r>
              <a:rPr lang="da-DK" i="1" dirty="0" err="1" smtClean="0"/>
              <a:t>w</a:t>
            </a:r>
            <a:r>
              <a:rPr lang="da-DK" i="1" baseline="-25000" dirty="0" err="1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y</a:t>
            </a:r>
            <a:r>
              <a:rPr lang="da-DK" dirty="0" smtClean="0"/>
              <a:t>)+</a:t>
            </a:r>
            <a:r>
              <a:rPr lang="da-DK" i="1" dirty="0" smtClean="0"/>
              <a:t>d</a:t>
            </a:r>
            <a:r>
              <a:rPr lang="da-DK" i="1" baseline="-25000" dirty="0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x</a:t>
            </a:r>
            <a:r>
              <a:rPr lang="da-DK" i="1" baseline="-25000" dirty="0" smtClean="0"/>
              <a:t>i</a:t>
            </a:r>
            <a:r>
              <a:rPr lang="da-DK" dirty="0" smtClean="0"/>
              <a:t>,</a:t>
            </a:r>
            <a:r>
              <a:rPr lang="da-DK" i="1" dirty="0" smtClean="0"/>
              <a:t> y</a:t>
            </a:r>
            <a:r>
              <a:rPr lang="da-DK" dirty="0" smtClean="0"/>
              <a:t>)))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51520" y="5265224"/>
            <a:ext cx="8604936" cy="180000"/>
            <a:chOff x="251520" y="2780928"/>
            <a:chExt cx="8604936" cy="180000"/>
          </a:xfrm>
          <a:solidFill>
            <a:srgbClr val="00B050"/>
          </a:solidFill>
        </p:grpSpPr>
        <p:cxnSp>
          <p:nvCxnSpPr>
            <p:cNvPr id="6" name="Straight Connector 5"/>
            <p:cNvCxnSpPr>
              <a:stCxn id="7" idx="6"/>
              <a:endCxn id="42" idx="2"/>
            </p:cNvCxnSpPr>
            <p:nvPr/>
          </p:nvCxnSpPr>
          <p:spPr>
            <a:xfrm>
              <a:off x="431520" y="2870928"/>
              <a:ext cx="8244936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5152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9223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3294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7365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21436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45508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69579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93650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17721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41792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65864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89935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14006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38077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62148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86220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410291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34362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58433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82504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506576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30647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54718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5787896" y="2780928"/>
              <a:ext cx="180000" cy="18000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602860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26932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51003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675074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99145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232168" y="2780928"/>
              <a:ext cx="180000" cy="180000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7472880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7713592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7954304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9501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8435728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676456" y="2780928"/>
              <a:ext cx="180000" cy="1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51520" y="6057312"/>
            <a:ext cx="8604936" cy="180000"/>
            <a:chOff x="251520" y="2780928"/>
            <a:chExt cx="8604936" cy="180000"/>
          </a:xfrm>
        </p:grpSpPr>
        <p:cxnSp>
          <p:nvCxnSpPr>
            <p:cNvPr id="44" name="Straight Connector 43"/>
            <p:cNvCxnSpPr>
              <a:stCxn id="45" idx="6"/>
              <a:endCxn id="80" idx="2"/>
            </p:cNvCxnSpPr>
            <p:nvPr/>
          </p:nvCxnSpPr>
          <p:spPr>
            <a:xfrm>
              <a:off x="431520" y="2870928"/>
              <a:ext cx="82449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251520" y="2780928"/>
              <a:ext cx="180000" cy="180000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9223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3294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97365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21436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45508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69579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193650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217721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241792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2658640" y="2780928"/>
              <a:ext cx="180000" cy="18000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289935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314006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38077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362148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386220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410291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434362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58433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482504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506576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530647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554718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578789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602860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626932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651003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675074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699145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723216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747288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771359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795430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819501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843572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867645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31386" y="479715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err="1" smtClean="0">
                <a:solidFill>
                  <a:srgbClr val="C00000"/>
                </a:solidFill>
              </a:rPr>
              <a:t>Sorted</a:t>
            </a:r>
            <a:r>
              <a:rPr lang="da-DK" sz="2400" b="1" dirty="0" smtClean="0">
                <a:solidFill>
                  <a:srgbClr val="C00000"/>
                </a:solidFill>
              </a:rPr>
              <a:t> list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39588" y="5589240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err="1" smtClean="0">
                <a:solidFill>
                  <a:srgbClr val="C00000"/>
                </a:solidFill>
              </a:rPr>
              <a:t>Move-to-front</a:t>
            </a:r>
            <a:r>
              <a:rPr lang="da-DK" sz="2400" b="1" dirty="0" smtClean="0">
                <a:solidFill>
                  <a:srgbClr val="C00000"/>
                </a:solidFill>
              </a:rPr>
              <a:t> list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404012" y="535717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err="1" smtClean="0">
                <a:solidFill>
                  <a:srgbClr val="C00000"/>
                </a:solidFill>
              </a:rPr>
              <a:t>x</a:t>
            </a:r>
            <a:r>
              <a:rPr lang="da-DK" sz="2400" i="1" baseline="-25000" dirty="0" err="1" smtClean="0">
                <a:solidFill>
                  <a:srgbClr val="C00000"/>
                </a:solidFill>
              </a:rPr>
              <a:t>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299828" y="6135687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err="1" smtClean="0">
                <a:solidFill>
                  <a:srgbClr val="C00000"/>
                </a:solidFill>
              </a:rPr>
              <a:t>x</a:t>
            </a:r>
            <a:r>
              <a:rPr lang="da-DK" sz="2400" i="1" baseline="-25000" dirty="0" err="1" smtClean="0">
                <a:solidFill>
                  <a:srgbClr val="C00000"/>
                </a:solidFill>
              </a:rPr>
              <a:t>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83568" y="6399837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err="1" smtClean="0">
                <a:solidFill>
                  <a:srgbClr val="C00000"/>
                </a:solidFill>
              </a:rPr>
              <a:t>w</a:t>
            </a:r>
            <a:r>
              <a:rPr lang="da-DK" sz="2400" i="1" baseline="-25000" dirty="0" err="1" smtClean="0">
                <a:solidFill>
                  <a:srgbClr val="C00000"/>
                </a:solidFill>
              </a:rPr>
              <a:t>i</a:t>
            </a:r>
            <a:r>
              <a:rPr lang="da-DK" sz="2400" dirty="0" smtClean="0">
                <a:solidFill>
                  <a:srgbClr val="C00000"/>
                </a:solidFill>
              </a:rPr>
              <a:t>(</a:t>
            </a:r>
            <a:r>
              <a:rPr lang="da-DK" sz="2400" i="1" dirty="0" smtClean="0">
                <a:solidFill>
                  <a:srgbClr val="C00000"/>
                </a:solidFill>
              </a:rPr>
              <a:t>x</a:t>
            </a:r>
            <a:r>
              <a:rPr lang="da-DK" sz="2400" i="1" baseline="-25000" dirty="0" smtClean="0">
                <a:solidFill>
                  <a:srgbClr val="C00000"/>
                </a:solidFill>
              </a:rPr>
              <a:t>i</a:t>
            </a:r>
            <a:r>
              <a:rPr lang="da-DK" sz="2400" dirty="0" smtClean="0">
                <a:solidFill>
                  <a:srgbClr val="C00000"/>
                </a:solidFill>
              </a:rPr>
              <a:t>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6" name="Right Brace 85"/>
          <p:cNvSpPr/>
          <p:nvPr/>
        </p:nvSpPr>
        <p:spPr>
          <a:xfrm rot="5400000">
            <a:off x="1315610" y="5173222"/>
            <a:ext cx="216000" cy="2376264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6924382" y="535717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>
                <a:solidFill>
                  <a:srgbClr val="C00000"/>
                </a:solidFill>
              </a:rPr>
              <a:t>x</a:t>
            </a:r>
            <a:r>
              <a:rPr lang="da-DK" sz="2400" i="1" baseline="-25000" dirty="0" smtClean="0">
                <a:solidFill>
                  <a:srgbClr val="C00000"/>
                </a:solidFill>
              </a:rPr>
              <a:t>i</a:t>
            </a:r>
            <a:r>
              <a:rPr lang="da-DK" sz="2400" baseline="-25000" dirty="0" smtClean="0">
                <a:solidFill>
                  <a:srgbClr val="C00000"/>
                </a:solidFill>
              </a:rPr>
              <a:t>-1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347864" y="5357174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>
                <a:solidFill>
                  <a:srgbClr val="C00000"/>
                </a:solidFill>
              </a:rPr>
              <a:t>f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9" name="Right Brace 88"/>
          <p:cNvSpPr/>
          <p:nvPr/>
        </p:nvSpPr>
        <p:spPr>
          <a:xfrm rot="5400000" flipH="1">
            <a:off x="4519954" y="3913094"/>
            <a:ext cx="216024" cy="2416188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ight Brace 89"/>
          <p:cNvSpPr/>
          <p:nvPr/>
        </p:nvSpPr>
        <p:spPr>
          <a:xfrm rot="5400000" flipH="1">
            <a:off x="6528157" y="4377045"/>
            <a:ext cx="216024" cy="1488286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3923928" y="458112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>
                <a:solidFill>
                  <a:srgbClr val="C00000"/>
                </a:solidFill>
              </a:rPr>
              <a:t>d</a:t>
            </a:r>
            <a:r>
              <a:rPr lang="da-DK" sz="2400" i="1" baseline="-25000" dirty="0" smtClean="0">
                <a:solidFill>
                  <a:srgbClr val="C00000"/>
                </a:solidFill>
              </a:rPr>
              <a:t>i</a:t>
            </a:r>
            <a:r>
              <a:rPr lang="da-DK" sz="2400" dirty="0" smtClean="0">
                <a:solidFill>
                  <a:srgbClr val="C00000"/>
                </a:solidFill>
              </a:rPr>
              <a:t>(</a:t>
            </a:r>
            <a:r>
              <a:rPr lang="da-DK" sz="2400" i="1" dirty="0" err="1" smtClean="0">
                <a:solidFill>
                  <a:srgbClr val="C00000"/>
                </a:solidFill>
              </a:rPr>
              <a:t>f</a:t>
            </a:r>
            <a:r>
              <a:rPr lang="da-DK" sz="2400" dirty="0" err="1" smtClean="0">
                <a:solidFill>
                  <a:srgbClr val="C00000"/>
                </a:solidFill>
              </a:rPr>
              <a:t>,</a:t>
            </a:r>
            <a:r>
              <a:rPr lang="da-DK" sz="2400" i="1" dirty="0" err="1" smtClean="0">
                <a:solidFill>
                  <a:srgbClr val="C00000"/>
                </a:solidFill>
              </a:rPr>
              <a:t>x</a:t>
            </a:r>
            <a:r>
              <a:rPr lang="da-DK" sz="2400" i="1" baseline="-25000" dirty="0" err="1" smtClean="0">
                <a:solidFill>
                  <a:srgbClr val="C00000"/>
                </a:solidFill>
              </a:rPr>
              <a:t>i</a:t>
            </a:r>
            <a:r>
              <a:rPr lang="da-DK" sz="2400" dirty="0" smtClean="0">
                <a:solidFill>
                  <a:srgbClr val="C00000"/>
                </a:solidFill>
              </a:rPr>
              <a:t>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940152" y="458112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>
                <a:solidFill>
                  <a:srgbClr val="C00000"/>
                </a:solidFill>
              </a:rPr>
              <a:t>d</a:t>
            </a:r>
            <a:r>
              <a:rPr lang="da-DK" sz="2400" i="1" baseline="-25000" dirty="0" smtClean="0">
                <a:solidFill>
                  <a:srgbClr val="C00000"/>
                </a:solidFill>
              </a:rPr>
              <a:t>i</a:t>
            </a:r>
            <a:r>
              <a:rPr lang="da-DK" sz="2400" dirty="0" smtClean="0">
                <a:solidFill>
                  <a:srgbClr val="C00000"/>
                </a:solidFill>
              </a:rPr>
              <a:t>(</a:t>
            </a:r>
            <a:r>
              <a:rPr lang="da-DK" sz="2400" i="1" dirty="0" smtClean="0">
                <a:solidFill>
                  <a:srgbClr val="C00000"/>
                </a:solidFill>
              </a:rPr>
              <a:t>x</a:t>
            </a:r>
            <a:r>
              <a:rPr lang="da-DK" sz="2400" i="1" baseline="-25000" dirty="0" smtClean="0">
                <a:solidFill>
                  <a:srgbClr val="C00000"/>
                </a:solidFill>
              </a:rPr>
              <a:t>i</a:t>
            </a:r>
            <a:r>
              <a:rPr lang="da-DK" sz="2400" dirty="0" smtClean="0">
                <a:solidFill>
                  <a:srgbClr val="C00000"/>
                </a:solidFill>
              </a:rPr>
              <a:t>,</a:t>
            </a:r>
            <a:r>
              <a:rPr lang="da-DK" sz="2400" i="1" dirty="0" smtClean="0">
                <a:solidFill>
                  <a:srgbClr val="C00000"/>
                </a:solidFill>
              </a:rPr>
              <a:t>x</a:t>
            </a:r>
            <a:r>
              <a:rPr lang="da-DK" sz="2400" i="1" baseline="-25000" dirty="0" smtClean="0">
                <a:solidFill>
                  <a:srgbClr val="C00000"/>
                </a:solidFill>
              </a:rPr>
              <a:t>i</a:t>
            </a:r>
            <a:r>
              <a:rPr lang="da-DK" sz="2400" baseline="-25000" dirty="0" smtClean="0">
                <a:solidFill>
                  <a:srgbClr val="C00000"/>
                </a:solidFill>
              </a:rPr>
              <a:t>-1</a:t>
            </a:r>
            <a:r>
              <a:rPr lang="da-DK" sz="2400" dirty="0" smtClean="0">
                <a:solidFill>
                  <a:srgbClr val="C00000"/>
                </a:solidFill>
              </a:rPr>
              <a:t>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3" name="Right Brace 92"/>
          <p:cNvSpPr/>
          <p:nvPr/>
        </p:nvSpPr>
        <p:spPr>
          <a:xfrm>
            <a:off x="8388424" y="1556792"/>
            <a:ext cx="216024" cy="1584176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 rot="5400000">
            <a:off x="7517668" y="2109899"/>
            <a:ext cx="2575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smtClean="0">
                <a:solidFill>
                  <a:srgbClr val="C00000"/>
                </a:solidFill>
              </a:rPr>
              <a:t>Finger </a:t>
            </a:r>
            <a:r>
              <a:rPr lang="da-DK" sz="2400" b="1" dirty="0" err="1" smtClean="0">
                <a:solidFill>
                  <a:srgbClr val="C00000"/>
                </a:solidFill>
              </a:rPr>
              <a:t>search</a:t>
            </a:r>
            <a:r>
              <a:rPr lang="da-DK" sz="2400" b="1" dirty="0" smtClean="0">
                <a:solidFill>
                  <a:srgbClr val="C00000"/>
                </a:solidFill>
              </a:rPr>
              <a:t> </a:t>
            </a:r>
            <a:r>
              <a:rPr lang="da-DK" sz="2400" b="1" dirty="0" err="1" smtClean="0">
                <a:solidFill>
                  <a:srgbClr val="C00000"/>
                </a:solidFill>
              </a:rPr>
              <a:t>tree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792088"/>
          </a:xfrm>
        </p:spPr>
        <p:txBody>
          <a:bodyPr/>
          <a:lstStyle/>
          <a:p>
            <a:pPr algn="l"/>
            <a:r>
              <a:rPr lang="da-DK" b="1" dirty="0" err="1" smtClean="0"/>
              <a:t>Splay</a:t>
            </a:r>
            <a:r>
              <a:rPr lang="da-DK" b="1" dirty="0" smtClean="0"/>
              <a:t> </a:t>
            </a:r>
            <a:r>
              <a:rPr lang="da-DK" b="1" dirty="0" err="1" smtClean="0"/>
              <a:t>trees</a:t>
            </a:r>
            <a:r>
              <a:rPr lang="da-DK" b="1" dirty="0" smtClean="0"/>
              <a:t> (</a:t>
            </a:r>
            <a:r>
              <a:rPr lang="da-DK" b="1" dirty="0" err="1" smtClean="0"/>
              <a:t>amortized</a:t>
            </a:r>
            <a:r>
              <a:rPr lang="da-DK" b="1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4525963"/>
          </a:xfrm>
        </p:spPr>
        <p:txBody>
          <a:bodyPr/>
          <a:lstStyle/>
          <a:p>
            <a:pPr>
              <a:tabLst>
                <a:tab pos="7988300" algn="r"/>
              </a:tabLst>
            </a:pPr>
            <a:r>
              <a:rPr lang="da-DK" dirty="0" err="1" smtClean="0"/>
              <a:t>Static</a:t>
            </a:r>
            <a:r>
              <a:rPr lang="da-DK" dirty="0" smtClean="0"/>
              <a:t> optimal 	O(log (1/</a:t>
            </a:r>
            <a:r>
              <a:rPr lang="da-DK" i="1" dirty="0" smtClean="0"/>
              <a:t>p</a:t>
            </a:r>
            <a:r>
              <a:rPr lang="da-DK" dirty="0" smtClean="0"/>
              <a:t>(</a:t>
            </a:r>
            <a:r>
              <a:rPr lang="da-DK" i="1" dirty="0" err="1" smtClean="0"/>
              <a:t>x</a:t>
            </a:r>
            <a:r>
              <a:rPr lang="da-DK" i="1" baseline="-25000" dirty="0" err="1" smtClean="0"/>
              <a:t>i</a:t>
            </a:r>
            <a:r>
              <a:rPr lang="da-DK" dirty="0" smtClean="0"/>
              <a:t>)))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Sequential-access</a:t>
            </a:r>
            <a:r>
              <a:rPr lang="da-DK" dirty="0" smtClean="0"/>
              <a:t> </a:t>
            </a:r>
            <a:r>
              <a:rPr lang="da-DK" dirty="0" err="1" smtClean="0"/>
              <a:t>bound</a:t>
            </a:r>
            <a:r>
              <a:rPr lang="da-DK" dirty="0" smtClean="0"/>
              <a:t>	O(1)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Static</a:t>
            </a:r>
            <a:r>
              <a:rPr lang="da-DK" dirty="0" smtClean="0"/>
              <a:t> finger </a:t>
            </a:r>
            <a:r>
              <a:rPr lang="da-DK" dirty="0" err="1" smtClean="0"/>
              <a:t>bound</a:t>
            </a:r>
            <a:r>
              <a:rPr lang="da-DK" dirty="0" smtClean="0"/>
              <a:t>	O(log </a:t>
            </a:r>
            <a:r>
              <a:rPr lang="da-DK" i="1" dirty="0" smtClean="0"/>
              <a:t>d</a:t>
            </a:r>
            <a:r>
              <a:rPr lang="da-DK" i="1" baseline="-25000" dirty="0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f</a:t>
            </a:r>
            <a:r>
              <a:rPr lang="da-DK" dirty="0" smtClean="0"/>
              <a:t>, </a:t>
            </a:r>
            <a:r>
              <a:rPr lang="da-DK" i="1" dirty="0" smtClean="0"/>
              <a:t>x</a:t>
            </a:r>
            <a:r>
              <a:rPr lang="da-DK" i="1" baseline="-25000" dirty="0" smtClean="0"/>
              <a:t>i</a:t>
            </a:r>
            <a:r>
              <a:rPr lang="da-DK" dirty="0" smtClean="0"/>
              <a:t>))</a:t>
            </a:r>
          </a:p>
          <a:p>
            <a:pPr>
              <a:tabLst>
                <a:tab pos="7988300" algn="r"/>
              </a:tabLst>
            </a:pPr>
            <a:r>
              <a:rPr lang="da-DK" dirty="0" smtClean="0"/>
              <a:t>Dynamic finger </a:t>
            </a:r>
            <a:r>
              <a:rPr lang="da-DK" dirty="0" err="1" smtClean="0"/>
              <a:t>bound</a:t>
            </a:r>
            <a:r>
              <a:rPr lang="da-DK" dirty="0" smtClean="0"/>
              <a:t>	O(log </a:t>
            </a:r>
            <a:r>
              <a:rPr lang="da-DK" i="1" dirty="0" smtClean="0"/>
              <a:t>d</a:t>
            </a:r>
            <a:r>
              <a:rPr lang="da-DK" i="1" baseline="-25000" dirty="0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x</a:t>
            </a:r>
            <a:r>
              <a:rPr lang="da-DK" i="1" baseline="-25000" dirty="0" smtClean="0"/>
              <a:t>i</a:t>
            </a:r>
            <a:r>
              <a:rPr lang="da-DK" dirty="0" smtClean="0"/>
              <a:t>,</a:t>
            </a:r>
            <a:r>
              <a:rPr lang="da-DK" i="1" dirty="0" smtClean="0"/>
              <a:t> x</a:t>
            </a:r>
            <a:r>
              <a:rPr lang="da-DK" i="1" baseline="-25000" dirty="0" smtClean="0"/>
              <a:t>i</a:t>
            </a:r>
            <a:r>
              <a:rPr lang="da-DK" baseline="-25000" dirty="0" smtClean="0"/>
              <a:t>-1</a:t>
            </a:r>
            <a:r>
              <a:rPr lang="da-DK" dirty="0" smtClean="0"/>
              <a:t>))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Working</a:t>
            </a:r>
            <a:r>
              <a:rPr lang="da-DK" dirty="0" smtClean="0"/>
              <a:t> set </a:t>
            </a:r>
            <a:r>
              <a:rPr lang="da-DK" dirty="0" err="1" smtClean="0"/>
              <a:t>bound</a:t>
            </a:r>
            <a:r>
              <a:rPr lang="da-DK" dirty="0" smtClean="0"/>
              <a:t>	O(log </a:t>
            </a:r>
            <a:r>
              <a:rPr lang="da-DK" i="1" dirty="0" err="1" smtClean="0"/>
              <a:t>w</a:t>
            </a:r>
            <a:r>
              <a:rPr lang="da-DK" i="1" baseline="-25000" dirty="0" err="1" smtClean="0"/>
              <a:t>i</a:t>
            </a:r>
            <a:r>
              <a:rPr lang="da-DK" dirty="0" smtClean="0"/>
              <a:t>(</a:t>
            </a:r>
            <a:r>
              <a:rPr lang="da-DK" i="1" dirty="0" err="1" smtClean="0"/>
              <a:t>x</a:t>
            </a:r>
            <a:r>
              <a:rPr lang="da-DK" i="1" baseline="-25000" dirty="0" err="1" smtClean="0"/>
              <a:t>i</a:t>
            </a:r>
            <a:r>
              <a:rPr lang="da-DK" dirty="0" smtClean="0"/>
              <a:t>))</a:t>
            </a:r>
          </a:p>
          <a:p>
            <a:pPr>
              <a:tabLst>
                <a:tab pos="7988300" algn="r"/>
              </a:tabLst>
            </a:pPr>
            <a:r>
              <a:rPr lang="da-DK" dirty="0" err="1" smtClean="0"/>
              <a:t>Unified</a:t>
            </a:r>
            <a:r>
              <a:rPr lang="da-DK" dirty="0" smtClean="0"/>
              <a:t> </a:t>
            </a:r>
            <a:r>
              <a:rPr lang="da-DK" dirty="0" err="1" smtClean="0"/>
              <a:t>bound</a:t>
            </a:r>
            <a:r>
              <a:rPr lang="da-DK" dirty="0" smtClean="0"/>
              <a:t>	O(</a:t>
            </a:r>
            <a:r>
              <a:rPr lang="da-DK" dirty="0" err="1" smtClean="0"/>
              <a:t>min</a:t>
            </a:r>
            <a:r>
              <a:rPr lang="da-DK" i="1" baseline="-25000" dirty="0" err="1" smtClean="0"/>
              <a:t>y</a:t>
            </a:r>
            <a:r>
              <a:rPr lang="da-DK" baseline="-25000" dirty="0" err="1" smtClean="0">
                <a:sym typeface="Symbol"/>
              </a:rPr>
              <a:t></a:t>
            </a:r>
            <a:r>
              <a:rPr lang="da-DK" i="1" baseline="-25000" dirty="0" err="1" smtClean="0">
                <a:sym typeface="Symbol"/>
              </a:rPr>
              <a:t>S</a:t>
            </a:r>
            <a:r>
              <a:rPr lang="da-DK" i="1" baseline="-50000" dirty="0" err="1" smtClean="0">
                <a:sym typeface="Symbol"/>
              </a:rPr>
              <a:t>i</a:t>
            </a:r>
            <a:r>
              <a:rPr lang="da-DK" dirty="0" smtClean="0">
                <a:sym typeface="Symbol"/>
              </a:rPr>
              <a:t> </a:t>
            </a:r>
            <a:r>
              <a:rPr lang="da-DK" dirty="0" smtClean="0">
                <a:sym typeface="Symbol"/>
              </a:rPr>
              <a:t>log(</a:t>
            </a:r>
            <a:r>
              <a:rPr lang="da-DK" i="1" dirty="0" err="1" smtClean="0"/>
              <a:t>w</a:t>
            </a:r>
            <a:r>
              <a:rPr lang="da-DK" i="1" baseline="-25000" dirty="0" err="1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y</a:t>
            </a:r>
            <a:r>
              <a:rPr lang="da-DK" dirty="0" smtClean="0"/>
              <a:t>)+</a:t>
            </a:r>
            <a:r>
              <a:rPr lang="da-DK" i="1" dirty="0" smtClean="0"/>
              <a:t>d</a:t>
            </a:r>
            <a:r>
              <a:rPr lang="da-DK" i="1" baseline="-25000" dirty="0" smtClean="0"/>
              <a:t>i</a:t>
            </a:r>
            <a:r>
              <a:rPr lang="da-DK" dirty="0" smtClean="0"/>
              <a:t>(</a:t>
            </a:r>
            <a:r>
              <a:rPr lang="da-DK" i="1" dirty="0" smtClean="0"/>
              <a:t>x</a:t>
            </a:r>
            <a:r>
              <a:rPr lang="da-DK" i="1" baseline="-25000" dirty="0" smtClean="0"/>
              <a:t>i</a:t>
            </a:r>
            <a:r>
              <a:rPr lang="da-DK" dirty="0" smtClean="0"/>
              <a:t>,</a:t>
            </a:r>
            <a:r>
              <a:rPr lang="da-DK" i="1" dirty="0" smtClean="0"/>
              <a:t> y</a:t>
            </a:r>
            <a:r>
              <a:rPr lang="da-DK" dirty="0" smtClean="0"/>
              <a:t>)))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5" name="5-Point Star 94"/>
          <p:cNvSpPr/>
          <p:nvPr/>
        </p:nvSpPr>
        <p:spPr>
          <a:xfrm>
            <a:off x="211596" y="1516868"/>
            <a:ext cx="432048" cy="36004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5-Point Star 95"/>
          <p:cNvSpPr/>
          <p:nvPr/>
        </p:nvSpPr>
        <p:spPr>
          <a:xfrm>
            <a:off x="211596" y="924762"/>
            <a:ext cx="432048" cy="36004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5-Point Star 96"/>
          <p:cNvSpPr/>
          <p:nvPr/>
        </p:nvSpPr>
        <p:spPr>
          <a:xfrm>
            <a:off x="211596" y="2084730"/>
            <a:ext cx="432048" cy="36004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5-Point Star 97"/>
          <p:cNvSpPr/>
          <p:nvPr/>
        </p:nvSpPr>
        <p:spPr>
          <a:xfrm>
            <a:off x="203394" y="2668634"/>
            <a:ext cx="432048" cy="36004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5-Point Star 98"/>
          <p:cNvSpPr/>
          <p:nvPr/>
        </p:nvSpPr>
        <p:spPr>
          <a:xfrm>
            <a:off x="211596" y="3252900"/>
            <a:ext cx="432048" cy="36004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144016" y="4699010"/>
            <a:ext cx="89644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76213" algn="l"/>
              </a:tabLst>
            </a:pPr>
            <a:r>
              <a:rPr lang="da-DK" dirty="0" smtClean="0">
                <a:solidFill>
                  <a:srgbClr val="C00000"/>
                </a:solidFill>
              </a:rPr>
              <a:t>1</a:t>
            </a:r>
            <a:r>
              <a:rPr lang="da-DK" dirty="0" smtClean="0"/>
              <a:t> 	[</a:t>
            </a:r>
            <a:r>
              <a:rPr lang="en-US" dirty="0" smtClean="0"/>
              <a:t>D.D. </a:t>
            </a:r>
            <a:r>
              <a:rPr lang="en-US" dirty="0" err="1" smtClean="0"/>
              <a:t>Sleator</a:t>
            </a:r>
            <a:r>
              <a:rPr lang="en-US" dirty="0" smtClean="0"/>
              <a:t>, R.E. </a:t>
            </a:r>
            <a:r>
              <a:rPr lang="en-US" dirty="0" err="1" smtClean="0"/>
              <a:t>Tarjan</a:t>
            </a:r>
            <a:r>
              <a:rPr lang="en-US" dirty="0" smtClean="0"/>
              <a:t>, </a:t>
            </a:r>
            <a:r>
              <a:rPr lang="en-US" i="1" dirty="0" smtClean="0"/>
              <a:t>Self-Adjusting Binary Search Trees</a:t>
            </a:r>
            <a:r>
              <a:rPr lang="en-US" dirty="0" smtClean="0"/>
              <a:t>, J. ACM 32(3), 652-686, 1985]</a:t>
            </a:r>
          </a:p>
          <a:p>
            <a:pPr>
              <a:tabLst>
                <a:tab pos="176213" algn="l"/>
              </a:tabLst>
            </a:pPr>
            <a:r>
              <a:rPr lang="en-US" dirty="0" smtClean="0">
                <a:solidFill>
                  <a:srgbClr val="C00000"/>
                </a:solidFill>
              </a:rPr>
              <a:t>2</a:t>
            </a:r>
            <a:r>
              <a:rPr lang="en-US" dirty="0" smtClean="0"/>
              <a:t> 	[R.E. </a:t>
            </a:r>
            <a:r>
              <a:rPr lang="en-US" dirty="0" err="1" smtClean="0"/>
              <a:t>Tarjan</a:t>
            </a:r>
            <a:r>
              <a:rPr lang="en-US" dirty="0" smtClean="0"/>
              <a:t>, </a:t>
            </a:r>
            <a:r>
              <a:rPr lang="en-US" i="1" dirty="0" smtClean="0"/>
              <a:t>Sequential access in play trees takes linear time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Combinatorica</a:t>
            </a:r>
            <a:r>
              <a:rPr lang="en-US" dirty="0" smtClean="0"/>
              <a:t> 5(4), 367-378, 1985]</a:t>
            </a:r>
          </a:p>
          <a:p>
            <a:pPr>
              <a:tabLst>
                <a:tab pos="176213" algn="l"/>
              </a:tabLst>
            </a:pPr>
            <a:r>
              <a:rPr lang="en-US" dirty="0" smtClean="0">
                <a:solidFill>
                  <a:srgbClr val="C00000"/>
                </a:solidFill>
              </a:rPr>
              <a:t>3</a:t>
            </a:r>
            <a:r>
              <a:rPr lang="en-US" dirty="0" smtClean="0"/>
              <a:t> 	[R. Cole, B. </a:t>
            </a:r>
            <a:r>
              <a:rPr lang="en-US" dirty="0" err="1" smtClean="0"/>
              <a:t>Mishra</a:t>
            </a:r>
            <a:r>
              <a:rPr lang="en-US" dirty="0" smtClean="0"/>
              <a:t>, J.P. Schmidt, A. Siegel, </a:t>
            </a:r>
            <a:r>
              <a:rPr lang="en-US" i="1" dirty="0" smtClean="0"/>
              <a:t>On the Dynamic Finger Conjecture for Splay Trees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i="1" dirty="0" smtClean="0"/>
              <a:t>Part I: Splay Sorting log n-Block Sequences</a:t>
            </a:r>
            <a:r>
              <a:rPr lang="en-US" dirty="0" smtClean="0"/>
              <a:t>. SIAM J. Computing, 30(1), 1-43, 2000]</a:t>
            </a:r>
          </a:p>
          <a:p>
            <a:pPr>
              <a:tabLst>
                <a:tab pos="176213" algn="l"/>
              </a:tabLst>
            </a:pPr>
            <a:r>
              <a:rPr lang="en-US" dirty="0" smtClean="0"/>
              <a:t>	[R. Cole,</a:t>
            </a:r>
            <a:r>
              <a:rPr lang="en-US" i="1" dirty="0" smtClean="0"/>
              <a:t> On the Dynamic Finger Conjecture for Splay Trees. Part II: The Proof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	SIAM J. Computing, 30(1), 44-85, 2000]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376082" y="77145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83922" y="1372852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95536" y="193287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95536" y="310104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95536" y="2499646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3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7504" y="3661066"/>
            <a:ext cx="827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Open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5" grpId="0" animBg="1"/>
      <p:bldP spid="96" grpId="0" animBg="1"/>
      <p:bldP spid="97" grpId="0" animBg="1"/>
      <p:bldP spid="98" grpId="0" animBg="1"/>
      <p:bldP spid="99" grpId="0" animBg="1"/>
      <p:bldP spid="101" grpId="0"/>
      <p:bldP spid="102" grpId="0"/>
      <p:bldP spid="103" grpId="0"/>
      <p:bldP spid="104" grpId="0"/>
      <p:bldP spid="105" grpId="0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20688"/>
            <a:ext cx="8686800" cy="10081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[T.C. </a:t>
            </a:r>
            <a:r>
              <a:rPr lang="en-US" sz="1800" dirty="0" err="1" smtClean="0"/>
              <a:t>Hu</a:t>
            </a:r>
            <a:r>
              <a:rPr lang="en-US" sz="1800" dirty="0" smtClean="0"/>
              <a:t>, A.C. Tucker, </a:t>
            </a:r>
            <a:r>
              <a:rPr lang="en-US" sz="1800" i="1" dirty="0" smtClean="0"/>
              <a:t>Optimal computer search trees and variable-length alphabetic codes</a:t>
            </a:r>
            <a:r>
              <a:rPr lang="en-US" sz="1800" dirty="0" smtClean="0"/>
              <a:t>, SIAM Journal on Applied Mathematics 21 (4), 514–532, 1971]</a:t>
            </a:r>
            <a:endParaRPr lang="da-DK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[D.E. Knuth, </a:t>
            </a:r>
            <a:r>
              <a:rPr lang="en-US" sz="1800" i="1" dirty="0" smtClean="0"/>
              <a:t>Optimum binary search trees</a:t>
            </a:r>
            <a:r>
              <a:rPr lang="en-US" sz="1800" dirty="0" smtClean="0"/>
              <a:t>, </a:t>
            </a:r>
            <a:r>
              <a:rPr lang="en-US" sz="1800" dirty="0" err="1" smtClean="0"/>
              <a:t>Acta</a:t>
            </a:r>
            <a:r>
              <a:rPr lang="en-US" sz="1800" dirty="0" smtClean="0"/>
              <a:t> </a:t>
            </a:r>
            <a:r>
              <a:rPr lang="en-US" sz="1800" dirty="0" err="1" smtClean="0"/>
              <a:t>Informatica</a:t>
            </a:r>
            <a:r>
              <a:rPr lang="en-US" sz="1800" dirty="0" smtClean="0"/>
              <a:t> 1, 14–25, 1971]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7504" y="-2738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Static</a:t>
            </a:r>
            <a:r>
              <a:rPr kumimoji="0" lang="da-DK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optimality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1043608" y="5495632"/>
          <a:ext cx="702976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68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b="0" i="1" dirty="0" err="1" smtClean="0">
                          <a:solidFill>
                            <a:schemeClr val="tx1"/>
                          </a:solidFill>
                          <a:sym typeface="Symbol"/>
                        </a:rPr>
                        <a:t>x</a:t>
                      </a:r>
                      <a:r>
                        <a:rPr lang="da-DK" b="0" i="1" baseline="-25000" dirty="0" err="1" smtClean="0">
                          <a:solidFill>
                            <a:schemeClr val="tx1"/>
                          </a:solidFill>
                          <a:sym typeface="Symbol"/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J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ym typeface="Symbol"/>
                        </a:rPr>
                        <a:t>p(</a:t>
                      </a:r>
                      <a:r>
                        <a:rPr lang="da-DK" b="0" i="1" dirty="0" err="1" smtClean="0">
                          <a:sym typeface="Symbol"/>
                        </a:rPr>
                        <a:t>x</a:t>
                      </a:r>
                      <a:r>
                        <a:rPr lang="da-DK" b="0" i="1" baseline="-25000" dirty="0" err="1" smtClean="0">
                          <a:sym typeface="Symbol"/>
                        </a:rPr>
                        <a:t>i</a:t>
                      </a:r>
                      <a:r>
                        <a:rPr lang="da-DK" b="0" dirty="0" smtClean="0">
                          <a:sym typeface="Symbol"/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0.60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0.03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47" name="Oval 46"/>
          <p:cNvSpPr/>
          <p:nvPr/>
        </p:nvSpPr>
        <p:spPr>
          <a:xfrm>
            <a:off x="2811724" y="2044806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1115616" y="2780928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4483950" y="2771636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11760" y="2420888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1.0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55576" y="3203684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0.17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067944" y="3147718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0.23</a:t>
            </a:r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1763688" y="3429000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403648" y="3851756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0.07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2411760" y="4067780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79712" y="4499828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0.02</a:t>
            </a:r>
            <a:endParaRPr lang="en-US" dirty="0"/>
          </a:p>
        </p:txBody>
      </p:sp>
      <p:cxnSp>
        <p:nvCxnSpPr>
          <p:cNvPr id="59" name="Straight Connector 58"/>
          <p:cNvCxnSpPr>
            <a:stCxn id="54" idx="5"/>
            <a:endCxn id="56" idx="1"/>
          </p:cNvCxnSpPr>
          <p:nvPr/>
        </p:nvCxnSpPr>
        <p:spPr>
          <a:xfrm>
            <a:off x="2132464" y="3797776"/>
            <a:ext cx="342568" cy="3332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8" idx="5"/>
            <a:endCxn id="54" idx="1"/>
          </p:cNvCxnSpPr>
          <p:nvPr/>
        </p:nvCxnSpPr>
        <p:spPr>
          <a:xfrm>
            <a:off x="1484392" y="3149704"/>
            <a:ext cx="342568" cy="3425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8" idx="7"/>
            <a:endCxn id="47" idx="3"/>
          </p:cNvCxnSpPr>
          <p:nvPr/>
        </p:nvCxnSpPr>
        <p:spPr>
          <a:xfrm flipV="1">
            <a:off x="1484392" y="2413582"/>
            <a:ext cx="1390604" cy="4306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7" idx="5"/>
            <a:endCxn id="49" idx="1"/>
          </p:cNvCxnSpPr>
          <p:nvPr/>
        </p:nvCxnSpPr>
        <p:spPr>
          <a:xfrm>
            <a:off x="3180500" y="2413582"/>
            <a:ext cx="1366722" cy="4213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67"/>
          <p:cNvSpPr/>
          <p:nvPr/>
        </p:nvSpPr>
        <p:spPr>
          <a:xfrm>
            <a:off x="3851920" y="3429000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491880" y="3851756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0.11</a:t>
            </a:r>
            <a:endParaRPr lang="en-US" dirty="0"/>
          </a:p>
        </p:txBody>
      </p:sp>
      <p:sp>
        <p:nvSpPr>
          <p:cNvPr id="70" name="Oval 69"/>
          <p:cNvSpPr/>
          <p:nvPr/>
        </p:nvSpPr>
        <p:spPr>
          <a:xfrm>
            <a:off x="3203848" y="4077072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843808" y="4499828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0.03</a:t>
            </a:r>
            <a:endParaRPr lang="en-US" dirty="0"/>
          </a:p>
        </p:txBody>
      </p:sp>
      <p:cxnSp>
        <p:nvCxnSpPr>
          <p:cNvPr id="73" name="Straight Connector 72"/>
          <p:cNvCxnSpPr>
            <a:stCxn id="70" idx="7"/>
            <a:endCxn id="68" idx="3"/>
          </p:cNvCxnSpPr>
          <p:nvPr/>
        </p:nvCxnSpPr>
        <p:spPr>
          <a:xfrm flipV="1">
            <a:off x="3572624" y="3797776"/>
            <a:ext cx="342568" cy="3425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8" idx="7"/>
            <a:endCxn id="49" idx="3"/>
          </p:cNvCxnSpPr>
          <p:nvPr/>
        </p:nvCxnSpPr>
        <p:spPr>
          <a:xfrm flipV="1">
            <a:off x="4220696" y="3140412"/>
            <a:ext cx="326526" cy="3518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5148064" y="3429000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7" name="Straight Connector 76"/>
          <p:cNvCxnSpPr>
            <a:stCxn id="76" idx="1"/>
            <a:endCxn id="49" idx="5"/>
          </p:cNvCxnSpPr>
          <p:nvPr/>
        </p:nvCxnSpPr>
        <p:spPr>
          <a:xfrm flipH="1" flipV="1">
            <a:off x="4852726" y="3140412"/>
            <a:ext cx="358610" cy="3518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16016" y="3861048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0.10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5148064" y="4643844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716016" y="5075892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0.01</a:t>
            </a:r>
            <a:endParaRPr lang="en-US" dirty="0"/>
          </a:p>
        </p:txBody>
      </p:sp>
      <p:sp>
        <p:nvSpPr>
          <p:cNvPr id="82" name="Oval 81"/>
          <p:cNvSpPr/>
          <p:nvPr/>
        </p:nvSpPr>
        <p:spPr>
          <a:xfrm>
            <a:off x="5724128" y="4067780"/>
            <a:ext cx="432048" cy="432048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>
                <a:solidFill>
                  <a:schemeClr val="tx1"/>
                </a:solidFill>
              </a:rPr>
              <a:t>J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292080" y="4499828"/>
            <a:ext cx="12241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0.04</a:t>
            </a:r>
            <a:endParaRPr lang="en-US" dirty="0"/>
          </a:p>
        </p:txBody>
      </p:sp>
      <p:cxnSp>
        <p:nvCxnSpPr>
          <p:cNvPr id="85" name="Straight Connector 84"/>
          <p:cNvCxnSpPr>
            <a:stCxn id="82" idx="1"/>
            <a:endCxn id="76" idx="5"/>
          </p:cNvCxnSpPr>
          <p:nvPr/>
        </p:nvCxnSpPr>
        <p:spPr>
          <a:xfrm flipH="1" flipV="1">
            <a:off x="5516840" y="3797776"/>
            <a:ext cx="270560" cy="3332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80" idx="7"/>
            <a:endCxn id="82" idx="3"/>
          </p:cNvCxnSpPr>
          <p:nvPr/>
        </p:nvCxnSpPr>
        <p:spPr>
          <a:xfrm flipV="1">
            <a:off x="5516840" y="4436556"/>
            <a:ext cx="270560" cy="2705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5580112" y="1940639"/>
            <a:ext cx="3456384" cy="120032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Split 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 ½ </a:t>
            </a:r>
            <a:r>
              <a:rPr lang="da-DK" dirty="0" err="1" smtClean="0">
                <a:solidFill>
                  <a:srgbClr val="C00000"/>
                </a:solidFill>
              </a:rPr>
              <a:t>weight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both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children</a:t>
            </a:r>
            <a:endParaRPr lang="da-DK" dirty="0" smtClean="0">
              <a:solidFill>
                <a:srgbClr val="C00000"/>
              </a:solidFill>
              <a:sym typeface="Symbol"/>
            </a:endParaRPr>
          </a:p>
          <a:p>
            <a:pPr>
              <a:buFont typeface="Symbol"/>
              <a:buChar char="Þ"/>
            </a:pPr>
            <a:r>
              <a:rPr lang="da-DK" dirty="0" smtClean="0">
                <a:solidFill>
                  <a:srgbClr val="C00000"/>
                </a:solidFill>
                <a:sym typeface="Symbol"/>
              </a:rPr>
              <a:t> Depth </a:t>
            </a:r>
            <a:r>
              <a:rPr lang="da-DK" i="1" dirty="0" smtClean="0">
                <a:solidFill>
                  <a:srgbClr val="C00000"/>
                </a:solidFill>
                <a:sym typeface="Symbol"/>
              </a:rPr>
              <a:t>d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subtree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weight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 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(½)</a:t>
            </a:r>
            <a:r>
              <a:rPr lang="da-DK" i="1" baseline="30000" dirty="0" smtClean="0">
                <a:solidFill>
                  <a:srgbClr val="C00000"/>
                </a:solidFill>
                <a:sym typeface="Symbol"/>
              </a:rPr>
              <a:t>d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endParaRPr lang="da-DK" dirty="0" smtClean="0">
              <a:solidFill>
                <a:srgbClr val="C00000"/>
              </a:solidFill>
              <a:sym typeface="Symbol"/>
            </a:endParaRPr>
          </a:p>
          <a:p>
            <a:pPr>
              <a:buFont typeface="Symbol"/>
              <a:buChar char="Þ"/>
            </a:pP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Depth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i="1" dirty="0" err="1" smtClean="0">
                <a:solidFill>
                  <a:srgbClr val="C00000"/>
                </a:solidFill>
                <a:sym typeface="Symbol"/>
              </a:rPr>
              <a:t>x</a:t>
            </a:r>
            <a:r>
              <a:rPr lang="da-DK" i="1" baseline="-25000" dirty="0" err="1" smtClean="0">
                <a:solidFill>
                  <a:srgbClr val="C00000"/>
                </a:solidFill>
                <a:sym typeface="Symbol"/>
              </a:rPr>
              <a:t>i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 log(1/</a:t>
            </a:r>
            <a:r>
              <a:rPr lang="da-DK" i="1" dirty="0" smtClean="0">
                <a:solidFill>
                  <a:srgbClr val="C00000"/>
                </a:solidFill>
                <a:sym typeface="Symbol"/>
              </a:rPr>
              <a:t>p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(</a:t>
            </a:r>
            <a:r>
              <a:rPr lang="da-DK" i="1" dirty="0" err="1" smtClean="0">
                <a:solidFill>
                  <a:srgbClr val="C00000"/>
                </a:solidFill>
                <a:sym typeface="Symbol"/>
              </a:rPr>
              <a:t>x</a:t>
            </a:r>
            <a:r>
              <a:rPr lang="da-DK" i="1" baseline="-25000" dirty="0" err="1" smtClean="0">
                <a:solidFill>
                  <a:srgbClr val="C00000"/>
                </a:solidFill>
                <a:sym typeface="Symbol"/>
              </a:rPr>
              <a:t>i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))</a:t>
            </a:r>
          </a:p>
          <a:p>
            <a:pPr>
              <a:buFont typeface="Symbol"/>
              <a:buChar char="Þ"/>
            </a:pP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Static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optimal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971600" y="6381328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solidFill>
                  <a:srgbClr val="C00000"/>
                </a:solidFill>
              </a:rPr>
              <a:t>Construction: </a:t>
            </a:r>
            <a:r>
              <a:rPr lang="da-DK" dirty="0" err="1" smtClean="0">
                <a:solidFill>
                  <a:srgbClr val="C00000"/>
                </a:solidFill>
              </a:rPr>
              <a:t>Compute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prefix</a:t>
            </a:r>
            <a:r>
              <a:rPr lang="da-DK" dirty="0" smtClean="0">
                <a:solidFill>
                  <a:srgbClr val="C00000"/>
                </a:solidFill>
              </a:rPr>
              <a:t> sums + </a:t>
            </a:r>
            <a:r>
              <a:rPr lang="da-DK" dirty="0" err="1" smtClean="0">
                <a:solidFill>
                  <a:srgbClr val="C00000"/>
                </a:solidFill>
              </a:rPr>
              <a:t>Exponential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search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 O(</a:t>
            </a:r>
            <a:r>
              <a:rPr lang="da-DK" i="1" dirty="0" smtClean="0">
                <a:solidFill>
                  <a:srgbClr val="C00000"/>
                </a:solidFill>
                <a:sym typeface="Symbol"/>
              </a:rPr>
              <a:t>n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)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1" grpId="0"/>
      <p:bldP spid="52" grpId="0"/>
      <p:bldP spid="53" grpId="0"/>
      <p:bldP spid="54" grpId="0" animBg="1"/>
      <p:bldP spid="55" grpId="0"/>
      <p:bldP spid="56" grpId="0" animBg="1"/>
      <p:bldP spid="57" grpId="0"/>
      <p:bldP spid="68" grpId="0" animBg="1"/>
      <p:bldP spid="69" grpId="0"/>
      <p:bldP spid="70" grpId="0" animBg="1"/>
      <p:bldP spid="71" grpId="0"/>
      <p:bldP spid="76" grpId="0" animBg="1"/>
      <p:bldP spid="79" grpId="0"/>
      <p:bldP spid="80" grpId="0" animBg="1"/>
      <p:bldP spid="81" grpId="0"/>
      <p:bldP spid="82" grpId="0" animBg="1"/>
      <p:bldP spid="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792088"/>
          </a:xfrm>
        </p:spPr>
        <p:txBody>
          <a:bodyPr>
            <a:normAutofit/>
          </a:bodyPr>
          <a:lstStyle/>
          <a:p>
            <a:pPr algn="l"/>
            <a:r>
              <a:rPr lang="da-DK" b="1" dirty="0" err="1" smtClean="0"/>
              <a:t>Working-set</a:t>
            </a:r>
            <a:r>
              <a:rPr lang="da-DK" b="1" dirty="0" smtClean="0"/>
              <a:t> </a:t>
            </a:r>
            <a:r>
              <a:rPr lang="da-DK" b="1" dirty="0" err="1" smtClean="0"/>
              <a:t>structure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272474" y="2817995"/>
            <a:ext cx="504056" cy="432048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807898" y="2457955"/>
            <a:ext cx="864096" cy="792088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aseline="-25000" dirty="0"/>
          </a:p>
        </p:txBody>
      </p:sp>
      <p:sp>
        <p:nvSpPr>
          <p:cNvPr id="7" name="Isosceles Triangle 6"/>
          <p:cNvSpPr/>
          <p:nvPr/>
        </p:nvSpPr>
        <p:spPr>
          <a:xfrm>
            <a:off x="1712634" y="1449843"/>
            <a:ext cx="3744416" cy="1800200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529058" y="332656"/>
            <a:ext cx="3456384" cy="2917387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951914" y="2745987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1</a:t>
            </a:r>
            <a:endParaRPr lang="en-US" sz="24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3296810" y="228432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2</a:t>
            </a:r>
            <a:endParaRPr lang="en-US" sz="2400" baseline="-25000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6897210" y="216992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3</a:t>
            </a:r>
            <a:endParaRPr lang="en-US" sz="2400" baseline="-25000" dirty="0" smtClean="0"/>
          </a:p>
        </p:txBody>
      </p:sp>
      <p:sp>
        <p:nvSpPr>
          <p:cNvPr id="60" name="TextBox 59"/>
          <p:cNvSpPr txBox="1"/>
          <p:nvPr/>
        </p:nvSpPr>
        <p:spPr>
          <a:xfrm>
            <a:off x="222562" y="284006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0</a:t>
            </a:r>
            <a:endParaRPr lang="en-US" sz="2400" baseline="-25000" dirty="0" smtClean="0"/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272474" y="36821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776530" y="36821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1712634" y="36821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529058" y="36821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8913434" y="36821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2474" y="3754115"/>
            <a:ext cx="86409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825202" y="3508458"/>
            <a:ext cx="4320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L</a:t>
            </a:r>
            <a:r>
              <a:rPr lang="da-DK" sz="2400" baseline="-25000" dirty="0" smtClean="0"/>
              <a:t>3</a:t>
            </a:r>
            <a:endParaRPr lang="en-US" sz="2400" baseline="-25000" dirty="0" smtClean="0"/>
          </a:p>
        </p:txBody>
      </p:sp>
      <p:sp>
        <p:nvSpPr>
          <p:cNvPr id="71" name="TextBox 70"/>
          <p:cNvSpPr txBox="1"/>
          <p:nvPr/>
        </p:nvSpPr>
        <p:spPr>
          <a:xfrm>
            <a:off x="3368818" y="3508458"/>
            <a:ext cx="4320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L</a:t>
            </a:r>
            <a:r>
              <a:rPr lang="da-DK" sz="2400" baseline="-25000" dirty="0" smtClean="0"/>
              <a:t>2</a:t>
            </a:r>
            <a:endParaRPr lang="en-US" sz="2400" baseline="-25000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1064562" y="3508458"/>
            <a:ext cx="4320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L</a:t>
            </a:r>
            <a:r>
              <a:rPr lang="da-DK" sz="2400" baseline="-25000" dirty="0" smtClean="0"/>
              <a:t>1</a:t>
            </a:r>
            <a:endParaRPr lang="en-US" sz="2400" baseline="-25000" dirty="0" smtClean="0"/>
          </a:p>
        </p:txBody>
      </p:sp>
      <p:sp>
        <p:nvSpPr>
          <p:cNvPr id="73" name="TextBox 72"/>
          <p:cNvSpPr txBox="1"/>
          <p:nvPr/>
        </p:nvSpPr>
        <p:spPr>
          <a:xfrm>
            <a:off x="384406" y="3554625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2400" i="1" dirty="0" smtClean="0"/>
              <a:t>L</a:t>
            </a:r>
            <a:r>
              <a:rPr lang="da-DK" sz="2400" baseline="-25000" dirty="0" smtClean="0"/>
              <a:t>0</a:t>
            </a:r>
            <a:endParaRPr lang="en-US" sz="2400" baseline="-25000" dirty="0" smtClean="0"/>
          </a:p>
        </p:txBody>
      </p:sp>
      <p:sp>
        <p:nvSpPr>
          <p:cNvPr id="75" name="Content Placeholder 2"/>
          <p:cNvSpPr>
            <a:spLocks noGrp="1"/>
          </p:cNvSpPr>
          <p:nvPr>
            <p:ph idx="1"/>
          </p:nvPr>
        </p:nvSpPr>
        <p:spPr>
          <a:xfrm>
            <a:off x="611560" y="4509120"/>
            <a:ext cx="8075240" cy="2348880"/>
          </a:xfrm>
        </p:spPr>
        <p:txBody>
          <a:bodyPr>
            <a:normAutofit/>
          </a:bodyPr>
          <a:lstStyle/>
          <a:p>
            <a:r>
              <a:rPr lang="da-DK" i="1" dirty="0" smtClean="0"/>
              <a:t>L </a:t>
            </a:r>
            <a:r>
              <a:rPr lang="da-DK" dirty="0" smtClean="0"/>
              <a:t>= </a:t>
            </a:r>
            <a:r>
              <a:rPr lang="da-DK" i="1" dirty="0" smtClean="0"/>
              <a:t>L</a:t>
            </a:r>
            <a:r>
              <a:rPr lang="da-DK" baseline="-25000" dirty="0" smtClean="0"/>
              <a:t>0</a:t>
            </a:r>
            <a:r>
              <a:rPr lang="da-DK" dirty="0" smtClean="0"/>
              <a:t>+</a:t>
            </a:r>
            <a:r>
              <a:rPr lang="da-DK" i="1" dirty="0" smtClean="0"/>
              <a:t>L</a:t>
            </a:r>
            <a:r>
              <a:rPr lang="da-DK" baseline="-25000" dirty="0" smtClean="0"/>
              <a:t>1</a:t>
            </a:r>
            <a:r>
              <a:rPr lang="da-DK" dirty="0" smtClean="0"/>
              <a:t>+ ∙∙∙ = </a:t>
            </a:r>
            <a:r>
              <a:rPr lang="da-DK" dirty="0" err="1" smtClean="0"/>
              <a:t>move-to-front</a:t>
            </a:r>
            <a:r>
              <a:rPr lang="da-DK" dirty="0" smtClean="0"/>
              <a:t> list</a:t>
            </a:r>
          </a:p>
          <a:p>
            <a:r>
              <a:rPr lang="da-DK" dirty="0" smtClean="0"/>
              <a:t>|</a:t>
            </a:r>
            <a:r>
              <a:rPr lang="da-DK" i="1" dirty="0" smtClean="0"/>
              <a:t>L</a:t>
            </a:r>
            <a:r>
              <a:rPr lang="da-DK" i="1" baseline="-25000" dirty="0" smtClean="0"/>
              <a:t>i</a:t>
            </a:r>
            <a:r>
              <a:rPr lang="da-DK" dirty="0" smtClean="0"/>
              <a:t>|=2</a:t>
            </a:r>
            <a:r>
              <a:rPr lang="da-DK" baseline="30000" dirty="0" smtClean="0"/>
              <a:t>2</a:t>
            </a:r>
            <a:r>
              <a:rPr lang="da-DK" i="1" baseline="50000" dirty="0" smtClean="0"/>
              <a:t>i</a:t>
            </a:r>
          </a:p>
          <a:p>
            <a:r>
              <a:rPr lang="da-DK" i="1" dirty="0" smtClean="0"/>
              <a:t>T</a:t>
            </a:r>
            <a:r>
              <a:rPr lang="da-DK" i="1" baseline="-25000" dirty="0" smtClean="0"/>
              <a:t>i</a:t>
            </a:r>
            <a:r>
              <a:rPr lang="da-DK" dirty="0" smtClean="0"/>
              <a:t> = </a:t>
            </a:r>
            <a:r>
              <a:rPr lang="da-DK" dirty="0" err="1" smtClean="0"/>
              <a:t>search</a:t>
            </a:r>
            <a:r>
              <a:rPr lang="da-DK" dirty="0" smtClean="0"/>
              <a:t> </a:t>
            </a:r>
            <a:r>
              <a:rPr lang="da-DK" dirty="0" err="1" smtClean="0"/>
              <a:t>tree</a:t>
            </a:r>
            <a:r>
              <a:rPr lang="da-DK" dirty="0" smtClean="0"/>
              <a:t> over </a:t>
            </a:r>
            <a:r>
              <a:rPr lang="da-DK" i="1" dirty="0" smtClean="0"/>
              <a:t>L</a:t>
            </a:r>
            <a:r>
              <a:rPr lang="da-DK" i="1" baseline="-25000" dirty="0" smtClean="0"/>
              <a:t>i</a:t>
            </a:r>
          </a:p>
          <a:p>
            <a:r>
              <a:rPr lang="da-DK" dirty="0" err="1" smtClean="0"/>
              <a:t>Insert</a:t>
            </a:r>
            <a:r>
              <a:rPr lang="da-DK" dirty="0" smtClean="0"/>
              <a:t>, </a:t>
            </a:r>
            <a:r>
              <a:rPr lang="da-DK" dirty="0" err="1" smtClean="0"/>
              <a:t>Delete</a:t>
            </a:r>
            <a:r>
              <a:rPr lang="da-DK" dirty="0" smtClean="0"/>
              <a:t> = O(log </a:t>
            </a:r>
            <a:r>
              <a:rPr lang="da-DK" i="1" dirty="0" smtClean="0"/>
              <a:t>n</a:t>
            </a:r>
            <a:r>
              <a:rPr lang="da-DK" dirty="0" smtClean="0"/>
              <a:t>), </a:t>
            </a:r>
            <a:r>
              <a:rPr lang="da-DK" dirty="0" err="1" smtClean="0"/>
              <a:t>Search</a:t>
            </a:r>
            <a:r>
              <a:rPr lang="da-DK" dirty="0" smtClean="0"/>
              <a:t> = O(log </a:t>
            </a:r>
            <a:r>
              <a:rPr lang="da-DK" i="1" dirty="0" err="1" smtClean="0">
                <a:solidFill>
                  <a:srgbClr val="0070C0"/>
                </a:solidFill>
              </a:rPr>
              <a:t>w</a:t>
            </a:r>
            <a:r>
              <a:rPr lang="da-DK" i="1" baseline="-25000" dirty="0" err="1" smtClean="0">
                <a:solidFill>
                  <a:srgbClr val="0070C0"/>
                </a:solidFill>
              </a:rPr>
              <a:t>j</a:t>
            </a:r>
            <a:r>
              <a:rPr lang="da-DK" dirty="0" smtClean="0"/>
              <a:t>)</a:t>
            </a:r>
            <a:endParaRPr lang="da-DK" i="1" baseline="-25000" dirty="0" smtClean="0"/>
          </a:p>
        </p:txBody>
      </p:sp>
      <p:grpSp>
        <p:nvGrpSpPr>
          <p:cNvPr id="77" name="Group 76"/>
          <p:cNvGrpSpPr/>
          <p:nvPr/>
        </p:nvGrpSpPr>
        <p:grpSpPr>
          <a:xfrm>
            <a:off x="272474" y="3394059"/>
            <a:ext cx="8604936" cy="180000"/>
            <a:chOff x="251520" y="2780928"/>
            <a:chExt cx="8604936" cy="180000"/>
          </a:xfrm>
        </p:grpSpPr>
        <p:cxnSp>
          <p:nvCxnSpPr>
            <p:cNvPr id="53" name="Straight Connector 52"/>
            <p:cNvCxnSpPr>
              <a:stCxn id="10" idx="6"/>
              <a:endCxn id="51" idx="2"/>
            </p:cNvCxnSpPr>
            <p:nvPr/>
          </p:nvCxnSpPr>
          <p:spPr>
            <a:xfrm>
              <a:off x="431520" y="2870928"/>
              <a:ext cx="82449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25152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9223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3294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97365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21436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45508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69579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93650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17721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41792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65864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89935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14006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38077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62148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86220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10291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434362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58433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482504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506576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530647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554718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78789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602860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26932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51003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675074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699145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23216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7472880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713592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7954304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819501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435728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8676456" y="2780928"/>
              <a:ext cx="180000" cy="180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Oval 80"/>
          <p:cNvSpPr/>
          <p:nvPr/>
        </p:nvSpPr>
        <p:spPr>
          <a:xfrm>
            <a:off x="516809" y="3392510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1479657" y="3392510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5331049" y="3392510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7016033" y="3392510"/>
            <a:ext cx="180000" cy="1800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 115"/>
          <p:cNvSpPr/>
          <p:nvPr/>
        </p:nvSpPr>
        <p:spPr>
          <a:xfrm>
            <a:off x="-468560" y="3536527"/>
            <a:ext cx="7980656" cy="1116609"/>
          </a:xfrm>
          <a:custGeom>
            <a:avLst/>
            <a:gdLst>
              <a:gd name="connsiteX0" fmla="*/ 7416800 w 7416800"/>
              <a:gd name="connsiteY0" fmla="*/ 144379 h 376989"/>
              <a:gd name="connsiteX1" fmla="*/ 3678990 w 7416800"/>
              <a:gd name="connsiteY1" fmla="*/ 336885 h 376989"/>
              <a:gd name="connsiteX2" fmla="*/ 534737 w 7416800"/>
              <a:gd name="connsiteY2" fmla="*/ 320842 h 376989"/>
              <a:gd name="connsiteX3" fmla="*/ 470569 w 7416800"/>
              <a:gd name="connsiteY3" fmla="*/ 0 h 376989"/>
              <a:gd name="connsiteX4" fmla="*/ 470569 w 7416800"/>
              <a:gd name="connsiteY4" fmla="*/ 0 h 376989"/>
              <a:gd name="connsiteX0" fmla="*/ 8134501 w 8134501"/>
              <a:gd name="connsiteY0" fmla="*/ 156233 h 388843"/>
              <a:gd name="connsiteX1" fmla="*/ 4396691 w 8134501"/>
              <a:gd name="connsiteY1" fmla="*/ 348739 h 388843"/>
              <a:gd name="connsiteX2" fmla="*/ 1252438 w 8134501"/>
              <a:gd name="connsiteY2" fmla="*/ 332696 h 388843"/>
              <a:gd name="connsiteX3" fmla="*/ 1188270 w 8134501"/>
              <a:gd name="connsiteY3" fmla="*/ 11854 h 388843"/>
              <a:gd name="connsiteX4" fmla="*/ 0 w 8134501"/>
              <a:gd name="connsiteY4" fmla="*/ 261571 h 388843"/>
              <a:gd name="connsiteX0" fmla="*/ 7416800 w 7416800"/>
              <a:gd name="connsiteY0" fmla="*/ 144379 h 376989"/>
              <a:gd name="connsiteX1" fmla="*/ 3678990 w 7416800"/>
              <a:gd name="connsiteY1" fmla="*/ 336885 h 376989"/>
              <a:gd name="connsiteX2" fmla="*/ 534737 w 7416800"/>
              <a:gd name="connsiteY2" fmla="*/ 320842 h 376989"/>
              <a:gd name="connsiteX3" fmla="*/ 470569 w 7416800"/>
              <a:gd name="connsiteY3" fmla="*/ 0 h 376989"/>
              <a:gd name="connsiteX0" fmla="*/ 7495228 w 7495228"/>
              <a:gd name="connsiteY0" fmla="*/ 212842 h 456863"/>
              <a:gd name="connsiteX1" fmla="*/ 3757418 w 7495228"/>
              <a:gd name="connsiteY1" fmla="*/ 405348 h 456863"/>
              <a:gd name="connsiteX2" fmla="*/ 613165 w 7495228"/>
              <a:gd name="connsiteY2" fmla="*/ 389305 h 456863"/>
              <a:gd name="connsiteX3" fmla="*/ 78428 w 7495228"/>
              <a:gd name="connsiteY3" fmla="*/ 0 h 456863"/>
              <a:gd name="connsiteX0" fmla="*/ 6882063 w 6882063"/>
              <a:gd name="connsiteY0" fmla="*/ 0 h 244021"/>
              <a:gd name="connsiteX1" fmla="*/ 3144253 w 6882063"/>
              <a:gd name="connsiteY1" fmla="*/ 192506 h 244021"/>
              <a:gd name="connsiteX2" fmla="*/ 0 w 6882063"/>
              <a:gd name="connsiteY2" fmla="*/ 176463 h 244021"/>
              <a:gd name="connsiteX0" fmla="*/ 7153112 w 7153112"/>
              <a:gd name="connsiteY0" fmla="*/ 149207 h 366580"/>
              <a:gd name="connsiteX1" fmla="*/ 3415302 w 7153112"/>
              <a:gd name="connsiteY1" fmla="*/ 341713 h 366580"/>
              <a:gd name="connsiteX2" fmla="*/ 0 w 7153112"/>
              <a:gd name="connsiteY2" fmla="*/ 0 h 366580"/>
              <a:gd name="connsiteX0" fmla="*/ 7153112 w 7153112"/>
              <a:gd name="connsiteY0" fmla="*/ 149207 h 413275"/>
              <a:gd name="connsiteX1" fmla="*/ 3415302 w 7153112"/>
              <a:gd name="connsiteY1" fmla="*/ 341713 h 413275"/>
              <a:gd name="connsiteX2" fmla="*/ 0 w 7153112"/>
              <a:gd name="connsiteY2" fmla="*/ 0 h 413275"/>
              <a:gd name="connsiteX0" fmla="*/ 7153112 w 7153112"/>
              <a:gd name="connsiteY0" fmla="*/ 149207 h 413275"/>
              <a:gd name="connsiteX1" fmla="*/ 3415302 w 7153112"/>
              <a:gd name="connsiteY1" fmla="*/ 341713 h 413275"/>
              <a:gd name="connsiteX2" fmla="*/ 0 w 7153112"/>
              <a:gd name="connsiteY2" fmla="*/ 0 h 413275"/>
              <a:gd name="connsiteX0" fmla="*/ 7200344 w 7200344"/>
              <a:gd name="connsiteY0" fmla="*/ 149207 h 475773"/>
              <a:gd name="connsiteX1" fmla="*/ 3462534 w 7200344"/>
              <a:gd name="connsiteY1" fmla="*/ 341713 h 475773"/>
              <a:gd name="connsiteX2" fmla="*/ 47232 w 7200344"/>
              <a:gd name="connsiteY2" fmla="*/ 0 h 475773"/>
              <a:gd name="connsiteX0" fmla="*/ 7153112 w 7153112"/>
              <a:gd name="connsiteY0" fmla="*/ 149207 h 385564"/>
              <a:gd name="connsiteX1" fmla="*/ 3415302 w 7153112"/>
              <a:gd name="connsiteY1" fmla="*/ 341713 h 385564"/>
              <a:gd name="connsiteX2" fmla="*/ 0 w 7153112"/>
              <a:gd name="connsiteY2" fmla="*/ 0 h 385564"/>
              <a:gd name="connsiteX0" fmla="*/ 7153112 w 7153112"/>
              <a:gd name="connsiteY0" fmla="*/ 149207 h 366581"/>
              <a:gd name="connsiteX1" fmla="*/ 3415302 w 7153112"/>
              <a:gd name="connsiteY1" fmla="*/ 341713 h 366581"/>
              <a:gd name="connsiteX2" fmla="*/ 0 w 7153112"/>
              <a:gd name="connsiteY2" fmla="*/ 0 h 366581"/>
              <a:gd name="connsiteX0" fmla="*/ 7153112 w 7153112"/>
              <a:gd name="connsiteY0" fmla="*/ 149207 h 385354"/>
              <a:gd name="connsiteX1" fmla="*/ 6337697 w 7153112"/>
              <a:gd name="connsiteY1" fmla="*/ 261844 h 385354"/>
              <a:gd name="connsiteX2" fmla="*/ 3415302 w 7153112"/>
              <a:gd name="connsiteY2" fmla="*/ 341713 h 385354"/>
              <a:gd name="connsiteX3" fmla="*/ 0 w 7153112"/>
              <a:gd name="connsiteY3" fmla="*/ 0 h 385354"/>
              <a:gd name="connsiteX0" fmla="*/ 7153112 w 7289014"/>
              <a:gd name="connsiteY0" fmla="*/ 149207 h 385354"/>
              <a:gd name="connsiteX1" fmla="*/ 7153112 w 7289014"/>
              <a:gd name="connsiteY1" fmla="*/ 52369 h 385354"/>
              <a:gd name="connsiteX2" fmla="*/ 6337697 w 7289014"/>
              <a:gd name="connsiteY2" fmla="*/ 261844 h 385354"/>
              <a:gd name="connsiteX3" fmla="*/ 3415302 w 7289014"/>
              <a:gd name="connsiteY3" fmla="*/ 341713 h 385354"/>
              <a:gd name="connsiteX4" fmla="*/ 0 w 7289014"/>
              <a:gd name="connsiteY4" fmla="*/ 0 h 385354"/>
              <a:gd name="connsiteX0" fmla="*/ 7153112 w 7776080"/>
              <a:gd name="connsiteY0" fmla="*/ 149207 h 350441"/>
              <a:gd name="connsiteX1" fmla="*/ 7153112 w 7776080"/>
              <a:gd name="connsiteY1" fmla="*/ 52369 h 350441"/>
              <a:gd name="connsiteX2" fmla="*/ 3415302 w 7776080"/>
              <a:gd name="connsiteY2" fmla="*/ 341713 h 350441"/>
              <a:gd name="connsiteX3" fmla="*/ 0 w 7776080"/>
              <a:gd name="connsiteY3" fmla="*/ 0 h 350441"/>
              <a:gd name="connsiteX0" fmla="*/ 7153112 w 7153112"/>
              <a:gd name="connsiteY0" fmla="*/ 52369 h 350441"/>
              <a:gd name="connsiteX1" fmla="*/ 3415302 w 7153112"/>
              <a:gd name="connsiteY1" fmla="*/ 341713 h 350441"/>
              <a:gd name="connsiteX2" fmla="*/ 0 w 7153112"/>
              <a:gd name="connsiteY2" fmla="*/ 0 h 350441"/>
              <a:gd name="connsiteX0" fmla="*/ 7153112 w 7153112"/>
              <a:gd name="connsiteY0" fmla="*/ 52369 h 350441"/>
              <a:gd name="connsiteX1" fmla="*/ 3415302 w 7153112"/>
              <a:gd name="connsiteY1" fmla="*/ 341713 h 350441"/>
              <a:gd name="connsiteX2" fmla="*/ 0 w 7153112"/>
              <a:gd name="connsiteY2" fmla="*/ 0 h 350441"/>
              <a:gd name="connsiteX0" fmla="*/ 7153112 w 7989235"/>
              <a:gd name="connsiteY0" fmla="*/ 52369 h 592286"/>
              <a:gd name="connsiteX1" fmla="*/ 3415302 w 7989235"/>
              <a:gd name="connsiteY1" fmla="*/ 341713 h 592286"/>
              <a:gd name="connsiteX2" fmla="*/ 0 w 7989235"/>
              <a:gd name="connsiteY2" fmla="*/ 0 h 592286"/>
              <a:gd name="connsiteX0" fmla="*/ 7153112 w 7878063"/>
              <a:gd name="connsiteY0" fmla="*/ 52369 h 606566"/>
              <a:gd name="connsiteX1" fmla="*/ 3415302 w 7878063"/>
              <a:gd name="connsiteY1" fmla="*/ 341713 h 606566"/>
              <a:gd name="connsiteX2" fmla="*/ 0 w 7878063"/>
              <a:gd name="connsiteY2" fmla="*/ 0 h 606566"/>
              <a:gd name="connsiteX0" fmla="*/ 7153112 w 7153112"/>
              <a:gd name="connsiteY0" fmla="*/ 52369 h 52369"/>
              <a:gd name="connsiteX1" fmla="*/ 0 w 7153112"/>
              <a:gd name="connsiteY1" fmla="*/ 0 h 52369"/>
              <a:gd name="connsiteX0" fmla="*/ 7153112 w 8041554"/>
              <a:gd name="connsiteY0" fmla="*/ 52369 h 816082"/>
              <a:gd name="connsiteX1" fmla="*/ 0 w 8041554"/>
              <a:gd name="connsiteY1" fmla="*/ 0 h 816082"/>
              <a:gd name="connsiteX0" fmla="*/ 8103277 w 8991719"/>
              <a:gd name="connsiteY0" fmla="*/ 52369 h 816082"/>
              <a:gd name="connsiteX1" fmla="*/ 950165 w 8991719"/>
              <a:gd name="connsiteY1" fmla="*/ 0 h 816082"/>
              <a:gd name="connsiteX0" fmla="*/ 8103277 w 9305731"/>
              <a:gd name="connsiteY0" fmla="*/ 52369 h 875325"/>
              <a:gd name="connsiteX1" fmla="*/ 950165 w 9305731"/>
              <a:gd name="connsiteY1" fmla="*/ 0 h 875325"/>
              <a:gd name="connsiteX0" fmla="*/ 8173675 w 9376129"/>
              <a:gd name="connsiteY0" fmla="*/ 41930 h 864886"/>
              <a:gd name="connsiteX1" fmla="*/ 950165 w 9376129"/>
              <a:gd name="connsiteY1" fmla="*/ 0 h 864886"/>
              <a:gd name="connsiteX0" fmla="*/ 8173675 w 9033007"/>
              <a:gd name="connsiteY0" fmla="*/ 41930 h 923805"/>
              <a:gd name="connsiteX1" fmla="*/ 950165 w 9033007"/>
              <a:gd name="connsiteY1" fmla="*/ 0 h 923805"/>
              <a:gd name="connsiteX0" fmla="*/ 8173675 w 8855891"/>
              <a:gd name="connsiteY0" fmla="*/ 41930 h 959268"/>
              <a:gd name="connsiteX1" fmla="*/ 950165 w 8855891"/>
              <a:gd name="connsiteY1" fmla="*/ 0 h 959268"/>
              <a:gd name="connsiteX0" fmla="*/ 8173675 w 8892516"/>
              <a:gd name="connsiteY0" fmla="*/ 41930 h 1052234"/>
              <a:gd name="connsiteX1" fmla="*/ 950165 w 8892516"/>
              <a:gd name="connsiteY1" fmla="*/ 0 h 1052234"/>
              <a:gd name="connsiteX0" fmla="*/ 8173675 w 10692602"/>
              <a:gd name="connsiteY0" fmla="*/ 41930 h 1028900"/>
              <a:gd name="connsiteX1" fmla="*/ 7387702 w 10692602"/>
              <a:gd name="connsiteY1" fmla="*/ 685632 h 1028900"/>
              <a:gd name="connsiteX2" fmla="*/ 950165 w 10692602"/>
              <a:gd name="connsiteY2" fmla="*/ 0 h 1028900"/>
              <a:gd name="connsiteX0" fmla="*/ 8173675 w 8173675"/>
              <a:gd name="connsiteY0" fmla="*/ 41930 h 916731"/>
              <a:gd name="connsiteX1" fmla="*/ 7387702 w 8173675"/>
              <a:gd name="connsiteY1" fmla="*/ 685632 h 916731"/>
              <a:gd name="connsiteX2" fmla="*/ 950165 w 8173675"/>
              <a:gd name="connsiteY2" fmla="*/ 0 h 916731"/>
              <a:gd name="connsiteX0" fmla="*/ 8173675 w 8984532"/>
              <a:gd name="connsiteY0" fmla="*/ 41930 h 916731"/>
              <a:gd name="connsiteX1" fmla="*/ 7387702 w 8984532"/>
              <a:gd name="connsiteY1" fmla="*/ 685632 h 916731"/>
              <a:gd name="connsiteX2" fmla="*/ 950165 w 8984532"/>
              <a:gd name="connsiteY2" fmla="*/ 0 h 916731"/>
              <a:gd name="connsiteX0" fmla="*/ 8173675 w 8984532"/>
              <a:gd name="connsiteY0" fmla="*/ 41930 h 916731"/>
              <a:gd name="connsiteX1" fmla="*/ 7387702 w 8984532"/>
              <a:gd name="connsiteY1" fmla="*/ 685632 h 916731"/>
              <a:gd name="connsiteX2" fmla="*/ 950165 w 8984532"/>
              <a:gd name="connsiteY2" fmla="*/ 0 h 916731"/>
              <a:gd name="connsiteX0" fmla="*/ 8173675 w 8173675"/>
              <a:gd name="connsiteY0" fmla="*/ 41930 h 860653"/>
              <a:gd name="connsiteX1" fmla="*/ 6468715 w 8173675"/>
              <a:gd name="connsiteY1" fmla="*/ 629554 h 860653"/>
              <a:gd name="connsiteX2" fmla="*/ 950165 w 8173675"/>
              <a:gd name="connsiteY2" fmla="*/ 0 h 860653"/>
              <a:gd name="connsiteX0" fmla="*/ 8173675 w 8173675"/>
              <a:gd name="connsiteY0" fmla="*/ 41930 h 965392"/>
              <a:gd name="connsiteX1" fmla="*/ 4541370 w 8173675"/>
              <a:gd name="connsiteY1" fmla="*/ 734293 h 965392"/>
              <a:gd name="connsiteX2" fmla="*/ 950165 w 8173675"/>
              <a:gd name="connsiteY2" fmla="*/ 0 h 965392"/>
              <a:gd name="connsiteX0" fmla="*/ 8173675 w 8173675"/>
              <a:gd name="connsiteY0" fmla="*/ 41930 h 965392"/>
              <a:gd name="connsiteX1" fmla="*/ 4541370 w 8173675"/>
              <a:gd name="connsiteY1" fmla="*/ 734293 h 965392"/>
              <a:gd name="connsiteX2" fmla="*/ 950165 w 8173675"/>
              <a:gd name="connsiteY2" fmla="*/ 0 h 965392"/>
              <a:gd name="connsiteX0" fmla="*/ 8173675 w 8173675"/>
              <a:gd name="connsiteY0" fmla="*/ 41930 h 823462"/>
              <a:gd name="connsiteX1" fmla="*/ 4541370 w 8173675"/>
              <a:gd name="connsiteY1" fmla="*/ 734293 h 823462"/>
              <a:gd name="connsiteX2" fmla="*/ 950165 w 8173675"/>
              <a:gd name="connsiteY2" fmla="*/ 0 h 823462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795014"/>
              <a:gd name="connsiteY0" fmla="*/ 41930 h 787383"/>
              <a:gd name="connsiteX1" fmla="*/ 4541370 w 8795014"/>
              <a:gd name="connsiteY1" fmla="*/ 734293 h 787383"/>
              <a:gd name="connsiteX2" fmla="*/ 950165 w 8795014"/>
              <a:gd name="connsiteY2" fmla="*/ 0 h 787383"/>
              <a:gd name="connsiteX0" fmla="*/ 7726418 w 8347757"/>
              <a:gd name="connsiteY0" fmla="*/ 41930 h 935985"/>
              <a:gd name="connsiteX1" fmla="*/ 4094113 w 8347757"/>
              <a:gd name="connsiteY1" fmla="*/ 734293 h 935985"/>
              <a:gd name="connsiteX2" fmla="*/ 502908 w 8347757"/>
              <a:gd name="connsiteY2" fmla="*/ 0 h 935985"/>
              <a:gd name="connsiteX0" fmla="*/ 7879211 w 8500550"/>
              <a:gd name="connsiteY0" fmla="*/ 41930 h 744028"/>
              <a:gd name="connsiteX1" fmla="*/ 4246906 w 8500550"/>
              <a:gd name="connsiteY1" fmla="*/ 734293 h 744028"/>
              <a:gd name="connsiteX2" fmla="*/ 655701 w 8500550"/>
              <a:gd name="connsiteY2" fmla="*/ 0 h 744028"/>
              <a:gd name="connsiteX0" fmla="*/ 7879211 w 8215691"/>
              <a:gd name="connsiteY0" fmla="*/ 41930 h 812073"/>
              <a:gd name="connsiteX1" fmla="*/ 4246906 w 8215691"/>
              <a:gd name="connsiteY1" fmla="*/ 734293 h 812073"/>
              <a:gd name="connsiteX2" fmla="*/ 655701 w 8215691"/>
              <a:gd name="connsiteY2" fmla="*/ 0 h 812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15691" h="812073">
                <a:moveTo>
                  <a:pt x="7879211" y="41930"/>
                </a:moveTo>
                <a:cubicBezTo>
                  <a:pt x="8215691" y="812073"/>
                  <a:pt x="5988843" y="724778"/>
                  <a:pt x="4246906" y="734293"/>
                </a:cubicBezTo>
                <a:cubicBezTo>
                  <a:pt x="3723642" y="736542"/>
                  <a:pt x="0" y="744028"/>
                  <a:pt x="655701" y="0"/>
                </a:cubicBezTo>
              </a:path>
            </a:pathLst>
          </a:custGeom>
          <a:ln w="28575">
            <a:solidFill>
              <a:srgbClr val="C0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reeform 116"/>
          <p:cNvSpPr/>
          <p:nvPr/>
        </p:nvSpPr>
        <p:spPr>
          <a:xfrm>
            <a:off x="4808977" y="3018118"/>
            <a:ext cx="1224137" cy="314387"/>
          </a:xfrm>
          <a:custGeom>
            <a:avLst/>
            <a:gdLst>
              <a:gd name="connsiteX0" fmla="*/ 0 w 385011"/>
              <a:gd name="connsiteY0" fmla="*/ 0 h 66842"/>
              <a:gd name="connsiteX1" fmla="*/ 144379 w 385011"/>
              <a:gd name="connsiteY1" fmla="*/ 64168 h 66842"/>
              <a:gd name="connsiteX2" fmla="*/ 385011 w 385011"/>
              <a:gd name="connsiteY2" fmla="*/ 16042 h 66842"/>
              <a:gd name="connsiteX0" fmla="*/ 0 w 460670"/>
              <a:gd name="connsiteY0" fmla="*/ 20068 h 87581"/>
              <a:gd name="connsiteX1" fmla="*/ 144379 w 460670"/>
              <a:gd name="connsiteY1" fmla="*/ 84236 h 87581"/>
              <a:gd name="connsiteX2" fmla="*/ 460670 w 460670"/>
              <a:gd name="connsiteY2" fmla="*/ 0 h 87581"/>
              <a:gd name="connsiteX0" fmla="*/ 0 w 460670"/>
              <a:gd name="connsiteY0" fmla="*/ 20068 h 83618"/>
              <a:gd name="connsiteX1" fmla="*/ 233690 w 460670"/>
              <a:gd name="connsiteY1" fmla="*/ 80273 h 83618"/>
              <a:gd name="connsiteX2" fmla="*/ 460670 w 460670"/>
              <a:gd name="connsiteY2" fmla="*/ 0 h 83618"/>
              <a:gd name="connsiteX0" fmla="*/ 0 w 460670"/>
              <a:gd name="connsiteY0" fmla="*/ 20068 h 83618"/>
              <a:gd name="connsiteX1" fmla="*/ 233690 w 460670"/>
              <a:gd name="connsiteY1" fmla="*/ 80273 h 83618"/>
              <a:gd name="connsiteX2" fmla="*/ 460670 w 460670"/>
              <a:gd name="connsiteY2" fmla="*/ 0 h 83618"/>
              <a:gd name="connsiteX0" fmla="*/ 0 w 460670"/>
              <a:gd name="connsiteY0" fmla="*/ 0 h 60205"/>
              <a:gd name="connsiteX1" fmla="*/ 233690 w 460670"/>
              <a:gd name="connsiteY1" fmla="*/ 60205 h 60205"/>
              <a:gd name="connsiteX2" fmla="*/ 460670 w 460670"/>
              <a:gd name="connsiteY2" fmla="*/ 0 h 60205"/>
              <a:gd name="connsiteX0" fmla="*/ 0 w 835163"/>
              <a:gd name="connsiteY0" fmla="*/ 24068 h 88284"/>
              <a:gd name="connsiteX1" fmla="*/ 233690 w 835163"/>
              <a:gd name="connsiteY1" fmla="*/ 84273 h 88284"/>
              <a:gd name="connsiteX2" fmla="*/ 835163 w 835163"/>
              <a:gd name="connsiteY2" fmla="*/ 0 h 88284"/>
              <a:gd name="connsiteX0" fmla="*/ 490004 w 1325167"/>
              <a:gd name="connsiteY0" fmla="*/ 24068 h 87618"/>
              <a:gd name="connsiteX1" fmla="*/ 38948 w 1325167"/>
              <a:gd name="connsiteY1" fmla="*/ 20068 h 87618"/>
              <a:gd name="connsiteX2" fmla="*/ 723694 w 1325167"/>
              <a:gd name="connsiteY2" fmla="*/ 84273 h 87618"/>
              <a:gd name="connsiteX3" fmla="*/ 1325167 w 1325167"/>
              <a:gd name="connsiteY3" fmla="*/ 0 h 87618"/>
              <a:gd name="connsiteX0" fmla="*/ 0 w 1286219"/>
              <a:gd name="connsiteY0" fmla="*/ 20068 h 87618"/>
              <a:gd name="connsiteX1" fmla="*/ 684746 w 1286219"/>
              <a:gd name="connsiteY1" fmla="*/ 84273 h 87618"/>
              <a:gd name="connsiteX2" fmla="*/ 1286219 w 1286219"/>
              <a:gd name="connsiteY2" fmla="*/ 0 h 87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19" h="87618">
                <a:moveTo>
                  <a:pt x="0" y="20068"/>
                </a:moveTo>
                <a:cubicBezTo>
                  <a:pt x="38948" y="30102"/>
                  <a:pt x="470376" y="87618"/>
                  <a:pt x="684746" y="84273"/>
                </a:cubicBezTo>
                <a:cubicBezTo>
                  <a:pt x="899116" y="80928"/>
                  <a:pt x="1197987" y="25400"/>
                  <a:pt x="1286219" y="0"/>
                </a:cubicBezTo>
              </a:path>
            </a:pathLst>
          </a:cu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 117"/>
          <p:cNvSpPr/>
          <p:nvPr/>
        </p:nvSpPr>
        <p:spPr>
          <a:xfrm>
            <a:off x="1208578" y="2946108"/>
            <a:ext cx="1152128" cy="411945"/>
          </a:xfrm>
          <a:custGeom>
            <a:avLst/>
            <a:gdLst>
              <a:gd name="connsiteX0" fmla="*/ 0 w 385011"/>
              <a:gd name="connsiteY0" fmla="*/ 0 h 66842"/>
              <a:gd name="connsiteX1" fmla="*/ 144379 w 385011"/>
              <a:gd name="connsiteY1" fmla="*/ 64168 h 66842"/>
              <a:gd name="connsiteX2" fmla="*/ 385011 w 385011"/>
              <a:gd name="connsiteY2" fmla="*/ 16042 h 66842"/>
              <a:gd name="connsiteX0" fmla="*/ 0 w 460670"/>
              <a:gd name="connsiteY0" fmla="*/ 20068 h 87581"/>
              <a:gd name="connsiteX1" fmla="*/ 144379 w 460670"/>
              <a:gd name="connsiteY1" fmla="*/ 84236 h 87581"/>
              <a:gd name="connsiteX2" fmla="*/ 460670 w 460670"/>
              <a:gd name="connsiteY2" fmla="*/ 0 h 87581"/>
              <a:gd name="connsiteX0" fmla="*/ 0 w 460670"/>
              <a:gd name="connsiteY0" fmla="*/ 20068 h 83618"/>
              <a:gd name="connsiteX1" fmla="*/ 233690 w 460670"/>
              <a:gd name="connsiteY1" fmla="*/ 80273 h 83618"/>
              <a:gd name="connsiteX2" fmla="*/ 460670 w 460670"/>
              <a:gd name="connsiteY2" fmla="*/ 0 h 83618"/>
              <a:gd name="connsiteX0" fmla="*/ 0 w 460670"/>
              <a:gd name="connsiteY0" fmla="*/ 20068 h 83618"/>
              <a:gd name="connsiteX1" fmla="*/ 233690 w 460670"/>
              <a:gd name="connsiteY1" fmla="*/ 80273 h 83618"/>
              <a:gd name="connsiteX2" fmla="*/ 460670 w 460670"/>
              <a:gd name="connsiteY2" fmla="*/ 0 h 83618"/>
              <a:gd name="connsiteX0" fmla="*/ 0 w 460670"/>
              <a:gd name="connsiteY0" fmla="*/ 0 h 60205"/>
              <a:gd name="connsiteX1" fmla="*/ 233690 w 460670"/>
              <a:gd name="connsiteY1" fmla="*/ 60205 h 60205"/>
              <a:gd name="connsiteX2" fmla="*/ 460670 w 460670"/>
              <a:gd name="connsiteY2" fmla="*/ 0 h 60205"/>
              <a:gd name="connsiteX0" fmla="*/ 0 w 1047900"/>
              <a:gd name="connsiteY0" fmla="*/ 37952 h 104482"/>
              <a:gd name="connsiteX1" fmla="*/ 233690 w 1047900"/>
              <a:gd name="connsiteY1" fmla="*/ 98157 h 104482"/>
              <a:gd name="connsiteX2" fmla="*/ 1047900 w 1047900"/>
              <a:gd name="connsiteY2" fmla="*/ 0 h 104482"/>
              <a:gd name="connsiteX0" fmla="*/ 0 w 1134898"/>
              <a:gd name="connsiteY0" fmla="*/ 40137 h 104846"/>
              <a:gd name="connsiteX1" fmla="*/ 320688 w 1134898"/>
              <a:gd name="connsiteY1" fmla="*/ 98157 h 104846"/>
              <a:gd name="connsiteX2" fmla="*/ 1134898 w 1134898"/>
              <a:gd name="connsiteY2" fmla="*/ 0 h 104846"/>
              <a:gd name="connsiteX0" fmla="*/ 0 w 1210558"/>
              <a:gd name="connsiteY0" fmla="*/ 60205 h 108191"/>
              <a:gd name="connsiteX1" fmla="*/ 396348 w 1210558"/>
              <a:gd name="connsiteY1" fmla="*/ 98157 h 108191"/>
              <a:gd name="connsiteX2" fmla="*/ 1210558 w 1210558"/>
              <a:gd name="connsiteY2" fmla="*/ 0 h 108191"/>
              <a:gd name="connsiteX0" fmla="*/ 0 w 1210558"/>
              <a:gd name="connsiteY0" fmla="*/ 60205 h 114807"/>
              <a:gd name="connsiteX1" fmla="*/ 605279 w 1210558"/>
              <a:gd name="connsiteY1" fmla="*/ 104773 h 114807"/>
              <a:gd name="connsiteX2" fmla="*/ 1210558 w 1210558"/>
              <a:gd name="connsiteY2" fmla="*/ 0 h 11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0558" h="114807">
                <a:moveTo>
                  <a:pt x="0" y="60205"/>
                </a:moveTo>
                <a:cubicBezTo>
                  <a:pt x="40105" y="90952"/>
                  <a:pt x="403519" y="114807"/>
                  <a:pt x="605279" y="104773"/>
                </a:cubicBezTo>
                <a:cubicBezTo>
                  <a:pt x="807039" y="94739"/>
                  <a:pt x="1122326" y="25400"/>
                  <a:pt x="1210558" y="0"/>
                </a:cubicBezTo>
              </a:path>
            </a:pathLst>
          </a:cu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reeform 118"/>
          <p:cNvSpPr/>
          <p:nvPr/>
        </p:nvSpPr>
        <p:spPr>
          <a:xfrm>
            <a:off x="416490" y="3106030"/>
            <a:ext cx="648072" cy="228020"/>
          </a:xfrm>
          <a:custGeom>
            <a:avLst/>
            <a:gdLst>
              <a:gd name="connsiteX0" fmla="*/ 0 w 385011"/>
              <a:gd name="connsiteY0" fmla="*/ 0 h 66842"/>
              <a:gd name="connsiteX1" fmla="*/ 144379 w 385011"/>
              <a:gd name="connsiteY1" fmla="*/ 64168 h 66842"/>
              <a:gd name="connsiteX2" fmla="*/ 385011 w 385011"/>
              <a:gd name="connsiteY2" fmla="*/ 16042 h 66842"/>
              <a:gd name="connsiteX0" fmla="*/ 0 w 460670"/>
              <a:gd name="connsiteY0" fmla="*/ 20068 h 87581"/>
              <a:gd name="connsiteX1" fmla="*/ 144379 w 460670"/>
              <a:gd name="connsiteY1" fmla="*/ 84236 h 87581"/>
              <a:gd name="connsiteX2" fmla="*/ 460670 w 460670"/>
              <a:gd name="connsiteY2" fmla="*/ 0 h 87581"/>
              <a:gd name="connsiteX0" fmla="*/ 0 w 460670"/>
              <a:gd name="connsiteY0" fmla="*/ 20068 h 83618"/>
              <a:gd name="connsiteX1" fmla="*/ 233690 w 460670"/>
              <a:gd name="connsiteY1" fmla="*/ 80273 h 83618"/>
              <a:gd name="connsiteX2" fmla="*/ 460670 w 460670"/>
              <a:gd name="connsiteY2" fmla="*/ 0 h 83618"/>
              <a:gd name="connsiteX0" fmla="*/ 0 w 460670"/>
              <a:gd name="connsiteY0" fmla="*/ 20068 h 83618"/>
              <a:gd name="connsiteX1" fmla="*/ 233690 w 460670"/>
              <a:gd name="connsiteY1" fmla="*/ 80273 h 83618"/>
              <a:gd name="connsiteX2" fmla="*/ 460670 w 460670"/>
              <a:gd name="connsiteY2" fmla="*/ 0 h 83618"/>
              <a:gd name="connsiteX0" fmla="*/ 0 w 460670"/>
              <a:gd name="connsiteY0" fmla="*/ 0 h 60205"/>
              <a:gd name="connsiteX1" fmla="*/ 233690 w 460670"/>
              <a:gd name="connsiteY1" fmla="*/ 60205 h 60205"/>
              <a:gd name="connsiteX2" fmla="*/ 460670 w 460670"/>
              <a:gd name="connsiteY2" fmla="*/ 0 h 60205"/>
              <a:gd name="connsiteX0" fmla="*/ 0 w 669600"/>
              <a:gd name="connsiteY0" fmla="*/ 0 h 63914"/>
              <a:gd name="connsiteX1" fmla="*/ 233690 w 669600"/>
              <a:gd name="connsiteY1" fmla="*/ 60205 h 63914"/>
              <a:gd name="connsiteX2" fmla="*/ 669600 w 669600"/>
              <a:gd name="connsiteY2" fmla="*/ 22253 h 63914"/>
              <a:gd name="connsiteX0" fmla="*/ 0 w 669600"/>
              <a:gd name="connsiteY0" fmla="*/ 0 h 66099"/>
              <a:gd name="connsiteX1" fmla="*/ 291301 w 669600"/>
              <a:gd name="connsiteY1" fmla="*/ 62390 h 66099"/>
              <a:gd name="connsiteX2" fmla="*/ 669600 w 669600"/>
              <a:gd name="connsiteY2" fmla="*/ 22253 h 66099"/>
              <a:gd name="connsiteX0" fmla="*/ 0 w 605278"/>
              <a:gd name="connsiteY0" fmla="*/ 0 h 40137"/>
              <a:gd name="connsiteX1" fmla="*/ 226979 w 605278"/>
              <a:gd name="connsiteY1" fmla="*/ 40137 h 40137"/>
              <a:gd name="connsiteX2" fmla="*/ 605278 w 605278"/>
              <a:gd name="connsiteY2" fmla="*/ 0 h 40137"/>
              <a:gd name="connsiteX0" fmla="*/ 0 w 605278"/>
              <a:gd name="connsiteY0" fmla="*/ 0 h 44568"/>
              <a:gd name="connsiteX1" fmla="*/ 378298 w 605278"/>
              <a:gd name="connsiteY1" fmla="*/ 44568 h 44568"/>
              <a:gd name="connsiteX2" fmla="*/ 605278 w 605278"/>
              <a:gd name="connsiteY2" fmla="*/ 0 h 44568"/>
              <a:gd name="connsiteX0" fmla="*/ 0 w 680937"/>
              <a:gd name="connsiteY0" fmla="*/ 15636 h 62810"/>
              <a:gd name="connsiteX1" fmla="*/ 378298 w 680937"/>
              <a:gd name="connsiteY1" fmla="*/ 60204 h 62810"/>
              <a:gd name="connsiteX2" fmla="*/ 680937 w 680937"/>
              <a:gd name="connsiteY2" fmla="*/ 0 h 62810"/>
              <a:gd name="connsiteX0" fmla="*/ 0 w 680937"/>
              <a:gd name="connsiteY0" fmla="*/ 15636 h 62810"/>
              <a:gd name="connsiteX1" fmla="*/ 302638 w 680937"/>
              <a:gd name="connsiteY1" fmla="*/ 60204 h 62810"/>
              <a:gd name="connsiteX2" fmla="*/ 680937 w 680937"/>
              <a:gd name="connsiteY2" fmla="*/ 0 h 62810"/>
              <a:gd name="connsiteX0" fmla="*/ 0 w 680938"/>
              <a:gd name="connsiteY0" fmla="*/ 20067 h 63548"/>
              <a:gd name="connsiteX1" fmla="*/ 302639 w 680938"/>
              <a:gd name="connsiteY1" fmla="*/ 60204 h 63548"/>
              <a:gd name="connsiteX2" fmla="*/ 680938 w 680938"/>
              <a:gd name="connsiteY2" fmla="*/ 0 h 6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0938" h="63548">
                <a:moveTo>
                  <a:pt x="0" y="20067"/>
                </a:moveTo>
                <a:cubicBezTo>
                  <a:pt x="40105" y="50814"/>
                  <a:pt x="189149" y="63548"/>
                  <a:pt x="302639" y="60204"/>
                </a:cubicBezTo>
                <a:cubicBezTo>
                  <a:pt x="416129" y="56860"/>
                  <a:pt x="592706" y="25400"/>
                  <a:pt x="680938" y="0"/>
                </a:cubicBezTo>
              </a:path>
            </a:pathLst>
          </a:cu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5436096" y="5157192"/>
            <a:ext cx="3131840" cy="101566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000" dirty="0" smtClean="0"/>
              <a:t>Search(</a:t>
            </a:r>
            <a:r>
              <a:rPr lang="da-DK" sz="2000" i="1" dirty="0" smtClean="0"/>
              <a:t>T</a:t>
            </a:r>
            <a:r>
              <a:rPr lang="da-DK" sz="2000" baseline="-25000" dirty="0" smtClean="0"/>
              <a:t>0</a:t>
            </a:r>
            <a:r>
              <a:rPr lang="da-DK" sz="2000" dirty="0" smtClean="0"/>
              <a:t>) + ∙∙∙ + </a:t>
            </a:r>
            <a:r>
              <a:rPr lang="da-DK" sz="2000" dirty="0" smtClean="0"/>
              <a:t>Search(</a:t>
            </a:r>
            <a:r>
              <a:rPr lang="da-DK" sz="2000" i="1" dirty="0" smtClean="0"/>
              <a:t>T</a:t>
            </a:r>
            <a:r>
              <a:rPr lang="da-DK" sz="2000" i="1" baseline="-25000" dirty="0" smtClean="0"/>
              <a:t>i</a:t>
            </a:r>
            <a:r>
              <a:rPr lang="da-DK" sz="2000" dirty="0" smtClean="0"/>
              <a:t>) </a:t>
            </a:r>
            <a:endParaRPr lang="da-DK" sz="2000" dirty="0" smtClean="0"/>
          </a:p>
          <a:p>
            <a:pPr algn="ctr"/>
            <a:r>
              <a:rPr lang="da-DK" sz="2000" dirty="0" smtClean="0"/>
              <a:t>= log(2</a:t>
            </a:r>
            <a:r>
              <a:rPr lang="da-DK" sz="2000" baseline="30000" dirty="0" smtClean="0"/>
              <a:t>2</a:t>
            </a:r>
            <a:r>
              <a:rPr lang="da-DK" sz="2000" baseline="50000" dirty="0" smtClean="0"/>
              <a:t>0</a:t>
            </a:r>
            <a:r>
              <a:rPr lang="da-DK" sz="2000" dirty="0" smtClean="0"/>
              <a:t>) + ∙∙∙ + </a:t>
            </a:r>
            <a:r>
              <a:rPr lang="da-DK" sz="2000" dirty="0" smtClean="0"/>
              <a:t>log(2</a:t>
            </a:r>
            <a:r>
              <a:rPr lang="da-DK" sz="2000" baseline="30000" dirty="0" smtClean="0"/>
              <a:t>2</a:t>
            </a:r>
            <a:r>
              <a:rPr lang="da-DK" sz="2000" i="1" baseline="50000" dirty="0" smtClean="0"/>
              <a:t>i</a:t>
            </a:r>
            <a:r>
              <a:rPr lang="da-DK" sz="2000" dirty="0" smtClean="0"/>
              <a:t>)</a:t>
            </a:r>
            <a:endParaRPr lang="da-DK" sz="2000" dirty="0" smtClean="0"/>
          </a:p>
          <a:p>
            <a:pPr algn="ctr"/>
            <a:r>
              <a:rPr lang="da-DK" sz="2000" dirty="0" smtClean="0">
                <a:sym typeface="Symbol"/>
              </a:rPr>
              <a:t></a:t>
            </a:r>
            <a:r>
              <a:rPr lang="da-DK" sz="2000" dirty="0" smtClean="0"/>
              <a:t> 4∙</a:t>
            </a:r>
            <a:r>
              <a:rPr lang="da-DK" sz="2000" dirty="0" smtClean="0"/>
              <a:t>log(2</a:t>
            </a:r>
            <a:r>
              <a:rPr lang="da-DK" sz="2000" baseline="30000" dirty="0" smtClean="0"/>
              <a:t>2</a:t>
            </a:r>
            <a:r>
              <a:rPr lang="da-DK" sz="2000" i="1" baseline="50000" dirty="0" smtClean="0"/>
              <a:t>i</a:t>
            </a:r>
            <a:r>
              <a:rPr lang="da-DK" sz="2000" baseline="50000" dirty="0" smtClean="0"/>
              <a:t>-1</a:t>
            </a:r>
            <a:r>
              <a:rPr lang="da-DK" sz="2000" dirty="0" smtClean="0"/>
              <a:t>) </a:t>
            </a:r>
            <a:r>
              <a:rPr lang="da-DK" sz="2000" dirty="0" smtClean="0">
                <a:sym typeface="Symbol"/>
              </a:rPr>
              <a:t></a:t>
            </a:r>
            <a:r>
              <a:rPr lang="da-DK" sz="2000" dirty="0" smtClean="0"/>
              <a:t> 4∙log </a:t>
            </a:r>
            <a:r>
              <a:rPr lang="da-DK" sz="2000" i="1" dirty="0" err="1" smtClean="0">
                <a:solidFill>
                  <a:srgbClr val="0070C0"/>
                </a:solidFill>
              </a:rPr>
              <a:t>w</a:t>
            </a:r>
            <a:r>
              <a:rPr lang="da-DK" sz="2000" i="1" baseline="-25000" dirty="0" err="1" smtClean="0">
                <a:solidFill>
                  <a:srgbClr val="0070C0"/>
                </a:solidFill>
              </a:rPr>
              <a:t>j</a:t>
            </a:r>
            <a:r>
              <a:rPr lang="da-DK" sz="2000" dirty="0" smtClean="0"/>
              <a:t> </a:t>
            </a:r>
            <a:endParaRPr lang="en-US" sz="2000" i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3152794" y="401251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err="1" smtClean="0">
                <a:solidFill>
                  <a:srgbClr val="0070C0"/>
                </a:solidFill>
              </a:rPr>
              <a:t>w</a:t>
            </a:r>
            <a:r>
              <a:rPr lang="da-DK" sz="2400" i="1" baseline="-25000" dirty="0" err="1" smtClean="0">
                <a:solidFill>
                  <a:srgbClr val="0070C0"/>
                </a:solidFill>
              </a:rPr>
              <a:t>j</a:t>
            </a:r>
            <a:endParaRPr lang="en-US" sz="2400" dirty="0"/>
          </a:p>
        </p:txBody>
      </p:sp>
      <p:sp>
        <p:nvSpPr>
          <p:cNvPr id="123" name="Right Brace 122"/>
          <p:cNvSpPr/>
          <p:nvPr/>
        </p:nvSpPr>
        <p:spPr>
          <a:xfrm rot="5400000">
            <a:off x="3512833" y="657757"/>
            <a:ext cx="216025" cy="6696744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6228184" y="732620"/>
            <a:ext cx="1944216" cy="576064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Content Placeholder 2"/>
          <p:cNvSpPr txBox="1">
            <a:spLocks/>
          </p:cNvSpPr>
          <p:nvPr/>
        </p:nvSpPr>
        <p:spPr>
          <a:xfrm>
            <a:off x="107504" y="692696"/>
            <a:ext cx="889248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360363" algn="l"/>
              </a:tabLst>
              <a:defRPr/>
            </a:pP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Bădoiu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Cole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D. Demaine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J.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Iacono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vi-VN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unified access bound on comparison-based dynamic dictionaries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a-DK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Theoretical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Computer Science, 382(2), 86-96, 2007]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55" grpId="0"/>
      <p:bldP spid="57" grpId="0"/>
      <p:bldP spid="59" grpId="0"/>
      <p:bldP spid="60" grpId="0"/>
      <p:bldP spid="70" grpId="0" animBg="1"/>
      <p:bldP spid="71" grpId="0" animBg="1"/>
      <p:bldP spid="72" grpId="0" animBg="1"/>
      <p:bldP spid="73" grpId="0" animBg="1"/>
      <p:bldP spid="81" grpId="0" animBg="1"/>
      <p:bldP spid="85" grpId="0" animBg="1"/>
      <p:bldP spid="101" grpId="0" animBg="1"/>
      <p:bldP spid="108" grpId="0" animBg="1"/>
      <p:bldP spid="116" grpId="0" animBg="1"/>
      <p:bldP spid="117" grpId="0" animBg="1"/>
      <p:bldP spid="118" grpId="0" animBg="1"/>
      <p:bldP spid="119" grpId="0" animBg="1"/>
      <p:bldP spid="121" grpId="0" animBg="1"/>
      <p:bldP spid="122" grpId="0"/>
      <p:bldP spid="1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7"/>
          <p:cNvSpPr/>
          <p:nvPr/>
        </p:nvSpPr>
        <p:spPr>
          <a:xfrm>
            <a:off x="5529058" y="332656"/>
            <a:ext cx="3456384" cy="2917387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7092280" y="2823319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smtClean="0"/>
              <a:t>(    )</a:t>
            </a:r>
            <a:endParaRPr lang="en-US" sz="2400" baseline="-25000" dirty="0" smtClean="0"/>
          </a:p>
        </p:txBody>
      </p:sp>
      <p:sp>
        <p:nvSpPr>
          <p:cNvPr id="77" name="Isosceles Triangle 76"/>
          <p:cNvSpPr/>
          <p:nvPr/>
        </p:nvSpPr>
        <p:spPr>
          <a:xfrm>
            <a:off x="251520" y="3861048"/>
            <a:ext cx="4968552" cy="2420887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/>
          <p:cNvSpPr/>
          <p:nvPr/>
        </p:nvSpPr>
        <p:spPr>
          <a:xfrm>
            <a:off x="1659596" y="5789222"/>
            <a:ext cx="792088" cy="432048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Isosceles Triangle 88"/>
          <p:cNvSpPr/>
          <p:nvPr/>
        </p:nvSpPr>
        <p:spPr>
          <a:xfrm>
            <a:off x="2787842" y="5789222"/>
            <a:ext cx="792088" cy="432048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792088"/>
          </a:xfrm>
        </p:spPr>
        <p:txBody>
          <a:bodyPr>
            <a:normAutofit/>
          </a:bodyPr>
          <a:lstStyle/>
          <a:p>
            <a:pPr algn="l"/>
            <a:r>
              <a:rPr lang="da-DK" b="1" dirty="0" err="1" smtClean="0"/>
              <a:t>Unified</a:t>
            </a:r>
            <a:r>
              <a:rPr lang="da-DK" b="1" dirty="0" smtClean="0"/>
              <a:t> </a:t>
            </a:r>
            <a:r>
              <a:rPr lang="da-DK" b="1" dirty="0" err="1" smtClean="0"/>
              <a:t>structure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272474" y="2817995"/>
            <a:ext cx="504056" cy="432048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807898" y="2457955"/>
            <a:ext cx="864096" cy="792088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aseline="-25000" dirty="0"/>
          </a:p>
        </p:txBody>
      </p:sp>
      <p:sp>
        <p:nvSpPr>
          <p:cNvPr id="7" name="Isosceles Triangle 6"/>
          <p:cNvSpPr/>
          <p:nvPr/>
        </p:nvSpPr>
        <p:spPr>
          <a:xfrm>
            <a:off x="1712634" y="1449843"/>
            <a:ext cx="3744416" cy="1800200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951914" y="2745987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1</a:t>
            </a:r>
            <a:endParaRPr lang="en-US" sz="2400" baseline="-250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3296810" y="228432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2</a:t>
            </a:r>
            <a:endParaRPr lang="en-US" sz="2400" baseline="-25000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6897210" y="216992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3</a:t>
            </a:r>
            <a:endParaRPr lang="en-US" sz="2400" baseline="-25000" dirty="0" smtClean="0"/>
          </a:p>
        </p:txBody>
      </p:sp>
      <p:sp>
        <p:nvSpPr>
          <p:cNvPr id="60" name="TextBox 59"/>
          <p:cNvSpPr txBox="1"/>
          <p:nvPr/>
        </p:nvSpPr>
        <p:spPr>
          <a:xfrm>
            <a:off x="222562" y="284006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T</a:t>
            </a:r>
            <a:r>
              <a:rPr lang="da-DK" sz="2400" baseline="-25000" dirty="0" smtClean="0"/>
              <a:t>0</a:t>
            </a:r>
            <a:endParaRPr lang="en-US" sz="2400" baseline="-25000" dirty="0" smtClean="0"/>
          </a:p>
        </p:txBody>
      </p:sp>
      <p:sp>
        <p:nvSpPr>
          <p:cNvPr id="116" name="Freeform 115"/>
          <p:cNvSpPr/>
          <p:nvPr/>
        </p:nvSpPr>
        <p:spPr>
          <a:xfrm>
            <a:off x="-232464" y="3136563"/>
            <a:ext cx="7980656" cy="540545"/>
          </a:xfrm>
          <a:custGeom>
            <a:avLst/>
            <a:gdLst>
              <a:gd name="connsiteX0" fmla="*/ 7416800 w 7416800"/>
              <a:gd name="connsiteY0" fmla="*/ 144379 h 376989"/>
              <a:gd name="connsiteX1" fmla="*/ 3678990 w 7416800"/>
              <a:gd name="connsiteY1" fmla="*/ 336885 h 376989"/>
              <a:gd name="connsiteX2" fmla="*/ 534737 w 7416800"/>
              <a:gd name="connsiteY2" fmla="*/ 320842 h 376989"/>
              <a:gd name="connsiteX3" fmla="*/ 470569 w 7416800"/>
              <a:gd name="connsiteY3" fmla="*/ 0 h 376989"/>
              <a:gd name="connsiteX4" fmla="*/ 470569 w 7416800"/>
              <a:gd name="connsiteY4" fmla="*/ 0 h 376989"/>
              <a:gd name="connsiteX0" fmla="*/ 8134501 w 8134501"/>
              <a:gd name="connsiteY0" fmla="*/ 156233 h 388843"/>
              <a:gd name="connsiteX1" fmla="*/ 4396691 w 8134501"/>
              <a:gd name="connsiteY1" fmla="*/ 348739 h 388843"/>
              <a:gd name="connsiteX2" fmla="*/ 1252438 w 8134501"/>
              <a:gd name="connsiteY2" fmla="*/ 332696 h 388843"/>
              <a:gd name="connsiteX3" fmla="*/ 1188270 w 8134501"/>
              <a:gd name="connsiteY3" fmla="*/ 11854 h 388843"/>
              <a:gd name="connsiteX4" fmla="*/ 0 w 8134501"/>
              <a:gd name="connsiteY4" fmla="*/ 261571 h 388843"/>
              <a:gd name="connsiteX0" fmla="*/ 7416800 w 7416800"/>
              <a:gd name="connsiteY0" fmla="*/ 144379 h 376989"/>
              <a:gd name="connsiteX1" fmla="*/ 3678990 w 7416800"/>
              <a:gd name="connsiteY1" fmla="*/ 336885 h 376989"/>
              <a:gd name="connsiteX2" fmla="*/ 534737 w 7416800"/>
              <a:gd name="connsiteY2" fmla="*/ 320842 h 376989"/>
              <a:gd name="connsiteX3" fmla="*/ 470569 w 7416800"/>
              <a:gd name="connsiteY3" fmla="*/ 0 h 376989"/>
              <a:gd name="connsiteX0" fmla="*/ 7495228 w 7495228"/>
              <a:gd name="connsiteY0" fmla="*/ 212842 h 456863"/>
              <a:gd name="connsiteX1" fmla="*/ 3757418 w 7495228"/>
              <a:gd name="connsiteY1" fmla="*/ 405348 h 456863"/>
              <a:gd name="connsiteX2" fmla="*/ 613165 w 7495228"/>
              <a:gd name="connsiteY2" fmla="*/ 389305 h 456863"/>
              <a:gd name="connsiteX3" fmla="*/ 78428 w 7495228"/>
              <a:gd name="connsiteY3" fmla="*/ 0 h 456863"/>
              <a:gd name="connsiteX0" fmla="*/ 6882063 w 6882063"/>
              <a:gd name="connsiteY0" fmla="*/ 0 h 244021"/>
              <a:gd name="connsiteX1" fmla="*/ 3144253 w 6882063"/>
              <a:gd name="connsiteY1" fmla="*/ 192506 h 244021"/>
              <a:gd name="connsiteX2" fmla="*/ 0 w 6882063"/>
              <a:gd name="connsiteY2" fmla="*/ 176463 h 244021"/>
              <a:gd name="connsiteX0" fmla="*/ 7153112 w 7153112"/>
              <a:gd name="connsiteY0" fmla="*/ 149207 h 366580"/>
              <a:gd name="connsiteX1" fmla="*/ 3415302 w 7153112"/>
              <a:gd name="connsiteY1" fmla="*/ 341713 h 366580"/>
              <a:gd name="connsiteX2" fmla="*/ 0 w 7153112"/>
              <a:gd name="connsiteY2" fmla="*/ 0 h 366580"/>
              <a:gd name="connsiteX0" fmla="*/ 7153112 w 7153112"/>
              <a:gd name="connsiteY0" fmla="*/ 149207 h 413275"/>
              <a:gd name="connsiteX1" fmla="*/ 3415302 w 7153112"/>
              <a:gd name="connsiteY1" fmla="*/ 341713 h 413275"/>
              <a:gd name="connsiteX2" fmla="*/ 0 w 7153112"/>
              <a:gd name="connsiteY2" fmla="*/ 0 h 413275"/>
              <a:gd name="connsiteX0" fmla="*/ 7153112 w 7153112"/>
              <a:gd name="connsiteY0" fmla="*/ 149207 h 413275"/>
              <a:gd name="connsiteX1" fmla="*/ 3415302 w 7153112"/>
              <a:gd name="connsiteY1" fmla="*/ 341713 h 413275"/>
              <a:gd name="connsiteX2" fmla="*/ 0 w 7153112"/>
              <a:gd name="connsiteY2" fmla="*/ 0 h 413275"/>
              <a:gd name="connsiteX0" fmla="*/ 7200344 w 7200344"/>
              <a:gd name="connsiteY0" fmla="*/ 149207 h 475773"/>
              <a:gd name="connsiteX1" fmla="*/ 3462534 w 7200344"/>
              <a:gd name="connsiteY1" fmla="*/ 341713 h 475773"/>
              <a:gd name="connsiteX2" fmla="*/ 47232 w 7200344"/>
              <a:gd name="connsiteY2" fmla="*/ 0 h 475773"/>
              <a:gd name="connsiteX0" fmla="*/ 7153112 w 7153112"/>
              <a:gd name="connsiteY0" fmla="*/ 149207 h 385564"/>
              <a:gd name="connsiteX1" fmla="*/ 3415302 w 7153112"/>
              <a:gd name="connsiteY1" fmla="*/ 341713 h 385564"/>
              <a:gd name="connsiteX2" fmla="*/ 0 w 7153112"/>
              <a:gd name="connsiteY2" fmla="*/ 0 h 385564"/>
              <a:gd name="connsiteX0" fmla="*/ 7153112 w 7153112"/>
              <a:gd name="connsiteY0" fmla="*/ 149207 h 366581"/>
              <a:gd name="connsiteX1" fmla="*/ 3415302 w 7153112"/>
              <a:gd name="connsiteY1" fmla="*/ 341713 h 366581"/>
              <a:gd name="connsiteX2" fmla="*/ 0 w 7153112"/>
              <a:gd name="connsiteY2" fmla="*/ 0 h 366581"/>
              <a:gd name="connsiteX0" fmla="*/ 7153112 w 7153112"/>
              <a:gd name="connsiteY0" fmla="*/ 149207 h 385354"/>
              <a:gd name="connsiteX1" fmla="*/ 6337697 w 7153112"/>
              <a:gd name="connsiteY1" fmla="*/ 261844 h 385354"/>
              <a:gd name="connsiteX2" fmla="*/ 3415302 w 7153112"/>
              <a:gd name="connsiteY2" fmla="*/ 341713 h 385354"/>
              <a:gd name="connsiteX3" fmla="*/ 0 w 7153112"/>
              <a:gd name="connsiteY3" fmla="*/ 0 h 385354"/>
              <a:gd name="connsiteX0" fmla="*/ 7153112 w 7289014"/>
              <a:gd name="connsiteY0" fmla="*/ 149207 h 385354"/>
              <a:gd name="connsiteX1" fmla="*/ 7153112 w 7289014"/>
              <a:gd name="connsiteY1" fmla="*/ 52369 h 385354"/>
              <a:gd name="connsiteX2" fmla="*/ 6337697 w 7289014"/>
              <a:gd name="connsiteY2" fmla="*/ 261844 h 385354"/>
              <a:gd name="connsiteX3" fmla="*/ 3415302 w 7289014"/>
              <a:gd name="connsiteY3" fmla="*/ 341713 h 385354"/>
              <a:gd name="connsiteX4" fmla="*/ 0 w 7289014"/>
              <a:gd name="connsiteY4" fmla="*/ 0 h 385354"/>
              <a:gd name="connsiteX0" fmla="*/ 7153112 w 7776080"/>
              <a:gd name="connsiteY0" fmla="*/ 149207 h 350441"/>
              <a:gd name="connsiteX1" fmla="*/ 7153112 w 7776080"/>
              <a:gd name="connsiteY1" fmla="*/ 52369 h 350441"/>
              <a:gd name="connsiteX2" fmla="*/ 3415302 w 7776080"/>
              <a:gd name="connsiteY2" fmla="*/ 341713 h 350441"/>
              <a:gd name="connsiteX3" fmla="*/ 0 w 7776080"/>
              <a:gd name="connsiteY3" fmla="*/ 0 h 350441"/>
              <a:gd name="connsiteX0" fmla="*/ 7153112 w 7153112"/>
              <a:gd name="connsiteY0" fmla="*/ 52369 h 350441"/>
              <a:gd name="connsiteX1" fmla="*/ 3415302 w 7153112"/>
              <a:gd name="connsiteY1" fmla="*/ 341713 h 350441"/>
              <a:gd name="connsiteX2" fmla="*/ 0 w 7153112"/>
              <a:gd name="connsiteY2" fmla="*/ 0 h 350441"/>
              <a:gd name="connsiteX0" fmla="*/ 7153112 w 7153112"/>
              <a:gd name="connsiteY0" fmla="*/ 52369 h 350441"/>
              <a:gd name="connsiteX1" fmla="*/ 3415302 w 7153112"/>
              <a:gd name="connsiteY1" fmla="*/ 341713 h 350441"/>
              <a:gd name="connsiteX2" fmla="*/ 0 w 7153112"/>
              <a:gd name="connsiteY2" fmla="*/ 0 h 350441"/>
              <a:gd name="connsiteX0" fmla="*/ 7153112 w 7989235"/>
              <a:gd name="connsiteY0" fmla="*/ 52369 h 592286"/>
              <a:gd name="connsiteX1" fmla="*/ 3415302 w 7989235"/>
              <a:gd name="connsiteY1" fmla="*/ 341713 h 592286"/>
              <a:gd name="connsiteX2" fmla="*/ 0 w 7989235"/>
              <a:gd name="connsiteY2" fmla="*/ 0 h 592286"/>
              <a:gd name="connsiteX0" fmla="*/ 7153112 w 7878063"/>
              <a:gd name="connsiteY0" fmla="*/ 52369 h 606566"/>
              <a:gd name="connsiteX1" fmla="*/ 3415302 w 7878063"/>
              <a:gd name="connsiteY1" fmla="*/ 341713 h 606566"/>
              <a:gd name="connsiteX2" fmla="*/ 0 w 7878063"/>
              <a:gd name="connsiteY2" fmla="*/ 0 h 606566"/>
              <a:gd name="connsiteX0" fmla="*/ 7153112 w 7153112"/>
              <a:gd name="connsiteY0" fmla="*/ 52369 h 52369"/>
              <a:gd name="connsiteX1" fmla="*/ 0 w 7153112"/>
              <a:gd name="connsiteY1" fmla="*/ 0 h 52369"/>
              <a:gd name="connsiteX0" fmla="*/ 7153112 w 8041554"/>
              <a:gd name="connsiteY0" fmla="*/ 52369 h 816082"/>
              <a:gd name="connsiteX1" fmla="*/ 0 w 8041554"/>
              <a:gd name="connsiteY1" fmla="*/ 0 h 816082"/>
              <a:gd name="connsiteX0" fmla="*/ 8103277 w 8991719"/>
              <a:gd name="connsiteY0" fmla="*/ 52369 h 816082"/>
              <a:gd name="connsiteX1" fmla="*/ 950165 w 8991719"/>
              <a:gd name="connsiteY1" fmla="*/ 0 h 816082"/>
              <a:gd name="connsiteX0" fmla="*/ 8103277 w 9305731"/>
              <a:gd name="connsiteY0" fmla="*/ 52369 h 875325"/>
              <a:gd name="connsiteX1" fmla="*/ 950165 w 9305731"/>
              <a:gd name="connsiteY1" fmla="*/ 0 h 875325"/>
              <a:gd name="connsiteX0" fmla="*/ 8173675 w 9376129"/>
              <a:gd name="connsiteY0" fmla="*/ 41930 h 864886"/>
              <a:gd name="connsiteX1" fmla="*/ 950165 w 9376129"/>
              <a:gd name="connsiteY1" fmla="*/ 0 h 864886"/>
              <a:gd name="connsiteX0" fmla="*/ 8173675 w 9033007"/>
              <a:gd name="connsiteY0" fmla="*/ 41930 h 923805"/>
              <a:gd name="connsiteX1" fmla="*/ 950165 w 9033007"/>
              <a:gd name="connsiteY1" fmla="*/ 0 h 923805"/>
              <a:gd name="connsiteX0" fmla="*/ 8173675 w 8855891"/>
              <a:gd name="connsiteY0" fmla="*/ 41930 h 959268"/>
              <a:gd name="connsiteX1" fmla="*/ 950165 w 8855891"/>
              <a:gd name="connsiteY1" fmla="*/ 0 h 959268"/>
              <a:gd name="connsiteX0" fmla="*/ 8173675 w 8892516"/>
              <a:gd name="connsiteY0" fmla="*/ 41930 h 1052234"/>
              <a:gd name="connsiteX1" fmla="*/ 950165 w 8892516"/>
              <a:gd name="connsiteY1" fmla="*/ 0 h 1052234"/>
              <a:gd name="connsiteX0" fmla="*/ 8173675 w 10692602"/>
              <a:gd name="connsiteY0" fmla="*/ 41930 h 1028900"/>
              <a:gd name="connsiteX1" fmla="*/ 7387702 w 10692602"/>
              <a:gd name="connsiteY1" fmla="*/ 685632 h 1028900"/>
              <a:gd name="connsiteX2" fmla="*/ 950165 w 10692602"/>
              <a:gd name="connsiteY2" fmla="*/ 0 h 1028900"/>
              <a:gd name="connsiteX0" fmla="*/ 8173675 w 8173675"/>
              <a:gd name="connsiteY0" fmla="*/ 41930 h 916731"/>
              <a:gd name="connsiteX1" fmla="*/ 7387702 w 8173675"/>
              <a:gd name="connsiteY1" fmla="*/ 685632 h 916731"/>
              <a:gd name="connsiteX2" fmla="*/ 950165 w 8173675"/>
              <a:gd name="connsiteY2" fmla="*/ 0 h 916731"/>
              <a:gd name="connsiteX0" fmla="*/ 8173675 w 8984532"/>
              <a:gd name="connsiteY0" fmla="*/ 41930 h 916731"/>
              <a:gd name="connsiteX1" fmla="*/ 7387702 w 8984532"/>
              <a:gd name="connsiteY1" fmla="*/ 685632 h 916731"/>
              <a:gd name="connsiteX2" fmla="*/ 950165 w 8984532"/>
              <a:gd name="connsiteY2" fmla="*/ 0 h 916731"/>
              <a:gd name="connsiteX0" fmla="*/ 8173675 w 8984532"/>
              <a:gd name="connsiteY0" fmla="*/ 41930 h 916731"/>
              <a:gd name="connsiteX1" fmla="*/ 7387702 w 8984532"/>
              <a:gd name="connsiteY1" fmla="*/ 685632 h 916731"/>
              <a:gd name="connsiteX2" fmla="*/ 950165 w 8984532"/>
              <a:gd name="connsiteY2" fmla="*/ 0 h 916731"/>
              <a:gd name="connsiteX0" fmla="*/ 8173675 w 8173675"/>
              <a:gd name="connsiteY0" fmla="*/ 41930 h 860653"/>
              <a:gd name="connsiteX1" fmla="*/ 6468715 w 8173675"/>
              <a:gd name="connsiteY1" fmla="*/ 629554 h 860653"/>
              <a:gd name="connsiteX2" fmla="*/ 950165 w 8173675"/>
              <a:gd name="connsiteY2" fmla="*/ 0 h 860653"/>
              <a:gd name="connsiteX0" fmla="*/ 8173675 w 8173675"/>
              <a:gd name="connsiteY0" fmla="*/ 41930 h 965392"/>
              <a:gd name="connsiteX1" fmla="*/ 4541370 w 8173675"/>
              <a:gd name="connsiteY1" fmla="*/ 734293 h 965392"/>
              <a:gd name="connsiteX2" fmla="*/ 950165 w 8173675"/>
              <a:gd name="connsiteY2" fmla="*/ 0 h 965392"/>
              <a:gd name="connsiteX0" fmla="*/ 8173675 w 8173675"/>
              <a:gd name="connsiteY0" fmla="*/ 41930 h 965392"/>
              <a:gd name="connsiteX1" fmla="*/ 4541370 w 8173675"/>
              <a:gd name="connsiteY1" fmla="*/ 734293 h 965392"/>
              <a:gd name="connsiteX2" fmla="*/ 950165 w 8173675"/>
              <a:gd name="connsiteY2" fmla="*/ 0 h 965392"/>
              <a:gd name="connsiteX0" fmla="*/ 8173675 w 8173675"/>
              <a:gd name="connsiteY0" fmla="*/ 41930 h 823462"/>
              <a:gd name="connsiteX1" fmla="*/ 4541370 w 8173675"/>
              <a:gd name="connsiteY1" fmla="*/ 734293 h 823462"/>
              <a:gd name="connsiteX2" fmla="*/ 950165 w 8173675"/>
              <a:gd name="connsiteY2" fmla="*/ 0 h 823462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173675"/>
              <a:gd name="connsiteY0" fmla="*/ 41930 h 787383"/>
              <a:gd name="connsiteX1" fmla="*/ 4541370 w 8173675"/>
              <a:gd name="connsiteY1" fmla="*/ 734293 h 787383"/>
              <a:gd name="connsiteX2" fmla="*/ 950165 w 8173675"/>
              <a:gd name="connsiteY2" fmla="*/ 0 h 787383"/>
              <a:gd name="connsiteX0" fmla="*/ 8173675 w 8795014"/>
              <a:gd name="connsiteY0" fmla="*/ 41930 h 787383"/>
              <a:gd name="connsiteX1" fmla="*/ 4541370 w 8795014"/>
              <a:gd name="connsiteY1" fmla="*/ 734293 h 787383"/>
              <a:gd name="connsiteX2" fmla="*/ 950165 w 8795014"/>
              <a:gd name="connsiteY2" fmla="*/ 0 h 787383"/>
              <a:gd name="connsiteX0" fmla="*/ 7726418 w 8347757"/>
              <a:gd name="connsiteY0" fmla="*/ 41930 h 935985"/>
              <a:gd name="connsiteX1" fmla="*/ 4094113 w 8347757"/>
              <a:gd name="connsiteY1" fmla="*/ 734293 h 935985"/>
              <a:gd name="connsiteX2" fmla="*/ 502908 w 8347757"/>
              <a:gd name="connsiteY2" fmla="*/ 0 h 935985"/>
              <a:gd name="connsiteX0" fmla="*/ 7879211 w 8500550"/>
              <a:gd name="connsiteY0" fmla="*/ 41930 h 744028"/>
              <a:gd name="connsiteX1" fmla="*/ 4246906 w 8500550"/>
              <a:gd name="connsiteY1" fmla="*/ 734293 h 744028"/>
              <a:gd name="connsiteX2" fmla="*/ 655701 w 8500550"/>
              <a:gd name="connsiteY2" fmla="*/ 0 h 744028"/>
              <a:gd name="connsiteX0" fmla="*/ 7879211 w 8215691"/>
              <a:gd name="connsiteY0" fmla="*/ 41930 h 812073"/>
              <a:gd name="connsiteX1" fmla="*/ 4246906 w 8215691"/>
              <a:gd name="connsiteY1" fmla="*/ 734293 h 812073"/>
              <a:gd name="connsiteX2" fmla="*/ 655701 w 8215691"/>
              <a:gd name="connsiteY2" fmla="*/ 0 h 812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15691" h="812073">
                <a:moveTo>
                  <a:pt x="7879211" y="41930"/>
                </a:moveTo>
                <a:cubicBezTo>
                  <a:pt x="8215691" y="812073"/>
                  <a:pt x="5988843" y="724778"/>
                  <a:pt x="4246906" y="734293"/>
                </a:cubicBezTo>
                <a:cubicBezTo>
                  <a:pt x="3723642" y="736542"/>
                  <a:pt x="0" y="744028"/>
                  <a:pt x="655701" y="0"/>
                </a:cubicBezTo>
              </a:path>
            </a:pathLst>
          </a:custGeom>
          <a:ln w="28575">
            <a:solidFill>
              <a:srgbClr val="C0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6228184" y="732620"/>
            <a:ext cx="1944216" cy="576064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Content Placeholder 2"/>
          <p:cNvSpPr txBox="1">
            <a:spLocks/>
          </p:cNvSpPr>
          <p:nvPr/>
        </p:nvSpPr>
        <p:spPr>
          <a:xfrm>
            <a:off x="107504" y="692696"/>
            <a:ext cx="889248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360363" algn="l"/>
              </a:tabLst>
              <a:defRPr/>
            </a:pP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Bădoiu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Cole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D. Demaine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J.</a:t>
            </a:r>
            <a:r>
              <a:rPr kumimoji="0" lang="vi-V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Iacono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vi-VN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unified access bound on comparison-based dynamic dictionaries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da-DK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Theoretical</a:t>
            </a:r>
            <a:r>
              <a:rPr kumimoji="0" lang="da-DK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Computer Science, 382(2), 86-96, 2007]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51520" y="1774557"/>
            <a:ext cx="2520280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Search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trees</a:t>
            </a:r>
            <a:r>
              <a:rPr lang="da-DK" dirty="0" smtClean="0">
                <a:solidFill>
                  <a:srgbClr val="C00000"/>
                </a:solidFill>
              </a:rPr>
              <a:t> of a </a:t>
            </a:r>
            <a:r>
              <a:rPr lang="da-DK" b="1" dirty="0" err="1" smtClean="0">
                <a:solidFill>
                  <a:srgbClr val="C00000"/>
                </a:solidFill>
              </a:rPr>
              <a:t>subset</a:t>
            </a:r>
            <a:r>
              <a:rPr lang="da-DK" b="1" dirty="0" smtClean="0">
                <a:solidFill>
                  <a:srgbClr val="C00000"/>
                </a:solidFill>
              </a:rPr>
              <a:t> </a:t>
            </a:r>
            <a:r>
              <a:rPr lang="da-DK" dirty="0" smtClean="0">
                <a:solidFill>
                  <a:srgbClr val="C00000"/>
                </a:solidFill>
              </a:rPr>
              <a:t>of the elements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51520" y="3933056"/>
            <a:ext cx="2088232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Finger </a:t>
            </a:r>
            <a:r>
              <a:rPr lang="da-DK" dirty="0" err="1" smtClean="0">
                <a:solidFill>
                  <a:srgbClr val="C00000"/>
                </a:solidFill>
              </a:rPr>
              <a:t>search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tree</a:t>
            </a:r>
            <a:r>
              <a:rPr lang="da-DK" dirty="0" smtClean="0">
                <a:solidFill>
                  <a:srgbClr val="C00000"/>
                </a:solidFill>
              </a:rPr>
              <a:t/>
            </a:r>
            <a:br>
              <a:rPr lang="da-DK" dirty="0" smtClean="0">
                <a:solidFill>
                  <a:srgbClr val="C00000"/>
                </a:solidFill>
              </a:rPr>
            </a:br>
            <a:r>
              <a:rPr lang="da-DK" dirty="0" smtClean="0">
                <a:solidFill>
                  <a:srgbClr val="C00000"/>
                </a:solidFill>
              </a:rPr>
              <a:t>over </a:t>
            </a:r>
            <a:r>
              <a:rPr lang="da-DK" b="1" dirty="0" smtClean="0">
                <a:solidFill>
                  <a:srgbClr val="C00000"/>
                </a:solidFill>
              </a:rPr>
              <a:t>all </a:t>
            </a:r>
            <a:r>
              <a:rPr lang="da-DK" dirty="0" smtClean="0">
                <a:solidFill>
                  <a:srgbClr val="C00000"/>
                </a:solidFill>
              </a:rPr>
              <a:t>elements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>
            <a:off x="1723764" y="6293278"/>
            <a:ext cx="720080" cy="0"/>
          </a:xfrm>
          <a:prstGeom prst="line">
            <a:avLst/>
          </a:prstGeom>
          <a:ln w="152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2795682" y="6285438"/>
            <a:ext cx="720080" cy="0"/>
          </a:xfrm>
          <a:prstGeom prst="line">
            <a:avLst/>
          </a:prstGeom>
          <a:ln w="152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427530" y="6309320"/>
            <a:ext cx="3024336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predecessor</a:t>
            </a:r>
            <a:r>
              <a:rPr lang="da-DK" dirty="0" smtClean="0">
                <a:solidFill>
                  <a:srgbClr val="C00000"/>
                </a:solidFill>
              </a:rPr>
              <a:t>  successor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411760" y="494116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i="1" dirty="0" smtClean="0"/>
              <a:t>F</a:t>
            </a:r>
            <a:endParaRPr lang="en-US" sz="2400" baseline="-25000" dirty="0" smtClean="0"/>
          </a:p>
        </p:txBody>
      </p:sp>
      <p:sp>
        <p:nvSpPr>
          <p:cNvPr id="96" name="Freeform 95"/>
          <p:cNvSpPr/>
          <p:nvPr/>
        </p:nvSpPr>
        <p:spPr>
          <a:xfrm>
            <a:off x="3545305" y="3096126"/>
            <a:ext cx="1030373" cy="3192379"/>
          </a:xfrm>
          <a:custGeom>
            <a:avLst/>
            <a:gdLst>
              <a:gd name="connsiteX0" fmla="*/ 160421 w 1013327"/>
              <a:gd name="connsiteY0" fmla="*/ 0 h 3192379"/>
              <a:gd name="connsiteX1" fmla="*/ 352927 w 1013327"/>
              <a:gd name="connsiteY1" fmla="*/ 593558 h 3192379"/>
              <a:gd name="connsiteX2" fmla="*/ 1010653 w 1013327"/>
              <a:gd name="connsiteY2" fmla="*/ 1524000 h 3192379"/>
              <a:gd name="connsiteX3" fmla="*/ 336884 w 1013327"/>
              <a:gd name="connsiteY3" fmla="*/ 2791327 h 3192379"/>
              <a:gd name="connsiteX4" fmla="*/ 0 w 1013327"/>
              <a:gd name="connsiteY4" fmla="*/ 3192379 h 3192379"/>
              <a:gd name="connsiteX0" fmla="*/ 160421 w 1030373"/>
              <a:gd name="connsiteY0" fmla="*/ 0 h 3192379"/>
              <a:gd name="connsiteX1" fmla="*/ 352927 w 1030373"/>
              <a:gd name="connsiteY1" fmla="*/ 593558 h 3192379"/>
              <a:gd name="connsiteX2" fmla="*/ 1010653 w 1030373"/>
              <a:gd name="connsiteY2" fmla="*/ 1524000 h 3192379"/>
              <a:gd name="connsiteX3" fmla="*/ 234607 w 1030373"/>
              <a:gd name="connsiteY3" fmla="*/ 2349098 h 3192379"/>
              <a:gd name="connsiteX4" fmla="*/ 0 w 1030373"/>
              <a:gd name="connsiteY4" fmla="*/ 3192379 h 3192379"/>
              <a:gd name="connsiteX0" fmla="*/ 160421 w 1030373"/>
              <a:gd name="connsiteY0" fmla="*/ 0 h 3192379"/>
              <a:gd name="connsiteX1" fmla="*/ 352927 w 1030373"/>
              <a:gd name="connsiteY1" fmla="*/ 593558 h 3192379"/>
              <a:gd name="connsiteX2" fmla="*/ 1010653 w 1030373"/>
              <a:gd name="connsiteY2" fmla="*/ 1524000 h 3192379"/>
              <a:gd name="connsiteX3" fmla="*/ 234607 w 1030373"/>
              <a:gd name="connsiteY3" fmla="*/ 2349098 h 3192379"/>
              <a:gd name="connsiteX4" fmla="*/ 0 w 1030373"/>
              <a:gd name="connsiteY4" fmla="*/ 3192379 h 3192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73" h="3192379">
                <a:moveTo>
                  <a:pt x="160421" y="0"/>
                </a:moveTo>
                <a:cubicBezTo>
                  <a:pt x="185821" y="169779"/>
                  <a:pt x="211222" y="339558"/>
                  <a:pt x="352927" y="593558"/>
                </a:cubicBezTo>
                <a:cubicBezTo>
                  <a:pt x="494632" y="847558"/>
                  <a:pt x="1030373" y="1231410"/>
                  <a:pt x="1010653" y="1524000"/>
                </a:cubicBezTo>
                <a:cubicBezTo>
                  <a:pt x="990933" y="1816590"/>
                  <a:pt x="403049" y="2071035"/>
                  <a:pt x="234607" y="2349098"/>
                </a:cubicBezTo>
                <a:cubicBezTo>
                  <a:pt x="66165" y="2627161"/>
                  <a:pt x="490936" y="2877277"/>
                  <a:pt x="0" y="3192379"/>
                </a:cubicBezTo>
              </a:path>
            </a:pathLst>
          </a:cu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3455896" y="6181346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3608296" y="2996952"/>
            <a:ext cx="180000" cy="1800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6"/>
          <p:cNvSpPr/>
          <p:nvPr/>
        </p:nvSpPr>
        <p:spPr>
          <a:xfrm>
            <a:off x="1034716" y="3096126"/>
            <a:ext cx="1513305" cy="3192379"/>
          </a:xfrm>
          <a:custGeom>
            <a:avLst/>
            <a:gdLst>
              <a:gd name="connsiteX0" fmla="*/ 40105 w 1513305"/>
              <a:gd name="connsiteY0" fmla="*/ 0 h 3192379"/>
              <a:gd name="connsiteX1" fmla="*/ 184484 w 1513305"/>
              <a:gd name="connsiteY1" fmla="*/ 577516 h 3192379"/>
              <a:gd name="connsiteX2" fmla="*/ 1147010 w 1513305"/>
              <a:gd name="connsiteY2" fmla="*/ 786063 h 3192379"/>
              <a:gd name="connsiteX3" fmla="*/ 1371600 w 1513305"/>
              <a:gd name="connsiteY3" fmla="*/ 1973179 h 3192379"/>
              <a:gd name="connsiteX4" fmla="*/ 296779 w 1513305"/>
              <a:gd name="connsiteY4" fmla="*/ 2470485 h 3192379"/>
              <a:gd name="connsiteX5" fmla="*/ 681789 w 1513305"/>
              <a:gd name="connsiteY5" fmla="*/ 3192379 h 3192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13305" h="3192379">
                <a:moveTo>
                  <a:pt x="40105" y="0"/>
                </a:moveTo>
                <a:cubicBezTo>
                  <a:pt x="20052" y="223253"/>
                  <a:pt x="0" y="446506"/>
                  <a:pt x="184484" y="577516"/>
                </a:cubicBezTo>
                <a:cubicBezTo>
                  <a:pt x="368968" y="708527"/>
                  <a:pt x="949157" y="553453"/>
                  <a:pt x="1147010" y="786063"/>
                </a:cubicBezTo>
                <a:cubicBezTo>
                  <a:pt x="1344863" y="1018673"/>
                  <a:pt x="1513305" y="1692442"/>
                  <a:pt x="1371600" y="1973179"/>
                </a:cubicBezTo>
                <a:cubicBezTo>
                  <a:pt x="1229895" y="2253916"/>
                  <a:pt x="411747" y="2267285"/>
                  <a:pt x="296779" y="2470485"/>
                </a:cubicBezTo>
                <a:cubicBezTo>
                  <a:pt x="181811" y="2673685"/>
                  <a:pt x="431800" y="2933032"/>
                  <a:pt x="681789" y="3192379"/>
                </a:cubicBezTo>
              </a:path>
            </a:pathLst>
          </a:cu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619672" y="6197388"/>
            <a:ext cx="180000" cy="18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975540" y="3000852"/>
            <a:ext cx="180000" cy="18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2339751" y="3064042"/>
            <a:ext cx="5071701" cy="3245278"/>
          </a:xfrm>
          <a:custGeom>
            <a:avLst/>
            <a:gdLst>
              <a:gd name="connsiteX0" fmla="*/ 0 w 6325937"/>
              <a:gd name="connsiteY0" fmla="*/ 3224463 h 3224463"/>
              <a:gd name="connsiteX1" fmla="*/ 513347 w 6325937"/>
              <a:gd name="connsiteY1" fmla="*/ 2165684 h 3224463"/>
              <a:gd name="connsiteX2" fmla="*/ 2711116 w 6325937"/>
              <a:gd name="connsiteY2" fmla="*/ 2037347 h 3224463"/>
              <a:gd name="connsiteX3" fmla="*/ 5967663 w 6325937"/>
              <a:gd name="connsiteY3" fmla="*/ 1524000 h 3224463"/>
              <a:gd name="connsiteX4" fmla="*/ 4860758 w 6325937"/>
              <a:gd name="connsiteY4" fmla="*/ 0 h 3224463"/>
              <a:gd name="connsiteX0" fmla="*/ 0 w 4997116"/>
              <a:gd name="connsiteY0" fmla="*/ 3224463 h 3224463"/>
              <a:gd name="connsiteX1" fmla="*/ 513347 w 4997116"/>
              <a:gd name="connsiteY1" fmla="*/ 2165684 h 3224463"/>
              <a:gd name="connsiteX2" fmla="*/ 2711116 w 4997116"/>
              <a:gd name="connsiteY2" fmla="*/ 2037347 h 3224463"/>
              <a:gd name="connsiteX3" fmla="*/ 3317449 w 4997116"/>
              <a:gd name="connsiteY3" fmla="*/ 941022 h 3224463"/>
              <a:gd name="connsiteX4" fmla="*/ 4860758 w 4997116"/>
              <a:gd name="connsiteY4" fmla="*/ 0 h 3224463"/>
              <a:gd name="connsiteX0" fmla="*/ 0 w 4860758"/>
              <a:gd name="connsiteY0" fmla="*/ 3224463 h 3224463"/>
              <a:gd name="connsiteX1" fmla="*/ 513347 w 4860758"/>
              <a:gd name="connsiteY1" fmla="*/ 2165684 h 3224463"/>
              <a:gd name="connsiteX2" fmla="*/ 2711116 w 4860758"/>
              <a:gd name="connsiteY2" fmla="*/ 2037347 h 3224463"/>
              <a:gd name="connsiteX3" fmla="*/ 3317449 w 4860758"/>
              <a:gd name="connsiteY3" fmla="*/ 941022 h 3224463"/>
              <a:gd name="connsiteX4" fmla="*/ 4860758 w 4860758"/>
              <a:gd name="connsiteY4" fmla="*/ 0 h 3224463"/>
              <a:gd name="connsiteX0" fmla="*/ 0 w 4860758"/>
              <a:gd name="connsiteY0" fmla="*/ 3224463 h 3224463"/>
              <a:gd name="connsiteX1" fmla="*/ 513347 w 4860758"/>
              <a:gd name="connsiteY1" fmla="*/ 2165684 h 3224463"/>
              <a:gd name="connsiteX2" fmla="*/ 2711116 w 4860758"/>
              <a:gd name="connsiteY2" fmla="*/ 2037347 h 3224463"/>
              <a:gd name="connsiteX3" fmla="*/ 2309337 w 4860758"/>
              <a:gd name="connsiteY3" fmla="*/ 797006 h 3224463"/>
              <a:gd name="connsiteX4" fmla="*/ 4860758 w 4860758"/>
              <a:gd name="connsiteY4" fmla="*/ 0 h 3224463"/>
              <a:gd name="connsiteX0" fmla="*/ 0 w 4860758"/>
              <a:gd name="connsiteY0" fmla="*/ 3224463 h 3224463"/>
              <a:gd name="connsiteX1" fmla="*/ 513347 w 4860758"/>
              <a:gd name="connsiteY1" fmla="*/ 2165684 h 3224463"/>
              <a:gd name="connsiteX2" fmla="*/ 1373233 w 4860758"/>
              <a:gd name="connsiteY2" fmla="*/ 1589094 h 3224463"/>
              <a:gd name="connsiteX3" fmla="*/ 2309337 w 4860758"/>
              <a:gd name="connsiteY3" fmla="*/ 797006 h 3224463"/>
              <a:gd name="connsiteX4" fmla="*/ 4860758 w 4860758"/>
              <a:gd name="connsiteY4" fmla="*/ 0 h 3224463"/>
              <a:gd name="connsiteX0" fmla="*/ 151783 w 5012541"/>
              <a:gd name="connsiteY0" fmla="*/ 3224463 h 3224463"/>
              <a:gd name="connsiteX1" fmla="*/ 228872 w 5012541"/>
              <a:gd name="connsiteY1" fmla="*/ 2525198 h 3224463"/>
              <a:gd name="connsiteX2" fmla="*/ 1525016 w 5012541"/>
              <a:gd name="connsiteY2" fmla="*/ 1589094 h 3224463"/>
              <a:gd name="connsiteX3" fmla="*/ 2461120 w 5012541"/>
              <a:gd name="connsiteY3" fmla="*/ 797006 h 3224463"/>
              <a:gd name="connsiteX4" fmla="*/ 5012541 w 5012541"/>
              <a:gd name="connsiteY4" fmla="*/ 0 h 3224463"/>
              <a:gd name="connsiteX0" fmla="*/ 7767 w 4868525"/>
              <a:gd name="connsiteY0" fmla="*/ 3224463 h 3224463"/>
              <a:gd name="connsiteX1" fmla="*/ 84856 w 4868525"/>
              <a:gd name="connsiteY1" fmla="*/ 2525198 h 3224463"/>
              <a:gd name="connsiteX2" fmla="*/ 516905 w 4868525"/>
              <a:gd name="connsiteY2" fmla="*/ 1733110 h 3224463"/>
              <a:gd name="connsiteX3" fmla="*/ 2317104 w 4868525"/>
              <a:gd name="connsiteY3" fmla="*/ 797006 h 3224463"/>
              <a:gd name="connsiteX4" fmla="*/ 4868525 w 4868525"/>
              <a:gd name="connsiteY4" fmla="*/ 0 h 3224463"/>
              <a:gd name="connsiteX0" fmla="*/ 7767 w 4868525"/>
              <a:gd name="connsiteY0" fmla="*/ 3224463 h 3224463"/>
              <a:gd name="connsiteX1" fmla="*/ 84856 w 4868525"/>
              <a:gd name="connsiteY1" fmla="*/ 2525198 h 3224463"/>
              <a:gd name="connsiteX2" fmla="*/ 516905 w 4868525"/>
              <a:gd name="connsiteY2" fmla="*/ 1733110 h 3224463"/>
              <a:gd name="connsiteX3" fmla="*/ 1381001 w 4868525"/>
              <a:gd name="connsiteY3" fmla="*/ 1085038 h 3224463"/>
              <a:gd name="connsiteX4" fmla="*/ 4868525 w 4868525"/>
              <a:gd name="connsiteY4" fmla="*/ 0 h 3224463"/>
              <a:gd name="connsiteX0" fmla="*/ 151783 w 5012541"/>
              <a:gd name="connsiteY0" fmla="*/ 3224463 h 3224463"/>
              <a:gd name="connsiteX1" fmla="*/ 228872 w 5012541"/>
              <a:gd name="connsiteY1" fmla="*/ 2525198 h 3224463"/>
              <a:gd name="connsiteX2" fmla="*/ 1525017 w 5012541"/>
              <a:gd name="connsiteY2" fmla="*/ 1085038 h 3224463"/>
              <a:gd name="connsiteX3" fmla="*/ 5012541 w 5012541"/>
              <a:gd name="connsiteY3" fmla="*/ 0 h 3224463"/>
              <a:gd name="connsiteX0" fmla="*/ 0 w 4860758"/>
              <a:gd name="connsiteY0" fmla="*/ 3224463 h 3224463"/>
              <a:gd name="connsiteX1" fmla="*/ 365122 w 4860758"/>
              <a:gd name="connsiteY1" fmla="*/ 2093150 h 3224463"/>
              <a:gd name="connsiteX2" fmla="*/ 1373234 w 4860758"/>
              <a:gd name="connsiteY2" fmla="*/ 1085038 h 3224463"/>
              <a:gd name="connsiteX3" fmla="*/ 4860758 w 4860758"/>
              <a:gd name="connsiteY3" fmla="*/ 0 h 3224463"/>
              <a:gd name="connsiteX0" fmla="*/ 263092 w 5123850"/>
              <a:gd name="connsiteY0" fmla="*/ 3224463 h 3224463"/>
              <a:gd name="connsiteX1" fmla="*/ 628214 w 5123850"/>
              <a:gd name="connsiteY1" fmla="*/ 2093150 h 3224463"/>
              <a:gd name="connsiteX2" fmla="*/ 1636326 w 5123850"/>
              <a:gd name="connsiteY2" fmla="*/ 1085038 h 3224463"/>
              <a:gd name="connsiteX3" fmla="*/ 5123850 w 5123850"/>
              <a:gd name="connsiteY3" fmla="*/ 0 h 3224463"/>
              <a:gd name="connsiteX0" fmla="*/ 263092 w 5123850"/>
              <a:gd name="connsiteY0" fmla="*/ 3224463 h 3224463"/>
              <a:gd name="connsiteX1" fmla="*/ 1060261 w 5123850"/>
              <a:gd name="connsiteY1" fmla="*/ 2021142 h 3224463"/>
              <a:gd name="connsiteX2" fmla="*/ 1636326 w 5123850"/>
              <a:gd name="connsiteY2" fmla="*/ 1085038 h 3224463"/>
              <a:gd name="connsiteX3" fmla="*/ 5123850 w 5123850"/>
              <a:gd name="connsiteY3" fmla="*/ 0 h 3224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23850" h="3224463">
                <a:moveTo>
                  <a:pt x="263092" y="3224463"/>
                </a:moveTo>
                <a:cubicBezTo>
                  <a:pt x="0" y="2579591"/>
                  <a:pt x="831389" y="2377713"/>
                  <a:pt x="1060261" y="2021142"/>
                </a:cubicBezTo>
                <a:cubicBezTo>
                  <a:pt x="1289133" y="1664571"/>
                  <a:pt x="839048" y="1505904"/>
                  <a:pt x="1636326" y="1085038"/>
                </a:cubicBezTo>
                <a:cubicBezTo>
                  <a:pt x="2361596" y="796186"/>
                  <a:pt x="4289261" y="1174721"/>
                  <a:pt x="5123850" y="0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2483768" y="6165304"/>
            <a:ext cx="180000" cy="1800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7332316" y="2996952"/>
            <a:ext cx="180000" cy="1800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5436096" y="4509120"/>
            <a:ext cx="3240360" cy="1200329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rgbClr val="C00000"/>
                </a:solidFill>
              </a:rPr>
              <a:t>Lemma 7    </a:t>
            </a:r>
            <a:r>
              <a:rPr lang="da-DK" i="1" dirty="0" err="1" smtClean="0">
                <a:solidFill>
                  <a:srgbClr val="C00000"/>
                </a:solidFill>
              </a:rPr>
              <a:t>w</a:t>
            </a:r>
            <a:r>
              <a:rPr lang="da-DK" i="1" baseline="-25000" dirty="0" err="1" smtClean="0">
                <a:solidFill>
                  <a:srgbClr val="C00000"/>
                </a:solidFill>
              </a:rPr>
              <a:t>i</a:t>
            </a:r>
            <a:r>
              <a:rPr lang="da-DK" dirty="0" smtClean="0">
                <a:solidFill>
                  <a:srgbClr val="C00000"/>
                </a:solidFill>
              </a:rPr>
              <a:t>(</a:t>
            </a:r>
            <a:r>
              <a:rPr lang="da-DK" i="1" dirty="0" smtClean="0">
                <a:solidFill>
                  <a:srgbClr val="C00000"/>
                </a:solidFill>
              </a:rPr>
              <a:t>y</a:t>
            </a:r>
            <a:r>
              <a:rPr lang="da-DK" dirty="0" smtClean="0">
                <a:solidFill>
                  <a:srgbClr val="C00000"/>
                </a:solidFill>
              </a:rPr>
              <a:t>)</a:t>
            </a:r>
            <a:r>
              <a:rPr lang="da-DK" i="1" baseline="-25000" dirty="0" smtClean="0">
                <a:solidFill>
                  <a:srgbClr val="C00000"/>
                </a:solidFill>
              </a:rPr>
              <a:t>  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</a:t>
            </a:r>
            <a:r>
              <a:rPr lang="da-DK" dirty="0" smtClean="0">
                <a:solidFill>
                  <a:srgbClr val="C00000"/>
                </a:solidFill>
              </a:rPr>
              <a:t> 2</a:t>
            </a:r>
            <a:r>
              <a:rPr lang="da-DK" baseline="30000" dirty="0" smtClean="0">
                <a:solidFill>
                  <a:srgbClr val="C00000"/>
                </a:solidFill>
              </a:rPr>
              <a:t>2</a:t>
            </a:r>
            <a:r>
              <a:rPr lang="da-DK" i="1" baseline="50000" dirty="0" smtClean="0">
                <a:solidFill>
                  <a:srgbClr val="C00000"/>
                </a:solidFill>
              </a:rPr>
              <a:t>k</a:t>
            </a:r>
            <a:r>
              <a:rPr lang="da-DK" dirty="0" smtClean="0">
                <a:solidFill>
                  <a:srgbClr val="C00000"/>
                </a:solidFill>
              </a:rPr>
              <a:t> and </a:t>
            </a:r>
            <a:br>
              <a:rPr lang="da-DK" dirty="0" smtClean="0">
                <a:solidFill>
                  <a:srgbClr val="C00000"/>
                </a:solidFill>
              </a:rPr>
            </a:br>
            <a:r>
              <a:rPr lang="da-DK" i="1" dirty="0" smtClean="0">
                <a:solidFill>
                  <a:srgbClr val="C00000"/>
                </a:solidFill>
              </a:rPr>
              <a:t>x</a:t>
            </a:r>
            <a:r>
              <a:rPr lang="da-DK" dirty="0" smtClean="0">
                <a:solidFill>
                  <a:srgbClr val="C00000"/>
                </a:solidFill>
              </a:rPr>
              <a:t> and </a:t>
            </a:r>
            <a:r>
              <a:rPr lang="da-DK" i="1" dirty="0" smtClean="0">
                <a:solidFill>
                  <a:srgbClr val="C00000"/>
                </a:solidFill>
              </a:rPr>
              <a:t>y</a:t>
            </a:r>
            <a:r>
              <a:rPr lang="da-DK" dirty="0" smtClean="0">
                <a:solidFill>
                  <a:srgbClr val="C00000"/>
                </a:solidFill>
              </a:rPr>
              <a:t> rank distance 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</a:t>
            </a:r>
            <a:r>
              <a:rPr lang="da-DK" dirty="0" smtClean="0">
                <a:solidFill>
                  <a:srgbClr val="C00000"/>
                </a:solidFill>
              </a:rPr>
              <a:t> 2</a:t>
            </a:r>
            <a:r>
              <a:rPr lang="da-DK" baseline="30000" dirty="0" smtClean="0">
                <a:solidFill>
                  <a:srgbClr val="C00000"/>
                </a:solidFill>
              </a:rPr>
              <a:t>2</a:t>
            </a:r>
            <a:r>
              <a:rPr lang="da-DK" i="1" baseline="50000" dirty="0" smtClean="0">
                <a:solidFill>
                  <a:srgbClr val="C00000"/>
                </a:solidFill>
              </a:rPr>
              <a:t>k</a:t>
            </a:r>
            <a:r>
              <a:rPr lang="da-DK" dirty="0" smtClean="0">
                <a:solidFill>
                  <a:srgbClr val="C00000"/>
                </a:solidFill>
              </a:rPr>
              <a:t>, </a:t>
            </a:r>
            <a:r>
              <a:rPr lang="da-DK" dirty="0" err="1" smtClean="0">
                <a:solidFill>
                  <a:srgbClr val="C00000"/>
                </a:solidFill>
              </a:rPr>
              <a:t>then</a:t>
            </a:r>
            <a:r>
              <a:rPr lang="da-DK" dirty="0" smtClean="0">
                <a:solidFill>
                  <a:srgbClr val="C00000"/>
                </a:solidFill>
              </a:rPr>
              <a:t/>
            </a:r>
            <a:br>
              <a:rPr lang="da-DK" dirty="0" smtClean="0">
                <a:solidFill>
                  <a:srgbClr val="C00000"/>
                </a:solidFill>
              </a:rPr>
            </a:br>
            <a:r>
              <a:rPr lang="da-DK" i="1" dirty="0" smtClean="0">
                <a:solidFill>
                  <a:srgbClr val="C00000"/>
                </a:solidFill>
              </a:rPr>
              <a:t>x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within</a:t>
            </a:r>
            <a:r>
              <a:rPr lang="da-DK" dirty="0" smtClean="0">
                <a:solidFill>
                  <a:srgbClr val="C00000"/>
                </a:solidFill>
              </a:rPr>
              <a:t> rank distance (</a:t>
            </a:r>
            <a:r>
              <a:rPr lang="da-DK" i="1" dirty="0" smtClean="0">
                <a:solidFill>
                  <a:srgbClr val="C00000"/>
                </a:solidFill>
              </a:rPr>
              <a:t>k</a:t>
            </a:r>
            <a:r>
              <a:rPr lang="da-DK" dirty="0" smtClean="0">
                <a:solidFill>
                  <a:srgbClr val="C00000"/>
                </a:solidFill>
              </a:rPr>
              <a:t>+4)2</a:t>
            </a:r>
            <a:r>
              <a:rPr lang="da-DK" baseline="30000" dirty="0" smtClean="0">
                <a:solidFill>
                  <a:srgbClr val="C00000"/>
                </a:solidFill>
              </a:rPr>
              <a:t>2</a:t>
            </a:r>
            <a:r>
              <a:rPr lang="da-DK" i="1" baseline="50000" dirty="0" smtClean="0">
                <a:solidFill>
                  <a:srgbClr val="C00000"/>
                </a:solidFill>
              </a:rPr>
              <a:t>k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br>
              <a:rPr lang="da-DK" dirty="0" smtClean="0">
                <a:solidFill>
                  <a:srgbClr val="C00000"/>
                </a:solidFill>
              </a:rPr>
            </a:br>
            <a:r>
              <a:rPr lang="da-DK" dirty="0" smtClean="0">
                <a:solidFill>
                  <a:srgbClr val="C00000"/>
                </a:solidFill>
              </a:rPr>
              <a:t>of </a:t>
            </a:r>
            <a:r>
              <a:rPr lang="da-DK" dirty="0" err="1" smtClean="0">
                <a:solidFill>
                  <a:srgbClr val="C00000"/>
                </a:solidFill>
              </a:rPr>
              <a:t>some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i="1" dirty="0" smtClean="0">
                <a:solidFill>
                  <a:srgbClr val="C00000"/>
                </a:solidFill>
              </a:rPr>
              <a:t>y</a:t>
            </a:r>
            <a:r>
              <a:rPr lang="da-DK" dirty="0" smtClean="0">
                <a:solidFill>
                  <a:srgbClr val="C00000"/>
                </a:solidFill>
              </a:rPr>
              <a:t>’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</a:t>
            </a:r>
            <a:r>
              <a:rPr lang="da-DK" i="1" dirty="0" smtClean="0">
                <a:solidFill>
                  <a:srgbClr val="C00000"/>
                </a:solidFill>
                <a:sym typeface="Symbol"/>
              </a:rPr>
              <a:t>T</a:t>
            </a:r>
            <a:r>
              <a:rPr lang="da-DK" baseline="-25000" dirty="0" smtClean="0">
                <a:solidFill>
                  <a:srgbClr val="C00000"/>
                </a:solidFill>
                <a:sym typeface="Symbol"/>
              </a:rPr>
              <a:t>0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∙∙∙</a:t>
            </a:r>
            <a:r>
              <a:rPr lang="da-DK" i="1" dirty="0" err="1" smtClean="0">
                <a:solidFill>
                  <a:srgbClr val="C00000"/>
                </a:solidFill>
                <a:sym typeface="Symbol"/>
              </a:rPr>
              <a:t>T</a:t>
            </a:r>
            <a:r>
              <a:rPr lang="da-DK" i="1" baseline="-25000" dirty="0" err="1" smtClean="0">
                <a:solidFill>
                  <a:srgbClr val="C00000"/>
                </a:solidFill>
                <a:sym typeface="Symbol"/>
              </a:rPr>
              <a:t>k</a:t>
            </a:r>
            <a:endParaRPr lang="en-US" i="1" baseline="-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8166</TotalTime>
  <Words>736</Words>
  <Application>Microsoft Office PowerPoint</Application>
  <PresentationFormat>On-screen Show (4:3)</PresentationFormat>
  <Paragraphs>171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Unified Access Bound</vt:lpstr>
      <vt:lpstr>Access sequences - examples</vt:lpstr>
      <vt:lpstr>Access sequence X = (x1, x2, ..., xm)</vt:lpstr>
      <vt:lpstr>Splay trees (amortized)</vt:lpstr>
      <vt:lpstr>PowerPoint Presentation</vt:lpstr>
      <vt:lpstr>Working-set structure</vt:lpstr>
      <vt:lpstr>Unified structure</vt:lpstr>
    </vt:vector>
  </TitlesOfParts>
  <Company>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Data Structures</dc:title>
  <dc:creator>Gerth Stølting Brodal</dc:creator>
  <cp:lastModifiedBy>Gerth Stølting Brodal</cp:lastModifiedBy>
  <cp:revision>130</cp:revision>
  <dcterms:created xsi:type="dcterms:W3CDTF">2011-08-23T21:07:42Z</dcterms:created>
  <dcterms:modified xsi:type="dcterms:W3CDTF">2013-12-02T23:26:43Z</dcterms:modified>
</cp:coreProperties>
</file>