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2" r:id="rId4"/>
    <p:sldId id="258" r:id="rId5"/>
    <p:sldId id="259" r:id="rId6"/>
    <p:sldId id="262" r:id="rId7"/>
    <p:sldId id="263" r:id="rId8"/>
    <p:sldId id="260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88833" autoAdjust="0"/>
  </p:normalViewPr>
  <p:slideViewPr>
    <p:cSldViewPr>
      <p:cViewPr varScale="1">
        <p:scale>
          <a:sx n="76" d="100"/>
          <a:sy n="76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5EA8B-928E-43A3-9791-1EE46FEBD131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Component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used</a:t>
            </a:r>
            <a:r>
              <a:rPr lang="da-DK" baseline="0" dirty="0" smtClean="0"/>
              <a:t> as a </a:t>
            </a:r>
            <a:r>
              <a:rPr lang="da-DK" baseline="0" dirty="0" err="1" smtClean="0"/>
              <a:t>subrutine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used</a:t>
            </a:r>
            <a:r>
              <a:rPr lang="da-DK" baseline="0" dirty="0" smtClean="0"/>
              <a:t> in </a:t>
            </a:r>
            <a:r>
              <a:rPr lang="da-DK" baseline="0" dirty="0" err="1" smtClean="0"/>
              <a:t>many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algorithms</a:t>
            </a:r>
            <a:endParaRPr lang="da-DK" baseline="0" dirty="0" smtClean="0"/>
          </a:p>
          <a:p>
            <a:r>
              <a:rPr lang="da-DK" b="1" baseline="0" dirty="0" err="1" smtClean="0"/>
              <a:t>Question</a:t>
            </a:r>
            <a:r>
              <a:rPr lang="da-DK" baseline="0" dirty="0" smtClean="0"/>
              <a:t>: </a:t>
            </a:r>
            <a:r>
              <a:rPr lang="da-DK" baseline="0" dirty="0" err="1" smtClean="0"/>
              <a:t>How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would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you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construct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such</a:t>
            </a:r>
            <a:r>
              <a:rPr lang="da-DK" baseline="0" dirty="0" smtClean="0"/>
              <a:t> an </a:t>
            </a:r>
            <a:r>
              <a:rPr lang="da-DK" baseline="0" dirty="0" err="1" smtClean="0"/>
              <a:t>algorithm</a:t>
            </a:r>
            <a:r>
              <a:rPr lang="da-DK" baseline="0" dirty="0" smtClean="0"/>
              <a:t>?</a:t>
            </a:r>
          </a:p>
          <a:p>
            <a:r>
              <a:rPr lang="da-DK" baseline="0" dirty="0" err="1" smtClean="0"/>
              <a:t>Sorting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construct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priority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queue</a:t>
            </a:r>
            <a:r>
              <a:rPr lang="da-DK" baseline="0" dirty="0" smtClean="0"/>
              <a:t> + </a:t>
            </a:r>
            <a:r>
              <a:rPr lang="da-DK" i="1" baseline="0" dirty="0" smtClean="0"/>
              <a:t>k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deletions</a:t>
            </a:r>
            <a:r>
              <a:rPr lang="da-DK" baseline="0" dirty="0" smtClean="0"/>
              <a:t> (</a:t>
            </a:r>
            <a:r>
              <a:rPr lang="da-DK" baseline="0" dirty="0" err="1" smtClean="0"/>
              <a:t>need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recall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binary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heaps</a:t>
            </a:r>
            <a:r>
              <a:rPr lang="da-DK" baseline="0" dirty="0" smtClean="0"/>
              <a:t>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err="1" smtClean="0"/>
              <a:t>Assumption</a:t>
            </a:r>
            <a:r>
              <a:rPr lang="da-DK" b="1" dirty="0" smtClean="0"/>
              <a:t> </a:t>
            </a:r>
            <a:r>
              <a:rPr lang="da-DK" b="1" baseline="0" dirty="0" smtClean="0"/>
              <a:t> </a:t>
            </a:r>
            <a:r>
              <a:rPr lang="da-DK" baseline="0" dirty="0" smtClean="0"/>
              <a:t>A</a:t>
            </a:r>
            <a:r>
              <a:rPr lang="da-DK" dirty="0" smtClean="0"/>
              <a:t>ll elements </a:t>
            </a:r>
            <a:r>
              <a:rPr lang="da-DK" err="1" smtClean="0"/>
              <a:t>are</a:t>
            </a:r>
            <a:r>
              <a:rPr lang="da-DK" smtClean="0"/>
              <a:t> distinct</a:t>
            </a:r>
            <a:endParaRPr lang="da-DK" dirty="0" smtClean="0"/>
          </a:p>
          <a:p>
            <a:r>
              <a:rPr lang="da-DK" b="1" dirty="0" err="1" smtClean="0"/>
              <a:t>Question</a:t>
            </a:r>
            <a:r>
              <a:rPr lang="da-DK" b="1" dirty="0" smtClean="0"/>
              <a:t>  </a:t>
            </a:r>
            <a:r>
              <a:rPr lang="da-DK" dirty="0" err="1" smtClean="0"/>
              <a:t>How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can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assume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this</a:t>
            </a:r>
            <a:r>
              <a:rPr lang="da-DK" baseline="0" dirty="0" smtClean="0"/>
              <a:t>? (eg </a:t>
            </a:r>
            <a:r>
              <a:rPr lang="da-DK" baseline="0" dirty="0" err="1" smtClean="0"/>
              <a:t>consider</a:t>
            </a:r>
            <a:r>
              <a:rPr lang="da-DK" baseline="0" dirty="0" smtClean="0"/>
              <a:t> pairs)</a:t>
            </a:r>
          </a:p>
          <a:p>
            <a:endParaRPr lang="da-DK" baseline="0" dirty="0" smtClean="0"/>
          </a:p>
          <a:p>
            <a:r>
              <a:rPr lang="da-DK" baseline="0" dirty="0" err="1" smtClean="0"/>
              <a:t>Recall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expected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analysis</a:t>
            </a:r>
            <a:r>
              <a:rPr lang="da-DK" baseline="0" dirty="0" smtClean="0"/>
              <a:t> (</a:t>
            </a:r>
            <a:r>
              <a:rPr lang="da-DK" baseline="0" dirty="0" err="1" smtClean="0"/>
              <a:t>good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partitionings</a:t>
            </a:r>
            <a:r>
              <a:rPr lang="da-DK" baseline="0" dirty="0" smtClean="0"/>
              <a:t> and bad </a:t>
            </a:r>
            <a:r>
              <a:rPr lang="da-DK" baseline="0" dirty="0" err="1" smtClean="0"/>
              <a:t>partitionings</a:t>
            </a:r>
            <a:r>
              <a:rPr lang="da-DK" baseline="0" dirty="0" smtClean="0"/>
              <a:t>; </a:t>
            </a:r>
            <a:r>
              <a:rPr lang="da-DK" baseline="0" dirty="0" err="1" smtClean="0"/>
              <a:t>expected</a:t>
            </a:r>
            <a:r>
              <a:rPr lang="da-DK" baseline="0" dirty="0" smtClean="0"/>
              <a:t> O(1) </a:t>
            </a:r>
            <a:r>
              <a:rPr lang="da-DK" baseline="0" dirty="0" err="1" smtClean="0"/>
              <a:t>partitionings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until</a:t>
            </a:r>
            <a:r>
              <a:rPr lang="da-DK" baseline="0" dirty="0" smtClean="0"/>
              <a:t> factor ¾ </a:t>
            </a:r>
            <a:r>
              <a:rPr lang="da-DK" baseline="0" dirty="0" err="1" smtClean="0"/>
              <a:t>reduction</a:t>
            </a:r>
            <a:r>
              <a:rPr lang="da-DK" baseline="0" dirty="0" smtClean="0"/>
              <a:t>; sum is </a:t>
            </a:r>
            <a:r>
              <a:rPr lang="da-DK" baseline="0" dirty="0" err="1" smtClean="0"/>
              <a:t>geometric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decreasing</a:t>
            </a:r>
            <a:r>
              <a:rPr lang="da-DK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Problems </a:t>
            </a:r>
            <a:r>
              <a:rPr lang="da-DK" b="0" dirty="0" err="1" smtClean="0"/>
              <a:t>Rounding</a:t>
            </a:r>
            <a:r>
              <a:rPr lang="da-DK" b="0" dirty="0" smtClean="0"/>
              <a:t>,</a:t>
            </a:r>
            <a:r>
              <a:rPr lang="da-DK" b="0" baseline="0" dirty="0" smtClean="0"/>
              <a:t> n not power of 5, etc...</a:t>
            </a:r>
          </a:p>
          <a:p>
            <a:endParaRPr lang="da-DK" b="0" baseline="0" dirty="0" smtClean="0"/>
          </a:p>
          <a:p>
            <a:r>
              <a:rPr lang="da-DK" b="1" baseline="0" dirty="0" err="1" smtClean="0"/>
              <a:t>Analysis</a:t>
            </a:r>
            <a:r>
              <a:rPr lang="da-DK" b="0" baseline="0" dirty="0" smtClean="0"/>
              <a:t>: </a:t>
            </a:r>
            <a:r>
              <a:rPr lang="da-DK" b="0" baseline="0" dirty="0" err="1" smtClean="0"/>
              <a:t>Question</a:t>
            </a:r>
            <a:r>
              <a:rPr lang="da-DK" b="0" baseline="0" dirty="0" smtClean="0"/>
              <a:t> – </a:t>
            </a:r>
            <a:r>
              <a:rPr lang="da-DK" b="0" baseline="0" dirty="0" err="1" smtClean="0"/>
              <a:t>how</a:t>
            </a:r>
            <a:r>
              <a:rPr lang="da-DK" b="0" baseline="0" dirty="0" smtClean="0"/>
              <a:t> do </a:t>
            </a:r>
            <a:r>
              <a:rPr lang="da-DK" b="0" baseline="0" dirty="0" err="1" smtClean="0"/>
              <a:t>you</a:t>
            </a:r>
            <a:r>
              <a:rPr lang="da-DK" b="0" baseline="0" dirty="0" smtClean="0"/>
              <a:t> </a:t>
            </a:r>
            <a:r>
              <a:rPr lang="da-DK" b="0" baseline="0" dirty="0" err="1" smtClean="0"/>
              <a:t>solve</a:t>
            </a:r>
            <a:r>
              <a:rPr lang="da-DK" b="0" baseline="0" dirty="0" smtClean="0"/>
              <a:t> </a:t>
            </a:r>
            <a:r>
              <a:rPr lang="da-DK" b="0" baseline="0" dirty="0" err="1" smtClean="0"/>
              <a:t>this</a:t>
            </a:r>
            <a:r>
              <a:rPr lang="da-DK" b="0" baseline="0" dirty="0" smtClean="0"/>
              <a:t> </a:t>
            </a:r>
            <a:r>
              <a:rPr lang="da-DK" b="0" baseline="0" dirty="0" err="1" smtClean="0"/>
              <a:t>recurence</a:t>
            </a:r>
            <a:r>
              <a:rPr lang="da-DK" b="0" baseline="0" dirty="0" smtClean="0"/>
              <a:t>?</a:t>
            </a:r>
          </a:p>
          <a:p>
            <a:endParaRPr lang="da-DK" b="0" baseline="0" dirty="0" smtClean="0"/>
          </a:p>
          <a:p>
            <a:r>
              <a:rPr lang="da-DK" b="1" baseline="0" dirty="0" err="1" smtClean="0"/>
              <a:t>Proof</a:t>
            </a:r>
            <a:r>
              <a:rPr lang="da-DK" b="0" baseline="0" dirty="0" smtClean="0"/>
              <a:t>: </a:t>
            </a:r>
            <a:r>
              <a:rPr lang="da-DK" b="0" baseline="0" dirty="0" err="1" smtClean="0"/>
              <a:t>Unfold</a:t>
            </a:r>
            <a:r>
              <a:rPr lang="da-DK" b="0" baseline="0" dirty="0" smtClean="0"/>
              <a:t> </a:t>
            </a:r>
            <a:r>
              <a:rPr lang="da-DK" b="0" baseline="0" dirty="0" err="1" smtClean="0"/>
              <a:t>recursion</a:t>
            </a:r>
            <a:r>
              <a:rPr lang="da-DK" b="0" baseline="0" dirty="0" smtClean="0"/>
              <a:t> </a:t>
            </a:r>
            <a:r>
              <a:rPr lang="da-DK" b="0" baseline="0" dirty="0" err="1" smtClean="0"/>
              <a:t>tree</a:t>
            </a:r>
            <a:r>
              <a:rPr lang="da-DK" b="0" baseline="0" dirty="0" smtClean="0"/>
              <a:t>. </a:t>
            </a:r>
            <a:r>
              <a:rPr lang="da-DK" b="0" baseline="0" dirty="0" err="1" smtClean="0"/>
              <a:t>Depth</a:t>
            </a:r>
            <a:r>
              <a:rPr lang="da-DK" b="0" baseline="0" dirty="0" smtClean="0"/>
              <a:t> i has total </a:t>
            </a:r>
            <a:r>
              <a:rPr lang="da-DK" b="0" baseline="0" dirty="0" err="1" smtClean="0"/>
              <a:t>size</a:t>
            </a:r>
            <a:r>
              <a:rPr lang="da-DK" b="0" baseline="0" dirty="0" smtClean="0"/>
              <a:t> n*(1/5+7/10)^i, </a:t>
            </a:r>
            <a:r>
              <a:rPr lang="da-DK" b="0" baseline="0" dirty="0" err="1" smtClean="0"/>
              <a:t>which</a:t>
            </a:r>
            <a:r>
              <a:rPr lang="da-DK" b="0" baseline="0" dirty="0" smtClean="0"/>
              <a:t> is </a:t>
            </a:r>
            <a:r>
              <a:rPr lang="da-DK" b="0" baseline="0" dirty="0" err="1" smtClean="0"/>
              <a:t>also</a:t>
            </a:r>
            <a:r>
              <a:rPr lang="da-DK" b="0" baseline="0" dirty="0" smtClean="0"/>
              <a:t> the time </a:t>
            </a:r>
            <a:r>
              <a:rPr lang="da-DK" b="0" baseline="0" dirty="0" err="1" smtClean="0"/>
              <a:t>spend</a:t>
            </a:r>
            <a:r>
              <a:rPr lang="da-DK" b="0" baseline="0" dirty="0" smtClean="0"/>
              <a:t> at the </a:t>
            </a:r>
            <a:r>
              <a:rPr lang="da-DK" b="0" baseline="0" dirty="0" err="1" smtClean="0"/>
              <a:t>level</a:t>
            </a:r>
            <a:r>
              <a:rPr lang="da-DK" b="0" baseline="0" dirty="0" smtClean="0"/>
              <a:t>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worst-case</a:t>
            </a:r>
            <a:endParaRPr lang="en-US" dirty="0" smtClean="0"/>
          </a:p>
          <a:p>
            <a:r>
              <a:rPr lang="da-DK" b="1" dirty="0" err="1" smtClean="0"/>
              <a:t>Question</a:t>
            </a:r>
            <a:r>
              <a:rPr lang="da-DK" b="1" baseline="0" dirty="0" smtClean="0"/>
              <a:t> </a:t>
            </a:r>
            <a:r>
              <a:rPr lang="da-DK" baseline="0" dirty="0" err="1" smtClean="0"/>
              <a:t>why</a:t>
            </a:r>
            <a:r>
              <a:rPr lang="da-DK" baseline="0" dirty="0" smtClean="0"/>
              <a:t>?</a:t>
            </a:r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worst-case</a:t>
            </a:r>
            <a:endParaRPr lang="en-US" dirty="0" smtClean="0"/>
          </a:p>
          <a:p>
            <a:r>
              <a:rPr lang="da-DK" b="1" dirty="0" err="1" smtClean="0"/>
              <a:t>Question</a:t>
            </a:r>
            <a:r>
              <a:rPr lang="da-DK" b="1" baseline="0" dirty="0" smtClean="0"/>
              <a:t> </a:t>
            </a:r>
            <a:r>
              <a:rPr lang="da-DK" baseline="0" dirty="0" err="1" smtClean="0"/>
              <a:t>why</a:t>
            </a:r>
            <a:r>
              <a:rPr lang="da-DK" baseline="0" dirty="0" smtClean="0"/>
              <a:t>?</a:t>
            </a:r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826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00807"/>
            <a:ext cx="91440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Advanced Data Structures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672480"/>
          </a:xfrm>
        </p:spPr>
        <p:txBody>
          <a:bodyPr/>
          <a:lstStyle/>
          <a:p>
            <a:r>
              <a:rPr lang="da-DK" dirty="0" err="1" smtClean="0"/>
              <a:t>Gerth</a:t>
            </a:r>
            <a:r>
              <a:rPr lang="da-DK" dirty="0" smtClean="0"/>
              <a:t> </a:t>
            </a:r>
            <a:r>
              <a:rPr lang="da-DK" dirty="0" err="1" smtClean="0"/>
              <a:t>Stølting</a:t>
            </a:r>
            <a:r>
              <a:rPr lang="da-DK" dirty="0" smtClean="0"/>
              <a:t> Brodal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2924944"/>
            <a:ext cx="86409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(Random topics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Gerth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finds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interesting...)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b="1" dirty="0" err="1" smtClean="0"/>
              <a:t>Application</a:t>
            </a:r>
            <a:r>
              <a:rPr lang="da-DK" dirty="0" smtClean="0"/>
              <a:t>: </a:t>
            </a:r>
            <a:br>
              <a:rPr lang="da-DK" dirty="0" smtClean="0"/>
            </a:br>
            <a:r>
              <a:rPr lang="da-DK" dirty="0" err="1" smtClean="0"/>
              <a:t>Lazy</a:t>
            </a:r>
            <a:r>
              <a:rPr lang="da-DK" dirty="0" smtClean="0"/>
              <a:t> Construction of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Trees</a:t>
            </a:r>
            <a:endParaRPr lang="en-US" dirty="0"/>
          </a:p>
        </p:txBody>
      </p:sp>
      <p:grpSp>
        <p:nvGrpSpPr>
          <p:cNvPr id="3" name="Group 60"/>
          <p:cNvGrpSpPr/>
          <p:nvPr/>
        </p:nvGrpSpPr>
        <p:grpSpPr>
          <a:xfrm>
            <a:off x="1763688" y="2780928"/>
            <a:ext cx="5544616" cy="2592288"/>
            <a:chOff x="1763688" y="2780928"/>
            <a:chExt cx="5544616" cy="2592288"/>
          </a:xfrm>
        </p:grpSpPr>
        <p:cxnSp>
          <p:nvCxnSpPr>
            <p:cNvPr id="32" name="Straight Connector 31"/>
            <p:cNvCxnSpPr/>
            <p:nvPr/>
          </p:nvCxnSpPr>
          <p:spPr>
            <a:xfrm rot="5400000" flipH="1" flipV="1">
              <a:off x="1844322" y="4589755"/>
              <a:ext cx="720080" cy="414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572000" y="3068960"/>
              <a:ext cx="1440160" cy="5760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V="1">
              <a:off x="2195740" y="4653137"/>
              <a:ext cx="720079" cy="288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3318989" y="4569506"/>
              <a:ext cx="720080" cy="414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V="1">
              <a:off x="3670407" y="4632888"/>
              <a:ext cx="720079" cy="288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724639" y="4572502"/>
              <a:ext cx="720080" cy="414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V="1">
              <a:off x="5076057" y="4635884"/>
              <a:ext cx="720079" cy="288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6182052" y="4572502"/>
              <a:ext cx="720080" cy="414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V="1">
              <a:off x="6533470" y="4635884"/>
              <a:ext cx="720079" cy="288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6029413" y="3751538"/>
              <a:ext cx="648072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5256076" y="3681028"/>
              <a:ext cx="792089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169342" y="3734286"/>
              <a:ext cx="648072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396005" y="3663776"/>
              <a:ext cx="792089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3131840" y="3068960"/>
              <a:ext cx="1440160" cy="5760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37"/>
            <p:cNvGrpSpPr/>
            <p:nvPr/>
          </p:nvGrpSpPr>
          <p:grpSpPr>
            <a:xfrm>
              <a:off x="1763688" y="2780928"/>
              <a:ext cx="5544616" cy="2592288"/>
              <a:chOff x="1403648" y="3212976"/>
              <a:chExt cx="5544616" cy="2592288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555776" y="386104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995936" y="3212976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8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801190" y="458112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0364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12372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84380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56388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7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28396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>
                    <a:solidFill>
                      <a:schemeClr val="tx1"/>
                    </a:solidFill>
                  </a:rPr>
                  <a:t>9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00404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72412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44420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203848" y="458112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6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644008" y="458112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10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084168" y="458112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364088" y="386104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04051" y="1844824"/>
          <a:ext cx="817240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35496" y="602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/>
              <a:t>Lazy</a:t>
            </a:r>
            <a:r>
              <a:rPr lang="da-DK" sz="2800" dirty="0" smtClean="0"/>
              <a:t> </a:t>
            </a:r>
            <a:r>
              <a:rPr lang="da-DK" sz="2800" dirty="0" err="1" smtClean="0"/>
              <a:t>construct</a:t>
            </a:r>
            <a:r>
              <a:rPr lang="da-DK" sz="2800" dirty="0" smtClean="0"/>
              <a:t> nodes </a:t>
            </a:r>
            <a:r>
              <a:rPr lang="da-DK" sz="2800" dirty="0" err="1" smtClean="0"/>
              <a:t>on</a:t>
            </a:r>
            <a:r>
              <a:rPr lang="da-DK" sz="2800" dirty="0" smtClean="0"/>
              <a:t> 1 </a:t>
            </a:r>
            <a:r>
              <a:rPr lang="da-DK" sz="2800" dirty="0" err="1" smtClean="0"/>
              <a:t>search</a:t>
            </a:r>
            <a:r>
              <a:rPr lang="da-DK" sz="2800" dirty="0" smtClean="0"/>
              <a:t> </a:t>
            </a:r>
            <a:r>
              <a:rPr lang="da-DK" sz="2800" dirty="0" err="1" smtClean="0"/>
              <a:t>path</a:t>
            </a:r>
            <a:r>
              <a:rPr lang="da-DK" sz="2800" dirty="0" smtClean="0"/>
              <a:t>: 1+2+4+∙∙∙+</a:t>
            </a:r>
            <a:r>
              <a:rPr lang="da-DK" sz="2800" i="1" dirty="0" smtClean="0"/>
              <a:t>n</a:t>
            </a:r>
            <a:r>
              <a:rPr lang="da-DK" sz="2800" dirty="0" smtClean="0"/>
              <a:t>/2+</a:t>
            </a:r>
            <a:r>
              <a:rPr lang="da-DK" sz="2800" i="1" dirty="0" smtClean="0"/>
              <a:t>n</a:t>
            </a:r>
            <a:r>
              <a:rPr lang="da-DK" sz="2800" dirty="0" smtClean="0"/>
              <a:t>=O(</a:t>
            </a:r>
            <a:r>
              <a:rPr lang="da-DK" sz="2800" i="1" dirty="0" smtClean="0"/>
              <a:t>n</a:t>
            </a:r>
            <a:r>
              <a:rPr lang="da-DK" sz="2800" dirty="0" smtClean="0"/>
              <a:t>) </a:t>
            </a:r>
            <a:endParaRPr lang="en-US" sz="2800" dirty="0"/>
          </a:p>
        </p:txBody>
      </p:sp>
      <p:sp>
        <p:nvSpPr>
          <p:cNvPr id="38" name="Rectangle 37"/>
          <p:cNvSpPr/>
          <p:nvPr/>
        </p:nvSpPr>
        <p:spPr>
          <a:xfrm>
            <a:off x="4572000" y="3356992"/>
            <a:ext cx="3240360" cy="2448272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%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708933" y="3878301"/>
            <a:ext cx="1296144" cy="15121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045575" y="4675517"/>
            <a:ext cx="720080" cy="746462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842778" y="3178470"/>
            <a:ext cx="665325" cy="178522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%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4355976" y="5446812"/>
            <a:ext cx="576064" cy="28644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923928" y="566124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Search</a:t>
            </a:r>
            <a:r>
              <a:rPr lang="da-DK" sz="2400" b="1" dirty="0" smtClean="0">
                <a:solidFill>
                  <a:srgbClr val="C00000"/>
                </a:solidFill>
              </a:rPr>
              <a:t>(7)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323528" y="3311113"/>
            <a:ext cx="8532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err="1" smtClean="0"/>
              <a:t>Proof</a:t>
            </a:r>
            <a:endParaRPr lang="da-DK" sz="3200" b="1" dirty="0" smtClean="0"/>
          </a:p>
          <a:p>
            <a:r>
              <a:rPr lang="da-DK" sz="3200" b="1" dirty="0" smtClean="0"/>
              <a:t>	                        </a:t>
            </a:r>
          </a:p>
          <a:p>
            <a:endParaRPr lang="da-DK" sz="3200" b="1" dirty="0"/>
          </a:p>
          <a:p>
            <a:r>
              <a:rPr lang="da-DK" sz="3200" b="1" dirty="0" smtClean="0"/>
              <a:t>                </a:t>
            </a:r>
            <a:endParaRPr lang="da-DK" sz="3200" dirty="0"/>
          </a:p>
          <a:p>
            <a:endParaRPr lang="da-DK" sz="3200" dirty="0" smtClean="0"/>
          </a:p>
          <a:p>
            <a:endParaRPr lang="da-DK" sz="3200" dirty="0" smtClean="0"/>
          </a:p>
          <a:p>
            <a:r>
              <a:rPr lang="da-DK" sz="3200" dirty="0" smtClean="0"/>
              <a:t>		  					                  □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b="1" dirty="0" err="1" smtClean="0"/>
              <a:t>Application</a:t>
            </a:r>
            <a:r>
              <a:rPr lang="da-DK" dirty="0" smtClean="0"/>
              <a:t>: </a:t>
            </a:r>
            <a:br>
              <a:rPr lang="da-DK" dirty="0" smtClean="0"/>
            </a:br>
            <a:r>
              <a:rPr lang="da-DK" dirty="0" err="1" smtClean="0"/>
              <a:t>Lazy</a:t>
            </a:r>
            <a:r>
              <a:rPr lang="da-DK" dirty="0" smtClean="0"/>
              <a:t> Construction of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Trees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51520" y="1844824"/>
            <a:ext cx="8640960" cy="107721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err="1" smtClean="0"/>
              <a:t>Thm</a:t>
            </a:r>
            <a:r>
              <a:rPr lang="da-DK" sz="3200" dirty="0" smtClean="0"/>
              <a:t> </a:t>
            </a:r>
            <a:r>
              <a:rPr lang="da-DK" sz="3200" dirty="0" err="1" smtClean="0"/>
              <a:t>Lazy</a:t>
            </a:r>
            <a:r>
              <a:rPr lang="da-DK" sz="3200" dirty="0" smtClean="0"/>
              <a:t> </a:t>
            </a:r>
            <a:r>
              <a:rPr lang="da-DK" sz="3200" dirty="0" err="1" smtClean="0"/>
              <a:t>construction</a:t>
            </a:r>
            <a:r>
              <a:rPr lang="da-DK" sz="3200" dirty="0" smtClean="0"/>
              <a:t> + </a:t>
            </a:r>
            <a:r>
              <a:rPr lang="da-DK" sz="3200" i="1" dirty="0" smtClean="0"/>
              <a:t>k</a:t>
            </a:r>
            <a:r>
              <a:rPr lang="da-DK" sz="3200" dirty="0" smtClean="0"/>
              <a:t> </a:t>
            </a:r>
            <a:r>
              <a:rPr lang="da-DK" sz="3200" dirty="0" err="1" smtClean="0"/>
              <a:t>searches</a:t>
            </a:r>
            <a:r>
              <a:rPr lang="da-DK" sz="3200" dirty="0" smtClean="0"/>
              <a:t> </a:t>
            </a:r>
            <a:br>
              <a:rPr lang="da-DK" sz="3200" dirty="0" smtClean="0"/>
            </a:br>
            <a:r>
              <a:rPr lang="da-DK" sz="3200" dirty="0" err="1" smtClean="0"/>
              <a:t>worst-case</a:t>
            </a:r>
            <a:r>
              <a:rPr lang="da-DK" sz="3200" dirty="0" smtClean="0"/>
              <a:t> O(</a:t>
            </a:r>
            <a:r>
              <a:rPr lang="da-DK" sz="3200" i="1" dirty="0" err="1" smtClean="0"/>
              <a:t>n</a:t>
            </a:r>
            <a:r>
              <a:rPr lang="da-DK" sz="3200" dirty="0" err="1"/>
              <a:t>∙</a:t>
            </a:r>
            <a:r>
              <a:rPr lang="da-DK" sz="3200" dirty="0" err="1" smtClean="0"/>
              <a:t>log</a:t>
            </a:r>
            <a:r>
              <a:rPr lang="da-DK" sz="3200" dirty="0" smtClean="0"/>
              <a:t> </a:t>
            </a:r>
            <a:r>
              <a:rPr lang="da-DK" sz="3200" i="1" dirty="0" smtClean="0"/>
              <a:t>k</a:t>
            </a:r>
            <a:r>
              <a:rPr lang="da-DK" sz="3200" dirty="0" smtClean="0"/>
              <a:t>) time</a:t>
            </a:r>
            <a:endParaRPr lang="en-US" sz="3200" dirty="0"/>
          </a:p>
        </p:txBody>
      </p:sp>
      <p:sp>
        <p:nvSpPr>
          <p:cNvPr id="62" name="Freeform 61"/>
          <p:cNvSpPr/>
          <p:nvPr/>
        </p:nvSpPr>
        <p:spPr>
          <a:xfrm>
            <a:off x="2706998" y="4830792"/>
            <a:ext cx="764875" cy="1759789"/>
          </a:xfrm>
          <a:custGeom>
            <a:avLst/>
            <a:gdLst>
              <a:gd name="connsiteX0" fmla="*/ 460075 w 764875"/>
              <a:gd name="connsiteY0" fmla="*/ 0 h 1759789"/>
              <a:gd name="connsiteX1" fmla="*/ 46007 w 764875"/>
              <a:gd name="connsiteY1" fmla="*/ 552091 h 1759789"/>
              <a:gd name="connsiteX2" fmla="*/ 736120 w 764875"/>
              <a:gd name="connsiteY2" fmla="*/ 1362974 h 1759789"/>
              <a:gd name="connsiteX3" fmla="*/ 218535 w 764875"/>
              <a:gd name="connsiteY3" fmla="*/ 1759789 h 175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4875" h="1759789">
                <a:moveTo>
                  <a:pt x="460075" y="0"/>
                </a:moveTo>
                <a:cubicBezTo>
                  <a:pt x="230037" y="162464"/>
                  <a:pt x="0" y="324929"/>
                  <a:pt x="46007" y="552091"/>
                </a:cubicBezTo>
                <a:cubicBezTo>
                  <a:pt x="92015" y="779253"/>
                  <a:pt x="707365" y="1161691"/>
                  <a:pt x="736120" y="1362974"/>
                </a:cubicBezTo>
                <a:cubicBezTo>
                  <a:pt x="764875" y="1564257"/>
                  <a:pt x="186905" y="1650521"/>
                  <a:pt x="218535" y="1759789"/>
                </a:cubicBezTo>
              </a:path>
            </a:pathLst>
          </a:custGeom>
          <a:noFill/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447085" y="4851907"/>
            <a:ext cx="764875" cy="1759789"/>
          </a:xfrm>
          <a:custGeom>
            <a:avLst/>
            <a:gdLst>
              <a:gd name="connsiteX0" fmla="*/ 460075 w 764875"/>
              <a:gd name="connsiteY0" fmla="*/ 0 h 1759789"/>
              <a:gd name="connsiteX1" fmla="*/ 46007 w 764875"/>
              <a:gd name="connsiteY1" fmla="*/ 552091 h 1759789"/>
              <a:gd name="connsiteX2" fmla="*/ 736120 w 764875"/>
              <a:gd name="connsiteY2" fmla="*/ 1362974 h 1759789"/>
              <a:gd name="connsiteX3" fmla="*/ 218535 w 764875"/>
              <a:gd name="connsiteY3" fmla="*/ 1759789 h 175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4875" h="1759789">
                <a:moveTo>
                  <a:pt x="460075" y="0"/>
                </a:moveTo>
                <a:cubicBezTo>
                  <a:pt x="230037" y="162464"/>
                  <a:pt x="0" y="324929"/>
                  <a:pt x="46007" y="552091"/>
                </a:cubicBezTo>
                <a:cubicBezTo>
                  <a:pt x="92015" y="779253"/>
                  <a:pt x="707365" y="1161691"/>
                  <a:pt x="736120" y="1362974"/>
                </a:cubicBezTo>
                <a:cubicBezTo>
                  <a:pt x="764875" y="1564257"/>
                  <a:pt x="186905" y="1650521"/>
                  <a:pt x="218535" y="1759789"/>
                </a:cubicBezTo>
              </a:path>
            </a:pathLst>
          </a:custGeom>
          <a:noFill/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023149" y="4851907"/>
            <a:ext cx="764875" cy="1759789"/>
          </a:xfrm>
          <a:custGeom>
            <a:avLst/>
            <a:gdLst>
              <a:gd name="connsiteX0" fmla="*/ 460075 w 764875"/>
              <a:gd name="connsiteY0" fmla="*/ 0 h 1759789"/>
              <a:gd name="connsiteX1" fmla="*/ 46007 w 764875"/>
              <a:gd name="connsiteY1" fmla="*/ 552091 h 1759789"/>
              <a:gd name="connsiteX2" fmla="*/ 736120 w 764875"/>
              <a:gd name="connsiteY2" fmla="*/ 1362974 h 1759789"/>
              <a:gd name="connsiteX3" fmla="*/ 218535 w 764875"/>
              <a:gd name="connsiteY3" fmla="*/ 1759789 h 175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4875" h="1759789">
                <a:moveTo>
                  <a:pt x="460075" y="0"/>
                </a:moveTo>
                <a:cubicBezTo>
                  <a:pt x="230037" y="162464"/>
                  <a:pt x="0" y="324929"/>
                  <a:pt x="46007" y="552091"/>
                </a:cubicBezTo>
                <a:cubicBezTo>
                  <a:pt x="92015" y="779253"/>
                  <a:pt x="707365" y="1161691"/>
                  <a:pt x="736120" y="1362974"/>
                </a:cubicBezTo>
                <a:cubicBezTo>
                  <a:pt x="764875" y="1564257"/>
                  <a:pt x="186905" y="1650521"/>
                  <a:pt x="218535" y="1759789"/>
                </a:cubicBezTo>
              </a:path>
            </a:pathLst>
          </a:custGeom>
          <a:noFill/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Brace 64"/>
          <p:cNvSpPr/>
          <p:nvPr/>
        </p:nvSpPr>
        <p:spPr>
          <a:xfrm>
            <a:off x="5004048" y="3429000"/>
            <a:ext cx="144016" cy="144016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123728" y="4869160"/>
            <a:ext cx="764875" cy="1759789"/>
          </a:xfrm>
          <a:custGeom>
            <a:avLst/>
            <a:gdLst>
              <a:gd name="connsiteX0" fmla="*/ 460075 w 764875"/>
              <a:gd name="connsiteY0" fmla="*/ 0 h 1759789"/>
              <a:gd name="connsiteX1" fmla="*/ 46007 w 764875"/>
              <a:gd name="connsiteY1" fmla="*/ 552091 h 1759789"/>
              <a:gd name="connsiteX2" fmla="*/ 736120 w 764875"/>
              <a:gd name="connsiteY2" fmla="*/ 1362974 h 1759789"/>
              <a:gd name="connsiteX3" fmla="*/ 218535 w 764875"/>
              <a:gd name="connsiteY3" fmla="*/ 1759789 h 175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4875" h="1759789">
                <a:moveTo>
                  <a:pt x="460075" y="0"/>
                </a:moveTo>
                <a:cubicBezTo>
                  <a:pt x="230037" y="162464"/>
                  <a:pt x="0" y="324929"/>
                  <a:pt x="46007" y="552091"/>
                </a:cubicBezTo>
                <a:cubicBezTo>
                  <a:pt x="92015" y="779253"/>
                  <a:pt x="707365" y="1161691"/>
                  <a:pt x="736120" y="1362974"/>
                </a:cubicBezTo>
                <a:cubicBezTo>
                  <a:pt x="764875" y="1564257"/>
                  <a:pt x="186905" y="1650521"/>
                  <a:pt x="218535" y="1759789"/>
                </a:cubicBezTo>
              </a:path>
            </a:pathLst>
          </a:custGeom>
          <a:noFill/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220072" y="3501008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log </a:t>
            </a:r>
            <a:r>
              <a:rPr lang="da-DK" sz="2400" i="1" dirty="0" smtClean="0"/>
              <a:t>k</a:t>
            </a:r>
            <a:r>
              <a:rPr lang="da-DK" sz="2400" dirty="0" smtClean="0"/>
              <a:t> </a:t>
            </a:r>
            <a:r>
              <a:rPr lang="da-DK" sz="2400" dirty="0" err="1" smtClean="0"/>
              <a:t>levels</a:t>
            </a:r>
            <a:r>
              <a:rPr lang="da-DK" sz="2400" dirty="0" smtClean="0"/>
              <a:t> </a:t>
            </a:r>
            <a:r>
              <a:rPr lang="da-DK" sz="2400" dirty="0" err="1" smtClean="0"/>
              <a:t>completely</a:t>
            </a:r>
            <a:r>
              <a:rPr lang="da-DK" sz="2400" dirty="0" smtClean="0"/>
              <a:t> </a:t>
            </a:r>
            <a:r>
              <a:rPr lang="da-DK" sz="2400" dirty="0" err="1" smtClean="0"/>
              <a:t>build</a:t>
            </a:r>
            <a:endParaRPr lang="da-DK" sz="2400" dirty="0" smtClean="0"/>
          </a:p>
          <a:p>
            <a:r>
              <a:rPr lang="da-DK" sz="2400" i="1" dirty="0" smtClean="0"/>
              <a:t>O</a:t>
            </a:r>
            <a:r>
              <a:rPr lang="da-DK" sz="2400" dirty="0" smtClean="0"/>
              <a:t>(</a:t>
            </a:r>
            <a:r>
              <a:rPr lang="da-DK" sz="2400" i="1" dirty="0" smtClean="0"/>
              <a:t>n</a:t>
            </a:r>
            <a:r>
              <a:rPr lang="da-DK" sz="2400" dirty="0" smtClean="0"/>
              <a:t>) time per </a:t>
            </a:r>
            <a:r>
              <a:rPr lang="da-DK" sz="2400" dirty="0" err="1" smtClean="0"/>
              <a:t>level</a:t>
            </a:r>
            <a:endParaRPr lang="en-US" sz="2400" dirty="0"/>
          </a:p>
        </p:txBody>
      </p:sp>
      <p:cxnSp>
        <p:nvCxnSpPr>
          <p:cNvPr id="70" name="Straight Arrow Connector 69"/>
          <p:cNvCxnSpPr/>
          <p:nvPr/>
        </p:nvCxnSpPr>
        <p:spPr>
          <a:xfrm rot="10800000" flipV="1">
            <a:off x="4499992" y="5445224"/>
            <a:ext cx="1080120" cy="36004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652120" y="494116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 smtClean="0"/>
              <a:t>k</a:t>
            </a:r>
            <a:r>
              <a:rPr lang="da-DK" sz="2400" dirty="0" smtClean="0"/>
              <a:t> </a:t>
            </a:r>
            <a:r>
              <a:rPr lang="da-DK" sz="2400" dirty="0" err="1" smtClean="0"/>
              <a:t>leaf</a:t>
            </a:r>
            <a:r>
              <a:rPr lang="da-DK" sz="2400" dirty="0" smtClean="0"/>
              <a:t> </a:t>
            </a:r>
            <a:r>
              <a:rPr lang="da-DK" sz="2400" dirty="0" err="1" smtClean="0"/>
              <a:t>paths</a:t>
            </a:r>
            <a:endParaRPr lang="da-DK" sz="2400" dirty="0" smtClean="0"/>
          </a:p>
          <a:p>
            <a:r>
              <a:rPr lang="da-DK" sz="2400" i="1" dirty="0" smtClean="0"/>
              <a:t>O</a:t>
            </a:r>
            <a:r>
              <a:rPr lang="da-DK" sz="2400" dirty="0" smtClean="0"/>
              <a:t>(</a:t>
            </a:r>
            <a:r>
              <a:rPr lang="da-DK" sz="2400" i="1" dirty="0" smtClean="0"/>
              <a:t>n</a:t>
            </a:r>
            <a:r>
              <a:rPr lang="da-DK" sz="2400" dirty="0" smtClean="0"/>
              <a:t>/</a:t>
            </a:r>
            <a:r>
              <a:rPr lang="da-DK" sz="2400" i="1" dirty="0" smtClean="0"/>
              <a:t>k</a:t>
            </a:r>
            <a:r>
              <a:rPr lang="da-DK" sz="2400" dirty="0" smtClean="0"/>
              <a:t>) time per </a:t>
            </a:r>
            <a:r>
              <a:rPr lang="da-DK" sz="2400" dirty="0" err="1" smtClean="0"/>
              <a:t>leaf</a:t>
            </a:r>
            <a:endParaRPr lang="en-US" sz="2400" dirty="0"/>
          </a:p>
        </p:txBody>
      </p:sp>
      <p:sp>
        <p:nvSpPr>
          <p:cNvPr id="60" name="Isosceles Triangle 59"/>
          <p:cNvSpPr/>
          <p:nvPr/>
        </p:nvSpPr>
        <p:spPr>
          <a:xfrm>
            <a:off x="2411760" y="3429000"/>
            <a:ext cx="2405491" cy="144016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/>
          <p:cNvSpPr/>
          <p:nvPr/>
        </p:nvSpPr>
        <p:spPr>
          <a:xfrm>
            <a:off x="971600" y="3446253"/>
            <a:ext cx="5292080" cy="316835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54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/>
      <p:bldP spid="72" grpId="0"/>
      <p:bldP spid="60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230832" y="1567333"/>
            <a:ext cx="8913168" cy="529066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a-DK" sz="4000" b="1" dirty="0" err="1" smtClean="0"/>
              <a:t>Proof</a:t>
            </a:r>
            <a:endParaRPr lang="da-DK" sz="4000" b="1" dirty="0" smtClean="0"/>
          </a:p>
          <a:p>
            <a:r>
              <a:rPr lang="da-DK" dirty="0" err="1" smtClean="0"/>
              <a:t>Consider</a:t>
            </a:r>
            <a:r>
              <a:rPr lang="da-DK" dirty="0" smtClean="0"/>
              <a:t> the elements of the input array in </a:t>
            </a:r>
            <a:r>
              <a:rPr lang="da-DK" dirty="0" err="1" smtClean="0"/>
              <a:t>sorted</a:t>
            </a:r>
            <a:r>
              <a:rPr lang="da-DK" dirty="0" smtClean="0"/>
              <a:t> </a:t>
            </a:r>
            <a:r>
              <a:rPr lang="da-DK" dirty="0" err="1" smtClean="0"/>
              <a:t>order</a:t>
            </a:r>
            <a:r>
              <a:rPr lang="da-DK" dirty="0" smtClean="0"/>
              <a:t>, and </a:t>
            </a:r>
            <a:r>
              <a:rPr lang="da-DK" dirty="0" err="1" smtClean="0"/>
              <a:t>consider</a:t>
            </a:r>
            <a:r>
              <a:rPr lang="da-DK" dirty="0" smtClean="0"/>
              <a:t> </a:t>
            </a:r>
            <a:r>
              <a:rPr lang="da-DK" i="1" dirty="0" smtClean="0"/>
              <a:t>k</a:t>
            </a:r>
            <a:r>
              <a:rPr lang="da-DK" dirty="0" smtClean="0"/>
              <a:t> </a:t>
            </a:r>
            <a:r>
              <a:rPr lang="da-DK" dirty="0" err="1" smtClean="0"/>
              <a:t>unsuccessful</a:t>
            </a:r>
            <a:r>
              <a:rPr lang="da-DK" dirty="0" smtClean="0"/>
              <a:t>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keys</a:t>
            </a:r>
            <a:r>
              <a:rPr lang="da-DK" dirty="0" smtClean="0"/>
              <a:t> </a:t>
            </a:r>
            <a:r>
              <a:rPr lang="da-DK" i="1" dirty="0" smtClean="0"/>
              <a:t>y</a:t>
            </a:r>
            <a:r>
              <a:rPr lang="da-DK" baseline="-25000" dirty="0" smtClean="0"/>
              <a:t>1</a:t>
            </a:r>
            <a:r>
              <a:rPr lang="da-DK" dirty="0" smtClean="0"/>
              <a:t>&lt;∙∙∙&lt;</a:t>
            </a:r>
            <a:r>
              <a:rPr lang="da-DK" i="1" dirty="0"/>
              <a:t>y</a:t>
            </a:r>
            <a:r>
              <a:rPr lang="da-DK" i="1" baseline="-25000" dirty="0" smtClean="0"/>
              <a:t>k</a:t>
            </a:r>
            <a:r>
              <a:rPr lang="da-DK" dirty="0" smtClean="0"/>
              <a:t>. </a:t>
            </a:r>
          </a:p>
          <a:p>
            <a:r>
              <a:rPr lang="da-DK" dirty="0" smtClean="0"/>
              <a:t>The </a:t>
            </a:r>
            <a:r>
              <a:rPr lang="da-DK" dirty="0" err="1" smtClean="0"/>
              <a:t>algorithm</a:t>
            </a:r>
            <a:r>
              <a:rPr lang="da-DK" dirty="0" smtClean="0"/>
              <a:t> must </a:t>
            </a:r>
            <a:r>
              <a:rPr lang="da-DK" dirty="0" err="1" smtClean="0"/>
              <a:t>determine</a:t>
            </a:r>
            <a:r>
              <a:rPr lang="da-DK" dirty="0" smtClean="0"/>
              <a:t> the </a:t>
            </a:r>
            <a:r>
              <a:rPr lang="da-DK" b="1" dirty="0" err="1" smtClean="0">
                <a:solidFill>
                  <a:srgbClr val="C00000"/>
                </a:solidFill>
              </a:rPr>
              <a:t>color</a:t>
            </a:r>
            <a:r>
              <a:rPr lang="da-DK" b="1" dirty="0" smtClean="0">
                <a:solidFill>
                  <a:srgbClr val="00B050"/>
                </a:solidFill>
              </a:rPr>
              <a:t> (</a:t>
            </a:r>
            <a:r>
              <a:rPr lang="da-DK" b="1" dirty="0" err="1" smtClean="0">
                <a:solidFill>
                  <a:srgbClr val="00B050"/>
                </a:solidFill>
              </a:rPr>
              <a:t>inteval</a:t>
            </a:r>
            <a:r>
              <a:rPr lang="da-DK" b="1" dirty="0" smtClean="0">
                <a:solidFill>
                  <a:srgbClr val="00B050"/>
                </a:solidFill>
              </a:rPr>
              <a:t> </a:t>
            </a:r>
            <a:r>
              <a:rPr lang="da-DK" b="1" dirty="0" err="1" smtClean="0">
                <a:solidFill>
                  <a:srgbClr val="00B050"/>
                </a:solidFill>
              </a:rPr>
              <a:t>between</a:t>
            </a:r>
            <a:r>
              <a:rPr lang="da-DK" b="1" dirty="0" smtClean="0">
                <a:solidFill>
                  <a:srgbClr val="00B050"/>
                </a:solidFill>
              </a:rPr>
              <a:t> </a:t>
            </a:r>
            <a:r>
              <a:rPr lang="da-DK" b="1" dirty="0" err="1" smtClean="0">
                <a:solidFill>
                  <a:srgbClr val="00B050"/>
                </a:solidFill>
              </a:rPr>
              <a:t>two</a:t>
            </a:r>
            <a:r>
              <a:rPr lang="da-DK" b="1" dirty="0" smtClean="0">
                <a:solidFill>
                  <a:srgbClr val="00B050"/>
                </a:solidFill>
              </a:rPr>
              <a:t> </a:t>
            </a:r>
            <a:r>
              <a:rPr lang="da-DK" b="1" dirty="0" err="1" smtClean="0">
                <a:solidFill>
                  <a:srgbClr val="00B050"/>
                </a:solidFill>
              </a:rPr>
              <a:t>search</a:t>
            </a:r>
            <a:r>
              <a:rPr lang="da-DK" b="1" dirty="0" smtClean="0">
                <a:solidFill>
                  <a:srgbClr val="00B050"/>
                </a:solidFill>
              </a:rPr>
              <a:t> </a:t>
            </a:r>
            <a:r>
              <a:rPr lang="da-DK" b="1" dirty="0" err="1" smtClean="0">
                <a:solidFill>
                  <a:srgbClr val="00B050"/>
                </a:solidFill>
              </a:rPr>
              <a:t>keys</a:t>
            </a:r>
            <a:r>
              <a:rPr lang="da-DK" b="1" dirty="0" smtClean="0">
                <a:solidFill>
                  <a:srgbClr val="00B050"/>
                </a:solidFill>
              </a:rPr>
              <a:t>) </a:t>
            </a:r>
            <a:r>
              <a:rPr lang="da-DK" dirty="0" smtClean="0"/>
              <a:t>of </a:t>
            </a:r>
            <a:r>
              <a:rPr lang="da-DK" dirty="0" err="1" smtClean="0"/>
              <a:t>each</a:t>
            </a:r>
            <a:r>
              <a:rPr lang="da-DK" dirty="0" smtClean="0"/>
              <a:t> element in the input array, </a:t>
            </a:r>
            <a:r>
              <a:rPr lang="da-DK" dirty="0" err="1" smtClean="0"/>
              <a:t>otherwise</a:t>
            </a:r>
            <a:r>
              <a:rPr lang="da-DK" dirty="0" smtClean="0"/>
              <a:t> an element </a:t>
            </a:r>
            <a:r>
              <a:rPr lang="da-DK" dirty="0" err="1" smtClean="0"/>
              <a:t>could</a:t>
            </a:r>
            <a:r>
              <a:rPr lang="da-DK" dirty="0" smtClean="0"/>
              <a:t> have </a:t>
            </a:r>
            <a:r>
              <a:rPr lang="da-DK" dirty="0" err="1" smtClean="0"/>
              <a:t>been</a:t>
            </a:r>
            <a:r>
              <a:rPr lang="da-DK" dirty="0" smtClean="0"/>
              <a:t> </a:t>
            </a:r>
            <a:r>
              <a:rPr lang="da-DK" dirty="0" err="1" smtClean="0"/>
              <a:t>equal</a:t>
            </a:r>
            <a:r>
              <a:rPr lang="da-DK" dirty="0" smtClean="0"/>
              <a:t> to a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key</a:t>
            </a:r>
            <a:r>
              <a:rPr lang="da-DK" dirty="0" smtClean="0"/>
              <a:t>. </a:t>
            </a:r>
          </a:p>
          <a:p>
            <a:r>
              <a:rPr lang="da-DK" dirty="0" err="1" smtClean="0"/>
              <a:t>There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(</a:t>
            </a:r>
            <a:r>
              <a:rPr lang="da-DK" i="1" dirty="0" smtClean="0"/>
              <a:t>k</a:t>
            </a:r>
            <a:r>
              <a:rPr lang="da-DK" dirty="0" smtClean="0"/>
              <a:t>+1)</a:t>
            </a:r>
            <a:r>
              <a:rPr lang="da-DK" i="1" baseline="30000" dirty="0" smtClean="0"/>
              <a:t>n</a:t>
            </a:r>
            <a:r>
              <a:rPr lang="da-DK" dirty="0" smtClean="0"/>
              <a:t> </a:t>
            </a:r>
            <a:r>
              <a:rPr lang="da-DK" dirty="0" err="1" smtClean="0"/>
              <a:t>colorings</a:t>
            </a:r>
            <a:r>
              <a:rPr lang="da-DK" dirty="0" smtClean="0"/>
              <a:t>.</a:t>
            </a:r>
          </a:p>
          <a:p>
            <a:r>
              <a:rPr lang="da-DK" dirty="0" smtClean="0"/>
              <a:t>A </a:t>
            </a:r>
            <a:r>
              <a:rPr lang="da-DK" dirty="0" err="1" smtClean="0"/>
              <a:t>dicision</a:t>
            </a:r>
            <a:r>
              <a:rPr lang="da-DK" dirty="0" smtClean="0"/>
              <a:t> </a:t>
            </a:r>
            <a:r>
              <a:rPr lang="da-DK" dirty="0" err="1" smtClean="0"/>
              <a:t>tree</a:t>
            </a:r>
            <a:r>
              <a:rPr lang="da-DK" dirty="0" smtClean="0"/>
              <a:t> must </a:t>
            </a:r>
            <a:r>
              <a:rPr lang="da-DK" dirty="0" err="1" smtClean="0"/>
              <a:t>determine</a:t>
            </a:r>
            <a:r>
              <a:rPr lang="da-DK" dirty="0" smtClean="0"/>
              <a:t> the </a:t>
            </a:r>
            <a:r>
              <a:rPr lang="da-DK" dirty="0" err="1" smtClean="0"/>
              <a:t>coloring</a:t>
            </a:r>
            <a:r>
              <a:rPr lang="da-DK" dirty="0" smtClean="0"/>
              <a:t>. </a:t>
            </a:r>
          </a:p>
          <a:p>
            <a:r>
              <a:rPr lang="da-DK" dirty="0" smtClean="0"/>
              <a:t>Decision </a:t>
            </a:r>
            <a:r>
              <a:rPr lang="da-DK" dirty="0" err="1" smtClean="0"/>
              <a:t>tree</a:t>
            </a:r>
            <a:r>
              <a:rPr lang="da-DK" dirty="0" smtClean="0"/>
              <a:t> </a:t>
            </a:r>
            <a:r>
              <a:rPr lang="da-DK" dirty="0" err="1" smtClean="0"/>
              <a:t>depth</a:t>
            </a:r>
            <a:r>
              <a:rPr lang="da-DK" dirty="0" smtClean="0"/>
              <a:t> is ≥ log</a:t>
            </a:r>
            <a:r>
              <a:rPr lang="da-DK" baseline="-25000" dirty="0" smtClean="0"/>
              <a:t>2</a:t>
            </a:r>
            <a:r>
              <a:rPr lang="da-DK" dirty="0" smtClean="0"/>
              <a:t>(</a:t>
            </a:r>
            <a:r>
              <a:rPr lang="da-DK" i="1" dirty="0" smtClean="0"/>
              <a:t>k</a:t>
            </a:r>
            <a:r>
              <a:rPr lang="da-DK" dirty="0" smtClean="0"/>
              <a:t>+1)</a:t>
            </a:r>
            <a:r>
              <a:rPr lang="da-DK" i="1" baseline="30000" dirty="0" smtClean="0"/>
              <a:t>n</a:t>
            </a:r>
            <a:r>
              <a:rPr lang="da-DK" dirty="0" smtClean="0"/>
              <a:t>  = </a:t>
            </a:r>
            <a:r>
              <a:rPr lang="da-DK" i="1" dirty="0" smtClean="0"/>
              <a:t>n</a:t>
            </a:r>
            <a:r>
              <a:rPr lang="da-DK" dirty="0" smtClean="0"/>
              <a:t>∙log</a:t>
            </a:r>
            <a:r>
              <a:rPr lang="da-DK" baseline="-25000" dirty="0" smtClean="0"/>
              <a:t>2</a:t>
            </a:r>
            <a:r>
              <a:rPr lang="da-DK" dirty="0" smtClean="0"/>
              <a:t> (</a:t>
            </a:r>
            <a:r>
              <a:rPr lang="da-DK" i="1" dirty="0" smtClean="0"/>
              <a:t>k</a:t>
            </a:r>
            <a:r>
              <a:rPr lang="da-DK" dirty="0" smtClean="0"/>
              <a:t>+1)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/>
          </a:p>
          <a:p>
            <a:pPr>
              <a:buNone/>
            </a:pPr>
            <a:r>
              <a:rPr lang="da-DK" dirty="0" smtClean="0"/>
              <a:t>	  					                 	 </a:t>
            </a:r>
            <a:r>
              <a:rPr lang="da-DK" dirty="0" smtClean="0"/>
              <a:t>	           □</a:t>
            </a:r>
            <a:endParaRPr lang="da-DK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23528" y="1373862"/>
            <a:ext cx="8532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251520" y="260648"/>
            <a:ext cx="8640960" cy="107721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err="1" smtClean="0"/>
              <a:t>Thm</a:t>
            </a:r>
            <a:r>
              <a:rPr lang="da-DK" sz="3200" dirty="0" smtClean="0"/>
              <a:t> </a:t>
            </a:r>
            <a:r>
              <a:rPr lang="da-DK" sz="3200" dirty="0" err="1" smtClean="0"/>
              <a:t>Lazy</a:t>
            </a:r>
            <a:r>
              <a:rPr lang="da-DK" sz="3200" dirty="0" smtClean="0"/>
              <a:t> </a:t>
            </a:r>
            <a:r>
              <a:rPr lang="da-DK" sz="3200" dirty="0" err="1" smtClean="0"/>
              <a:t>construction</a:t>
            </a:r>
            <a:r>
              <a:rPr lang="da-DK" sz="3200" dirty="0" smtClean="0"/>
              <a:t> + </a:t>
            </a:r>
            <a:r>
              <a:rPr lang="da-DK" sz="3200" i="1" dirty="0" smtClean="0"/>
              <a:t>k</a:t>
            </a:r>
            <a:r>
              <a:rPr lang="da-DK" sz="3200" dirty="0" smtClean="0"/>
              <a:t> </a:t>
            </a:r>
            <a:r>
              <a:rPr lang="da-DK" sz="3200" dirty="0" err="1" smtClean="0"/>
              <a:t>searches</a:t>
            </a:r>
            <a:r>
              <a:rPr lang="da-DK" sz="3200" dirty="0" smtClean="0"/>
              <a:t> </a:t>
            </a:r>
            <a:br>
              <a:rPr lang="da-DK" sz="3200" dirty="0" smtClean="0"/>
            </a:br>
            <a:r>
              <a:rPr lang="da-DK" sz="3200" dirty="0" err="1" smtClean="0"/>
              <a:t>requires</a:t>
            </a:r>
            <a:r>
              <a:rPr lang="da-DK" sz="3200" dirty="0" smtClean="0"/>
              <a:t> </a:t>
            </a:r>
            <a:r>
              <a:rPr lang="da-DK" sz="3200" dirty="0" err="1" smtClean="0"/>
              <a:t>worst-case</a:t>
            </a:r>
            <a:r>
              <a:rPr lang="da-DK" sz="3200" dirty="0" smtClean="0"/>
              <a:t> </a:t>
            </a:r>
            <a:r>
              <a:rPr lang="el-GR" sz="3200" dirty="0" smtClean="0"/>
              <a:t>Ω</a:t>
            </a:r>
            <a:r>
              <a:rPr lang="da-DK" sz="3200" dirty="0" smtClean="0"/>
              <a:t>(</a:t>
            </a:r>
            <a:r>
              <a:rPr lang="da-DK" sz="3200" i="1" dirty="0" err="1" smtClean="0"/>
              <a:t>n</a:t>
            </a:r>
            <a:r>
              <a:rPr lang="da-DK" sz="3200" dirty="0" err="1"/>
              <a:t>∙</a:t>
            </a:r>
            <a:r>
              <a:rPr lang="da-DK" sz="3200" dirty="0" err="1" smtClean="0"/>
              <a:t>log</a:t>
            </a:r>
            <a:r>
              <a:rPr lang="da-DK" sz="3200" dirty="0" smtClean="0"/>
              <a:t> </a:t>
            </a:r>
            <a:r>
              <a:rPr lang="da-DK" sz="3200" i="1" dirty="0" smtClean="0"/>
              <a:t>k</a:t>
            </a:r>
            <a:r>
              <a:rPr lang="da-DK" sz="3200" dirty="0" smtClean="0"/>
              <a:t>) time</a:t>
            </a:r>
            <a:endParaRPr lang="en-US" sz="32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403648" y="566124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5400000" flipH="1" flipV="1">
            <a:off x="2735796" y="6281814"/>
            <a:ext cx="36004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960726" y="6281814"/>
            <a:ext cx="36004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5831346" y="6281814"/>
            <a:ext cx="36004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39752" y="646262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unsuccesfull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searches</a:t>
            </a:r>
            <a:endParaRPr lang="da-DK" b="1" dirty="0" smtClean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3832" y="6174596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i="1" dirty="0" smtClean="0">
                <a:solidFill>
                  <a:srgbClr val="C00000"/>
                </a:solidFill>
              </a:rPr>
              <a:t>y</a:t>
            </a:r>
            <a:r>
              <a:rPr lang="da-DK" baseline="-25000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17616" y="6174596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i="1" dirty="0" err="1" smtClean="0">
                <a:solidFill>
                  <a:srgbClr val="C00000"/>
                </a:solidFill>
              </a:rPr>
              <a:t>y</a:t>
            </a:r>
            <a:r>
              <a:rPr lang="da-DK" i="1" baseline="-25000" dirty="0" err="1" smtClean="0">
                <a:solidFill>
                  <a:srgbClr val="C00000"/>
                </a:solidFill>
              </a:rPr>
              <a:t>k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45408" y="6174596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i="1" dirty="0">
                <a:solidFill>
                  <a:srgbClr val="C00000"/>
                </a:solidFill>
              </a:rPr>
              <a:t>y</a:t>
            </a:r>
            <a:r>
              <a:rPr lang="da-DK" i="1" baseline="-25000" dirty="0" smtClean="0">
                <a:solidFill>
                  <a:srgbClr val="C00000"/>
                </a:solidFill>
              </a:rPr>
              <a:t>2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69" grpId="0"/>
      <p:bldP spid="20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Formalities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3357"/>
            <a:ext cx="9144000" cy="4525963"/>
          </a:xfrm>
        </p:spPr>
        <p:txBody>
          <a:bodyPr/>
          <a:lstStyle/>
          <a:p>
            <a:r>
              <a:rPr lang="da-DK" dirty="0" smtClean="0"/>
              <a:t>Versions of </a:t>
            </a:r>
            <a:r>
              <a:rPr lang="da-DK" dirty="0" err="1" smtClean="0"/>
              <a:t>course</a:t>
            </a:r>
            <a:r>
              <a:rPr lang="da-DK" dirty="0"/>
              <a:t>:</a:t>
            </a:r>
            <a:endParaRPr lang="da-DK" dirty="0" smtClean="0"/>
          </a:p>
          <a:p>
            <a:pPr lvl="1"/>
            <a:r>
              <a:rPr lang="da-DK" dirty="0" smtClean="0"/>
              <a:t> ”</a:t>
            </a:r>
            <a:r>
              <a:rPr lang="da-DK" b="1" dirty="0" smtClean="0"/>
              <a:t>normal</a:t>
            </a:r>
            <a:r>
              <a:rPr lang="da-DK" dirty="0" smtClean="0"/>
              <a:t>”, 3 </a:t>
            </a:r>
            <a:r>
              <a:rPr lang="da-DK" dirty="0" err="1" smtClean="0"/>
              <a:t>implementation</a:t>
            </a:r>
            <a:r>
              <a:rPr lang="da-DK" dirty="0" smtClean="0"/>
              <a:t> </a:t>
            </a:r>
            <a:r>
              <a:rPr lang="da-DK" dirty="0" err="1" smtClean="0"/>
              <a:t>projects</a:t>
            </a:r>
            <a:r>
              <a:rPr lang="da-DK" dirty="0" smtClean="0"/>
              <a:t>, </a:t>
            </a:r>
            <a:r>
              <a:rPr lang="da-DK" dirty="0" err="1" smtClean="0"/>
              <a:t>groups</a:t>
            </a:r>
            <a:r>
              <a:rPr lang="da-DK" dirty="0" smtClean="0"/>
              <a:t> 2-3 </a:t>
            </a:r>
            <a:r>
              <a:rPr lang="da-DK" dirty="0" err="1" smtClean="0"/>
              <a:t>people</a:t>
            </a:r>
            <a:endParaRPr lang="da-DK" dirty="0" smtClean="0"/>
          </a:p>
          <a:p>
            <a:pPr lvl="1"/>
            <a:r>
              <a:rPr lang="da-DK" dirty="0" smtClean="0"/>
              <a:t> ”</a:t>
            </a:r>
            <a:r>
              <a:rPr lang="da-DK" b="1" dirty="0" err="1" smtClean="0"/>
              <a:t>honours</a:t>
            </a:r>
            <a:r>
              <a:rPr lang="da-DK" dirty="0" smtClean="0"/>
              <a:t>”, 4 </a:t>
            </a:r>
            <a:r>
              <a:rPr lang="da-DK" dirty="0" err="1" smtClean="0"/>
              <a:t>theoretical</a:t>
            </a:r>
            <a:r>
              <a:rPr lang="da-DK" dirty="0" smtClean="0"/>
              <a:t> </a:t>
            </a:r>
            <a:r>
              <a:rPr lang="da-DK" dirty="0" err="1" smtClean="0"/>
              <a:t>projects</a:t>
            </a:r>
            <a:r>
              <a:rPr lang="da-DK" dirty="0" smtClean="0"/>
              <a:t>, </a:t>
            </a:r>
            <a:r>
              <a:rPr lang="da-DK" dirty="0" err="1" smtClean="0"/>
              <a:t>individual</a:t>
            </a:r>
            <a:endParaRPr lang="da-DK" dirty="0" smtClean="0"/>
          </a:p>
          <a:p>
            <a:r>
              <a:rPr lang="da-DK" b="1" dirty="0" err="1" smtClean="0"/>
              <a:t>Exam</a:t>
            </a:r>
            <a:r>
              <a:rPr lang="da-DK" dirty="0" smtClean="0"/>
              <a:t>: </a:t>
            </a:r>
            <a:r>
              <a:rPr lang="da-DK" dirty="0" err="1" smtClean="0"/>
              <a:t>Individual</a:t>
            </a:r>
            <a:r>
              <a:rPr lang="da-DK" dirty="0" smtClean="0"/>
              <a:t> </a:t>
            </a:r>
            <a:r>
              <a:rPr lang="da-DK" dirty="0" err="1" smtClean="0"/>
              <a:t>discussion</a:t>
            </a:r>
            <a:r>
              <a:rPr lang="da-DK" dirty="0" smtClean="0"/>
              <a:t> </a:t>
            </a:r>
            <a:r>
              <a:rPr lang="da-DK" dirty="0" err="1" smtClean="0"/>
              <a:t>about</a:t>
            </a:r>
            <a:r>
              <a:rPr lang="da-DK" dirty="0" smtClean="0"/>
              <a:t> </a:t>
            </a:r>
            <a:r>
              <a:rPr lang="da-DK" dirty="0" err="1" smtClean="0"/>
              <a:t>projects</a:t>
            </a:r>
            <a:r>
              <a:rPr lang="da-DK" dirty="0" smtClean="0"/>
              <a:t> (Jan.) </a:t>
            </a:r>
          </a:p>
          <a:p>
            <a:r>
              <a:rPr lang="da-DK" b="1" dirty="0" err="1" smtClean="0"/>
              <a:t>Literature</a:t>
            </a:r>
            <a:r>
              <a:rPr lang="da-DK" dirty="0" smtClean="0"/>
              <a:t>: Research </a:t>
            </a:r>
            <a:r>
              <a:rPr lang="da-DK" dirty="0" err="1" smtClean="0"/>
              <a:t>papers</a:t>
            </a:r>
            <a:endParaRPr lang="da-DK" dirty="0" smtClean="0"/>
          </a:p>
          <a:p>
            <a:r>
              <a:rPr lang="da-DK" b="1" dirty="0" err="1" smtClean="0"/>
              <a:t>Lectures</a:t>
            </a:r>
            <a:r>
              <a:rPr lang="da-DK" dirty="0" smtClean="0"/>
              <a:t>: </a:t>
            </a:r>
            <a:r>
              <a:rPr lang="da-DK" dirty="0" err="1" smtClean="0"/>
              <a:t>High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r>
              <a:rPr lang="da-DK" dirty="0" smtClean="0"/>
              <a:t> </a:t>
            </a:r>
            <a:r>
              <a:rPr lang="da-DK" dirty="0" err="1" smtClean="0"/>
              <a:t>discription</a:t>
            </a:r>
            <a:r>
              <a:rPr lang="da-DK" dirty="0" smtClean="0"/>
              <a:t> of </a:t>
            </a:r>
            <a:r>
              <a:rPr lang="da-DK" dirty="0" err="1" smtClean="0"/>
              <a:t>ideas</a:t>
            </a:r>
            <a:endParaRPr lang="da-DK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da-DK" b="1" dirty="0" smtClean="0"/>
              <a:t>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26" y="3068960"/>
            <a:ext cx="8568952" cy="1224136"/>
          </a:xfrm>
          <a:ln w="57150">
            <a:solidFill>
              <a:srgbClr val="C00000"/>
            </a:solidFill>
          </a:ln>
        </p:spPr>
        <p:txBody>
          <a:bodyPr/>
          <a:lstStyle/>
          <a:p>
            <a:pPr algn="ctr">
              <a:buNone/>
            </a:pPr>
            <a:r>
              <a:rPr lang="da-DK" b="1" dirty="0" smtClean="0"/>
              <a:t>Input</a:t>
            </a:r>
            <a:r>
              <a:rPr lang="da-DK" dirty="0" smtClean="0"/>
              <a:t>:  </a:t>
            </a:r>
            <a:r>
              <a:rPr lang="da-DK" dirty="0" err="1" smtClean="0"/>
              <a:t>Unordered</a:t>
            </a:r>
            <a:r>
              <a:rPr lang="da-DK" dirty="0" smtClean="0"/>
              <a:t> list (</a:t>
            </a:r>
            <a:r>
              <a:rPr lang="da-DK" i="1" dirty="0" smtClean="0"/>
              <a:t>x</a:t>
            </a:r>
            <a:r>
              <a:rPr lang="da-DK" baseline="-25000" dirty="0" smtClean="0"/>
              <a:t>1</a:t>
            </a:r>
            <a:r>
              <a:rPr lang="da-DK" dirty="0" smtClean="0"/>
              <a:t>,</a:t>
            </a:r>
            <a:r>
              <a:rPr lang="da-DK" i="1" dirty="0" smtClean="0"/>
              <a:t>x</a:t>
            </a:r>
            <a:r>
              <a:rPr lang="da-DK" baseline="-25000" dirty="0" smtClean="0"/>
              <a:t>2</a:t>
            </a:r>
            <a:r>
              <a:rPr lang="da-DK" dirty="0" smtClean="0"/>
              <a:t>,...</a:t>
            </a:r>
            <a:r>
              <a:rPr lang="da-DK" i="1" dirty="0" smtClean="0"/>
              <a:t>x</a:t>
            </a:r>
            <a:r>
              <a:rPr lang="da-DK" b="1" i="1" baseline="-25000" dirty="0" smtClean="0">
                <a:solidFill>
                  <a:srgbClr val="C00000"/>
                </a:solidFill>
              </a:rPr>
              <a:t>n</a:t>
            </a:r>
            <a:r>
              <a:rPr lang="da-DK" dirty="0" smtClean="0"/>
              <a:t>) and </a:t>
            </a:r>
            <a:r>
              <a:rPr lang="da-DK" i="1" dirty="0" smtClean="0"/>
              <a:t>y</a:t>
            </a:r>
            <a:r>
              <a:rPr lang="da-DK" baseline="-25000" dirty="0" smtClean="0"/>
              <a:t>1</a:t>
            </a:r>
            <a:r>
              <a:rPr lang="da-DK" dirty="0" smtClean="0"/>
              <a:t>&lt;</a:t>
            </a:r>
            <a:r>
              <a:rPr lang="da-DK" i="1" dirty="0" smtClean="0"/>
              <a:t>y</a:t>
            </a:r>
            <a:r>
              <a:rPr lang="da-DK" baseline="-25000" dirty="0" smtClean="0"/>
              <a:t>2</a:t>
            </a:r>
            <a:r>
              <a:rPr lang="da-DK" dirty="0" smtClean="0"/>
              <a:t>&lt;∙∙∙&lt;</a:t>
            </a:r>
            <a:r>
              <a:rPr lang="da-DK" i="1" dirty="0" smtClean="0"/>
              <a:t>y</a:t>
            </a:r>
            <a:r>
              <a:rPr lang="da-DK" b="1" i="1" baseline="-25000" dirty="0" smtClean="0">
                <a:solidFill>
                  <a:srgbClr val="C00000"/>
                </a:solidFill>
              </a:rPr>
              <a:t>k</a:t>
            </a:r>
          </a:p>
          <a:p>
            <a:pPr marL="0" indent="0" algn="ctr">
              <a:buNone/>
            </a:pPr>
            <a:r>
              <a:rPr lang="da-DK" b="1" dirty="0" smtClean="0"/>
              <a:t>Output</a:t>
            </a:r>
            <a:r>
              <a:rPr lang="da-DK" dirty="0" smtClean="0"/>
              <a:t>:  For </a:t>
            </a:r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i="1" dirty="0" err="1" smtClean="0"/>
              <a:t>y</a:t>
            </a:r>
            <a:r>
              <a:rPr lang="da-DK" i="1" baseline="-25000" dirty="0" err="1" smtClean="0"/>
              <a:t>i</a:t>
            </a:r>
            <a:r>
              <a:rPr lang="da-DK" i="1" baseline="-25000" dirty="0" smtClean="0"/>
              <a:t> </a:t>
            </a:r>
            <a:r>
              <a:rPr lang="da-DK" dirty="0" err="1" smtClean="0"/>
              <a:t>determine</a:t>
            </a:r>
            <a:r>
              <a:rPr lang="da-DK" dirty="0" smtClean="0"/>
              <a:t> </a:t>
            </a:r>
            <a:r>
              <a:rPr lang="da-DK" dirty="0" err="1" smtClean="0"/>
              <a:t>if</a:t>
            </a:r>
            <a:r>
              <a:rPr lang="da-DK" dirty="0" smtClean="0"/>
              <a:t> </a:t>
            </a:r>
            <a:r>
              <a:rPr lang="da-DK" i="1" dirty="0" err="1" smtClean="0"/>
              <a:t>y</a:t>
            </a:r>
            <a:r>
              <a:rPr lang="da-DK" i="1" baseline="-25000" dirty="0" err="1" smtClean="0"/>
              <a:t>i</a:t>
            </a:r>
            <a:r>
              <a:rPr lang="da-DK" dirty="0" smtClean="0"/>
              <a:t> is in the list</a:t>
            </a:r>
            <a:endParaRPr lang="da-DK" i="1" baseline="-25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43608" y="644404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*</a:t>
            </a:r>
            <a:r>
              <a:rPr lang="da-DK" dirty="0" err="1" smtClean="0"/>
              <a:t>Comparison</a:t>
            </a:r>
            <a:r>
              <a:rPr lang="da-DK" dirty="0" smtClean="0"/>
              <a:t> model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Selection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08" y="1024137"/>
            <a:ext cx="8712968" cy="67667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1400" dirty="0" smtClean="0"/>
              <a:t>[T.H. </a:t>
            </a:r>
            <a:r>
              <a:rPr lang="en-US" sz="1400" dirty="0" err="1" smtClean="0"/>
              <a:t>Cormen</a:t>
            </a:r>
            <a:r>
              <a:rPr lang="en-US" sz="1400" dirty="0" smtClean="0"/>
              <a:t>, C.E. </a:t>
            </a:r>
            <a:r>
              <a:rPr lang="en-US" sz="1400" dirty="0" err="1" smtClean="0"/>
              <a:t>Leiserson</a:t>
            </a:r>
            <a:r>
              <a:rPr lang="en-US" sz="1400" dirty="0" smtClean="0"/>
              <a:t>, R.L. </a:t>
            </a:r>
            <a:r>
              <a:rPr lang="en-US" sz="1400" dirty="0" err="1" smtClean="0"/>
              <a:t>Rivest</a:t>
            </a:r>
            <a:r>
              <a:rPr lang="en-US" sz="1400" dirty="0" smtClean="0"/>
              <a:t>, C. Stein, </a:t>
            </a:r>
            <a:r>
              <a:rPr lang="en-US" sz="1400" i="1" dirty="0" smtClean="0"/>
              <a:t>Introduction to Algorithms,</a:t>
            </a:r>
            <a:r>
              <a:rPr lang="en-US" sz="1400" dirty="0" smtClean="0"/>
              <a:t> 2001, </a:t>
            </a:r>
            <a:r>
              <a:rPr lang="da-DK" sz="1400" dirty="0" err="1" smtClean="0"/>
              <a:t>Chapter</a:t>
            </a:r>
            <a:r>
              <a:rPr lang="da-DK" sz="1400" dirty="0" smtClean="0"/>
              <a:t> 9.3]</a:t>
            </a:r>
          </a:p>
          <a:p>
            <a:pPr marL="0" indent="0" algn="ctr">
              <a:buNone/>
            </a:pPr>
            <a:r>
              <a:rPr lang="en-US" sz="1400" dirty="0" smtClean="0"/>
              <a:t>Original [M. Blum, R.W. Floyd, V. Pratt, R. </a:t>
            </a:r>
            <a:r>
              <a:rPr lang="en-US" sz="1400" dirty="0" err="1" smtClean="0"/>
              <a:t>Rivest</a:t>
            </a:r>
            <a:r>
              <a:rPr lang="en-US" sz="1400" dirty="0" smtClean="0"/>
              <a:t> and R.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Time bounds for selection</a:t>
            </a:r>
            <a:r>
              <a:rPr lang="en-US" sz="1400" dirty="0" smtClean="0"/>
              <a:t>,  J. Comp. Syst. Sci. 7 (1973) 448-461]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967335"/>
            <a:ext cx="8496944" cy="107721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Problem</a:t>
            </a:r>
            <a:r>
              <a:rPr lang="da-DK" sz="3200" dirty="0" smtClean="0"/>
              <a:t>: Given an array </a:t>
            </a:r>
            <a:r>
              <a:rPr lang="da-DK" sz="3200" i="1" dirty="0" smtClean="0"/>
              <a:t>A </a:t>
            </a:r>
            <a:r>
              <a:rPr lang="da-DK" sz="3200" dirty="0" smtClean="0"/>
              <a:t>of </a:t>
            </a:r>
            <a:r>
              <a:rPr lang="da-DK" sz="3200" i="1" dirty="0" smtClean="0"/>
              <a:t>n</a:t>
            </a:r>
            <a:r>
              <a:rPr lang="da-DK" sz="3200" dirty="0" smtClean="0"/>
              <a:t> elements and an </a:t>
            </a:r>
            <a:r>
              <a:rPr lang="da-DK" sz="3200" dirty="0" err="1" smtClean="0"/>
              <a:t>integer</a:t>
            </a:r>
            <a:r>
              <a:rPr lang="da-DK" sz="3200" dirty="0" smtClean="0"/>
              <a:t> </a:t>
            </a:r>
            <a:r>
              <a:rPr lang="da-DK" sz="3200" i="1" dirty="0" smtClean="0"/>
              <a:t>k, </a:t>
            </a:r>
            <a:r>
              <a:rPr lang="da-DK" sz="3200" dirty="0" smtClean="0"/>
              <a:t>find the </a:t>
            </a:r>
            <a:r>
              <a:rPr lang="da-DK" sz="3200" dirty="0" err="1" smtClean="0"/>
              <a:t>k’th</a:t>
            </a:r>
            <a:r>
              <a:rPr lang="da-DK" sz="3200" dirty="0" smtClean="0"/>
              <a:t> smallest element in </a:t>
            </a:r>
            <a:r>
              <a:rPr lang="da-DK" sz="3200" i="1" dirty="0" smtClean="0"/>
              <a:t>A</a:t>
            </a:r>
            <a:endParaRPr lang="en-US" sz="3200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91680" y="5102423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5055567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3200" i="1" dirty="0"/>
              <a:t>A</a:t>
            </a:r>
            <a:endParaRPr lang="en-US" sz="3200" i="1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6697030" y="5882865"/>
            <a:ext cx="36004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92080" y="6135687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3’rd smallest (</a:t>
            </a:r>
            <a:r>
              <a:rPr lang="da-DK" sz="2400" i="1" dirty="0" smtClean="0"/>
              <a:t>k</a:t>
            </a:r>
            <a:r>
              <a:rPr lang="da-DK" sz="2400" dirty="0" smtClean="0"/>
              <a:t>=3)</a:t>
            </a:r>
            <a:endParaRPr lang="en-US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Randomized</a:t>
            </a:r>
            <a:r>
              <a:rPr lang="da-DK" b="1" dirty="0" smtClean="0"/>
              <a:t> </a:t>
            </a:r>
            <a:r>
              <a:rPr lang="da-DK" b="1" dirty="0" err="1" smtClean="0"/>
              <a:t>Selection</a:t>
            </a:r>
            <a:r>
              <a:rPr lang="da-DK" b="1" dirty="0" smtClean="0"/>
              <a:t> </a:t>
            </a:r>
            <a:r>
              <a:rPr lang="da-DK" b="1" dirty="0" err="1" smtClean="0"/>
              <a:t>Algorithm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7"/>
            <a:ext cx="7920880" cy="3528392"/>
          </a:xfrm>
        </p:spPr>
        <p:txBody>
          <a:bodyPr/>
          <a:lstStyle/>
          <a:p>
            <a:pPr marL="627063" indent="-627063">
              <a:spcBef>
                <a:spcPts val="0"/>
              </a:spcBef>
              <a:buNone/>
            </a:pPr>
            <a:r>
              <a:rPr lang="da-DK" b="1" dirty="0" err="1" smtClean="0"/>
              <a:t>Algorithm</a:t>
            </a:r>
            <a:r>
              <a:rPr lang="da-DK" b="1" dirty="0" smtClean="0"/>
              <a:t> </a:t>
            </a:r>
            <a:r>
              <a:rPr lang="da-DK" dirty="0" err="1" smtClean="0"/>
              <a:t>QuickSelect</a:t>
            </a:r>
            <a:r>
              <a:rPr lang="da-DK" dirty="0" smtClean="0"/>
              <a:t>(</a:t>
            </a:r>
            <a:r>
              <a:rPr lang="da-DK" i="1" dirty="0" err="1" smtClean="0"/>
              <a:t>A</a:t>
            </a:r>
            <a:r>
              <a:rPr lang="da-DK" dirty="0" err="1" smtClean="0"/>
              <a:t>,</a:t>
            </a:r>
            <a:r>
              <a:rPr lang="da-DK" i="1" dirty="0" err="1" smtClean="0"/>
              <a:t>k</a:t>
            </a:r>
            <a:r>
              <a:rPr lang="da-DK" dirty="0" smtClean="0"/>
              <a:t>)</a:t>
            </a:r>
          </a:p>
          <a:p>
            <a:pPr marL="627063" indent="-627063">
              <a:spcBef>
                <a:spcPts val="0"/>
              </a:spcBef>
              <a:buNone/>
            </a:pPr>
            <a:r>
              <a:rPr lang="da-DK" b="1" dirty="0" smtClean="0"/>
              <a:t>  	</a:t>
            </a:r>
            <a:r>
              <a:rPr lang="da-DK" i="1" dirty="0" smtClean="0"/>
              <a:t>p</a:t>
            </a:r>
            <a:r>
              <a:rPr lang="da-DK" dirty="0" smtClean="0"/>
              <a:t> = </a:t>
            </a:r>
            <a:r>
              <a:rPr lang="da-DK" dirty="0" err="1" smtClean="0">
                <a:solidFill>
                  <a:srgbClr val="C00000"/>
                </a:solidFill>
              </a:rPr>
              <a:t>random</a:t>
            </a:r>
            <a:r>
              <a:rPr lang="da-DK" dirty="0" smtClean="0"/>
              <a:t> element from </a:t>
            </a:r>
            <a:r>
              <a:rPr lang="da-DK" i="1" dirty="0" smtClean="0"/>
              <a:t>A</a:t>
            </a:r>
          </a:p>
          <a:p>
            <a:pPr marL="627063" indent="-627063">
              <a:spcBef>
                <a:spcPts val="0"/>
              </a:spcBef>
              <a:buNone/>
            </a:pPr>
            <a:r>
              <a:rPr lang="da-DK" dirty="0"/>
              <a:t> </a:t>
            </a:r>
            <a:r>
              <a:rPr lang="da-DK" dirty="0" smtClean="0"/>
              <a:t> 	</a:t>
            </a:r>
            <a:r>
              <a:rPr lang="da-DK" i="1" dirty="0" smtClean="0"/>
              <a:t>A</a:t>
            </a:r>
            <a:r>
              <a:rPr lang="da-DK" baseline="-25000" dirty="0" smtClean="0"/>
              <a:t>&lt;</a:t>
            </a:r>
            <a:r>
              <a:rPr lang="da-DK" dirty="0" smtClean="0"/>
              <a:t> = { </a:t>
            </a:r>
            <a:r>
              <a:rPr lang="da-DK" i="1" dirty="0" smtClean="0"/>
              <a:t>e</a:t>
            </a:r>
            <a:r>
              <a:rPr lang="da-DK" dirty="0" smtClean="0"/>
              <a:t> | </a:t>
            </a:r>
            <a:r>
              <a:rPr lang="da-DK" i="1" dirty="0" smtClean="0"/>
              <a:t>e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 </a:t>
            </a:r>
            <a:r>
              <a:rPr lang="da-DK" i="1" dirty="0" smtClean="0">
                <a:sym typeface="Symbol"/>
              </a:rPr>
              <a:t>A </a:t>
            </a:r>
            <a:r>
              <a:rPr lang="da-DK" dirty="0" smtClean="0">
                <a:sym typeface="Symbol"/>
              </a:rPr>
              <a:t>and</a:t>
            </a:r>
            <a:r>
              <a:rPr lang="da-DK" i="1" dirty="0" smtClean="0">
                <a:sym typeface="Symbol"/>
              </a:rPr>
              <a:t> e </a:t>
            </a:r>
            <a:r>
              <a:rPr lang="da-DK" dirty="0" smtClean="0">
                <a:sym typeface="Symbol"/>
              </a:rPr>
              <a:t>&lt;</a:t>
            </a:r>
            <a:r>
              <a:rPr lang="da-DK" i="1" dirty="0" smtClean="0">
                <a:sym typeface="Symbol"/>
              </a:rPr>
              <a:t> p </a:t>
            </a:r>
            <a:r>
              <a:rPr lang="da-DK" dirty="0" smtClean="0">
                <a:sym typeface="Symbol"/>
              </a:rPr>
              <a:t>}</a:t>
            </a:r>
          </a:p>
          <a:p>
            <a:pPr marL="627063" indent="-627063">
              <a:spcBef>
                <a:spcPts val="0"/>
              </a:spcBef>
              <a:buNone/>
            </a:pPr>
            <a:r>
              <a:rPr lang="da-DK" dirty="0" smtClean="0"/>
              <a:t> 	</a:t>
            </a:r>
            <a:r>
              <a:rPr lang="da-DK" i="1" dirty="0" smtClean="0"/>
              <a:t>A</a:t>
            </a:r>
            <a:r>
              <a:rPr lang="da-DK" baseline="-25000" dirty="0" smtClean="0"/>
              <a:t>&gt;</a:t>
            </a:r>
            <a:r>
              <a:rPr lang="da-DK" dirty="0" smtClean="0"/>
              <a:t> = { </a:t>
            </a:r>
            <a:r>
              <a:rPr lang="da-DK" i="1" dirty="0" smtClean="0"/>
              <a:t>e</a:t>
            </a:r>
            <a:r>
              <a:rPr lang="da-DK" dirty="0" smtClean="0"/>
              <a:t> | </a:t>
            </a:r>
            <a:r>
              <a:rPr lang="da-DK" i="1" dirty="0" smtClean="0"/>
              <a:t>e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 </a:t>
            </a:r>
            <a:r>
              <a:rPr lang="da-DK" i="1" dirty="0" smtClean="0">
                <a:sym typeface="Symbol"/>
              </a:rPr>
              <a:t>A </a:t>
            </a:r>
            <a:r>
              <a:rPr lang="da-DK" dirty="0" smtClean="0">
                <a:sym typeface="Symbol"/>
              </a:rPr>
              <a:t>and</a:t>
            </a:r>
            <a:r>
              <a:rPr lang="da-DK" i="1" dirty="0" smtClean="0">
                <a:sym typeface="Symbol"/>
              </a:rPr>
              <a:t> e </a:t>
            </a:r>
            <a:r>
              <a:rPr lang="da-DK" dirty="0">
                <a:sym typeface="Symbol"/>
              </a:rPr>
              <a:t>&gt;</a:t>
            </a:r>
            <a:r>
              <a:rPr lang="da-DK" i="1" dirty="0" smtClean="0">
                <a:sym typeface="Symbol"/>
              </a:rPr>
              <a:t> p </a:t>
            </a:r>
            <a:r>
              <a:rPr lang="da-DK" dirty="0" smtClean="0">
                <a:sym typeface="Symbol"/>
              </a:rPr>
              <a:t>}</a:t>
            </a:r>
          </a:p>
          <a:p>
            <a:pPr marL="627063" indent="-627063">
              <a:spcBef>
                <a:spcPts val="0"/>
              </a:spcBef>
              <a:buNone/>
            </a:pPr>
            <a:r>
              <a:rPr lang="da-DK" dirty="0">
                <a:sym typeface="Symbol"/>
              </a:rPr>
              <a:t>	</a:t>
            </a:r>
            <a:r>
              <a:rPr lang="da-DK" b="1" dirty="0" err="1" smtClean="0">
                <a:sym typeface="Symbol"/>
              </a:rPr>
              <a:t>if</a:t>
            </a:r>
            <a:r>
              <a:rPr lang="da-DK" dirty="0" smtClean="0">
                <a:sym typeface="Symbol"/>
              </a:rPr>
              <a:t> |</a:t>
            </a:r>
            <a:r>
              <a:rPr lang="da-DK" i="1" dirty="0" smtClean="0"/>
              <a:t>A</a:t>
            </a:r>
            <a:r>
              <a:rPr lang="da-DK" baseline="-25000" dirty="0" smtClean="0"/>
              <a:t>&lt;</a:t>
            </a:r>
            <a:r>
              <a:rPr lang="da-DK" dirty="0" smtClean="0">
                <a:sym typeface="Symbol"/>
              </a:rPr>
              <a:t>|= </a:t>
            </a:r>
            <a:r>
              <a:rPr lang="da-DK" i="1" dirty="0" smtClean="0">
                <a:sym typeface="Symbol"/>
              </a:rPr>
              <a:t>k</a:t>
            </a:r>
            <a:r>
              <a:rPr lang="da-DK" dirty="0" smtClean="0">
                <a:sym typeface="Symbol"/>
              </a:rPr>
              <a:t>-1 </a:t>
            </a:r>
            <a:r>
              <a:rPr lang="da-DK" b="1" dirty="0" err="1" smtClean="0">
                <a:sym typeface="Symbol"/>
              </a:rPr>
              <a:t>then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return</a:t>
            </a:r>
            <a:r>
              <a:rPr lang="da-DK" dirty="0" smtClean="0">
                <a:sym typeface="Symbol"/>
              </a:rPr>
              <a:t> </a:t>
            </a:r>
            <a:r>
              <a:rPr lang="da-DK" i="1" dirty="0" smtClean="0">
                <a:sym typeface="Symbol"/>
              </a:rPr>
              <a:t>p</a:t>
            </a:r>
          </a:p>
          <a:p>
            <a:pPr marL="627063" indent="-627063">
              <a:spcBef>
                <a:spcPts val="0"/>
              </a:spcBef>
              <a:buNone/>
            </a:pPr>
            <a:r>
              <a:rPr lang="da-DK" i="1" dirty="0">
                <a:sym typeface="Symbol"/>
              </a:rPr>
              <a:t> </a:t>
            </a:r>
            <a:r>
              <a:rPr lang="da-DK" i="1" dirty="0" smtClean="0">
                <a:sym typeface="Symbol"/>
              </a:rPr>
              <a:t> </a:t>
            </a:r>
            <a:r>
              <a:rPr lang="da-DK" dirty="0" smtClean="0">
                <a:sym typeface="Symbol"/>
              </a:rPr>
              <a:t>	</a:t>
            </a:r>
            <a:r>
              <a:rPr lang="da-DK" b="1" dirty="0" err="1" smtClean="0">
                <a:sym typeface="Symbol"/>
              </a:rPr>
              <a:t>if</a:t>
            </a:r>
            <a:r>
              <a:rPr lang="da-DK" dirty="0" smtClean="0">
                <a:sym typeface="Symbol"/>
              </a:rPr>
              <a:t> |</a:t>
            </a:r>
            <a:r>
              <a:rPr lang="da-DK" i="1" dirty="0" smtClean="0"/>
              <a:t>A</a:t>
            </a:r>
            <a:r>
              <a:rPr lang="da-DK" baseline="-25000" dirty="0" smtClean="0"/>
              <a:t>&lt;</a:t>
            </a:r>
            <a:r>
              <a:rPr lang="da-DK" dirty="0" smtClean="0">
                <a:sym typeface="Symbol"/>
              </a:rPr>
              <a:t>|&gt; </a:t>
            </a:r>
            <a:r>
              <a:rPr lang="da-DK" i="1" dirty="0" smtClean="0">
                <a:sym typeface="Symbol"/>
              </a:rPr>
              <a:t>k</a:t>
            </a:r>
            <a:r>
              <a:rPr lang="da-DK" dirty="0" smtClean="0">
                <a:sym typeface="Symbol"/>
              </a:rPr>
              <a:t>-1 </a:t>
            </a:r>
            <a:r>
              <a:rPr lang="da-DK" b="1" dirty="0" err="1" smtClean="0">
                <a:sym typeface="Symbol"/>
              </a:rPr>
              <a:t>then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return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QuickSelect</a:t>
            </a:r>
            <a:r>
              <a:rPr lang="da-DK" dirty="0" smtClean="0">
                <a:sym typeface="Symbol"/>
              </a:rPr>
              <a:t>(</a:t>
            </a:r>
            <a:r>
              <a:rPr lang="da-DK" i="1" dirty="0" err="1" smtClean="0"/>
              <a:t>A</a:t>
            </a:r>
            <a:r>
              <a:rPr lang="da-DK" baseline="-25000" dirty="0" err="1" smtClean="0"/>
              <a:t>&lt;</a:t>
            </a:r>
            <a:r>
              <a:rPr lang="da-DK" dirty="0" err="1" smtClean="0">
                <a:sym typeface="Symbol"/>
              </a:rPr>
              <a:t>,</a:t>
            </a:r>
            <a:r>
              <a:rPr lang="da-DK" i="1" dirty="0" err="1" smtClean="0">
                <a:sym typeface="Symbol"/>
              </a:rPr>
              <a:t>k</a:t>
            </a:r>
            <a:r>
              <a:rPr lang="da-DK" dirty="0" smtClean="0">
                <a:sym typeface="Symbol"/>
              </a:rPr>
              <a:t>)</a:t>
            </a:r>
          </a:p>
          <a:p>
            <a:pPr marL="627063" indent="-627063">
              <a:spcBef>
                <a:spcPts val="0"/>
              </a:spcBef>
              <a:buNone/>
            </a:pPr>
            <a:r>
              <a:rPr lang="da-DK" dirty="0" smtClean="0">
                <a:sym typeface="Symbol"/>
              </a:rPr>
              <a:t>	</a:t>
            </a:r>
            <a:r>
              <a:rPr lang="da-DK" dirty="0" err="1" smtClean="0">
                <a:sym typeface="Symbol"/>
              </a:rPr>
              <a:t>return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QuickSelect</a:t>
            </a:r>
            <a:r>
              <a:rPr lang="da-DK" dirty="0" smtClean="0">
                <a:sym typeface="Symbol"/>
              </a:rPr>
              <a:t>(</a:t>
            </a:r>
            <a:r>
              <a:rPr lang="da-DK" i="1" dirty="0" smtClean="0"/>
              <a:t>A</a:t>
            </a:r>
            <a:r>
              <a:rPr lang="da-DK" baseline="-25000" dirty="0" smtClean="0"/>
              <a:t>&gt;</a:t>
            </a:r>
            <a:r>
              <a:rPr lang="da-DK" dirty="0" smtClean="0">
                <a:sym typeface="Symbol"/>
              </a:rPr>
              <a:t>,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k-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|</a:t>
            </a:r>
            <a:r>
              <a:rPr lang="da-DK" i="1" dirty="0" smtClean="0">
                <a:solidFill>
                  <a:srgbClr val="C00000"/>
                </a:solidFill>
              </a:rPr>
              <a:t>A</a:t>
            </a:r>
            <a:r>
              <a:rPr lang="da-DK" baseline="-25000" dirty="0" smtClean="0">
                <a:solidFill>
                  <a:srgbClr val="C00000"/>
                </a:solidFill>
              </a:rPr>
              <a:t>&lt;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|-1</a:t>
            </a:r>
            <a:r>
              <a:rPr lang="da-DK" dirty="0" smtClean="0">
                <a:sym typeface="Symbol"/>
              </a:rPr>
              <a:t>)</a:t>
            </a:r>
          </a:p>
          <a:p>
            <a:pPr marL="627063" indent="-627063">
              <a:spcBef>
                <a:spcPts val="0"/>
              </a:spcBef>
              <a:buNone/>
            </a:pP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6808" y="980728"/>
            <a:ext cx="8712968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en-US" sz="1400" dirty="0" smtClean="0"/>
              <a:t>[C</a:t>
            </a:r>
            <a:r>
              <a:rPr lang="en-US" sz="1400" dirty="0"/>
              <a:t>. A. R. Hoare: Algorithm 65: find. </a:t>
            </a:r>
            <a:r>
              <a:rPr lang="en-US" sz="1400" dirty="0" err="1"/>
              <a:t>Commun</a:t>
            </a:r>
            <a:r>
              <a:rPr lang="en-US" sz="1400" dirty="0"/>
              <a:t>. ACM 4(7): 321-322 (1961</a:t>
            </a:r>
            <a:r>
              <a:rPr lang="en-US" sz="1400" dirty="0" smtClean="0"/>
              <a:t>)]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157192"/>
            <a:ext cx="8640960" cy="5847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err="1" smtClean="0"/>
              <a:t>Thm</a:t>
            </a:r>
            <a:r>
              <a:rPr lang="da-DK" sz="3200" dirty="0"/>
              <a:t> </a:t>
            </a:r>
            <a:r>
              <a:rPr lang="da-DK" sz="3200" dirty="0" err="1" smtClean="0"/>
              <a:t>QuickSelect</a:t>
            </a:r>
            <a:r>
              <a:rPr lang="da-DK" sz="3200" dirty="0" smtClean="0"/>
              <a:t> runs in </a:t>
            </a:r>
            <a:r>
              <a:rPr lang="da-DK" sz="3200" dirty="0" err="1" smtClean="0"/>
              <a:t>expected</a:t>
            </a:r>
            <a:r>
              <a:rPr lang="da-DK" sz="3200" dirty="0" smtClean="0"/>
              <a:t> </a:t>
            </a:r>
            <a:r>
              <a:rPr lang="da-DK" sz="3200" i="1" dirty="0" smtClean="0"/>
              <a:t>O</a:t>
            </a:r>
            <a:r>
              <a:rPr lang="da-DK" sz="3200" dirty="0" smtClean="0"/>
              <a:t>(</a:t>
            </a:r>
            <a:r>
              <a:rPr lang="da-DK" sz="3200" i="1" dirty="0" smtClean="0"/>
              <a:t>n</a:t>
            </a:r>
            <a:r>
              <a:rPr lang="da-DK" sz="3200" dirty="0" smtClean="0"/>
              <a:t>) time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6021288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err="1" smtClean="0"/>
              <a:t>Proof</a:t>
            </a:r>
            <a:r>
              <a:rPr lang="da-DK" sz="3200" b="1" dirty="0" smtClean="0"/>
              <a:t>					□</a:t>
            </a:r>
            <a:endParaRPr lang="en-US" sz="3200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52713" y="6021388"/>
          <a:ext cx="4019550" cy="673100"/>
        </p:xfrm>
        <a:graphic>
          <a:graphicData uri="http://schemas.openxmlformats.org/presentationml/2006/ole">
            <p:oleObj spid="_x0000_s1026" name="Equation" r:id="rId4" imgW="1485720" imgH="29196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da-DK" b="1" dirty="0" err="1" smtClean="0"/>
              <a:t>Deterministic</a:t>
            </a:r>
            <a:r>
              <a:rPr lang="da-DK" b="1" dirty="0" smtClean="0"/>
              <a:t> </a:t>
            </a:r>
            <a:r>
              <a:rPr lang="da-DK" b="1" dirty="0" err="1" smtClean="0"/>
              <a:t>Selection</a:t>
            </a:r>
            <a:r>
              <a:rPr lang="da-DK" b="1" dirty="0" smtClean="0"/>
              <a:t> </a:t>
            </a:r>
            <a:r>
              <a:rPr lang="da-DK" b="1" dirty="0" err="1" smtClean="0"/>
              <a:t>Algorithm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3608" y="1268760"/>
            <a:ext cx="8280920" cy="5976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27063" marR="0" lvl="0" indent="-6270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27063" indent="-627063">
              <a:buClr>
                <a:srgbClr val="C00000"/>
              </a:buClr>
            </a:pPr>
            <a:r>
              <a:rPr lang="da-DK" sz="3200" dirty="0">
                <a:sym typeface="Symbol"/>
              </a:rPr>
              <a:t>	</a:t>
            </a:r>
            <a:r>
              <a:rPr lang="da-DK" sz="3200" b="1" dirty="0" err="1">
                <a:sym typeface="Symbol"/>
              </a:rPr>
              <a:t>if</a:t>
            </a:r>
            <a:r>
              <a:rPr lang="da-DK" sz="3200" dirty="0">
                <a:sym typeface="Symbol"/>
              </a:rPr>
              <a:t> |</a:t>
            </a:r>
            <a:r>
              <a:rPr lang="da-DK" sz="3200" i="1" dirty="0" smtClean="0"/>
              <a:t>A</a:t>
            </a:r>
            <a:r>
              <a:rPr lang="da-DK" sz="3200" dirty="0" smtClean="0">
                <a:sym typeface="Symbol"/>
              </a:rPr>
              <a:t>|= 1 </a:t>
            </a:r>
            <a:r>
              <a:rPr lang="da-DK" sz="3200" b="1" dirty="0" err="1">
                <a:sym typeface="Symbol"/>
              </a:rPr>
              <a:t>then</a:t>
            </a:r>
            <a:r>
              <a:rPr lang="da-DK" sz="3200" dirty="0">
                <a:sym typeface="Symbol"/>
              </a:rPr>
              <a:t> </a:t>
            </a:r>
            <a:r>
              <a:rPr lang="da-DK" sz="3200" i="1" dirty="0" smtClean="0">
                <a:sym typeface="Symbol"/>
              </a:rPr>
              <a:t>A</a:t>
            </a:r>
            <a:r>
              <a:rPr lang="da-DK" sz="3200" dirty="0" smtClean="0">
                <a:sym typeface="Symbol"/>
              </a:rPr>
              <a:t>[1]</a:t>
            </a:r>
            <a:endParaRPr lang="da-DK" sz="3200" dirty="0" smtClean="0"/>
          </a:p>
          <a:p>
            <a:pPr marL="627063" marR="0" lvl="0" indent="-6270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</a:t>
            </a:r>
          </a:p>
          <a:p>
            <a:pPr marL="627063" marR="0" lvl="0" indent="-6270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lang="da-DK" sz="3200" dirty="0" smtClean="0"/>
              <a:t> </a:t>
            </a:r>
          </a:p>
          <a:p>
            <a:pPr marL="627063" marR="0" lvl="0" indent="-6270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lang="da-DK" sz="3200" dirty="0"/>
              <a:t>	</a:t>
            </a:r>
            <a:r>
              <a:rPr lang="da-DK" sz="3200" i="1" dirty="0" smtClean="0"/>
              <a:t>A</a:t>
            </a:r>
            <a:r>
              <a:rPr lang="da-DK" sz="3200" dirty="0" smtClean="0"/>
              <a:t>’</a:t>
            </a:r>
            <a:endParaRPr lang="da-DK" sz="3200" dirty="0"/>
          </a:p>
          <a:p>
            <a:pPr marL="627063" marR="0" lvl="0" indent="-6270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(A’,|A’|/2)</a:t>
            </a:r>
          </a:p>
          <a:p>
            <a:pPr marL="627063" marR="0" lvl="0" indent="-6270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lang="da-DK" sz="3200" dirty="0"/>
              <a:t>	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|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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and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e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&lt;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p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}</a:t>
            </a:r>
          </a:p>
          <a:p>
            <a:pPr marL="627063" marR="0" lvl="0" indent="-6270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|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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and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e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&gt;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p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}</a:t>
            </a:r>
          </a:p>
          <a:p>
            <a:pPr marL="627063" marR="0" lvl="0" indent="-6270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|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|=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k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-1 </a:t>
            </a: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return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</a:t>
            </a:r>
          </a:p>
          <a:p>
            <a:pPr marL="627063" marR="0" lvl="0" indent="-6270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|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|&gt;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k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-1 </a:t>
            </a: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return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Select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da-DK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k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627063" marR="0" lvl="0" indent="-6270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return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Select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k-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|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da-DK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|-1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2195736" y="2420888"/>
            <a:ext cx="4464496" cy="36004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200" dirty="0" smtClean="0">
                <a:solidFill>
                  <a:schemeClr val="tx1"/>
                </a:solidFill>
              </a:rPr>
              <a:t>2 4 1 3 7   </a:t>
            </a:r>
            <a:r>
              <a:rPr lang="da-DK" sz="1400" dirty="0" smtClean="0">
                <a:solidFill>
                  <a:schemeClr val="tx1"/>
                </a:solidFill>
              </a:rPr>
              <a:t> </a:t>
            </a:r>
            <a:r>
              <a:rPr lang="da-DK" sz="1400" b="1" dirty="0" smtClean="0">
                <a:solidFill>
                  <a:srgbClr val="C00000"/>
                </a:solidFill>
              </a:rPr>
              <a:t>8 6 4 2 10</a:t>
            </a:r>
            <a:r>
              <a:rPr lang="da-DK" sz="1200" dirty="0" smtClean="0">
                <a:solidFill>
                  <a:srgbClr val="C00000"/>
                </a:solidFill>
              </a:rPr>
              <a:t>  </a:t>
            </a:r>
            <a:r>
              <a:rPr lang="da-DK" sz="1200" dirty="0" smtClean="0">
                <a:solidFill>
                  <a:schemeClr val="tx1"/>
                </a:solidFill>
              </a:rPr>
              <a:t>9 11 3 2 12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 rot="16200000" flipV="1">
            <a:off x="2454336" y="2594337"/>
            <a:ext cx="202880" cy="7200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95736" y="3356992"/>
            <a:ext cx="2016224" cy="36004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200" dirty="0" smtClean="0">
                <a:solidFill>
                  <a:schemeClr val="tx1"/>
                </a:solidFill>
              </a:rPr>
              <a:t>3 </a:t>
            </a:r>
            <a:r>
              <a:rPr lang="da-DK" sz="1400" b="1" dirty="0" smtClean="0">
                <a:solidFill>
                  <a:srgbClr val="C00000"/>
                </a:solidFill>
              </a:rPr>
              <a:t>6</a:t>
            </a:r>
            <a:r>
              <a:rPr lang="da-DK" sz="1400" b="1" dirty="0" smtClean="0">
                <a:solidFill>
                  <a:schemeClr val="tx1"/>
                </a:solidFill>
              </a:rPr>
              <a:t> </a:t>
            </a:r>
            <a:r>
              <a:rPr lang="da-DK" sz="1200" dirty="0" smtClean="0">
                <a:solidFill>
                  <a:schemeClr val="tx1"/>
                </a:solidFill>
              </a:rPr>
              <a:t>9 ...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29969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5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 rot="16200000" flipV="1">
            <a:off x="3211918" y="2585045"/>
            <a:ext cx="202880" cy="7200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69342" y="29876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5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>
          <a:xfrm rot="16200000" flipV="1">
            <a:off x="3966504" y="2585045"/>
            <a:ext cx="202880" cy="7200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23928" y="29876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27984" y="24115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...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32240" y="234888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 smtClean="0">
                <a:solidFill>
                  <a:srgbClr val="C00000"/>
                </a:solidFill>
              </a:rPr>
              <a:t>n</a:t>
            </a:r>
            <a:r>
              <a:rPr lang="da-DK" sz="2400" dirty="0" smtClean="0">
                <a:solidFill>
                  <a:srgbClr val="C00000"/>
                </a:solidFill>
              </a:rPr>
              <a:t>/5 </a:t>
            </a:r>
            <a:r>
              <a:rPr lang="da-DK" sz="2400" dirty="0" err="1" smtClean="0">
                <a:solidFill>
                  <a:srgbClr val="C00000"/>
                </a:solidFill>
              </a:rPr>
              <a:t>groups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3968" y="3284984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 smtClean="0">
                <a:solidFill>
                  <a:srgbClr val="C00000"/>
                </a:solidFill>
              </a:rPr>
              <a:t>n</a:t>
            </a:r>
            <a:r>
              <a:rPr lang="da-DK" sz="2400" dirty="0" smtClean="0">
                <a:solidFill>
                  <a:srgbClr val="C00000"/>
                </a:solidFill>
              </a:rPr>
              <a:t>/5 medians, </a:t>
            </a:r>
            <a:r>
              <a:rPr lang="da-DK" sz="2400" dirty="0" err="1" smtClean="0">
                <a:solidFill>
                  <a:srgbClr val="C00000"/>
                </a:solidFill>
              </a:rPr>
              <a:t>one</a:t>
            </a:r>
            <a:r>
              <a:rPr lang="da-DK" sz="2400" dirty="0" smtClean="0">
                <a:solidFill>
                  <a:srgbClr val="C00000"/>
                </a:solidFill>
              </a:rPr>
              <a:t> for </a:t>
            </a:r>
            <a:r>
              <a:rPr lang="da-DK" sz="2400" dirty="0" err="1" smtClean="0">
                <a:solidFill>
                  <a:srgbClr val="C00000"/>
                </a:solidFill>
              </a:rPr>
              <a:t>each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group</a:t>
            </a:r>
            <a:endParaRPr lang="da-DK" sz="2400" dirty="0" smtClean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06808" y="908720"/>
            <a:ext cx="8712968" cy="6766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dirty="0" smtClean="0"/>
              <a:t>[M. Blum, R.W. Floyd, V. Pratt, R. </a:t>
            </a:r>
            <a:r>
              <a:rPr lang="en-US" sz="1400" dirty="0" err="1" smtClean="0"/>
              <a:t>Rivest</a:t>
            </a:r>
            <a:r>
              <a:rPr lang="en-US" sz="1400" dirty="0" smtClean="0"/>
              <a:t> and R.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Time bounds for selection</a:t>
            </a:r>
            <a:r>
              <a:rPr lang="en-US" sz="1400" dirty="0" smtClean="0"/>
              <a:t>,  J. Comp. Syst. Sci. 7 (1973) 448-461]</a:t>
            </a:r>
            <a:endParaRPr lang="en-US" sz="1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88041"/>
            <a:ext cx="8640960" cy="5847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err="1" smtClean="0"/>
              <a:t>Thm</a:t>
            </a:r>
            <a:r>
              <a:rPr lang="da-DK" sz="3200" dirty="0"/>
              <a:t> </a:t>
            </a:r>
            <a:r>
              <a:rPr lang="da-DK" sz="3200" dirty="0" err="1" smtClean="0"/>
              <a:t>Select</a:t>
            </a:r>
            <a:r>
              <a:rPr lang="da-DK" sz="3200" dirty="0" smtClean="0"/>
              <a:t> runs in </a:t>
            </a:r>
            <a:r>
              <a:rPr lang="da-DK" sz="3200" dirty="0" err="1" smtClean="0">
                <a:solidFill>
                  <a:srgbClr val="C00000"/>
                </a:solidFill>
              </a:rPr>
              <a:t>worst-case</a:t>
            </a:r>
            <a:r>
              <a:rPr lang="da-DK" sz="3200" dirty="0" smtClean="0"/>
              <a:t> </a:t>
            </a:r>
            <a:r>
              <a:rPr lang="da-DK" sz="3200" i="1" dirty="0" smtClean="0"/>
              <a:t>O</a:t>
            </a:r>
            <a:r>
              <a:rPr lang="da-DK" sz="3200" dirty="0" smtClean="0"/>
              <a:t>(</a:t>
            </a:r>
            <a:r>
              <a:rPr lang="da-DK" sz="3200" i="1" dirty="0" smtClean="0"/>
              <a:t>n</a:t>
            </a:r>
            <a:r>
              <a:rPr lang="da-DK" sz="3200" dirty="0" smtClean="0"/>
              <a:t>) time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988840"/>
            <a:ext cx="8532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err="1" smtClean="0"/>
              <a:t>Proof</a:t>
            </a:r>
            <a:endParaRPr lang="da-DK" sz="3200" b="1" dirty="0" smtClean="0"/>
          </a:p>
          <a:p>
            <a:r>
              <a:rPr lang="da-DK" sz="3200" b="1" dirty="0" smtClean="0"/>
              <a:t>	                                                                     </a:t>
            </a:r>
          </a:p>
          <a:p>
            <a:endParaRPr lang="da-DK" sz="3200" b="1" dirty="0"/>
          </a:p>
          <a:p>
            <a:r>
              <a:rPr lang="da-DK" sz="3200" b="1" dirty="0" smtClean="0"/>
              <a:t>                </a:t>
            </a:r>
            <a:r>
              <a:rPr lang="da-DK" sz="3200" dirty="0" smtClean="0"/>
              <a:t>= </a:t>
            </a:r>
            <a:r>
              <a:rPr lang="da-DK" sz="3200" i="1" dirty="0" smtClean="0"/>
              <a:t>O</a:t>
            </a:r>
            <a:r>
              <a:rPr lang="da-DK" sz="3200" dirty="0" smtClean="0"/>
              <a:t>(</a:t>
            </a:r>
            <a:r>
              <a:rPr lang="da-DK" sz="3200" i="1" dirty="0" smtClean="0"/>
              <a:t>n</a:t>
            </a:r>
            <a:r>
              <a:rPr lang="da-DK" sz="3200" dirty="0" smtClean="0"/>
              <a:t>)					              □</a:t>
            </a:r>
            <a:endParaRPr lang="en-US" sz="3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45245" y="2420888"/>
          <a:ext cx="7215187" cy="1054100"/>
        </p:xfrm>
        <a:graphic>
          <a:graphicData uri="http://schemas.openxmlformats.org/presentationml/2006/ole">
            <p:oleObj spid="_x0000_s2050" name="Equation" r:id="rId4" imgW="2666880" imgH="457200" progId="Equation.3">
              <p:embed/>
            </p:oleObj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Deterministic Selection Algorithm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385585" y="4581128"/>
          <a:ext cx="671480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"/>
                <a:gridCol w="467043"/>
                <a:gridCol w="467042"/>
                <a:gridCol w="416242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i="1" dirty="0" smtClean="0"/>
                        <a:t>p</a:t>
                      </a:r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735925" y="5515644"/>
            <a:ext cx="505644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5953" y="5301208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i="1" dirty="0" smtClean="0"/>
              <a:t>A</a:t>
            </a:r>
            <a:r>
              <a:rPr lang="da-DK" sz="2400" dirty="0" smtClean="0"/>
              <a:t>’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348893" y="424929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    2      3                                              n/10+1                                              </a:t>
            </a:r>
            <a:r>
              <a:rPr lang="da-DK" i="1" dirty="0" smtClean="0"/>
              <a:t>n</a:t>
            </a:r>
            <a:r>
              <a:rPr lang="da-DK" dirty="0" smtClean="0"/>
              <a:t>/5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403648" y="4581127"/>
            <a:ext cx="3789454" cy="1129559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 smtClean="0">
                <a:solidFill>
                  <a:schemeClr val="bg1"/>
                </a:solidFill>
              </a:rPr>
              <a:t>&lt;</a:t>
            </a:r>
            <a:r>
              <a:rPr lang="da-DK" sz="6000" i="1" dirty="0" smtClean="0">
                <a:solidFill>
                  <a:schemeClr val="bg1"/>
                </a:solidFill>
              </a:rPr>
              <a:t>p</a:t>
            </a:r>
            <a:endParaRPr lang="en-US" sz="6000" i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04255" y="5352967"/>
            <a:ext cx="3196137" cy="1065086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>
                <a:solidFill>
                  <a:schemeClr val="bg1"/>
                </a:solidFill>
              </a:rPr>
              <a:t>&gt;</a:t>
            </a:r>
            <a:r>
              <a:rPr lang="da-DK" sz="6000" i="1" dirty="0" smtClean="0">
                <a:solidFill>
                  <a:schemeClr val="bg1"/>
                </a:solidFill>
              </a:rPr>
              <a:t>p</a:t>
            </a:r>
            <a:endParaRPr lang="en-US" sz="6000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0" y="644404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consider</a:t>
            </a:r>
            <a:r>
              <a:rPr lang="da-DK" dirty="0" smtClean="0"/>
              <a:t> </a:t>
            </a:r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group</a:t>
            </a:r>
            <a:r>
              <a:rPr lang="da-DK" dirty="0" smtClean="0"/>
              <a:t> as a </a:t>
            </a:r>
            <a:r>
              <a:rPr lang="da-DK" dirty="0" err="1" smtClean="0"/>
              <a:t>sorted</a:t>
            </a:r>
            <a:r>
              <a:rPr lang="da-DK" dirty="0" smtClean="0"/>
              <a:t> column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5" grpId="0"/>
      <p:bldP spid="16" grpId="0"/>
      <p:bldP spid="17" grpId="0" animBg="1"/>
      <p:bldP spid="18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b="1" dirty="0" err="1" smtClean="0"/>
              <a:t>Application</a:t>
            </a:r>
            <a:r>
              <a:rPr lang="da-DK" dirty="0" smtClean="0"/>
              <a:t>: </a:t>
            </a:r>
            <a:br>
              <a:rPr lang="da-DK" dirty="0" smtClean="0"/>
            </a:br>
            <a:r>
              <a:rPr lang="da-DK" dirty="0" err="1" smtClean="0"/>
              <a:t>Lazy</a:t>
            </a:r>
            <a:r>
              <a:rPr lang="da-DK" dirty="0" smtClean="0"/>
              <a:t> Construction of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Trees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1763688" y="2780928"/>
            <a:ext cx="5544616" cy="2592288"/>
            <a:chOff x="1763688" y="2780928"/>
            <a:chExt cx="5544616" cy="2592288"/>
          </a:xfrm>
        </p:grpSpPr>
        <p:cxnSp>
          <p:nvCxnSpPr>
            <p:cNvPr id="32" name="Straight Connector 31"/>
            <p:cNvCxnSpPr/>
            <p:nvPr/>
          </p:nvCxnSpPr>
          <p:spPr>
            <a:xfrm rot="5400000" flipH="1" flipV="1">
              <a:off x="1844322" y="4589755"/>
              <a:ext cx="720080" cy="414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572000" y="3068960"/>
              <a:ext cx="1440160" cy="5760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V="1">
              <a:off x="2195740" y="4653137"/>
              <a:ext cx="720079" cy="288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3318989" y="4569506"/>
              <a:ext cx="720080" cy="414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V="1">
              <a:off x="3670407" y="4632888"/>
              <a:ext cx="720079" cy="288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724639" y="4572502"/>
              <a:ext cx="720080" cy="414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V="1">
              <a:off x="5076057" y="4635884"/>
              <a:ext cx="720079" cy="288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6182052" y="4572502"/>
              <a:ext cx="720080" cy="414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V="1">
              <a:off x="6533470" y="4635884"/>
              <a:ext cx="720079" cy="288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6029413" y="3751538"/>
              <a:ext cx="648072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5256076" y="3681028"/>
              <a:ext cx="792089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169342" y="3734286"/>
              <a:ext cx="648072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396005" y="3663776"/>
              <a:ext cx="792089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3131840" y="3068960"/>
              <a:ext cx="1440160" cy="5760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/>
            <p:nvPr/>
          </p:nvGrpSpPr>
          <p:grpSpPr>
            <a:xfrm>
              <a:off x="1763688" y="2780928"/>
              <a:ext cx="5544616" cy="2592288"/>
              <a:chOff x="1403648" y="3212976"/>
              <a:chExt cx="5544616" cy="2592288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555776" y="386104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995936" y="3212976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8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801190" y="458112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0364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12372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84380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56388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7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28396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>
                    <a:solidFill>
                      <a:schemeClr val="tx1"/>
                    </a:solidFill>
                  </a:rPr>
                  <a:t>9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00404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72412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44420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203848" y="458112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6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644008" y="458112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10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084168" y="458112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364088" y="386104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04051" y="1844824"/>
          <a:ext cx="817240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0" y="571409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/>
              <a:t>Construction  T= </a:t>
            </a:r>
            <a:r>
              <a:rPr lang="da-DK" sz="2800" dirty="0" err="1" smtClean="0"/>
              <a:t>sorting</a:t>
            </a:r>
            <a:r>
              <a:rPr lang="da-DK" sz="2800" dirty="0" smtClean="0"/>
              <a:t> = </a:t>
            </a:r>
            <a:r>
              <a:rPr lang="da-DK" sz="2800" i="1" dirty="0" smtClean="0"/>
              <a:t>O</a:t>
            </a:r>
            <a:r>
              <a:rPr lang="da-DK" sz="2800" dirty="0" smtClean="0"/>
              <a:t>(</a:t>
            </a:r>
            <a:r>
              <a:rPr lang="da-DK" sz="2800" i="1" dirty="0" err="1" smtClean="0"/>
              <a:t>n</a:t>
            </a:r>
            <a:r>
              <a:rPr lang="da-DK" sz="2800" dirty="0" err="1" smtClean="0"/>
              <a:t>∙log</a:t>
            </a:r>
            <a:r>
              <a:rPr lang="da-DK" sz="2800" dirty="0" smtClean="0"/>
              <a:t> </a:t>
            </a:r>
            <a:r>
              <a:rPr lang="da-DK" sz="2800" i="1" dirty="0" smtClean="0"/>
              <a:t>n</a:t>
            </a:r>
            <a:r>
              <a:rPr lang="da-DK" sz="2800" dirty="0" smtClean="0"/>
              <a:t>)	   </a:t>
            </a:r>
            <a:r>
              <a:rPr lang="da-DK" sz="2800" dirty="0" err="1" smtClean="0"/>
              <a:t>Searching</a:t>
            </a:r>
            <a:r>
              <a:rPr lang="da-DK" sz="2800" dirty="0" smtClean="0"/>
              <a:t> </a:t>
            </a:r>
            <a:r>
              <a:rPr lang="da-DK" sz="2800" i="1" dirty="0" smtClean="0"/>
              <a:t>O</a:t>
            </a:r>
            <a:r>
              <a:rPr lang="da-DK" sz="2800" dirty="0" smtClean="0"/>
              <a:t>(log </a:t>
            </a:r>
            <a:r>
              <a:rPr lang="da-DK" sz="2800" i="1" dirty="0" smtClean="0"/>
              <a:t>n</a:t>
            </a:r>
            <a:r>
              <a:rPr lang="da-DK" sz="2800" dirty="0" smtClean="0"/>
              <a:t>)</a:t>
            </a:r>
            <a:endParaRPr lang="en-US" sz="2800" dirty="0"/>
          </a:p>
        </p:txBody>
      </p:sp>
      <p:sp>
        <p:nvSpPr>
          <p:cNvPr id="60" name="TextBox 59"/>
          <p:cNvSpPr txBox="1"/>
          <p:nvPr/>
        </p:nvSpPr>
        <p:spPr>
          <a:xfrm>
            <a:off x="36512" y="629015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/>
              <a:t>Construction + </a:t>
            </a:r>
            <a:r>
              <a:rPr lang="da-DK" sz="2800" i="1" dirty="0" smtClean="0"/>
              <a:t>k</a:t>
            </a:r>
            <a:r>
              <a:rPr lang="da-DK" sz="2800" dirty="0" smtClean="0"/>
              <a:t> </a:t>
            </a:r>
            <a:r>
              <a:rPr lang="da-DK" sz="2800" dirty="0" err="1" smtClean="0"/>
              <a:t>searches</a:t>
            </a:r>
            <a:r>
              <a:rPr lang="da-DK" sz="2800" dirty="0" smtClean="0"/>
              <a:t>  </a:t>
            </a:r>
            <a:r>
              <a:rPr lang="da-DK" sz="2800" b="1" i="1" dirty="0" smtClean="0">
                <a:solidFill>
                  <a:srgbClr val="C00000"/>
                </a:solidFill>
              </a:rPr>
              <a:t>O</a:t>
            </a:r>
            <a:r>
              <a:rPr lang="da-DK" sz="2800" b="1" dirty="0" smtClean="0">
                <a:solidFill>
                  <a:srgbClr val="C00000"/>
                </a:solidFill>
              </a:rPr>
              <a:t>((</a:t>
            </a:r>
            <a:r>
              <a:rPr lang="da-DK" sz="2800" b="1" i="1" dirty="0" err="1" smtClean="0">
                <a:solidFill>
                  <a:srgbClr val="C00000"/>
                </a:solidFill>
              </a:rPr>
              <a:t>n+k</a:t>
            </a:r>
            <a:r>
              <a:rPr lang="da-DK" sz="2800" b="1" dirty="0" smtClean="0">
                <a:solidFill>
                  <a:srgbClr val="C00000"/>
                </a:solidFill>
              </a:rPr>
              <a:t>)</a:t>
            </a:r>
            <a:r>
              <a:rPr lang="da-DK" sz="2800" b="1" dirty="0" err="1" smtClean="0">
                <a:solidFill>
                  <a:srgbClr val="C00000"/>
                </a:solidFill>
              </a:rPr>
              <a:t>∙log</a:t>
            </a:r>
            <a:r>
              <a:rPr lang="da-DK" sz="2800" b="1" dirty="0" smtClean="0">
                <a:solidFill>
                  <a:srgbClr val="C00000"/>
                </a:solidFill>
              </a:rPr>
              <a:t> </a:t>
            </a:r>
            <a:r>
              <a:rPr lang="da-DK" sz="2800" b="1" i="1" dirty="0" smtClean="0">
                <a:solidFill>
                  <a:srgbClr val="C00000"/>
                </a:solidFill>
              </a:rPr>
              <a:t>n</a:t>
            </a:r>
            <a:r>
              <a:rPr lang="da-DK" sz="2800" b="1" dirty="0" smtClean="0">
                <a:solidFill>
                  <a:srgbClr val="C00000"/>
                </a:solidFill>
              </a:rPr>
              <a:t>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2008" y="1196752"/>
            <a:ext cx="896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[Y.-T. </a:t>
            </a:r>
            <a:r>
              <a:rPr lang="en-US" sz="1400" dirty="0" err="1" smtClean="0"/>
              <a:t>Ching</a:t>
            </a:r>
            <a:r>
              <a:rPr lang="en-US" sz="1400" dirty="0" smtClean="0"/>
              <a:t>, K. </a:t>
            </a:r>
            <a:r>
              <a:rPr lang="en-US" sz="1400" dirty="0" err="1" smtClean="0"/>
              <a:t>Mehlhorn</a:t>
            </a:r>
            <a:r>
              <a:rPr lang="en-US" sz="1400" dirty="0" smtClean="0"/>
              <a:t>, M.H.M. </a:t>
            </a:r>
            <a:r>
              <a:rPr lang="en-US" sz="1400" dirty="0" err="1" smtClean="0"/>
              <a:t>Smid</a:t>
            </a:r>
            <a:r>
              <a:rPr lang="en-US" sz="1400" dirty="0" smtClean="0"/>
              <a:t>: Dynamic Deferred Data Structuring. Inf. Process. </a:t>
            </a:r>
            <a:r>
              <a:rPr lang="en-US" sz="1400" dirty="0" err="1" smtClean="0"/>
              <a:t>Lett</a:t>
            </a:r>
            <a:r>
              <a:rPr lang="en-US" sz="1400" dirty="0" smtClean="0"/>
              <a:t>. (IPL) 35(1):37-40 (1990)]</a:t>
            </a:r>
            <a:endParaRPr lang="en-US" sz="1400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b="1" dirty="0" err="1" smtClean="0"/>
              <a:t>Application</a:t>
            </a:r>
            <a:r>
              <a:rPr lang="da-DK" dirty="0" smtClean="0"/>
              <a:t>: </a:t>
            </a:r>
            <a:br>
              <a:rPr lang="da-DK" dirty="0" smtClean="0"/>
            </a:br>
            <a:r>
              <a:rPr lang="da-DK" dirty="0" err="1" smtClean="0"/>
              <a:t>Lazy</a:t>
            </a:r>
            <a:r>
              <a:rPr lang="da-DK" dirty="0" smtClean="0"/>
              <a:t> Construction of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Trees</a:t>
            </a:r>
            <a:endParaRPr lang="en-US" dirty="0"/>
          </a:p>
        </p:txBody>
      </p:sp>
      <p:grpSp>
        <p:nvGrpSpPr>
          <p:cNvPr id="3" name="Group 60"/>
          <p:cNvGrpSpPr/>
          <p:nvPr/>
        </p:nvGrpSpPr>
        <p:grpSpPr>
          <a:xfrm>
            <a:off x="1763688" y="2780928"/>
            <a:ext cx="5544616" cy="2592288"/>
            <a:chOff x="1763688" y="2780928"/>
            <a:chExt cx="5544616" cy="2592288"/>
          </a:xfrm>
        </p:grpSpPr>
        <p:cxnSp>
          <p:nvCxnSpPr>
            <p:cNvPr id="32" name="Straight Connector 31"/>
            <p:cNvCxnSpPr/>
            <p:nvPr/>
          </p:nvCxnSpPr>
          <p:spPr>
            <a:xfrm rot="5400000" flipH="1" flipV="1">
              <a:off x="1844322" y="4589755"/>
              <a:ext cx="720080" cy="414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572000" y="3068960"/>
              <a:ext cx="1440160" cy="5760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V="1">
              <a:off x="2195740" y="4653137"/>
              <a:ext cx="720079" cy="288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3318989" y="4569506"/>
              <a:ext cx="720080" cy="414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V="1">
              <a:off x="3670407" y="4632888"/>
              <a:ext cx="720079" cy="288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724639" y="4572502"/>
              <a:ext cx="720080" cy="414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V="1">
              <a:off x="5076057" y="4635884"/>
              <a:ext cx="720079" cy="288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6182052" y="4572502"/>
              <a:ext cx="720080" cy="414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V="1">
              <a:off x="6533470" y="4635884"/>
              <a:ext cx="720079" cy="288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6029413" y="3751538"/>
              <a:ext cx="648072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5256076" y="3681028"/>
              <a:ext cx="792089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169342" y="3734286"/>
              <a:ext cx="648072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396005" y="3663776"/>
              <a:ext cx="792089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3131840" y="3068960"/>
              <a:ext cx="1440160" cy="5760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37"/>
            <p:cNvGrpSpPr/>
            <p:nvPr/>
          </p:nvGrpSpPr>
          <p:grpSpPr>
            <a:xfrm>
              <a:off x="1763688" y="2780928"/>
              <a:ext cx="5544616" cy="2592288"/>
              <a:chOff x="1403648" y="3212976"/>
              <a:chExt cx="5544616" cy="2592288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555776" y="386104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995936" y="3212976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8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801190" y="458112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0364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12372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84380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56388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7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28396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>
                    <a:solidFill>
                      <a:schemeClr val="tx1"/>
                    </a:solidFill>
                  </a:rPr>
                  <a:t>9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00404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72412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444208" y="530120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203848" y="458112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6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644008" y="458112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10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084168" y="458112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364088" y="3861048"/>
                <a:ext cx="504056" cy="50405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dirty="0" smtClean="0">
                    <a:solidFill>
                      <a:schemeClr val="tx1"/>
                    </a:solidFill>
                  </a:rPr>
                  <a:t>12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04051" y="1844824"/>
          <a:ext cx="817240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  <a:gridCol w="544827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252536" y="571409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/>
              <a:t>Construction </a:t>
            </a:r>
            <a:r>
              <a:rPr lang="da-DK" sz="2800" i="1" dirty="0" smtClean="0"/>
              <a:t>O</a:t>
            </a:r>
            <a:r>
              <a:rPr lang="da-DK" sz="2800" dirty="0" smtClean="0"/>
              <a:t>(</a:t>
            </a:r>
            <a:r>
              <a:rPr lang="da-DK" sz="2800" i="1" dirty="0" err="1" smtClean="0"/>
              <a:t>n</a:t>
            </a:r>
            <a:r>
              <a:rPr lang="da-DK" sz="2800" dirty="0" err="1" smtClean="0"/>
              <a:t>∙log</a:t>
            </a:r>
            <a:r>
              <a:rPr lang="da-DK" sz="2800" dirty="0" smtClean="0"/>
              <a:t> </a:t>
            </a:r>
            <a:r>
              <a:rPr lang="da-DK" sz="2800" i="1" dirty="0" smtClean="0"/>
              <a:t>n</a:t>
            </a:r>
            <a:r>
              <a:rPr lang="da-DK" sz="2800" dirty="0" smtClean="0"/>
              <a:t>)</a:t>
            </a:r>
            <a:endParaRPr lang="en-US" sz="2800" dirty="0"/>
          </a:p>
        </p:txBody>
      </p:sp>
      <p:cxnSp>
        <p:nvCxnSpPr>
          <p:cNvPr id="37" name="Straight Arrow Connector 36"/>
          <p:cNvCxnSpPr/>
          <p:nvPr/>
        </p:nvCxnSpPr>
        <p:spPr>
          <a:xfrm rot="10800000" flipV="1">
            <a:off x="5004048" y="2852936"/>
            <a:ext cx="1368152" cy="14560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228184" y="2564904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>
                <a:solidFill>
                  <a:srgbClr val="C00000"/>
                </a:solidFill>
              </a:rPr>
              <a:t>Find </a:t>
            </a:r>
            <a:r>
              <a:rPr lang="da-DK" sz="2400" b="1" dirty="0" err="1" smtClean="0">
                <a:solidFill>
                  <a:srgbClr val="C00000"/>
                </a:solidFill>
              </a:rPr>
              <a:t>root</a:t>
            </a:r>
            <a:r>
              <a:rPr lang="da-DK" sz="2400" b="1" dirty="0" smtClean="0">
                <a:solidFill>
                  <a:srgbClr val="C00000"/>
                </a:solidFill>
              </a:rPr>
              <a:t> </a:t>
            </a:r>
            <a:r>
              <a:rPr lang="da-DK" sz="2400" b="1" dirty="0" err="1" smtClean="0">
                <a:solidFill>
                  <a:srgbClr val="C00000"/>
                </a:solidFill>
              </a:rPr>
              <a:t>using</a:t>
            </a:r>
            <a:r>
              <a:rPr lang="da-DK" sz="2400" b="1" dirty="0" smtClean="0">
                <a:solidFill>
                  <a:srgbClr val="C00000"/>
                </a:solidFill>
              </a:rPr>
              <a:t> </a:t>
            </a:r>
            <a:r>
              <a:rPr lang="da-DK" sz="2400" b="1" dirty="0" err="1" smtClean="0">
                <a:solidFill>
                  <a:srgbClr val="C00000"/>
                </a:solidFill>
              </a:rPr>
              <a:t>selection/median</a:t>
            </a:r>
            <a:r>
              <a:rPr lang="da-DK" sz="2400" b="1" dirty="0" smtClean="0">
                <a:solidFill>
                  <a:srgbClr val="C00000"/>
                </a:solidFill>
              </a:rPr>
              <a:t> and </a:t>
            </a:r>
            <a:r>
              <a:rPr lang="da-DK" sz="2400" b="1" dirty="0" err="1" smtClean="0">
                <a:solidFill>
                  <a:srgbClr val="C00000"/>
                </a:solidFill>
              </a:rPr>
              <a:t>recurse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816</Words>
  <Application>Microsoft Office PowerPoint</Application>
  <PresentationFormat>On-screen Show (4:3)</PresentationFormat>
  <Paragraphs>256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Advanced Data Structures</vt:lpstr>
      <vt:lpstr>Formalities</vt:lpstr>
      <vt:lpstr>Problem</vt:lpstr>
      <vt:lpstr>Selection</vt:lpstr>
      <vt:lpstr>Randomized Selection Algorithm</vt:lpstr>
      <vt:lpstr>Deterministic Selection Algorithm</vt:lpstr>
      <vt:lpstr>Slide 7</vt:lpstr>
      <vt:lpstr>Application:  Lazy Construction of Search Trees</vt:lpstr>
      <vt:lpstr>Application:  Lazy Construction of Search Trees</vt:lpstr>
      <vt:lpstr>Application:  Lazy Construction of Search Trees</vt:lpstr>
      <vt:lpstr>Application:  Lazy Construction of Search Trees</vt:lpstr>
      <vt:lpstr>Slide 12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14</cp:revision>
  <dcterms:created xsi:type="dcterms:W3CDTF">2011-08-23T21:07:42Z</dcterms:created>
  <dcterms:modified xsi:type="dcterms:W3CDTF">2011-09-02T21:43:12Z</dcterms:modified>
</cp:coreProperties>
</file>