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2" r:id="rId2"/>
    <p:sldId id="308" r:id="rId3"/>
    <p:sldId id="298" r:id="rId4"/>
    <p:sldId id="301" r:id="rId5"/>
    <p:sldId id="306" r:id="rId6"/>
    <p:sldId id="307" r:id="rId7"/>
    <p:sldId id="300" r:id="rId8"/>
    <p:sldId id="318" r:id="rId9"/>
    <p:sldId id="313" r:id="rId10"/>
    <p:sldId id="310" r:id="rId11"/>
    <p:sldId id="316" r:id="rId12"/>
    <p:sldId id="311" r:id="rId13"/>
    <p:sldId id="320" r:id="rId14"/>
    <p:sldId id="315" r:id="rId15"/>
    <p:sldId id="312" r:id="rId16"/>
    <p:sldId id="319" r:id="rId17"/>
    <p:sldId id="304" r:id="rId18"/>
    <p:sldId id="321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FF"/>
    <a:srgbClr val="FFC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02" autoAdjust="0"/>
    <p:restoredTop sz="82723" autoAdjust="0"/>
  </p:normalViewPr>
  <p:slideViewPr>
    <p:cSldViewPr>
      <p:cViewPr>
        <p:scale>
          <a:sx n="150" d="100"/>
          <a:sy n="150" d="100"/>
        </p:scale>
        <p:origin x="1662" y="21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4D5EA8B-928E-43A3-9791-1EE46FEBD131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8E160F-2E5C-4E3C-A95C-812909532F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85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Page 22, </a:t>
            </a:r>
            <a:r>
              <a:rPr lang="da-DK" dirty="0" err="1" smtClean="0"/>
              <a:t>n=g*g</a:t>
            </a:r>
            <a:r>
              <a:rPr lang="da-DK" dirty="0" smtClean="0"/>
              <a:t>, g is a power of 2.</a:t>
            </a:r>
          </a:p>
          <a:p>
            <a:endParaRPr lang="da-DK" dirty="0" smtClean="0"/>
          </a:p>
          <a:p>
            <a:r>
              <a:rPr lang="da-DK" dirty="0" smtClean="0"/>
              <a:t>Not of </a:t>
            </a:r>
            <a:r>
              <a:rPr lang="da-DK" dirty="0" err="1" smtClean="0"/>
              <a:t>practical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interest</a:t>
            </a:r>
            <a:endParaRPr lang="da-DK" dirty="0" smtClean="0"/>
          </a:p>
          <a:p>
            <a:r>
              <a:rPr lang="da-DK" dirty="0" smtClean="0"/>
              <a:t>Intel 386</a:t>
            </a:r>
            <a:r>
              <a:rPr lang="da-DK" baseline="0" dirty="0" smtClean="0"/>
              <a:t> and </a:t>
            </a:r>
            <a:r>
              <a:rPr lang="da-DK" baseline="0" dirty="0" err="1" smtClean="0"/>
              <a:t>later</a:t>
            </a:r>
            <a:r>
              <a:rPr lang="da-DK" baseline="0" dirty="0" smtClean="0"/>
              <a:t>: Hardware support for MSB by the BSR </a:t>
            </a:r>
            <a:r>
              <a:rPr lang="da-DK" baseline="0" dirty="0" err="1" smtClean="0"/>
              <a:t>instruction</a:t>
            </a:r>
            <a:r>
              <a:rPr lang="da-DK" baseline="0" dirty="0" smtClean="0"/>
              <a:t> (</a:t>
            </a:r>
            <a:r>
              <a:rPr lang="da-DK" dirty="0" smtClean="0"/>
              <a:t>Bit Scan </a:t>
            </a:r>
            <a:r>
              <a:rPr lang="da-DK" dirty="0" err="1" smtClean="0"/>
              <a:t>Reverse</a:t>
            </a:r>
            <a:r>
              <a:rPr lang="da-DK" dirty="0" smtClean="0"/>
              <a:t>)</a:t>
            </a:r>
          </a:p>
          <a:p>
            <a:r>
              <a:rPr lang="da-DK" dirty="0" smtClean="0"/>
              <a:t>LSB = Bit Scan</a:t>
            </a:r>
            <a:r>
              <a:rPr lang="da-DK" baseline="0" dirty="0" smtClean="0"/>
              <a:t> Forward</a:t>
            </a:r>
            <a:endParaRPr lang="da-DK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E9E3E-F3C7-4732-91F6-0A90745DA8EF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AC0 = circuits of depth O(1) and polynomial size, with unlimited-</a:t>
            </a:r>
            <a:r>
              <a:rPr lang="en-US" dirty="0" err="1" smtClean="0"/>
              <a:t>fanin</a:t>
            </a:r>
            <a:r>
              <a:rPr lang="en-US" dirty="0" smtClean="0"/>
              <a:t> AND gates and OR gates.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van Emde Boas optimal </a:t>
            </a:r>
            <a:r>
              <a:rPr lang="da-DK" dirty="0" err="1" smtClean="0"/>
              <a:t>wrt</a:t>
            </a:r>
            <a:r>
              <a:rPr lang="da-DK" baseline="0" dirty="0" smtClean="0"/>
              <a:t> O(n) </a:t>
            </a:r>
            <a:r>
              <a:rPr lang="da-DK" baseline="0" dirty="0" err="1" smtClean="0"/>
              <a:t>space</a:t>
            </a:r>
            <a:r>
              <a:rPr lang="da-DK" baseline="0" dirty="0" smtClean="0"/>
              <a:t> solutions, due to </a:t>
            </a:r>
            <a:r>
              <a:rPr lang="da-DK" baseline="0" dirty="0" err="1" smtClean="0"/>
              <a:t>Patrascu</a:t>
            </a:r>
            <a:r>
              <a:rPr lang="da-DK" baseline="0" dirty="0" smtClean="0"/>
              <a:t> &amp; Thorup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Merging</a:t>
            </a:r>
            <a:r>
              <a:rPr lang="da-DK" dirty="0" smtClean="0"/>
              <a:t> 16 </a:t>
            </a:r>
            <a:r>
              <a:rPr lang="da-DK" dirty="0" err="1" smtClean="0"/>
              <a:t>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mtClean="0"/>
              <a:t>Predecessor : Find first ancestor with min smaller than search key. Answer = max of left child</a:t>
            </a: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85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Gudmund’s</a:t>
            </a:r>
            <a:r>
              <a:rPr lang="da-DK" dirty="0" smtClean="0"/>
              <a:t> note </a:t>
            </a:r>
            <a:r>
              <a:rPr lang="da-DK" dirty="0" err="1" smtClean="0"/>
              <a:t>on</a:t>
            </a:r>
            <a:r>
              <a:rPr lang="da-DK" dirty="0" smtClean="0"/>
              <a:t> </a:t>
            </a:r>
            <a:r>
              <a:rPr lang="da-DK" dirty="0" err="1" smtClean="0"/>
              <a:t>vEB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Analysis : </a:t>
            </a:r>
            <a:r>
              <a:rPr lang="da-DK" dirty="0" err="1" smtClean="0"/>
              <a:t>doubling</a:t>
            </a:r>
            <a:r>
              <a:rPr lang="da-DK" dirty="0" smtClean="0"/>
              <a:t> </a:t>
            </a:r>
            <a:r>
              <a:rPr lang="da-DK" dirty="0" err="1" smtClean="0"/>
              <a:t>phases</a:t>
            </a:r>
            <a:r>
              <a:rPr lang="da-DK" dirty="0" smtClean="0"/>
              <a:t>; </a:t>
            </a:r>
            <a:r>
              <a:rPr lang="da-DK" dirty="0" err="1" smtClean="0"/>
              <a:t>assume</a:t>
            </a:r>
            <a:r>
              <a:rPr lang="da-DK" dirty="0" smtClean="0"/>
              <a:t> </a:t>
            </a:r>
            <a:r>
              <a:rPr lang="da-DK" dirty="0" err="1" smtClean="0"/>
              <a:t>knowledge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about</a:t>
            </a:r>
            <a:r>
              <a:rPr lang="da-DK" baseline="0" dirty="0" smtClean="0"/>
              <a:t> all elements at the end of the </a:t>
            </a:r>
            <a:r>
              <a:rPr lang="da-DK" baseline="0" dirty="0" err="1" smtClean="0"/>
              <a:t>phase</a:t>
            </a:r>
            <a:r>
              <a:rPr lang="da-DK" baseline="0" dirty="0" smtClean="0"/>
              <a:t>; </a:t>
            </a:r>
            <a:r>
              <a:rPr lang="da-DK" dirty="0" err="1" smtClean="0"/>
              <a:t>probability</a:t>
            </a:r>
            <a:r>
              <a:rPr lang="da-DK" baseline="0" dirty="0" smtClean="0"/>
              <a:t> p&gt;0 for </a:t>
            </a:r>
            <a:r>
              <a:rPr lang="da-DK" baseline="0" dirty="0" err="1" smtClean="0"/>
              <a:t>success</a:t>
            </a:r>
            <a:r>
              <a:rPr lang="da-DK" baseline="0" dirty="0" smtClean="0"/>
              <a:t> for </a:t>
            </a:r>
            <a:r>
              <a:rPr lang="da-DK" baseline="0" dirty="0" err="1" smtClean="0"/>
              <a:t>each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random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choice</a:t>
            </a:r>
            <a:r>
              <a:rPr lang="da-DK" baseline="0" dirty="0" smtClean="0"/>
              <a:t>; </a:t>
            </a:r>
            <a:r>
              <a:rPr lang="da-DK" baseline="0" dirty="0" err="1" smtClean="0"/>
              <a:t>expected</a:t>
            </a:r>
            <a:r>
              <a:rPr lang="da-DK" baseline="0" dirty="0" smtClean="0"/>
              <a:t> #</a:t>
            </a:r>
            <a:r>
              <a:rPr lang="da-DK" baseline="0" dirty="0" err="1" smtClean="0"/>
              <a:t>retrys</a:t>
            </a:r>
            <a:r>
              <a:rPr lang="da-DK" baseline="0" dirty="0" smtClean="0"/>
              <a:t> O(1), </a:t>
            </a:r>
            <a:r>
              <a:rPr lang="da-DK" baseline="0" dirty="0" err="1" smtClean="0"/>
              <a:t>each</a:t>
            </a:r>
            <a:r>
              <a:rPr lang="da-DK" baseline="0" dirty="0" smtClean="0"/>
              <a:t> of linear </a:t>
            </a:r>
            <a:r>
              <a:rPr lang="da-DK" baseline="0" dirty="0" err="1" smtClean="0"/>
              <a:t>cost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E160F-2E5C-4E3C-A95C-812909532F2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07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Wingdings" pitchFamily="2" charset="2"/>
              <a:buChar char="§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1328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E0A94-079D-4517-997E-9FB13ECC65A9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0906-6E64-46D9-9D73-D39E967622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a-DK" sz="3600" b="1" smtClean="0"/>
              <a:t>lsb(</a:t>
            </a:r>
            <a:r>
              <a:rPr lang="da-DK" sz="3600" b="1" i="1" smtClean="0"/>
              <a:t>x</a:t>
            </a:r>
            <a:r>
              <a:rPr lang="da-DK" sz="3600" b="1" smtClean="0"/>
              <a:t>) = Least Significant Bit ?</a:t>
            </a:r>
            <a:endParaRPr lang="da-DK" sz="3600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988137"/>
              </p:ext>
            </p:extLst>
          </p:nvPr>
        </p:nvGraphicFramePr>
        <p:xfrm>
          <a:off x="1163946" y="3047360"/>
          <a:ext cx="700845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  <a:gridCol w="41226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smtClean="0">
                          <a:solidFill>
                            <a:schemeClr val="tx1"/>
                          </a:solidFill>
                        </a:rPr>
                        <a:t>w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US" sz="14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smtClean="0">
                          <a:solidFill>
                            <a:srgbClr val="C00000"/>
                          </a:solidFill>
                        </a:rPr>
                        <a:t>lsb</a:t>
                      </a:r>
                    </a:p>
                    <a:p>
                      <a:pPr algn="ctr"/>
                      <a:r>
                        <a:rPr lang="en-US" sz="1400" b="0" i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US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i="1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0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116632"/>
            <a:ext cx="82296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da-DK" sz="3900" b="1" dirty="0" smtClean="0"/>
              <a:t>van Emde Boas (the </a:t>
            </a:r>
            <a:r>
              <a:rPr lang="da-DK" sz="3900" b="1" dirty="0" err="1" smtClean="0"/>
              <a:t>idea</a:t>
            </a:r>
            <a:r>
              <a:rPr lang="da-DK" sz="3900" b="1" dirty="0" smtClean="0"/>
              <a:t> in the </a:t>
            </a:r>
            <a:r>
              <a:rPr lang="da-DK" sz="3900" b="1" dirty="0" err="1" smtClean="0"/>
              <a:t>static</a:t>
            </a:r>
            <a:r>
              <a:rPr lang="da-DK" sz="3900" b="1" dirty="0" smtClean="0"/>
              <a:t> case)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827584" y="1484784"/>
            <a:ext cx="7704856" cy="2390778"/>
            <a:chOff x="928620" y="908720"/>
            <a:chExt cx="7704856" cy="2390778"/>
          </a:xfrm>
        </p:grpSpPr>
        <p:grpSp>
          <p:nvGrpSpPr>
            <p:cNvPr id="6" name="Group 7"/>
            <p:cNvGrpSpPr/>
            <p:nvPr/>
          </p:nvGrpSpPr>
          <p:grpSpPr>
            <a:xfrm>
              <a:off x="971600" y="980728"/>
              <a:ext cx="7560840" cy="2221448"/>
              <a:chOff x="1521128" y="3994264"/>
              <a:chExt cx="6593672" cy="1296144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52112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95590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74703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2210144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802432" y="399426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3074240" y="435430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 flipH="1" flipV="1">
                <a:off x="155089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39" idx="0"/>
                <a:endCxn id="40" idx="5"/>
              </p:cNvCxnSpPr>
              <p:nvPr/>
            </p:nvCxnSpPr>
            <p:spPr>
              <a:xfrm rot="16200000" flipV="1">
                <a:off x="178691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Oval 45"/>
              <p:cNvSpPr/>
              <p:nvPr/>
            </p:nvSpPr>
            <p:spPr>
              <a:xfrm>
                <a:off x="239510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282988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62100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 flipH="1" flipV="1">
                <a:off x="242487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47" idx="0"/>
                <a:endCxn id="48" idx="5"/>
              </p:cNvCxnSpPr>
              <p:nvPr/>
            </p:nvCxnSpPr>
            <p:spPr>
              <a:xfrm rot="16200000" flipV="1">
                <a:off x="266089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40" idx="0"/>
                <a:endCxn id="41" idx="2"/>
              </p:cNvCxnSpPr>
              <p:nvPr/>
            </p:nvCxnSpPr>
            <p:spPr>
              <a:xfrm rot="5400000" flipH="1" flipV="1">
                <a:off x="1863752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48" idx="1"/>
                <a:endCxn id="41" idx="5"/>
              </p:cNvCxnSpPr>
              <p:nvPr/>
            </p:nvCxnSpPr>
            <p:spPr>
              <a:xfrm rot="16200000" flipV="1">
                <a:off x="2326199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Oval 52"/>
              <p:cNvSpPr/>
              <p:nvPr/>
            </p:nvSpPr>
            <p:spPr>
              <a:xfrm>
                <a:off x="327765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71243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50355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966670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 flipH="1" flipV="1">
                <a:off x="330742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54" idx="0"/>
                <a:endCxn id="55" idx="5"/>
              </p:cNvCxnSpPr>
              <p:nvPr/>
            </p:nvCxnSpPr>
            <p:spPr>
              <a:xfrm rot="16200000" flipV="1">
                <a:off x="354344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58"/>
              <p:cNvSpPr/>
              <p:nvPr/>
            </p:nvSpPr>
            <p:spPr>
              <a:xfrm>
                <a:off x="4151630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458640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4377534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 flipH="1" flipV="1">
                <a:off x="4181396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60" idx="0"/>
                <a:endCxn id="61" idx="5"/>
              </p:cNvCxnSpPr>
              <p:nvPr/>
            </p:nvCxnSpPr>
            <p:spPr>
              <a:xfrm rot="16200000" flipV="1">
                <a:off x="4417421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55" idx="0"/>
                <a:endCxn id="56" idx="2"/>
              </p:cNvCxnSpPr>
              <p:nvPr/>
            </p:nvCxnSpPr>
            <p:spPr>
              <a:xfrm rot="5400000" flipH="1" flipV="1">
                <a:off x="3620278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61" idx="1"/>
                <a:endCxn id="56" idx="5"/>
              </p:cNvCxnSpPr>
              <p:nvPr/>
            </p:nvCxnSpPr>
            <p:spPr>
              <a:xfrm rot="16200000" flipV="1">
                <a:off x="4082725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41" idx="7"/>
                <a:endCxn id="43" idx="1"/>
              </p:cNvCxnSpPr>
              <p:nvPr/>
            </p:nvCxnSpPr>
            <p:spPr>
              <a:xfrm rot="5400000" flipH="1" flipV="1">
                <a:off x="2541004" y="4095452"/>
                <a:ext cx="274384" cy="81317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56" idx="2"/>
                <a:endCxn id="43" idx="6"/>
              </p:cNvCxnSpPr>
              <p:nvPr/>
            </p:nvCxnSpPr>
            <p:spPr>
              <a:xfrm rot="10800000">
                <a:off x="3146248" y="4390308"/>
                <a:ext cx="820422" cy="27438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Oval 67"/>
              <p:cNvSpPr/>
              <p:nvPr/>
            </p:nvSpPr>
            <p:spPr>
              <a:xfrm>
                <a:off x="497751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5412290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5203416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666528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530624" y="435430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3" name="Straight Connector 72"/>
              <p:cNvCxnSpPr/>
              <p:nvPr/>
            </p:nvCxnSpPr>
            <p:spPr>
              <a:xfrm rot="5400000" flipH="1" flipV="1">
                <a:off x="5007278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69" idx="0"/>
                <a:endCxn id="70" idx="5"/>
              </p:cNvCxnSpPr>
              <p:nvPr/>
            </p:nvCxnSpPr>
            <p:spPr>
              <a:xfrm rot="16200000" flipV="1">
                <a:off x="5243303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Oval 74"/>
              <p:cNvSpPr/>
              <p:nvPr/>
            </p:nvSpPr>
            <p:spPr>
              <a:xfrm>
                <a:off x="585148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628626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607739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 rot="5400000" flipH="1" flipV="1">
                <a:off x="588125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6" idx="0"/>
                <a:endCxn id="77" idx="5"/>
              </p:cNvCxnSpPr>
              <p:nvPr/>
            </p:nvCxnSpPr>
            <p:spPr>
              <a:xfrm rot="16200000" flipV="1">
                <a:off x="611727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70" idx="0"/>
                <a:endCxn id="71" idx="2"/>
              </p:cNvCxnSpPr>
              <p:nvPr/>
            </p:nvCxnSpPr>
            <p:spPr>
              <a:xfrm rot="5400000" flipH="1" flipV="1">
                <a:off x="5320136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77" idx="1"/>
                <a:endCxn id="71" idx="5"/>
              </p:cNvCxnSpPr>
              <p:nvPr/>
            </p:nvCxnSpPr>
            <p:spPr>
              <a:xfrm rot="16200000" flipV="1">
                <a:off x="5782583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Oval 81"/>
              <p:cNvSpPr/>
              <p:nvPr/>
            </p:nvSpPr>
            <p:spPr>
              <a:xfrm>
                <a:off x="673403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16881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695994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7423054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 flipH="1" flipV="1">
                <a:off x="676380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3" idx="0"/>
                <a:endCxn id="84" idx="5"/>
              </p:cNvCxnSpPr>
              <p:nvPr/>
            </p:nvCxnSpPr>
            <p:spPr>
              <a:xfrm rot="16200000" flipV="1">
                <a:off x="699982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/>
              <p:cNvSpPr/>
              <p:nvPr/>
            </p:nvSpPr>
            <p:spPr>
              <a:xfrm>
                <a:off x="760801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04279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783391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1" name="Straight Connector 90"/>
              <p:cNvCxnSpPr/>
              <p:nvPr/>
            </p:nvCxnSpPr>
            <p:spPr>
              <a:xfrm rot="5400000" flipH="1" flipV="1">
                <a:off x="763778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89" idx="0"/>
                <a:endCxn id="90" idx="5"/>
              </p:cNvCxnSpPr>
              <p:nvPr/>
            </p:nvCxnSpPr>
            <p:spPr>
              <a:xfrm rot="16200000" flipV="1">
                <a:off x="787380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84" idx="0"/>
                <a:endCxn id="85" idx="2"/>
              </p:cNvCxnSpPr>
              <p:nvPr/>
            </p:nvCxnSpPr>
            <p:spPr>
              <a:xfrm rot="5400000" flipH="1" flipV="1">
                <a:off x="7076662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90" idx="1"/>
                <a:endCxn id="85" idx="5"/>
              </p:cNvCxnSpPr>
              <p:nvPr/>
            </p:nvCxnSpPr>
            <p:spPr>
              <a:xfrm rot="16200000" flipV="1">
                <a:off x="7539109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71" idx="7"/>
                <a:endCxn id="72" idx="1"/>
              </p:cNvCxnSpPr>
              <p:nvPr/>
            </p:nvCxnSpPr>
            <p:spPr>
              <a:xfrm rot="5400000" flipH="1" flipV="1">
                <a:off x="5997388" y="4095452"/>
                <a:ext cx="274384" cy="81317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85" idx="2"/>
                <a:endCxn id="72" idx="6"/>
              </p:cNvCxnSpPr>
              <p:nvPr/>
            </p:nvCxnSpPr>
            <p:spPr>
              <a:xfrm rot="10800000">
                <a:off x="6602632" y="4390308"/>
                <a:ext cx="820422" cy="27438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>
                <a:stCxn id="43" idx="7"/>
                <a:endCxn id="42" idx="2"/>
              </p:cNvCxnSpPr>
              <p:nvPr/>
            </p:nvCxnSpPr>
            <p:spPr>
              <a:xfrm rot="5400000" flipH="1" flipV="1">
                <a:off x="3801777" y="3364195"/>
                <a:ext cx="334581" cy="166672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72" idx="1"/>
                <a:endCxn id="42" idx="6"/>
              </p:cNvCxnSpPr>
              <p:nvPr/>
            </p:nvCxnSpPr>
            <p:spPr>
              <a:xfrm rot="16200000" flipV="1">
                <a:off x="5540515" y="3364194"/>
                <a:ext cx="334581" cy="166672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Oval 6"/>
            <p:cNvSpPr/>
            <p:nvPr/>
          </p:nvSpPr>
          <p:spPr>
            <a:xfrm>
              <a:off x="142307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917530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41198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90644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40089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89535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8980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88426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37871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7356535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785099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928620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8345444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7317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636762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686208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130130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8114906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7117080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127955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125780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121430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6119255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4123605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1619672" y="198884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627784" y="1484784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644008" y="90872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6588224" y="1484784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7596336" y="198884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5580112" y="1988840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3707904" y="1988840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99" name="Table 98"/>
          <p:cNvGraphicFramePr>
            <a:graphicFrameLocks noGrp="1"/>
          </p:cNvGraphicFramePr>
          <p:nvPr/>
        </p:nvGraphicFramePr>
        <p:xfrm>
          <a:off x="740336" y="3994264"/>
          <a:ext cx="782873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251520" y="35010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0,0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467544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0,0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971600" y="24836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0,2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2195736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2,2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1403648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2,2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1979712" y="19795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0,2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923928" y="14034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0,13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6732240" y="19795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7740352" y="24836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6372200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7236296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179512" y="692696"/>
            <a:ext cx="89644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907704" y="4581128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dirty="0" err="1" smtClean="0"/>
              <a:t>Universe</a:t>
            </a:r>
            <a:r>
              <a:rPr lang="da-DK" sz="2800" dirty="0" smtClean="0"/>
              <a:t> </a:t>
            </a:r>
            <a:r>
              <a:rPr lang="da-DK" sz="2800" b="1" i="1" dirty="0" smtClean="0">
                <a:solidFill>
                  <a:srgbClr val="C00000"/>
                </a:solidFill>
              </a:rPr>
              <a:t>U</a:t>
            </a:r>
            <a:r>
              <a:rPr lang="da-DK" sz="2800" dirty="0" smtClean="0"/>
              <a:t> ≤ 2</a:t>
            </a:r>
            <a:r>
              <a:rPr lang="da-DK" sz="2800" i="1" baseline="30000" dirty="0" smtClean="0"/>
              <a:t>w</a:t>
            </a:r>
            <a:endParaRPr lang="en-US" sz="2800" i="1" baseline="30000" dirty="0"/>
          </a:p>
        </p:txBody>
      </p:sp>
      <p:sp>
        <p:nvSpPr>
          <p:cNvPr id="113" name="Left Brace 112"/>
          <p:cNvSpPr/>
          <p:nvPr/>
        </p:nvSpPr>
        <p:spPr>
          <a:xfrm rot="16200000">
            <a:off x="4526280" y="620688"/>
            <a:ext cx="144016" cy="777686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323528" y="5232102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dirty="0" err="1" smtClean="0">
                <a:solidFill>
                  <a:srgbClr val="C00000"/>
                </a:solidFill>
              </a:rPr>
              <a:t>Predecessor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search</a:t>
            </a:r>
            <a:r>
              <a:rPr lang="da-DK" sz="3200" dirty="0" smtClean="0">
                <a:solidFill>
                  <a:srgbClr val="C00000"/>
                </a:solidFill>
              </a:rPr>
              <a:t> = find </a:t>
            </a:r>
            <a:r>
              <a:rPr lang="da-DK" sz="3200" dirty="0" err="1" smtClean="0">
                <a:solidFill>
                  <a:srgbClr val="C00000"/>
                </a:solidFill>
              </a:rPr>
              <a:t>nearest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yellow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ancestor</a:t>
            </a:r>
            <a:r>
              <a:rPr lang="da-DK" sz="3200" dirty="0" smtClean="0">
                <a:solidFill>
                  <a:srgbClr val="C00000"/>
                </a:solidFill>
              </a:rPr>
              <a:t> = </a:t>
            </a:r>
            <a:r>
              <a:rPr lang="da-DK" sz="3200" dirty="0" err="1" smtClean="0">
                <a:solidFill>
                  <a:srgbClr val="C00000"/>
                </a:solidFill>
              </a:rPr>
              <a:t>binary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search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on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dirty="0" err="1" smtClean="0">
                <a:solidFill>
                  <a:srgbClr val="C00000"/>
                </a:solidFill>
              </a:rPr>
              <a:t>path</a:t>
            </a:r>
            <a:r>
              <a:rPr lang="da-DK" sz="3200" dirty="0" smtClean="0">
                <a:solidFill>
                  <a:srgbClr val="C00000"/>
                </a:solidFill>
              </a:rPr>
              <a:t> O(</a:t>
            </a:r>
            <a:r>
              <a:rPr lang="da-DK" sz="3200" dirty="0" err="1" smtClean="0">
                <a:solidFill>
                  <a:srgbClr val="C00000"/>
                </a:solidFill>
              </a:rPr>
              <a:t>loglog</a:t>
            </a:r>
            <a:r>
              <a:rPr lang="da-DK" sz="3200" dirty="0" smtClean="0">
                <a:solidFill>
                  <a:srgbClr val="C00000"/>
                </a:solidFill>
              </a:rPr>
              <a:t> </a:t>
            </a:r>
            <a:r>
              <a:rPr lang="da-DK" sz="3200" i="1" dirty="0" smtClean="0">
                <a:solidFill>
                  <a:srgbClr val="C00000"/>
                </a:solidFill>
              </a:rPr>
              <a:t>U</a:t>
            </a:r>
            <a:r>
              <a:rPr lang="da-DK" sz="3200" dirty="0" smtClean="0">
                <a:solidFill>
                  <a:srgbClr val="C00000"/>
                </a:solidFill>
              </a:rPr>
              <a:t>)</a:t>
            </a:r>
            <a:endParaRPr lang="en-US" sz="3200" dirty="0">
              <a:solidFill>
                <a:srgbClr val="C00000"/>
              </a:solidFill>
            </a:endParaRPr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1907704" y="1741456"/>
            <a:ext cx="216024" cy="247384"/>
          </a:xfrm>
          <a:prstGeom prst="straightConnector1">
            <a:avLst/>
          </a:prstGeom>
          <a:ln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331640" y="13407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min,max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3347864" y="6309320"/>
            <a:ext cx="2448272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2800" dirty="0" smtClean="0"/>
              <a:t>Space O(</a:t>
            </a:r>
            <a:r>
              <a:rPr lang="da-DK" sz="2800" i="1" dirty="0" smtClean="0"/>
              <a:t>U</a:t>
            </a:r>
            <a:r>
              <a:rPr lang="da-DK" sz="2800" dirty="0" smtClean="0"/>
              <a:t>)  </a:t>
            </a:r>
            <a:r>
              <a:rPr lang="da-DK" sz="2800" dirty="0" smtClean="0">
                <a:sym typeface="Wingdings" pitchFamily="2" charset="2"/>
              </a:rPr>
              <a:t>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/>
          <p:cNvSpPr/>
          <p:nvPr/>
        </p:nvSpPr>
        <p:spPr>
          <a:xfrm>
            <a:off x="1475656" y="2390408"/>
            <a:ext cx="6408712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11663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smtClean="0"/>
              <a:t>van Emde Boas (</a:t>
            </a:r>
            <a:r>
              <a:rPr lang="da-DK" sz="3900" b="1" dirty="0" err="1" smtClean="0"/>
              <a:t>addressing</a:t>
            </a:r>
            <a:r>
              <a:rPr lang="da-DK" sz="3900" b="1" dirty="0" smtClean="0"/>
              <a:t>)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827584" y="1484784"/>
            <a:ext cx="7704856" cy="2390778"/>
            <a:chOff x="928620" y="908720"/>
            <a:chExt cx="7704856" cy="2390778"/>
          </a:xfrm>
        </p:grpSpPr>
        <p:grpSp>
          <p:nvGrpSpPr>
            <p:cNvPr id="5" name="Group 7"/>
            <p:cNvGrpSpPr/>
            <p:nvPr/>
          </p:nvGrpSpPr>
          <p:grpSpPr>
            <a:xfrm>
              <a:off x="971600" y="980728"/>
              <a:ext cx="7560840" cy="2221448"/>
              <a:chOff x="1521128" y="3994264"/>
              <a:chExt cx="6593672" cy="1296144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52112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95590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74703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2210144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802432" y="399426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3074240" y="435430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 flipH="1" flipV="1">
                <a:off x="155089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39" idx="0"/>
                <a:endCxn id="40" idx="5"/>
              </p:cNvCxnSpPr>
              <p:nvPr/>
            </p:nvCxnSpPr>
            <p:spPr>
              <a:xfrm rot="16200000" flipV="1">
                <a:off x="178691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Oval 45"/>
              <p:cNvSpPr/>
              <p:nvPr/>
            </p:nvSpPr>
            <p:spPr>
              <a:xfrm>
                <a:off x="239510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282988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262100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 flipH="1" flipV="1">
                <a:off x="242487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47" idx="0"/>
                <a:endCxn id="48" idx="5"/>
              </p:cNvCxnSpPr>
              <p:nvPr/>
            </p:nvCxnSpPr>
            <p:spPr>
              <a:xfrm rot="16200000" flipV="1">
                <a:off x="266089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40" idx="0"/>
                <a:endCxn id="41" idx="2"/>
              </p:cNvCxnSpPr>
              <p:nvPr/>
            </p:nvCxnSpPr>
            <p:spPr>
              <a:xfrm rot="5400000" flipH="1" flipV="1">
                <a:off x="1863752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48" idx="1"/>
                <a:endCxn id="41" idx="5"/>
              </p:cNvCxnSpPr>
              <p:nvPr/>
            </p:nvCxnSpPr>
            <p:spPr>
              <a:xfrm rot="16200000" flipV="1">
                <a:off x="2326199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Oval 52"/>
              <p:cNvSpPr/>
              <p:nvPr/>
            </p:nvSpPr>
            <p:spPr>
              <a:xfrm>
                <a:off x="327765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71243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50355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966670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 flipH="1" flipV="1">
                <a:off x="330742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54" idx="0"/>
                <a:endCxn id="55" idx="5"/>
              </p:cNvCxnSpPr>
              <p:nvPr/>
            </p:nvCxnSpPr>
            <p:spPr>
              <a:xfrm rot="16200000" flipV="1">
                <a:off x="354344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58"/>
              <p:cNvSpPr/>
              <p:nvPr/>
            </p:nvSpPr>
            <p:spPr>
              <a:xfrm>
                <a:off x="4151630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458640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4377534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 flipH="1" flipV="1">
                <a:off x="4181396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60" idx="0"/>
                <a:endCxn id="61" idx="5"/>
              </p:cNvCxnSpPr>
              <p:nvPr/>
            </p:nvCxnSpPr>
            <p:spPr>
              <a:xfrm rot="16200000" flipV="1">
                <a:off x="4417421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55" idx="0"/>
                <a:endCxn id="56" idx="2"/>
              </p:cNvCxnSpPr>
              <p:nvPr/>
            </p:nvCxnSpPr>
            <p:spPr>
              <a:xfrm rot="5400000" flipH="1" flipV="1">
                <a:off x="3620278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61" idx="1"/>
                <a:endCxn id="56" idx="5"/>
              </p:cNvCxnSpPr>
              <p:nvPr/>
            </p:nvCxnSpPr>
            <p:spPr>
              <a:xfrm rot="16200000" flipV="1">
                <a:off x="4082725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41" idx="7"/>
                <a:endCxn id="43" idx="1"/>
              </p:cNvCxnSpPr>
              <p:nvPr/>
            </p:nvCxnSpPr>
            <p:spPr>
              <a:xfrm rot="5400000" flipH="1" flipV="1">
                <a:off x="2541004" y="4095452"/>
                <a:ext cx="274384" cy="81317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56" idx="2"/>
                <a:endCxn id="43" idx="6"/>
              </p:cNvCxnSpPr>
              <p:nvPr/>
            </p:nvCxnSpPr>
            <p:spPr>
              <a:xfrm rot="10800000">
                <a:off x="3146248" y="4390308"/>
                <a:ext cx="820422" cy="27438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Oval 67"/>
              <p:cNvSpPr/>
              <p:nvPr/>
            </p:nvSpPr>
            <p:spPr>
              <a:xfrm>
                <a:off x="497751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5412290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5203416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666528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6530624" y="4354304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3" name="Straight Connector 72"/>
              <p:cNvCxnSpPr/>
              <p:nvPr/>
            </p:nvCxnSpPr>
            <p:spPr>
              <a:xfrm rot="5400000" flipH="1" flipV="1">
                <a:off x="5007278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69" idx="0"/>
                <a:endCxn id="70" idx="5"/>
              </p:cNvCxnSpPr>
              <p:nvPr/>
            </p:nvCxnSpPr>
            <p:spPr>
              <a:xfrm rot="16200000" flipV="1">
                <a:off x="5243303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Oval 74"/>
              <p:cNvSpPr/>
              <p:nvPr/>
            </p:nvSpPr>
            <p:spPr>
              <a:xfrm>
                <a:off x="585148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628626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607739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 rot="5400000" flipH="1" flipV="1">
                <a:off x="588125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6" idx="0"/>
                <a:endCxn id="77" idx="5"/>
              </p:cNvCxnSpPr>
              <p:nvPr/>
            </p:nvCxnSpPr>
            <p:spPr>
              <a:xfrm rot="16200000" flipV="1">
                <a:off x="611727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70" idx="0"/>
                <a:endCxn id="71" idx="2"/>
              </p:cNvCxnSpPr>
              <p:nvPr/>
            </p:nvCxnSpPr>
            <p:spPr>
              <a:xfrm rot="5400000" flipH="1" flipV="1">
                <a:off x="5320136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77" idx="1"/>
                <a:endCxn id="71" idx="5"/>
              </p:cNvCxnSpPr>
              <p:nvPr/>
            </p:nvCxnSpPr>
            <p:spPr>
              <a:xfrm rot="16200000" flipV="1">
                <a:off x="5782583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Oval 81"/>
              <p:cNvSpPr/>
              <p:nvPr/>
            </p:nvSpPr>
            <p:spPr>
              <a:xfrm>
                <a:off x="6734038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168816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6959942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7423054" y="462868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 flipH="1" flipV="1">
                <a:off x="6763804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3" idx="0"/>
                <a:endCxn id="84" idx="5"/>
              </p:cNvCxnSpPr>
              <p:nvPr/>
            </p:nvCxnSpPr>
            <p:spPr>
              <a:xfrm rot="16200000" flipV="1">
                <a:off x="6999829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Oval 87"/>
              <p:cNvSpPr/>
              <p:nvPr/>
            </p:nvSpPr>
            <p:spPr>
              <a:xfrm>
                <a:off x="7608014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042792" y="5218400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7833918" y="4930368"/>
                <a:ext cx="72008" cy="72008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1" name="Straight Connector 90"/>
              <p:cNvCxnSpPr/>
              <p:nvPr/>
            </p:nvCxnSpPr>
            <p:spPr>
              <a:xfrm rot="5400000" flipH="1" flipV="1">
                <a:off x="7637780" y="5011718"/>
                <a:ext cx="226569" cy="18679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89" idx="0"/>
                <a:endCxn id="90" idx="5"/>
              </p:cNvCxnSpPr>
              <p:nvPr/>
            </p:nvCxnSpPr>
            <p:spPr>
              <a:xfrm rot="16200000" flipV="1">
                <a:off x="7873805" y="5013408"/>
                <a:ext cx="226569" cy="18341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84" idx="0"/>
                <a:endCxn id="85" idx="2"/>
              </p:cNvCxnSpPr>
              <p:nvPr/>
            </p:nvCxnSpPr>
            <p:spPr>
              <a:xfrm rot="5400000" flipH="1" flipV="1">
                <a:off x="7076662" y="4583976"/>
                <a:ext cx="265676" cy="42710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90" idx="1"/>
                <a:endCxn id="85" idx="5"/>
              </p:cNvCxnSpPr>
              <p:nvPr/>
            </p:nvCxnSpPr>
            <p:spPr>
              <a:xfrm rot="16200000" flipV="1">
                <a:off x="7539109" y="4635559"/>
                <a:ext cx="250762" cy="35994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71" idx="7"/>
                <a:endCxn id="72" idx="1"/>
              </p:cNvCxnSpPr>
              <p:nvPr/>
            </p:nvCxnSpPr>
            <p:spPr>
              <a:xfrm rot="5400000" flipH="1" flipV="1">
                <a:off x="5997388" y="4095452"/>
                <a:ext cx="274384" cy="813178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85" idx="2"/>
                <a:endCxn id="72" idx="6"/>
              </p:cNvCxnSpPr>
              <p:nvPr/>
            </p:nvCxnSpPr>
            <p:spPr>
              <a:xfrm rot="10800000">
                <a:off x="6602632" y="4390308"/>
                <a:ext cx="820422" cy="274384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>
                <a:stCxn id="43" idx="7"/>
                <a:endCxn id="42" idx="2"/>
              </p:cNvCxnSpPr>
              <p:nvPr/>
            </p:nvCxnSpPr>
            <p:spPr>
              <a:xfrm rot="5400000" flipH="1" flipV="1">
                <a:off x="3801777" y="3364195"/>
                <a:ext cx="334581" cy="166672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72" idx="1"/>
                <a:endCxn id="42" idx="6"/>
              </p:cNvCxnSpPr>
              <p:nvPr/>
            </p:nvCxnSpPr>
            <p:spPr>
              <a:xfrm rot="16200000" flipV="1">
                <a:off x="5540515" y="3364194"/>
                <a:ext cx="334581" cy="166672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Oval 6"/>
            <p:cNvSpPr/>
            <p:nvPr/>
          </p:nvSpPr>
          <p:spPr>
            <a:xfrm>
              <a:off x="142307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917530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41198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90644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40089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89535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8980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88426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537871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7356535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785099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928620" y="301146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8345444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7317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6367625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6862080" y="301146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1130130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8114906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7117080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127955" y="249289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125780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121430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6119255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4123605" y="2492896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1619672" y="198884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627784" y="1484784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4644008" y="90872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6588224" y="1484784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7596336" y="1988840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5580112" y="1988840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3707904" y="1988840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99" name="Table 98"/>
          <p:cNvGraphicFramePr>
            <a:graphicFrameLocks noGrp="1"/>
          </p:cNvGraphicFramePr>
          <p:nvPr/>
        </p:nvGraphicFramePr>
        <p:xfrm>
          <a:off x="740336" y="3994264"/>
          <a:ext cx="782873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  <a:gridCol w="4892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251520" y="35010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0,0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467544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0,0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914832" y="24836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0,2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2195736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2,2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1403648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2,2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1979712" y="19795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0,2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3923928" y="14034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0,13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6732240" y="19795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7812360" y="248360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6372200" y="29876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7236296" y="32849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13,13</a:t>
            </a:r>
            <a:endParaRPr lang="en-US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179512" y="692696"/>
            <a:ext cx="89644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907704" y="4581128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dirty="0" err="1" smtClean="0"/>
              <a:t>Universe</a:t>
            </a:r>
            <a:r>
              <a:rPr lang="da-DK" sz="2800" dirty="0" smtClean="0"/>
              <a:t> </a:t>
            </a:r>
            <a:r>
              <a:rPr lang="da-DK" sz="2800" b="1" i="1" dirty="0" smtClean="0">
                <a:solidFill>
                  <a:srgbClr val="C00000"/>
                </a:solidFill>
              </a:rPr>
              <a:t>U</a:t>
            </a:r>
            <a:r>
              <a:rPr lang="da-DK" sz="2800" dirty="0" smtClean="0"/>
              <a:t> ≤ 2</a:t>
            </a:r>
            <a:r>
              <a:rPr lang="da-DK" sz="2800" i="1" baseline="30000" dirty="0" smtClean="0"/>
              <a:t>w</a:t>
            </a:r>
            <a:endParaRPr lang="en-US" sz="2800" i="1" baseline="30000" dirty="0"/>
          </a:p>
        </p:txBody>
      </p:sp>
      <p:sp>
        <p:nvSpPr>
          <p:cNvPr id="113" name="Left Brace 112"/>
          <p:cNvSpPr/>
          <p:nvPr/>
        </p:nvSpPr>
        <p:spPr>
          <a:xfrm rot="16200000">
            <a:off x="4526280" y="620688"/>
            <a:ext cx="144016" cy="777686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Arrow Connector 114"/>
          <p:cNvCxnSpPr/>
          <p:nvPr/>
        </p:nvCxnSpPr>
        <p:spPr>
          <a:xfrm>
            <a:off x="1907704" y="1741456"/>
            <a:ext cx="216024" cy="247384"/>
          </a:xfrm>
          <a:prstGeom prst="straightConnector1">
            <a:avLst/>
          </a:prstGeom>
          <a:ln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331640" y="13407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min,max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835696" y="24928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00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851920" y="24928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01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004048" y="24928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10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020272" y="24928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11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cxnSp>
        <p:nvCxnSpPr>
          <p:cNvPr id="126" name="Straight Arrow Connector 125"/>
          <p:cNvCxnSpPr/>
          <p:nvPr/>
        </p:nvCxnSpPr>
        <p:spPr>
          <a:xfrm flipH="1">
            <a:off x="7668344" y="1885472"/>
            <a:ext cx="216024" cy="463408"/>
          </a:xfrm>
          <a:prstGeom prst="straightConnector1">
            <a:avLst/>
          </a:prstGeom>
          <a:ln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7092280" y="1268760"/>
            <a:ext cx="1835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solidFill>
                  <a:srgbClr val="C00000"/>
                </a:solidFill>
              </a:rPr>
              <a:t>array </a:t>
            </a:r>
            <a:r>
              <a:rPr lang="da-DK" dirty="0" err="1" smtClean="0">
                <a:solidFill>
                  <a:srgbClr val="C00000"/>
                </a:solidFill>
              </a:rPr>
              <a:t>indexing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roots</a:t>
            </a:r>
            <a:r>
              <a:rPr lang="da-DK" dirty="0" smtClean="0">
                <a:solidFill>
                  <a:srgbClr val="C00000"/>
                </a:solidFill>
              </a:rPr>
              <a:t> by </a:t>
            </a:r>
            <a:r>
              <a:rPr lang="da-DK" dirty="0" err="1" smtClean="0">
                <a:solidFill>
                  <a:srgbClr val="C00000"/>
                </a:solidFill>
              </a:rPr>
              <a:t>msb</a:t>
            </a:r>
            <a:r>
              <a:rPr lang="da-DK" dirty="0" smtClean="0">
                <a:solidFill>
                  <a:srgbClr val="C00000"/>
                </a:solidFill>
              </a:rPr>
              <a:t> bits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>
            <a:off x="6732240" y="3140968"/>
            <a:ext cx="360040" cy="36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272" y="11663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smtClean="0"/>
              <a:t>van Emde Boas (</a:t>
            </a:r>
            <a:r>
              <a:rPr lang="da-DK" sz="3900" b="1" dirty="0" err="1" smtClean="0"/>
              <a:t>dynamic</a:t>
            </a:r>
            <a:r>
              <a:rPr lang="da-DK" sz="3900" b="1" dirty="0" smtClean="0"/>
              <a:t>)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539552" y="3068960"/>
            <a:ext cx="7992888" cy="3672408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99592" y="3068960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2400" b="1" dirty="0" smtClean="0"/>
              <a:t>min=0, max=13</a:t>
            </a:r>
            <a:endParaRPr lang="en-US" sz="2400" b="1" dirty="0"/>
          </a:p>
        </p:txBody>
      </p:sp>
      <p:sp>
        <p:nvSpPr>
          <p:cNvPr id="8" name="Isosceles Triangle 7"/>
          <p:cNvSpPr/>
          <p:nvPr/>
        </p:nvSpPr>
        <p:spPr>
          <a:xfrm>
            <a:off x="2870096" y="3284984"/>
            <a:ext cx="3312368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886320" y="5100424"/>
            <a:ext cx="3312368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3533408" y="5100424"/>
            <a:ext cx="3312368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2180496" y="5100424"/>
            <a:ext cx="3312368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827584" y="5100424"/>
            <a:ext cx="3312368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23728" y="4842872"/>
            <a:ext cx="4968552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339752" y="501317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3707904" y="501317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045576" y="501317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372200" y="501317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12544" y="498688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00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65456" y="49716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01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07320" y="495816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10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4992" y="49716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11</a:t>
            </a:r>
            <a:r>
              <a:rPr lang="da-DK" baseline="-25000" dirty="0" smtClean="0">
                <a:solidFill>
                  <a:srgbClr val="C00000"/>
                </a:solidFill>
              </a:rPr>
              <a:t>2</a:t>
            </a:r>
            <a:endParaRPr lang="en-US" baseline="-25000" dirty="0">
              <a:solidFill>
                <a:srgbClr val="C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355976" y="3197736"/>
            <a:ext cx="288032" cy="288032"/>
          </a:xfrm>
          <a:prstGeom prst="ellipse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79512" y="692696"/>
            <a:ext cx="89644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4608512"/>
          </a:xfrm>
        </p:spPr>
        <p:txBody>
          <a:bodyPr>
            <a:normAutofit/>
          </a:bodyPr>
          <a:lstStyle/>
          <a:p>
            <a:r>
              <a:rPr lang="da-DK" sz="2800" dirty="0" smtClean="0"/>
              <a:t>1 </a:t>
            </a:r>
            <a:r>
              <a:rPr lang="da-DK" sz="2800" dirty="0" err="1" smtClean="0"/>
              <a:t>recursive</a:t>
            </a:r>
            <a:r>
              <a:rPr lang="da-DK" sz="2800" dirty="0" smtClean="0"/>
              <a:t> </a:t>
            </a:r>
            <a:r>
              <a:rPr lang="da-DK" sz="2800" dirty="0" err="1" smtClean="0"/>
              <a:t>top-structure</a:t>
            </a:r>
            <a:r>
              <a:rPr lang="da-DK" sz="2800" dirty="0" smtClean="0"/>
              <a:t> and </a:t>
            </a:r>
            <a:r>
              <a:rPr lang="da-DK" sz="2800" dirty="0" smtClean="0">
                <a:sym typeface="Symbol"/>
              </a:rPr>
              <a:t>U </a:t>
            </a:r>
            <a:r>
              <a:rPr lang="da-DK" sz="2800" dirty="0" err="1" smtClean="0"/>
              <a:t>bottom</a:t>
            </a:r>
            <a:r>
              <a:rPr lang="da-DK" sz="2800" dirty="0" smtClean="0"/>
              <a:t> </a:t>
            </a:r>
            <a:r>
              <a:rPr lang="da-DK" sz="2800" dirty="0" err="1" smtClean="0"/>
              <a:t>structures</a:t>
            </a:r>
            <a:r>
              <a:rPr lang="da-DK" sz="2800" dirty="0" smtClean="0"/>
              <a:t> </a:t>
            </a:r>
            <a:br>
              <a:rPr lang="da-DK" sz="2800" dirty="0" smtClean="0"/>
            </a:br>
            <a:r>
              <a:rPr lang="da-DK" sz="2800" dirty="0" smtClean="0"/>
              <a:t>of the most and </a:t>
            </a:r>
            <a:r>
              <a:rPr lang="da-DK" sz="2800" dirty="0" err="1" smtClean="0"/>
              <a:t>least</a:t>
            </a:r>
            <a:r>
              <a:rPr lang="da-DK" sz="2800" dirty="0" smtClean="0"/>
              <a:t> </a:t>
            </a:r>
            <a:r>
              <a:rPr lang="da-DK" sz="2800" dirty="0" err="1" smtClean="0"/>
              <a:t>significant</a:t>
            </a:r>
            <a:r>
              <a:rPr lang="da-DK" sz="2800" dirty="0" smtClean="0"/>
              <a:t> log </a:t>
            </a:r>
            <a:r>
              <a:rPr lang="da-DK" sz="2800" i="1" dirty="0" smtClean="0"/>
              <a:t>U</a:t>
            </a:r>
            <a:r>
              <a:rPr lang="da-DK" sz="2800" dirty="0" smtClean="0"/>
              <a:t>/2 bits</a:t>
            </a:r>
          </a:p>
          <a:p>
            <a:r>
              <a:rPr lang="da-DK" sz="2800" dirty="0" err="1" smtClean="0"/>
              <a:t>Keep</a:t>
            </a:r>
            <a:r>
              <a:rPr lang="da-DK" sz="2800" dirty="0" smtClean="0"/>
              <a:t> min &amp; max </a:t>
            </a:r>
            <a:r>
              <a:rPr lang="da-DK" sz="2800" dirty="0" err="1" smtClean="0"/>
              <a:t>outside</a:t>
            </a:r>
            <a:r>
              <a:rPr lang="da-DK" sz="2800" dirty="0" smtClean="0"/>
              <a:t> </a:t>
            </a:r>
            <a:r>
              <a:rPr lang="da-DK" sz="2800" dirty="0" err="1" smtClean="0"/>
              <a:t>structure</a:t>
            </a:r>
            <a:r>
              <a:rPr lang="da-DK" sz="2800" dirty="0" smtClean="0"/>
              <a:t> </a:t>
            </a:r>
            <a:r>
              <a:rPr lang="da-DK" sz="2800" dirty="0" smtClean="0">
                <a:solidFill>
                  <a:srgbClr val="C00000"/>
                </a:solidFill>
                <a:sym typeface="Symbol"/>
              </a:rPr>
              <a:t> </a:t>
            </a:r>
            <a:r>
              <a:rPr lang="da-DK" sz="2800" dirty="0" smtClean="0">
                <a:sym typeface="Symbol"/>
              </a:rPr>
              <a:t>1 </a:t>
            </a:r>
            <a:r>
              <a:rPr lang="da-DK" sz="2800" dirty="0" err="1" smtClean="0">
                <a:sym typeface="Symbol"/>
              </a:rPr>
              <a:t>recursive</a:t>
            </a:r>
            <a:r>
              <a:rPr lang="da-DK" sz="2800" dirty="0" smtClean="0">
                <a:sym typeface="Symbol"/>
              </a:rPr>
              <a:t> </a:t>
            </a:r>
            <a:r>
              <a:rPr lang="da-DK" sz="2800" dirty="0" err="1" smtClean="0">
                <a:sym typeface="Symbol"/>
              </a:rPr>
              <a:t>call</a:t>
            </a:r>
            <a:endParaRPr lang="da-DK" sz="2800" dirty="0" smtClean="0"/>
          </a:p>
          <a:p>
            <a:endParaRPr lang="da-DK" sz="2800" dirty="0" smtClean="0"/>
          </a:p>
          <a:p>
            <a:endParaRPr lang="da-DK" sz="2800" dirty="0" smtClean="0"/>
          </a:p>
          <a:p>
            <a:pPr algn="r">
              <a:buNone/>
            </a:pPr>
            <a:r>
              <a:rPr lang="da-DK" sz="2800" dirty="0" smtClean="0">
                <a:solidFill>
                  <a:srgbClr val="C00000"/>
                </a:solidFill>
              </a:rPr>
              <a:t>O(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U</a:t>
            </a:r>
            <a:r>
              <a:rPr lang="da-DK" sz="2800" dirty="0" smtClean="0">
                <a:solidFill>
                  <a:srgbClr val="C00000"/>
                </a:solidFill>
              </a:rPr>
              <a:t>) </a:t>
            </a:r>
          </a:p>
          <a:p>
            <a:pPr algn="r">
              <a:buNone/>
            </a:pPr>
            <a:r>
              <a:rPr lang="da-DK" sz="2800" dirty="0" err="1" smtClean="0">
                <a:solidFill>
                  <a:srgbClr val="C00000"/>
                </a:solidFill>
              </a:rPr>
              <a:t>search</a:t>
            </a:r>
            <a:r>
              <a:rPr lang="da-DK" sz="2800" dirty="0" smtClean="0">
                <a:solidFill>
                  <a:srgbClr val="C00000"/>
                </a:solidFill>
              </a:rPr>
              <a:t> &amp; </a:t>
            </a:r>
            <a:r>
              <a:rPr lang="da-DK" sz="2800" dirty="0" err="1" smtClean="0">
                <a:solidFill>
                  <a:srgbClr val="C00000"/>
                </a:solidFill>
              </a:rPr>
              <a:t>update</a:t>
            </a:r>
            <a:endParaRPr lang="en-US" sz="2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da-DK" sz="2800" dirty="0" smtClean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137016" y="1253520"/>
            <a:ext cx="2160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292080" y="3068960"/>
            <a:ext cx="18722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2400" b="1" dirty="0" smtClean="0"/>
              <a:t>9 =  </a:t>
            </a:r>
            <a:r>
              <a:rPr lang="da-DK" sz="2400" b="1" dirty="0" smtClean="0">
                <a:solidFill>
                  <a:srgbClr val="00B050"/>
                </a:solidFill>
              </a:rPr>
              <a:t>2</a:t>
            </a:r>
            <a:r>
              <a:rPr lang="da-DK" sz="2400" b="1" dirty="0" smtClean="0"/>
              <a:t>  ∙ 4 +  </a:t>
            </a:r>
            <a:r>
              <a:rPr lang="da-DK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>
            <a:endCxn id="8" idx="5"/>
          </p:cNvCxnSpPr>
          <p:nvPr/>
        </p:nvCxnSpPr>
        <p:spPr>
          <a:xfrm flipH="1">
            <a:off x="5354372" y="3501008"/>
            <a:ext cx="585780" cy="54006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2" idx="5"/>
          </p:cNvCxnSpPr>
          <p:nvPr/>
        </p:nvCxnSpPr>
        <p:spPr>
          <a:xfrm flipH="1">
            <a:off x="6017684" y="3501008"/>
            <a:ext cx="858572" cy="23555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5780896" y="3140968"/>
            <a:ext cx="360040" cy="36004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10" y="1196752"/>
            <a:ext cx="4680520" cy="280831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err="1" smtClean="0">
                <a:solidFill>
                  <a:srgbClr val="C00000"/>
                </a:solidFill>
              </a:rPr>
              <a:t>succ</a:t>
            </a:r>
            <a:r>
              <a:rPr lang="da-DK" sz="1600" dirty="0" smtClean="0">
                <a:solidFill>
                  <a:srgbClr val="C00000"/>
                </a:solidFill>
              </a:rPr>
              <a:t>(</a:t>
            </a:r>
            <a:r>
              <a:rPr lang="da-DK" sz="1600" i="1" dirty="0" smtClean="0">
                <a:solidFill>
                  <a:srgbClr val="C00000"/>
                </a:solidFill>
              </a:rPr>
              <a:t>i</a:t>
            </a:r>
            <a:r>
              <a:rPr lang="da-DK" sz="1600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/>
              <a:t>	{ </a:t>
            </a:r>
            <a:r>
              <a:rPr lang="da-DK" sz="1600" i="1" dirty="0" smtClean="0"/>
              <a:t>i</a:t>
            </a:r>
            <a:r>
              <a:rPr lang="da-DK" sz="1600" dirty="0" smtClean="0"/>
              <a:t> = </a:t>
            </a:r>
            <a:r>
              <a:rPr lang="da-DK" sz="1600" i="1" dirty="0" err="1" smtClean="0"/>
              <a:t>a</a:t>
            </a:r>
            <a:r>
              <a:rPr lang="da-DK" sz="1600" dirty="0" err="1" smtClean="0">
                <a:sym typeface="Symbol"/>
              </a:rPr>
              <a:t></a:t>
            </a:r>
            <a:r>
              <a:rPr lang="da-DK" sz="1600" i="1" dirty="0" err="1" smtClean="0">
                <a:sym typeface="Symbol"/>
              </a:rPr>
              <a:t>n</a:t>
            </a:r>
            <a:r>
              <a:rPr lang="da-DK" sz="1600" dirty="0" smtClean="0">
                <a:sym typeface="Symbol"/>
              </a:rPr>
              <a:t> + </a:t>
            </a:r>
            <a:r>
              <a:rPr lang="da-DK" sz="1600" i="1" dirty="0" smtClean="0">
                <a:sym typeface="Symbol"/>
              </a:rPr>
              <a:t>b</a:t>
            </a:r>
            <a:r>
              <a:rPr lang="da-DK" sz="1600" dirty="0" smtClean="0">
                <a:sym typeface="Symbol"/>
              </a:rPr>
              <a:t> } </a:t>
            </a:r>
            <a:r>
              <a:rPr lang="da-DK" sz="1600" dirty="0" smtClean="0"/>
              <a:t>	</a:t>
            </a:r>
            <a:endParaRPr lang="en-US" sz="1600" dirty="0" smtClean="0">
              <a:sym typeface="Symbol"/>
            </a:endParaRP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if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i="1" dirty="0" smtClean="0">
                <a:sym typeface="Symbol"/>
              </a:rPr>
              <a:t>i</a:t>
            </a:r>
            <a:r>
              <a:rPr lang="da-DK" sz="1600" dirty="0" smtClean="0">
                <a:sym typeface="Symbol"/>
              </a:rPr>
              <a:t> &gt; max  </a:t>
            </a:r>
            <a:r>
              <a:rPr lang="da-DK" sz="1600" b="1" dirty="0" err="1" smtClean="0">
                <a:sym typeface="Symbol"/>
              </a:rPr>
              <a:t>then</a:t>
            </a:r>
            <a:r>
              <a:rPr lang="da-DK" sz="1600" b="1" dirty="0" smtClean="0">
                <a:sym typeface="Symbol"/>
              </a:rPr>
              <a:t> 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dirty="0" smtClean="0">
                <a:sym typeface="Symbol"/>
              </a:rPr>
              <a:t>  +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if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i="1" dirty="0" smtClean="0">
                <a:sym typeface="Symbol"/>
              </a:rPr>
              <a:t>i</a:t>
            </a:r>
            <a:r>
              <a:rPr lang="da-DK" sz="1600" dirty="0" smtClean="0">
                <a:sym typeface="Symbol"/>
              </a:rPr>
              <a:t> ≤ min </a:t>
            </a:r>
            <a:r>
              <a:rPr lang="da-DK" sz="1600" i="1" dirty="0" smtClean="0">
                <a:sym typeface="Symbol"/>
              </a:rPr>
              <a:t> </a:t>
            </a:r>
            <a:r>
              <a:rPr lang="da-DK" sz="1600" b="1" dirty="0" err="1" smtClean="0">
                <a:sym typeface="Symbol"/>
              </a:rPr>
              <a:t>then</a:t>
            </a:r>
            <a:r>
              <a:rPr lang="da-DK" sz="1600" b="1" dirty="0" smtClean="0">
                <a:sym typeface="Symbol"/>
              </a:rPr>
              <a:t> 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b="1" dirty="0" smtClean="0">
                <a:sym typeface="Symbol"/>
              </a:rPr>
              <a:t>  </a:t>
            </a:r>
            <a:r>
              <a:rPr lang="da-DK" sz="1600" dirty="0" smtClean="0">
                <a:sym typeface="Symbol"/>
              </a:rPr>
              <a:t>min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if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dirty="0" err="1" smtClean="0">
                <a:sym typeface="Symbol"/>
              </a:rPr>
              <a:t>size</a:t>
            </a:r>
            <a:r>
              <a:rPr lang="da-DK" sz="1600" dirty="0" smtClean="0">
                <a:sym typeface="Symbol"/>
              </a:rPr>
              <a:t> ≤ 2  </a:t>
            </a:r>
            <a:r>
              <a:rPr lang="da-DK" sz="1600" b="1" dirty="0" err="1" smtClean="0">
                <a:sym typeface="Symbol"/>
              </a:rPr>
              <a:t>then</a:t>
            </a:r>
            <a:r>
              <a:rPr lang="da-DK" sz="1600" b="1" dirty="0" smtClean="0">
                <a:sym typeface="Symbol"/>
              </a:rPr>
              <a:t> 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dirty="0" smtClean="0">
                <a:sym typeface="Symbol"/>
              </a:rPr>
              <a:t>  max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if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dirty="0" err="1" smtClean="0">
                <a:sym typeface="Symbol"/>
              </a:rPr>
              <a:t>bottom</a:t>
            </a:r>
            <a:r>
              <a:rPr lang="da-DK" sz="1600" dirty="0" smtClean="0">
                <a:sym typeface="Symbol"/>
              </a:rPr>
              <a:t>[</a:t>
            </a:r>
            <a:r>
              <a:rPr lang="da-DK" sz="1600" i="1" dirty="0" smtClean="0">
                <a:sym typeface="Symbol"/>
              </a:rPr>
              <a:t>a</a:t>
            </a:r>
            <a:r>
              <a:rPr lang="da-DK" sz="1600" dirty="0" smtClean="0">
                <a:sym typeface="Symbol"/>
              </a:rPr>
              <a:t>]. </a:t>
            </a:r>
            <a:r>
              <a:rPr lang="da-DK" sz="1600" dirty="0" err="1" smtClean="0">
                <a:sym typeface="Symbol"/>
              </a:rPr>
              <a:t>size</a:t>
            </a:r>
            <a:r>
              <a:rPr lang="da-DK" sz="1600" dirty="0" smtClean="0">
                <a:sym typeface="Symbol"/>
              </a:rPr>
              <a:t> &gt; 0  </a:t>
            </a:r>
            <a:r>
              <a:rPr lang="da-DK" sz="1600" b="1" dirty="0" smtClean="0">
                <a:sym typeface="Symbol"/>
              </a:rPr>
              <a:t>and </a:t>
            </a:r>
            <a:r>
              <a:rPr lang="da-DK" sz="1600" dirty="0" smtClean="0">
                <a:sym typeface="Symbol"/>
              </a:rPr>
              <a:t> </a:t>
            </a:r>
            <a:r>
              <a:rPr lang="da-DK" sz="1600" dirty="0" err="1" smtClean="0">
                <a:sym typeface="Symbol"/>
              </a:rPr>
              <a:t>bottom</a:t>
            </a:r>
            <a:r>
              <a:rPr lang="da-DK" sz="1600" dirty="0" smtClean="0">
                <a:sym typeface="Symbol"/>
              </a:rPr>
              <a:t>[</a:t>
            </a:r>
            <a:r>
              <a:rPr lang="da-DK" sz="1600" i="1" dirty="0" smtClean="0">
                <a:sym typeface="Symbol"/>
              </a:rPr>
              <a:t>a</a:t>
            </a:r>
            <a:r>
              <a:rPr lang="da-DK" sz="1600" dirty="0" smtClean="0">
                <a:sym typeface="Symbol"/>
              </a:rPr>
              <a:t>].max ≥ </a:t>
            </a:r>
            <a:r>
              <a:rPr lang="da-DK" sz="1600" i="1" dirty="0" smtClean="0">
                <a:sym typeface="Symbol"/>
              </a:rPr>
              <a:t>b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b="1" dirty="0" err="1" smtClean="0">
                <a:sym typeface="Symbol"/>
              </a:rPr>
              <a:t>then</a:t>
            </a:r>
            <a:r>
              <a:rPr lang="da-DK" sz="1600" b="1" dirty="0" smtClean="0">
                <a:sym typeface="Symbol"/>
              </a:rPr>
              <a:t> </a:t>
            </a:r>
            <a:br>
              <a:rPr lang="da-DK" sz="1600" b="1" dirty="0" smtClean="0">
                <a:sym typeface="Symbol"/>
              </a:rPr>
            </a:br>
            <a:r>
              <a:rPr lang="da-DK" sz="1600" b="1" dirty="0" smtClean="0">
                <a:sym typeface="Symbol"/>
              </a:rPr>
              <a:t>		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i="1" dirty="0" err="1" smtClean="0">
                <a:sym typeface="Symbol"/>
              </a:rPr>
              <a:t>a</a:t>
            </a:r>
            <a:r>
              <a:rPr lang="da-DK" sz="1600" dirty="0" err="1" smtClean="0">
                <a:sym typeface="Symbol"/>
              </a:rPr>
              <a:t></a:t>
            </a:r>
            <a:r>
              <a:rPr lang="da-DK" sz="1600" i="1" dirty="0" err="1" smtClean="0">
                <a:sym typeface="Symbol"/>
              </a:rPr>
              <a:t>n</a:t>
            </a:r>
            <a:r>
              <a:rPr lang="da-DK" sz="1600" i="1" dirty="0" smtClean="0">
                <a:sym typeface="Symbol"/>
              </a:rPr>
              <a:t> </a:t>
            </a:r>
            <a:r>
              <a:rPr lang="da-DK" sz="1600" dirty="0" smtClean="0">
                <a:sym typeface="Symbol"/>
              </a:rPr>
              <a:t>+ </a:t>
            </a:r>
            <a:r>
              <a:rPr lang="da-DK" sz="1600" dirty="0" err="1" smtClean="0">
                <a:sym typeface="Symbol"/>
              </a:rPr>
              <a:t>bottom</a:t>
            </a:r>
            <a:r>
              <a:rPr lang="da-DK" sz="1600" dirty="0" smtClean="0">
                <a:sym typeface="Symbol"/>
              </a:rPr>
              <a:t>[</a:t>
            </a:r>
            <a:r>
              <a:rPr lang="da-DK" sz="1600" i="1" dirty="0" smtClean="0">
                <a:sym typeface="Symbol"/>
              </a:rPr>
              <a:t>a</a:t>
            </a:r>
            <a:r>
              <a:rPr lang="da-DK" sz="1600" dirty="0" smtClean="0">
                <a:sym typeface="Symbol"/>
              </a:rPr>
              <a:t>].</a:t>
            </a:r>
            <a:r>
              <a:rPr lang="da-DK" sz="1600" dirty="0" err="1" smtClean="0">
                <a:solidFill>
                  <a:srgbClr val="C00000"/>
                </a:solidFill>
                <a:sym typeface="Symbol"/>
              </a:rPr>
              <a:t>succ</a:t>
            </a:r>
            <a:r>
              <a:rPr lang="da-DK" sz="1600" dirty="0" smtClean="0">
                <a:sym typeface="Symbol"/>
              </a:rPr>
              <a:t>(</a:t>
            </a:r>
            <a:r>
              <a:rPr lang="da-DK" sz="1600" i="1" dirty="0" smtClean="0">
                <a:sym typeface="Symbol"/>
              </a:rPr>
              <a:t>b</a:t>
            </a:r>
            <a:r>
              <a:rPr lang="da-DK" sz="1600" dirty="0" smtClean="0">
                <a:sym typeface="Symbol"/>
              </a:rPr>
              <a:t>)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else</a:t>
            </a:r>
            <a:r>
              <a:rPr lang="da-DK" sz="1600" b="1" dirty="0" smtClean="0">
                <a:sym typeface="Symbol"/>
              </a:rPr>
              <a:t> </a:t>
            </a:r>
            <a:r>
              <a:rPr lang="da-DK" sz="1600" b="1" dirty="0" err="1" smtClean="0">
                <a:sym typeface="Symbol"/>
              </a:rPr>
              <a:t>if</a:t>
            </a:r>
            <a:r>
              <a:rPr lang="da-DK" sz="1600" dirty="0" smtClean="0">
                <a:sym typeface="Symbol"/>
              </a:rPr>
              <a:t>  </a:t>
            </a:r>
            <a:r>
              <a:rPr lang="da-DK" sz="1600" dirty="0" err="1" smtClean="0">
                <a:sym typeface="Symbol"/>
              </a:rPr>
              <a:t>top.max</a:t>
            </a:r>
            <a:r>
              <a:rPr lang="da-DK" sz="1600" dirty="0" smtClean="0">
                <a:sym typeface="Symbol"/>
              </a:rPr>
              <a:t> ≤ </a:t>
            </a:r>
            <a:r>
              <a:rPr lang="da-DK" sz="1600" i="1" dirty="0" smtClean="0">
                <a:sym typeface="Symbol"/>
              </a:rPr>
              <a:t>a  </a:t>
            </a:r>
            <a:r>
              <a:rPr lang="da-DK" sz="1600" b="1" dirty="0" err="1" smtClean="0">
                <a:sym typeface="Symbol"/>
              </a:rPr>
              <a:t>then</a:t>
            </a:r>
            <a:r>
              <a:rPr lang="da-DK" sz="1600" b="1" dirty="0" smtClean="0">
                <a:sym typeface="Symbol"/>
              </a:rPr>
              <a:t>  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b="1" dirty="0" smtClean="0">
                <a:sym typeface="Symbol"/>
              </a:rPr>
              <a:t>  </a:t>
            </a:r>
            <a:r>
              <a:rPr lang="da-DK" sz="1600" dirty="0" smtClean="0">
                <a:sym typeface="Symbol"/>
              </a:rPr>
              <a:t>max</a:t>
            </a:r>
            <a:endParaRPr lang="da-DK" sz="1600" b="1" dirty="0" smtClean="0">
              <a:sym typeface="Symbol"/>
            </a:endParaRP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b="1" i="1" dirty="0" smtClean="0">
                <a:sym typeface="Symbol"/>
              </a:rPr>
              <a:t>	</a:t>
            </a:r>
            <a:r>
              <a:rPr lang="da-DK" sz="1600" i="1" dirty="0" smtClean="0">
                <a:sym typeface="Symbol"/>
              </a:rPr>
              <a:t>c </a:t>
            </a:r>
            <a:r>
              <a:rPr lang="da-DK" sz="1600" dirty="0" smtClean="0">
                <a:sym typeface="Symbol"/>
              </a:rPr>
              <a:t>:= </a:t>
            </a:r>
            <a:r>
              <a:rPr lang="da-DK" sz="1600" dirty="0" err="1" smtClean="0">
                <a:sym typeface="Symbol"/>
              </a:rPr>
              <a:t>top.</a:t>
            </a:r>
            <a:r>
              <a:rPr lang="da-DK" sz="1600" dirty="0" err="1" smtClean="0">
                <a:solidFill>
                  <a:srgbClr val="C00000"/>
                </a:solidFill>
                <a:sym typeface="Symbol"/>
              </a:rPr>
              <a:t>succ</a:t>
            </a:r>
            <a:r>
              <a:rPr lang="da-DK" sz="1600" dirty="0" smtClean="0">
                <a:sym typeface="Symbol"/>
              </a:rPr>
              <a:t>(</a:t>
            </a:r>
            <a:r>
              <a:rPr lang="da-DK" sz="1600" i="1" dirty="0" smtClean="0">
                <a:sym typeface="Symbol"/>
              </a:rPr>
              <a:t>a </a:t>
            </a:r>
            <a:r>
              <a:rPr lang="da-DK" sz="1600" dirty="0" smtClean="0">
                <a:sym typeface="Symbol"/>
              </a:rPr>
              <a:t>+ 1)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  <a:tab pos="361950" algn="l"/>
              </a:tabLst>
            </a:pPr>
            <a:r>
              <a:rPr lang="da-DK" sz="1600" b="1" dirty="0" smtClean="0">
                <a:sym typeface="Symbol"/>
              </a:rPr>
              <a:t>	</a:t>
            </a:r>
            <a:r>
              <a:rPr lang="da-DK" sz="1600" b="1" dirty="0" err="1" smtClean="0">
                <a:sym typeface="Symbol"/>
              </a:rPr>
              <a:t>return</a:t>
            </a:r>
            <a:r>
              <a:rPr lang="da-DK" sz="1600" b="1" dirty="0" smtClean="0">
                <a:sym typeface="Symbol"/>
              </a:rPr>
              <a:t>  </a:t>
            </a:r>
            <a:r>
              <a:rPr lang="da-DK" sz="1600" i="1" dirty="0" err="1" smtClean="0">
                <a:sym typeface="Symbol"/>
              </a:rPr>
              <a:t>c</a:t>
            </a:r>
            <a:r>
              <a:rPr lang="da-DK" sz="1600" dirty="0" err="1" smtClean="0">
                <a:sym typeface="Symbol"/>
              </a:rPr>
              <a:t></a:t>
            </a:r>
            <a:r>
              <a:rPr lang="da-DK" sz="1600" i="1" dirty="0" err="1" smtClean="0">
                <a:sym typeface="Symbol"/>
              </a:rPr>
              <a:t>n</a:t>
            </a:r>
            <a:r>
              <a:rPr lang="da-DK" sz="1600" i="1" dirty="0" smtClean="0">
                <a:sym typeface="Symbol"/>
              </a:rPr>
              <a:t> </a:t>
            </a:r>
            <a:r>
              <a:rPr lang="da-DK" sz="1600" dirty="0" smtClean="0">
                <a:sym typeface="Symbol"/>
              </a:rPr>
              <a:t>+ </a:t>
            </a:r>
            <a:r>
              <a:rPr lang="da-DK" sz="1600" dirty="0" err="1" smtClean="0">
                <a:sym typeface="Symbol"/>
              </a:rPr>
              <a:t>bottom</a:t>
            </a:r>
            <a:r>
              <a:rPr lang="da-DK" sz="1600" dirty="0" smtClean="0">
                <a:sym typeface="Symbol"/>
              </a:rPr>
              <a:t>[</a:t>
            </a:r>
            <a:r>
              <a:rPr lang="da-DK" sz="1600" i="1" dirty="0" smtClean="0">
                <a:sym typeface="Symbol"/>
              </a:rPr>
              <a:t>c</a:t>
            </a:r>
            <a:r>
              <a:rPr lang="da-DK" sz="1600" dirty="0" smtClean="0">
                <a:sym typeface="Symbol"/>
              </a:rPr>
              <a:t>].min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1510" y="4077072"/>
            <a:ext cx="6336704" cy="266429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delete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2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max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max := min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else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min := max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&gt; 2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endParaRPr kumimoji="0" lang="da-DK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min 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 </a:t>
            </a:r>
            <a:r>
              <a:rPr kumimoji="0" lang="en-U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:= min := top.min ∙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bottom[top.min].min</a:t>
            </a:r>
            <a:endParaRPr kumimoji="0" lang="da-DK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else if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max 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 </a:t>
            </a:r>
            <a:r>
              <a:rPr kumimoji="0" lang="en-U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:= max := top.max ∙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bottom[top.max].max</a:t>
            </a:r>
            <a:endParaRPr kumimoji="0" lang="da-DK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da-DK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da-DK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+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}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bottom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[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].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delete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bottom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[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].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0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top.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delete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:=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– 1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54038" y="1196752"/>
            <a:ext cx="3995936" cy="280831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insert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0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max := min :=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1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&lt; min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min :=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else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max :=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≥ 2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endParaRPr kumimoji="0" lang="da-DK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&lt; min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swap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, min)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i &gt; max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swap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, max)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da-DK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</a:t>
            </a:r>
            <a:r>
              <a:rPr kumimoji="0" lang="da-DK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+ 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}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if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bottom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[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].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= 0  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then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top.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insert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	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bottom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[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a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].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insert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(</a:t>
            </a:r>
            <a:r>
              <a:rPr kumimoji="0" lang="da-DK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b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>
                <a:tab pos="180975" algn="l"/>
                <a:tab pos="361950" algn="l"/>
              </a:tabLst>
              <a:defRPr/>
            </a:pP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	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:= </a:t>
            </a:r>
            <a:r>
              <a:rPr kumimoji="0" lang="da-DK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size</a:t>
            </a:r>
            <a:r>
              <a:rPr kumimoji="0" lang="da-DK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 + 1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4272" y="11663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smtClean="0"/>
              <a:t>van Emde Boas (</a:t>
            </a:r>
            <a:r>
              <a:rPr lang="da-DK" sz="3900" b="1" dirty="0" err="1" smtClean="0"/>
              <a:t>pseudo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code</a:t>
            </a:r>
            <a:r>
              <a:rPr lang="da-DK" sz="3900" b="1" dirty="0" smtClean="0"/>
              <a:t>)</a:t>
            </a:r>
            <a:endParaRPr lang="en-US" sz="3900" b="1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6660232" y="5013176"/>
            <a:ext cx="1979712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a-DK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O(</a:t>
            </a:r>
            <a:r>
              <a:rPr kumimoji="0" lang="da-DK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loglog</a:t>
            </a:r>
            <a:r>
              <a:rPr kumimoji="0" lang="da-DK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a-DK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da-DK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/>
              <a:defRPr/>
            </a:pPr>
            <a:endParaRPr kumimoji="0" lang="da-DK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179512" y="692696"/>
            <a:ext cx="89644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11663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smtClean="0"/>
              <a:t>van Emde Boas (linear </a:t>
            </a:r>
            <a:r>
              <a:rPr lang="da-DK" sz="3900" b="1" dirty="0" err="1" smtClean="0"/>
              <a:t>space</a:t>
            </a:r>
            <a:r>
              <a:rPr lang="da-DK" sz="3900" b="1" dirty="0" smtClean="0"/>
              <a:t>)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179512" y="692695"/>
            <a:ext cx="8964488" cy="1431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</a:p>
          <a:p>
            <a:r>
              <a:rPr lang="en-US" sz="1400" dirty="0" smtClean="0"/>
              <a:t>[Dan E. Willard, </a:t>
            </a:r>
            <a:r>
              <a:rPr lang="en-US" sz="1400" i="1" dirty="0" smtClean="0"/>
              <a:t>Log-logarithmic </a:t>
            </a:r>
            <a:r>
              <a:rPr lang="en-US" sz="1400" i="1" dirty="0"/>
              <a:t>worst-case range queries are possible in space</a:t>
            </a:r>
            <a:r>
              <a:rPr lang="en-US" sz="1400" dirty="0"/>
              <a:t> </a:t>
            </a:r>
            <a:r>
              <a:rPr lang="el-GR" sz="1400" dirty="0"/>
              <a:t>Θ(</a:t>
            </a:r>
            <a:r>
              <a:rPr lang="en-US" sz="1400" i="1" dirty="0"/>
              <a:t>N</a:t>
            </a:r>
            <a:r>
              <a:rPr lang="en-US" sz="1400" dirty="0" smtClean="0"/>
              <a:t>), </a:t>
            </a:r>
            <a:r>
              <a:rPr lang="en-US" sz="1400" dirty="0"/>
              <a:t>Information Processing </a:t>
            </a:r>
            <a:r>
              <a:rPr lang="en-US" sz="1400" dirty="0" smtClean="0"/>
              <a:t>Letters 17(2</a:t>
            </a:r>
            <a:r>
              <a:rPr lang="en-US" sz="1400" dirty="0"/>
              <a:t>): </a:t>
            </a:r>
            <a:r>
              <a:rPr lang="en-US" sz="1400" dirty="0" smtClean="0"/>
              <a:t>81–84, 1983]</a:t>
            </a:r>
          </a:p>
        </p:txBody>
      </p:sp>
      <p:sp>
        <p:nvSpPr>
          <p:cNvPr id="117" name="Content Placeholder 2"/>
          <p:cNvSpPr>
            <a:spLocks noGrp="1"/>
          </p:cNvSpPr>
          <p:nvPr>
            <p:ph idx="1"/>
          </p:nvPr>
        </p:nvSpPr>
        <p:spPr>
          <a:xfrm>
            <a:off x="179512" y="5229200"/>
            <a:ext cx="8964488" cy="1468760"/>
          </a:xfrm>
        </p:spPr>
        <p:txBody>
          <a:bodyPr>
            <a:normAutofit fontScale="85000" lnSpcReduction="10000"/>
          </a:bodyPr>
          <a:lstStyle/>
          <a:p>
            <a:r>
              <a:rPr lang="da-DK" sz="2800" dirty="0" err="1" smtClean="0"/>
              <a:t>Buckets</a:t>
            </a:r>
            <a:r>
              <a:rPr lang="da-DK" sz="2800" dirty="0" smtClean="0"/>
              <a:t> = lists of </a:t>
            </a:r>
            <a:r>
              <a:rPr lang="da-DK" sz="2800" dirty="0" err="1" smtClean="0"/>
              <a:t>size</a:t>
            </a:r>
            <a:r>
              <a:rPr lang="da-DK" sz="2800" dirty="0" smtClean="0"/>
              <a:t> O(</a:t>
            </a:r>
            <a:r>
              <a:rPr lang="da-DK" sz="2800" dirty="0" err="1" smtClean="0"/>
              <a:t>loglog</a:t>
            </a:r>
            <a:r>
              <a:rPr lang="da-DK" sz="2800" dirty="0" smtClean="0"/>
              <a:t> </a:t>
            </a:r>
            <a:r>
              <a:rPr lang="da-DK" sz="2800" i="1" dirty="0" smtClean="0"/>
              <a:t>U</a:t>
            </a:r>
            <a:r>
              <a:rPr lang="da-DK" sz="2800" dirty="0" smtClean="0"/>
              <a:t>), store </a:t>
            </a:r>
            <a:r>
              <a:rPr lang="da-DK" sz="2800" dirty="0" err="1" smtClean="0"/>
              <a:t>only</a:t>
            </a:r>
            <a:r>
              <a:rPr lang="da-DK" sz="2800" dirty="0" smtClean="0"/>
              <a:t> </a:t>
            </a:r>
            <a:r>
              <a:rPr lang="da-DK" sz="2800" dirty="0" err="1" smtClean="0"/>
              <a:t>bucket</a:t>
            </a:r>
            <a:r>
              <a:rPr lang="da-DK" sz="2800" dirty="0" smtClean="0"/>
              <a:t> minimum in </a:t>
            </a:r>
            <a:r>
              <a:rPr lang="da-DK" sz="2800" dirty="0" err="1" smtClean="0"/>
              <a:t>vEB</a:t>
            </a:r>
            <a:endParaRPr lang="da-DK" sz="2800" dirty="0" smtClean="0"/>
          </a:p>
          <a:p>
            <a:r>
              <a:rPr lang="da-DK" sz="2800" smtClean="0"/>
              <a:t>(Dynamic perfect</a:t>
            </a:r>
            <a:r>
              <a:rPr lang="da-DK" sz="2800" dirty="0" smtClean="0"/>
              <a:t>) </a:t>
            </a:r>
            <a:r>
              <a:rPr lang="da-DK" sz="2800" dirty="0" err="1" smtClean="0"/>
              <a:t>Hashing</a:t>
            </a:r>
            <a:r>
              <a:rPr lang="da-DK" sz="2800" dirty="0" smtClean="0"/>
              <a:t> to store all O(</a:t>
            </a:r>
            <a:r>
              <a:rPr lang="da-DK" sz="2800" i="1" dirty="0" smtClean="0"/>
              <a:t>n</a:t>
            </a:r>
            <a:r>
              <a:rPr lang="da-DK" sz="2800" dirty="0" smtClean="0"/>
              <a:t>) </a:t>
            </a:r>
            <a:r>
              <a:rPr lang="da-DK" sz="2800" dirty="0" err="1" smtClean="0"/>
              <a:t>non-zero</a:t>
            </a:r>
            <a:r>
              <a:rPr lang="da-DK" sz="2800" dirty="0" smtClean="0"/>
              <a:t> nodes of </a:t>
            </a:r>
            <a:r>
              <a:rPr lang="da-DK" sz="2800" dirty="0" err="1" smtClean="0"/>
              <a:t>vEB</a:t>
            </a:r>
            <a:endParaRPr lang="da-DK" sz="2800" dirty="0" smtClean="0"/>
          </a:p>
          <a:p>
            <a:pPr>
              <a:buNone/>
            </a:pPr>
            <a:r>
              <a:rPr lang="da-DK" sz="2800" dirty="0" smtClean="0"/>
              <a:t>        	  </a:t>
            </a:r>
            <a:r>
              <a:rPr lang="da-DK" sz="2800" dirty="0" smtClean="0">
                <a:solidFill>
                  <a:srgbClr val="C00000"/>
                </a:solidFill>
              </a:rPr>
              <a:t>O(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</a:t>
            </a:r>
            <a:r>
              <a:rPr lang="da-DK" sz="2800" dirty="0" err="1" smtClean="0">
                <a:solidFill>
                  <a:srgbClr val="C00000"/>
                </a:solidFill>
              </a:rPr>
              <a:t>space</a:t>
            </a:r>
            <a:r>
              <a:rPr lang="da-DK" sz="2800" dirty="0" smtClean="0">
                <a:solidFill>
                  <a:srgbClr val="C00000"/>
                </a:solidFill>
              </a:rPr>
              <a:t>, O(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U</a:t>
            </a:r>
            <a:r>
              <a:rPr lang="da-DK" sz="2800" dirty="0" smtClean="0">
                <a:solidFill>
                  <a:srgbClr val="C00000"/>
                </a:solidFill>
              </a:rPr>
              <a:t>) </a:t>
            </a:r>
            <a:r>
              <a:rPr lang="da-DK" sz="2800" dirty="0" err="1" smtClean="0">
                <a:solidFill>
                  <a:srgbClr val="C00000"/>
                </a:solidFill>
              </a:rPr>
              <a:t>search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385912" y="6237312"/>
            <a:ext cx="828000" cy="0"/>
          </a:xfrm>
          <a:prstGeom prst="straightConnector1">
            <a:avLst/>
          </a:prstGeom>
          <a:ln w="88900">
            <a:solidFill>
              <a:srgbClr val="C00000"/>
            </a:solidFill>
            <a:headEnd type="none" w="lg" len="lg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1187624" y="1784960"/>
            <a:ext cx="6552728" cy="2868176"/>
            <a:chOff x="539552" y="3049344"/>
            <a:chExt cx="7992888" cy="3692024"/>
          </a:xfrm>
        </p:grpSpPr>
        <p:sp>
          <p:nvSpPr>
            <p:cNvPr id="143" name="Oval 142"/>
            <p:cNvSpPr/>
            <p:nvPr/>
          </p:nvSpPr>
          <p:spPr>
            <a:xfrm>
              <a:off x="6732240" y="3140968"/>
              <a:ext cx="360040" cy="36004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Isosceles Triangle 143"/>
            <p:cNvSpPr/>
            <p:nvPr/>
          </p:nvSpPr>
          <p:spPr>
            <a:xfrm>
              <a:off x="539552" y="3068960"/>
              <a:ext cx="7992888" cy="3672408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899592" y="3068959"/>
              <a:ext cx="2880319" cy="515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a-DK" sz="2000" b="1" dirty="0" smtClean="0"/>
                <a:t>min=0, max=13</a:t>
              </a:r>
              <a:endParaRPr lang="en-US" sz="2000" b="1" dirty="0"/>
            </a:p>
          </p:txBody>
        </p:sp>
        <p:sp>
          <p:nvSpPr>
            <p:cNvPr id="146" name="Isosceles Triangle 145"/>
            <p:cNvSpPr/>
            <p:nvPr/>
          </p:nvSpPr>
          <p:spPr>
            <a:xfrm>
              <a:off x="2870096" y="328498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Isosceles Triangle 146"/>
            <p:cNvSpPr/>
            <p:nvPr/>
          </p:nvSpPr>
          <p:spPr>
            <a:xfrm>
              <a:off x="4886320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Isosceles Triangle 147"/>
            <p:cNvSpPr/>
            <p:nvPr/>
          </p:nvSpPr>
          <p:spPr>
            <a:xfrm>
              <a:off x="3533408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Isosceles Triangle 148"/>
            <p:cNvSpPr/>
            <p:nvPr/>
          </p:nvSpPr>
          <p:spPr>
            <a:xfrm>
              <a:off x="2180496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Isosceles Triangle 149"/>
            <p:cNvSpPr/>
            <p:nvPr/>
          </p:nvSpPr>
          <p:spPr>
            <a:xfrm>
              <a:off x="827584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2123728" y="4842872"/>
              <a:ext cx="4968552" cy="5760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2339752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3" name="Oval 152"/>
            <p:cNvSpPr/>
            <p:nvPr/>
          </p:nvSpPr>
          <p:spPr>
            <a:xfrm>
              <a:off x="3707904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4" name="Oval 153"/>
            <p:cNvSpPr/>
            <p:nvPr/>
          </p:nvSpPr>
          <p:spPr>
            <a:xfrm>
              <a:off x="5045576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5" name="Oval 154"/>
            <p:cNvSpPr/>
            <p:nvPr/>
          </p:nvSpPr>
          <p:spPr>
            <a:xfrm>
              <a:off x="6372200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612544" y="498688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>
                  <a:solidFill>
                    <a:srgbClr val="C00000"/>
                  </a:solidFill>
                </a:rPr>
                <a:t>00</a:t>
              </a:r>
              <a:r>
                <a:rPr lang="da-DK" baseline="-25000" dirty="0" smtClean="0">
                  <a:solidFill>
                    <a:srgbClr val="C00000"/>
                  </a:solidFill>
                </a:rPr>
                <a:t>2</a:t>
              </a:r>
              <a:endParaRPr lang="en-US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965456" y="497164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>
                  <a:solidFill>
                    <a:srgbClr val="C00000"/>
                  </a:solidFill>
                </a:rPr>
                <a:t>01</a:t>
              </a:r>
              <a:r>
                <a:rPr lang="da-DK" baseline="-25000" dirty="0" smtClean="0">
                  <a:solidFill>
                    <a:srgbClr val="C00000"/>
                  </a:solidFill>
                </a:rPr>
                <a:t>2</a:t>
              </a:r>
              <a:endParaRPr lang="en-US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307320" y="4958164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>
                  <a:solidFill>
                    <a:srgbClr val="C00000"/>
                  </a:solidFill>
                </a:rPr>
                <a:t>10</a:t>
              </a:r>
              <a:r>
                <a:rPr lang="da-DK" baseline="-25000" dirty="0" smtClean="0">
                  <a:solidFill>
                    <a:srgbClr val="C00000"/>
                  </a:solidFill>
                </a:rPr>
                <a:t>2</a:t>
              </a:r>
              <a:endParaRPr lang="en-US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6574177" y="4934282"/>
              <a:ext cx="833440" cy="475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dirty="0" smtClean="0">
                  <a:solidFill>
                    <a:srgbClr val="C00000"/>
                  </a:solidFill>
                </a:rPr>
                <a:t>11</a:t>
              </a:r>
              <a:r>
                <a:rPr lang="da-DK" baseline="-25000" dirty="0" smtClean="0">
                  <a:solidFill>
                    <a:srgbClr val="C00000"/>
                  </a:solidFill>
                </a:rPr>
                <a:t>2</a:t>
              </a:r>
              <a:endParaRPr lang="en-US" baseline="-25000" dirty="0">
                <a:solidFill>
                  <a:srgbClr val="C00000"/>
                </a:solidFill>
              </a:endParaRPr>
            </a:p>
          </p:txBody>
        </p:sp>
        <p:sp>
          <p:nvSpPr>
            <p:cNvPr id="160" name="Oval 159"/>
            <p:cNvSpPr/>
            <p:nvPr/>
          </p:nvSpPr>
          <p:spPr>
            <a:xfrm>
              <a:off x="4355976" y="319773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231929" y="3049344"/>
              <a:ext cx="2274186" cy="5150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da-DK" sz="2000" b="1" dirty="0" smtClean="0"/>
                <a:t>9 =  </a:t>
              </a:r>
              <a:r>
                <a:rPr lang="da-DK" sz="2000" b="1" dirty="0" smtClean="0">
                  <a:solidFill>
                    <a:srgbClr val="00B050"/>
                  </a:solidFill>
                </a:rPr>
                <a:t>2</a:t>
              </a:r>
              <a:r>
                <a:rPr lang="da-DK" sz="2000" b="1" dirty="0" smtClean="0"/>
                <a:t>  ∙ 4 +  </a:t>
              </a:r>
              <a:r>
                <a:rPr lang="da-DK" sz="2000" b="1" dirty="0" smtClean="0">
                  <a:solidFill>
                    <a:srgbClr val="FF0000"/>
                  </a:solidFill>
                </a:rPr>
                <a:t>1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62" name="Straight Arrow Connector 161"/>
            <p:cNvCxnSpPr>
              <a:endCxn id="146" idx="5"/>
            </p:cNvCxnSpPr>
            <p:nvPr/>
          </p:nvCxnSpPr>
          <p:spPr>
            <a:xfrm flipH="1">
              <a:off x="5354372" y="3501008"/>
              <a:ext cx="585780" cy="54006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>
              <a:endCxn id="148" idx="5"/>
            </p:cNvCxnSpPr>
            <p:nvPr/>
          </p:nvCxnSpPr>
          <p:spPr>
            <a:xfrm flipH="1">
              <a:off x="6017684" y="3501008"/>
              <a:ext cx="858572" cy="235550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Oval 163"/>
            <p:cNvSpPr/>
            <p:nvPr/>
          </p:nvSpPr>
          <p:spPr>
            <a:xfrm>
              <a:off x="5780896" y="3140968"/>
              <a:ext cx="360040" cy="36004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4211960" y="4941168"/>
            <a:ext cx="4392488" cy="180020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smtClean="0"/>
              <a:t>O(</a:t>
            </a:r>
            <a:r>
              <a:rPr lang="da-DK" sz="3900" b="1" i="1" dirty="0" err="1" smtClean="0"/>
              <a:t>n</a:t>
            </a:r>
            <a:r>
              <a:rPr lang="da-DK" sz="3900" b="1" dirty="0" err="1" smtClean="0"/>
              <a:t>∙loglog</a:t>
            </a:r>
            <a:r>
              <a:rPr lang="da-DK" sz="3900" b="1" dirty="0" smtClean="0"/>
              <a:t> </a:t>
            </a:r>
            <a:r>
              <a:rPr lang="da-DK" sz="3900" b="1" i="1" dirty="0" smtClean="0"/>
              <a:t>n</a:t>
            </a:r>
            <a:r>
              <a:rPr lang="da-DK" sz="3900" b="1" dirty="0" smtClean="0"/>
              <a:t>) </a:t>
            </a:r>
            <a:r>
              <a:rPr lang="da-DK" sz="3900" b="1" dirty="0" err="1" smtClean="0"/>
              <a:t>Sorting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512" y="764704"/>
            <a:ext cx="7272808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 sz="1400" dirty="0" smtClean="0"/>
              <a:t>[</a:t>
            </a:r>
            <a:r>
              <a:rPr lang="en-US" sz="1400" dirty="0" smtClean="0"/>
              <a:t>M. </a:t>
            </a:r>
            <a:r>
              <a:rPr lang="en-US" sz="1400" dirty="0" err="1" smtClean="0"/>
              <a:t>Thorup</a:t>
            </a:r>
            <a:r>
              <a:rPr lang="en-US" sz="1400" dirty="0" smtClean="0"/>
              <a:t>, </a:t>
            </a:r>
            <a:r>
              <a:rPr lang="en-US" sz="1400" i="1" dirty="0" smtClean="0"/>
              <a:t>On RAM Priority Queues</a:t>
            </a:r>
            <a:r>
              <a:rPr lang="en-US" sz="1400" dirty="0" smtClean="0"/>
              <a:t>. ACM-SIAM Symposium on Discrete Algorithms, 59-67, 1996]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2088232"/>
          </a:xfrm>
        </p:spPr>
        <p:txBody>
          <a:bodyPr>
            <a:normAutofit/>
          </a:bodyPr>
          <a:lstStyle/>
          <a:p>
            <a:r>
              <a:rPr lang="da-DK" sz="2800" dirty="0" err="1" smtClean="0"/>
              <a:t>loglog</a:t>
            </a:r>
            <a:r>
              <a:rPr lang="da-DK" sz="2800" dirty="0" smtClean="0"/>
              <a:t> </a:t>
            </a:r>
            <a:r>
              <a:rPr lang="da-DK" sz="2800" i="1" dirty="0" smtClean="0"/>
              <a:t>n</a:t>
            </a:r>
            <a:r>
              <a:rPr lang="da-DK" sz="2800" dirty="0" smtClean="0"/>
              <a:t> </a:t>
            </a:r>
            <a:r>
              <a:rPr lang="da-DK" sz="2800" dirty="0" err="1" smtClean="0"/>
              <a:t>recursive</a:t>
            </a:r>
            <a:r>
              <a:rPr lang="da-DK" sz="2800" dirty="0" smtClean="0"/>
              <a:t> </a:t>
            </a:r>
            <a:r>
              <a:rPr lang="da-DK" sz="2800" dirty="0" err="1" smtClean="0"/>
              <a:t>levels</a:t>
            </a:r>
            <a:r>
              <a:rPr lang="da-DK" sz="2800" dirty="0" smtClean="0"/>
              <a:t> of </a:t>
            </a:r>
            <a:r>
              <a:rPr lang="da-DK" sz="2800" dirty="0" err="1" smtClean="0"/>
              <a:t>vEB</a:t>
            </a:r>
            <a:r>
              <a:rPr lang="da-DK" sz="2800" dirty="0" smtClean="0"/>
              <a:t> </a:t>
            </a:r>
            <a:br>
              <a:rPr lang="da-DK" sz="2800" dirty="0" smtClean="0"/>
            </a:br>
            <a:r>
              <a:rPr lang="da-DK" sz="2800" dirty="0" smtClean="0">
                <a:solidFill>
                  <a:srgbClr val="C00000"/>
                </a:solidFill>
                <a:sym typeface="Symbol"/>
              </a:rPr>
              <a:t> </a:t>
            </a:r>
            <a:r>
              <a:rPr lang="da-DK" sz="2800" dirty="0" err="1" smtClean="0">
                <a:sym typeface="Symbol"/>
              </a:rPr>
              <a:t>bottom</a:t>
            </a:r>
            <a:r>
              <a:rPr lang="da-DK" sz="2800" dirty="0" smtClean="0">
                <a:sym typeface="Symbol"/>
              </a:rPr>
              <a:t> of </a:t>
            </a:r>
            <a:r>
              <a:rPr lang="da-DK" sz="2800" dirty="0" err="1" smtClean="0">
                <a:sym typeface="Symbol"/>
              </a:rPr>
              <a:t>recursion</a:t>
            </a:r>
            <a:r>
              <a:rPr lang="da-DK" sz="2800" dirty="0" smtClean="0">
                <a:sym typeface="Symbol"/>
              </a:rPr>
              <a:t> </a:t>
            </a:r>
            <a:r>
              <a:rPr lang="da-DK" sz="2800" b="1" dirty="0" smtClean="0">
                <a:solidFill>
                  <a:srgbClr val="C00000"/>
                </a:solidFill>
                <a:sym typeface="Symbol"/>
              </a:rPr>
              <a:t>log </a:t>
            </a:r>
            <a:r>
              <a:rPr lang="da-DK" sz="2800" b="1" i="1" dirty="0" smtClean="0">
                <a:solidFill>
                  <a:srgbClr val="C00000"/>
                </a:solidFill>
                <a:sym typeface="Symbol"/>
              </a:rPr>
              <a:t>U </a:t>
            </a:r>
            <a:r>
              <a:rPr lang="da-DK" sz="2800" b="1" dirty="0" smtClean="0">
                <a:solidFill>
                  <a:srgbClr val="C00000"/>
                </a:solidFill>
                <a:sym typeface="Symbol"/>
              </a:rPr>
              <a:t>/ log </a:t>
            </a:r>
            <a:r>
              <a:rPr lang="da-DK" sz="2800" b="1" i="1" dirty="0" smtClean="0">
                <a:solidFill>
                  <a:srgbClr val="C00000"/>
                </a:solidFill>
                <a:sym typeface="Symbol"/>
              </a:rPr>
              <a:t>n</a:t>
            </a:r>
            <a:r>
              <a:rPr lang="da-DK" sz="2800" b="1" dirty="0" smtClean="0">
                <a:solidFill>
                  <a:srgbClr val="C00000"/>
                </a:solidFill>
                <a:sym typeface="Symbol"/>
              </a:rPr>
              <a:t> bit </a:t>
            </a:r>
            <a:r>
              <a:rPr lang="da-DK" sz="2800" dirty="0" smtClean="0">
                <a:sym typeface="Symbol"/>
              </a:rPr>
              <a:t>elements</a:t>
            </a:r>
            <a:endParaRPr lang="da-DK" sz="2800" b="1" dirty="0" smtClean="0">
              <a:solidFill>
                <a:srgbClr val="C00000"/>
              </a:solidFill>
            </a:endParaRPr>
          </a:p>
          <a:p>
            <a:r>
              <a:rPr lang="da-DK" sz="2800" dirty="0" err="1" smtClean="0"/>
              <a:t>subproblems</a:t>
            </a:r>
            <a:r>
              <a:rPr lang="da-DK" sz="2800" dirty="0" smtClean="0"/>
              <a:t> of </a:t>
            </a:r>
            <a:r>
              <a:rPr lang="da-DK" sz="2800" b="1" i="1" dirty="0" smtClean="0">
                <a:solidFill>
                  <a:srgbClr val="C00000"/>
                </a:solidFill>
              </a:rPr>
              <a:t>k</a:t>
            </a:r>
            <a:r>
              <a:rPr lang="da-DK" sz="2800" dirty="0" smtClean="0"/>
              <a:t> elements </a:t>
            </a:r>
            <a:r>
              <a:rPr lang="da-DK" sz="2800" dirty="0" err="1" smtClean="0"/>
              <a:t>stored</a:t>
            </a:r>
            <a:r>
              <a:rPr lang="da-DK" sz="2800" dirty="0" smtClean="0"/>
              <a:t> in </a:t>
            </a:r>
            <a:r>
              <a:rPr lang="da-DK" sz="2800" i="1" dirty="0" smtClean="0"/>
              <a:t>k</a:t>
            </a:r>
            <a:r>
              <a:rPr lang="da-DK" sz="2800" dirty="0" smtClean="0"/>
              <a:t>/log </a:t>
            </a:r>
            <a:r>
              <a:rPr lang="da-DK" sz="2800" i="1" dirty="0" smtClean="0"/>
              <a:t>n</a:t>
            </a:r>
            <a:r>
              <a:rPr lang="da-DK" sz="2800" dirty="0" smtClean="0"/>
              <a:t> </a:t>
            </a:r>
            <a:r>
              <a:rPr lang="da-DK" sz="2800" dirty="0" err="1" smtClean="0"/>
              <a:t>words</a:t>
            </a:r>
            <a:r>
              <a:rPr lang="da-DK" sz="2800" dirty="0" smtClean="0"/>
              <a:t/>
            </a:r>
            <a:br>
              <a:rPr lang="da-DK" sz="2800" dirty="0" smtClean="0"/>
            </a:br>
            <a:r>
              <a:rPr lang="da-DK" sz="2800" dirty="0" smtClean="0">
                <a:solidFill>
                  <a:srgbClr val="C00000"/>
                </a:solidFill>
                <a:sym typeface="Symbol"/>
              </a:rPr>
              <a:t> </a:t>
            </a:r>
            <a:r>
              <a:rPr lang="da-DK" sz="2800" dirty="0" err="1" smtClean="0"/>
              <a:t>mergesort</a:t>
            </a:r>
            <a:r>
              <a:rPr lang="da-DK" sz="2800" dirty="0" smtClean="0"/>
              <a:t> </a:t>
            </a:r>
            <a:r>
              <a:rPr lang="da-DK" sz="2800" dirty="0" smtClean="0">
                <a:solidFill>
                  <a:srgbClr val="C00000"/>
                </a:solidFill>
              </a:rPr>
              <a:t>O(</a:t>
            </a:r>
            <a:r>
              <a:rPr lang="da-DK" sz="2800" i="1" dirty="0" smtClean="0">
                <a:solidFill>
                  <a:srgbClr val="C00000"/>
                </a:solidFill>
              </a:rPr>
              <a:t>k</a:t>
            </a:r>
            <a:r>
              <a:rPr lang="da-DK" sz="2800" dirty="0" smtClean="0">
                <a:solidFill>
                  <a:srgbClr val="C00000"/>
                </a:solidFill>
              </a:rPr>
              <a:t> ∙ log </a:t>
            </a:r>
            <a:r>
              <a:rPr lang="da-DK" sz="2800" i="1" dirty="0" smtClean="0">
                <a:solidFill>
                  <a:srgbClr val="C00000"/>
                </a:solidFill>
              </a:rPr>
              <a:t>k</a:t>
            </a:r>
            <a:r>
              <a:rPr lang="da-DK" sz="2800" dirty="0" smtClean="0">
                <a:solidFill>
                  <a:srgbClr val="C00000"/>
                </a:solidFill>
              </a:rPr>
              <a:t> ∙ 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 / log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4860032" y="2492896"/>
            <a:ext cx="144016" cy="115212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83968" y="3081154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dirty="0" err="1" smtClean="0"/>
              <a:t>merging</a:t>
            </a:r>
            <a:r>
              <a:rPr lang="da-DK" sz="2000" dirty="0" smtClean="0"/>
              <a:t> </a:t>
            </a:r>
            <a:br>
              <a:rPr lang="da-DK" sz="2000" dirty="0" smtClean="0"/>
            </a:br>
            <a:r>
              <a:rPr lang="da-DK" sz="2000" dirty="0" smtClean="0"/>
              <a:t>2 </a:t>
            </a:r>
            <a:r>
              <a:rPr lang="da-DK" sz="2000" dirty="0" err="1" smtClean="0"/>
              <a:t>words</a:t>
            </a:r>
            <a:endParaRPr lang="en-US" sz="2000" i="1" baseline="30000" dirty="0"/>
          </a:p>
        </p:txBody>
      </p:sp>
      <p:sp>
        <p:nvSpPr>
          <p:cNvPr id="9" name="Left Brace 8"/>
          <p:cNvSpPr/>
          <p:nvPr/>
        </p:nvSpPr>
        <p:spPr>
          <a:xfrm rot="16200000">
            <a:off x="6084168" y="2708920"/>
            <a:ext cx="144016" cy="7200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508104" y="3068960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dirty="0" smtClean="0"/>
              <a:t>#elements</a:t>
            </a:r>
            <a:br>
              <a:rPr lang="da-DK" sz="2000" dirty="0" smtClean="0"/>
            </a:br>
            <a:r>
              <a:rPr lang="da-DK" sz="2000" dirty="0" smtClean="0"/>
              <a:t>per </a:t>
            </a:r>
            <a:r>
              <a:rPr lang="da-DK" sz="2000" dirty="0" err="1" smtClean="0"/>
              <a:t>word</a:t>
            </a:r>
            <a:endParaRPr lang="en-US" sz="2000" i="1" baseline="30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15816" y="308565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000" dirty="0" err="1" smtClean="0"/>
              <a:t>merge-sort</a:t>
            </a:r>
            <a:endParaRPr lang="en-US" sz="2000" i="1" baseline="30000" dirty="0"/>
          </a:p>
        </p:txBody>
      </p:sp>
      <p:sp>
        <p:nvSpPr>
          <p:cNvPr id="12" name="Left Brace 11"/>
          <p:cNvSpPr/>
          <p:nvPr/>
        </p:nvSpPr>
        <p:spPr>
          <a:xfrm rot="16200000">
            <a:off x="3563888" y="2492897"/>
            <a:ext cx="144016" cy="115212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79512" y="3947046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3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O(</a:t>
            </a:r>
            <a:r>
              <a:rPr kumimoji="0" lang="da-DK" sz="39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loglog</a:t>
            </a:r>
            <a:r>
              <a:rPr kumimoji="0" lang="da-DK" sz="3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39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</a:t>
            </a:r>
            <a:r>
              <a:rPr kumimoji="0" lang="da-DK" sz="3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da-DK" sz="3900" b="1" dirty="0" err="1" smtClean="0">
                <a:latin typeface="+mj-lt"/>
                <a:ea typeface="+mj-ea"/>
                <a:cs typeface="+mj-cs"/>
              </a:rPr>
              <a:t>priority</a:t>
            </a:r>
            <a:r>
              <a:rPr lang="da-DK" sz="3900" b="1" dirty="0" smtClean="0">
                <a:latin typeface="+mj-lt"/>
                <a:ea typeface="+mj-ea"/>
                <a:cs typeface="+mj-cs"/>
              </a:rPr>
              <a:t> </a:t>
            </a:r>
            <a:r>
              <a:rPr lang="da-DK" sz="3900" b="1" dirty="0" err="1" smtClean="0">
                <a:latin typeface="+mj-lt"/>
                <a:ea typeface="+mj-ea"/>
                <a:cs typeface="+mj-cs"/>
              </a:rPr>
              <a:t>queue</a:t>
            </a:r>
            <a:endParaRPr kumimoji="0" lang="en-US" sz="3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83568" y="4869160"/>
            <a:ext cx="3240360" cy="1584176"/>
            <a:chOff x="539552" y="3068960"/>
            <a:chExt cx="7992888" cy="3672408"/>
          </a:xfrm>
        </p:grpSpPr>
        <p:sp>
          <p:nvSpPr>
            <p:cNvPr id="15" name="Isosceles Triangle 14"/>
            <p:cNvSpPr/>
            <p:nvPr/>
          </p:nvSpPr>
          <p:spPr>
            <a:xfrm>
              <a:off x="539552" y="3068960"/>
              <a:ext cx="7992888" cy="3672408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2870096" y="328498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>
              <a:off x="4886320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3533408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2180496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827584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23728" y="4842872"/>
              <a:ext cx="4968552" cy="5760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339752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3707904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5045576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6372200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4355976" y="319773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4693920" y="5157192"/>
            <a:ext cx="720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6320" y="5157192"/>
            <a:ext cx="636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012432" y="5157192"/>
            <a:ext cx="63624" cy="1484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49904" y="5157192"/>
            <a:ext cx="72008" cy="25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2483768" y="5301208"/>
            <a:ext cx="1728192" cy="7200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499992" y="5157192"/>
            <a:ext cx="648072" cy="720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220072" y="573325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 smtClean="0"/>
              <a:t>Sorted</a:t>
            </a:r>
            <a:r>
              <a:rPr lang="da-DK" sz="2400" dirty="0" smtClean="0"/>
              <a:t> lists of </a:t>
            </a:r>
            <a:r>
              <a:rPr lang="da-DK" sz="2400" dirty="0" err="1" smtClean="0"/>
              <a:t>size</a:t>
            </a:r>
            <a:r>
              <a:rPr lang="da-DK" sz="2400" dirty="0" smtClean="0"/>
              <a:t> 2</a:t>
            </a:r>
            <a:r>
              <a:rPr lang="da-DK" sz="2400" i="1" baseline="30000" dirty="0" smtClean="0"/>
              <a:t>i </a:t>
            </a:r>
            <a:r>
              <a:rPr lang="da-DK" sz="2400" i="1" dirty="0" smtClean="0"/>
              <a:t> </a:t>
            </a:r>
            <a:r>
              <a:rPr lang="da-DK" sz="2400" dirty="0" smtClean="0"/>
              <a:t>in 2</a:t>
            </a:r>
            <a:r>
              <a:rPr lang="da-DK" sz="2400" i="1" baseline="30000" dirty="0" smtClean="0"/>
              <a:t>i</a:t>
            </a:r>
            <a:r>
              <a:rPr lang="da-DK" sz="2400" dirty="0" smtClean="0"/>
              <a:t> /</a:t>
            </a:r>
            <a:r>
              <a:rPr lang="da-DK" sz="2400" i="1" dirty="0" smtClean="0"/>
              <a:t>w</a:t>
            </a:r>
            <a:r>
              <a:rPr lang="da-DK" sz="2400" dirty="0" smtClean="0"/>
              <a:t> </a:t>
            </a:r>
            <a:r>
              <a:rPr lang="da-DK" sz="2400" dirty="0" err="1" smtClean="0"/>
              <a:t>words</a:t>
            </a:r>
            <a:endParaRPr lang="en-US" sz="2400" i="1" baseline="30000" dirty="0"/>
          </a:p>
        </p:txBody>
      </p:sp>
      <p:sp>
        <p:nvSpPr>
          <p:cNvPr id="36" name="TextBox 35"/>
          <p:cNvSpPr txBox="1"/>
          <p:nvPr/>
        </p:nvSpPr>
        <p:spPr>
          <a:xfrm>
            <a:off x="5220072" y="4983559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≤ log </a:t>
            </a:r>
            <a:r>
              <a:rPr lang="da-DK" sz="2400" i="1" dirty="0" smtClean="0"/>
              <a:t>n</a:t>
            </a:r>
            <a:r>
              <a:rPr lang="da-DK" sz="2400" dirty="0" smtClean="0"/>
              <a:t> min in single </a:t>
            </a:r>
            <a:r>
              <a:rPr lang="da-DK" sz="2400" dirty="0" err="1" smtClean="0"/>
              <a:t>word</a:t>
            </a:r>
            <a:endParaRPr lang="en-US" sz="2400" i="1" baseline="30000" dirty="0"/>
          </a:p>
        </p:txBody>
      </p:sp>
      <p:sp>
        <p:nvSpPr>
          <p:cNvPr id="38" name="Rounded Rectangle 37"/>
          <p:cNvSpPr/>
          <p:nvPr/>
        </p:nvSpPr>
        <p:spPr>
          <a:xfrm>
            <a:off x="2302416" y="5351120"/>
            <a:ext cx="207640" cy="6362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179512" y="4524360"/>
            <a:ext cx="7344816" cy="3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 sz="1400" dirty="0" smtClean="0"/>
              <a:t>[</a:t>
            </a:r>
            <a:r>
              <a:rPr lang="en-US" sz="1400" dirty="0" smtClean="0"/>
              <a:t>M. </a:t>
            </a:r>
            <a:r>
              <a:rPr lang="en-US" sz="1400" dirty="0" err="1" smtClean="0"/>
              <a:t>Thorup</a:t>
            </a:r>
            <a:r>
              <a:rPr lang="en-US" sz="1400" dirty="0" smtClean="0"/>
              <a:t>, </a:t>
            </a:r>
            <a:r>
              <a:rPr lang="en-US" sz="1400" i="1" dirty="0" smtClean="0"/>
              <a:t>On RAM Priority Queues</a:t>
            </a:r>
            <a:r>
              <a:rPr lang="en-US" sz="1400" dirty="0" smtClean="0"/>
              <a:t>. ACM-SIAM Symposium on Discrete Algorithms, 59-67, 1996]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71600" y="501317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 smtClean="0"/>
              <a:t>vEB</a:t>
            </a:r>
            <a:endParaRPr lang="en-US" sz="2400" i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6" grpId="0" uiExpand="1" build="p"/>
      <p:bldP spid="7" grpId="0" animBg="1"/>
      <p:bldP spid="8" grpId="0"/>
      <p:bldP spid="9" grpId="0" animBg="1"/>
      <p:bldP spid="10" grpId="0"/>
      <p:bldP spid="11" grpId="0"/>
      <p:bldP spid="12" grpId="0" animBg="1"/>
      <p:bldP spid="13" grpId="0"/>
      <p:bldP spid="27" grpId="0" animBg="1"/>
      <p:bldP spid="28" grpId="0" animBg="1"/>
      <p:bldP spid="29" grpId="0" animBg="1"/>
      <p:bldP spid="30" grpId="0" animBg="1"/>
      <p:bldP spid="34" grpId="0" animBg="1"/>
      <p:bldP spid="35" grpId="0"/>
      <p:bldP spid="36" grpId="0"/>
      <p:bldP spid="38" grpId="0" animBg="1"/>
      <p:bldP spid="39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6" y="188640"/>
            <a:ext cx="8964488" cy="792088"/>
          </a:xfrm>
        </p:spPr>
        <p:txBody>
          <a:bodyPr>
            <a:normAutofit/>
          </a:bodyPr>
          <a:lstStyle/>
          <a:p>
            <a:pPr lvl="0" algn="l">
              <a:defRPr/>
            </a:pPr>
            <a:r>
              <a:rPr lang="da-DK" sz="3200" b="1" dirty="0" smtClean="0"/>
              <a:t>O(</a:t>
            </a:r>
            <a:r>
              <a:rPr lang="da-DK" sz="3200" b="1" dirty="0" err="1" smtClean="0">
                <a:sym typeface="Symbol"/>
              </a:rPr>
              <a:t>log</a:t>
            </a:r>
            <a:r>
              <a:rPr lang="da-DK" sz="3200" b="1" dirty="0" smtClean="0">
                <a:sym typeface="Symbol"/>
              </a:rPr>
              <a:t> </a:t>
            </a:r>
            <a:r>
              <a:rPr lang="da-DK" sz="3200" b="1" i="1" dirty="0" smtClean="0">
                <a:sym typeface="Symbol"/>
              </a:rPr>
              <a:t>n</a:t>
            </a:r>
            <a:r>
              <a:rPr lang="da-DK" sz="3200" b="1" dirty="0" smtClean="0">
                <a:sym typeface="Symbol"/>
              </a:rPr>
              <a:t>)</a:t>
            </a:r>
            <a:r>
              <a:rPr lang="da-DK" sz="3200" i="1" dirty="0" smtClean="0">
                <a:sym typeface="Symbol"/>
              </a:rPr>
              <a:t> </a:t>
            </a:r>
            <a:r>
              <a:rPr lang="da-DK" sz="3200" b="1" dirty="0" err="1" smtClean="0"/>
              <a:t>Dynamic</a:t>
            </a:r>
            <a:r>
              <a:rPr lang="da-DK" sz="3200" b="1" dirty="0" smtClean="0"/>
              <a:t> </a:t>
            </a:r>
            <a:r>
              <a:rPr lang="da-DK" sz="3200" b="1" dirty="0" err="1" smtClean="0"/>
              <a:t>predecessor</a:t>
            </a:r>
            <a:r>
              <a:rPr lang="da-DK" sz="3200" b="1" dirty="0" smtClean="0"/>
              <a:t> </a:t>
            </a:r>
            <a:r>
              <a:rPr lang="da-DK" sz="3200" b="1" dirty="0" err="1" smtClean="0"/>
              <a:t>searching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95936" y="2060848"/>
            <a:ext cx="4932040" cy="432048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948264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510906-6E64-46D9-9D73-D39E9676222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67544" y="1988840"/>
            <a:ext cx="3240360" cy="1584176"/>
            <a:chOff x="539552" y="3068960"/>
            <a:chExt cx="7992888" cy="3672408"/>
          </a:xfrm>
        </p:grpSpPr>
        <p:sp>
          <p:nvSpPr>
            <p:cNvPr id="10" name="Isosceles Triangle 9"/>
            <p:cNvSpPr/>
            <p:nvPr/>
          </p:nvSpPr>
          <p:spPr>
            <a:xfrm>
              <a:off x="539552" y="3068960"/>
              <a:ext cx="7992888" cy="3672408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2870096" y="328498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4886320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3533408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/>
            <p:cNvSpPr/>
            <p:nvPr/>
          </p:nvSpPr>
          <p:spPr>
            <a:xfrm>
              <a:off x="2180496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>
              <a:off x="827584" y="5100424"/>
              <a:ext cx="3312368" cy="151216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23728" y="4842872"/>
              <a:ext cx="4968552" cy="57606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339752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707904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045576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6372200" y="501317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355976" y="3197736"/>
              <a:ext cx="288032" cy="28803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6" name="Straight Arrow Connector 25"/>
          <p:cNvCxnSpPr/>
          <p:nvPr/>
        </p:nvCxnSpPr>
        <p:spPr>
          <a:xfrm flipH="1" flipV="1">
            <a:off x="2267744" y="2492896"/>
            <a:ext cx="1728192" cy="3600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23008" y="2173942"/>
            <a:ext cx="4704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638" indent="-274638">
              <a:buClr>
                <a:srgbClr val="C00000"/>
              </a:buClr>
              <a:buFont typeface="Wingdings" pitchFamily="2" charset="2"/>
              <a:buChar char="§"/>
            </a:pPr>
            <a:r>
              <a:rPr lang="da-DK" sz="2400" i="1" dirty="0" smtClean="0"/>
              <a:t>w</a:t>
            </a:r>
            <a:r>
              <a:rPr lang="da-DK" sz="2400" dirty="0" smtClean="0"/>
              <a:t> / 2</a:t>
            </a:r>
            <a:r>
              <a:rPr lang="da-DK" sz="2400" baseline="30000" dirty="0" smtClean="0">
                <a:sym typeface="Symbol"/>
              </a:rPr>
              <a:t></a:t>
            </a:r>
            <a:r>
              <a:rPr lang="da-DK" sz="2400" baseline="30000" dirty="0" smtClean="0"/>
              <a:t>log </a:t>
            </a:r>
            <a:r>
              <a:rPr lang="da-DK" sz="2400" i="1" baseline="30000" dirty="0" smtClean="0"/>
              <a:t>n</a:t>
            </a:r>
            <a:r>
              <a:rPr lang="da-DK" sz="2400" dirty="0" smtClean="0"/>
              <a:t> bit elements</a:t>
            </a:r>
            <a:endParaRPr lang="en-US" sz="2400" i="1" baseline="30000" dirty="0" smtClean="0"/>
          </a:p>
          <a:p>
            <a:pPr marL="274638" indent="-274638">
              <a:buClr>
                <a:srgbClr val="C00000"/>
              </a:buClr>
              <a:buFont typeface="Wingdings" pitchFamily="2" charset="2"/>
              <a:buChar char="§"/>
            </a:pPr>
            <a:r>
              <a:rPr lang="da-DK" sz="2400" dirty="0" err="1" smtClean="0"/>
              <a:t>packed</a:t>
            </a:r>
            <a:r>
              <a:rPr lang="da-DK" sz="2400" dirty="0" smtClean="0"/>
              <a:t> </a:t>
            </a:r>
            <a:r>
              <a:rPr lang="da-DK" sz="2400" dirty="0" err="1" smtClean="0"/>
              <a:t>B-tree</a:t>
            </a:r>
            <a:r>
              <a:rPr lang="da-DK" sz="2400" dirty="0" smtClean="0"/>
              <a:t> of </a:t>
            </a:r>
            <a:r>
              <a:rPr lang="da-DK" sz="2400" dirty="0" err="1" smtClean="0"/>
              <a:t>degree</a:t>
            </a:r>
            <a:r>
              <a:rPr lang="da-DK" sz="2400" dirty="0" smtClean="0"/>
              <a:t> </a:t>
            </a:r>
            <a:r>
              <a:rPr lang="da-DK" sz="2400" dirty="0" smtClean="0">
                <a:sym typeface="Symbol"/>
              </a:rPr>
              <a:t>= </a:t>
            </a:r>
            <a:r>
              <a:rPr lang="da-DK" sz="2400" dirty="0" smtClean="0"/>
              <a:t>2</a:t>
            </a:r>
            <a:r>
              <a:rPr lang="da-DK" sz="2400" baseline="30000" dirty="0" smtClean="0">
                <a:sym typeface="Symbol"/>
              </a:rPr>
              <a:t></a:t>
            </a:r>
            <a:r>
              <a:rPr lang="da-DK" sz="2400" baseline="30000" dirty="0" smtClean="0"/>
              <a:t>log </a:t>
            </a:r>
            <a:r>
              <a:rPr lang="da-DK" sz="2400" i="1" baseline="30000" dirty="0" smtClean="0"/>
              <a:t>n </a:t>
            </a:r>
          </a:p>
          <a:p>
            <a:pPr marL="274638" indent="-274638"/>
            <a:r>
              <a:rPr lang="da-DK" sz="2400" dirty="0" smtClean="0"/>
              <a:t>	and </a:t>
            </a:r>
            <a:r>
              <a:rPr lang="da-DK" sz="2400" dirty="0" err="1" smtClean="0"/>
              <a:t>height</a:t>
            </a:r>
            <a:r>
              <a:rPr lang="da-DK" sz="2400" dirty="0" smtClean="0"/>
              <a:t> log </a:t>
            </a:r>
            <a:r>
              <a:rPr lang="da-DK" sz="2400" i="1" dirty="0" smtClean="0"/>
              <a:t>n</a:t>
            </a:r>
            <a:r>
              <a:rPr lang="da-DK" sz="2400" dirty="0" smtClean="0"/>
              <a:t> / log </a:t>
            </a:r>
            <a:r>
              <a:rPr lang="da-DK" sz="2400" dirty="0" smtClean="0">
                <a:sym typeface="Symbol"/>
              </a:rPr>
              <a:t> = </a:t>
            </a:r>
            <a:r>
              <a:rPr lang="da-DK" sz="2400" dirty="0" smtClean="0"/>
              <a:t>log </a:t>
            </a:r>
            <a:r>
              <a:rPr lang="da-DK" sz="2400" i="1" dirty="0" smtClean="0"/>
              <a:t>n</a:t>
            </a:r>
            <a:r>
              <a:rPr lang="da-DK" sz="2400" i="1" baseline="30000" dirty="0" smtClean="0"/>
              <a:t> </a:t>
            </a:r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/>
            <a:endParaRPr lang="da-DK" sz="2400" i="1" baseline="30000" dirty="0" smtClean="0"/>
          </a:p>
          <a:p>
            <a:pPr marL="274638" indent="-274638">
              <a:buClr>
                <a:srgbClr val="C00000"/>
              </a:buClr>
              <a:buFont typeface="Wingdings" pitchFamily="2" charset="2"/>
              <a:buChar char="§"/>
            </a:pPr>
            <a:r>
              <a:rPr lang="da-DK" sz="2400" dirty="0" smtClean="0"/>
              <a:t>O(1) time navigation at node</a:t>
            </a:r>
            <a:endParaRPr lang="en-US" sz="2400" i="1" baseline="30000" dirty="0"/>
          </a:p>
        </p:txBody>
      </p:sp>
      <p:sp>
        <p:nvSpPr>
          <p:cNvPr id="30" name="Rounded Rectangle 29"/>
          <p:cNvSpPr/>
          <p:nvPr/>
        </p:nvSpPr>
        <p:spPr>
          <a:xfrm>
            <a:off x="2086392" y="2470800"/>
            <a:ext cx="207640" cy="6362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179512" y="836712"/>
            <a:ext cx="8964488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da-DK" sz="1400" smtClean="0"/>
              <a:t>[</a:t>
            </a:r>
            <a:r>
              <a:rPr lang="en-US" sz="1400" smtClean="0"/>
              <a:t>Arne </a:t>
            </a:r>
            <a:r>
              <a:rPr lang="en-US" sz="1400" dirty="0" err="1" smtClean="0"/>
              <a:t>Andersson</a:t>
            </a:r>
            <a:r>
              <a:rPr lang="en-US" sz="1400" dirty="0" smtClean="0"/>
              <a:t>, </a:t>
            </a:r>
            <a:r>
              <a:rPr lang="en-US" sz="1400" i="1" dirty="0" err="1" smtClean="0"/>
              <a:t>Sublogarithmic</a:t>
            </a:r>
            <a:r>
              <a:rPr lang="en-US" sz="1400" i="1" dirty="0" smtClean="0"/>
              <a:t> Searching Without Multiplications</a:t>
            </a:r>
            <a:r>
              <a:rPr lang="en-US" sz="1400" dirty="0" smtClean="0"/>
              <a:t>. IEEE Foundations of Computer Science, 655-663, </a:t>
            </a:r>
            <a:r>
              <a:rPr lang="en-US" sz="1400" smtClean="0"/>
              <a:t>1995]</a:t>
            </a:r>
          </a:p>
          <a:p>
            <a:r>
              <a:rPr lang="en-US" sz="1400" smtClean="0"/>
              <a:t>[Arne </a:t>
            </a:r>
            <a:r>
              <a:rPr lang="en-US" sz="1400"/>
              <a:t>Andersson, Mikkel </a:t>
            </a:r>
            <a:r>
              <a:rPr lang="en-US" sz="1400" smtClean="0"/>
              <a:t>Thorup, </a:t>
            </a:r>
            <a:r>
              <a:rPr lang="en-US" sz="1400" i="1"/>
              <a:t>Dynamic </a:t>
            </a:r>
            <a:r>
              <a:rPr lang="en-US" sz="1400" i="1" smtClean="0"/>
              <a:t>Ordered Sets </a:t>
            </a:r>
            <a:r>
              <a:rPr lang="en-US" sz="1400" i="1"/>
              <a:t>with </a:t>
            </a:r>
            <a:r>
              <a:rPr lang="en-US" sz="1400" i="1" smtClean="0"/>
              <a:t>Exponential Search Trees,</a:t>
            </a:r>
            <a:r>
              <a:rPr lang="en-US" sz="1400" smtClean="0"/>
              <a:t> </a:t>
            </a:r>
            <a:r>
              <a:rPr lang="en-US" sz="1400"/>
              <a:t>J. ACM 54(3): </a:t>
            </a:r>
            <a:r>
              <a:rPr lang="en-US" sz="1400" smtClean="0"/>
              <a:t>13, 2007]</a:t>
            </a:r>
            <a:endParaRPr lang="en-US" sz="14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641216" y="1436583"/>
            <a:ext cx="479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 smtClean="0"/>
              <a:t>vEB</a:t>
            </a:r>
            <a:r>
              <a:rPr lang="da-DK" sz="2400" dirty="0" smtClean="0"/>
              <a:t> - </a:t>
            </a:r>
            <a:r>
              <a:rPr lang="da-DK" sz="2400" dirty="0" err="1" smtClean="0">
                <a:sym typeface="Symbol"/>
              </a:rPr>
              <a:t>log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i="1" dirty="0" smtClean="0">
                <a:sym typeface="Symbol"/>
              </a:rPr>
              <a:t>n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recursive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levels</a:t>
            </a:r>
            <a:endParaRPr lang="da-DK" sz="2400" dirty="0" smtClean="0"/>
          </a:p>
          <a:p>
            <a:endParaRPr lang="en-US" sz="2400" i="1" baseline="300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571416" y="1496660"/>
            <a:ext cx="5829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12256" y="2215168"/>
            <a:ext cx="370344" cy="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295064" y="2595384"/>
            <a:ext cx="370344" cy="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916382" y="2967300"/>
            <a:ext cx="563854" cy="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848762" y="350470"/>
            <a:ext cx="8488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868144" y="3573016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076056" y="4077072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732240" y="4077072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499992" y="4600560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508104" y="4600560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164288" y="4626848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956376" y="4626848"/>
            <a:ext cx="720080" cy="982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>
            <a:stCxn id="45" idx="0"/>
          </p:cNvCxnSpPr>
          <p:nvPr/>
        </p:nvCxnSpPr>
        <p:spPr>
          <a:xfrm flipV="1">
            <a:off x="5436096" y="3661566"/>
            <a:ext cx="575743" cy="415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6" idx="0"/>
          </p:cNvCxnSpPr>
          <p:nvPr/>
        </p:nvCxnSpPr>
        <p:spPr>
          <a:xfrm flipH="1" flipV="1">
            <a:off x="6462215" y="3668390"/>
            <a:ext cx="630065" cy="408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788024" y="4173357"/>
            <a:ext cx="425421" cy="435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8" idx="0"/>
          </p:cNvCxnSpPr>
          <p:nvPr/>
        </p:nvCxnSpPr>
        <p:spPr>
          <a:xfrm flipH="1" flipV="1">
            <a:off x="5652120" y="4173320"/>
            <a:ext cx="216024" cy="42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9" idx="0"/>
            <a:endCxn id="46" idx="2"/>
          </p:cNvCxnSpPr>
          <p:nvPr/>
        </p:nvCxnSpPr>
        <p:spPr>
          <a:xfrm flipH="1" flipV="1">
            <a:off x="7092280" y="4175368"/>
            <a:ext cx="432048" cy="451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0" idx="0"/>
          </p:cNvCxnSpPr>
          <p:nvPr/>
        </p:nvCxnSpPr>
        <p:spPr>
          <a:xfrm flipH="1" flipV="1">
            <a:off x="7294728" y="4173357"/>
            <a:ext cx="1021688" cy="453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716016" y="4942909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err="1" smtClean="0">
                <a:solidFill>
                  <a:srgbClr val="C00000"/>
                </a:solidFill>
              </a:rPr>
              <a:t>degree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</a:t>
            </a:r>
          </a:p>
          <a:p>
            <a:pPr algn="ctr"/>
            <a:r>
              <a:rPr lang="da-DK" dirty="0" err="1" smtClean="0">
                <a:solidFill>
                  <a:srgbClr val="C00000"/>
                </a:solidFill>
                <a:sym typeface="Symbol"/>
              </a:rPr>
              <a:t>search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keys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sorted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in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one</a:t>
            </a:r>
            <a:r>
              <a:rPr lang="da-DK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dirty="0" err="1" smtClean="0">
                <a:solidFill>
                  <a:srgbClr val="C00000"/>
                </a:solidFill>
                <a:sym typeface="Symbol"/>
              </a:rPr>
              <a:t>word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063696" y="38790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...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6337528" y="44005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...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161712" y="4399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...</a:t>
            </a:r>
            <a:endParaRPr lang="en-US" dirty="0"/>
          </a:p>
        </p:txBody>
      </p:sp>
      <p:cxnSp>
        <p:nvCxnSpPr>
          <p:cNvPr id="73" name="Straight Arrow Connector 72"/>
          <p:cNvCxnSpPr>
            <a:stCxn id="68" idx="0"/>
          </p:cNvCxnSpPr>
          <p:nvPr/>
        </p:nvCxnSpPr>
        <p:spPr>
          <a:xfrm flipV="1">
            <a:off x="6588224" y="4187200"/>
            <a:ext cx="292264" cy="75570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64904"/>
            <a:ext cx="9144000" cy="1143000"/>
          </a:xfrm>
        </p:spPr>
        <p:txBody>
          <a:bodyPr>
            <a:noAutofit/>
          </a:bodyPr>
          <a:lstStyle/>
          <a:p>
            <a:r>
              <a:rPr lang="da-DK" sz="7200" b="1" dirty="0" err="1" smtClean="0">
                <a:solidFill>
                  <a:srgbClr val="C00000"/>
                </a:solidFill>
              </a:rPr>
              <a:t>Sorting</a:t>
            </a:r>
            <a:r>
              <a:rPr lang="da-DK" sz="7200" b="1" dirty="0" smtClean="0">
                <a:solidFill>
                  <a:srgbClr val="C00000"/>
                </a:solidFill>
              </a:rPr>
              <a:t> in O(</a:t>
            </a:r>
            <a:r>
              <a:rPr lang="da-DK" sz="7200" b="1" i="1" dirty="0" smtClean="0">
                <a:solidFill>
                  <a:srgbClr val="C00000"/>
                </a:solidFill>
              </a:rPr>
              <a:t>n</a:t>
            </a:r>
            <a:r>
              <a:rPr lang="da-DK" sz="7200" b="1" dirty="0" smtClean="0">
                <a:solidFill>
                  <a:srgbClr val="C00000"/>
                </a:solidFill>
              </a:rPr>
              <a:t>) time ?</a:t>
            </a:r>
            <a:endParaRPr lang="en-US" sz="72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509236"/>
              </p:ext>
            </p:extLst>
          </p:nvPr>
        </p:nvGraphicFramePr>
        <p:xfrm>
          <a:off x="599038" y="2045406"/>
          <a:ext cx="1800200" cy="347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  <a:gridCol w="180020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i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da-DK" sz="9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a-DK" sz="900" b="0" i="0" dirty="0" smtClean="0">
                          <a:solidFill>
                            <a:schemeClr val="tx1"/>
                          </a:solidFill>
                          <a:sym typeface="Symbol"/>
                        </a:rPr>
                        <a:t>      </a:t>
                      </a:r>
                      <a:r>
                        <a:rPr lang="da-DK" sz="900" b="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da-DK" sz="9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9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317"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6816" y="260648"/>
            <a:ext cx="905718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Dynamic </a:t>
            </a:r>
            <a:r>
              <a:rPr kumimoji="0" lang="da-DK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perfect</a:t>
            </a:r>
            <a:r>
              <a:rPr kumimoji="0" lang="da-DK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40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hashing</a:t>
            </a:r>
            <a:endParaRPr kumimoji="0" lang="en-US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982" y="836712"/>
            <a:ext cx="8964488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r>
              <a:rPr lang="en-US" sz="1400" dirty="0" smtClean="0"/>
              <a:t>[Michael </a:t>
            </a:r>
            <a:r>
              <a:rPr lang="en-US" sz="1400" dirty="0"/>
              <a:t>L. </a:t>
            </a:r>
            <a:r>
              <a:rPr lang="en-US" sz="1400" dirty="0" err="1"/>
              <a:t>Fredman</a:t>
            </a:r>
            <a:r>
              <a:rPr lang="en-US" sz="1400" dirty="0"/>
              <a:t>, </a:t>
            </a:r>
            <a:r>
              <a:rPr lang="en-US" sz="1400" dirty="0" err="1"/>
              <a:t>János</a:t>
            </a:r>
            <a:r>
              <a:rPr lang="en-US" sz="1400" dirty="0"/>
              <a:t> </a:t>
            </a:r>
            <a:r>
              <a:rPr lang="en-US" sz="1400" dirty="0" err="1"/>
              <a:t>Komlós</a:t>
            </a:r>
            <a:r>
              <a:rPr lang="en-US" sz="1400" dirty="0"/>
              <a:t>, </a:t>
            </a:r>
            <a:r>
              <a:rPr lang="en-US" sz="1400" dirty="0" err="1"/>
              <a:t>Endre</a:t>
            </a:r>
            <a:r>
              <a:rPr lang="en-US" sz="1400" dirty="0"/>
              <a:t> </a:t>
            </a:r>
            <a:r>
              <a:rPr lang="en-US" sz="1400" dirty="0" err="1" smtClean="0"/>
              <a:t>Szemerédi</a:t>
            </a:r>
            <a:r>
              <a:rPr lang="en-US" sz="1400" dirty="0" smtClean="0"/>
              <a:t>,</a:t>
            </a:r>
            <a:r>
              <a:rPr lang="en-US" sz="1400" i="1" dirty="0" smtClean="0"/>
              <a:t> </a:t>
            </a:r>
            <a:r>
              <a:rPr lang="en-US" sz="1400" i="1" dirty="0"/>
              <a:t>Storing a Sparse Table with</a:t>
            </a:r>
            <a:r>
              <a:rPr lang="en-US" sz="1400" dirty="0"/>
              <a:t> </a:t>
            </a:r>
            <a:r>
              <a:rPr lang="en-US" sz="1400" dirty="0" smtClean="0"/>
              <a:t>O(1</a:t>
            </a:r>
            <a:r>
              <a:rPr lang="en-US" sz="1400" dirty="0"/>
              <a:t>)</a:t>
            </a:r>
            <a:r>
              <a:rPr lang="en-US" sz="1400" i="1" dirty="0"/>
              <a:t> Worst Case Access </a:t>
            </a:r>
            <a:r>
              <a:rPr lang="en-US" sz="1400" i="1" dirty="0" smtClean="0"/>
              <a:t>Time</a:t>
            </a:r>
            <a:r>
              <a:rPr lang="en-US" sz="1400" dirty="0" smtClean="0"/>
              <a:t>, </a:t>
            </a:r>
            <a:r>
              <a:rPr lang="en-US" sz="1400" dirty="0"/>
              <a:t>J. ACM 31(3</a:t>
            </a:r>
            <a:r>
              <a:rPr lang="en-US" sz="1400" dirty="0" smtClean="0"/>
              <a:t>): 538-544, 1984]</a:t>
            </a:r>
          </a:p>
          <a:p>
            <a:r>
              <a:rPr lang="en-US" sz="1400" dirty="0" smtClean="0"/>
              <a:t>[Martin </a:t>
            </a:r>
            <a:r>
              <a:rPr lang="en-US" sz="1400" dirty="0" err="1"/>
              <a:t>Dietzfelbinger</a:t>
            </a:r>
            <a:r>
              <a:rPr lang="en-US" sz="1400" dirty="0"/>
              <a:t>, Anna R. </a:t>
            </a:r>
            <a:r>
              <a:rPr lang="en-US" sz="1400" dirty="0" err="1"/>
              <a:t>Karlin</a:t>
            </a:r>
            <a:r>
              <a:rPr lang="en-US" sz="1400" dirty="0"/>
              <a:t>, Kurt </a:t>
            </a:r>
            <a:r>
              <a:rPr lang="en-US" sz="1400" dirty="0" err="1"/>
              <a:t>Mehlhorn</a:t>
            </a:r>
            <a:r>
              <a:rPr lang="en-US" sz="1400" dirty="0"/>
              <a:t>, </a:t>
            </a:r>
            <a:r>
              <a:rPr lang="en-US" sz="1400" dirty="0" err="1"/>
              <a:t>Friedhelm</a:t>
            </a:r>
            <a:r>
              <a:rPr lang="en-US" sz="1400" dirty="0"/>
              <a:t> Meyer auf der </a:t>
            </a:r>
            <a:r>
              <a:rPr lang="en-US" sz="1400" dirty="0" err="1"/>
              <a:t>Heide</a:t>
            </a:r>
            <a:r>
              <a:rPr lang="en-US" sz="1400" dirty="0"/>
              <a:t>, Hans Rohnert, Robert </a:t>
            </a:r>
            <a:r>
              <a:rPr lang="en-US" sz="1400" dirty="0" err="1"/>
              <a:t>Endre</a:t>
            </a:r>
            <a:r>
              <a:rPr lang="en-US" sz="1400" dirty="0"/>
              <a:t> </a:t>
            </a:r>
            <a:r>
              <a:rPr lang="en-US" sz="1400" dirty="0" err="1" smtClean="0"/>
              <a:t>Tarjan</a:t>
            </a:r>
            <a:r>
              <a:rPr lang="en-US" sz="1400" dirty="0" smtClean="0"/>
              <a:t>,</a:t>
            </a:r>
            <a:br>
              <a:rPr lang="en-US" sz="1400" dirty="0" smtClean="0"/>
            </a:br>
            <a:r>
              <a:rPr lang="en-US" sz="1400" i="1" dirty="0" smtClean="0"/>
              <a:t>Dynamic </a:t>
            </a:r>
            <a:r>
              <a:rPr lang="en-US" sz="1400" i="1" dirty="0"/>
              <a:t>Perfect Hashing: Upper and Lower </a:t>
            </a:r>
            <a:r>
              <a:rPr lang="en-US" sz="1400" i="1" dirty="0" smtClean="0"/>
              <a:t>Bounds</a:t>
            </a:r>
            <a:r>
              <a:rPr lang="en-US" sz="1400" dirty="0" smtClean="0"/>
              <a:t>, </a:t>
            </a:r>
            <a:r>
              <a:rPr lang="en-US" sz="1400" dirty="0"/>
              <a:t>SIAM J. </a:t>
            </a:r>
            <a:r>
              <a:rPr lang="en-US" sz="1400" dirty="0" smtClean="0"/>
              <a:t>Computing </a:t>
            </a:r>
            <a:r>
              <a:rPr lang="en-US" sz="1400" dirty="0"/>
              <a:t>23(4</a:t>
            </a:r>
            <a:r>
              <a:rPr lang="en-US" sz="1400" dirty="0" smtClean="0"/>
              <a:t>): 738-761, 1994]</a:t>
            </a:r>
          </a:p>
        </p:txBody>
      </p:sp>
      <p:sp>
        <p:nvSpPr>
          <p:cNvPr id="8" name="Freeform 7"/>
          <p:cNvSpPr/>
          <p:nvPr/>
        </p:nvSpPr>
        <p:spPr>
          <a:xfrm>
            <a:off x="1151296" y="1768972"/>
            <a:ext cx="264226" cy="276434"/>
          </a:xfrm>
          <a:custGeom>
            <a:avLst/>
            <a:gdLst>
              <a:gd name="connsiteX0" fmla="*/ 0 w 528452"/>
              <a:gd name="connsiteY0" fmla="*/ 0 h 362198"/>
              <a:gd name="connsiteX1" fmla="*/ 190005 w 528452"/>
              <a:gd name="connsiteY1" fmla="*/ 225631 h 362198"/>
              <a:gd name="connsiteX2" fmla="*/ 439387 w 528452"/>
              <a:gd name="connsiteY2" fmla="*/ 184068 h 362198"/>
              <a:gd name="connsiteX3" fmla="*/ 528452 w 528452"/>
              <a:gd name="connsiteY3" fmla="*/ 362198 h 36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8452" h="362198">
                <a:moveTo>
                  <a:pt x="0" y="0"/>
                </a:moveTo>
                <a:cubicBezTo>
                  <a:pt x="58387" y="97476"/>
                  <a:pt x="116774" y="194953"/>
                  <a:pt x="190005" y="225631"/>
                </a:cubicBezTo>
                <a:cubicBezTo>
                  <a:pt x="263236" y="256309"/>
                  <a:pt x="382979" y="161307"/>
                  <a:pt x="439387" y="184068"/>
                </a:cubicBezTo>
                <a:cubicBezTo>
                  <a:pt x="495795" y="206829"/>
                  <a:pt x="512123" y="284513"/>
                  <a:pt x="528452" y="362198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xtBox 8"/>
          <p:cNvSpPr txBox="1"/>
          <p:nvPr/>
        </p:nvSpPr>
        <p:spPr>
          <a:xfrm>
            <a:off x="815062" y="1552383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i="1" dirty="0" smtClean="0"/>
              <a:t>x</a:t>
            </a:r>
            <a:endParaRPr lang="da-DK" sz="1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085280" y="166303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i="1" dirty="0"/>
              <a:t>h</a:t>
            </a:r>
            <a:r>
              <a:rPr lang="da-DK" sz="1200" dirty="0" smtClean="0"/>
              <a:t>(</a:t>
            </a:r>
            <a:r>
              <a:rPr lang="da-DK" sz="1200" i="1" dirty="0" smtClean="0"/>
              <a:t>x</a:t>
            </a:r>
            <a:r>
              <a:rPr lang="da-DK" sz="1200" dirty="0" smtClean="0"/>
              <a:t>)</a:t>
            </a:r>
            <a:endParaRPr lang="da-DK" sz="1200" dirty="0"/>
          </a:p>
        </p:txBody>
      </p:sp>
      <p:graphicFrame>
        <p:nvGraphicFramePr>
          <p:cNvPr id="11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16191"/>
              </p:ext>
            </p:extLst>
          </p:nvPr>
        </p:nvGraphicFramePr>
        <p:xfrm>
          <a:off x="1283409" y="2649619"/>
          <a:ext cx="1080121" cy="32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3"/>
                <a:gridCol w="154303"/>
                <a:gridCol w="154303"/>
                <a:gridCol w="154303"/>
                <a:gridCol w="154303"/>
                <a:gridCol w="154303"/>
                <a:gridCol w="154303"/>
              </a:tblGrid>
              <a:tr h="106269"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9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a-DK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a-DK" sz="900" b="0" i="0" dirty="0" smtClean="0">
                          <a:solidFill>
                            <a:schemeClr val="tx1"/>
                          </a:solidFill>
                          <a:sym typeface="Symbol"/>
                        </a:rPr>
                        <a:t></a:t>
                      </a:r>
                      <a:r>
                        <a:rPr lang="da-DK" sz="900" b="0" i="0" dirty="0" smtClean="0">
                          <a:solidFill>
                            <a:schemeClr val="tx1"/>
                          </a:solidFill>
                        </a:rPr>
                        <a:t>|</a:t>
                      </a:r>
                      <a:r>
                        <a:rPr lang="da-DK" sz="900" b="0" i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da-DK" sz="900" b="0" i="1" baseline="-2500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da-DK" sz="900" b="0" i="0" dirty="0" smtClean="0">
                          <a:solidFill>
                            <a:schemeClr val="tx1"/>
                          </a:solidFill>
                        </a:rPr>
                        <a:t>|</a:t>
                      </a:r>
                      <a:r>
                        <a:rPr lang="da-DK" sz="900" b="0" i="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da-DK" sz="9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9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a-DK" sz="900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1691"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i="1" dirty="0" smtClean="0"/>
                        <a:t>x</a:t>
                      </a:r>
                      <a:endParaRPr lang="da-DK" sz="1200" i="1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Freeform 12"/>
          <p:cNvSpPr/>
          <p:nvPr/>
        </p:nvSpPr>
        <p:spPr>
          <a:xfrm>
            <a:off x="1396399" y="2385061"/>
            <a:ext cx="264226" cy="276434"/>
          </a:xfrm>
          <a:custGeom>
            <a:avLst/>
            <a:gdLst>
              <a:gd name="connsiteX0" fmla="*/ 0 w 528452"/>
              <a:gd name="connsiteY0" fmla="*/ 0 h 362198"/>
              <a:gd name="connsiteX1" fmla="*/ 190005 w 528452"/>
              <a:gd name="connsiteY1" fmla="*/ 225631 h 362198"/>
              <a:gd name="connsiteX2" fmla="*/ 439387 w 528452"/>
              <a:gd name="connsiteY2" fmla="*/ 184068 h 362198"/>
              <a:gd name="connsiteX3" fmla="*/ 528452 w 528452"/>
              <a:gd name="connsiteY3" fmla="*/ 362198 h 36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8452" h="362198">
                <a:moveTo>
                  <a:pt x="0" y="0"/>
                </a:moveTo>
                <a:cubicBezTo>
                  <a:pt x="58387" y="97476"/>
                  <a:pt x="116774" y="194953"/>
                  <a:pt x="190005" y="225631"/>
                </a:cubicBezTo>
                <a:cubicBezTo>
                  <a:pt x="263236" y="256309"/>
                  <a:pt x="382979" y="161307"/>
                  <a:pt x="439387" y="184068"/>
                </a:cubicBezTo>
                <a:cubicBezTo>
                  <a:pt x="495795" y="206829"/>
                  <a:pt x="512123" y="284513"/>
                  <a:pt x="528452" y="362198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xtBox 13"/>
          <p:cNvSpPr txBox="1"/>
          <p:nvPr/>
        </p:nvSpPr>
        <p:spPr>
          <a:xfrm>
            <a:off x="1505452" y="241495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i="1" dirty="0" smtClean="0"/>
              <a:t>h</a:t>
            </a:r>
            <a:r>
              <a:rPr lang="da-DK" sz="1200" i="1" baseline="-25000" dirty="0" smtClean="0"/>
              <a:t>i</a:t>
            </a:r>
            <a:r>
              <a:rPr lang="da-DK" sz="1200" dirty="0" smtClean="0"/>
              <a:t>(</a:t>
            </a:r>
            <a:r>
              <a:rPr lang="da-DK" sz="1200" i="1" dirty="0" smtClean="0"/>
              <a:t>x</a:t>
            </a:r>
            <a:r>
              <a:rPr lang="da-DK" sz="1200" dirty="0" smtClean="0"/>
              <a:t>)</a:t>
            </a:r>
            <a:endParaRPr lang="da-DK" sz="1200" dirty="0"/>
          </a:p>
        </p:txBody>
      </p:sp>
      <p:sp>
        <p:nvSpPr>
          <p:cNvPr id="17" name="Freeform 16"/>
          <p:cNvSpPr/>
          <p:nvPr/>
        </p:nvSpPr>
        <p:spPr>
          <a:xfrm>
            <a:off x="979881" y="2297875"/>
            <a:ext cx="429723" cy="599704"/>
          </a:xfrm>
          <a:custGeom>
            <a:avLst/>
            <a:gdLst>
              <a:gd name="connsiteX0" fmla="*/ 429723 w 429723"/>
              <a:gd name="connsiteY0" fmla="*/ 0 h 599704"/>
              <a:gd name="connsiteX1" fmla="*/ 2211 w 429723"/>
              <a:gd name="connsiteY1" fmla="*/ 338447 h 599704"/>
              <a:gd name="connsiteX2" fmla="*/ 293156 w 429723"/>
              <a:gd name="connsiteY2" fmla="*/ 599704 h 59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9723" h="599704">
                <a:moveTo>
                  <a:pt x="429723" y="0"/>
                </a:moveTo>
                <a:cubicBezTo>
                  <a:pt x="227347" y="119248"/>
                  <a:pt x="24972" y="238496"/>
                  <a:pt x="2211" y="338447"/>
                </a:cubicBezTo>
                <a:cubicBezTo>
                  <a:pt x="-20550" y="438398"/>
                  <a:pt x="136303" y="519051"/>
                  <a:pt x="293156" y="599704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Oval 17"/>
          <p:cNvSpPr/>
          <p:nvPr/>
        </p:nvSpPr>
        <p:spPr>
          <a:xfrm>
            <a:off x="1391126" y="2282810"/>
            <a:ext cx="36000" cy="36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95536" y="3960440"/>
            <a:ext cx="8229600" cy="270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da-DK" sz="2400" dirty="0" smtClean="0"/>
              <a:t>2-level </a:t>
            </a:r>
            <a:r>
              <a:rPr lang="da-DK" sz="2400" dirty="0" err="1" smtClean="0"/>
              <a:t>hashing</a:t>
            </a:r>
            <a:r>
              <a:rPr lang="da-DK" sz="2400" dirty="0" smtClean="0"/>
              <a:t> of set </a:t>
            </a:r>
            <a:r>
              <a:rPr lang="da-DK" sz="2400" i="1" dirty="0" smtClean="0"/>
              <a:t>S</a:t>
            </a:r>
            <a:r>
              <a:rPr lang="da-DK" sz="2400" dirty="0" smtClean="0"/>
              <a:t> of </a:t>
            </a:r>
            <a:r>
              <a:rPr lang="da-DK" sz="2400" dirty="0" err="1" smtClean="0"/>
              <a:t>size</a:t>
            </a:r>
            <a:r>
              <a:rPr lang="da-DK" sz="2400" dirty="0" smtClean="0"/>
              <a:t> </a:t>
            </a:r>
            <a:r>
              <a:rPr lang="da-DK" sz="2400" i="1" dirty="0" smtClean="0"/>
              <a:t>n</a:t>
            </a:r>
          </a:p>
          <a:p>
            <a:pPr>
              <a:lnSpc>
                <a:spcPts val="2400"/>
              </a:lnSpc>
            </a:pPr>
            <a:r>
              <a:rPr lang="da-DK" sz="2400" dirty="0" err="1" smtClean="0"/>
              <a:t>Random</a:t>
            </a:r>
            <a:r>
              <a:rPr lang="da-DK" sz="2400" dirty="0" smtClean="0"/>
              <a:t> hash </a:t>
            </a:r>
            <a:r>
              <a:rPr lang="da-DK" sz="2400" dirty="0" err="1" smtClean="0"/>
              <a:t>functions</a:t>
            </a:r>
            <a:r>
              <a:rPr lang="da-DK" sz="2400" dirty="0" smtClean="0"/>
              <a:t> from </a:t>
            </a:r>
            <a:r>
              <a:rPr lang="da-DK" sz="2400" i="1" dirty="0" smtClean="0"/>
              <a:t>H</a:t>
            </a:r>
            <a:r>
              <a:rPr lang="da-DK" sz="2400" dirty="0" smtClean="0"/>
              <a:t>: </a:t>
            </a:r>
            <a:r>
              <a:rPr lang="da-DK" sz="2400" i="1" dirty="0" smtClean="0"/>
              <a:t>h</a:t>
            </a:r>
            <a:r>
              <a:rPr lang="da-DK" sz="2400" dirty="0" smtClean="0"/>
              <a:t>, </a:t>
            </a:r>
            <a:r>
              <a:rPr lang="da-DK" sz="2400" i="1" dirty="0" smtClean="0"/>
              <a:t>h</a:t>
            </a:r>
            <a:r>
              <a:rPr lang="da-DK" sz="2400" baseline="-25000" dirty="0" smtClean="0"/>
              <a:t>1</a:t>
            </a:r>
            <a:r>
              <a:rPr lang="da-DK" sz="2400" dirty="0" smtClean="0"/>
              <a:t>, </a:t>
            </a:r>
            <a:r>
              <a:rPr lang="da-DK" sz="2400" i="1" dirty="0" smtClean="0"/>
              <a:t>h</a:t>
            </a:r>
            <a:r>
              <a:rPr lang="da-DK" sz="2400" baseline="-25000" dirty="0" smtClean="0"/>
              <a:t>2</a:t>
            </a:r>
            <a:r>
              <a:rPr lang="da-DK" sz="2400" dirty="0" smtClean="0"/>
              <a:t>, … (mod </a:t>
            </a:r>
            <a:r>
              <a:rPr lang="da-DK" sz="2400" dirty="0" err="1" smtClean="0"/>
              <a:t>table</a:t>
            </a:r>
            <a:r>
              <a:rPr lang="da-DK" sz="2400" dirty="0" smtClean="0"/>
              <a:t> </a:t>
            </a:r>
            <a:r>
              <a:rPr lang="da-DK" sz="2400" dirty="0" err="1" smtClean="0"/>
              <a:t>size</a:t>
            </a:r>
            <a:r>
              <a:rPr lang="da-DK" sz="2400" dirty="0" smtClean="0"/>
              <a:t>)</a:t>
            </a:r>
          </a:p>
          <a:p>
            <a:pPr>
              <a:lnSpc>
                <a:spcPts val="2400"/>
              </a:lnSpc>
            </a:pPr>
            <a:r>
              <a:rPr lang="da-DK" sz="2400" dirty="0" err="1" smtClean="0"/>
              <a:t>Bucket</a:t>
            </a:r>
            <a:r>
              <a:rPr lang="da-DK" sz="2400" dirty="0" smtClean="0"/>
              <a:t> </a:t>
            </a:r>
            <a:r>
              <a:rPr lang="da-DK" sz="2400" i="1" dirty="0" smtClean="0"/>
              <a:t>B</a:t>
            </a:r>
            <a:r>
              <a:rPr lang="da-DK" sz="2400" i="1" baseline="-25000" dirty="0" smtClean="0"/>
              <a:t>i</a:t>
            </a:r>
            <a:r>
              <a:rPr lang="da-DK" sz="2400" dirty="0" smtClean="0"/>
              <a:t> = { </a:t>
            </a:r>
            <a:r>
              <a:rPr lang="da-DK" sz="2400" i="1" dirty="0" smtClean="0"/>
              <a:t>x</a:t>
            </a:r>
            <a:r>
              <a:rPr lang="da-DK" sz="2400" dirty="0" smtClean="0"/>
              <a:t> </a:t>
            </a:r>
            <a:r>
              <a:rPr lang="da-DK" sz="2400" dirty="0" smtClean="0">
                <a:sym typeface="Symbol"/>
              </a:rPr>
              <a:t></a:t>
            </a:r>
            <a:r>
              <a:rPr lang="da-DK" sz="2400" dirty="0" smtClean="0"/>
              <a:t> </a:t>
            </a:r>
            <a:r>
              <a:rPr lang="da-DK" sz="2400" i="1" dirty="0" smtClean="0"/>
              <a:t>S</a:t>
            </a:r>
            <a:r>
              <a:rPr lang="da-DK" sz="2400" dirty="0" smtClean="0"/>
              <a:t> | </a:t>
            </a:r>
            <a:r>
              <a:rPr lang="da-DK" sz="2400" i="1" dirty="0" smtClean="0"/>
              <a:t>h</a:t>
            </a:r>
            <a:r>
              <a:rPr lang="da-DK" sz="2400" dirty="0" smtClean="0"/>
              <a:t>(</a:t>
            </a:r>
            <a:r>
              <a:rPr lang="da-DK" sz="2400" i="1" dirty="0" smtClean="0"/>
              <a:t>x</a:t>
            </a:r>
            <a:r>
              <a:rPr lang="da-DK" sz="2400" dirty="0" smtClean="0"/>
              <a:t>) = </a:t>
            </a:r>
            <a:r>
              <a:rPr lang="da-DK" sz="2400" i="1" dirty="0" smtClean="0"/>
              <a:t>i</a:t>
            </a:r>
            <a:r>
              <a:rPr lang="da-DK" sz="2400" dirty="0" smtClean="0"/>
              <a:t> }</a:t>
            </a:r>
          </a:p>
          <a:p>
            <a:pPr>
              <a:lnSpc>
                <a:spcPts val="2400"/>
              </a:lnSpc>
            </a:pPr>
            <a:r>
              <a:rPr lang="da-DK" sz="2400" dirty="0" err="1" smtClean="0"/>
              <a:t>Rehash</a:t>
            </a:r>
            <a:r>
              <a:rPr lang="da-DK" sz="2400" dirty="0" smtClean="0"/>
              <a:t>:</a:t>
            </a:r>
          </a:p>
          <a:p>
            <a:pPr lvl="1">
              <a:lnSpc>
                <a:spcPts val="2400"/>
              </a:lnSpc>
            </a:pPr>
            <a:r>
              <a:rPr lang="da-DK" sz="2400" dirty="0" err="1" smtClean="0"/>
              <a:t>whole</a:t>
            </a:r>
            <a:r>
              <a:rPr lang="da-DK" sz="2400" dirty="0" smtClean="0"/>
              <a:t> </a:t>
            </a:r>
            <a:r>
              <a:rPr lang="da-DK" sz="2400" dirty="0" err="1" smtClean="0"/>
              <a:t>table</a:t>
            </a:r>
            <a:r>
              <a:rPr lang="da-DK" sz="2400" dirty="0" smtClean="0"/>
              <a:t> </a:t>
            </a:r>
            <a:r>
              <a:rPr lang="da-DK" sz="2400" dirty="0" err="1" smtClean="0"/>
              <a:t>if</a:t>
            </a:r>
            <a:r>
              <a:rPr lang="da-DK" sz="2400" dirty="0" smtClean="0"/>
              <a:t> </a:t>
            </a:r>
            <a:r>
              <a:rPr lang="da-DK" sz="2400" dirty="0" smtClean="0">
                <a:sym typeface="Symbol"/>
              </a:rPr>
              <a:t></a:t>
            </a:r>
            <a:r>
              <a:rPr lang="da-DK" sz="2400" i="1" baseline="-25000" dirty="0" smtClean="0">
                <a:sym typeface="Symbol"/>
              </a:rPr>
              <a:t>i</a:t>
            </a:r>
            <a:r>
              <a:rPr lang="da-DK" sz="2400" dirty="0" smtClean="0"/>
              <a:t>|</a:t>
            </a:r>
            <a:r>
              <a:rPr lang="da-DK" sz="2400" i="1" dirty="0" smtClean="0"/>
              <a:t>B</a:t>
            </a:r>
            <a:r>
              <a:rPr lang="da-DK" sz="2400" i="1" baseline="-25000" dirty="0" smtClean="0"/>
              <a:t>i</a:t>
            </a:r>
            <a:r>
              <a:rPr lang="da-DK" sz="2400" dirty="0" smtClean="0"/>
              <a:t>|</a:t>
            </a:r>
            <a:r>
              <a:rPr lang="da-DK" sz="2400" baseline="30000" dirty="0" smtClean="0"/>
              <a:t>2 </a:t>
            </a:r>
            <a:r>
              <a:rPr lang="da-DK" sz="2400" dirty="0" smtClean="0">
                <a:sym typeface="Symbol"/>
              </a:rPr>
              <a:t> </a:t>
            </a:r>
            <a:r>
              <a:rPr lang="da-DK" sz="2400" i="1" dirty="0" err="1" smtClean="0">
                <a:sym typeface="Symbol"/>
              </a:rPr>
              <a:t>c</a:t>
            </a:r>
            <a:r>
              <a:rPr lang="da-DK" sz="2400" dirty="0" err="1" smtClean="0">
                <a:sym typeface="Symbol"/>
              </a:rPr>
              <a:t></a:t>
            </a:r>
            <a:r>
              <a:rPr lang="da-DK" sz="2400" i="1" dirty="0" err="1" smtClean="0">
                <a:sym typeface="Symbol"/>
              </a:rPr>
              <a:t>n</a:t>
            </a:r>
            <a:r>
              <a:rPr lang="da-DK" sz="2400" i="1" dirty="0" smtClean="0">
                <a:sym typeface="Symbol"/>
              </a:rPr>
              <a:t> </a:t>
            </a:r>
            <a:r>
              <a:rPr lang="da-DK" sz="2400" dirty="0">
                <a:sym typeface="Symbol"/>
              </a:rPr>
              <a:t> new </a:t>
            </a:r>
            <a:r>
              <a:rPr lang="da-DK" sz="2400" dirty="0" err="1" smtClean="0">
                <a:sym typeface="Symbol"/>
              </a:rPr>
              <a:t>table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size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i="1" dirty="0" smtClean="0">
                <a:sym typeface="Symbol"/>
              </a:rPr>
              <a:t>n</a:t>
            </a:r>
          </a:p>
          <a:p>
            <a:pPr lvl="1">
              <a:lnSpc>
                <a:spcPts val="2400"/>
              </a:lnSpc>
            </a:pPr>
            <a:r>
              <a:rPr lang="da-DK" sz="2400" dirty="0" err="1" smtClean="0">
                <a:sym typeface="Symbol"/>
              </a:rPr>
              <a:t>bucket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if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collision</a:t>
            </a:r>
            <a:r>
              <a:rPr lang="da-DK" sz="2400" dirty="0" smtClean="0">
                <a:sym typeface="Symbol"/>
              </a:rPr>
              <a:t>  new </a:t>
            </a:r>
            <a:r>
              <a:rPr lang="da-DK" sz="2400" dirty="0" err="1" smtClean="0">
                <a:sym typeface="Symbol"/>
              </a:rPr>
              <a:t>bucket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 err="1" smtClean="0">
                <a:sym typeface="Symbol"/>
              </a:rPr>
              <a:t>size</a:t>
            </a:r>
            <a:r>
              <a:rPr lang="da-DK" sz="2400" dirty="0" smtClean="0">
                <a:sym typeface="Symbol"/>
              </a:rPr>
              <a:t> </a:t>
            </a:r>
            <a:r>
              <a:rPr lang="da-DK" sz="2400" dirty="0"/>
              <a:t>|</a:t>
            </a:r>
            <a:r>
              <a:rPr lang="da-DK" sz="2400" i="1" dirty="0" smtClean="0"/>
              <a:t>B</a:t>
            </a:r>
            <a:r>
              <a:rPr lang="da-DK" sz="2400" i="1" baseline="-25000" dirty="0" smtClean="0"/>
              <a:t>i</a:t>
            </a:r>
            <a:r>
              <a:rPr lang="da-DK" sz="2400" dirty="0" smtClean="0"/>
              <a:t>|</a:t>
            </a:r>
            <a:r>
              <a:rPr lang="da-DK" sz="2400" baseline="30000" dirty="0" smtClean="0"/>
              <a:t>2</a:t>
            </a:r>
            <a:endParaRPr lang="da-DK" sz="2400" dirty="0" smtClean="0">
              <a:solidFill>
                <a:srgbClr val="C00000"/>
              </a:solidFill>
            </a:endParaRPr>
          </a:p>
          <a:p>
            <a:pPr>
              <a:lnSpc>
                <a:spcPts val="2400"/>
              </a:lnSpc>
            </a:pPr>
            <a:r>
              <a:rPr lang="da-DK" sz="2400" dirty="0" smtClean="0">
                <a:solidFill>
                  <a:srgbClr val="C00000"/>
                </a:solidFill>
              </a:rPr>
              <a:t>Search O(1) </a:t>
            </a:r>
            <a:r>
              <a:rPr lang="da-DK" sz="2400" dirty="0" err="1" smtClean="0">
                <a:solidFill>
                  <a:srgbClr val="C00000"/>
                </a:solidFill>
              </a:rPr>
              <a:t>worst</a:t>
            </a:r>
            <a:r>
              <a:rPr lang="da-DK" sz="2400" dirty="0" smtClean="0">
                <a:solidFill>
                  <a:srgbClr val="C00000"/>
                </a:solidFill>
              </a:rPr>
              <a:t>-case </a:t>
            </a:r>
            <a:r>
              <a:rPr lang="da-DK" sz="2400" dirty="0" smtClean="0"/>
              <a:t>&amp;</a:t>
            </a:r>
            <a:r>
              <a:rPr lang="da-DK" sz="2400" dirty="0" smtClean="0">
                <a:solidFill>
                  <a:srgbClr val="C00000"/>
                </a:solidFill>
              </a:rPr>
              <a:t> </a:t>
            </a:r>
            <a:r>
              <a:rPr lang="da-DK" sz="2400" dirty="0" err="1" smtClean="0">
                <a:solidFill>
                  <a:srgbClr val="C00000"/>
                </a:solidFill>
              </a:rPr>
              <a:t>updates</a:t>
            </a:r>
            <a:r>
              <a:rPr lang="da-DK" sz="2400" dirty="0" smtClean="0">
                <a:solidFill>
                  <a:srgbClr val="C00000"/>
                </a:solidFill>
              </a:rPr>
              <a:t> O(1) </a:t>
            </a:r>
            <a:r>
              <a:rPr lang="da-DK" sz="2400" dirty="0" err="1" smtClean="0">
                <a:solidFill>
                  <a:srgbClr val="C00000"/>
                </a:solidFill>
              </a:rPr>
              <a:t>expected</a:t>
            </a:r>
            <a:r>
              <a:rPr lang="da-DK" sz="2400" dirty="0" smtClean="0">
                <a:solidFill>
                  <a:srgbClr val="C00000"/>
                </a:solidFill>
              </a:rPr>
              <a:t> </a:t>
            </a:r>
            <a:r>
              <a:rPr lang="da-DK" sz="2400" dirty="0" err="1" smtClean="0">
                <a:solidFill>
                  <a:srgbClr val="C00000"/>
                </a:solidFill>
              </a:rPr>
              <a:t>amortized</a:t>
            </a:r>
            <a:endParaRPr lang="da-DK" sz="2400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627784" y="1772817"/>
            <a:ext cx="5112568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da-DK" sz="2400" dirty="0"/>
              <a:t>P</a:t>
            </a:r>
            <a:r>
              <a:rPr lang="da-DK" sz="2400" dirty="0" smtClean="0"/>
              <a:t>rime </a:t>
            </a:r>
            <a:r>
              <a:rPr lang="da-DK" sz="2400" i="1" dirty="0" smtClean="0"/>
              <a:t>p </a:t>
            </a:r>
            <a:r>
              <a:rPr lang="da-DK" sz="2400" smtClean="0">
                <a:sym typeface="Symbol"/>
              </a:rPr>
              <a:t> </a:t>
            </a:r>
            <a:r>
              <a:rPr lang="da-DK" sz="2400" i="1" smtClean="0">
                <a:sym typeface="Symbol"/>
              </a:rPr>
              <a:t>U </a:t>
            </a:r>
            <a:r>
              <a:rPr lang="da-DK" sz="2400" smtClean="0">
                <a:sym typeface="Symbol"/>
              </a:rPr>
              <a:t>(=2</a:t>
            </a:r>
            <a:r>
              <a:rPr lang="da-DK" sz="2400" i="1" baseline="30000" smtClean="0">
                <a:sym typeface="Symbol"/>
              </a:rPr>
              <a:t>w</a:t>
            </a:r>
            <a:r>
              <a:rPr lang="da-DK" sz="2400" smtClean="0">
                <a:sym typeface="Symbol"/>
              </a:rPr>
              <a:t>)</a:t>
            </a:r>
            <a:endParaRPr lang="da-DK" sz="2400" dirty="0" smtClean="0"/>
          </a:p>
          <a:p>
            <a:pPr>
              <a:lnSpc>
                <a:spcPts val="2400"/>
              </a:lnSpc>
            </a:pPr>
            <a:r>
              <a:rPr lang="da-DK" sz="2400" i="1" dirty="0" smtClean="0"/>
              <a:t>H</a:t>
            </a:r>
            <a:r>
              <a:rPr lang="da-DK" sz="2400" dirty="0" smtClean="0"/>
              <a:t> = { </a:t>
            </a:r>
            <a:r>
              <a:rPr lang="da-DK" sz="2400" i="1" dirty="0" smtClean="0"/>
              <a:t>h</a:t>
            </a:r>
            <a:r>
              <a:rPr lang="da-DK" sz="2400" i="1" baseline="-25000" dirty="0" smtClean="0"/>
              <a:t>k </a:t>
            </a:r>
            <a:r>
              <a:rPr lang="da-DK" sz="2400" dirty="0" smtClean="0"/>
              <a:t>| 0&lt;</a:t>
            </a:r>
            <a:r>
              <a:rPr lang="da-DK" sz="2400" i="1" dirty="0" smtClean="0"/>
              <a:t>k</a:t>
            </a:r>
            <a:r>
              <a:rPr lang="da-DK" sz="2400" dirty="0" smtClean="0"/>
              <a:t>&lt;</a:t>
            </a:r>
            <a:r>
              <a:rPr lang="da-DK" sz="2400" i="1" dirty="0" smtClean="0"/>
              <a:t>p</a:t>
            </a:r>
            <a:r>
              <a:rPr lang="da-DK" sz="2400" dirty="0" smtClean="0"/>
              <a:t> </a:t>
            </a:r>
            <a:r>
              <a:rPr lang="da-DK" sz="2400" dirty="0" smtClean="0">
                <a:sym typeface="Symbol"/>
              </a:rPr>
              <a:t></a:t>
            </a:r>
            <a:r>
              <a:rPr lang="da-DK" sz="2400" dirty="0" smtClean="0"/>
              <a:t> </a:t>
            </a:r>
            <a:r>
              <a:rPr lang="da-DK" sz="2400" i="1" dirty="0" smtClean="0"/>
              <a:t>h</a:t>
            </a:r>
            <a:r>
              <a:rPr lang="da-DK" sz="2400" i="1" baseline="-25000" dirty="0" smtClean="0"/>
              <a:t>k</a:t>
            </a:r>
            <a:r>
              <a:rPr lang="da-DK" sz="2400" dirty="0" smtClean="0"/>
              <a:t>(</a:t>
            </a:r>
            <a:r>
              <a:rPr lang="da-DK" sz="2400" i="1" dirty="0" smtClean="0"/>
              <a:t>x</a:t>
            </a:r>
            <a:r>
              <a:rPr lang="da-DK" sz="2400" dirty="0" smtClean="0"/>
              <a:t>) = </a:t>
            </a:r>
            <a:r>
              <a:rPr lang="da-DK" sz="2400" i="1" dirty="0" err="1" smtClean="0"/>
              <a:t>k</a:t>
            </a:r>
            <a:r>
              <a:rPr lang="da-DK" sz="2400" dirty="0" err="1" smtClean="0">
                <a:sym typeface="Symbol"/>
              </a:rPr>
              <a:t></a:t>
            </a:r>
            <a:r>
              <a:rPr lang="da-DK" sz="2400" i="1" dirty="0" err="1" smtClean="0"/>
              <a:t>x</a:t>
            </a:r>
            <a:r>
              <a:rPr lang="da-DK" sz="2400" dirty="0" smtClean="0"/>
              <a:t> mod </a:t>
            </a:r>
            <a:r>
              <a:rPr lang="da-DK" sz="2400" i="1" dirty="0" smtClean="0"/>
              <a:t>p</a:t>
            </a:r>
            <a:r>
              <a:rPr lang="da-DK" sz="2400" dirty="0" smtClean="0"/>
              <a:t> }</a:t>
            </a:r>
          </a:p>
          <a:p>
            <a:pPr>
              <a:lnSpc>
                <a:spcPts val="2400"/>
              </a:lnSpc>
            </a:pPr>
            <a:r>
              <a:rPr lang="da-DK" sz="2400" dirty="0" smtClean="0"/>
              <a:t>Pr[ </a:t>
            </a:r>
            <a:r>
              <a:rPr lang="da-DK" sz="2400" i="1" dirty="0" smtClean="0"/>
              <a:t>h</a:t>
            </a:r>
            <a:r>
              <a:rPr lang="da-DK" sz="2400" dirty="0" smtClean="0"/>
              <a:t>(</a:t>
            </a:r>
            <a:r>
              <a:rPr lang="da-DK" sz="2400" i="1" dirty="0" smtClean="0"/>
              <a:t>x</a:t>
            </a:r>
            <a:r>
              <a:rPr lang="da-DK" sz="2400" dirty="0" smtClean="0"/>
              <a:t>)=</a:t>
            </a:r>
            <a:r>
              <a:rPr lang="da-DK" sz="2400" i="1" dirty="0" smtClean="0"/>
              <a:t>h</a:t>
            </a:r>
            <a:r>
              <a:rPr lang="da-DK" sz="2400" dirty="0" smtClean="0"/>
              <a:t>(</a:t>
            </a:r>
            <a:r>
              <a:rPr lang="da-DK" sz="2400" i="1" dirty="0" smtClean="0"/>
              <a:t>y</a:t>
            </a:r>
            <a:r>
              <a:rPr lang="da-DK" sz="2400" dirty="0" smtClean="0"/>
              <a:t>) ] = 1/</a:t>
            </a:r>
            <a:r>
              <a:rPr lang="da-DK" sz="2400" dirty="0" err="1" smtClean="0"/>
              <a:t>table-size</a:t>
            </a:r>
            <a:endParaRPr lang="da-DK" sz="2400" dirty="0" smtClean="0"/>
          </a:p>
          <a:p>
            <a:pPr>
              <a:lnSpc>
                <a:spcPts val="2400"/>
              </a:lnSpc>
            </a:pPr>
            <a:r>
              <a:rPr lang="da-DK" sz="2400" dirty="0" smtClean="0"/>
              <a:t>E[ </a:t>
            </a:r>
            <a:r>
              <a:rPr lang="da-DK" sz="2400" dirty="0" smtClean="0">
                <a:sym typeface="Symbol"/>
              </a:rPr>
              <a:t></a:t>
            </a:r>
            <a:r>
              <a:rPr lang="da-DK" sz="2400" i="1" baseline="-25000" dirty="0" smtClean="0">
                <a:sym typeface="Symbol"/>
              </a:rPr>
              <a:t>i</a:t>
            </a:r>
            <a:r>
              <a:rPr lang="da-DK" sz="2400" dirty="0" smtClean="0"/>
              <a:t>|</a:t>
            </a:r>
            <a:r>
              <a:rPr lang="da-DK" sz="2400" i="1" dirty="0" smtClean="0"/>
              <a:t>B</a:t>
            </a:r>
            <a:r>
              <a:rPr lang="da-DK" sz="2400" i="1" baseline="-25000" dirty="0" smtClean="0"/>
              <a:t>i</a:t>
            </a:r>
            <a:r>
              <a:rPr lang="da-DK" sz="2400" dirty="0" smtClean="0"/>
              <a:t>|</a:t>
            </a:r>
            <a:r>
              <a:rPr lang="da-DK" sz="2400" baseline="30000" dirty="0" smtClean="0"/>
              <a:t>2</a:t>
            </a:r>
            <a:r>
              <a:rPr lang="da-DK" sz="2400" dirty="0"/>
              <a:t> </a:t>
            </a:r>
            <a:r>
              <a:rPr lang="da-DK" sz="2400" dirty="0" smtClean="0"/>
              <a:t>] = O(</a:t>
            </a:r>
            <a:r>
              <a:rPr lang="da-DK" sz="2400" i="1" dirty="0" smtClean="0"/>
              <a:t>n</a:t>
            </a:r>
            <a:r>
              <a:rPr lang="da-DK" sz="2400" baseline="30000" dirty="0" smtClean="0"/>
              <a:t>2</a:t>
            </a:r>
            <a:r>
              <a:rPr lang="da-DK" sz="2400" dirty="0" smtClean="0"/>
              <a:t>/</a:t>
            </a:r>
            <a:r>
              <a:rPr lang="da-DK" sz="2400" dirty="0" err="1" smtClean="0"/>
              <a:t>table-size</a:t>
            </a:r>
            <a:r>
              <a:rPr lang="da-DK" sz="2400" dirty="0" smtClean="0"/>
              <a:t>)</a:t>
            </a:r>
          </a:p>
        </p:txBody>
      </p:sp>
      <p:sp>
        <p:nvSpPr>
          <p:cNvPr id="21" name="Right Brace 20"/>
          <p:cNvSpPr/>
          <p:nvPr/>
        </p:nvSpPr>
        <p:spPr>
          <a:xfrm rot="5400000">
            <a:off x="1715121" y="2583053"/>
            <a:ext cx="72008" cy="899805"/>
          </a:xfrm>
          <a:prstGeom prst="righ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xtBox 21"/>
          <p:cNvSpPr txBox="1"/>
          <p:nvPr/>
        </p:nvSpPr>
        <p:spPr>
          <a:xfrm>
            <a:off x="1162846" y="3021456"/>
            <a:ext cx="1188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dirty="0" err="1" smtClean="0"/>
              <a:t>no</a:t>
            </a:r>
            <a:r>
              <a:rPr lang="da-DK" sz="1000" dirty="0" smtClean="0"/>
              <a:t> </a:t>
            </a:r>
            <a:r>
              <a:rPr lang="da-DK" sz="1000" dirty="0" err="1" smtClean="0"/>
              <a:t>collisions</a:t>
            </a:r>
            <a:endParaRPr lang="da-DK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6647711" y="2597727"/>
            <a:ext cx="26768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>
                <a:solidFill>
                  <a:srgbClr val="C00000"/>
                </a:solidFill>
                <a:sym typeface="Symbol"/>
              </a:rPr>
              <a:t> </a:t>
            </a:r>
            <a:r>
              <a:rPr lang="da-DK" sz="1000" dirty="0" smtClean="0">
                <a:solidFill>
                  <a:srgbClr val="C00000"/>
                </a:solidFill>
              </a:rPr>
              <a:t>pr. 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(1) </a:t>
            </a:r>
            <a:r>
              <a:rPr lang="da-DK" sz="1000" dirty="0" err="1" smtClean="0">
                <a:solidFill>
                  <a:srgbClr val="C00000"/>
                </a:solidFill>
                <a:sym typeface="Symbol"/>
              </a:rPr>
              <a:t>no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sz="1000" dirty="0" err="1" smtClean="0">
                <a:solidFill>
                  <a:srgbClr val="C00000"/>
                </a:solidFill>
                <a:sym typeface="Symbol"/>
              </a:rPr>
              <a:t>collision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 in </a:t>
            </a:r>
            <a:r>
              <a:rPr lang="da-DK" sz="1000" dirty="0" err="1" smtClean="0">
                <a:solidFill>
                  <a:srgbClr val="C00000"/>
                </a:solidFill>
                <a:sym typeface="Symbol"/>
              </a:rPr>
              <a:t>bucket</a:t>
            </a:r>
            <a:endParaRPr lang="da-DK" sz="1000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47710" y="2945849"/>
            <a:ext cx="26768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>
                <a:solidFill>
                  <a:srgbClr val="C00000"/>
                </a:solidFill>
                <a:sym typeface="Symbol"/>
              </a:rPr>
              <a:t> </a:t>
            </a:r>
            <a:r>
              <a:rPr lang="da-DK" sz="1000" dirty="0" smtClean="0">
                <a:solidFill>
                  <a:srgbClr val="C00000"/>
                </a:solidFill>
              </a:rPr>
              <a:t>pr. 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(1) total </a:t>
            </a:r>
            <a:r>
              <a:rPr lang="da-DK" sz="1000" dirty="0" err="1" smtClean="0">
                <a:solidFill>
                  <a:srgbClr val="C00000"/>
                </a:solidFill>
                <a:sym typeface="Symbol"/>
              </a:rPr>
              <a:t>bucket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sz="1000" dirty="0" err="1" smtClean="0">
                <a:solidFill>
                  <a:srgbClr val="C00000"/>
                </a:solidFill>
                <a:sym typeface="Symbol"/>
              </a:rPr>
              <a:t>space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 O(</a:t>
            </a:r>
            <a:r>
              <a:rPr lang="da-DK" sz="1000" i="1" dirty="0" smtClean="0">
                <a:solidFill>
                  <a:srgbClr val="C00000"/>
                </a:solidFill>
                <a:sym typeface="Symbol"/>
              </a:rPr>
              <a:t>n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)</a:t>
            </a:r>
            <a:endParaRPr lang="da-DK" sz="1000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0273" y="5530251"/>
            <a:ext cx="2123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>
                <a:solidFill>
                  <a:srgbClr val="C00000"/>
                </a:solidFill>
                <a:sym typeface="Symbol"/>
              </a:rPr>
              <a:t> all hash </a:t>
            </a:r>
            <a:r>
              <a:rPr lang="da-DK" sz="1000" dirty="0" err="1">
                <a:solidFill>
                  <a:srgbClr val="C00000"/>
                </a:solidFill>
                <a:sym typeface="Symbol"/>
              </a:rPr>
              <a:t>functions</a:t>
            </a:r>
            <a:r>
              <a:rPr lang="da-DK" sz="1000" dirty="0">
                <a:solidFill>
                  <a:srgbClr val="C00000"/>
                </a:solidFill>
                <a:sym typeface="Symbol"/>
              </a:rPr>
              <a:t> </a:t>
            </a:r>
            <a:r>
              <a:rPr lang="da-DK" sz="1000" dirty="0" smtClean="0">
                <a:solidFill>
                  <a:srgbClr val="C00000"/>
                </a:solidFill>
                <a:sym typeface="Symbol"/>
              </a:rPr>
              <a:t>new</a:t>
            </a:r>
            <a:endParaRPr lang="da-DK" sz="1000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20272" y="5949280"/>
            <a:ext cx="10801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>
                <a:solidFill>
                  <a:srgbClr val="C00000"/>
                </a:solidFill>
                <a:sym typeface="Symbol"/>
              </a:rPr>
              <a:t></a:t>
            </a:r>
            <a:r>
              <a:rPr lang="da-DK" sz="1000" dirty="0"/>
              <a:t> </a:t>
            </a:r>
            <a:r>
              <a:rPr lang="da-DK" sz="1000" dirty="0" err="1" smtClean="0">
                <a:solidFill>
                  <a:srgbClr val="C00000"/>
                </a:solidFill>
              </a:rPr>
              <a:t>one</a:t>
            </a:r>
            <a:r>
              <a:rPr lang="da-DK" sz="1000" dirty="0" smtClean="0">
                <a:solidFill>
                  <a:srgbClr val="C00000"/>
                </a:solidFill>
              </a:rPr>
              <a:t> new </a:t>
            </a:r>
            <a:r>
              <a:rPr lang="da-DK" sz="1000" i="1" dirty="0">
                <a:solidFill>
                  <a:srgbClr val="C00000"/>
                </a:solidFill>
              </a:rPr>
              <a:t>h</a:t>
            </a:r>
            <a:r>
              <a:rPr lang="da-DK" sz="1000" i="1" baseline="-25000" dirty="0">
                <a:solidFill>
                  <a:srgbClr val="C00000"/>
                </a:solidFill>
              </a:rPr>
              <a:t>i</a:t>
            </a:r>
            <a:r>
              <a:rPr lang="da-DK" sz="10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2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245930"/>
            <a:ext cx="8964488" cy="878814"/>
          </a:xfrm>
        </p:spPr>
        <p:txBody>
          <a:bodyPr>
            <a:normAutofit/>
          </a:bodyPr>
          <a:lstStyle/>
          <a:p>
            <a:pPr algn="l"/>
            <a:r>
              <a:rPr lang="da-DK" sz="3600" b="1" dirty="0" err="1" smtClean="0">
                <a:solidFill>
                  <a:schemeClr val="tx1"/>
                </a:solidFill>
              </a:rPr>
              <a:t>msb</a:t>
            </a:r>
            <a:r>
              <a:rPr lang="da-DK" sz="3600" b="1" dirty="0" smtClean="0">
                <a:solidFill>
                  <a:schemeClr val="tx1"/>
                </a:solidFill>
              </a:rPr>
              <a:t>(</a:t>
            </a:r>
            <a:r>
              <a:rPr lang="da-DK" sz="3600" b="1" i="1" dirty="0" smtClean="0">
                <a:solidFill>
                  <a:schemeClr val="tx1"/>
                </a:solidFill>
              </a:rPr>
              <a:t>x</a:t>
            </a:r>
            <a:r>
              <a:rPr lang="da-DK" sz="3600" b="1" dirty="0" smtClean="0">
                <a:solidFill>
                  <a:schemeClr val="tx1"/>
                </a:solidFill>
              </a:rPr>
              <a:t>) in O(1) steps </a:t>
            </a:r>
            <a:r>
              <a:rPr lang="da-DK" sz="3600" b="1" dirty="0" err="1" smtClean="0">
                <a:solidFill>
                  <a:schemeClr val="tx1"/>
                </a:solidFill>
              </a:rPr>
              <a:t>using</a:t>
            </a:r>
            <a:r>
              <a:rPr lang="da-DK" sz="3600" b="1" dirty="0" smtClean="0">
                <a:solidFill>
                  <a:schemeClr val="tx1"/>
                </a:solidFill>
              </a:rPr>
              <a:t> </a:t>
            </a:r>
            <a:r>
              <a:rPr lang="da-DK" sz="3600" b="1" dirty="0" smtClean="0">
                <a:solidFill>
                  <a:srgbClr val="C00000"/>
                </a:solidFill>
              </a:rPr>
              <a:t>5 </a:t>
            </a:r>
            <a:r>
              <a:rPr lang="da-DK" sz="3600" b="1" dirty="0" err="1" smtClean="0">
                <a:solidFill>
                  <a:srgbClr val="C00000"/>
                </a:solidFill>
              </a:rPr>
              <a:t>multiplications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 l="13477" t="27344" r="10351" b="37500"/>
          <a:stretch>
            <a:fillRect/>
          </a:stretch>
        </p:blipFill>
        <p:spPr bwMode="auto">
          <a:xfrm>
            <a:off x="61992" y="2643182"/>
            <a:ext cx="902896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339752" y="5301208"/>
            <a:ext cx="46434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200" dirty="0" smtClean="0">
                <a:latin typeface="+mj-lt"/>
                <a:cs typeface="Times New Roman" pitchFamily="18" charset="0"/>
              </a:rPr>
              <a:t>Word </a:t>
            </a:r>
            <a:r>
              <a:rPr lang="da-DK" sz="2200" dirty="0" err="1" smtClean="0">
                <a:latin typeface="+mj-lt"/>
                <a:cs typeface="Times New Roman" pitchFamily="18" charset="0"/>
              </a:rPr>
              <a:t>size</a:t>
            </a:r>
            <a:r>
              <a:rPr lang="da-DK" sz="2200" dirty="0" smtClean="0">
                <a:latin typeface="+mj-lt"/>
                <a:cs typeface="Times New Roman" pitchFamily="18" charset="0"/>
              </a:rPr>
              <a:t> </a:t>
            </a:r>
            <a:r>
              <a:rPr lang="da-DK" sz="2200" i="1" dirty="0" smtClean="0">
                <a:latin typeface="+mj-lt"/>
                <a:cs typeface="Times New Roman" pitchFamily="18" charset="0"/>
              </a:rPr>
              <a:t>n </a:t>
            </a:r>
            <a:r>
              <a:rPr lang="da-DK" sz="2200" dirty="0" smtClean="0">
                <a:latin typeface="+mj-lt"/>
                <a:cs typeface="Times New Roman" pitchFamily="18" charset="0"/>
              </a:rPr>
              <a:t>= </a:t>
            </a:r>
            <a:r>
              <a:rPr lang="da-DK" sz="2200" i="1" dirty="0" err="1" smtClean="0">
                <a:latin typeface="+mj-lt"/>
                <a:cs typeface="Times New Roman" pitchFamily="18" charset="0"/>
              </a:rPr>
              <a:t>g</a:t>
            </a:r>
            <a:r>
              <a:rPr lang="da-DK" sz="2200" dirty="0" err="1" smtClean="0">
                <a:latin typeface="+mj-lt"/>
                <a:cs typeface="Times New Roman" pitchFamily="18" charset="0"/>
              </a:rPr>
              <a:t>∙</a:t>
            </a:r>
            <a:r>
              <a:rPr lang="da-DK" sz="2200" i="1" dirty="0" err="1" smtClean="0">
                <a:latin typeface="+mj-lt"/>
                <a:cs typeface="Times New Roman" pitchFamily="18" charset="0"/>
              </a:rPr>
              <a:t>g</a:t>
            </a:r>
            <a:r>
              <a:rPr lang="da-DK" sz="2200" dirty="0" smtClean="0">
                <a:latin typeface="+mj-lt"/>
                <a:cs typeface="Times New Roman" pitchFamily="18" charset="0"/>
              </a:rPr>
              <a:t>,  </a:t>
            </a:r>
            <a:r>
              <a:rPr lang="da-DK" sz="2200" i="1" dirty="0" smtClean="0">
                <a:latin typeface="+mj-lt"/>
                <a:cs typeface="Times New Roman" pitchFamily="18" charset="0"/>
              </a:rPr>
              <a:t>g</a:t>
            </a:r>
            <a:r>
              <a:rPr lang="da-DK" sz="2200" dirty="0" smtClean="0">
                <a:latin typeface="+mj-lt"/>
                <a:cs typeface="Times New Roman" pitchFamily="18" charset="0"/>
              </a:rPr>
              <a:t> a power of 2</a:t>
            </a:r>
            <a:endParaRPr lang="en-US" sz="2200" dirty="0">
              <a:latin typeface="+mj-lt"/>
              <a:cs typeface="Times New Roman" pitchFamily="18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1015598" y="3071810"/>
            <a:ext cx="4056468" cy="1928826"/>
            <a:chOff x="1015598" y="3071810"/>
            <a:chExt cx="4056468" cy="1928826"/>
          </a:xfrm>
          <a:solidFill>
            <a:srgbClr val="C00000">
              <a:alpha val="50196"/>
            </a:srgbClr>
          </a:solidFill>
        </p:grpSpPr>
        <p:sp>
          <p:nvSpPr>
            <p:cNvPr id="6" name="Oval 5"/>
            <p:cNvSpPr/>
            <p:nvPr/>
          </p:nvSpPr>
          <p:spPr>
            <a:xfrm>
              <a:off x="1183418" y="3071810"/>
              <a:ext cx="214314" cy="2143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111980" y="4102938"/>
              <a:ext cx="214314" cy="2143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015598" y="4786322"/>
              <a:ext cx="214314" cy="2143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158870" y="3071810"/>
              <a:ext cx="214314" cy="2143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857752" y="4087440"/>
              <a:ext cx="214314" cy="2143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>
          <a:xfrm>
            <a:off x="107504" y="669740"/>
            <a:ext cx="8712968" cy="671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[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M.L. </a:t>
            </a:r>
            <a:r>
              <a:rPr lang="en-US" sz="1400" dirty="0" err="1" smtClean="0">
                <a:latin typeface="+mj-lt"/>
                <a:ea typeface="+mj-ea"/>
                <a:cs typeface="+mj-cs"/>
              </a:rPr>
              <a:t>Fredman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, D.E. Willard, </a:t>
            </a:r>
            <a:r>
              <a:rPr lang="en-US" sz="1400" i="1" dirty="0" smtClean="0">
                <a:latin typeface="+mj-lt"/>
                <a:ea typeface="+mj-ea"/>
                <a:cs typeface="+mj-cs"/>
              </a:rPr>
              <a:t>Surpassing the information-theoretic bound with fusion trees</a:t>
            </a:r>
            <a:r>
              <a:rPr lang="en-US" sz="1400" smtClean="0">
                <a:latin typeface="+mj-lt"/>
                <a:ea typeface="+mj-ea"/>
                <a:cs typeface="+mj-cs"/>
              </a:rPr>
              <a:t>, </a:t>
            </a:r>
            <a:br>
              <a:rPr lang="en-US" sz="1400" smtClean="0">
                <a:latin typeface="+mj-lt"/>
                <a:ea typeface="+mj-ea"/>
                <a:cs typeface="+mj-cs"/>
              </a:rPr>
            </a:br>
            <a:r>
              <a:rPr lang="en-US" sz="1400" smtClean="0">
                <a:latin typeface="+mj-lt"/>
                <a:ea typeface="+mj-ea"/>
                <a:cs typeface="+mj-cs"/>
              </a:rPr>
              <a:t>Journal 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of Computer and System Sciences 47 (3): 424–436,  1993]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6816" y="26064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RAM model (Random Access Machine)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40152" y="1529288"/>
          <a:ext cx="220142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1913394"/>
              </a:tblGrid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010100111010101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001010101010111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110101010101001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111100011110101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111100011111101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111100010000101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100010011110101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000000011111101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100010011110101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000000011111101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000011111111101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111111111111111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9" name="Freeform 8"/>
          <p:cNvSpPr/>
          <p:nvPr/>
        </p:nvSpPr>
        <p:spPr>
          <a:xfrm rot="5658425">
            <a:off x="7095491" y="5694170"/>
            <a:ext cx="256855" cy="1977763"/>
          </a:xfrm>
          <a:custGeom>
            <a:avLst/>
            <a:gdLst>
              <a:gd name="connsiteX0" fmla="*/ 508000 w 1901372"/>
              <a:gd name="connsiteY0" fmla="*/ 391885 h 2336800"/>
              <a:gd name="connsiteX1" fmla="*/ 1712686 w 1901372"/>
              <a:gd name="connsiteY1" fmla="*/ 0 h 2336800"/>
              <a:gd name="connsiteX2" fmla="*/ 1901372 w 1901372"/>
              <a:gd name="connsiteY2" fmla="*/ 2336800 h 2336800"/>
              <a:gd name="connsiteX3" fmla="*/ 58057 w 1901372"/>
              <a:gd name="connsiteY3" fmla="*/ 2278743 h 2336800"/>
              <a:gd name="connsiteX4" fmla="*/ 1277257 w 1901372"/>
              <a:gd name="connsiteY4" fmla="*/ 1915885 h 2336800"/>
              <a:gd name="connsiteX5" fmla="*/ 14514 w 1901372"/>
              <a:gd name="connsiteY5" fmla="*/ 1538514 h 2336800"/>
              <a:gd name="connsiteX6" fmla="*/ 1016000 w 1901372"/>
              <a:gd name="connsiteY6" fmla="*/ 1364343 h 2336800"/>
              <a:gd name="connsiteX7" fmla="*/ 0 w 1901372"/>
              <a:gd name="connsiteY7" fmla="*/ 1161143 h 2336800"/>
              <a:gd name="connsiteX8" fmla="*/ 725714 w 1901372"/>
              <a:gd name="connsiteY8" fmla="*/ 1074057 h 2336800"/>
              <a:gd name="connsiteX9" fmla="*/ 29029 w 1901372"/>
              <a:gd name="connsiteY9" fmla="*/ 812800 h 2336800"/>
              <a:gd name="connsiteX10" fmla="*/ 682172 w 1901372"/>
              <a:gd name="connsiteY10" fmla="*/ 682171 h 2336800"/>
              <a:gd name="connsiteX11" fmla="*/ 116114 w 1901372"/>
              <a:gd name="connsiteY11" fmla="*/ 595085 h 23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1372" h="2336800">
                <a:moveTo>
                  <a:pt x="508000" y="391885"/>
                </a:moveTo>
                <a:lnTo>
                  <a:pt x="1712686" y="0"/>
                </a:lnTo>
                <a:lnTo>
                  <a:pt x="1901372" y="2336800"/>
                </a:lnTo>
                <a:lnTo>
                  <a:pt x="58057" y="2278743"/>
                </a:lnTo>
                <a:lnTo>
                  <a:pt x="1277257" y="1915885"/>
                </a:lnTo>
                <a:lnTo>
                  <a:pt x="14514" y="1538514"/>
                </a:lnTo>
                <a:lnTo>
                  <a:pt x="1016000" y="1364343"/>
                </a:lnTo>
                <a:lnTo>
                  <a:pt x="0" y="1161143"/>
                </a:lnTo>
                <a:lnTo>
                  <a:pt x="725714" y="1074057"/>
                </a:lnTo>
                <a:lnTo>
                  <a:pt x="29029" y="812800"/>
                </a:lnTo>
                <a:lnTo>
                  <a:pt x="682172" y="682171"/>
                </a:lnTo>
                <a:lnTo>
                  <a:pt x="116114" y="595085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5400000">
            <a:off x="6691589" y="3342184"/>
            <a:ext cx="331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 smtClean="0"/>
              <a:t>Memory</a:t>
            </a:r>
            <a:r>
              <a:rPr lang="da-DK" sz="2400" dirty="0" smtClean="0"/>
              <a:t>, </a:t>
            </a:r>
            <a:r>
              <a:rPr lang="da-DK" sz="2400" dirty="0" err="1" smtClean="0"/>
              <a:t>infinite</a:t>
            </a:r>
            <a:endParaRPr lang="en-US" sz="2400" dirty="0"/>
          </a:p>
        </p:txBody>
      </p:sp>
      <p:sp>
        <p:nvSpPr>
          <p:cNvPr id="11" name="Left Brace 10"/>
          <p:cNvSpPr/>
          <p:nvPr/>
        </p:nvSpPr>
        <p:spPr>
          <a:xfrm rot="5400000">
            <a:off x="7078047" y="447925"/>
            <a:ext cx="216024" cy="185769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84168" y="81754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/>
              <a:t> bits</a:t>
            </a:r>
            <a:endParaRPr lang="en-US" sz="2800" dirty="0"/>
          </a:p>
        </p:txBody>
      </p:sp>
      <p:sp>
        <p:nvSpPr>
          <p:cNvPr id="13" name="Rounded Rectangle 12"/>
          <p:cNvSpPr/>
          <p:nvPr/>
        </p:nvSpPr>
        <p:spPr>
          <a:xfrm>
            <a:off x="611560" y="1916832"/>
            <a:ext cx="3456384" cy="223224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35696" y="206084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-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475656" y="350100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NOT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619672" y="311135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err="1" smtClean="0"/>
              <a:t>shift-right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59832" y="206084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XOR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771800" y="357301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AND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55576" y="314096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>
                <a:solidFill>
                  <a:srgbClr val="C00000"/>
                </a:solidFill>
              </a:rPr>
              <a:t>*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27784" y="270892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+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99592" y="246327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err="1" smtClean="0"/>
              <a:t>shift-left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1560" y="21328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OR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83568" y="1412776"/>
            <a:ext cx="331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smtClean="0"/>
              <a:t>CPU, O(1) registers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44008" y="2780928"/>
            <a:ext cx="1008112" cy="0"/>
          </a:xfrm>
          <a:prstGeom prst="straightConnector1">
            <a:avLst/>
          </a:prstGeom>
          <a:ln w="88900"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4572000" y="3212976"/>
            <a:ext cx="1008112" cy="0"/>
          </a:xfrm>
          <a:prstGeom prst="straightConnector1">
            <a:avLst/>
          </a:prstGeom>
          <a:ln w="88900"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499992" y="2103239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err="1" smtClean="0">
                <a:solidFill>
                  <a:srgbClr val="C00000"/>
                </a:solidFill>
              </a:rPr>
              <a:t>write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27984" y="3399383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err="1" smtClean="0">
                <a:solidFill>
                  <a:srgbClr val="C00000"/>
                </a:solidFill>
              </a:rPr>
              <a:t>read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9512" y="5373216"/>
            <a:ext cx="6228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smtClean="0"/>
              <a:t> 		      # </a:t>
            </a:r>
            <a:r>
              <a:rPr lang="da-DK" sz="2400" b="1" dirty="0" err="1" smtClean="0"/>
              <a:t>reads</a:t>
            </a:r>
            <a:r>
              <a:rPr lang="da-DK" sz="2400" b="1" dirty="0" smtClean="0"/>
              <a:t> </a:t>
            </a:r>
          </a:p>
          <a:p>
            <a:r>
              <a:rPr lang="da-DK" sz="2400" b="1" dirty="0" err="1" smtClean="0"/>
              <a:t>Complexity</a:t>
            </a:r>
            <a:r>
              <a:rPr lang="da-DK" sz="2400" b="1" dirty="0" smtClean="0"/>
              <a:t> = 	   + # </a:t>
            </a:r>
            <a:r>
              <a:rPr lang="da-DK" sz="2400" b="1" dirty="0" err="1" smtClean="0"/>
              <a:t>writes</a:t>
            </a:r>
            <a:r>
              <a:rPr lang="da-DK" sz="2400" b="1" dirty="0" smtClean="0"/>
              <a:t> </a:t>
            </a:r>
          </a:p>
          <a:p>
            <a:r>
              <a:rPr lang="da-DK" sz="2400" b="1" dirty="0" smtClean="0"/>
              <a:t>		   + # </a:t>
            </a:r>
            <a:r>
              <a:rPr lang="da-DK" sz="2400" b="1" dirty="0" err="1" smtClean="0"/>
              <a:t>instructions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performed</a:t>
            </a:r>
            <a:endParaRPr lang="en-US" sz="2400" b="1" dirty="0"/>
          </a:p>
        </p:txBody>
      </p:sp>
      <p:sp>
        <p:nvSpPr>
          <p:cNvPr id="34" name="Left Brace 33"/>
          <p:cNvSpPr/>
          <p:nvPr/>
        </p:nvSpPr>
        <p:spPr>
          <a:xfrm>
            <a:off x="1979711" y="5445224"/>
            <a:ext cx="288033" cy="103685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797104" y="3419709"/>
            <a:ext cx="432048" cy="936103"/>
          </a:xfrm>
          <a:prstGeom prst="straightConnector1">
            <a:avLst/>
          </a:prstGeom>
          <a:ln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49032" y="428380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not an AC</a:t>
            </a:r>
            <a:r>
              <a:rPr lang="da-DK" baseline="30000" dirty="0" smtClean="0">
                <a:solidFill>
                  <a:srgbClr val="C00000"/>
                </a:solidFill>
              </a:rPr>
              <a:t>0</a:t>
            </a:r>
            <a:r>
              <a:rPr lang="da-DK" dirty="0" smtClean="0">
                <a:solidFill>
                  <a:srgbClr val="C00000"/>
                </a:solidFill>
              </a:rPr>
              <a:t> operation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2" cstate="print"/>
          <a:srcRect l="13460" t="8379" r="9598" b="26266"/>
          <a:stretch>
            <a:fillRect/>
          </a:stretch>
        </p:blipFill>
        <p:spPr bwMode="auto">
          <a:xfrm>
            <a:off x="251362" y="3501008"/>
            <a:ext cx="583280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6816" y="26064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Radix Sort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72200" y="939138"/>
          <a:ext cx="2201426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1913394"/>
              </a:tblGrid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010100111010101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001010101010111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110101010101001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111100011110101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111100011111101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111100010000101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111010100101010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110110101010101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r>
                        <a:rPr lang="da-DK" sz="2800" b="1" i="1" dirty="0" smtClean="0">
                          <a:solidFill>
                            <a:srgbClr val="C00000"/>
                          </a:solidFill>
                        </a:rPr>
                        <a:t>n</a:t>
                      </a:r>
                      <a:endParaRPr lang="en-US" sz="2800" b="1" i="1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tx1"/>
                          </a:solidFill>
                        </a:rPr>
                        <a:t>100010011110101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bg1"/>
                          </a:solidFill>
                        </a:rPr>
                        <a:t>000000000000000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smtClean="0">
                          <a:solidFill>
                            <a:schemeClr val="bg1"/>
                          </a:solidFill>
                        </a:rPr>
                        <a:t>000000000000000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smtClean="0">
                          <a:solidFill>
                            <a:schemeClr val="bg1"/>
                          </a:solidFill>
                        </a:rPr>
                        <a:t>000000000000000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smtClean="0">
                          <a:solidFill>
                            <a:schemeClr val="bg1"/>
                          </a:solidFill>
                        </a:rPr>
                        <a:t>000000000000000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0816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0" dirty="0" smtClean="0">
                          <a:solidFill>
                            <a:schemeClr val="bg1"/>
                          </a:solidFill>
                        </a:rPr>
                        <a:t>000000000000000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9" name="Freeform 8"/>
          <p:cNvSpPr/>
          <p:nvPr/>
        </p:nvSpPr>
        <p:spPr>
          <a:xfrm rot="5658425">
            <a:off x="7546786" y="5262122"/>
            <a:ext cx="256855" cy="1977763"/>
          </a:xfrm>
          <a:custGeom>
            <a:avLst/>
            <a:gdLst>
              <a:gd name="connsiteX0" fmla="*/ 508000 w 1901372"/>
              <a:gd name="connsiteY0" fmla="*/ 391885 h 2336800"/>
              <a:gd name="connsiteX1" fmla="*/ 1712686 w 1901372"/>
              <a:gd name="connsiteY1" fmla="*/ 0 h 2336800"/>
              <a:gd name="connsiteX2" fmla="*/ 1901372 w 1901372"/>
              <a:gd name="connsiteY2" fmla="*/ 2336800 h 2336800"/>
              <a:gd name="connsiteX3" fmla="*/ 58057 w 1901372"/>
              <a:gd name="connsiteY3" fmla="*/ 2278743 h 2336800"/>
              <a:gd name="connsiteX4" fmla="*/ 1277257 w 1901372"/>
              <a:gd name="connsiteY4" fmla="*/ 1915885 h 2336800"/>
              <a:gd name="connsiteX5" fmla="*/ 14514 w 1901372"/>
              <a:gd name="connsiteY5" fmla="*/ 1538514 h 2336800"/>
              <a:gd name="connsiteX6" fmla="*/ 1016000 w 1901372"/>
              <a:gd name="connsiteY6" fmla="*/ 1364343 h 2336800"/>
              <a:gd name="connsiteX7" fmla="*/ 0 w 1901372"/>
              <a:gd name="connsiteY7" fmla="*/ 1161143 h 2336800"/>
              <a:gd name="connsiteX8" fmla="*/ 725714 w 1901372"/>
              <a:gd name="connsiteY8" fmla="*/ 1074057 h 2336800"/>
              <a:gd name="connsiteX9" fmla="*/ 29029 w 1901372"/>
              <a:gd name="connsiteY9" fmla="*/ 812800 h 2336800"/>
              <a:gd name="connsiteX10" fmla="*/ 682172 w 1901372"/>
              <a:gd name="connsiteY10" fmla="*/ 682171 h 2336800"/>
              <a:gd name="connsiteX11" fmla="*/ 116114 w 1901372"/>
              <a:gd name="connsiteY11" fmla="*/ 595085 h 23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01372" h="2336800">
                <a:moveTo>
                  <a:pt x="508000" y="391885"/>
                </a:moveTo>
                <a:lnTo>
                  <a:pt x="1712686" y="0"/>
                </a:lnTo>
                <a:lnTo>
                  <a:pt x="1901372" y="2336800"/>
                </a:lnTo>
                <a:lnTo>
                  <a:pt x="58057" y="2278743"/>
                </a:lnTo>
                <a:lnTo>
                  <a:pt x="1277257" y="1915885"/>
                </a:lnTo>
                <a:lnTo>
                  <a:pt x="14514" y="1538514"/>
                </a:lnTo>
                <a:lnTo>
                  <a:pt x="1016000" y="1364343"/>
                </a:lnTo>
                <a:lnTo>
                  <a:pt x="0" y="1161143"/>
                </a:lnTo>
                <a:lnTo>
                  <a:pt x="725714" y="1074057"/>
                </a:lnTo>
                <a:lnTo>
                  <a:pt x="29029" y="812800"/>
                </a:lnTo>
                <a:lnTo>
                  <a:pt x="682172" y="682171"/>
                </a:lnTo>
                <a:lnTo>
                  <a:pt x="116114" y="595085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 rot="5400000">
            <a:off x="7510095" y="-142225"/>
            <a:ext cx="216024" cy="185769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516216" y="22739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/>
              <a:t> bits</a:t>
            </a:r>
            <a:endParaRPr lang="en-US" sz="2800" dirty="0"/>
          </a:p>
        </p:txBody>
      </p:sp>
      <p:pic>
        <p:nvPicPr>
          <p:cNvPr id="29" name="Picture 16"/>
          <p:cNvPicPr>
            <a:picLocks noChangeAspect="1" noChangeArrowheads="1"/>
          </p:cNvPicPr>
          <p:nvPr/>
        </p:nvPicPr>
        <p:blipFill>
          <a:blip r:embed="rId3" cstate="print"/>
          <a:srcRect l="5586" t="15369" r="42944" b="68015"/>
          <a:stretch>
            <a:fillRect/>
          </a:stretch>
        </p:blipFill>
        <p:spPr bwMode="auto">
          <a:xfrm>
            <a:off x="323528" y="2492896"/>
            <a:ext cx="4032448" cy="81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ctangle 29"/>
          <p:cNvSpPr/>
          <p:nvPr/>
        </p:nvSpPr>
        <p:spPr>
          <a:xfrm>
            <a:off x="216386" y="2494728"/>
            <a:ext cx="5867781" cy="41549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/>
              <a:t> 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419872" y="630932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dirty="0" smtClean="0"/>
              <a:t>[</a:t>
            </a:r>
            <a:r>
              <a:rPr lang="da-DK" dirty="0" err="1" smtClean="0"/>
              <a:t>Cormen</a:t>
            </a:r>
            <a:r>
              <a:rPr lang="da-DK" dirty="0" smtClean="0"/>
              <a:t> et al. 2009]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691680" y="98629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>
                <a:solidFill>
                  <a:srgbClr val="C00000"/>
                </a:solidFill>
              </a:rPr>
              <a:t>/log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  x </a:t>
            </a:r>
            <a:r>
              <a:rPr lang="da-DK" sz="2800" cap="small" dirty="0" err="1" smtClean="0">
                <a:solidFill>
                  <a:srgbClr val="C00000"/>
                </a:solidFill>
              </a:rPr>
              <a:t>Counting-Sort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da-DK" sz="2800" dirty="0" smtClean="0">
                <a:solidFill>
                  <a:srgbClr val="C00000"/>
                </a:solidFill>
              </a:rPr>
              <a:t>= O(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</a:rPr>
              <a:t>∙</a:t>
            </a:r>
            <a:r>
              <a:rPr lang="da-DK" sz="2800" i="1" dirty="0" err="1" smtClean="0">
                <a:solidFill>
                  <a:srgbClr val="C00000"/>
                </a:solidFill>
              </a:rPr>
              <a:t>w</a:t>
            </a:r>
            <a:r>
              <a:rPr lang="da-DK" sz="2800" dirty="0" err="1" smtClean="0">
                <a:solidFill>
                  <a:srgbClr val="C00000"/>
                </a:solidFill>
              </a:rPr>
              <a:t>/log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8547" y="1124744"/>
            <a:ext cx="5875621" cy="83099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 smtClean="0"/>
              <a:t>GOAL</a:t>
            </a:r>
            <a:r>
              <a:rPr lang="da-DK" sz="2400" dirty="0" smtClean="0"/>
              <a:t>: Design </a:t>
            </a:r>
            <a:r>
              <a:rPr lang="da-DK" sz="2400" dirty="0" err="1" smtClean="0"/>
              <a:t>algorithms</a:t>
            </a:r>
            <a:r>
              <a:rPr lang="da-DK" sz="2400" dirty="0" smtClean="0"/>
              <a:t> </a:t>
            </a:r>
            <a:r>
              <a:rPr lang="da-DK" sz="2400" dirty="0" err="1" smtClean="0"/>
              <a:t>with</a:t>
            </a:r>
            <a:r>
              <a:rPr lang="da-DK" sz="2400" dirty="0" smtClean="0"/>
              <a:t> </a:t>
            </a:r>
            <a:r>
              <a:rPr lang="da-DK" sz="2400" dirty="0" err="1" smtClean="0"/>
              <a:t>complexity</a:t>
            </a:r>
            <a:r>
              <a:rPr lang="da-DK" sz="2400" dirty="0" smtClean="0"/>
              <a:t> independent of </a:t>
            </a:r>
            <a:r>
              <a:rPr lang="da-DK" sz="2400" i="1" dirty="0" smtClean="0">
                <a:solidFill>
                  <a:srgbClr val="C00000"/>
                </a:solidFill>
              </a:rPr>
              <a:t>w</a:t>
            </a:r>
            <a:r>
              <a:rPr lang="da-DK" sz="2400" dirty="0" smtClean="0"/>
              <a:t> (</a:t>
            </a:r>
            <a:r>
              <a:rPr lang="en-US" sz="2400" b="1" dirty="0" smtClean="0">
                <a:solidFill>
                  <a:srgbClr val="C00000"/>
                </a:solidFill>
              </a:rPr>
              <a:t>trans-dichotomous</a:t>
            </a:r>
            <a:r>
              <a:rPr lang="en-US" sz="2400" dirty="0" smtClean="0"/>
              <a:t>)</a:t>
            </a:r>
            <a:endParaRPr lang="en-US" sz="2400" b="1" dirty="0" smtClean="0"/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35496" y="1853952"/>
            <a:ext cx="6192688" cy="671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[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M.L. </a:t>
            </a:r>
            <a:r>
              <a:rPr lang="en-US" sz="1400" dirty="0" err="1" smtClean="0">
                <a:latin typeface="+mj-lt"/>
                <a:ea typeface="+mj-ea"/>
                <a:cs typeface="+mj-cs"/>
              </a:rPr>
              <a:t>Fredman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, D.E. Willard, </a:t>
            </a:r>
            <a:r>
              <a:rPr lang="en-US" sz="1400" i="1" dirty="0" smtClean="0">
                <a:latin typeface="+mj-lt"/>
                <a:ea typeface="+mj-ea"/>
                <a:cs typeface="+mj-cs"/>
              </a:rPr>
              <a:t>Surpassing the information-theoretic bound with fusion trees</a:t>
            </a:r>
            <a:r>
              <a:rPr lang="en-US" sz="1400" dirty="0" smtClean="0">
                <a:latin typeface="+mj-lt"/>
                <a:ea typeface="+mj-ea"/>
                <a:cs typeface="+mj-cs"/>
              </a:rPr>
              <a:t>, Journal of Computer and System Sciences 47 (3): 424–436,  1993]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/>
      <p:bldP spid="37" grpId="0" animBg="1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79512" y="3068960"/>
            <a:ext cx="8964488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da-DK" sz="1300" smtClean="0"/>
              <a:t>[D. </a:t>
            </a:r>
            <a:r>
              <a:rPr lang="da-DK" sz="1400" smtClean="0"/>
              <a:t>Kirkpatrick, S. Reisch, </a:t>
            </a:r>
            <a:r>
              <a:rPr lang="en-US" sz="1400" i="1"/>
              <a:t>Upper bounds for sorting integers on random </a:t>
            </a:r>
            <a:r>
              <a:rPr lang="en-US" sz="1400" i="1" smtClean="0"/>
              <a:t>access </a:t>
            </a:r>
            <a:r>
              <a:rPr lang="da-DK" sz="1400" i="1" smtClean="0"/>
              <a:t>machines</a:t>
            </a:r>
            <a:r>
              <a:rPr lang="da-DK" sz="1400"/>
              <a:t>. Theoretical Computer </a:t>
            </a:r>
            <a:r>
              <a:rPr lang="da-DK" sz="1400" smtClean="0"/>
              <a:t>Science 28(3), 1983]</a:t>
            </a:r>
            <a:endParaRPr lang="da-DK" sz="1300" smtClean="0"/>
          </a:p>
          <a:p>
            <a:r>
              <a:rPr lang="da-DK" sz="1300" smtClean="0"/>
              <a:t>[</a:t>
            </a:r>
            <a:r>
              <a:rPr lang="en-US" sz="1300" dirty="0" smtClean="0"/>
              <a:t>M.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On RAM Priority Queues</a:t>
            </a:r>
            <a:r>
              <a:rPr lang="en-US" sz="1300" dirty="0" smtClean="0"/>
              <a:t>. ACM-SIAM Symposium on Discrete Algorithms, 59-67, 1996]</a:t>
            </a:r>
          </a:p>
          <a:p>
            <a:r>
              <a:rPr lang="en-US" sz="1300" dirty="0" smtClean="0"/>
              <a:t>[Y. Han, M.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Integer Sorting in </a:t>
            </a:r>
            <a:r>
              <a:rPr lang="en-US" sz="1300" dirty="0" smtClean="0"/>
              <a:t>O(</a:t>
            </a:r>
            <a:r>
              <a:rPr lang="en-US" sz="1300" i="1" dirty="0" smtClean="0"/>
              <a:t>n </a:t>
            </a:r>
            <a:r>
              <a:rPr lang="en-US" sz="1300" dirty="0" smtClean="0">
                <a:sym typeface="Symbol"/>
              </a:rPr>
              <a:t>l</a:t>
            </a:r>
            <a:r>
              <a:rPr lang="en-US" sz="1300" dirty="0" smtClean="0"/>
              <a:t>og </a:t>
            </a:r>
            <a:r>
              <a:rPr lang="en-US" sz="1300" dirty="0" err="1" smtClean="0"/>
              <a:t>log</a:t>
            </a:r>
            <a:r>
              <a:rPr lang="en-US" sz="1300" dirty="0" smtClean="0"/>
              <a:t> </a:t>
            </a:r>
            <a:r>
              <a:rPr lang="en-US" sz="1300" i="1" dirty="0" smtClean="0"/>
              <a:t>n</a:t>
            </a:r>
            <a:r>
              <a:rPr lang="en-US" sz="1300" dirty="0" smtClean="0"/>
              <a:t>)</a:t>
            </a:r>
            <a:r>
              <a:rPr lang="en-US" sz="1300" i="1" dirty="0" smtClean="0"/>
              <a:t> Expected Time and Linear Space</a:t>
            </a:r>
            <a:r>
              <a:rPr lang="en-US" sz="1300" dirty="0" smtClean="0"/>
              <a:t>, IEEE Foundations of Computer Science, 135-144, 2002]</a:t>
            </a:r>
          </a:p>
          <a:p>
            <a:r>
              <a:rPr lang="da-DK" sz="1300" dirty="0" smtClean="0"/>
              <a:t>[A. Andersson, T. </a:t>
            </a:r>
            <a:r>
              <a:rPr lang="da-DK" sz="1300" dirty="0" err="1" smtClean="0"/>
              <a:t>Hagerup</a:t>
            </a:r>
            <a:r>
              <a:rPr lang="da-DK" sz="1300" dirty="0" smtClean="0"/>
              <a:t>, S. Nilsson, R. </a:t>
            </a:r>
            <a:r>
              <a:rPr lang="da-DK" sz="1300" dirty="0" err="1" smtClean="0"/>
              <a:t>Raman</a:t>
            </a:r>
            <a:r>
              <a:rPr lang="da-DK" sz="1300" dirty="0" smtClean="0"/>
              <a:t>: </a:t>
            </a:r>
            <a:r>
              <a:rPr lang="da-DK" sz="1300" i="1" dirty="0" err="1" smtClean="0"/>
              <a:t>Sorting</a:t>
            </a:r>
            <a:r>
              <a:rPr lang="da-DK" sz="1300" i="1" dirty="0" smtClean="0"/>
              <a:t> in linear time?</a:t>
            </a:r>
            <a:r>
              <a:rPr lang="da-DK" sz="1300" dirty="0" smtClean="0"/>
              <a:t> </a:t>
            </a:r>
            <a:r>
              <a:rPr lang="en-US" sz="1300" dirty="0" smtClean="0"/>
              <a:t>ACM Symposium on Theory of Computing</a:t>
            </a:r>
            <a:r>
              <a:rPr lang="da-DK" sz="1300" dirty="0" smtClean="0"/>
              <a:t>, 427-436, 1995]</a:t>
            </a:r>
          </a:p>
          <a:p>
            <a:r>
              <a:rPr lang="da-DK" sz="1300" dirty="0" smtClean="0"/>
              <a:t>[D. </a:t>
            </a:r>
            <a:r>
              <a:rPr lang="da-DK" sz="1300" dirty="0" err="1" smtClean="0"/>
              <a:t>Belazzougu</a:t>
            </a:r>
            <a:r>
              <a:rPr lang="da-DK" sz="1300" dirty="0" smtClean="0"/>
              <a:t>, G. S. Brodal, J. A. S. Nielsen,</a:t>
            </a:r>
            <a:r>
              <a:rPr lang="da-DK" sz="1300" i="1" dirty="0" smtClean="0"/>
              <a:t> </a:t>
            </a:r>
            <a:r>
              <a:rPr lang="en-US" sz="1300" i="1" dirty="0"/>
              <a:t>Expected Linear Time Sorting for Word </a:t>
            </a:r>
            <a:r>
              <a:rPr lang="en-US" sz="1300" i="1" dirty="0" smtClean="0"/>
              <a:t>Size</a:t>
            </a:r>
            <a:r>
              <a:rPr lang="en-US" sz="1300" dirty="0" smtClean="0"/>
              <a:t> </a:t>
            </a:r>
            <a:r>
              <a:rPr lang="en-US" sz="1300" dirty="0" smtClean="0">
                <a:sym typeface="Symbol"/>
              </a:rPr>
              <a:t></a:t>
            </a:r>
            <a:r>
              <a:rPr lang="pt-BR" sz="1300" dirty="0" smtClean="0"/>
              <a:t>(log</a:t>
            </a:r>
            <a:r>
              <a:rPr lang="pt-BR" sz="1300" baseline="30000" dirty="0" smtClean="0"/>
              <a:t>2</a:t>
            </a:r>
            <a:r>
              <a:rPr lang="pt-BR" sz="1300" dirty="0" smtClean="0"/>
              <a:t> </a:t>
            </a:r>
            <a:r>
              <a:rPr lang="pt-BR" sz="1300" i="1" dirty="0" smtClean="0"/>
              <a:t>n</a:t>
            </a:r>
            <a:r>
              <a:rPr lang="pt-BR" sz="1300" dirty="0" smtClean="0">
                <a:sym typeface="Symbol"/>
              </a:rPr>
              <a:t></a:t>
            </a:r>
            <a:r>
              <a:rPr lang="pt-BR" sz="1300" dirty="0" smtClean="0"/>
              <a:t>log </a:t>
            </a:r>
            <a:r>
              <a:rPr lang="pt-BR" sz="1300" dirty="0"/>
              <a:t>log </a:t>
            </a:r>
            <a:r>
              <a:rPr lang="pt-BR" sz="1300" i="1" dirty="0"/>
              <a:t>n</a:t>
            </a:r>
            <a:r>
              <a:rPr lang="pt-BR" sz="1300" smtClean="0"/>
              <a:t>), </a:t>
            </a:r>
            <a:r>
              <a:rPr lang="en-US" sz="1300" smtClean="0"/>
              <a:t>Scandinavian </a:t>
            </a:r>
            <a:r>
              <a:rPr lang="en-US" sz="1300"/>
              <a:t>Workshop on Algorithm Theory</a:t>
            </a:r>
            <a:r>
              <a:rPr lang="en-US" sz="1300" smtClean="0"/>
              <a:t>, </a:t>
            </a:r>
            <a:r>
              <a:rPr lang="da-DK" sz="1400" smtClean="0"/>
              <a:t>26-37</a:t>
            </a:r>
            <a:r>
              <a:rPr lang="pt-BR" sz="1300" smtClean="0"/>
              <a:t>, 2014]</a:t>
            </a:r>
            <a:endParaRPr lang="en-US" sz="1300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6816" y="44624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Sorting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1720" y="44624"/>
            <a:ext cx="63367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Comparison</a:t>
            </a:r>
            <a:r>
              <a:rPr lang="da-DK" sz="2800" dirty="0" smtClean="0">
                <a:solidFill>
                  <a:srgbClr val="C00000"/>
                </a:solidFill>
              </a:rPr>
              <a:t> 	O(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</a:rPr>
              <a:t>∙log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  </a:t>
            </a:r>
          </a:p>
          <a:p>
            <a:r>
              <a:rPr lang="da-DK">
                <a:solidFill>
                  <a:srgbClr val="C00000"/>
                </a:solidFill>
              </a:rPr>
              <a:t>Radix-Sort 	</a:t>
            </a:r>
            <a:r>
              <a:rPr lang="da-DK" sz="2800">
                <a:solidFill>
                  <a:srgbClr val="C00000"/>
                </a:solidFill>
              </a:rPr>
              <a:t>O(</a:t>
            </a:r>
            <a:r>
              <a:rPr lang="da-DK" sz="2800" i="1">
                <a:solidFill>
                  <a:srgbClr val="C00000"/>
                </a:solidFill>
              </a:rPr>
              <a:t>n</a:t>
            </a:r>
            <a:r>
              <a:rPr lang="da-DK" sz="2800">
                <a:solidFill>
                  <a:srgbClr val="C00000"/>
                </a:solidFill>
              </a:rPr>
              <a:t>∙</a:t>
            </a:r>
            <a:r>
              <a:rPr lang="da-DK" sz="2800" i="1">
                <a:solidFill>
                  <a:srgbClr val="C00000"/>
                </a:solidFill>
              </a:rPr>
              <a:t>w</a:t>
            </a:r>
            <a:r>
              <a:rPr lang="da-DK" sz="2800">
                <a:solidFill>
                  <a:srgbClr val="C00000"/>
                </a:solidFill>
              </a:rPr>
              <a:t>/log </a:t>
            </a:r>
            <a:r>
              <a:rPr lang="da-DK" sz="2800" i="1">
                <a:solidFill>
                  <a:srgbClr val="C00000"/>
                </a:solidFill>
              </a:rPr>
              <a:t>n</a:t>
            </a:r>
            <a:r>
              <a:rPr lang="da-DK" sz="2800">
                <a:solidFill>
                  <a:srgbClr val="C00000"/>
                </a:solidFill>
              </a:rPr>
              <a:t>)</a:t>
            </a:r>
          </a:p>
          <a:p>
            <a:r>
              <a:rPr lang="da-DK" smtClean="0">
                <a:solidFill>
                  <a:srgbClr val="C00000"/>
                </a:solidFill>
              </a:rPr>
              <a:t>[KR83]</a:t>
            </a:r>
            <a:r>
              <a:rPr lang="da-DK">
                <a:solidFill>
                  <a:srgbClr val="C00000"/>
                </a:solidFill>
              </a:rPr>
              <a:t>	</a:t>
            </a:r>
            <a:r>
              <a:rPr lang="da-DK" smtClean="0">
                <a:solidFill>
                  <a:srgbClr val="C00000"/>
                </a:solidFill>
              </a:rPr>
              <a:t>	</a:t>
            </a:r>
            <a:r>
              <a:rPr lang="da-DK" sz="2800" smtClean="0">
                <a:solidFill>
                  <a:srgbClr val="C00000"/>
                </a:solidFill>
              </a:rPr>
              <a:t>O(</a:t>
            </a:r>
            <a:r>
              <a:rPr lang="da-DK" sz="2800" i="1" smtClean="0">
                <a:solidFill>
                  <a:srgbClr val="C00000"/>
                </a:solidFill>
              </a:rPr>
              <a:t>n</a:t>
            </a:r>
            <a:r>
              <a:rPr lang="da-DK" sz="2800" smtClean="0">
                <a:solidFill>
                  <a:srgbClr val="C00000"/>
                </a:solidFill>
              </a:rPr>
              <a:t>∙log(</a:t>
            </a:r>
            <a:r>
              <a:rPr lang="da-DK" sz="2800" i="1" smtClean="0">
                <a:solidFill>
                  <a:srgbClr val="C00000"/>
                </a:solidFill>
              </a:rPr>
              <a:t>w</a:t>
            </a:r>
            <a:r>
              <a:rPr lang="da-DK" sz="2800" smtClean="0">
                <a:solidFill>
                  <a:srgbClr val="C00000"/>
                </a:solidFill>
              </a:rPr>
              <a:t>/log </a:t>
            </a:r>
            <a:r>
              <a:rPr lang="da-DK" sz="2800" i="1" smtClean="0">
                <a:solidFill>
                  <a:srgbClr val="C00000"/>
                </a:solidFill>
              </a:rPr>
              <a:t>n</a:t>
            </a:r>
            <a:r>
              <a:rPr lang="da-DK" sz="2800" smtClean="0">
                <a:solidFill>
                  <a:srgbClr val="C00000"/>
                </a:solidFill>
              </a:rPr>
              <a:t>))</a:t>
            </a:r>
            <a:endParaRPr lang="da-DK" sz="2800">
              <a:solidFill>
                <a:srgbClr val="C00000"/>
              </a:solidFill>
            </a:endParaRPr>
          </a:p>
          <a:p>
            <a:r>
              <a:rPr lang="da-DK" smtClean="0">
                <a:solidFill>
                  <a:srgbClr val="C00000"/>
                </a:solidFill>
              </a:rPr>
              <a:t>[</a:t>
            </a:r>
            <a:r>
              <a:rPr lang="da-DK" dirty="0" smtClean="0">
                <a:solidFill>
                  <a:srgbClr val="C00000"/>
                </a:solidFill>
              </a:rPr>
              <a:t>T96]</a:t>
            </a:r>
            <a:r>
              <a:rPr lang="da-DK" sz="2800" dirty="0" smtClean="0">
                <a:solidFill>
                  <a:srgbClr val="C00000"/>
                </a:solidFill>
              </a:rPr>
              <a:t>		O(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</a:rPr>
              <a:t>∙loglog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  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[HT02]	</a:t>
            </a:r>
            <a:r>
              <a:rPr lang="da-DK" sz="2800" dirty="0" smtClean="0">
                <a:solidFill>
                  <a:srgbClr val="C00000"/>
                </a:solidFill>
              </a:rPr>
              <a:t>	O(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</a:rPr>
              <a:t>∙</a:t>
            </a:r>
            <a:r>
              <a:rPr lang="da-DK" sz="2800" dirty="0" err="1" smtClean="0">
                <a:solidFill>
                  <a:srgbClr val="C00000"/>
                </a:solidFill>
                <a:sym typeface="Symbol"/>
              </a:rPr>
              <a:t>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</a:t>
            </a:r>
            <a:r>
              <a:rPr lang="da-DK" sz="2800" dirty="0" err="1" smtClean="0">
                <a:solidFill>
                  <a:srgbClr val="C00000"/>
                </a:solidFill>
              </a:rPr>
              <a:t>exp</a:t>
            </a:r>
            <a:r>
              <a:rPr lang="da-DK" sz="28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[AHNR95]</a:t>
            </a:r>
            <a:r>
              <a:rPr lang="da-DK" sz="2800" dirty="0" smtClean="0">
                <a:solidFill>
                  <a:srgbClr val="C00000"/>
                </a:solidFill>
              </a:rPr>
              <a:t>	O(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</a:t>
            </a:r>
            <a:r>
              <a:rPr lang="da-DK" sz="2800" dirty="0" err="1" smtClean="0">
                <a:solidFill>
                  <a:srgbClr val="C00000"/>
                </a:solidFill>
              </a:rPr>
              <a:t>exp</a:t>
            </a:r>
            <a:r>
              <a:rPr lang="da-DK" sz="2800" dirty="0" smtClean="0">
                <a:solidFill>
                  <a:srgbClr val="C00000"/>
                </a:solidFill>
              </a:rPr>
              <a:t>., </a:t>
            </a:r>
            <a:r>
              <a:rPr lang="da-DK" sz="2800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>
                <a:solidFill>
                  <a:srgbClr val="C00000"/>
                </a:solidFill>
              </a:rPr>
              <a:t> ≥ log</a:t>
            </a:r>
            <a:r>
              <a:rPr lang="da-DK" sz="2800" baseline="30000" dirty="0" smtClean="0">
                <a:solidFill>
                  <a:srgbClr val="C00000"/>
                </a:solidFill>
              </a:rPr>
              <a:t>2+</a:t>
            </a:r>
            <a:r>
              <a:rPr lang="da-DK" sz="2800" baseline="30000" dirty="0" smtClean="0">
                <a:solidFill>
                  <a:srgbClr val="C00000"/>
                </a:solidFill>
                <a:sym typeface="Symbol"/>
              </a:rPr>
              <a:t>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</a:p>
          <a:p>
            <a:r>
              <a:rPr lang="da-DK" smtClean="0">
                <a:solidFill>
                  <a:srgbClr val="C00000"/>
                </a:solidFill>
              </a:rPr>
              <a:t>[BBN14]</a:t>
            </a:r>
            <a:r>
              <a:rPr lang="da-DK" sz="2800" dirty="0">
                <a:solidFill>
                  <a:srgbClr val="C00000"/>
                </a:solidFill>
              </a:rPr>
              <a:t>	</a:t>
            </a:r>
            <a:r>
              <a:rPr lang="da-DK" sz="2800" dirty="0" smtClean="0">
                <a:solidFill>
                  <a:srgbClr val="C00000"/>
                </a:solidFill>
              </a:rPr>
              <a:t>	O(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</a:t>
            </a:r>
            <a:r>
              <a:rPr lang="da-DK" sz="2800" dirty="0" err="1" smtClean="0">
                <a:solidFill>
                  <a:srgbClr val="C00000"/>
                </a:solidFill>
              </a:rPr>
              <a:t>exp</a:t>
            </a:r>
            <a:r>
              <a:rPr lang="da-DK" sz="2800" dirty="0" smtClean="0">
                <a:solidFill>
                  <a:srgbClr val="C00000"/>
                </a:solidFill>
              </a:rPr>
              <a:t>., </a:t>
            </a:r>
            <a:r>
              <a:rPr lang="da-DK" sz="2800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dirty="0">
                <a:solidFill>
                  <a:srgbClr val="C00000"/>
                </a:solidFill>
              </a:rPr>
              <a:t>≥ </a:t>
            </a:r>
            <a:r>
              <a:rPr lang="da-DK" sz="2800" dirty="0" smtClean="0">
                <a:solidFill>
                  <a:srgbClr val="C00000"/>
                </a:solidFill>
              </a:rPr>
              <a:t>log</a:t>
            </a:r>
            <a:r>
              <a:rPr lang="da-DK" sz="2800" baseline="30000" dirty="0" smtClean="0">
                <a:solidFill>
                  <a:srgbClr val="C00000"/>
                </a:solidFill>
              </a:rPr>
              <a:t>2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  <a:sym typeface="Symbol"/>
              </a:rPr>
              <a:t>loglog</a:t>
            </a:r>
            <a:r>
              <a:rPr lang="da-DK" sz="28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  <a:sym typeface="Symbol"/>
              </a:rPr>
              <a:t>n</a:t>
            </a:r>
            <a:endParaRPr lang="da-DK" sz="2800" i="1" dirty="0">
              <a:solidFill>
                <a:srgbClr val="C0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6816" y="407707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Priority queues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da-DK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Insert/DeleteMin</a:t>
            </a:r>
            <a:r>
              <a:rPr kumimoji="0" lang="da-DK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926849" y="3446926"/>
            <a:ext cx="5853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779730" y="1813074"/>
            <a:ext cx="1103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51720" y="4581128"/>
            <a:ext cx="58326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Comparison</a:t>
            </a:r>
            <a:r>
              <a:rPr lang="da-DK" sz="2800" dirty="0" smtClean="0">
                <a:solidFill>
                  <a:srgbClr val="C00000"/>
                </a:solidFill>
              </a:rPr>
              <a:t>	O(log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[T96] </a:t>
            </a:r>
            <a:r>
              <a:rPr lang="da-DK" sz="2800" dirty="0" smtClean="0">
                <a:solidFill>
                  <a:srgbClr val="C00000"/>
                </a:solidFill>
              </a:rPr>
              <a:t>		O(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  </a:t>
            </a:r>
          </a:p>
          <a:p>
            <a:r>
              <a:rPr lang="da-DK" smtClean="0">
                <a:solidFill>
                  <a:srgbClr val="C00000"/>
                </a:solidFill>
              </a:rPr>
              <a:t>[HT02,T07</a:t>
            </a:r>
            <a:r>
              <a:rPr lang="da-DK" dirty="0" smtClean="0">
                <a:solidFill>
                  <a:srgbClr val="C00000"/>
                </a:solidFill>
              </a:rPr>
              <a:t>]</a:t>
            </a:r>
            <a:r>
              <a:rPr lang="da-DK" sz="2800" dirty="0" smtClean="0">
                <a:solidFill>
                  <a:srgbClr val="C00000"/>
                </a:solidFill>
              </a:rPr>
              <a:t> 	O(</a:t>
            </a:r>
            <a:r>
              <a:rPr lang="da-DK" sz="2800" dirty="0" err="1" smtClean="0">
                <a:solidFill>
                  <a:srgbClr val="C00000"/>
                </a:solidFill>
                <a:sym typeface="Symbol"/>
              </a:rPr>
              <a:t>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 </a:t>
            </a:r>
            <a:r>
              <a:rPr lang="da-DK" sz="2800" dirty="0" err="1" smtClean="0">
                <a:solidFill>
                  <a:srgbClr val="C00000"/>
                </a:solidFill>
              </a:rPr>
              <a:t>exp</a:t>
            </a:r>
            <a:r>
              <a:rPr lang="da-DK" sz="2800" dirty="0" smtClean="0">
                <a:solidFill>
                  <a:srgbClr val="C00000"/>
                </a:solidFill>
              </a:rPr>
              <a:t>.</a:t>
            </a:r>
            <a:endParaRPr lang="en-US" sz="2800" dirty="0" smtClean="0">
              <a:solidFill>
                <a:srgbClr val="C00000"/>
              </a:solidFill>
            </a:endParaRPr>
          </a:p>
          <a:p>
            <a:pPr algn="r"/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79512" y="5964962"/>
            <a:ext cx="8964488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 sz="1300" dirty="0" smtClean="0"/>
              <a:t>[</a:t>
            </a:r>
            <a:r>
              <a:rPr lang="en-US" sz="1300" dirty="0" smtClean="0"/>
              <a:t>M.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On RAM Priority Queues</a:t>
            </a:r>
            <a:r>
              <a:rPr lang="en-US" sz="1300" dirty="0" smtClean="0"/>
              <a:t>. ACM-SIAM Symposium on Discrete Algorithms, 59-67, 1996]</a:t>
            </a:r>
            <a:br>
              <a:rPr lang="en-US" sz="1300" dirty="0" smtClean="0"/>
            </a:br>
            <a:r>
              <a:rPr lang="en-US" sz="1300" dirty="0" smtClean="0"/>
              <a:t>[Y. Han, M.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Integer Sorting in </a:t>
            </a:r>
            <a:r>
              <a:rPr lang="en-US" sz="1300" dirty="0"/>
              <a:t>O</a:t>
            </a:r>
            <a:r>
              <a:rPr lang="en-US" sz="1300" dirty="0" smtClean="0"/>
              <a:t>(</a:t>
            </a:r>
            <a:r>
              <a:rPr lang="en-US" sz="1300" i="1" dirty="0" smtClean="0"/>
              <a:t>n </a:t>
            </a:r>
            <a:r>
              <a:rPr lang="en-US" sz="1300" dirty="0" smtClean="0">
                <a:sym typeface="Symbol"/>
              </a:rPr>
              <a:t>l</a:t>
            </a:r>
            <a:r>
              <a:rPr lang="en-US" sz="1300" dirty="0" smtClean="0"/>
              <a:t>og </a:t>
            </a:r>
            <a:r>
              <a:rPr lang="en-US" sz="1300" dirty="0" err="1" smtClean="0"/>
              <a:t>log</a:t>
            </a:r>
            <a:r>
              <a:rPr lang="en-US" sz="1300" dirty="0" smtClean="0"/>
              <a:t> </a:t>
            </a:r>
            <a:r>
              <a:rPr lang="en-US" sz="1300" i="1" dirty="0" smtClean="0"/>
              <a:t>n</a:t>
            </a:r>
            <a:r>
              <a:rPr lang="en-US" sz="1300" dirty="0" smtClean="0"/>
              <a:t>)</a:t>
            </a:r>
            <a:r>
              <a:rPr lang="en-US" sz="1300" i="1" dirty="0" smtClean="0"/>
              <a:t> Expected Time and Linear Space</a:t>
            </a:r>
            <a:r>
              <a:rPr lang="en-US" sz="1300" dirty="0" smtClean="0"/>
              <a:t>, IEEE Foundations of Computer Science, 135-144, 2002]</a:t>
            </a:r>
          </a:p>
          <a:p>
            <a:r>
              <a:rPr lang="en-US" sz="1300" dirty="0" smtClean="0"/>
              <a:t>[</a:t>
            </a:r>
            <a:r>
              <a:rPr lang="en-US" sz="1300" dirty="0" err="1" smtClean="0"/>
              <a:t>Mikkel</a:t>
            </a:r>
            <a:r>
              <a:rPr lang="en-US" sz="1300" dirty="0" smtClean="0"/>
              <a:t>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Equivalence between priority queues and sorting</a:t>
            </a:r>
            <a:r>
              <a:rPr lang="en-US" sz="1300" dirty="0" smtClean="0"/>
              <a:t>, J. ACM 54(6), 2007]</a:t>
            </a: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3162390" y="6222593"/>
            <a:ext cx="5853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08264" y="5484699"/>
            <a:ext cx="1103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4016" y="2132856"/>
            <a:ext cx="8964488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en-US" sz="1400" dirty="0" smtClean="0"/>
              <a:t>[P. van </a:t>
            </a:r>
            <a:r>
              <a:rPr lang="en-US" sz="1400" dirty="0" err="1" smtClean="0"/>
              <a:t>Emde</a:t>
            </a:r>
            <a:r>
              <a:rPr lang="en-US" sz="1400" dirty="0" smtClean="0"/>
              <a:t> Boas, R. </a:t>
            </a:r>
            <a:r>
              <a:rPr lang="en-US" sz="1400" dirty="0" err="1" smtClean="0"/>
              <a:t>Kaas</a:t>
            </a:r>
            <a:r>
              <a:rPr lang="en-US" sz="1400" dirty="0" smtClean="0"/>
              <a:t>, and E. </a:t>
            </a:r>
            <a:r>
              <a:rPr lang="en-US" sz="1400" dirty="0" err="1" smtClean="0"/>
              <a:t>Zijlstra</a:t>
            </a:r>
            <a:r>
              <a:rPr lang="en-US" sz="1400" dirty="0" smtClean="0"/>
              <a:t>, </a:t>
            </a:r>
            <a:r>
              <a:rPr lang="en-US" sz="1400" i="1" dirty="0" smtClean="0"/>
              <a:t>Design and Implementation of an Efficient Priority Queue</a:t>
            </a:r>
            <a:r>
              <a:rPr lang="en-US" sz="1400" dirty="0" smtClean="0"/>
              <a:t>, Mathematical Systems Theory 10, 99-127, 1977]</a:t>
            </a:r>
            <a:br>
              <a:rPr lang="en-US" sz="1400" dirty="0" smtClean="0"/>
            </a:br>
            <a:r>
              <a:rPr lang="en-US" sz="1400" dirty="0" smtClean="0"/>
              <a:t>[P. </a:t>
            </a:r>
            <a:r>
              <a:rPr lang="en-US" sz="1400" dirty="0" err="1" smtClean="0"/>
              <a:t>Beame</a:t>
            </a:r>
            <a:r>
              <a:rPr lang="en-US" sz="1400" dirty="0" smtClean="0"/>
              <a:t>, F.E. </a:t>
            </a:r>
            <a:r>
              <a:rPr lang="en-US" sz="1400" dirty="0" err="1" smtClean="0"/>
              <a:t>Fich</a:t>
            </a:r>
            <a:r>
              <a:rPr lang="en-US" sz="1400" dirty="0" smtClean="0"/>
              <a:t>, </a:t>
            </a:r>
            <a:r>
              <a:rPr lang="en-US" sz="1400" i="1" dirty="0" smtClean="0"/>
              <a:t>Optimal Bounds for the Predecessor Problem and Related Problems</a:t>
            </a:r>
            <a:r>
              <a:rPr lang="en-US" sz="1400" dirty="0" smtClean="0"/>
              <a:t>. J. </a:t>
            </a:r>
            <a:r>
              <a:rPr lang="en-US" sz="1400" dirty="0" err="1" smtClean="0"/>
              <a:t>Comput</a:t>
            </a:r>
            <a:r>
              <a:rPr lang="en-US" sz="1400" dirty="0" smtClean="0"/>
              <a:t>. Syst. Sci. 65(1): 38-72, 2002]</a:t>
            </a:r>
          </a:p>
          <a:p>
            <a:r>
              <a:rPr lang="en-US" sz="1400" dirty="0" smtClean="0"/>
              <a:t>[M. </a:t>
            </a:r>
            <a:r>
              <a:rPr lang="en-US" sz="1400" dirty="0" err="1" smtClean="0"/>
              <a:t>Patrascu</a:t>
            </a:r>
            <a:r>
              <a:rPr lang="en-US" sz="1400" dirty="0" smtClean="0"/>
              <a:t>, M. </a:t>
            </a:r>
            <a:r>
              <a:rPr lang="en-US" sz="1400" dirty="0" err="1" smtClean="0"/>
              <a:t>Thorup</a:t>
            </a:r>
            <a:r>
              <a:rPr lang="en-US" sz="1400" dirty="0" smtClean="0"/>
              <a:t>, </a:t>
            </a:r>
            <a:r>
              <a:rPr lang="en-US" sz="1400" i="1" dirty="0" smtClean="0"/>
              <a:t>Time-space trade-offs for predecessor search</a:t>
            </a:r>
            <a:r>
              <a:rPr lang="en-US" sz="1400" dirty="0" smtClean="0"/>
              <a:t>, ACM Symposium on Theory of Computing, 232-240, 2006]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35696" y="764704"/>
            <a:ext cx="67687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C00000"/>
                </a:solidFill>
              </a:rPr>
              <a:t>[vKZ77]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smtClean="0">
                <a:solidFill>
                  <a:srgbClr val="C00000"/>
                </a:solidFill>
              </a:rPr>
              <a:t>		O(log </a:t>
            </a:r>
            <a:r>
              <a:rPr lang="da-DK" sz="2800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[BF02]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smtClean="0">
                <a:solidFill>
                  <a:srgbClr val="C00000"/>
                </a:solidFill>
              </a:rPr>
              <a:t>		O(log </a:t>
            </a:r>
            <a:r>
              <a:rPr lang="da-DK" sz="2800" i="1" dirty="0" err="1" smtClean="0">
                <a:solidFill>
                  <a:srgbClr val="C00000"/>
                </a:solidFill>
              </a:rPr>
              <a:t>w</a:t>
            </a:r>
            <a:r>
              <a:rPr lang="da-DK" sz="2800" dirty="0" err="1" smtClean="0">
                <a:solidFill>
                  <a:srgbClr val="C00000"/>
                </a:solidFill>
              </a:rPr>
              <a:t>/loglog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w</a:t>
            </a:r>
            <a:r>
              <a:rPr lang="da-DK" sz="2800" smtClean="0">
                <a:solidFill>
                  <a:srgbClr val="C00000"/>
                </a:solidFill>
              </a:rPr>
              <a:t>) </a:t>
            </a:r>
            <a:r>
              <a:rPr lang="da-DK" sz="1600">
                <a:solidFill>
                  <a:srgbClr val="C00000"/>
                </a:solidFill>
              </a:rPr>
              <a:t>(</a:t>
            </a:r>
            <a:r>
              <a:rPr lang="da-DK" sz="1600" smtClean="0">
                <a:solidFill>
                  <a:srgbClr val="C00000"/>
                </a:solidFill>
              </a:rPr>
              <a:t>static, space </a:t>
            </a:r>
            <a:r>
              <a:rPr lang="da-DK" sz="1600" i="1" smtClean="0">
                <a:solidFill>
                  <a:srgbClr val="C00000"/>
                </a:solidFill>
              </a:rPr>
              <a:t>n</a:t>
            </a:r>
            <a:r>
              <a:rPr lang="da-DK" sz="1600" baseline="30000" smtClean="0">
                <a:solidFill>
                  <a:srgbClr val="C00000"/>
                </a:solidFill>
              </a:rPr>
              <a:t>O(1)</a:t>
            </a:r>
            <a:r>
              <a:rPr lang="da-DK" sz="1600" smtClean="0">
                <a:solidFill>
                  <a:srgbClr val="C00000"/>
                </a:solidFill>
              </a:rPr>
              <a:t>) </a:t>
            </a:r>
          </a:p>
          <a:p>
            <a:r>
              <a:rPr lang="da-DK" sz="1600">
                <a:solidFill>
                  <a:srgbClr val="C00000"/>
                </a:solidFill>
              </a:rPr>
              <a:t>	</a:t>
            </a:r>
            <a:r>
              <a:rPr lang="da-DK" sz="1600" smtClean="0">
                <a:solidFill>
                  <a:srgbClr val="C00000"/>
                </a:solidFill>
              </a:rPr>
              <a:t>	</a:t>
            </a:r>
            <a:r>
              <a:rPr lang="da-DK" sz="2800" smtClean="0">
                <a:solidFill>
                  <a:srgbClr val="C00000"/>
                </a:solidFill>
              </a:rPr>
              <a:t>O(log </a:t>
            </a:r>
            <a:r>
              <a:rPr lang="da-DK" sz="2800" i="1">
                <a:solidFill>
                  <a:srgbClr val="C00000"/>
                </a:solidFill>
              </a:rPr>
              <a:t>w</a:t>
            </a:r>
            <a:r>
              <a:rPr lang="da-DK" sz="2800">
                <a:solidFill>
                  <a:srgbClr val="C00000"/>
                </a:solidFill>
              </a:rPr>
              <a:t>/loglog </a:t>
            </a:r>
            <a:r>
              <a:rPr lang="da-DK" sz="2800" i="1" smtClean="0">
                <a:solidFill>
                  <a:srgbClr val="C00000"/>
                </a:solidFill>
              </a:rPr>
              <a:t>w</a:t>
            </a:r>
            <a:r>
              <a:rPr lang="da-DK" sz="2800" smtClean="0">
                <a:solidFill>
                  <a:srgbClr val="C00000"/>
                </a:solidFill>
              </a:rPr>
              <a:t>∙loglog </a:t>
            </a:r>
            <a:r>
              <a:rPr lang="da-DK" sz="2800" i="1" smtClean="0">
                <a:solidFill>
                  <a:srgbClr val="C00000"/>
                </a:solidFill>
              </a:rPr>
              <a:t>n</a:t>
            </a:r>
            <a:r>
              <a:rPr lang="da-DK" sz="2800" smtClean="0">
                <a:solidFill>
                  <a:srgbClr val="C00000"/>
                </a:solidFill>
              </a:rPr>
              <a:t>)</a:t>
            </a:r>
            <a:r>
              <a:rPr lang="da-DK" sz="1600" smtClean="0">
                <a:solidFill>
                  <a:srgbClr val="C00000"/>
                </a:solidFill>
              </a:rPr>
              <a:t> (dynamic)</a:t>
            </a:r>
            <a:r>
              <a:rPr lang="da-DK" sz="2800" dirty="0" smtClean="0">
                <a:solidFill>
                  <a:srgbClr val="C00000"/>
                </a:solidFill>
              </a:rPr>
              <a:t>	</a:t>
            </a:r>
          </a:p>
          <a:p>
            <a:pPr>
              <a:tabLst>
                <a:tab pos="2336800" algn="l"/>
              </a:tabLst>
            </a:pP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6816" y="3284984"/>
            <a:ext cx="905718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da-DK" sz="4000" b="1" dirty="0" err="1" smtClean="0"/>
              <a:t>Dynamic</a:t>
            </a:r>
            <a:r>
              <a:rPr lang="da-DK" sz="4000" b="1" dirty="0" smtClean="0"/>
              <a:t> </a:t>
            </a:r>
            <a:r>
              <a:rPr lang="da-DK" sz="4000" b="1" dirty="0" err="1" smtClean="0"/>
              <a:t>predecessor</a:t>
            </a:r>
            <a:r>
              <a:rPr lang="da-DK" sz="4000" b="1" dirty="0" smtClean="0"/>
              <a:t> </a:t>
            </a:r>
            <a:r>
              <a:rPr lang="da-DK" sz="4000" b="1" dirty="0" err="1" smtClean="0"/>
              <a:t>searching</a:t>
            </a:r>
            <a:r>
              <a:rPr lang="da-DK" sz="1600" b="1" dirty="0" smtClean="0"/>
              <a:t>  </a:t>
            </a:r>
            <a:r>
              <a:rPr lang="da-DK" sz="2500" b="1" dirty="0" smtClean="0"/>
              <a:t>(</a:t>
            </a:r>
            <a:r>
              <a:rPr lang="da-DK" sz="2500" b="1" i="1" dirty="0" smtClean="0">
                <a:solidFill>
                  <a:srgbClr val="C00000"/>
                </a:solidFill>
              </a:rPr>
              <a:t>w</a:t>
            </a:r>
            <a:r>
              <a:rPr lang="da-DK" sz="2500" dirty="0" smtClean="0"/>
              <a:t> independent)</a:t>
            </a:r>
            <a:endParaRPr lang="en-US" sz="2500" dirty="0"/>
          </a:p>
        </p:txBody>
      </p:sp>
      <p:sp>
        <p:nvSpPr>
          <p:cNvPr id="34" name="TextBox 33"/>
          <p:cNvSpPr txBox="1"/>
          <p:nvPr/>
        </p:nvSpPr>
        <p:spPr>
          <a:xfrm>
            <a:off x="1835696" y="3913892"/>
            <a:ext cx="62646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Comparison</a:t>
            </a:r>
            <a:r>
              <a:rPr lang="da-DK" sz="2800" dirty="0" smtClean="0">
                <a:solidFill>
                  <a:srgbClr val="C00000"/>
                </a:solidFill>
              </a:rPr>
              <a:t>	O(log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[FW93]</a:t>
            </a:r>
            <a:r>
              <a:rPr lang="da-DK" sz="2800" dirty="0" smtClean="0">
                <a:solidFill>
                  <a:srgbClr val="C00000"/>
                </a:solidFill>
              </a:rPr>
              <a:t>		O(log </a:t>
            </a:r>
            <a:r>
              <a:rPr lang="da-DK" sz="2800" i="1" dirty="0" err="1" smtClean="0">
                <a:solidFill>
                  <a:srgbClr val="C00000"/>
                </a:solidFill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</a:rPr>
              <a:t>/loglog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da-DK" dirty="0" smtClean="0">
                <a:solidFill>
                  <a:srgbClr val="C00000"/>
                </a:solidFill>
              </a:rPr>
              <a:t>[AT07] </a:t>
            </a:r>
            <a:r>
              <a:rPr lang="da-DK" sz="2800" dirty="0" smtClean="0">
                <a:solidFill>
                  <a:srgbClr val="C00000"/>
                </a:solidFill>
              </a:rPr>
              <a:t>		O(</a:t>
            </a:r>
            <a:r>
              <a:rPr lang="da-DK" sz="2800" dirty="0" err="1" smtClean="0">
                <a:solidFill>
                  <a:srgbClr val="C00000"/>
                </a:solidFill>
                <a:sym typeface="Symbol"/>
              </a:rPr>
              <a:t>log</a:t>
            </a:r>
            <a:r>
              <a:rPr lang="da-DK" sz="28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da-DK" sz="2800" i="1" dirty="0" err="1" smtClean="0">
                <a:solidFill>
                  <a:srgbClr val="C00000"/>
                </a:solidFill>
                <a:sym typeface="Symbol"/>
              </a:rPr>
              <a:t>n</a:t>
            </a:r>
            <a:r>
              <a:rPr lang="da-DK" sz="2800" dirty="0" err="1" smtClean="0">
                <a:solidFill>
                  <a:srgbClr val="C00000"/>
                </a:solidFill>
                <a:sym typeface="Symbol"/>
              </a:rPr>
              <a:t>/</a:t>
            </a:r>
            <a:r>
              <a:rPr lang="da-DK" sz="2800" dirty="0" err="1" smtClean="0">
                <a:solidFill>
                  <a:srgbClr val="C00000"/>
                </a:solidFill>
              </a:rPr>
              <a:t>loglog</a:t>
            </a:r>
            <a:r>
              <a:rPr lang="da-DK" sz="2800" dirty="0" smtClean="0">
                <a:solidFill>
                  <a:srgbClr val="C00000"/>
                </a:solidFill>
              </a:rPr>
              <a:t> </a:t>
            </a:r>
            <a:r>
              <a:rPr lang="da-DK" sz="2800" i="1" dirty="0" smtClean="0">
                <a:solidFill>
                  <a:srgbClr val="C00000"/>
                </a:solidFill>
              </a:rPr>
              <a:t>n</a:t>
            </a:r>
            <a:r>
              <a:rPr lang="da-DK" sz="2800" dirty="0" smtClean="0">
                <a:solidFill>
                  <a:srgbClr val="C00000"/>
                </a:solidFill>
              </a:rPr>
              <a:t>) </a:t>
            </a:r>
            <a:endParaRPr lang="en-US" sz="2800" dirty="0" smtClean="0">
              <a:solidFill>
                <a:srgbClr val="C00000"/>
              </a:solidFill>
            </a:endParaRPr>
          </a:p>
          <a:p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179512" y="5517232"/>
            <a:ext cx="896448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z="1300" dirty="0" smtClean="0"/>
              <a:t>[</a:t>
            </a:r>
            <a:r>
              <a:rPr lang="en-US" sz="1300" dirty="0" smtClean="0"/>
              <a:t>M.L. </a:t>
            </a:r>
            <a:r>
              <a:rPr lang="en-US" sz="1300" dirty="0" err="1" smtClean="0"/>
              <a:t>Fredman</a:t>
            </a:r>
            <a:r>
              <a:rPr lang="en-US" sz="1300" dirty="0" smtClean="0"/>
              <a:t>, D.E. Willard, </a:t>
            </a:r>
            <a:r>
              <a:rPr lang="en-US" sz="1300" i="1" dirty="0" smtClean="0"/>
              <a:t>Surpassing the information-theoretic bound with fusion trees</a:t>
            </a:r>
            <a:r>
              <a:rPr lang="en-US" sz="1300" dirty="0" smtClean="0"/>
              <a:t>, Journal of Computer and System Sciences 47 (3): 424–436,  1993]</a:t>
            </a:r>
            <a:br>
              <a:rPr lang="en-US" sz="1300" dirty="0" smtClean="0"/>
            </a:br>
            <a:r>
              <a:rPr lang="en-US" sz="1300" dirty="0" smtClean="0"/>
              <a:t>[A. </a:t>
            </a:r>
            <a:r>
              <a:rPr lang="en-US" sz="1300" dirty="0" err="1" smtClean="0"/>
              <a:t>Andersson</a:t>
            </a:r>
            <a:r>
              <a:rPr lang="en-US" sz="1300" dirty="0" smtClean="0"/>
              <a:t>, M. </a:t>
            </a:r>
            <a:r>
              <a:rPr lang="en-US" sz="1300" dirty="0" err="1" smtClean="0"/>
              <a:t>Thorup</a:t>
            </a:r>
            <a:r>
              <a:rPr lang="en-US" sz="1300" dirty="0" smtClean="0"/>
              <a:t>, </a:t>
            </a:r>
            <a:r>
              <a:rPr lang="en-US" sz="1300" i="1" dirty="0" smtClean="0"/>
              <a:t>Dynamic ordered sets with exponential search trees</a:t>
            </a:r>
            <a:r>
              <a:rPr lang="en-US" sz="1300" dirty="0" smtClean="0"/>
              <a:t>. J. ACM 54(3): 13, 2007]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4283968" y="4836733"/>
            <a:ext cx="1944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86816" y="260648"/>
            <a:ext cx="905718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Dynamic</a:t>
            </a:r>
            <a:r>
              <a:rPr kumimoji="0" lang="da-DK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da-DK" sz="4000" b="1" dirty="0" err="1" smtClean="0">
                <a:latin typeface="+mj-lt"/>
                <a:ea typeface="+mj-ea"/>
                <a:cs typeface="+mj-cs"/>
              </a:rPr>
              <a:t>p</a:t>
            </a:r>
            <a:r>
              <a:rPr kumimoji="0" lang="da-DK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redecessor</a:t>
            </a:r>
            <a:r>
              <a:rPr kumimoji="0" lang="da-DK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a-DK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searching</a:t>
            </a:r>
            <a:r>
              <a:rPr kumimoji="0" lang="da-DK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da-DK" sz="25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da-DK" sz="2500" b="1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da-DK" sz="2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dependent)</a:t>
            </a:r>
            <a:endParaRPr kumimoji="0" lang="en-US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778098"/>
          </a:xfrm>
        </p:spPr>
        <p:txBody>
          <a:bodyPr>
            <a:normAutofit fontScale="90000"/>
          </a:bodyPr>
          <a:lstStyle/>
          <a:p>
            <a:pPr algn="l"/>
            <a:r>
              <a:rPr lang="da-DK" sz="3900" b="1" dirty="0" err="1" smtClean="0"/>
              <a:t>Sorting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two</a:t>
            </a:r>
            <a:r>
              <a:rPr lang="da-DK" sz="3900" b="1" dirty="0" smtClean="0"/>
              <a:t> elements in </a:t>
            </a:r>
            <a:r>
              <a:rPr lang="da-DK" sz="3900" b="1" dirty="0" err="1" smtClean="0"/>
              <a:t>one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word</a:t>
            </a:r>
            <a:r>
              <a:rPr lang="da-DK" sz="3900" b="1" dirty="0" smtClean="0"/>
              <a:t>...</a:t>
            </a:r>
            <a:br>
              <a:rPr lang="da-DK" sz="3900" b="1" dirty="0" smtClean="0"/>
            </a:br>
            <a:r>
              <a:rPr lang="da-DK" sz="3900" b="1" dirty="0" smtClean="0"/>
              <a:t>  				  </a:t>
            </a:r>
            <a:r>
              <a:rPr lang="da-DK" sz="3900" b="1" dirty="0" smtClean="0">
                <a:solidFill>
                  <a:srgbClr val="C00000"/>
                </a:solidFill>
              </a:rPr>
              <a:t>...</a:t>
            </a:r>
            <a:r>
              <a:rPr lang="da-DK" sz="3900" b="1" dirty="0" err="1" smtClean="0">
                <a:solidFill>
                  <a:srgbClr val="C00000"/>
                </a:solidFill>
              </a:rPr>
              <a:t>without</a:t>
            </a:r>
            <a:r>
              <a:rPr lang="da-DK" sz="3900" b="1" dirty="0" smtClean="0">
                <a:solidFill>
                  <a:srgbClr val="C00000"/>
                </a:solidFill>
              </a:rPr>
              <a:t> </a:t>
            </a:r>
            <a:r>
              <a:rPr lang="da-DK" sz="3900" b="1" dirty="0" err="1" smtClean="0">
                <a:solidFill>
                  <a:srgbClr val="C00000"/>
                </a:solidFill>
              </a:rPr>
              <a:t>comparisons</a:t>
            </a:r>
            <a:endParaRPr lang="en-US" sz="39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52678" y="3346192"/>
          <a:ext cx="70084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  <a:gridCol w="4380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Left Brace 6"/>
          <p:cNvSpPr/>
          <p:nvPr/>
        </p:nvSpPr>
        <p:spPr>
          <a:xfrm rot="5400000">
            <a:off x="2940126" y="1628800"/>
            <a:ext cx="144016" cy="302433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16774" y="261774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X</a:t>
            </a:r>
            <a:endParaRPr lang="en-US" sz="2800" dirty="0"/>
          </a:p>
        </p:txBody>
      </p:sp>
      <p:sp>
        <p:nvSpPr>
          <p:cNvPr id="9" name="Left Brace 8"/>
          <p:cNvSpPr/>
          <p:nvPr/>
        </p:nvSpPr>
        <p:spPr>
          <a:xfrm rot="5400000">
            <a:off x="6442230" y="1628800"/>
            <a:ext cx="144016" cy="302433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73158" y="261774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Y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79512" y="2996952"/>
            <a:ext cx="1305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dirty="0" smtClean="0"/>
              <a:t>test bit</a:t>
            </a:r>
            <a:endParaRPr lang="en-US" dirty="0"/>
          </a:p>
        </p:txBody>
      </p:sp>
      <p:sp>
        <p:nvSpPr>
          <p:cNvPr id="13" name="Left Brace 12"/>
          <p:cNvSpPr/>
          <p:nvPr/>
        </p:nvSpPr>
        <p:spPr>
          <a:xfrm rot="5400000" flipH="1">
            <a:off x="4535996" y="368660"/>
            <a:ext cx="72008" cy="69127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63888" y="3769876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/>
              <a:t> bits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778098"/>
          </a:xfrm>
        </p:spPr>
        <p:txBody>
          <a:bodyPr>
            <a:normAutofit fontScale="90000"/>
          </a:bodyPr>
          <a:lstStyle/>
          <a:p>
            <a:pPr algn="l"/>
            <a:r>
              <a:rPr lang="da-DK" sz="3900" b="1" dirty="0" err="1" smtClean="0"/>
              <a:t>Finding</a:t>
            </a:r>
            <a:r>
              <a:rPr lang="da-DK" sz="3900" b="1" dirty="0" smtClean="0"/>
              <a:t> minimum of </a:t>
            </a:r>
            <a:r>
              <a:rPr lang="da-DK" sz="3900" b="1" i="1" dirty="0" smtClean="0"/>
              <a:t>k</a:t>
            </a:r>
            <a:r>
              <a:rPr lang="da-DK" sz="3900" b="1" dirty="0" smtClean="0"/>
              <a:t> elements in </a:t>
            </a:r>
            <a:r>
              <a:rPr lang="da-DK" sz="3900" b="1" dirty="0" err="1" smtClean="0"/>
              <a:t>one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word</a:t>
            </a:r>
            <a:r>
              <a:rPr lang="da-DK" sz="3900" b="1" dirty="0" smtClean="0"/>
              <a:t>...</a:t>
            </a:r>
            <a:br>
              <a:rPr lang="da-DK" sz="3900" b="1" dirty="0" smtClean="0"/>
            </a:br>
            <a:r>
              <a:rPr lang="da-DK" sz="3900" b="1" dirty="0" smtClean="0"/>
              <a:t>  			  	     </a:t>
            </a:r>
            <a:r>
              <a:rPr lang="da-DK" sz="3900" b="1" dirty="0" smtClean="0">
                <a:solidFill>
                  <a:srgbClr val="C00000"/>
                </a:solidFill>
              </a:rPr>
              <a:t>...</a:t>
            </a:r>
            <a:r>
              <a:rPr lang="da-DK" sz="3900" b="1" dirty="0" err="1" smtClean="0">
                <a:solidFill>
                  <a:srgbClr val="C00000"/>
                </a:solidFill>
              </a:rPr>
              <a:t>without</a:t>
            </a:r>
            <a:r>
              <a:rPr lang="da-DK" sz="3900" b="1" dirty="0" smtClean="0">
                <a:solidFill>
                  <a:srgbClr val="C00000"/>
                </a:solidFill>
              </a:rPr>
              <a:t> </a:t>
            </a:r>
            <a:r>
              <a:rPr lang="da-DK" sz="3900" b="1" dirty="0" err="1" smtClean="0">
                <a:solidFill>
                  <a:srgbClr val="C00000"/>
                </a:solidFill>
              </a:rPr>
              <a:t>comparisons</a:t>
            </a:r>
            <a:endParaRPr lang="en-US" sz="39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52678" y="1988840"/>
          <a:ext cx="70084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028"/>
                <a:gridCol w="1314084"/>
                <a:gridCol w="438028"/>
                <a:gridCol w="1314084"/>
                <a:gridCol w="438028"/>
                <a:gridCol w="1314084"/>
                <a:gridCol w="438028"/>
                <a:gridCol w="13140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da-DK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da-DK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da-DK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da-DK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" name="Left Brace 12"/>
          <p:cNvSpPr/>
          <p:nvPr/>
        </p:nvSpPr>
        <p:spPr>
          <a:xfrm rot="5400000" flipH="1">
            <a:off x="4535996" y="-988692"/>
            <a:ext cx="72008" cy="69127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63888" y="241252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i="1" dirty="0" smtClean="0">
                <a:solidFill>
                  <a:srgbClr val="C00000"/>
                </a:solidFill>
              </a:rPr>
              <a:t>w</a:t>
            </a:r>
            <a:r>
              <a:rPr lang="da-DK" sz="2800" dirty="0" smtClean="0"/>
              <a:t> bits</a:t>
            </a:r>
            <a:endParaRPr lang="en-US" sz="28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061748" y="3933056"/>
          <a:ext cx="70084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028"/>
                <a:gridCol w="1314084"/>
                <a:gridCol w="438028"/>
                <a:gridCol w="1314084"/>
                <a:gridCol w="438028"/>
                <a:gridCol w="1314084"/>
                <a:gridCol w="438028"/>
                <a:gridCol w="13140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a-DK" dirty="0" err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i="0" dirty="0" smtClean="0">
                          <a:solidFill>
                            <a:schemeClr val="tx1"/>
                          </a:solidFill>
                        </a:rPr>
                        <a:t>min(</a:t>
                      </a:r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da-DK" i="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da-DK" i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da-DK" i="1" dirty="0" smtClean="0">
                          <a:solidFill>
                            <a:schemeClr val="tx1"/>
                          </a:solidFill>
                        </a:rPr>
                        <a:t>.x</a:t>
                      </a:r>
                      <a:r>
                        <a:rPr lang="da-DK" i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da-DK" i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i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H="1">
            <a:off x="4716016" y="3079760"/>
            <a:ext cx="0" cy="657944"/>
          </a:xfrm>
          <a:prstGeom prst="straightConnector1">
            <a:avLst/>
          </a:prstGeom>
          <a:ln w="88900">
            <a:solidFill>
              <a:srgbClr val="C00000"/>
            </a:solidFill>
            <a:headEnd type="none" w="lg" len="lg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1440160"/>
          </a:xfrm>
        </p:spPr>
        <p:txBody>
          <a:bodyPr/>
          <a:lstStyle/>
          <a:p>
            <a:r>
              <a:rPr lang="da-DK" dirty="0" err="1" smtClean="0"/>
              <a:t>Searching</a:t>
            </a:r>
            <a:r>
              <a:rPr lang="da-DK" dirty="0" smtClean="0"/>
              <a:t> a </a:t>
            </a:r>
            <a:r>
              <a:rPr lang="da-DK" dirty="0" err="1" smtClean="0"/>
              <a:t>sorted</a:t>
            </a:r>
            <a:r>
              <a:rPr lang="da-DK" dirty="0" smtClean="0"/>
              <a:t> set...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467560" y="1592223"/>
            <a:ext cx="304800" cy="44058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10976" y="1561743"/>
            <a:ext cx="304800" cy="44058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da-DK" sz="3900" b="1" dirty="0" err="1" smtClean="0"/>
              <a:t>Batcher’s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bitonic</a:t>
            </a:r>
            <a:r>
              <a:rPr lang="da-DK" sz="3900" b="1" dirty="0" smtClean="0"/>
              <a:t> </a:t>
            </a:r>
            <a:r>
              <a:rPr lang="da-DK" sz="3900" b="1" dirty="0" err="1" smtClean="0"/>
              <a:t>merger</a:t>
            </a:r>
            <a:endParaRPr lang="en-US" sz="3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10906-6E64-46D9-9D73-D39E9676222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512" y="764704"/>
            <a:ext cx="8964488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dirty="0" smtClean="0"/>
              <a:t>[K.E. Batcher, </a:t>
            </a:r>
            <a:r>
              <a:rPr lang="en-US" sz="1400" i="1" dirty="0" smtClean="0"/>
              <a:t>Sorting Networks and Their Applications,</a:t>
            </a:r>
            <a:r>
              <a:rPr lang="en-US" sz="1400" dirty="0" smtClean="0"/>
              <a:t> AFIPS Spring Joint Computing Conference 1968: 307-314]</a:t>
            </a:r>
            <a:br>
              <a:rPr lang="en-US" sz="1400" dirty="0" smtClean="0"/>
            </a:br>
            <a:r>
              <a:rPr lang="en-US" sz="1400" dirty="0" smtClean="0"/>
              <a:t>[S. Albers, T. </a:t>
            </a:r>
            <a:r>
              <a:rPr lang="en-US" sz="1400" dirty="0" err="1" smtClean="0"/>
              <a:t>Hagerup</a:t>
            </a:r>
            <a:r>
              <a:rPr lang="en-US" sz="1400" dirty="0" smtClean="0"/>
              <a:t>, </a:t>
            </a:r>
            <a:r>
              <a:rPr lang="en-US" sz="1400" i="1" dirty="0" smtClean="0"/>
              <a:t>Improved Parallel Integer Sorting without Concurrent Writing</a:t>
            </a:r>
            <a:r>
              <a:rPr lang="en-US" sz="1400" dirty="0" smtClean="0"/>
              <a:t>, </a:t>
            </a:r>
            <a:r>
              <a:rPr lang="en-US" sz="1400" smtClean="0"/>
              <a:t>ACM-SIAM Symposium </a:t>
            </a:r>
            <a:r>
              <a:rPr lang="en-US" sz="1400" dirty="0" smtClean="0"/>
              <a:t>on </a:t>
            </a:r>
            <a:r>
              <a:rPr lang="en-US" sz="1400" smtClean="0"/>
              <a:t>Discrete Algorithms</a:t>
            </a:r>
            <a:r>
              <a:rPr lang="en-US" sz="1400" dirty="0" smtClean="0"/>
              <a:t>, 463-472, 1992]</a:t>
            </a:r>
          </a:p>
        </p:txBody>
      </p:sp>
      <p:sp>
        <p:nvSpPr>
          <p:cNvPr id="7" name="Left Brace 6"/>
          <p:cNvSpPr/>
          <p:nvPr/>
        </p:nvSpPr>
        <p:spPr>
          <a:xfrm>
            <a:off x="1835696" y="1625015"/>
            <a:ext cx="216024" cy="20882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1835696" y="3837831"/>
            <a:ext cx="216024" cy="20882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99792" y="598877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Round</a:t>
            </a:r>
            <a:r>
              <a:rPr lang="da-DK" dirty="0" smtClean="0">
                <a:solidFill>
                  <a:srgbClr val="C00000"/>
                </a:solidFill>
              </a:rPr>
              <a:t> 1	               </a:t>
            </a:r>
            <a:r>
              <a:rPr lang="da-DK" dirty="0" err="1" smtClean="0">
                <a:solidFill>
                  <a:srgbClr val="C00000"/>
                </a:solidFill>
              </a:rPr>
              <a:t>Round</a:t>
            </a:r>
            <a:r>
              <a:rPr lang="da-DK" dirty="0" smtClean="0">
                <a:solidFill>
                  <a:srgbClr val="C00000"/>
                </a:solidFill>
              </a:rPr>
              <a:t> 2	    </a:t>
            </a:r>
            <a:r>
              <a:rPr lang="da-DK" dirty="0" err="1" smtClean="0">
                <a:solidFill>
                  <a:srgbClr val="C00000"/>
                </a:solidFill>
              </a:rPr>
              <a:t>Round</a:t>
            </a:r>
            <a:r>
              <a:rPr lang="da-DK" dirty="0" smtClean="0">
                <a:solidFill>
                  <a:srgbClr val="C00000"/>
                </a:solidFill>
              </a:rPr>
              <a:t> 3        </a:t>
            </a:r>
            <a:r>
              <a:rPr lang="da-DK" dirty="0" err="1" smtClean="0">
                <a:solidFill>
                  <a:srgbClr val="C00000"/>
                </a:solidFill>
              </a:rPr>
              <a:t>Round</a:t>
            </a:r>
            <a:r>
              <a:rPr lang="da-DK" dirty="0" smtClean="0">
                <a:solidFill>
                  <a:srgbClr val="C00000"/>
                </a:solidFill>
              </a:rPr>
              <a:t> 4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397671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increasing</a:t>
            </a:r>
            <a:endParaRPr lang="da-DK" dirty="0" smtClean="0"/>
          </a:p>
          <a:p>
            <a:r>
              <a:rPr lang="da-DK" dirty="0" err="1" smtClean="0"/>
              <a:t>sequence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0" y="448590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/>
              <a:t>decreasing</a:t>
            </a:r>
            <a:endParaRPr lang="da-DK" dirty="0" smtClean="0"/>
          </a:p>
          <a:p>
            <a:r>
              <a:rPr lang="da-DK" dirty="0" err="1" smtClean="0"/>
              <a:t>sequence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815"/>
          <a:stretch>
            <a:fillRect/>
          </a:stretch>
        </p:blipFill>
        <p:spPr bwMode="auto">
          <a:xfrm>
            <a:off x="1994952" y="1484784"/>
            <a:ext cx="5907955" cy="4585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Arrow Connector 13"/>
          <p:cNvCxnSpPr/>
          <p:nvPr/>
        </p:nvCxnSpPr>
        <p:spPr>
          <a:xfrm flipH="1">
            <a:off x="2286000" y="1324298"/>
            <a:ext cx="501040" cy="1230"/>
          </a:xfrm>
          <a:prstGeom prst="straightConnector1">
            <a:avLst/>
          </a:prstGeom>
          <a:ln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771800" y="1155224"/>
            <a:ext cx="63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 smtClean="0">
                <a:solidFill>
                  <a:srgbClr val="C00000"/>
                </a:solidFill>
              </a:rPr>
              <a:t>word</a:t>
            </a:r>
            <a:r>
              <a:rPr lang="da-DK" dirty="0" smtClean="0">
                <a:solidFill>
                  <a:srgbClr val="C00000"/>
                </a:solidFill>
              </a:rPr>
              <a:t> </a:t>
            </a:r>
            <a:r>
              <a:rPr lang="da-DK" dirty="0" err="1" smtClean="0">
                <a:solidFill>
                  <a:srgbClr val="C00000"/>
                </a:solidFill>
              </a:rPr>
              <a:t>implementation</a:t>
            </a:r>
            <a:r>
              <a:rPr lang="da-DK" dirty="0" smtClean="0">
                <a:solidFill>
                  <a:srgbClr val="C00000"/>
                </a:solidFill>
              </a:rPr>
              <a:t>, O(log #elements) operations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6144" y="6381328"/>
            <a:ext cx="651621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a-DK" dirty="0" err="1" smtClean="0"/>
              <a:t>Remark</a:t>
            </a:r>
            <a:r>
              <a:rPr lang="da-DK" dirty="0" smtClean="0"/>
              <a:t>: </a:t>
            </a:r>
            <a:r>
              <a:rPr lang="da-DK" dirty="0" err="1" smtClean="0"/>
              <a:t>Sorting</a:t>
            </a:r>
            <a:r>
              <a:rPr lang="da-DK" dirty="0" smtClean="0"/>
              <a:t> </a:t>
            </a:r>
            <a:r>
              <a:rPr lang="da-DK" dirty="0" err="1" smtClean="0"/>
              <a:t>networks</a:t>
            </a:r>
            <a:r>
              <a:rPr lang="da-DK" dirty="0" smtClean="0"/>
              <a:t> </a:t>
            </a:r>
            <a:r>
              <a:rPr lang="da-DK" dirty="0" err="1" smtClean="0"/>
              <a:t>recently</a:t>
            </a:r>
            <a:r>
              <a:rPr lang="da-DK" dirty="0" smtClean="0"/>
              <a:t> </a:t>
            </a:r>
            <a:r>
              <a:rPr lang="da-DK" dirty="0" err="1" smtClean="0"/>
              <a:t>revived</a:t>
            </a:r>
            <a:r>
              <a:rPr lang="da-DK" dirty="0" smtClean="0"/>
              <a:t> </a:t>
            </a:r>
            <a:r>
              <a:rPr lang="da-DK" dirty="0" err="1" smtClean="0"/>
              <a:t>interest</a:t>
            </a:r>
            <a:r>
              <a:rPr lang="da-DK" dirty="0" smtClean="0"/>
              <a:t> for GPU </a:t>
            </a:r>
            <a:r>
              <a:rPr lang="da-DK" dirty="0" err="1" smtClean="0"/>
              <a:t>sorting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6034</TotalTime>
  <Words>1578</Words>
  <Application>Microsoft Office PowerPoint</Application>
  <PresentationFormat>On-screen Show (4:3)</PresentationFormat>
  <Paragraphs>419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lsb(x) = Least Significant Bit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Sorting two elements in one word...         ...without comparisons</vt:lpstr>
      <vt:lpstr>Finding minimum of k elements in one word...              ...without comparisons</vt:lpstr>
      <vt:lpstr>Batcher’s bitonic merger</vt:lpstr>
      <vt:lpstr>van Emde Boas (the idea in the static case)</vt:lpstr>
      <vt:lpstr>van Emde Boas (addressing)</vt:lpstr>
      <vt:lpstr>van Emde Boas (dynamic)</vt:lpstr>
      <vt:lpstr>van Emde Boas (pseudo code)</vt:lpstr>
      <vt:lpstr>van Emde Boas (linear space)</vt:lpstr>
      <vt:lpstr>O(n∙loglog n) Sorting</vt:lpstr>
      <vt:lpstr>O(log n) Dynamic predecessor searching</vt:lpstr>
      <vt:lpstr>Sorting in O(n) time ?</vt:lpstr>
      <vt:lpstr>PowerPoint Presentation</vt:lpstr>
    </vt:vector>
  </TitlesOfParts>
  <Company>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Data Structures</dc:title>
  <dc:creator>Gerth Stølting Brodal</dc:creator>
  <cp:lastModifiedBy>Gerth Stølting Brodal</cp:lastModifiedBy>
  <cp:revision>102</cp:revision>
  <dcterms:created xsi:type="dcterms:W3CDTF">2011-08-23T21:07:42Z</dcterms:created>
  <dcterms:modified xsi:type="dcterms:W3CDTF">2015-09-09T12:08:15Z</dcterms:modified>
</cp:coreProperties>
</file>