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309" r:id="rId3"/>
    <p:sldId id="310" r:id="rId4"/>
    <p:sldId id="314" r:id="rId5"/>
    <p:sldId id="312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000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0628" autoAdjust="0"/>
  </p:normalViewPr>
  <p:slideViewPr>
    <p:cSldViewPr>
      <p:cViewPr varScale="1">
        <p:scale>
          <a:sx n="60" d="100"/>
          <a:sy n="60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Open</a:t>
            </a:r>
            <a:r>
              <a:rPr lang="da-DK" b="1" dirty="0" smtClean="0"/>
              <a:t> problems</a:t>
            </a:r>
          </a:p>
          <a:p>
            <a:r>
              <a:rPr lang="da-DK" dirty="0" err="1" smtClean="0"/>
              <a:t>Worst-case</a:t>
            </a:r>
            <a:r>
              <a:rPr lang="da-DK" baseline="0" dirty="0" smtClean="0"/>
              <a:t> range </a:t>
            </a:r>
            <a:r>
              <a:rPr lang="da-DK" baseline="0" dirty="0" err="1" smtClean="0"/>
              <a:t>searching</a:t>
            </a:r>
            <a:r>
              <a:rPr lang="da-DK" baseline="0" dirty="0" smtClean="0"/>
              <a:t> + </a:t>
            </a:r>
            <a:r>
              <a:rPr lang="da-DK" baseline="0" dirty="0" err="1" smtClean="0"/>
              <a:t>cache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oblivious</a:t>
            </a:r>
            <a:r>
              <a:rPr lang="da-DK" baseline="0" dirty="0" smtClean="0"/>
              <a:t> </a:t>
            </a:r>
          </a:p>
          <a:p>
            <a:r>
              <a:rPr lang="da-DK" baseline="0" dirty="0" smtClean="0"/>
              <a:t>Range </a:t>
            </a:r>
            <a:r>
              <a:rPr lang="da-DK" baseline="0" dirty="0" err="1" smtClean="0"/>
              <a:t>searching</a:t>
            </a:r>
            <a:r>
              <a:rPr lang="da-DK" baseline="0" dirty="0" smtClean="0"/>
              <a:t>+ implicit + </a:t>
            </a:r>
            <a:r>
              <a:rPr lang="da-DK" baseline="0" dirty="0" err="1" smtClean="0"/>
              <a:t>cache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oblivious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Merging :</a:t>
            </a:r>
            <a:r>
              <a:rPr lang="en-US" baseline="0" dirty="0" smtClean="0"/>
              <a:t> Define block of O(log n) elements, store sorted lists in these blocks as linked lists, O(log n) largest elements used as working space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Sorting O(n*log n) comparisons, O(n) moves: </a:t>
            </a:r>
          </a:p>
          <a:p>
            <a:r>
              <a:rPr lang="en-US" baseline="0" dirty="0" smtClean="0"/>
              <a:t>Geometric decreasing </a:t>
            </a:r>
            <a:r>
              <a:rPr lang="en-US" baseline="0" dirty="0" err="1" smtClean="0"/>
              <a:t>subproblems</a:t>
            </a:r>
            <a:r>
              <a:rPr lang="en-US" baseline="0" dirty="0" smtClean="0"/>
              <a:t>, using the other part as filling elements, </a:t>
            </a:r>
            <a:r>
              <a:rPr lang="en-US" baseline="0" dirty="0" err="1" smtClean="0"/>
              <a:t>recurse</a:t>
            </a:r>
            <a:r>
              <a:rPr lang="en-US" baseline="0" dirty="0" smtClean="0"/>
              <a:t> and combine using merging.</a:t>
            </a:r>
          </a:p>
          <a:p>
            <a:r>
              <a:rPr lang="en-US" baseline="0" dirty="0" smtClean="0"/>
              <a:t>Sorting using filling elements: Search tree, with fixed block sizes for nodes and a lot of filling elements </a:t>
            </a:r>
            <a:r>
              <a:rPr lang="en-US" baseline="0" smtClean="0"/>
              <a:t>in each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1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Implicit model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40152" y="1529288"/>
          <a:ext cx="22014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i="1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095491" y="5694170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6691589" y="3342184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Memory</a:t>
            </a:r>
            <a:r>
              <a:rPr lang="en-US" sz="2400" dirty="0" smtClean="0"/>
              <a:t>, </a:t>
            </a:r>
            <a:r>
              <a:rPr lang="en-US" sz="2400" i="1" dirty="0" smtClean="0"/>
              <a:t>n</a:t>
            </a:r>
            <a:r>
              <a:rPr lang="en-US" sz="2400" dirty="0" smtClean="0"/>
              <a:t> words</a:t>
            </a:r>
            <a:endParaRPr lang="da-DK" sz="2400" dirty="0" smtClean="0"/>
          </a:p>
        </p:txBody>
      </p:sp>
      <p:sp>
        <p:nvSpPr>
          <p:cNvPr id="11" name="Left Brace 10"/>
          <p:cNvSpPr/>
          <p:nvPr/>
        </p:nvSpPr>
        <p:spPr>
          <a:xfrm rot="5400000">
            <a:off x="7078047" y="4479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54192" y="8175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atomic</a:t>
            </a:r>
            <a:r>
              <a:rPr lang="da-DK" sz="2800" dirty="0" smtClean="0"/>
              <a:t> elements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1916832"/>
            <a:ext cx="3456384" cy="223224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35696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-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35010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NOT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11135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shift-right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XOR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35730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AND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03934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≤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24632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shift-left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OR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-108520" y="1085835"/>
            <a:ext cx="486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CPU, O(1) registers</a:t>
            </a:r>
          </a:p>
          <a:p>
            <a:pPr algn="ctr"/>
            <a:r>
              <a:rPr lang="da-DK" sz="2400" dirty="0" smtClean="0"/>
              <a:t>O(log </a:t>
            </a:r>
            <a:r>
              <a:rPr lang="da-DK" sz="2400" i="1" dirty="0" smtClean="0"/>
              <a:t>n</a:t>
            </a:r>
            <a:r>
              <a:rPr lang="da-DK" sz="2400" dirty="0" smtClean="0"/>
              <a:t>) bits </a:t>
            </a:r>
            <a:r>
              <a:rPr lang="da-DK" sz="2400" dirty="0" err="1" smtClean="0"/>
              <a:t>or</a:t>
            </a:r>
            <a:r>
              <a:rPr lang="da-DK" sz="2400" dirty="0" smtClean="0"/>
              <a:t> </a:t>
            </a:r>
            <a:r>
              <a:rPr lang="da-DK" sz="2400" dirty="0" err="1" smtClean="0"/>
              <a:t>atomic</a:t>
            </a:r>
            <a:r>
              <a:rPr lang="da-DK" sz="2400" dirty="0" smtClean="0"/>
              <a:t> elements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44008" y="2780928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572000" y="3212976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992" y="210323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write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7984" y="339938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read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5373216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 		      # </a:t>
            </a:r>
            <a:r>
              <a:rPr lang="da-DK" sz="2400" b="1" dirty="0" err="1" smtClean="0"/>
              <a:t>reads</a:t>
            </a:r>
            <a:r>
              <a:rPr lang="da-DK" sz="2400" b="1" dirty="0" smtClean="0"/>
              <a:t> </a:t>
            </a:r>
          </a:p>
          <a:p>
            <a:r>
              <a:rPr lang="da-DK" sz="2400" b="1" dirty="0" err="1" smtClean="0"/>
              <a:t>Complexity</a:t>
            </a:r>
            <a:r>
              <a:rPr lang="da-DK" sz="2400" b="1" dirty="0" smtClean="0"/>
              <a:t> = 	   + # </a:t>
            </a:r>
            <a:r>
              <a:rPr lang="da-DK" sz="2400" b="1" dirty="0" err="1" smtClean="0"/>
              <a:t>writes</a:t>
            </a:r>
            <a:r>
              <a:rPr lang="da-DK" sz="2400" b="1" dirty="0" smtClean="0"/>
              <a:t> </a:t>
            </a:r>
          </a:p>
          <a:p>
            <a:r>
              <a:rPr lang="da-DK" sz="2400" b="1" dirty="0" smtClean="0"/>
              <a:t>		   + # </a:t>
            </a:r>
            <a:r>
              <a:rPr lang="da-DK" sz="2400" b="1" dirty="0" err="1" smtClean="0"/>
              <a:t>instructions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performed</a:t>
            </a:r>
            <a:endParaRPr lang="en-US" sz="2400" b="1" dirty="0"/>
          </a:p>
        </p:txBody>
      </p:sp>
      <p:sp>
        <p:nvSpPr>
          <p:cNvPr id="34" name="Left Brace 33"/>
          <p:cNvSpPr/>
          <p:nvPr/>
        </p:nvSpPr>
        <p:spPr>
          <a:xfrm>
            <a:off x="1979711" y="5445224"/>
            <a:ext cx="288033" cy="10368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797104" y="3419709"/>
            <a:ext cx="432048" cy="936103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9032" y="42838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only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allowed</a:t>
            </a:r>
            <a:r>
              <a:rPr lang="da-DK" dirty="0" smtClean="0">
                <a:solidFill>
                  <a:srgbClr val="C00000"/>
                </a:solidFill>
              </a:rPr>
              <a:t> operation </a:t>
            </a:r>
            <a:r>
              <a:rPr lang="da-DK" dirty="0" err="1" smtClean="0">
                <a:solidFill>
                  <a:srgbClr val="C00000"/>
                </a:solidFill>
              </a:rPr>
              <a:t>on</a:t>
            </a:r>
            <a:r>
              <a:rPr lang="da-DK" dirty="0" smtClean="0">
                <a:solidFill>
                  <a:srgbClr val="C00000"/>
                </a:solidFill>
              </a:rPr>
              <a:t> elements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5400000">
            <a:off x="6797566" y="3422292"/>
            <a:ext cx="936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...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7683153" y="567546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Inaccessible</a:t>
            </a:r>
            <a:endParaRPr lang="en-US" sz="2400" dirty="0"/>
          </a:p>
        </p:txBody>
      </p:sp>
      <p:sp>
        <p:nvSpPr>
          <p:cNvPr id="30" name="Left Brace 29"/>
          <p:cNvSpPr/>
          <p:nvPr/>
        </p:nvSpPr>
        <p:spPr>
          <a:xfrm flipH="1">
            <a:off x="8186915" y="5114212"/>
            <a:ext cx="144015" cy="15841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5576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*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260648"/>
          <a:ext cx="626469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634"/>
                <a:gridCol w="1969776"/>
                <a:gridCol w="1734150"/>
                <a:gridCol w="1224136"/>
              </a:tblGrid>
              <a:tr h="54297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Comparisons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moves/writes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Implicit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HeapSort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SelectionSort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SearchTree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[FG05]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6816" y="188640"/>
            <a:ext cx="23249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2492896"/>
            <a:ext cx="8964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Franceschini</a:t>
            </a:r>
            <a:r>
              <a:rPr lang="en-US" sz="1400" dirty="0" smtClean="0"/>
              <a:t>, V. </a:t>
            </a:r>
            <a:r>
              <a:rPr lang="en-US" sz="1400" dirty="0" err="1" smtClean="0"/>
              <a:t>Geffert</a:t>
            </a:r>
            <a:r>
              <a:rPr lang="en-US" sz="1400" dirty="0" smtClean="0"/>
              <a:t>, </a:t>
            </a:r>
            <a:r>
              <a:rPr lang="en-US" sz="1400" i="1" dirty="0" smtClean="0"/>
              <a:t>An in-place sorting with </a:t>
            </a:r>
            <a:r>
              <a:rPr lang="en-US" sz="1400" dirty="0" smtClean="0"/>
              <a:t>O(</a:t>
            </a:r>
            <a:r>
              <a:rPr lang="en-US" sz="1400" i="1" dirty="0" smtClean="0"/>
              <a:t>n </a:t>
            </a:r>
            <a:r>
              <a:rPr lang="en-US" sz="1400" dirty="0" smtClean="0"/>
              <a:t>log</a:t>
            </a:r>
            <a:r>
              <a:rPr lang="en-US" sz="1400" i="1" dirty="0" smtClean="0"/>
              <a:t> n</a:t>
            </a:r>
            <a:r>
              <a:rPr lang="en-US" sz="1400" dirty="0" smtClean="0"/>
              <a:t>)</a:t>
            </a:r>
            <a:r>
              <a:rPr lang="en-US" sz="1400" i="1" dirty="0" smtClean="0"/>
              <a:t> comparisons and </a:t>
            </a:r>
            <a:r>
              <a:rPr lang="en-US" sz="1400" dirty="0" smtClean="0"/>
              <a:t>O(</a:t>
            </a:r>
            <a:r>
              <a:rPr lang="en-US" sz="1400" i="1" dirty="0" smtClean="0"/>
              <a:t>n</a:t>
            </a:r>
            <a:r>
              <a:rPr lang="en-US" sz="1400" dirty="0" smtClean="0"/>
              <a:t>)</a:t>
            </a:r>
            <a:r>
              <a:rPr lang="en-US" sz="1400" i="1" dirty="0" smtClean="0"/>
              <a:t> moves</a:t>
            </a:r>
            <a:r>
              <a:rPr lang="en-US" sz="1400" dirty="0" smtClean="0"/>
              <a:t>, J.ACM, 52(4), 515-537, 2005]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2780928"/>
          <a:ext cx="813690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1800201"/>
                <a:gridCol w="2016224"/>
                <a:gridCol w="1008112"/>
                <a:gridCol w="1080120"/>
              </a:tblGrid>
              <a:tr h="32403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da-DK" b="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Range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Implicit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Cache-oblivious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Red-black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...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Sorted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array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n)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[FG02]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[FG03]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sz="2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[BFJ02], ...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baseline="-250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4300" y="2780928"/>
            <a:ext cx="45497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4988" y="5445224"/>
            <a:ext cx="8964488" cy="1484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Franceschini</a:t>
            </a:r>
            <a:r>
              <a:rPr lang="en-US" sz="1400" dirty="0" smtClean="0"/>
              <a:t>, R. </a:t>
            </a:r>
            <a:r>
              <a:rPr lang="en-US" sz="1400" dirty="0" err="1" smtClean="0"/>
              <a:t>Grossi</a:t>
            </a:r>
            <a:r>
              <a:rPr lang="en-US" sz="1400" dirty="0" smtClean="0"/>
              <a:t>, </a:t>
            </a:r>
            <a:r>
              <a:rPr lang="en-US" sz="1400" i="1" dirty="0" smtClean="0"/>
              <a:t>Optimal Cache-Oblivious Implicit Dictionaries</a:t>
            </a:r>
            <a:r>
              <a:rPr lang="en-US" sz="1400" dirty="0" smtClean="0"/>
              <a:t>, Proc. 30th International Colloquium on Automata, Languages, and Programming, volume 2719 of Lecture Notes in Computer Science, 316-331, Springer-</a:t>
            </a:r>
            <a:r>
              <a:rPr lang="en-US" sz="1400" dirty="0" err="1" smtClean="0"/>
              <a:t>Verlag</a:t>
            </a:r>
            <a:r>
              <a:rPr lang="en-US" sz="1400" dirty="0" smtClean="0"/>
              <a:t>, 2003.] </a:t>
            </a:r>
          </a:p>
          <a:p>
            <a:r>
              <a:rPr lang="da-DK" sz="1400" dirty="0" smtClean="0"/>
              <a:t>[</a:t>
            </a:r>
            <a:r>
              <a:rPr lang="it-IT" sz="1400" dirty="0" smtClean="0"/>
              <a:t>G. </a:t>
            </a:r>
            <a:r>
              <a:rPr lang="it-IT" sz="1400" dirty="0" err="1" smtClean="0"/>
              <a:t>Franceschini</a:t>
            </a:r>
            <a:r>
              <a:rPr lang="it-IT" sz="1400" dirty="0" smtClean="0"/>
              <a:t>, R. Grossi, </a:t>
            </a:r>
            <a:r>
              <a:rPr lang="it-IT" sz="1400" dirty="0" err="1" smtClean="0"/>
              <a:t>J.I.</a:t>
            </a:r>
            <a:r>
              <a:rPr lang="it-IT" sz="1400" dirty="0" smtClean="0"/>
              <a:t> Munro, L. </a:t>
            </a:r>
            <a:r>
              <a:rPr lang="it-IT" sz="1400" dirty="0" err="1" smtClean="0"/>
              <a:t>Pagli</a:t>
            </a:r>
            <a:r>
              <a:rPr lang="it-IT" sz="1400" dirty="0" smtClean="0"/>
              <a:t>. </a:t>
            </a:r>
            <a:r>
              <a:rPr lang="it-IT" sz="1400" i="1" dirty="0" err="1" smtClean="0"/>
              <a:t>Implicit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B-trees</a:t>
            </a:r>
            <a:r>
              <a:rPr lang="it-IT" sz="1400" i="1" dirty="0" smtClean="0"/>
              <a:t>: New </a:t>
            </a:r>
            <a:r>
              <a:rPr lang="it-IT" sz="1400" i="1" dirty="0" err="1" smtClean="0"/>
              <a:t>results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for</a:t>
            </a:r>
            <a:r>
              <a:rPr lang="it-IT" sz="1400" i="1" dirty="0" smtClean="0"/>
              <a:t> </a:t>
            </a:r>
            <a:r>
              <a:rPr lang="en-US" sz="1400" i="1" dirty="0" smtClean="0"/>
              <a:t>the dictionary problem</a:t>
            </a:r>
            <a:r>
              <a:rPr lang="en-US" sz="1400" dirty="0" smtClean="0"/>
              <a:t>. IEEE Symposium on Foundations of Computer Science, 145-154, 2002</a:t>
            </a:r>
            <a:r>
              <a:rPr lang="da-DK" sz="1400" dirty="0" smtClean="0"/>
              <a:t>]</a:t>
            </a:r>
          </a:p>
          <a:p>
            <a:r>
              <a:rPr lang="da-DK" sz="1400" dirty="0" smtClean="0"/>
              <a:t>[G.S. Brodal, R. </a:t>
            </a:r>
            <a:r>
              <a:rPr lang="da-DK" sz="1400" dirty="0" err="1" smtClean="0"/>
              <a:t>Fagerberg</a:t>
            </a:r>
            <a:r>
              <a:rPr lang="da-DK" sz="1400" dirty="0" smtClean="0"/>
              <a:t>, R. Jacob, </a:t>
            </a:r>
            <a:r>
              <a:rPr lang="da-DK" sz="1400" i="1" dirty="0" err="1" smtClean="0"/>
              <a:t>Cache-Oblivious</a:t>
            </a:r>
            <a:r>
              <a:rPr lang="da-DK" sz="1400" i="1" dirty="0" smtClean="0"/>
              <a:t> </a:t>
            </a:r>
            <a:r>
              <a:rPr lang="da-DK" sz="1400" i="1" dirty="0" err="1" smtClean="0"/>
              <a:t>Search</a:t>
            </a:r>
            <a:r>
              <a:rPr lang="da-DK" sz="1400" i="1" dirty="0" smtClean="0"/>
              <a:t> </a:t>
            </a:r>
            <a:r>
              <a:rPr lang="da-DK" sz="1400" i="1" dirty="0" err="1" smtClean="0"/>
              <a:t>Trees</a:t>
            </a:r>
            <a:r>
              <a:rPr lang="da-DK" sz="1400" i="1" dirty="0" smtClean="0"/>
              <a:t> via </a:t>
            </a:r>
            <a:r>
              <a:rPr lang="da-DK" sz="1400" i="1" dirty="0" err="1" smtClean="0"/>
              <a:t>Binary</a:t>
            </a:r>
            <a:r>
              <a:rPr lang="da-DK" sz="1400" i="1" dirty="0" smtClean="0"/>
              <a:t> </a:t>
            </a:r>
            <a:r>
              <a:rPr lang="da-DK" sz="1400" i="1" dirty="0" err="1" smtClean="0"/>
              <a:t>Trees</a:t>
            </a:r>
            <a:r>
              <a:rPr lang="da-DK" sz="1400" i="1" dirty="0" smtClean="0"/>
              <a:t> of Small </a:t>
            </a:r>
            <a:r>
              <a:rPr lang="da-DK" sz="1400" i="1" dirty="0" err="1" smtClean="0"/>
              <a:t>Height</a:t>
            </a:r>
            <a:r>
              <a:rPr lang="da-DK" sz="1400" dirty="0" smtClean="0"/>
              <a:t>, 13th </a:t>
            </a:r>
            <a:r>
              <a:rPr lang="da-DK" sz="1400" dirty="0" err="1" smtClean="0"/>
              <a:t>Annual</a:t>
            </a:r>
            <a:r>
              <a:rPr lang="da-DK" sz="1400" dirty="0" smtClean="0"/>
              <a:t> ACM-SIAM Symposium </a:t>
            </a:r>
            <a:r>
              <a:rPr lang="da-DK" sz="1400" dirty="0" err="1" smtClean="0"/>
              <a:t>on</a:t>
            </a:r>
            <a:r>
              <a:rPr lang="da-DK" sz="1400" dirty="0" smtClean="0"/>
              <a:t> </a:t>
            </a:r>
            <a:r>
              <a:rPr lang="da-DK" sz="1400" dirty="0" err="1" smtClean="0"/>
              <a:t>Discrete</a:t>
            </a:r>
            <a:r>
              <a:rPr lang="da-DK" sz="1400" dirty="0" smtClean="0"/>
              <a:t> </a:t>
            </a:r>
            <a:r>
              <a:rPr lang="da-DK" sz="1400" dirty="0" err="1" smtClean="0"/>
              <a:t>Algorithms</a:t>
            </a:r>
            <a:r>
              <a:rPr lang="da-DK" sz="1400" dirty="0" smtClean="0"/>
              <a:t>, 39-48, 2002]</a:t>
            </a:r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314706" y="4999224"/>
            <a:ext cx="5760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am.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4186" y="3774526"/>
            <a:ext cx="167069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(no updates)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4221088"/>
            <a:ext cx="648072" cy="74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899592" y="1052736"/>
            <a:ext cx="432048" cy="28803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016" y="1353542"/>
            <a:ext cx="9716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Implicit</a:t>
            </a:r>
          </a:p>
          <a:p>
            <a:pPr algn="ctr"/>
            <a:r>
              <a:rPr lang="da-DK" dirty="0" err="1" smtClean="0"/>
              <a:t>priority</a:t>
            </a:r>
            <a:r>
              <a:rPr lang="da-DK" dirty="0" smtClean="0"/>
              <a:t> </a:t>
            </a:r>
            <a:r>
              <a:rPr lang="da-DK" dirty="0" err="1" smtClean="0"/>
              <a:t>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1309"/>
            <a:ext cx="86868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da-DK" dirty="0" smtClean="0"/>
              <a:t>The relative </a:t>
            </a:r>
            <a:r>
              <a:rPr lang="da-DK" dirty="0" err="1" smtClean="0"/>
              <a:t>two</a:t>
            </a:r>
            <a:r>
              <a:rPr lang="da-DK" dirty="0" smtClean="0"/>
              <a:t> elements 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/>
              <a:t> &lt; 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/>
              <a:t>,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encode</a:t>
            </a:r>
            <a:r>
              <a:rPr lang="da-DK" dirty="0" smtClean="0"/>
              <a:t> a bit</a:t>
            </a:r>
          </a:p>
          <a:p>
            <a:pPr>
              <a:buNone/>
            </a:pPr>
            <a:r>
              <a:rPr lang="da-DK" i="1" dirty="0" smtClean="0">
                <a:solidFill>
                  <a:srgbClr val="C00000"/>
                </a:solidFill>
              </a:rPr>
              <a:t>						</a:t>
            </a:r>
            <a:r>
              <a:rPr lang="da-DK" dirty="0" smtClean="0">
                <a:solidFill>
                  <a:srgbClr val="C00000"/>
                </a:solidFill>
              </a:rPr>
              <a:t>= 0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da-DK" i="1" dirty="0" smtClean="0">
                <a:solidFill>
                  <a:srgbClr val="C00000"/>
                </a:solidFill>
              </a:rPr>
              <a:t> 						</a:t>
            </a:r>
            <a:r>
              <a:rPr lang="da-DK" dirty="0" smtClean="0">
                <a:solidFill>
                  <a:srgbClr val="C00000"/>
                </a:solidFill>
              </a:rPr>
              <a:t>= 1</a:t>
            </a:r>
          </a:p>
          <a:p>
            <a:endParaRPr lang="da-DK" dirty="0" smtClean="0">
              <a:solidFill>
                <a:srgbClr val="C00000"/>
              </a:solidFill>
            </a:endParaRPr>
          </a:p>
          <a:p>
            <a:r>
              <a:rPr lang="da-DK" dirty="0" smtClean="0">
                <a:solidFill>
                  <a:srgbClr val="C00000"/>
                </a:solidFill>
              </a:rPr>
              <a:t>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 elements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encode</a:t>
            </a:r>
            <a:r>
              <a:rPr lang="da-DK" dirty="0" smtClean="0"/>
              <a:t> </a:t>
            </a:r>
            <a:r>
              <a:rPr lang="da-DK" dirty="0" err="1" smtClean="0"/>
              <a:t>integer</a:t>
            </a:r>
            <a:r>
              <a:rPr lang="da-DK" dirty="0" smtClean="0"/>
              <a:t> {0,...,</a:t>
            </a:r>
            <a:r>
              <a:rPr lang="da-DK" i="1" dirty="0" smtClean="0"/>
              <a:t>n</a:t>
            </a:r>
            <a:r>
              <a:rPr lang="da-DK" dirty="0" smtClean="0"/>
              <a:t>-1}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04664"/>
            <a:ext cx="76328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foundamental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implicit trick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51920" y="2420888"/>
          <a:ext cx="815752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76"/>
                <a:gridCol w="40787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51920" y="3085336"/>
          <a:ext cx="815752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76"/>
                <a:gridCol w="40787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6012160" y="5949280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Total </a:t>
            </a:r>
            <a:r>
              <a:rPr lang="da-DK" dirty="0" err="1" smtClean="0">
                <a:solidFill>
                  <a:schemeClr val="bg2">
                    <a:lumMod val="50000"/>
                  </a:schemeClr>
                </a:solidFill>
              </a:rPr>
              <a:t>gap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: 2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+(2-1)+∙ </a:t>
            </a:r>
            <a:r>
              <a:rPr lang="da-DK" dirty="0" err="1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∙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 ∙+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75856" y="59492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0070C0"/>
                </a:solidFill>
              </a:rPr>
              <a:t>s</a:t>
            </a:r>
            <a:r>
              <a:rPr lang="da-DK" dirty="0" smtClean="0">
                <a:solidFill>
                  <a:srgbClr val="0070C0"/>
                </a:solidFill>
              </a:rPr>
              <a:t> ∙ (</a:t>
            </a:r>
            <a:r>
              <a:rPr lang="da-DK" smtClean="0">
                <a:solidFill>
                  <a:srgbClr val="0070C0"/>
                </a:solidFill>
              </a:rPr>
              <a:t>1 + # </a:t>
            </a:r>
            <a:r>
              <a:rPr lang="da-DK" dirty="0" err="1" smtClean="0">
                <a:solidFill>
                  <a:srgbClr val="0070C0"/>
                </a:solidFill>
              </a:rPr>
              <a:t>size-</a:t>
            </a:r>
            <a:r>
              <a:rPr lang="da-DK" i="1" dirty="0" err="1" smtClean="0">
                <a:solidFill>
                  <a:srgbClr val="0070C0"/>
                </a:solidFill>
              </a:rPr>
              <a:t>s</a:t>
            </a:r>
            <a:r>
              <a:rPr lang="da-DK" dirty="0" err="1" smtClean="0">
                <a:solidFill>
                  <a:srgbClr val="0070C0"/>
                </a:solidFill>
              </a:rPr>
              <a:t>-nodes</a:t>
            </a:r>
            <a:r>
              <a:rPr lang="da-DK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63887" y="260648"/>
          <a:ext cx="4824537" cy="75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2016224"/>
                <a:gridCol w="1008112"/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da-DK" b="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Range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Implicit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</a:t>
                      </a:r>
                      <a:r>
                        <a:rPr lang="da-DK" sz="28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</a:t>
                      </a:r>
                      <a:r>
                        <a:rPr lang="da-DK" sz="28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51520" y="332656"/>
            <a:ext cx="45497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1052736"/>
            <a:ext cx="9145016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[J. Ian Munro, </a:t>
            </a:r>
            <a:r>
              <a:rPr lang="en-US" sz="1400" i="1" dirty="0" smtClean="0"/>
              <a:t>An Implicit Data Structure Supporting Insertion, Deletion, and Search in </a:t>
            </a:r>
            <a:r>
              <a:rPr lang="en-US" sz="1400" dirty="0" smtClean="0"/>
              <a:t>O(log² </a:t>
            </a:r>
            <a:r>
              <a:rPr lang="en-US" sz="1400" i="1" dirty="0" smtClean="0"/>
              <a:t>n</a:t>
            </a:r>
            <a:r>
              <a:rPr lang="en-US" sz="1400" dirty="0" smtClean="0"/>
              <a:t>) </a:t>
            </a:r>
            <a:r>
              <a:rPr lang="en-US" sz="1400" i="1" dirty="0" smtClean="0"/>
              <a:t>Time,</a:t>
            </a:r>
            <a:r>
              <a:rPr lang="en-US" sz="1400" dirty="0" smtClean="0"/>
              <a:t> Journal of Computer and System Sciences, 33(1), 66-74, 1986] </a:t>
            </a:r>
          </a:p>
          <a:p>
            <a:endParaRPr lang="en-US" sz="1400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1513114" y="3574706"/>
            <a:ext cx="212272" cy="424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187624" y="4005064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3260271" y="2494299"/>
            <a:ext cx="473529" cy="3592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09750" y="2491579"/>
            <a:ext cx="473529" cy="3565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714750" y="3571985"/>
            <a:ext cx="269421" cy="4272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051720" y="1772816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1560" y="2852936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71800" y="4005064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91880" y="2852936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652120" y="2348880"/>
          <a:ext cx="3000906" cy="187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678"/>
                <a:gridCol w="723900"/>
                <a:gridCol w="920328"/>
              </a:tblGrid>
              <a:tr h="42772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field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values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encoded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by #elements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left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address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</a:t>
                      </a:r>
                      <a:r>
                        <a:rPr lang="da-DK" sz="1400" i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right 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address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0,1,...,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parent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address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0,1,...,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i="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color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red/black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node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size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en-US" sz="1400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0,1,...,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48064" y="170080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Each</a:t>
            </a:r>
            <a:r>
              <a:rPr lang="da-DK" dirty="0" smtClean="0">
                <a:solidFill>
                  <a:srgbClr val="C00000"/>
                </a:solidFill>
              </a:rPr>
              <a:t> nodes stores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..2-1 elements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encoding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the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below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fields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(=8∙log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+2)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2010" y="5085184"/>
          <a:ext cx="89644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83"/>
                <a:gridCol w="2035405"/>
                <a:gridCol w="697013"/>
                <a:gridCol w="825849"/>
                <a:gridCol w="825849"/>
                <a:gridCol w="697013"/>
                <a:gridCol w="727420"/>
                <a:gridCol w="408061"/>
                <a:gridCol w="628991"/>
                <a:gridCol w="235277"/>
                <a:gridCol w="235277"/>
                <a:gridCol w="509924"/>
                <a:gridCol w="50992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xxxxxx</a:t>
                      </a:r>
                      <a:endParaRPr lang="en-US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>
                          <a:solidFill>
                            <a:srgbClr val="00B050"/>
                          </a:solidFill>
                        </a:rPr>
                        <a:t>xxxxxx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solidFill>
                            <a:srgbClr val="FF0000"/>
                          </a:solidFill>
                        </a:rPr>
                        <a:t>xxxxx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xxxx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solidFill>
                            <a:srgbClr val="7030A0"/>
                          </a:solidFill>
                        </a:rPr>
                        <a:t>xx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95536" y="177281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</a:t>
            </a:r>
            <a:r>
              <a:rPr lang="da-DK" dirty="0" err="1" smtClean="0"/>
              <a:t>-black</a:t>
            </a:r>
            <a:r>
              <a:rPr lang="da-DK" dirty="0" smtClean="0"/>
              <a:t> </a:t>
            </a:r>
          </a:p>
          <a:p>
            <a:pPr algn="ctr"/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endParaRPr lang="da-DK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051720" y="193134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B050"/>
                </a:solidFill>
              </a:rPr>
              <a:t>x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x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7624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7030A0"/>
                </a:solidFill>
              </a:rPr>
              <a:t>x </a:t>
            </a:r>
            <a:r>
              <a:rPr lang="da-DK" dirty="0" err="1" smtClean="0">
                <a:solidFill>
                  <a:srgbClr val="7030A0"/>
                </a:solidFill>
              </a:rPr>
              <a:t>x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188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6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x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051720" y="4537586"/>
            <a:ext cx="6797780" cy="936104"/>
            <a:chOff x="2051720" y="4888334"/>
            <a:chExt cx="6797780" cy="93610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4269454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952394" y="524893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00B050"/>
                  </a:solidFill>
                </a:rPr>
                <a:t>root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3434386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261342" y="526232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err="1" smtClean="0">
                  <a:solidFill>
                    <a:srgbClr val="00B050"/>
                  </a:solidFill>
                </a:rPr>
                <a:t>s</a:t>
              </a:r>
              <a:endParaRPr lang="en-US" i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090570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903012" y="526232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err="1" smtClean="0">
                  <a:solidFill>
                    <a:srgbClr val="00B050"/>
                  </a:solidFill>
                </a:rPr>
                <a:t>s</a:t>
              </a:r>
              <a:endParaRPr lang="en-US" i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782184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580112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-1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502264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00192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-1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6934312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61268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2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7553356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380312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2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014432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812360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4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8518488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8345444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4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841388" y="5234422"/>
              <a:ext cx="0" cy="57600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308304" y="488833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3 =</a:t>
              </a:r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3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757286" y="5608414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051720" y="526232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baseline="-25000" dirty="0" smtClean="0">
                  <a:solidFill>
                    <a:srgbClr val="00B050"/>
                  </a:solidFill>
                  <a:sym typeface="Symbol"/>
                </a:rPr>
                <a:t>2-1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 =</a:t>
              </a:r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baseline="-25000" dirty="0" smtClean="0">
                  <a:solidFill>
                    <a:srgbClr val="00B050"/>
                  </a:solidFill>
                  <a:sym typeface="Symbol"/>
                </a:rPr>
                <a:t>2-1</a:t>
              </a:r>
              <a:endParaRPr lang="en-US" baseline="-25000" dirty="0" smtClean="0">
                <a:solidFill>
                  <a:srgbClr val="00B050"/>
                </a:solidFill>
              </a:endParaRPr>
            </a:p>
          </p:txBody>
        </p:sp>
      </p:grpSp>
      <p:cxnSp>
        <p:nvCxnSpPr>
          <p:cNvPr id="51" name="Straight Connector 50"/>
          <p:cNvCxnSpPr/>
          <p:nvPr/>
        </p:nvCxnSpPr>
        <p:spPr>
          <a:xfrm flipV="1">
            <a:off x="3347864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508104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660232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68344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956376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9036496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 rot="5400000">
            <a:off x="4373984" y="4867432"/>
            <a:ext cx="108000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/>
          <p:cNvSpPr/>
          <p:nvPr/>
        </p:nvSpPr>
        <p:spPr>
          <a:xfrm rot="5400000">
            <a:off x="1356772" y="4615552"/>
            <a:ext cx="108000" cy="266400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79512" y="59492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B050"/>
                </a:solidFill>
              </a:rPr>
              <a:t>(2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+1)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00B050"/>
                </a:solidFill>
                <a:sym typeface="Symbol"/>
              </a:rPr>
              <a:t>n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36096" y="4437113"/>
            <a:ext cx="1368152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>
                <a:solidFill>
                  <a:srgbClr val="00B050"/>
                </a:solidFill>
              </a:rPr>
              <a:t>p</a:t>
            </a:r>
            <a:r>
              <a:rPr lang="da-DK" i="1" baseline="-25000" dirty="0" err="1" smtClean="0">
                <a:solidFill>
                  <a:srgbClr val="00B050"/>
                </a:solidFill>
              </a:rPr>
              <a:t>s</a:t>
            </a:r>
            <a:r>
              <a:rPr lang="da-DK" dirty="0" smtClean="0">
                <a:solidFill>
                  <a:srgbClr val="00B050"/>
                </a:solidFill>
              </a:rPr>
              <a:t> mod </a:t>
            </a:r>
            <a:r>
              <a:rPr lang="da-DK" i="1" dirty="0" smtClean="0">
                <a:solidFill>
                  <a:srgbClr val="00B050"/>
                </a:solidFill>
              </a:rPr>
              <a:t>s </a:t>
            </a:r>
            <a:r>
              <a:rPr lang="da-DK" dirty="0" smtClean="0">
                <a:solidFill>
                  <a:srgbClr val="00B050"/>
                </a:solidFill>
              </a:rPr>
              <a:t>= 0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2757286" y="5382508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63246" y="5471324"/>
          <a:ext cx="26638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83"/>
                <a:gridCol w="2035405"/>
              </a:tblGrid>
              <a:tr h="172482"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i="1" baseline="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da-DK" b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da-DK" b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-1</a:t>
                      </a:r>
                      <a:r>
                        <a:rPr lang="da-DK" b="0" baseline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da-DK" b="0" i="1" baseline="0" dirty="0" smtClean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da-DK" b="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da-DK" b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-1</a:t>
                      </a:r>
                      <a:r>
                        <a:rPr lang="da-DK" b="0" baseline="0" dirty="0" smtClean="0">
                          <a:solidFill>
                            <a:schemeClr val="bg1"/>
                          </a:solidFill>
                        </a:rPr>
                        <a:t>,... ,</a:t>
                      </a:r>
                      <a:r>
                        <a:rPr lang="da-DK" b="0" i="1" baseline="0" dirty="0" err="1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da-DK" b="0" baseline="-250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</a:t>
                      </a:r>
                      <a:r>
                        <a:rPr lang="da-DK" b="0" baseline="0" dirty="0" err="1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da-DK" b="0" i="1" baseline="0" dirty="0" err="1" smtClean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da-DK" b="0" baseline="-250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</a:t>
                      </a:r>
                      <a:endParaRPr lang="en-US" b="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3131840" y="6442536"/>
          <a:ext cx="31683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39"/>
                <a:gridCol w="370039"/>
                <a:gridCol w="2428274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 smtClean="0">
                          <a:solidFill>
                            <a:srgbClr val="C00000"/>
                          </a:solidFill>
                        </a:rPr>
                        <a:t>= </a:t>
                      </a:r>
                      <a:r>
                        <a:rPr lang="da-DK" sz="1800" b="0" dirty="0" err="1" smtClean="0">
                          <a:solidFill>
                            <a:srgbClr val="C00000"/>
                          </a:solidFill>
                        </a:rPr>
                        <a:t>arbitrary</a:t>
                      </a:r>
                      <a:r>
                        <a:rPr lang="da-DK" sz="1800" b="0" dirty="0" smtClean="0">
                          <a:solidFill>
                            <a:srgbClr val="C00000"/>
                          </a:solidFill>
                        </a:rPr>
                        <a:t> elements</a:t>
                      </a:r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8" grpId="0"/>
      <p:bldP spid="12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1" grpId="0"/>
      <p:bldP spid="23" grpId="0"/>
      <p:bldP spid="26" grpId="0"/>
      <p:bldP spid="27" grpId="0"/>
      <p:bldP spid="28" grpId="0"/>
      <p:bldP spid="29" grpId="0"/>
      <p:bldP spid="30" grpId="0"/>
      <p:bldP spid="57" grpId="0" animBg="1"/>
      <p:bldP spid="59" grpId="0" animBg="1"/>
      <p:bldP spid="60" grpId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20" y="332656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Implicit merging O(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276350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/>
              <a:t>n</a:t>
            </a:r>
            <a:endParaRPr lang="en-US" sz="32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0" y="225238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5" name="Left Brace 14"/>
          <p:cNvSpPr/>
          <p:nvPr/>
        </p:nvSpPr>
        <p:spPr>
          <a:xfrm rot="5400000" flipH="1">
            <a:off x="6300192" y="1620089"/>
            <a:ext cx="216024" cy="23762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5400000" flipH="1">
            <a:off x="3242533" y="1010702"/>
            <a:ext cx="216025" cy="35950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56176" y="277221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/>
              <a:t>m</a:t>
            </a:r>
            <a:endParaRPr lang="en-US" sz="3200" i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47664" y="465313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4572000" y="3068960"/>
            <a:ext cx="0" cy="1224136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251520" y="952128"/>
            <a:ext cx="8686800" cy="676672"/>
          </a:xfrm>
        </p:spPr>
        <p:txBody>
          <a:bodyPr/>
          <a:lstStyle/>
          <a:p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in an implicit O(</a:t>
            </a:r>
            <a:r>
              <a:rPr lang="da-DK" i="1" dirty="0" err="1" smtClean="0"/>
              <a:t>n∙</a:t>
            </a:r>
            <a:r>
              <a:rPr lang="da-DK" dirty="0" err="1" smtClean="0"/>
              <a:t>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 </a:t>
            </a:r>
            <a:r>
              <a:rPr lang="da-DK" dirty="0" err="1" smtClean="0"/>
              <a:t>MergeSort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7507</TotalTime>
  <Words>738</Words>
  <Application>Microsoft Office PowerPoint</Application>
  <PresentationFormat>On-screen Show (4:3)</PresentationFormat>
  <Paragraphs>211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87</cp:revision>
  <dcterms:created xsi:type="dcterms:W3CDTF">2011-08-23T21:07:42Z</dcterms:created>
  <dcterms:modified xsi:type="dcterms:W3CDTF">2013-10-03T08:43:33Z</dcterms:modified>
</cp:coreProperties>
</file>