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90" r:id="rId4"/>
    <p:sldId id="263" r:id="rId5"/>
    <p:sldId id="262" r:id="rId6"/>
    <p:sldId id="264" r:id="rId7"/>
    <p:sldId id="265" r:id="rId8"/>
    <p:sldId id="286" r:id="rId9"/>
    <p:sldId id="266" r:id="rId10"/>
    <p:sldId id="267" r:id="rId11"/>
    <p:sldId id="284" r:id="rId12"/>
    <p:sldId id="292" r:id="rId13"/>
    <p:sldId id="289" r:id="rId14"/>
    <p:sldId id="258" r:id="rId15"/>
    <p:sldId id="269" r:id="rId16"/>
    <p:sldId id="288" r:id="rId17"/>
    <p:sldId id="291" r:id="rId18"/>
    <p:sldId id="287" r:id="rId19"/>
    <p:sldId id="272" r:id="rId20"/>
    <p:sldId id="275" r:id="rId21"/>
    <p:sldId id="277" r:id="rId22"/>
    <p:sldId id="279" r:id="rId23"/>
    <p:sldId id="283" r:id="rId24"/>
    <p:sldId id="285" r:id="rId25"/>
    <p:sldId id="268" r:id="rId2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86213" autoAdjust="0"/>
  </p:normalViewPr>
  <p:slideViewPr>
    <p:cSldViewPr>
      <p:cViewPr varScale="1">
        <p:scale>
          <a:sx n="64" d="100"/>
          <a:sy n="64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23C4-F8A6-445F-AA0C-2DCB1DB6D135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4D51B-3D24-45C0-8591-70D7DEF9CA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1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ÆndrerA2 til der bliver en cykel</a:t>
            </a:r>
          </a:p>
          <a:p>
            <a:r>
              <a:rPr lang="da-DK" smtClean="0"/>
              <a:t>Cykel kan</a:t>
            </a:r>
            <a:r>
              <a:rPr lang="da-DK" baseline="0" smtClean="0"/>
              <a:t> findes ved at følge afhængigheder baglæns indtil en cykel nødvendigvis er fundet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Sanity</a:t>
            </a:r>
            <a:r>
              <a:rPr lang="da-DK" dirty="0" smtClean="0"/>
              <a:t> check</a:t>
            </a:r>
            <a:r>
              <a:rPr lang="da-DK" baseline="0" dirty="0" smtClean="0"/>
              <a:t> af vej data 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Sanity</a:t>
            </a:r>
            <a:r>
              <a:rPr lang="da-DK" dirty="0" smtClean="0"/>
              <a:t> check</a:t>
            </a:r>
            <a:r>
              <a:rPr lang="da-DK" baseline="0" dirty="0" smtClean="0"/>
              <a:t> af </a:t>
            </a:r>
            <a:r>
              <a:rPr lang="da-DK" b="1" baseline="0" dirty="0" smtClean="0"/>
              <a:t>vej-data </a:t>
            </a:r>
            <a:r>
              <a:rPr lang="da-DK" baseline="0" dirty="0" smtClean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Sanity</a:t>
            </a:r>
            <a:r>
              <a:rPr lang="da-DK" dirty="0" smtClean="0"/>
              <a:t> check</a:t>
            </a:r>
            <a:r>
              <a:rPr lang="da-DK" baseline="0" dirty="0" smtClean="0"/>
              <a:t> af </a:t>
            </a:r>
            <a:r>
              <a:rPr lang="da-DK" b="1" baseline="0" dirty="0" smtClean="0"/>
              <a:t>vej-data </a:t>
            </a:r>
            <a:r>
              <a:rPr lang="da-DK" baseline="0" dirty="0" smtClean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Job scheduling</a:t>
            </a:r>
          </a:p>
          <a:p>
            <a:pPr marL="171450" indent="-171450">
              <a:buFont typeface="Arial" charset="0"/>
              <a:buChar char="•"/>
            </a:pPr>
            <a:r>
              <a:rPr lang="en-US" smtClean="0"/>
              <a:t>Dependency </a:t>
            </a:r>
            <a:r>
              <a:rPr lang="en-US" err="1" smtClean="0"/>
              <a:t>analyse</a:t>
            </a:r>
            <a:r>
              <a:rPr lang="en-US" smtClean="0"/>
              <a:t> </a:t>
            </a:r>
            <a:r>
              <a:rPr lang="en-US" err="1" smtClean="0"/>
              <a:t>i</a:t>
            </a:r>
            <a:r>
              <a:rPr lang="en-US" baseline="0" smtClean="0"/>
              <a:t> </a:t>
            </a:r>
            <a:r>
              <a:rPr lang="en-US" baseline="0" err="1" smtClean="0"/>
              <a:t>f.eks</a:t>
            </a:r>
            <a:r>
              <a:rPr lang="en-US" baseline="0" smtClean="0"/>
              <a:t>. “make”</a:t>
            </a:r>
          </a:p>
          <a:p>
            <a:pPr marL="171450" indent="-171450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84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721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 smtClean="0"/>
              <a:t>Algoritmik</a:t>
            </a:r>
            <a:r>
              <a:rPr lang="da-DK" smtClean="0"/>
              <a:t> er et emne som på datalogi studiet bliver</a:t>
            </a:r>
            <a:r>
              <a:rPr lang="da-DK" baseline="0" smtClean="0"/>
              <a:t> dækket på første år af de introducerende kurser </a:t>
            </a:r>
            <a:r>
              <a:rPr lang="da-DK" b="1" baseline="0" smtClean="0"/>
              <a:t>algoritmer og datastrukturer 1+2</a:t>
            </a:r>
          </a:p>
          <a:p>
            <a:r>
              <a:rPr lang="da-DK" b="1" baseline="0" smtClean="0"/>
              <a:t>Fokus: Finde effektive metoder til at løse problemer</a:t>
            </a:r>
          </a:p>
          <a:p>
            <a:r>
              <a:rPr lang="da-DK" b="1" baseline="0" smtClean="0"/>
              <a:t>Sekundært: At omsætte løsninger til programmer</a:t>
            </a:r>
            <a:endParaRPr lang="da-DK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630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Undladt ulovlige tilstande for det enkelte</a:t>
            </a:r>
            <a:r>
              <a:rPr lang="da-DK" baseline="0" smtClean="0"/>
              <a:t> lyskryds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9C249-6064-4A83-9FA1-EF2CC43D90AB}" type="slidenum">
              <a:rPr lang="da-DK" smtClean="0"/>
              <a:pPr eaLnBrk="1" hangingPunct="1"/>
              <a:t>21</a:t>
            </a:fld>
            <a:endParaRPr lang="da-DK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a-DK" smtClean="0"/>
              <a:t>Tilstande/konfigurationer</a:t>
            </a:r>
          </a:p>
          <a:p>
            <a:pPr eaLnBrk="1" hangingPunct="1">
              <a:buFontTx/>
              <a:buChar char="•"/>
            </a:pPr>
            <a:r>
              <a:rPr lang="da-DK" smtClean="0"/>
              <a:t>Start tilstand</a:t>
            </a:r>
            <a:r>
              <a:rPr lang="da-DK" b="1" smtClean="0"/>
              <a:t>2954 tilstande der kan nås fra starttilstanden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639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2A934B-4443-457F-8505-E84D4FDE336C}" type="slidenum">
              <a:rPr lang="da-DK" smtClean="0"/>
              <a:pPr eaLnBrk="1" hangingPunct="1"/>
              <a:t>23</a:t>
            </a:fld>
            <a:endParaRPr lang="da-DK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Max random walk over 100 forsøg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DETTE FOREDRAG</a:t>
            </a:r>
            <a:r>
              <a:rPr lang="da-DK" baseline="0" dirty="0" smtClean="0"/>
              <a:t> : </a:t>
            </a:r>
            <a:r>
              <a:rPr lang="da-DK" b="1" baseline="0" dirty="0" smtClean="0"/>
              <a:t>Ignoreret</a:t>
            </a:r>
            <a:r>
              <a:rPr lang="da-DK" baseline="0" dirty="0" smtClean="0"/>
              <a:t> at finde EFFEKTIVE LØSNINGER.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08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Ækvivalent problem = find</a:t>
            </a:r>
            <a:r>
              <a:rPr lang="da-DK" baseline="0" smtClean="0"/>
              <a:t> et punkt planen (centrum) der er længst mulig fra et input punkt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Voronoi diagram anvendelse : Hvilken</a:t>
            </a:r>
            <a:r>
              <a:rPr lang="da-DK" baseline="0" smtClean="0"/>
              <a:t> radiomast er tættest på ?</a:t>
            </a:r>
            <a:endParaRPr lang="da-DK" smtClean="0"/>
          </a:p>
          <a:p>
            <a:r>
              <a:rPr lang="da-DK" smtClean="0"/>
              <a:t>Voronoi diagram</a:t>
            </a:r>
            <a:r>
              <a:rPr lang="da-DK" baseline="0" smtClean="0"/>
              <a:t> : </a:t>
            </a:r>
            <a:r>
              <a:rPr lang="da-DK" b="1" baseline="0" smtClean="0"/>
              <a:t>potentielt n</a:t>
            </a:r>
            <a:r>
              <a:rPr lang="da-DK" b="1" baseline="30000" smtClean="0"/>
              <a:t>2</a:t>
            </a:r>
            <a:r>
              <a:rPr lang="da-DK" b="1" baseline="0" smtClean="0"/>
              <a:t> kanter</a:t>
            </a:r>
            <a:r>
              <a:rPr lang="da-DK" baseline="0" smtClean="0"/>
              <a:t> (del af </a:t>
            </a:r>
            <a:r>
              <a:rPr lang="da-DK" baseline="0" err="1" smtClean="0"/>
              <a:t>bisektorer</a:t>
            </a:r>
            <a:r>
              <a:rPr lang="da-DK" baseline="0" smtClean="0"/>
              <a:t>), men kan vise at der er kun er ≤2n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Bevis for </a:t>
            </a:r>
            <a:r>
              <a:rPr lang="da-DK" err="1" smtClean="0"/>
              <a:t>Euler</a:t>
            </a:r>
            <a:r>
              <a:rPr lang="da-DK" smtClean="0"/>
              <a:t>:</a:t>
            </a:r>
            <a:r>
              <a:rPr lang="da-DK" baseline="0" smtClean="0"/>
              <a:t> Induktion. Start med en knude; hver yderligere kant tilføjer enten en flade eller en knude.</a:t>
            </a:r>
            <a:endParaRPr lang="da-DK" smtClean="0"/>
          </a:p>
          <a:p>
            <a:r>
              <a:rPr lang="da-DK" b="1" smtClean="0"/>
              <a:t>V≥3 =&gt; E≤3V-6 </a:t>
            </a:r>
            <a:r>
              <a:rPr lang="da-DK" smtClean="0"/>
              <a:t>: </a:t>
            </a:r>
          </a:p>
          <a:p>
            <a:r>
              <a:rPr lang="da-DK" smtClean="0"/>
              <a:t>*  Hver flade mindst</a:t>
            </a:r>
            <a:r>
              <a:rPr lang="da-DK" baseline="0" smtClean="0"/>
              <a:t> 3 tilstødende (halv)kanter; </a:t>
            </a:r>
          </a:p>
          <a:p>
            <a:r>
              <a:rPr lang="da-DK" baseline="0" smtClean="0"/>
              <a:t>*  2E=#halv-kanter≥3F</a:t>
            </a:r>
          </a:p>
          <a:p>
            <a:pPr marL="171450" indent="-171450">
              <a:buFont typeface="Arial" charset="0"/>
              <a:buChar char="•"/>
            </a:pPr>
            <a:r>
              <a:rPr lang="da-DK" smtClean="0"/>
              <a:t>F≤2/3*E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smtClean="0"/>
              <a:t>V+2/3*E-E ≥ 2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smtClean="0"/>
              <a:t>V≥2+E/3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smtClean="0"/>
              <a:t>E≤3V-6</a:t>
            </a:r>
          </a:p>
          <a:p>
            <a:pPr marL="171450" indent="-171450">
              <a:buFont typeface="Arial" charset="0"/>
              <a:buChar char="•"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Sjællandsgade ensrettet</a:t>
            </a:r>
          </a:p>
          <a:p>
            <a:r>
              <a:rPr lang="da-DK" smtClean="0"/>
              <a:t>Kanter kan</a:t>
            </a:r>
            <a:r>
              <a:rPr lang="da-DK" baseline="0" smtClean="0"/>
              <a:t> have tilknyttet et tal der angiver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676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21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Dynamisk opdatering = skal kun opdatere det der kan nås fra den opdaterede celle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94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64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63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8851-D126-4FC0-AD20-36D6C609D1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9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5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970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19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97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97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1FE6-6235-4D59-BEB2-0C22E4312680}" type="datetimeFigureOut">
              <a:rPr lang="da-DK" smtClean="0"/>
              <a:t>02-03-2013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699B-7935-456E-B215-9223E8CBB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4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Algoritmer (v. lektor Gerth S. Brodal</a:t>
            </a:r>
            <a:r>
              <a:rPr lang="da-DK" smtClean="0"/>
              <a:t>)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Hør </a:t>
            </a:r>
            <a:r>
              <a:rPr lang="da-DK" sz="2400" dirty="0"/>
              <a:t>om metoder til at beregne gode GPS kørevejledninger og tog- og flyforbindelser, og hvad problemstillingerne har til fælles med at opdatere regneark og sikre velfungerende lyskryds. 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Foredraget </a:t>
            </a:r>
            <a:r>
              <a:rPr lang="da-DK" sz="2400" dirty="0"/>
              <a:t>omhandler emner, som man vil møde i faget Algoritmer og Datastrukturer på studiets 1. år</a:t>
            </a:r>
            <a:r>
              <a:rPr lang="da-DK" sz="2400" dirty="0" smtClean="0"/>
              <a:t>.</a:t>
            </a:r>
          </a:p>
          <a:p>
            <a:pPr marL="0" indent="0" algn="ctr">
              <a:buNone/>
            </a:pP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>Torsdag 28. februar-lørdag 2. marts 2013, </a:t>
            </a:r>
            <a:r>
              <a:rPr lang="da-DK" sz="2400" dirty="0" err="1" smtClean="0"/>
              <a:t>aud</a:t>
            </a:r>
            <a:r>
              <a:rPr lang="da-DK" sz="2400" dirty="0" smtClean="0"/>
              <a:t> D1-D2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 algn="ctr">
              <a:buNone/>
            </a:pPr>
            <a:r>
              <a:rPr lang="da-DK" sz="1800" dirty="0" smtClean="0"/>
              <a:t>www.udays.dk/vis_uddannelse.asp?educationid=2394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994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439" r="69696" b="67706"/>
          <a:stretch/>
        </p:blipFill>
        <p:spPr bwMode="auto">
          <a:xfrm>
            <a:off x="609116" y="2107194"/>
            <a:ext cx="3592478" cy="23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9" y="2104495"/>
            <a:ext cx="3589200" cy="23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254931" y="4628354"/>
            <a:ext cx="1671726" cy="1523749"/>
            <a:chOff x="1254931" y="4628354"/>
            <a:chExt cx="1671726" cy="1523749"/>
          </a:xfrm>
        </p:grpSpPr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1405467" y="5376333"/>
              <a:ext cx="717582" cy="4684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2" idx="3"/>
            </p:cNvCxnSpPr>
            <p:nvPr/>
          </p:nvCxnSpPr>
          <p:spPr>
            <a:xfrm flipV="1">
              <a:off x="2243667" y="5505515"/>
              <a:ext cx="682990" cy="471952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 flipV="1">
              <a:off x="1430867" y="4808354"/>
              <a:ext cx="638299" cy="71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1430867" y="4817533"/>
              <a:ext cx="691020" cy="43651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 flipV="1">
              <a:off x="1405467" y="5381327"/>
              <a:ext cx="663699" cy="347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1" idx="0"/>
            </p:cNvCxnSpPr>
            <p:nvPr/>
          </p:nvCxnSpPr>
          <p:spPr>
            <a:xfrm>
              <a:off x="2243667" y="5376333"/>
              <a:ext cx="6661" cy="41577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2" idx="2"/>
            </p:cNvCxnSpPr>
            <p:nvPr/>
          </p:nvCxnSpPr>
          <p:spPr>
            <a:xfrm>
              <a:off x="2201333" y="5376333"/>
              <a:ext cx="672603" cy="19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8" idx="0"/>
            </p:cNvCxnSpPr>
            <p:nvPr/>
          </p:nvCxnSpPr>
          <p:spPr>
            <a:xfrm flipH="1">
              <a:off x="1423643" y="4842933"/>
              <a:ext cx="7224" cy="3583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070328" y="57921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smtClean="0">
                  <a:solidFill>
                    <a:schemeClr val="bg1"/>
                  </a:solidFill>
                </a:rPr>
                <a:t>C3</a:t>
              </a:r>
              <a:endParaRPr lang="da-DK" b="1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69166" y="5201327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smtClean="0">
                  <a:solidFill>
                    <a:schemeClr val="bg1"/>
                  </a:solidFill>
                </a:rPr>
                <a:t>C2</a:t>
              </a:r>
              <a:endParaRPr lang="da-DK" b="1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54931" y="4628354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smtClean="0">
                  <a:solidFill>
                    <a:schemeClr val="bg1"/>
                  </a:solidFill>
                </a:rPr>
                <a:t>A1</a:t>
              </a:r>
              <a:endParaRPr lang="da-DK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rgbClr val="C00000"/>
                </a:solidFill>
              </a:rPr>
              <a:t>Opdatering af Regneark (II)</a:t>
            </a:r>
            <a:endParaRPr lang="da-DK" b="1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73936" y="5198236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smtClean="0">
                <a:solidFill>
                  <a:schemeClr val="bg1"/>
                </a:solidFill>
              </a:rPr>
              <a:t>C4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44008" y="2328818"/>
            <a:ext cx="4176464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363538" algn="l"/>
              </a:tabLst>
            </a:pPr>
            <a:r>
              <a:rPr lang="da-DK" sz="2000" b="1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Så længe der findes en </a:t>
            </a:r>
            <a:r>
              <a:rPr lang="da-DK" err="1" smtClean="0"/>
              <a:t>uberegnet</a:t>
            </a:r>
            <a:r>
              <a:rPr lang="da-DK" smtClean="0"/>
              <a:t> celle </a:t>
            </a:r>
            <a:r>
              <a:rPr lang="da-DK" b="1" smtClean="0">
                <a:solidFill>
                  <a:srgbClr val="00B050"/>
                </a:solidFill>
              </a:rPr>
              <a:t>c</a:t>
            </a:r>
            <a:r>
              <a:rPr lang="da-DK" smtClean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	Beregn </a:t>
            </a:r>
            <a:r>
              <a:rPr lang="da-DK" b="1" smtClean="0">
                <a:solidFill>
                  <a:srgbClr val="00B050"/>
                </a:solidFill>
              </a:rPr>
              <a:t>c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Hvis ikke alle celler beregnet :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	Rapporter at der findes en</a:t>
            </a:r>
            <a:r>
              <a:rPr lang="da-DK" b="1" smtClean="0">
                <a:solidFill>
                  <a:srgbClr val="0070C0"/>
                </a:solidFill>
              </a:rPr>
              <a:t> </a:t>
            </a:r>
            <a:r>
              <a:rPr lang="da-DK" b="1" smtClean="0">
                <a:solidFill>
                  <a:schemeClr val="accent1"/>
                </a:solidFill>
              </a:rPr>
              <a:t>cykel</a:t>
            </a:r>
            <a:endParaRPr lang="da-DK" b="1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5013176"/>
            <a:ext cx="43362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smtClean="0"/>
              <a:t>topologisk sorterer</a:t>
            </a:r>
            <a:br>
              <a:rPr lang="da-DK" sz="2000" b="1" smtClean="0"/>
            </a:br>
            <a:r>
              <a:rPr lang="da-DK" smtClean="0"/>
              <a:t> eller </a:t>
            </a:r>
          </a:p>
          <a:p>
            <a:pPr algn="ctr"/>
            <a:r>
              <a:rPr lang="da-DK" sz="2000" b="1" smtClean="0"/>
              <a:t>identificerer en cykel</a:t>
            </a:r>
            <a:endParaRPr lang="da-DK" sz="2000" b="1"/>
          </a:p>
        </p:txBody>
      </p:sp>
      <p:cxnSp>
        <p:nvCxnSpPr>
          <p:cNvPr id="6" name="Straight Arrow Connector 5"/>
          <p:cNvCxnSpPr>
            <a:endCxn id="9" idx="3"/>
          </p:cNvCxnSpPr>
          <p:nvPr/>
        </p:nvCxnSpPr>
        <p:spPr>
          <a:xfrm flipV="1">
            <a:off x="1413933" y="4935633"/>
            <a:ext cx="707954" cy="44916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1"/>
          </p:cNvCxnSpPr>
          <p:nvPr/>
        </p:nvCxnSpPr>
        <p:spPr>
          <a:xfrm>
            <a:off x="2218267" y="4800600"/>
            <a:ext cx="708390" cy="45035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2" idx="4"/>
            <a:endCxn id="8" idx="4"/>
          </p:cNvCxnSpPr>
          <p:nvPr/>
        </p:nvCxnSpPr>
        <p:spPr>
          <a:xfrm rot="5400000">
            <a:off x="2237245" y="4744635"/>
            <a:ext cx="3091" cy="1630293"/>
          </a:xfrm>
          <a:prstGeom prst="curvedConnector3">
            <a:avLst>
              <a:gd name="adj1" fmla="val 23307053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69166" y="462835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smtClean="0">
                <a:solidFill>
                  <a:schemeClr val="bg1"/>
                </a:solidFill>
              </a:rPr>
              <a:t>C1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3643" y="520132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smtClean="0">
                <a:solidFill>
                  <a:schemeClr val="bg1"/>
                </a:solidFill>
              </a:rPr>
              <a:t>A2</a:t>
            </a:r>
            <a:endParaRPr lang="da-DK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2" grpId="0" animBg="1"/>
      <p:bldP spid="47" grpId="0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3947155" y="2938073"/>
            <a:ext cx="360576" cy="318362"/>
          </a:xfrm>
          <a:custGeom>
            <a:avLst/>
            <a:gdLst>
              <a:gd name="connsiteX0" fmla="*/ 266700 w 266700"/>
              <a:gd name="connsiteY0" fmla="*/ 0 h 409575"/>
              <a:gd name="connsiteX1" fmla="*/ 0 w 266700"/>
              <a:gd name="connsiteY1" fmla="*/ 180975 h 409575"/>
              <a:gd name="connsiteX2" fmla="*/ 180975 w 266700"/>
              <a:gd name="connsiteY2" fmla="*/ 409575 h 409575"/>
              <a:gd name="connsiteX3" fmla="*/ 266700 w 266700"/>
              <a:gd name="connsiteY3" fmla="*/ 0 h 409575"/>
              <a:gd name="connsiteX0" fmla="*/ 266700 w 273909"/>
              <a:gd name="connsiteY0" fmla="*/ 6076 h 415651"/>
              <a:gd name="connsiteX1" fmla="*/ 0 w 273909"/>
              <a:gd name="connsiteY1" fmla="*/ 187051 h 415651"/>
              <a:gd name="connsiteX2" fmla="*/ 180975 w 273909"/>
              <a:gd name="connsiteY2" fmla="*/ 415651 h 415651"/>
              <a:gd name="connsiteX3" fmla="*/ 266700 w 273909"/>
              <a:gd name="connsiteY3" fmla="*/ 6076 h 415651"/>
              <a:gd name="connsiteX0" fmla="*/ 266700 w 273211"/>
              <a:gd name="connsiteY0" fmla="*/ 6076 h 418658"/>
              <a:gd name="connsiteX1" fmla="*/ 0 w 273211"/>
              <a:gd name="connsiteY1" fmla="*/ 187051 h 418658"/>
              <a:gd name="connsiteX2" fmla="*/ 180975 w 273211"/>
              <a:gd name="connsiteY2" fmla="*/ 415651 h 418658"/>
              <a:gd name="connsiteX3" fmla="*/ 266700 w 273211"/>
              <a:gd name="connsiteY3" fmla="*/ 6076 h 418658"/>
              <a:gd name="connsiteX0" fmla="*/ 271239 w 277750"/>
              <a:gd name="connsiteY0" fmla="*/ 5670 h 418252"/>
              <a:gd name="connsiteX1" fmla="*/ 4539 w 277750"/>
              <a:gd name="connsiteY1" fmla="*/ 186645 h 418252"/>
              <a:gd name="connsiteX2" fmla="*/ 185514 w 277750"/>
              <a:gd name="connsiteY2" fmla="*/ 415245 h 418252"/>
              <a:gd name="connsiteX3" fmla="*/ 271239 w 277750"/>
              <a:gd name="connsiteY3" fmla="*/ 5670 h 418252"/>
              <a:gd name="connsiteX0" fmla="*/ 271239 w 303848"/>
              <a:gd name="connsiteY0" fmla="*/ 5670 h 417655"/>
              <a:gd name="connsiteX1" fmla="*/ 4539 w 303848"/>
              <a:gd name="connsiteY1" fmla="*/ 186645 h 417655"/>
              <a:gd name="connsiteX2" fmla="*/ 185514 w 303848"/>
              <a:gd name="connsiteY2" fmla="*/ 415245 h 417655"/>
              <a:gd name="connsiteX3" fmla="*/ 271239 w 303848"/>
              <a:gd name="connsiteY3" fmla="*/ 5670 h 417655"/>
              <a:gd name="connsiteX0" fmla="*/ 270016 w 287682"/>
              <a:gd name="connsiteY0" fmla="*/ 4854 h 390771"/>
              <a:gd name="connsiteX1" fmla="*/ 3316 w 287682"/>
              <a:gd name="connsiteY1" fmla="*/ 185829 h 390771"/>
              <a:gd name="connsiteX2" fmla="*/ 150180 w 287682"/>
              <a:gd name="connsiteY2" fmla="*/ 388174 h 390771"/>
              <a:gd name="connsiteX3" fmla="*/ 270016 w 287682"/>
              <a:gd name="connsiteY3" fmla="*/ 4854 h 390771"/>
              <a:gd name="connsiteX0" fmla="*/ 185072 w 193797"/>
              <a:gd name="connsiteY0" fmla="*/ 5062 h 382890"/>
              <a:gd name="connsiteX1" fmla="*/ 237 w 193797"/>
              <a:gd name="connsiteY1" fmla="*/ 177285 h 382890"/>
              <a:gd name="connsiteX2" fmla="*/ 147101 w 193797"/>
              <a:gd name="connsiteY2" fmla="*/ 379630 h 382890"/>
              <a:gd name="connsiteX3" fmla="*/ 185072 w 193797"/>
              <a:gd name="connsiteY3" fmla="*/ 5062 h 382890"/>
              <a:gd name="connsiteX0" fmla="*/ 185072 w 232623"/>
              <a:gd name="connsiteY0" fmla="*/ 4503 h 382330"/>
              <a:gd name="connsiteX1" fmla="*/ 237 w 232623"/>
              <a:gd name="connsiteY1" fmla="*/ 176726 h 382330"/>
              <a:gd name="connsiteX2" fmla="*/ 147101 w 232623"/>
              <a:gd name="connsiteY2" fmla="*/ 379071 h 382330"/>
              <a:gd name="connsiteX3" fmla="*/ 185072 w 232623"/>
              <a:gd name="connsiteY3" fmla="*/ 4503 h 382330"/>
              <a:gd name="connsiteX0" fmla="*/ 185072 w 242494"/>
              <a:gd name="connsiteY0" fmla="*/ 17687 h 395514"/>
              <a:gd name="connsiteX1" fmla="*/ 237 w 242494"/>
              <a:gd name="connsiteY1" fmla="*/ 189910 h 395514"/>
              <a:gd name="connsiteX2" fmla="*/ 147101 w 242494"/>
              <a:gd name="connsiteY2" fmla="*/ 392255 h 395514"/>
              <a:gd name="connsiteX3" fmla="*/ 185072 w 242494"/>
              <a:gd name="connsiteY3" fmla="*/ 17687 h 395514"/>
              <a:gd name="connsiteX0" fmla="*/ 185080 w 262695"/>
              <a:gd name="connsiteY0" fmla="*/ 17687 h 394424"/>
              <a:gd name="connsiteX1" fmla="*/ 245 w 262695"/>
              <a:gd name="connsiteY1" fmla="*/ 189910 h 394424"/>
              <a:gd name="connsiteX2" fmla="*/ 147109 w 262695"/>
              <a:gd name="connsiteY2" fmla="*/ 392255 h 394424"/>
              <a:gd name="connsiteX3" fmla="*/ 185080 w 262695"/>
              <a:gd name="connsiteY3" fmla="*/ 17687 h 394424"/>
              <a:gd name="connsiteX0" fmla="*/ 184994 w 221675"/>
              <a:gd name="connsiteY0" fmla="*/ 1746 h 292434"/>
              <a:gd name="connsiteX1" fmla="*/ 159 w 221675"/>
              <a:gd name="connsiteY1" fmla="*/ 173969 h 292434"/>
              <a:gd name="connsiteX2" fmla="*/ 153845 w 221675"/>
              <a:gd name="connsiteY2" fmla="*/ 288798 h 292434"/>
              <a:gd name="connsiteX3" fmla="*/ 184994 w 221675"/>
              <a:gd name="connsiteY3" fmla="*/ 1746 h 292434"/>
              <a:gd name="connsiteX0" fmla="*/ 184994 w 223366"/>
              <a:gd name="connsiteY0" fmla="*/ 296 h 290984"/>
              <a:gd name="connsiteX1" fmla="*/ 159 w 223366"/>
              <a:gd name="connsiteY1" fmla="*/ 172519 h 290984"/>
              <a:gd name="connsiteX2" fmla="*/ 153845 w 223366"/>
              <a:gd name="connsiteY2" fmla="*/ 287348 h 290984"/>
              <a:gd name="connsiteX3" fmla="*/ 184994 w 223366"/>
              <a:gd name="connsiteY3" fmla="*/ 296 h 290984"/>
              <a:gd name="connsiteX0" fmla="*/ 184994 w 258256"/>
              <a:gd name="connsiteY0" fmla="*/ 1822 h 292510"/>
              <a:gd name="connsiteX1" fmla="*/ 159 w 258256"/>
              <a:gd name="connsiteY1" fmla="*/ 174045 h 292510"/>
              <a:gd name="connsiteX2" fmla="*/ 153845 w 258256"/>
              <a:gd name="connsiteY2" fmla="*/ 288874 h 292510"/>
              <a:gd name="connsiteX3" fmla="*/ 184994 w 258256"/>
              <a:gd name="connsiteY3" fmla="*/ 1822 h 2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6" h="292510">
                <a:moveTo>
                  <a:pt x="184994" y="1822"/>
                </a:moveTo>
                <a:cubicBezTo>
                  <a:pt x="45165" y="-17786"/>
                  <a:pt x="5351" y="126203"/>
                  <a:pt x="159" y="174045"/>
                </a:cubicBezTo>
                <a:cubicBezTo>
                  <a:pt x="-5033" y="221887"/>
                  <a:pt x="118431" y="311650"/>
                  <a:pt x="153845" y="288874"/>
                </a:cubicBezTo>
                <a:cubicBezTo>
                  <a:pt x="266516" y="216412"/>
                  <a:pt x="304199" y="18538"/>
                  <a:pt x="184994" y="182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Freeform 42"/>
          <p:cNvSpPr/>
          <p:nvPr/>
        </p:nvSpPr>
        <p:spPr>
          <a:xfrm>
            <a:off x="4344971" y="1556792"/>
            <a:ext cx="3287673" cy="2795123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  <a:gd name="connsiteX0" fmla="*/ 2021470 w 2444782"/>
              <a:gd name="connsiteY0" fmla="*/ 481993 h 2163219"/>
              <a:gd name="connsiteX1" fmla="*/ 440320 w 2444782"/>
              <a:gd name="connsiteY1" fmla="*/ 34318 h 2163219"/>
              <a:gd name="connsiteX2" fmla="*/ 30745 w 2444782"/>
              <a:gd name="connsiteY2" fmla="*/ 1444018 h 2163219"/>
              <a:gd name="connsiteX3" fmla="*/ 1088020 w 2444782"/>
              <a:gd name="connsiteY3" fmla="*/ 2158393 h 2163219"/>
              <a:gd name="connsiteX4" fmla="*/ 1850020 w 2444782"/>
              <a:gd name="connsiteY4" fmla="*/ 1710718 h 2163219"/>
              <a:gd name="connsiteX5" fmla="*/ 2440570 w 2444782"/>
              <a:gd name="connsiteY5" fmla="*/ 1015393 h 2163219"/>
              <a:gd name="connsiteX6" fmla="*/ 2021470 w 2444782"/>
              <a:gd name="connsiteY6" fmla="*/ 481993 h 2163219"/>
              <a:gd name="connsiteX0" fmla="*/ 2021470 w 2851423"/>
              <a:gd name="connsiteY0" fmla="*/ 483099 h 2164325"/>
              <a:gd name="connsiteX1" fmla="*/ 440320 w 2851423"/>
              <a:gd name="connsiteY1" fmla="*/ 35424 h 2164325"/>
              <a:gd name="connsiteX2" fmla="*/ 30745 w 2851423"/>
              <a:gd name="connsiteY2" fmla="*/ 1445124 h 2164325"/>
              <a:gd name="connsiteX3" fmla="*/ 1088020 w 2851423"/>
              <a:gd name="connsiteY3" fmla="*/ 2159499 h 2164325"/>
              <a:gd name="connsiteX4" fmla="*/ 1850020 w 2851423"/>
              <a:gd name="connsiteY4" fmla="*/ 1711824 h 2164325"/>
              <a:gd name="connsiteX5" fmla="*/ 2850145 w 2851423"/>
              <a:gd name="connsiteY5" fmla="*/ 1130799 h 2164325"/>
              <a:gd name="connsiteX6" fmla="*/ 2021470 w 2851423"/>
              <a:gd name="connsiteY6" fmla="*/ 483099 h 2164325"/>
              <a:gd name="connsiteX0" fmla="*/ 2021470 w 2851423"/>
              <a:gd name="connsiteY0" fmla="*/ 483099 h 2377192"/>
              <a:gd name="connsiteX1" fmla="*/ 440320 w 2851423"/>
              <a:gd name="connsiteY1" fmla="*/ 35424 h 2377192"/>
              <a:gd name="connsiteX2" fmla="*/ 30745 w 2851423"/>
              <a:gd name="connsiteY2" fmla="*/ 1445124 h 2377192"/>
              <a:gd name="connsiteX3" fmla="*/ 1088020 w 2851423"/>
              <a:gd name="connsiteY3" fmla="*/ 2159499 h 2377192"/>
              <a:gd name="connsiteX4" fmla="*/ 1886477 w 2851423"/>
              <a:gd name="connsiteY4" fmla="*/ 2354167 h 2377192"/>
              <a:gd name="connsiteX5" fmla="*/ 1850020 w 2851423"/>
              <a:gd name="connsiteY5" fmla="*/ 1711824 h 2377192"/>
              <a:gd name="connsiteX6" fmla="*/ 2850145 w 2851423"/>
              <a:gd name="connsiteY6" fmla="*/ 1130799 h 2377192"/>
              <a:gd name="connsiteX7" fmla="*/ 2021470 w 28514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0956"/>
              <a:gd name="connsiteY0" fmla="*/ 483099 h 2417502"/>
              <a:gd name="connsiteX1" fmla="*/ 440320 w 2850956"/>
              <a:gd name="connsiteY1" fmla="*/ 35424 h 2417502"/>
              <a:gd name="connsiteX2" fmla="*/ 30745 w 2850956"/>
              <a:gd name="connsiteY2" fmla="*/ 1445124 h 2417502"/>
              <a:gd name="connsiteX3" fmla="*/ 1088020 w 2850956"/>
              <a:gd name="connsiteY3" fmla="*/ 2159499 h 2417502"/>
              <a:gd name="connsiteX4" fmla="*/ 1886477 w 2850956"/>
              <a:gd name="connsiteY4" fmla="*/ 2354167 h 2417502"/>
              <a:gd name="connsiteX5" fmla="*/ 2850145 w 2850956"/>
              <a:gd name="connsiteY5" fmla="*/ 1130799 h 2417502"/>
              <a:gd name="connsiteX6" fmla="*/ 2021470 w 2850956"/>
              <a:gd name="connsiteY6" fmla="*/ 483099 h 2417502"/>
              <a:gd name="connsiteX0" fmla="*/ 1961328 w 2790814"/>
              <a:gd name="connsiteY0" fmla="*/ 501765 h 2428739"/>
              <a:gd name="connsiteX1" fmla="*/ 380178 w 2790814"/>
              <a:gd name="connsiteY1" fmla="*/ 54090 h 2428739"/>
              <a:gd name="connsiteX2" fmla="*/ 37278 w 2790814"/>
              <a:gd name="connsiteY2" fmla="*/ 1787640 h 2428739"/>
              <a:gd name="connsiteX3" fmla="*/ 1027878 w 2790814"/>
              <a:gd name="connsiteY3" fmla="*/ 2178165 h 2428739"/>
              <a:gd name="connsiteX4" fmla="*/ 1826335 w 2790814"/>
              <a:gd name="connsiteY4" fmla="*/ 2372833 h 2428739"/>
              <a:gd name="connsiteX5" fmla="*/ 2790003 w 2790814"/>
              <a:gd name="connsiteY5" fmla="*/ 1149465 h 2428739"/>
              <a:gd name="connsiteX6" fmla="*/ 1961328 w 2790814"/>
              <a:gd name="connsiteY6" fmla="*/ 501765 h 2428739"/>
              <a:gd name="connsiteX0" fmla="*/ 1931534 w 2760950"/>
              <a:gd name="connsiteY0" fmla="*/ 864872 h 2791846"/>
              <a:gd name="connsiteX1" fmla="*/ 617084 w 2760950"/>
              <a:gd name="connsiteY1" fmla="*/ 36197 h 2791846"/>
              <a:gd name="connsiteX2" fmla="*/ 7484 w 2760950"/>
              <a:gd name="connsiteY2" fmla="*/ 2150747 h 2791846"/>
              <a:gd name="connsiteX3" fmla="*/ 998084 w 2760950"/>
              <a:gd name="connsiteY3" fmla="*/ 2541272 h 2791846"/>
              <a:gd name="connsiteX4" fmla="*/ 1796541 w 2760950"/>
              <a:gd name="connsiteY4" fmla="*/ 2735940 h 2791846"/>
              <a:gd name="connsiteX5" fmla="*/ 2760209 w 2760950"/>
              <a:gd name="connsiteY5" fmla="*/ 1512572 h 2791846"/>
              <a:gd name="connsiteX6" fmla="*/ 1931534 w 2760950"/>
              <a:gd name="connsiteY6" fmla="*/ 864872 h 2791846"/>
              <a:gd name="connsiteX0" fmla="*/ 1967480 w 2796896"/>
              <a:gd name="connsiteY0" fmla="*/ 873717 h 2800691"/>
              <a:gd name="connsiteX1" fmla="*/ 653030 w 2796896"/>
              <a:gd name="connsiteY1" fmla="*/ 45042 h 2800691"/>
              <a:gd name="connsiteX2" fmla="*/ 43430 w 2796896"/>
              <a:gd name="connsiteY2" fmla="*/ 2159592 h 2800691"/>
              <a:gd name="connsiteX3" fmla="*/ 1034030 w 2796896"/>
              <a:gd name="connsiteY3" fmla="*/ 2550117 h 2800691"/>
              <a:gd name="connsiteX4" fmla="*/ 1832487 w 2796896"/>
              <a:gd name="connsiteY4" fmla="*/ 2744785 h 2800691"/>
              <a:gd name="connsiteX5" fmla="*/ 2796155 w 2796896"/>
              <a:gd name="connsiteY5" fmla="*/ 1521417 h 2800691"/>
              <a:gd name="connsiteX6" fmla="*/ 1967480 w 2796896"/>
              <a:gd name="connsiteY6" fmla="*/ 873717 h 2800691"/>
              <a:gd name="connsiteX0" fmla="*/ 2021372 w 2850788"/>
              <a:gd name="connsiteY0" fmla="*/ 876502 h 2803476"/>
              <a:gd name="connsiteX1" fmla="*/ 706922 w 2850788"/>
              <a:gd name="connsiteY1" fmla="*/ 47827 h 2803476"/>
              <a:gd name="connsiteX2" fmla="*/ 97322 w 2850788"/>
              <a:gd name="connsiteY2" fmla="*/ 2162377 h 2803476"/>
              <a:gd name="connsiteX3" fmla="*/ 1087922 w 2850788"/>
              <a:gd name="connsiteY3" fmla="*/ 2552902 h 2803476"/>
              <a:gd name="connsiteX4" fmla="*/ 1886379 w 2850788"/>
              <a:gd name="connsiteY4" fmla="*/ 2747570 h 2803476"/>
              <a:gd name="connsiteX5" fmla="*/ 2850047 w 2850788"/>
              <a:gd name="connsiteY5" fmla="*/ 1524202 h 2803476"/>
              <a:gd name="connsiteX6" fmla="*/ 2021372 w 2850788"/>
              <a:gd name="connsiteY6" fmla="*/ 876502 h 2803476"/>
              <a:gd name="connsiteX0" fmla="*/ 2027861 w 2857277"/>
              <a:gd name="connsiteY0" fmla="*/ 831042 h 2758016"/>
              <a:gd name="connsiteX1" fmla="*/ 713411 w 2857277"/>
              <a:gd name="connsiteY1" fmla="*/ 2367 h 2758016"/>
              <a:gd name="connsiteX2" fmla="*/ 103811 w 2857277"/>
              <a:gd name="connsiteY2" fmla="*/ 2116917 h 2758016"/>
              <a:gd name="connsiteX3" fmla="*/ 1094411 w 2857277"/>
              <a:gd name="connsiteY3" fmla="*/ 2507442 h 2758016"/>
              <a:gd name="connsiteX4" fmla="*/ 1892868 w 2857277"/>
              <a:gd name="connsiteY4" fmla="*/ 2702110 h 2758016"/>
              <a:gd name="connsiteX5" fmla="*/ 2856536 w 2857277"/>
              <a:gd name="connsiteY5" fmla="*/ 1478742 h 2758016"/>
              <a:gd name="connsiteX6" fmla="*/ 2027861 w 2857277"/>
              <a:gd name="connsiteY6" fmla="*/ 831042 h 2758016"/>
              <a:gd name="connsiteX0" fmla="*/ 1797812 w 2759837"/>
              <a:gd name="connsiteY0" fmla="*/ 710396 h 2808820"/>
              <a:gd name="connsiteX1" fmla="*/ 616712 w 2759837"/>
              <a:gd name="connsiteY1" fmla="*/ 53171 h 2808820"/>
              <a:gd name="connsiteX2" fmla="*/ 7112 w 2759837"/>
              <a:gd name="connsiteY2" fmla="*/ 2167721 h 2808820"/>
              <a:gd name="connsiteX3" fmla="*/ 997712 w 2759837"/>
              <a:gd name="connsiteY3" fmla="*/ 2558246 h 2808820"/>
              <a:gd name="connsiteX4" fmla="*/ 1796169 w 2759837"/>
              <a:gd name="connsiteY4" fmla="*/ 2752914 h 2808820"/>
              <a:gd name="connsiteX5" fmla="*/ 2759837 w 2759837"/>
              <a:gd name="connsiteY5" fmla="*/ 1529546 h 2808820"/>
              <a:gd name="connsiteX6" fmla="*/ 1797812 w 2759837"/>
              <a:gd name="connsiteY6" fmla="*/ 710396 h 2808820"/>
              <a:gd name="connsiteX0" fmla="*/ 1799231 w 2761256"/>
              <a:gd name="connsiteY0" fmla="*/ 684278 h 2782702"/>
              <a:gd name="connsiteX1" fmla="*/ 618131 w 2761256"/>
              <a:gd name="connsiteY1" fmla="*/ 27053 h 2782702"/>
              <a:gd name="connsiteX2" fmla="*/ 8531 w 2761256"/>
              <a:gd name="connsiteY2" fmla="*/ 2141603 h 2782702"/>
              <a:gd name="connsiteX3" fmla="*/ 999131 w 2761256"/>
              <a:gd name="connsiteY3" fmla="*/ 2532128 h 2782702"/>
              <a:gd name="connsiteX4" fmla="*/ 1797588 w 2761256"/>
              <a:gd name="connsiteY4" fmla="*/ 2726796 h 2782702"/>
              <a:gd name="connsiteX5" fmla="*/ 2761256 w 2761256"/>
              <a:gd name="connsiteY5" fmla="*/ 1503428 h 2782702"/>
              <a:gd name="connsiteX6" fmla="*/ 1799231 w 2761256"/>
              <a:gd name="connsiteY6" fmla="*/ 684278 h 2782702"/>
              <a:gd name="connsiteX0" fmla="*/ 1799231 w 2827931"/>
              <a:gd name="connsiteY0" fmla="*/ 683986 h 2782410"/>
              <a:gd name="connsiteX1" fmla="*/ 618131 w 2827931"/>
              <a:gd name="connsiteY1" fmla="*/ 26761 h 2782410"/>
              <a:gd name="connsiteX2" fmla="*/ 8531 w 2827931"/>
              <a:gd name="connsiteY2" fmla="*/ 2141311 h 2782410"/>
              <a:gd name="connsiteX3" fmla="*/ 999131 w 2827931"/>
              <a:gd name="connsiteY3" fmla="*/ 2531836 h 2782410"/>
              <a:gd name="connsiteX4" fmla="*/ 1797588 w 2827931"/>
              <a:gd name="connsiteY4" fmla="*/ 2726504 h 2782410"/>
              <a:gd name="connsiteX5" fmla="*/ 2827931 w 2827931"/>
              <a:gd name="connsiteY5" fmla="*/ 1455511 h 2782410"/>
              <a:gd name="connsiteX6" fmla="*/ 1799231 w 2827931"/>
              <a:gd name="connsiteY6" fmla="*/ 683986 h 2782410"/>
              <a:gd name="connsiteX0" fmla="*/ 1799231 w 2828226"/>
              <a:gd name="connsiteY0" fmla="*/ 683986 h 2782410"/>
              <a:gd name="connsiteX1" fmla="*/ 618131 w 2828226"/>
              <a:gd name="connsiteY1" fmla="*/ 26761 h 2782410"/>
              <a:gd name="connsiteX2" fmla="*/ 8531 w 2828226"/>
              <a:gd name="connsiteY2" fmla="*/ 2141311 h 2782410"/>
              <a:gd name="connsiteX3" fmla="*/ 999131 w 2828226"/>
              <a:gd name="connsiteY3" fmla="*/ 2531836 h 2782410"/>
              <a:gd name="connsiteX4" fmla="*/ 1797588 w 2828226"/>
              <a:gd name="connsiteY4" fmla="*/ 2726504 h 2782410"/>
              <a:gd name="connsiteX5" fmla="*/ 2827931 w 2828226"/>
              <a:gd name="connsiteY5" fmla="*/ 1455511 h 2782410"/>
              <a:gd name="connsiteX6" fmla="*/ 1799231 w 2828226"/>
              <a:gd name="connsiteY6" fmla="*/ 683986 h 2782410"/>
              <a:gd name="connsiteX0" fmla="*/ 1799231 w 2835240"/>
              <a:gd name="connsiteY0" fmla="*/ 683986 h 2782410"/>
              <a:gd name="connsiteX1" fmla="*/ 618131 w 2835240"/>
              <a:gd name="connsiteY1" fmla="*/ 26761 h 2782410"/>
              <a:gd name="connsiteX2" fmla="*/ 8531 w 2835240"/>
              <a:gd name="connsiteY2" fmla="*/ 2141311 h 2782410"/>
              <a:gd name="connsiteX3" fmla="*/ 999131 w 2835240"/>
              <a:gd name="connsiteY3" fmla="*/ 2531836 h 2782410"/>
              <a:gd name="connsiteX4" fmla="*/ 1797588 w 2835240"/>
              <a:gd name="connsiteY4" fmla="*/ 2726504 h 2782410"/>
              <a:gd name="connsiteX5" fmla="*/ 2827931 w 2835240"/>
              <a:gd name="connsiteY5" fmla="*/ 1455511 h 2782410"/>
              <a:gd name="connsiteX6" fmla="*/ 1799231 w 2835240"/>
              <a:gd name="connsiteY6" fmla="*/ 683986 h 2782410"/>
              <a:gd name="connsiteX0" fmla="*/ 2251664 w 3287673"/>
              <a:gd name="connsiteY0" fmla="*/ 684421 h 2795123"/>
              <a:gd name="connsiteX1" fmla="*/ 1070564 w 3287673"/>
              <a:gd name="connsiteY1" fmla="*/ 27196 h 2795123"/>
              <a:gd name="connsiteX2" fmla="*/ 3764 w 3287673"/>
              <a:gd name="connsiteY2" fmla="*/ 1636921 h 2795123"/>
              <a:gd name="connsiteX3" fmla="*/ 1451564 w 3287673"/>
              <a:gd name="connsiteY3" fmla="*/ 2532271 h 2795123"/>
              <a:gd name="connsiteX4" fmla="*/ 2250021 w 3287673"/>
              <a:gd name="connsiteY4" fmla="*/ 2726939 h 2795123"/>
              <a:gd name="connsiteX5" fmla="*/ 3280364 w 3287673"/>
              <a:gd name="connsiteY5" fmla="*/ 1455946 h 2795123"/>
              <a:gd name="connsiteX6" fmla="*/ 2251664 w 3287673"/>
              <a:gd name="connsiteY6" fmla="*/ 684421 h 27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673" h="2795123">
                <a:moveTo>
                  <a:pt x="2251664" y="684421"/>
                </a:moveTo>
                <a:cubicBezTo>
                  <a:pt x="1883364" y="446296"/>
                  <a:pt x="1445214" y="-131554"/>
                  <a:pt x="1070564" y="27196"/>
                </a:cubicBezTo>
                <a:cubicBezTo>
                  <a:pt x="695914" y="185946"/>
                  <a:pt x="-59736" y="1219409"/>
                  <a:pt x="3764" y="1636921"/>
                </a:cubicBezTo>
                <a:cubicBezTo>
                  <a:pt x="67264" y="2054433"/>
                  <a:pt x="1077188" y="2350601"/>
                  <a:pt x="1451564" y="2532271"/>
                </a:cubicBezTo>
                <a:cubicBezTo>
                  <a:pt x="1825940" y="2713941"/>
                  <a:pt x="1956334" y="2898389"/>
                  <a:pt x="2250021" y="2726939"/>
                </a:cubicBezTo>
                <a:cubicBezTo>
                  <a:pt x="2543708" y="2555489"/>
                  <a:pt x="3373931" y="2148348"/>
                  <a:pt x="3280364" y="1455946"/>
                </a:cubicBezTo>
                <a:cubicBezTo>
                  <a:pt x="3181073" y="721189"/>
                  <a:pt x="2619964" y="922546"/>
                  <a:pt x="2251664" y="68442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Freeform 41"/>
          <p:cNvSpPr/>
          <p:nvPr/>
        </p:nvSpPr>
        <p:spPr>
          <a:xfrm>
            <a:off x="1626683" y="1576846"/>
            <a:ext cx="2434661" cy="2254511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661" h="2254511">
                <a:moveTo>
                  <a:pt x="1339284" y="316110"/>
                </a:moveTo>
                <a:cubicBezTo>
                  <a:pt x="1005909" y="152598"/>
                  <a:pt x="929709" y="-182365"/>
                  <a:pt x="434409" y="125610"/>
                </a:cubicBezTo>
                <a:cubicBezTo>
                  <a:pt x="180658" y="283391"/>
                  <a:pt x="-83116" y="1181298"/>
                  <a:pt x="24834" y="1535310"/>
                </a:cubicBezTo>
                <a:cubicBezTo>
                  <a:pt x="132784" y="1889323"/>
                  <a:pt x="778896" y="2205235"/>
                  <a:pt x="1082109" y="2249685"/>
                </a:cubicBezTo>
                <a:cubicBezTo>
                  <a:pt x="1385322" y="2294135"/>
                  <a:pt x="1621859" y="2022672"/>
                  <a:pt x="1844109" y="1802010"/>
                </a:cubicBezTo>
                <a:cubicBezTo>
                  <a:pt x="2067946" y="1581348"/>
                  <a:pt x="2434100" y="1368237"/>
                  <a:pt x="2434659" y="1106685"/>
                </a:cubicBezTo>
                <a:cubicBezTo>
                  <a:pt x="2436247" y="363735"/>
                  <a:pt x="1672659" y="479623"/>
                  <a:pt x="1339284" y="31611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3771616" y="1958900"/>
            <a:ext cx="1678074" cy="44715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Stærke Sammenhængskomponenter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20" y="5877272"/>
            <a:ext cx="8478344" cy="964704"/>
          </a:xfrm>
        </p:spPr>
        <p:txBody>
          <a:bodyPr>
            <a:normAutofit/>
          </a:bodyPr>
          <a:lstStyle/>
          <a:p>
            <a:r>
              <a:rPr lang="da-DK" dirty="0" smtClean="0"/>
              <a:t>Kan alle par af knuder nå hinanden </a:t>
            </a:r>
            <a:r>
              <a:rPr lang="da-DK" b="1" dirty="0" smtClean="0"/>
              <a:t>begge veje </a:t>
            </a:r>
            <a:r>
              <a:rPr lang="da-DK" dirty="0" smtClean="0"/>
              <a:t>?</a:t>
            </a:r>
            <a:br>
              <a:rPr lang="da-DK" dirty="0" smtClean="0"/>
            </a:br>
            <a:r>
              <a:rPr lang="da-DK" sz="2400" dirty="0" smtClean="0"/>
              <a:t>(bruges f.eks. til at </a:t>
            </a:r>
            <a:r>
              <a:rPr lang="da-DK" sz="2400" dirty="0" err="1" smtClean="0"/>
              <a:t>checke</a:t>
            </a:r>
            <a:r>
              <a:rPr lang="da-DK" sz="2400" dirty="0" smtClean="0"/>
              <a:t> for fejl i vej-data)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959791" y="2822216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959791" y="1909120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51193" y="3470288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71871" y="2892544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53238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96183" y="3625860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267335" y="2380688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140961" y="2078056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96183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36249" y="3625860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509870" y="3182256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09870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8183" y="1952456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26724" y="1909120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64163" y="2422548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1147" y="2892544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20031" y="3084774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911843" y="1858008"/>
            <a:ext cx="5502548" cy="2320619"/>
            <a:chOff x="1355700" y="2536800"/>
            <a:chExt cx="5502548" cy="2320619"/>
          </a:xfrm>
        </p:grpSpPr>
        <p:sp>
          <p:nvSpPr>
            <p:cNvPr id="22" name="Oval 21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Oval 33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6" name="Oval 35"/>
          <p:cNvSpPr/>
          <p:nvPr/>
        </p:nvSpPr>
        <p:spPr>
          <a:xfrm>
            <a:off x="3807513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8" name="Group 67"/>
          <p:cNvGrpSpPr/>
          <p:nvPr/>
        </p:nvGrpSpPr>
        <p:grpSpPr>
          <a:xfrm>
            <a:off x="3245258" y="4941168"/>
            <a:ext cx="2406862" cy="366350"/>
            <a:chOff x="972533" y="4835554"/>
            <a:chExt cx="2406862" cy="366350"/>
          </a:xfrm>
        </p:grpSpPr>
        <p:cxnSp>
          <p:nvCxnSpPr>
            <p:cNvPr id="48" name="Straight Connector 47"/>
            <p:cNvCxnSpPr>
              <a:stCxn id="45" idx="6"/>
              <a:endCxn id="46" idx="2"/>
            </p:cNvCxnSpPr>
            <p:nvPr/>
          </p:nvCxnSpPr>
          <p:spPr>
            <a:xfrm>
              <a:off x="1332533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6" idx="6"/>
              <a:endCxn id="47" idx="2"/>
            </p:cNvCxnSpPr>
            <p:nvPr/>
          </p:nvCxnSpPr>
          <p:spPr>
            <a:xfrm>
              <a:off x="2355964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45" idx="0"/>
              <a:endCxn id="47" idx="0"/>
            </p:cNvCxnSpPr>
            <p:nvPr/>
          </p:nvCxnSpPr>
          <p:spPr>
            <a:xfrm rot="5400000" flipH="1" flipV="1">
              <a:off x="2175964" y="3818473"/>
              <a:ext cx="12700" cy="2046862"/>
            </a:xfrm>
            <a:prstGeom prst="curvedConnector3">
              <a:avLst>
                <a:gd name="adj1" fmla="val 4779315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972533" y="4841904"/>
              <a:ext cx="360000" cy="36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995964" y="4841904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019395" y="4841904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245258" y="5345920"/>
            <a:ext cx="23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(topologisk sortering)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3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1959791" y="1904503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517426" y="1966008"/>
            <a:ext cx="1757464" cy="1673407"/>
            <a:chOff x="4662270" y="2115550"/>
            <a:chExt cx="1757464" cy="1673407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512692" y="1963440"/>
            <a:ext cx="1757464" cy="1673407"/>
            <a:chOff x="4662270" y="2115550"/>
            <a:chExt cx="1757464" cy="1673407"/>
          </a:xfrm>
        </p:grpSpPr>
        <p:cxnSp>
          <p:nvCxnSpPr>
            <p:cNvPr id="91" name="Straight Connector 90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6353238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1147" y="2892544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814572" y="2830189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683251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797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178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771616" y="1900432"/>
            <a:ext cx="3588775" cy="2218550"/>
            <a:chOff x="3771616" y="1900432"/>
            <a:chExt cx="3588775" cy="2218550"/>
          </a:xfrm>
        </p:grpSpPr>
        <p:grpSp>
          <p:nvGrpSpPr>
            <p:cNvPr id="39" name="Group 38"/>
            <p:cNvGrpSpPr/>
            <p:nvPr/>
          </p:nvGrpSpPr>
          <p:grpSpPr>
            <a:xfrm>
              <a:off x="3771616" y="1900432"/>
              <a:ext cx="3588775" cy="2218550"/>
              <a:chOff x="3771616" y="1900432"/>
              <a:chExt cx="3588775" cy="221855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3771616" y="1958900"/>
                <a:ext cx="1678074" cy="44715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5596183" y="3625860"/>
                <a:ext cx="757056" cy="49312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6267335" y="2380688"/>
                <a:ext cx="1093056" cy="607970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120031" y="3084774"/>
                <a:ext cx="389839" cy="9748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4974827" y="357205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46334" y="357375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55871" y="313360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96147" y="203012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31703" y="190043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6204147" y="232668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954311" y="1908483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Straight Connector 177"/>
          <p:cNvCxnSpPr>
            <a:endCxn id="115" idx="6"/>
          </p:cNvCxnSpPr>
          <p:nvPr/>
        </p:nvCxnSpPr>
        <p:spPr>
          <a:xfrm flipH="1" flipV="1">
            <a:off x="3152438" y="2603772"/>
            <a:ext cx="2037629" cy="1817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126080" y="2744171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1911843" y="1853391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683251" y="2827367"/>
            <a:ext cx="1677140" cy="1288793"/>
            <a:chOff x="5835651" y="2982589"/>
            <a:chExt cx="1677140" cy="1288793"/>
          </a:xfrm>
        </p:grpSpPr>
        <p:cxnSp>
          <p:nvCxnSpPr>
            <p:cNvPr id="200" name="Straight Connector 199"/>
            <p:cNvCxnSpPr/>
            <p:nvPr/>
          </p:nvCxnSpPr>
          <p:spPr>
            <a:xfrm flipV="1">
              <a:off x="6505638" y="3155674"/>
              <a:ext cx="1007153" cy="111570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 flipV="1">
              <a:off x="5966972" y="2982589"/>
              <a:ext cx="1538728" cy="154311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5835651" y="3263900"/>
              <a:ext cx="666749" cy="98425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6299238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190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30" name="Oval 129"/>
          <p:cNvSpPr>
            <a:spLocks noChangeAspect="1"/>
          </p:cNvSpPr>
          <p:nvPr/>
        </p:nvSpPr>
        <p:spPr>
          <a:xfrm>
            <a:off x="5533505" y="2537759"/>
            <a:ext cx="630000" cy="63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31" name="Group 130"/>
          <p:cNvGrpSpPr/>
          <p:nvPr/>
        </p:nvGrpSpPr>
        <p:grpSpPr>
          <a:xfrm>
            <a:off x="5617363" y="2679104"/>
            <a:ext cx="462368" cy="356044"/>
            <a:chOff x="4412916" y="3219606"/>
            <a:chExt cx="462368" cy="356044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2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3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4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5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6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7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8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206" name="Straight Connector 205"/>
          <p:cNvCxnSpPr>
            <a:stCxn id="28" idx="6"/>
          </p:cNvCxnSpPr>
          <p:nvPr/>
        </p:nvCxnSpPr>
        <p:spPr>
          <a:xfrm flipV="1">
            <a:off x="4174031" y="2939143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endCxn id="115" idx="6"/>
          </p:cNvCxnSpPr>
          <p:nvPr/>
        </p:nvCxnSpPr>
        <p:spPr>
          <a:xfrm flipH="1" flipV="1">
            <a:off x="3152438" y="2603772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 noChangeAspect="1"/>
          </p:cNvSpPr>
          <p:nvPr/>
        </p:nvSpPr>
        <p:spPr>
          <a:xfrm>
            <a:off x="2523958" y="2289532"/>
            <a:ext cx="628480" cy="628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16" name="Group 115"/>
          <p:cNvGrpSpPr/>
          <p:nvPr/>
        </p:nvGrpSpPr>
        <p:grpSpPr>
          <a:xfrm>
            <a:off x="2682137" y="2471290"/>
            <a:ext cx="313141" cy="271113"/>
            <a:chOff x="3707904" y="2636912"/>
            <a:chExt cx="313141" cy="271113"/>
          </a:xfrm>
        </p:grpSpPr>
        <p:cxnSp>
          <p:nvCxnSpPr>
            <p:cNvPr id="117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8" name="Oval 27"/>
          <p:cNvSpPr/>
          <p:nvPr/>
        </p:nvSpPr>
        <p:spPr>
          <a:xfrm>
            <a:off x="4066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6849" y="5562555"/>
            <a:ext cx="331769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cykel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Træk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1979712" y="3356992"/>
            <a:ext cx="5174798" cy="2408307"/>
            <a:chOff x="1626683" y="1556792"/>
            <a:chExt cx="6005961" cy="2795123"/>
          </a:xfrm>
        </p:grpSpPr>
        <p:sp>
          <p:nvSpPr>
            <p:cNvPr id="217" name="Freeform 216"/>
            <p:cNvSpPr/>
            <p:nvPr/>
          </p:nvSpPr>
          <p:spPr>
            <a:xfrm>
              <a:off x="3947155" y="2938073"/>
              <a:ext cx="360576" cy="318362"/>
            </a:xfrm>
            <a:custGeom>
              <a:avLst/>
              <a:gdLst>
                <a:gd name="connsiteX0" fmla="*/ 266700 w 266700"/>
                <a:gd name="connsiteY0" fmla="*/ 0 h 409575"/>
                <a:gd name="connsiteX1" fmla="*/ 0 w 266700"/>
                <a:gd name="connsiteY1" fmla="*/ 180975 h 409575"/>
                <a:gd name="connsiteX2" fmla="*/ 180975 w 266700"/>
                <a:gd name="connsiteY2" fmla="*/ 409575 h 409575"/>
                <a:gd name="connsiteX3" fmla="*/ 266700 w 266700"/>
                <a:gd name="connsiteY3" fmla="*/ 0 h 409575"/>
                <a:gd name="connsiteX0" fmla="*/ 266700 w 273909"/>
                <a:gd name="connsiteY0" fmla="*/ 6076 h 415651"/>
                <a:gd name="connsiteX1" fmla="*/ 0 w 273909"/>
                <a:gd name="connsiteY1" fmla="*/ 187051 h 415651"/>
                <a:gd name="connsiteX2" fmla="*/ 180975 w 273909"/>
                <a:gd name="connsiteY2" fmla="*/ 415651 h 415651"/>
                <a:gd name="connsiteX3" fmla="*/ 266700 w 273909"/>
                <a:gd name="connsiteY3" fmla="*/ 6076 h 415651"/>
                <a:gd name="connsiteX0" fmla="*/ 266700 w 273211"/>
                <a:gd name="connsiteY0" fmla="*/ 6076 h 418658"/>
                <a:gd name="connsiteX1" fmla="*/ 0 w 273211"/>
                <a:gd name="connsiteY1" fmla="*/ 187051 h 418658"/>
                <a:gd name="connsiteX2" fmla="*/ 180975 w 273211"/>
                <a:gd name="connsiteY2" fmla="*/ 415651 h 418658"/>
                <a:gd name="connsiteX3" fmla="*/ 266700 w 273211"/>
                <a:gd name="connsiteY3" fmla="*/ 6076 h 418658"/>
                <a:gd name="connsiteX0" fmla="*/ 271239 w 277750"/>
                <a:gd name="connsiteY0" fmla="*/ 5670 h 418252"/>
                <a:gd name="connsiteX1" fmla="*/ 4539 w 277750"/>
                <a:gd name="connsiteY1" fmla="*/ 186645 h 418252"/>
                <a:gd name="connsiteX2" fmla="*/ 185514 w 277750"/>
                <a:gd name="connsiteY2" fmla="*/ 415245 h 418252"/>
                <a:gd name="connsiteX3" fmla="*/ 271239 w 277750"/>
                <a:gd name="connsiteY3" fmla="*/ 5670 h 418252"/>
                <a:gd name="connsiteX0" fmla="*/ 271239 w 303848"/>
                <a:gd name="connsiteY0" fmla="*/ 5670 h 417655"/>
                <a:gd name="connsiteX1" fmla="*/ 4539 w 303848"/>
                <a:gd name="connsiteY1" fmla="*/ 186645 h 417655"/>
                <a:gd name="connsiteX2" fmla="*/ 185514 w 303848"/>
                <a:gd name="connsiteY2" fmla="*/ 415245 h 417655"/>
                <a:gd name="connsiteX3" fmla="*/ 271239 w 303848"/>
                <a:gd name="connsiteY3" fmla="*/ 5670 h 417655"/>
                <a:gd name="connsiteX0" fmla="*/ 270016 w 287682"/>
                <a:gd name="connsiteY0" fmla="*/ 4854 h 390771"/>
                <a:gd name="connsiteX1" fmla="*/ 3316 w 287682"/>
                <a:gd name="connsiteY1" fmla="*/ 185829 h 390771"/>
                <a:gd name="connsiteX2" fmla="*/ 150180 w 287682"/>
                <a:gd name="connsiteY2" fmla="*/ 388174 h 390771"/>
                <a:gd name="connsiteX3" fmla="*/ 270016 w 287682"/>
                <a:gd name="connsiteY3" fmla="*/ 4854 h 390771"/>
                <a:gd name="connsiteX0" fmla="*/ 185072 w 193797"/>
                <a:gd name="connsiteY0" fmla="*/ 5062 h 382890"/>
                <a:gd name="connsiteX1" fmla="*/ 237 w 193797"/>
                <a:gd name="connsiteY1" fmla="*/ 177285 h 382890"/>
                <a:gd name="connsiteX2" fmla="*/ 147101 w 193797"/>
                <a:gd name="connsiteY2" fmla="*/ 379630 h 382890"/>
                <a:gd name="connsiteX3" fmla="*/ 185072 w 193797"/>
                <a:gd name="connsiteY3" fmla="*/ 5062 h 382890"/>
                <a:gd name="connsiteX0" fmla="*/ 185072 w 232623"/>
                <a:gd name="connsiteY0" fmla="*/ 4503 h 382330"/>
                <a:gd name="connsiteX1" fmla="*/ 237 w 232623"/>
                <a:gd name="connsiteY1" fmla="*/ 176726 h 382330"/>
                <a:gd name="connsiteX2" fmla="*/ 147101 w 232623"/>
                <a:gd name="connsiteY2" fmla="*/ 379071 h 382330"/>
                <a:gd name="connsiteX3" fmla="*/ 185072 w 232623"/>
                <a:gd name="connsiteY3" fmla="*/ 4503 h 382330"/>
                <a:gd name="connsiteX0" fmla="*/ 185072 w 242494"/>
                <a:gd name="connsiteY0" fmla="*/ 17687 h 395514"/>
                <a:gd name="connsiteX1" fmla="*/ 237 w 242494"/>
                <a:gd name="connsiteY1" fmla="*/ 189910 h 395514"/>
                <a:gd name="connsiteX2" fmla="*/ 147101 w 242494"/>
                <a:gd name="connsiteY2" fmla="*/ 392255 h 395514"/>
                <a:gd name="connsiteX3" fmla="*/ 185072 w 242494"/>
                <a:gd name="connsiteY3" fmla="*/ 17687 h 395514"/>
                <a:gd name="connsiteX0" fmla="*/ 185080 w 262695"/>
                <a:gd name="connsiteY0" fmla="*/ 17687 h 394424"/>
                <a:gd name="connsiteX1" fmla="*/ 245 w 262695"/>
                <a:gd name="connsiteY1" fmla="*/ 189910 h 394424"/>
                <a:gd name="connsiteX2" fmla="*/ 147109 w 262695"/>
                <a:gd name="connsiteY2" fmla="*/ 392255 h 394424"/>
                <a:gd name="connsiteX3" fmla="*/ 185080 w 262695"/>
                <a:gd name="connsiteY3" fmla="*/ 17687 h 394424"/>
                <a:gd name="connsiteX0" fmla="*/ 184994 w 221675"/>
                <a:gd name="connsiteY0" fmla="*/ 1746 h 292434"/>
                <a:gd name="connsiteX1" fmla="*/ 159 w 221675"/>
                <a:gd name="connsiteY1" fmla="*/ 173969 h 292434"/>
                <a:gd name="connsiteX2" fmla="*/ 153845 w 221675"/>
                <a:gd name="connsiteY2" fmla="*/ 288798 h 292434"/>
                <a:gd name="connsiteX3" fmla="*/ 184994 w 221675"/>
                <a:gd name="connsiteY3" fmla="*/ 1746 h 292434"/>
                <a:gd name="connsiteX0" fmla="*/ 184994 w 223366"/>
                <a:gd name="connsiteY0" fmla="*/ 296 h 290984"/>
                <a:gd name="connsiteX1" fmla="*/ 159 w 223366"/>
                <a:gd name="connsiteY1" fmla="*/ 172519 h 290984"/>
                <a:gd name="connsiteX2" fmla="*/ 153845 w 223366"/>
                <a:gd name="connsiteY2" fmla="*/ 287348 h 290984"/>
                <a:gd name="connsiteX3" fmla="*/ 184994 w 223366"/>
                <a:gd name="connsiteY3" fmla="*/ 296 h 290984"/>
                <a:gd name="connsiteX0" fmla="*/ 184994 w 258256"/>
                <a:gd name="connsiteY0" fmla="*/ 1822 h 292510"/>
                <a:gd name="connsiteX1" fmla="*/ 159 w 258256"/>
                <a:gd name="connsiteY1" fmla="*/ 174045 h 292510"/>
                <a:gd name="connsiteX2" fmla="*/ 153845 w 258256"/>
                <a:gd name="connsiteY2" fmla="*/ 288874 h 292510"/>
                <a:gd name="connsiteX3" fmla="*/ 184994 w 258256"/>
                <a:gd name="connsiteY3" fmla="*/ 1822 h 2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56" h="292510">
                  <a:moveTo>
                    <a:pt x="184994" y="1822"/>
                  </a:moveTo>
                  <a:cubicBezTo>
                    <a:pt x="45165" y="-17786"/>
                    <a:pt x="5351" y="126203"/>
                    <a:pt x="159" y="174045"/>
                  </a:cubicBezTo>
                  <a:cubicBezTo>
                    <a:pt x="-5033" y="221887"/>
                    <a:pt x="118431" y="311650"/>
                    <a:pt x="153845" y="288874"/>
                  </a:cubicBezTo>
                  <a:cubicBezTo>
                    <a:pt x="266516" y="216412"/>
                    <a:pt x="304199" y="18538"/>
                    <a:pt x="184994" y="182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344971" y="1556792"/>
              <a:ext cx="3287673" cy="2795123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  <a:gd name="connsiteX0" fmla="*/ 2021470 w 2444782"/>
                <a:gd name="connsiteY0" fmla="*/ 481993 h 2163219"/>
                <a:gd name="connsiteX1" fmla="*/ 440320 w 2444782"/>
                <a:gd name="connsiteY1" fmla="*/ 34318 h 2163219"/>
                <a:gd name="connsiteX2" fmla="*/ 30745 w 2444782"/>
                <a:gd name="connsiteY2" fmla="*/ 1444018 h 2163219"/>
                <a:gd name="connsiteX3" fmla="*/ 1088020 w 2444782"/>
                <a:gd name="connsiteY3" fmla="*/ 2158393 h 2163219"/>
                <a:gd name="connsiteX4" fmla="*/ 1850020 w 2444782"/>
                <a:gd name="connsiteY4" fmla="*/ 1710718 h 2163219"/>
                <a:gd name="connsiteX5" fmla="*/ 2440570 w 2444782"/>
                <a:gd name="connsiteY5" fmla="*/ 1015393 h 2163219"/>
                <a:gd name="connsiteX6" fmla="*/ 2021470 w 2444782"/>
                <a:gd name="connsiteY6" fmla="*/ 481993 h 2163219"/>
                <a:gd name="connsiteX0" fmla="*/ 2021470 w 2851423"/>
                <a:gd name="connsiteY0" fmla="*/ 483099 h 2164325"/>
                <a:gd name="connsiteX1" fmla="*/ 440320 w 2851423"/>
                <a:gd name="connsiteY1" fmla="*/ 35424 h 2164325"/>
                <a:gd name="connsiteX2" fmla="*/ 30745 w 2851423"/>
                <a:gd name="connsiteY2" fmla="*/ 1445124 h 2164325"/>
                <a:gd name="connsiteX3" fmla="*/ 1088020 w 2851423"/>
                <a:gd name="connsiteY3" fmla="*/ 2159499 h 2164325"/>
                <a:gd name="connsiteX4" fmla="*/ 1850020 w 2851423"/>
                <a:gd name="connsiteY4" fmla="*/ 1711824 h 2164325"/>
                <a:gd name="connsiteX5" fmla="*/ 2850145 w 2851423"/>
                <a:gd name="connsiteY5" fmla="*/ 1130799 h 2164325"/>
                <a:gd name="connsiteX6" fmla="*/ 2021470 w 2851423"/>
                <a:gd name="connsiteY6" fmla="*/ 483099 h 2164325"/>
                <a:gd name="connsiteX0" fmla="*/ 2021470 w 2851423"/>
                <a:gd name="connsiteY0" fmla="*/ 483099 h 2377192"/>
                <a:gd name="connsiteX1" fmla="*/ 440320 w 2851423"/>
                <a:gd name="connsiteY1" fmla="*/ 35424 h 2377192"/>
                <a:gd name="connsiteX2" fmla="*/ 30745 w 2851423"/>
                <a:gd name="connsiteY2" fmla="*/ 1445124 h 2377192"/>
                <a:gd name="connsiteX3" fmla="*/ 1088020 w 2851423"/>
                <a:gd name="connsiteY3" fmla="*/ 2159499 h 2377192"/>
                <a:gd name="connsiteX4" fmla="*/ 1886477 w 2851423"/>
                <a:gd name="connsiteY4" fmla="*/ 2354167 h 2377192"/>
                <a:gd name="connsiteX5" fmla="*/ 1850020 w 2851423"/>
                <a:gd name="connsiteY5" fmla="*/ 1711824 h 2377192"/>
                <a:gd name="connsiteX6" fmla="*/ 2850145 w 2851423"/>
                <a:gd name="connsiteY6" fmla="*/ 1130799 h 2377192"/>
                <a:gd name="connsiteX7" fmla="*/ 2021470 w 28514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0956"/>
                <a:gd name="connsiteY0" fmla="*/ 483099 h 2417502"/>
                <a:gd name="connsiteX1" fmla="*/ 440320 w 2850956"/>
                <a:gd name="connsiteY1" fmla="*/ 35424 h 2417502"/>
                <a:gd name="connsiteX2" fmla="*/ 30745 w 2850956"/>
                <a:gd name="connsiteY2" fmla="*/ 1445124 h 2417502"/>
                <a:gd name="connsiteX3" fmla="*/ 1088020 w 2850956"/>
                <a:gd name="connsiteY3" fmla="*/ 2159499 h 2417502"/>
                <a:gd name="connsiteX4" fmla="*/ 1886477 w 2850956"/>
                <a:gd name="connsiteY4" fmla="*/ 2354167 h 2417502"/>
                <a:gd name="connsiteX5" fmla="*/ 2850145 w 2850956"/>
                <a:gd name="connsiteY5" fmla="*/ 1130799 h 2417502"/>
                <a:gd name="connsiteX6" fmla="*/ 2021470 w 2850956"/>
                <a:gd name="connsiteY6" fmla="*/ 483099 h 2417502"/>
                <a:gd name="connsiteX0" fmla="*/ 1961328 w 2790814"/>
                <a:gd name="connsiteY0" fmla="*/ 501765 h 2428739"/>
                <a:gd name="connsiteX1" fmla="*/ 380178 w 2790814"/>
                <a:gd name="connsiteY1" fmla="*/ 54090 h 2428739"/>
                <a:gd name="connsiteX2" fmla="*/ 37278 w 2790814"/>
                <a:gd name="connsiteY2" fmla="*/ 1787640 h 2428739"/>
                <a:gd name="connsiteX3" fmla="*/ 1027878 w 2790814"/>
                <a:gd name="connsiteY3" fmla="*/ 2178165 h 2428739"/>
                <a:gd name="connsiteX4" fmla="*/ 1826335 w 2790814"/>
                <a:gd name="connsiteY4" fmla="*/ 2372833 h 2428739"/>
                <a:gd name="connsiteX5" fmla="*/ 2790003 w 2790814"/>
                <a:gd name="connsiteY5" fmla="*/ 1149465 h 2428739"/>
                <a:gd name="connsiteX6" fmla="*/ 1961328 w 2790814"/>
                <a:gd name="connsiteY6" fmla="*/ 501765 h 2428739"/>
                <a:gd name="connsiteX0" fmla="*/ 1931534 w 2760950"/>
                <a:gd name="connsiteY0" fmla="*/ 864872 h 2791846"/>
                <a:gd name="connsiteX1" fmla="*/ 617084 w 2760950"/>
                <a:gd name="connsiteY1" fmla="*/ 36197 h 2791846"/>
                <a:gd name="connsiteX2" fmla="*/ 7484 w 2760950"/>
                <a:gd name="connsiteY2" fmla="*/ 2150747 h 2791846"/>
                <a:gd name="connsiteX3" fmla="*/ 998084 w 2760950"/>
                <a:gd name="connsiteY3" fmla="*/ 2541272 h 2791846"/>
                <a:gd name="connsiteX4" fmla="*/ 1796541 w 2760950"/>
                <a:gd name="connsiteY4" fmla="*/ 2735940 h 2791846"/>
                <a:gd name="connsiteX5" fmla="*/ 2760209 w 2760950"/>
                <a:gd name="connsiteY5" fmla="*/ 1512572 h 2791846"/>
                <a:gd name="connsiteX6" fmla="*/ 1931534 w 2760950"/>
                <a:gd name="connsiteY6" fmla="*/ 864872 h 2791846"/>
                <a:gd name="connsiteX0" fmla="*/ 1967480 w 2796896"/>
                <a:gd name="connsiteY0" fmla="*/ 873717 h 2800691"/>
                <a:gd name="connsiteX1" fmla="*/ 653030 w 2796896"/>
                <a:gd name="connsiteY1" fmla="*/ 45042 h 2800691"/>
                <a:gd name="connsiteX2" fmla="*/ 43430 w 2796896"/>
                <a:gd name="connsiteY2" fmla="*/ 2159592 h 2800691"/>
                <a:gd name="connsiteX3" fmla="*/ 1034030 w 2796896"/>
                <a:gd name="connsiteY3" fmla="*/ 2550117 h 2800691"/>
                <a:gd name="connsiteX4" fmla="*/ 1832487 w 2796896"/>
                <a:gd name="connsiteY4" fmla="*/ 2744785 h 2800691"/>
                <a:gd name="connsiteX5" fmla="*/ 2796155 w 2796896"/>
                <a:gd name="connsiteY5" fmla="*/ 1521417 h 2800691"/>
                <a:gd name="connsiteX6" fmla="*/ 1967480 w 2796896"/>
                <a:gd name="connsiteY6" fmla="*/ 873717 h 2800691"/>
                <a:gd name="connsiteX0" fmla="*/ 2021372 w 2850788"/>
                <a:gd name="connsiteY0" fmla="*/ 876502 h 2803476"/>
                <a:gd name="connsiteX1" fmla="*/ 706922 w 2850788"/>
                <a:gd name="connsiteY1" fmla="*/ 47827 h 2803476"/>
                <a:gd name="connsiteX2" fmla="*/ 97322 w 2850788"/>
                <a:gd name="connsiteY2" fmla="*/ 2162377 h 2803476"/>
                <a:gd name="connsiteX3" fmla="*/ 1087922 w 2850788"/>
                <a:gd name="connsiteY3" fmla="*/ 2552902 h 2803476"/>
                <a:gd name="connsiteX4" fmla="*/ 1886379 w 2850788"/>
                <a:gd name="connsiteY4" fmla="*/ 2747570 h 2803476"/>
                <a:gd name="connsiteX5" fmla="*/ 2850047 w 2850788"/>
                <a:gd name="connsiteY5" fmla="*/ 1524202 h 2803476"/>
                <a:gd name="connsiteX6" fmla="*/ 2021372 w 2850788"/>
                <a:gd name="connsiteY6" fmla="*/ 876502 h 2803476"/>
                <a:gd name="connsiteX0" fmla="*/ 2027861 w 2857277"/>
                <a:gd name="connsiteY0" fmla="*/ 831042 h 2758016"/>
                <a:gd name="connsiteX1" fmla="*/ 713411 w 2857277"/>
                <a:gd name="connsiteY1" fmla="*/ 2367 h 2758016"/>
                <a:gd name="connsiteX2" fmla="*/ 103811 w 2857277"/>
                <a:gd name="connsiteY2" fmla="*/ 2116917 h 2758016"/>
                <a:gd name="connsiteX3" fmla="*/ 1094411 w 2857277"/>
                <a:gd name="connsiteY3" fmla="*/ 2507442 h 2758016"/>
                <a:gd name="connsiteX4" fmla="*/ 1892868 w 2857277"/>
                <a:gd name="connsiteY4" fmla="*/ 2702110 h 2758016"/>
                <a:gd name="connsiteX5" fmla="*/ 2856536 w 2857277"/>
                <a:gd name="connsiteY5" fmla="*/ 1478742 h 2758016"/>
                <a:gd name="connsiteX6" fmla="*/ 2027861 w 2857277"/>
                <a:gd name="connsiteY6" fmla="*/ 831042 h 2758016"/>
                <a:gd name="connsiteX0" fmla="*/ 1797812 w 2759837"/>
                <a:gd name="connsiteY0" fmla="*/ 710396 h 2808820"/>
                <a:gd name="connsiteX1" fmla="*/ 616712 w 2759837"/>
                <a:gd name="connsiteY1" fmla="*/ 53171 h 2808820"/>
                <a:gd name="connsiteX2" fmla="*/ 7112 w 2759837"/>
                <a:gd name="connsiteY2" fmla="*/ 2167721 h 2808820"/>
                <a:gd name="connsiteX3" fmla="*/ 997712 w 2759837"/>
                <a:gd name="connsiteY3" fmla="*/ 2558246 h 2808820"/>
                <a:gd name="connsiteX4" fmla="*/ 1796169 w 2759837"/>
                <a:gd name="connsiteY4" fmla="*/ 2752914 h 2808820"/>
                <a:gd name="connsiteX5" fmla="*/ 2759837 w 2759837"/>
                <a:gd name="connsiteY5" fmla="*/ 1529546 h 2808820"/>
                <a:gd name="connsiteX6" fmla="*/ 1797812 w 2759837"/>
                <a:gd name="connsiteY6" fmla="*/ 710396 h 2808820"/>
                <a:gd name="connsiteX0" fmla="*/ 1799231 w 2761256"/>
                <a:gd name="connsiteY0" fmla="*/ 684278 h 2782702"/>
                <a:gd name="connsiteX1" fmla="*/ 618131 w 2761256"/>
                <a:gd name="connsiteY1" fmla="*/ 27053 h 2782702"/>
                <a:gd name="connsiteX2" fmla="*/ 8531 w 2761256"/>
                <a:gd name="connsiteY2" fmla="*/ 2141603 h 2782702"/>
                <a:gd name="connsiteX3" fmla="*/ 999131 w 2761256"/>
                <a:gd name="connsiteY3" fmla="*/ 2532128 h 2782702"/>
                <a:gd name="connsiteX4" fmla="*/ 1797588 w 2761256"/>
                <a:gd name="connsiteY4" fmla="*/ 2726796 h 2782702"/>
                <a:gd name="connsiteX5" fmla="*/ 2761256 w 2761256"/>
                <a:gd name="connsiteY5" fmla="*/ 1503428 h 2782702"/>
                <a:gd name="connsiteX6" fmla="*/ 1799231 w 2761256"/>
                <a:gd name="connsiteY6" fmla="*/ 684278 h 2782702"/>
                <a:gd name="connsiteX0" fmla="*/ 1799231 w 2827931"/>
                <a:gd name="connsiteY0" fmla="*/ 683986 h 2782410"/>
                <a:gd name="connsiteX1" fmla="*/ 618131 w 2827931"/>
                <a:gd name="connsiteY1" fmla="*/ 26761 h 2782410"/>
                <a:gd name="connsiteX2" fmla="*/ 8531 w 2827931"/>
                <a:gd name="connsiteY2" fmla="*/ 2141311 h 2782410"/>
                <a:gd name="connsiteX3" fmla="*/ 999131 w 2827931"/>
                <a:gd name="connsiteY3" fmla="*/ 2531836 h 2782410"/>
                <a:gd name="connsiteX4" fmla="*/ 1797588 w 2827931"/>
                <a:gd name="connsiteY4" fmla="*/ 2726504 h 2782410"/>
                <a:gd name="connsiteX5" fmla="*/ 2827931 w 2827931"/>
                <a:gd name="connsiteY5" fmla="*/ 1455511 h 2782410"/>
                <a:gd name="connsiteX6" fmla="*/ 1799231 w 2827931"/>
                <a:gd name="connsiteY6" fmla="*/ 683986 h 2782410"/>
                <a:gd name="connsiteX0" fmla="*/ 1799231 w 2828226"/>
                <a:gd name="connsiteY0" fmla="*/ 683986 h 2782410"/>
                <a:gd name="connsiteX1" fmla="*/ 618131 w 2828226"/>
                <a:gd name="connsiteY1" fmla="*/ 26761 h 2782410"/>
                <a:gd name="connsiteX2" fmla="*/ 8531 w 2828226"/>
                <a:gd name="connsiteY2" fmla="*/ 2141311 h 2782410"/>
                <a:gd name="connsiteX3" fmla="*/ 999131 w 2828226"/>
                <a:gd name="connsiteY3" fmla="*/ 2531836 h 2782410"/>
                <a:gd name="connsiteX4" fmla="*/ 1797588 w 2828226"/>
                <a:gd name="connsiteY4" fmla="*/ 2726504 h 2782410"/>
                <a:gd name="connsiteX5" fmla="*/ 2827931 w 2828226"/>
                <a:gd name="connsiteY5" fmla="*/ 1455511 h 2782410"/>
                <a:gd name="connsiteX6" fmla="*/ 1799231 w 2828226"/>
                <a:gd name="connsiteY6" fmla="*/ 683986 h 2782410"/>
                <a:gd name="connsiteX0" fmla="*/ 1799231 w 2835240"/>
                <a:gd name="connsiteY0" fmla="*/ 683986 h 2782410"/>
                <a:gd name="connsiteX1" fmla="*/ 618131 w 2835240"/>
                <a:gd name="connsiteY1" fmla="*/ 26761 h 2782410"/>
                <a:gd name="connsiteX2" fmla="*/ 8531 w 2835240"/>
                <a:gd name="connsiteY2" fmla="*/ 2141311 h 2782410"/>
                <a:gd name="connsiteX3" fmla="*/ 999131 w 2835240"/>
                <a:gd name="connsiteY3" fmla="*/ 2531836 h 2782410"/>
                <a:gd name="connsiteX4" fmla="*/ 1797588 w 2835240"/>
                <a:gd name="connsiteY4" fmla="*/ 2726504 h 2782410"/>
                <a:gd name="connsiteX5" fmla="*/ 2827931 w 2835240"/>
                <a:gd name="connsiteY5" fmla="*/ 1455511 h 2782410"/>
                <a:gd name="connsiteX6" fmla="*/ 1799231 w 2835240"/>
                <a:gd name="connsiteY6" fmla="*/ 683986 h 2782410"/>
                <a:gd name="connsiteX0" fmla="*/ 2251664 w 3287673"/>
                <a:gd name="connsiteY0" fmla="*/ 684421 h 2795123"/>
                <a:gd name="connsiteX1" fmla="*/ 1070564 w 3287673"/>
                <a:gd name="connsiteY1" fmla="*/ 27196 h 2795123"/>
                <a:gd name="connsiteX2" fmla="*/ 3764 w 3287673"/>
                <a:gd name="connsiteY2" fmla="*/ 1636921 h 2795123"/>
                <a:gd name="connsiteX3" fmla="*/ 1451564 w 3287673"/>
                <a:gd name="connsiteY3" fmla="*/ 2532271 h 2795123"/>
                <a:gd name="connsiteX4" fmla="*/ 2250021 w 3287673"/>
                <a:gd name="connsiteY4" fmla="*/ 2726939 h 2795123"/>
                <a:gd name="connsiteX5" fmla="*/ 3280364 w 3287673"/>
                <a:gd name="connsiteY5" fmla="*/ 1455946 h 2795123"/>
                <a:gd name="connsiteX6" fmla="*/ 2251664 w 3287673"/>
                <a:gd name="connsiteY6" fmla="*/ 684421 h 279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7673" h="2795123">
                  <a:moveTo>
                    <a:pt x="2251664" y="684421"/>
                  </a:moveTo>
                  <a:cubicBezTo>
                    <a:pt x="1883364" y="446296"/>
                    <a:pt x="1445214" y="-131554"/>
                    <a:pt x="1070564" y="27196"/>
                  </a:cubicBezTo>
                  <a:cubicBezTo>
                    <a:pt x="695914" y="185946"/>
                    <a:pt x="-59736" y="1219409"/>
                    <a:pt x="3764" y="1636921"/>
                  </a:cubicBezTo>
                  <a:cubicBezTo>
                    <a:pt x="67264" y="2054433"/>
                    <a:pt x="1077188" y="2350601"/>
                    <a:pt x="1451564" y="2532271"/>
                  </a:cubicBezTo>
                  <a:cubicBezTo>
                    <a:pt x="1825940" y="2713941"/>
                    <a:pt x="1956334" y="2898389"/>
                    <a:pt x="2250021" y="2726939"/>
                  </a:cubicBezTo>
                  <a:cubicBezTo>
                    <a:pt x="2543708" y="2555489"/>
                    <a:pt x="3373931" y="2148348"/>
                    <a:pt x="3280364" y="1455946"/>
                  </a:cubicBezTo>
                  <a:cubicBezTo>
                    <a:pt x="3181073" y="721189"/>
                    <a:pt x="2619964" y="922546"/>
                    <a:pt x="2251664" y="68442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626683" y="1576846"/>
              <a:ext cx="2434661" cy="2254511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4661" h="2254511">
                  <a:moveTo>
                    <a:pt x="1339284" y="316110"/>
                  </a:moveTo>
                  <a:cubicBezTo>
                    <a:pt x="1005909" y="152598"/>
                    <a:pt x="929709" y="-182365"/>
                    <a:pt x="434409" y="125610"/>
                  </a:cubicBezTo>
                  <a:cubicBezTo>
                    <a:pt x="180658" y="283391"/>
                    <a:pt x="-83116" y="1181298"/>
                    <a:pt x="24834" y="1535310"/>
                  </a:cubicBezTo>
                  <a:cubicBezTo>
                    <a:pt x="132784" y="1889323"/>
                    <a:pt x="778896" y="2205235"/>
                    <a:pt x="1082109" y="2249685"/>
                  </a:cubicBezTo>
                  <a:cubicBezTo>
                    <a:pt x="1385322" y="2294135"/>
                    <a:pt x="1621859" y="2022672"/>
                    <a:pt x="1844109" y="1802010"/>
                  </a:cubicBezTo>
                  <a:cubicBezTo>
                    <a:pt x="2067946" y="1581348"/>
                    <a:pt x="2434100" y="1368237"/>
                    <a:pt x="2434659" y="1106685"/>
                  </a:cubicBezTo>
                  <a:cubicBezTo>
                    <a:pt x="2436247" y="363735"/>
                    <a:pt x="1672659" y="479623"/>
                    <a:pt x="1339284" y="31611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H="1">
              <a:off x="3771616" y="1958900"/>
              <a:ext cx="1678074" cy="44715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 flipV="1">
              <a:off x="1959791" y="2822216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1959791" y="1909120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351193" y="3470288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2571871" y="2892544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6353238" y="3003274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 flipV="1">
              <a:off x="5596183" y="3625860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 flipV="1">
              <a:off x="6267335" y="2380688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6140961" y="2078056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5596183" y="2380688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5036249" y="3625860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4509870" y="3182256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4509870" y="1952456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5488183" y="1952456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2426724" y="1909120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764163" y="2422548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871147" y="2892544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4120031" y="3084774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237"/>
            <p:cNvGrpSpPr/>
            <p:nvPr/>
          </p:nvGrpSpPr>
          <p:grpSpPr>
            <a:xfrm>
              <a:off x="1911843" y="1858008"/>
              <a:ext cx="5502548" cy="2320619"/>
              <a:chOff x="1355700" y="2536800"/>
              <a:chExt cx="5502548" cy="2320619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53" name="Oval 252"/>
            <p:cNvSpPr/>
            <p:nvPr/>
          </p:nvSpPr>
          <p:spPr>
            <a:xfrm>
              <a:off x="3807513" y="284433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Stærke Sammenhængskomponenter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025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5B5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4BD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CDE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15" grpId="0" animBg="1"/>
      <p:bldP spid="2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1959791" y="1904503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6353238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1147" y="2892544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53" idx="6"/>
          </p:cNvCxnSpPr>
          <p:nvPr/>
        </p:nvCxnSpPr>
        <p:spPr>
          <a:xfrm flipH="1" flipV="1">
            <a:off x="5814572" y="2830189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683251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797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178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1954311" y="1908483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1911843" y="1853391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299238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190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28" name="Oval 27"/>
          <p:cNvSpPr/>
          <p:nvPr/>
        </p:nvSpPr>
        <p:spPr>
          <a:xfrm>
            <a:off x="4066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6849" y="5562555"/>
            <a:ext cx="331769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cykel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Træk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Stærke Sammenhængskomponenter</a:t>
            </a:r>
            <a:endParaRPr lang="da-DK" dirty="0"/>
          </a:p>
        </p:txBody>
      </p:sp>
      <p:cxnSp>
        <p:nvCxnSpPr>
          <p:cNvPr id="255" name="Straight Connector 18"/>
          <p:cNvCxnSpPr/>
          <p:nvPr/>
        </p:nvCxnSpPr>
        <p:spPr>
          <a:xfrm>
            <a:off x="4023547" y="4968116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183"/>
          <p:cNvCxnSpPr/>
          <p:nvPr/>
        </p:nvCxnSpPr>
        <p:spPr>
          <a:xfrm>
            <a:off x="3278480" y="4819743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Oval 129"/>
          <p:cNvSpPr>
            <a:spLocks noChangeAspect="1"/>
          </p:cNvSpPr>
          <p:nvPr/>
        </p:nvSpPr>
        <p:spPr>
          <a:xfrm>
            <a:off x="5685905" y="4613331"/>
            <a:ext cx="630000" cy="63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12" name="Group 130"/>
          <p:cNvGrpSpPr/>
          <p:nvPr/>
        </p:nvGrpSpPr>
        <p:grpSpPr>
          <a:xfrm>
            <a:off x="5769763" y="4754676"/>
            <a:ext cx="462368" cy="356044"/>
            <a:chOff x="4412916" y="3219606"/>
            <a:chExt cx="462368" cy="356044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313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3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4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5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6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7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8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9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330" name="Straight Connector 205"/>
          <p:cNvCxnSpPr>
            <a:stCxn id="346" idx="6"/>
          </p:cNvCxnSpPr>
          <p:nvPr/>
        </p:nvCxnSpPr>
        <p:spPr>
          <a:xfrm flipV="1">
            <a:off x="4326431" y="5014715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206"/>
          <p:cNvCxnSpPr>
            <a:endCxn id="332" idx="6"/>
          </p:cNvCxnSpPr>
          <p:nvPr/>
        </p:nvCxnSpPr>
        <p:spPr>
          <a:xfrm flipH="1" flipV="1">
            <a:off x="3304838" y="4679344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Oval 114"/>
          <p:cNvSpPr>
            <a:spLocks noChangeAspect="1"/>
          </p:cNvSpPr>
          <p:nvPr/>
        </p:nvSpPr>
        <p:spPr>
          <a:xfrm>
            <a:off x="2676358" y="4365104"/>
            <a:ext cx="628480" cy="6284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33" name="Group 115"/>
          <p:cNvGrpSpPr/>
          <p:nvPr/>
        </p:nvGrpSpPr>
        <p:grpSpPr>
          <a:xfrm>
            <a:off x="2834537" y="4546862"/>
            <a:ext cx="313141" cy="271113"/>
            <a:chOff x="3707904" y="2636912"/>
            <a:chExt cx="313141" cy="271113"/>
          </a:xfrm>
        </p:grpSpPr>
        <p:cxnSp>
          <p:nvCxnSpPr>
            <p:cNvPr id="334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1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2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3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4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5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46" name="Oval 27"/>
          <p:cNvSpPr/>
          <p:nvPr/>
        </p:nvSpPr>
        <p:spPr>
          <a:xfrm>
            <a:off x="4218431" y="5114474"/>
            <a:ext cx="108000" cy="10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Nedadgående pil 1"/>
          <p:cNvSpPr/>
          <p:nvPr/>
        </p:nvSpPr>
        <p:spPr>
          <a:xfrm>
            <a:off x="4218431" y="3480144"/>
            <a:ext cx="794120" cy="88496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47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0605" y="6381328"/>
            <a:ext cx="1636095" cy="504056"/>
          </a:xfrm>
        </p:spPr>
        <p:txBody>
          <a:bodyPr>
            <a:normAutofit fontScale="90000"/>
          </a:bodyPr>
          <a:lstStyle/>
          <a:p>
            <a:pPr algn="r"/>
            <a:r>
              <a:rPr lang="da-DK" sz="2000" smtClean="0">
                <a:solidFill>
                  <a:schemeClr val="bg1">
                    <a:lumMod val="50000"/>
                  </a:schemeClr>
                </a:solidFill>
              </a:rPr>
              <a:t>xkcd.com/754</a:t>
            </a:r>
            <a:endParaRPr lang="da-DK" sz="2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20472" cy="24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176930" y="1576855"/>
            <a:ext cx="4563527" cy="2136253"/>
            <a:chOff x="1681064" y="1588730"/>
            <a:chExt cx="4563527" cy="2136253"/>
          </a:xfrm>
        </p:grpSpPr>
        <p:sp>
          <p:nvSpPr>
            <p:cNvPr id="71" name="TextBox 70"/>
            <p:cNvSpPr txBox="1"/>
            <p:nvPr/>
          </p:nvSpPr>
          <p:spPr>
            <a:xfrm>
              <a:off x="2975710" y="319721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43623" y="3036841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5/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81064" y="20926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27906" y="158873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6059" y="29969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72142" y="2252704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3/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75993" y="162514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48462" y="176979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3/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57350" y="2320918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64049" y="332487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4/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16031" y="270526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4/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Strømninger i Netværk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790" y="4365104"/>
            <a:ext cx="6058570" cy="1196516"/>
          </a:xfrm>
        </p:spPr>
        <p:txBody>
          <a:bodyPr>
            <a:normAutofit/>
          </a:bodyPr>
          <a:lstStyle/>
          <a:p>
            <a:r>
              <a:rPr lang="da-DK" dirty="0" smtClean="0"/>
              <a:t>Hver kant har en </a:t>
            </a:r>
            <a:r>
              <a:rPr lang="da-DK" b="1" dirty="0" smtClean="0">
                <a:solidFill>
                  <a:srgbClr val="C00000"/>
                </a:solidFill>
              </a:rPr>
              <a:t>kapacitet</a:t>
            </a:r>
          </a:p>
          <a:p>
            <a:r>
              <a:rPr lang="da-DK" dirty="0" smtClean="0"/>
              <a:t>Send størst mulig </a:t>
            </a:r>
            <a:r>
              <a:rPr lang="da-DK" b="1" dirty="0" smtClean="0">
                <a:solidFill>
                  <a:schemeClr val="tx2"/>
                </a:solidFill>
              </a:rPr>
              <a:t>værdi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/>
              <a:t>fra </a:t>
            </a:r>
            <a:r>
              <a:rPr lang="da-DK" b="1" dirty="0" smtClean="0">
                <a:solidFill>
                  <a:srgbClr val="C00000"/>
                </a:solidFill>
              </a:rPr>
              <a:t>s</a:t>
            </a:r>
            <a:r>
              <a:rPr lang="da-DK" dirty="0" smtClean="0"/>
              <a:t> til </a:t>
            </a:r>
            <a:r>
              <a:rPr lang="da-DK" b="1" dirty="0" smtClean="0">
                <a:solidFill>
                  <a:srgbClr val="C00000"/>
                </a:solidFill>
              </a:rPr>
              <a:t>t</a:t>
            </a:r>
            <a:endParaRPr lang="da-DK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37007" y="1958900"/>
            <a:ext cx="1696674" cy="5278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443782" y="2822216"/>
            <a:ext cx="592578" cy="67635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5914" y="1948070"/>
            <a:ext cx="437322" cy="874643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55862" y="2892544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80174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008283" y="3204376"/>
            <a:ext cx="1073249" cy="421484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93861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978342" y="1956021"/>
            <a:ext cx="723569" cy="397565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9139" y="1916265"/>
            <a:ext cx="1280160" cy="7951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21104" y="1995777"/>
            <a:ext cx="134034" cy="9025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0" idx="6"/>
          </p:cNvCxnSpPr>
          <p:nvPr/>
        </p:nvCxnSpPr>
        <p:spPr>
          <a:xfrm>
            <a:off x="4399504" y="2898338"/>
            <a:ext cx="594357" cy="28391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011461" y="348476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Oval 28"/>
          <p:cNvSpPr/>
          <p:nvPr/>
        </p:nvSpPr>
        <p:spPr>
          <a:xfrm>
            <a:off x="6030325" y="3573759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Oval 29"/>
          <p:cNvSpPr/>
          <p:nvPr/>
        </p:nvSpPr>
        <p:spPr>
          <a:xfrm>
            <a:off x="2395834" y="2771423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Oval 30"/>
          <p:cNvSpPr/>
          <p:nvPr/>
        </p:nvSpPr>
        <p:spPr>
          <a:xfrm>
            <a:off x="2856716" y="185800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Oval 32"/>
          <p:cNvSpPr/>
          <p:nvPr/>
        </p:nvSpPr>
        <p:spPr>
          <a:xfrm>
            <a:off x="4939862" y="3133606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Oval 34"/>
          <p:cNvSpPr/>
          <p:nvPr/>
        </p:nvSpPr>
        <p:spPr>
          <a:xfrm>
            <a:off x="6688138" y="232668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Oval 36"/>
          <p:cNvSpPr/>
          <p:nvPr/>
        </p:nvSpPr>
        <p:spPr>
          <a:xfrm>
            <a:off x="5915694" y="190043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Oval 37"/>
          <p:cNvSpPr/>
          <p:nvPr/>
        </p:nvSpPr>
        <p:spPr>
          <a:xfrm>
            <a:off x="4183504" y="193980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Oval 39"/>
          <p:cNvSpPr/>
          <p:nvPr/>
        </p:nvSpPr>
        <p:spPr>
          <a:xfrm>
            <a:off x="4291504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TextBox 54"/>
          <p:cNvSpPr txBox="1"/>
          <p:nvPr/>
        </p:nvSpPr>
        <p:spPr>
          <a:xfrm>
            <a:off x="2103663" y="2564904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C00000"/>
                </a:solidFill>
              </a:rPr>
              <a:t>s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84183" y="2132856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C00000"/>
                </a:solidFill>
              </a:rPr>
              <a:t>t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91695" y="209278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23758" y="158873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1910" y="162880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52135" y="177281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36111" y="270892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72015" y="332737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59862" y="2996952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95790" y="3205025"/>
            <a:ext cx="33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63703" y="3039343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C00000"/>
                </a:solidFill>
              </a:rPr>
              <a:t>6</a:t>
            </a:r>
            <a:endParaRPr lang="da-DK" sz="20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79942" y="230881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C00000"/>
                </a:solidFill>
              </a:rPr>
              <a:t>6</a:t>
            </a:r>
            <a:endParaRPr lang="da-DK" sz="20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5871" y="224725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95021" y="3068960"/>
            <a:ext cx="271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2"/>
                </a:solidFill>
              </a:rPr>
              <a:t>Værdi af strømning= 7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83568" y="6309320"/>
            <a:ext cx="7879281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smtClean="0"/>
              <a:t>(f.eks. vand, kloak, fjernvarme, vejnet kapacitet, el netværk)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8074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4182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51640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t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Beregning af Strømninger i Netværk</a:t>
            </a:r>
            <a:endParaRPr lang="da-DK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5589240"/>
            <a:ext cx="4731827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forbedrende sti </a:t>
            </a:r>
            <a:r>
              <a:rPr lang="da-DK" b="1" dirty="0" smtClean="0">
                <a:solidFill>
                  <a:srgbClr val="C00000"/>
                </a:solidFill>
              </a:rPr>
              <a:t>P </a:t>
            </a:r>
            <a:r>
              <a:rPr lang="da-DK" dirty="0" smtClean="0"/>
              <a:t>:</a:t>
            </a:r>
            <a:endParaRPr lang="da-DK" dirty="0"/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Send maksimal yderligere værdi langs stien </a:t>
            </a:r>
            <a:r>
              <a:rPr lang="da-DK" b="1" dirty="0" smtClean="0">
                <a:solidFill>
                  <a:srgbClr val="C00000"/>
                </a:solidFill>
              </a:rPr>
              <a:t>P</a:t>
            </a:r>
            <a:endParaRPr lang="da-DK" b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7283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783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3049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1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788276" y="2443655"/>
            <a:ext cx="7457090" cy="2144111"/>
          </a:xfrm>
          <a:custGeom>
            <a:avLst/>
            <a:gdLst>
              <a:gd name="connsiteX0" fmla="*/ 0 w 7457090"/>
              <a:gd name="connsiteY0" fmla="*/ 740979 h 2144111"/>
              <a:gd name="connsiteX1" fmla="*/ 1087821 w 7457090"/>
              <a:gd name="connsiteY1" fmla="*/ 2002221 h 2144111"/>
              <a:gd name="connsiteX2" fmla="*/ 3294993 w 7457090"/>
              <a:gd name="connsiteY2" fmla="*/ 898635 h 2144111"/>
              <a:gd name="connsiteX3" fmla="*/ 4430110 w 7457090"/>
              <a:gd name="connsiteY3" fmla="*/ 1403131 h 2144111"/>
              <a:gd name="connsiteX4" fmla="*/ 6306207 w 7457090"/>
              <a:gd name="connsiteY4" fmla="*/ 2144111 h 2144111"/>
              <a:gd name="connsiteX5" fmla="*/ 7457090 w 7457090"/>
              <a:gd name="connsiteY5" fmla="*/ 0 h 214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090" h="2144111">
                <a:moveTo>
                  <a:pt x="0" y="740979"/>
                </a:moveTo>
                <a:lnTo>
                  <a:pt x="1087821" y="2002221"/>
                </a:lnTo>
                <a:lnTo>
                  <a:pt x="3294993" y="898635"/>
                </a:lnTo>
                <a:lnTo>
                  <a:pt x="4430110" y="1403131"/>
                </a:lnTo>
                <a:lnTo>
                  <a:pt x="6306207" y="2144111"/>
                </a:lnTo>
                <a:lnTo>
                  <a:pt x="7457090" y="0"/>
                </a:lnTo>
              </a:path>
            </a:pathLst>
          </a:custGeom>
          <a:noFill/>
          <a:ln w="1270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Freeform 22"/>
          <p:cNvSpPr/>
          <p:nvPr/>
        </p:nvSpPr>
        <p:spPr>
          <a:xfrm>
            <a:off x="804041" y="1702676"/>
            <a:ext cx="7441325" cy="2885090"/>
          </a:xfrm>
          <a:custGeom>
            <a:avLst/>
            <a:gdLst>
              <a:gd name="connsiteX0" fmla="*/ 0 w 7441325"/>
              <a:gd name="connsiteY0" fmla="*/ 1481958 h 2885090"/>
              <a:gd name="connsiteX1" fmla="*/ 1072056 w 7441325"/>
              <a:gd name="connsiteY1" fmla="*/ 2727434 h 2885090"/>
              <a:gd name="connsiteX2" fmla="*/ 3279228 w 7441325"/>
              <a:gd name="connsiteY2" fmla="*/ 1655379 h 2885090"/>
              <a:gd name="connsiteX3" fmla="*/ 3074276 w 7441325"/>
              <a:gd name="connsiteY3" fmla="*/ 63062 h 2885090"/>
              <a:gd name="connsiteX4" fmla="*/ 6117021 w 7441325"/>
              <a:gd name="connsiteY4" fmla="*/ 0 h 2885090"/>
              <a:gd name="connsiteX5" fmla="*/ 4398580 w 7441325"/>
              <a:gd name="connsiteY5" fmla="*/ 2159876 h 2885090"/>
              <a:gd name="connsiteX6" fmla="*/ 6290442 w 7441325"/>
              <a:gd name="connsiteY6" fmla="*/ 2885090 h 2885090"/>
              <a:gd name="connsiteX7" fmla="*/ 7441325 w 7441325"/>
              <a:gd name="connsiteY7" fmla="*/ 756745 h 28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1325" h="2885090">
                <a:moveTo>
                  <a:pt x="0" y="1481958"/>
                </a:moveTo>
                <a:lnTo>
                  <a:pt x="1072056" y="2727434"/>
                </a:lnTo>
                <a:lnTo>
                  <a:pt x="3279228" y="1655379"/>
                </a:lnTo>
                <a:lnTo>
                  <a:pt x="3074276" y="63062"/>
                </a:lnTo>
                <a:lnTo>
                  <a:pt x="6117021" y="0"/>
                </a:lnTo>
                <a:lnTo>
                  <a:pt x="4398580" y="2159876"/>
                </a:lnTo>
                <a:lnTo>
                  <a:pt x="6290442" y="2885090"/>
                </a:lnTo>
                <a:lnTo>
                  <a:pt x="7441325" y="756745"/>
                </a:lnTo>
              </a:path>
            </a:pathLst>
          </a:custGeom>
          <a:noFill/>
          <a:ln w="1270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804041" y="1623848"/>
            <a:ext cx="7441325" cy="1576552"/>
          </a:xfrm>
          <a:custGeom>
            <a:avLst/>
            <a:gdLst>
              <a:gd name="connsiteX0" fmla="*/ 0 w 7441325"/>
              <a:gd name="connsiteY0" fmla="*/ 1576552 h 1576552"/>
              <a:gd name="connsiteX1" fmla="*/ 819807 w 7441325"/>
              <a:gd name="connsiteY1" fmla="*/ 0 h 1576552"/>
              <a:gd name="connsiteX2" fmla="*/ 3105807 w 7441325"/>
              <a:gd name="connsiteY2" fmla="*/ 157655 h 1576552"/>
              <a:gd name="connsiteX3" fmla="*/ 6085490 w 7441325"/>
              <a:gd name="connsiteY3" fmla="*/ 94593 h 1576552"/>
              <a:gd name="connsiteX4" fmla="*/ 7441325 w 7441325"/>
              <a:gd name="connsiteY4" fmla="*/ 835573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1325" h="1576552">
                <a:moveTo>
                  <a:pt x="0" y="1576552"/>
                </a:moveTo>
                <a:lnTo>
                  <a:pt x="819807" y="0"/>
                </a:lnTo>
                <a:lnTo>
                  <a:pt x="3105807" y="157655"/>
                </a:lnTo>
                <a:lnTo>
                  <a:pt x="6085490" y="94593"/>
                </a:lnTo>
                <a:lnTo>
                  <a:pt x="7441325" y="835573"/>
                </a:lnTo>
              </a:path>
            </a:pathLst>
          </a:custGeom>
          <a:noFill/>
          <a:ln w="1270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Freeform 26"/>
          <p:cNvSpPr/>
          <p:nvPr/>
        </p:nvSpPr>
        <p:spPr>
          <a:xfrm>
            <a:off x="788276" y="1734207"/>
            <a:ext cx="7425558" cy="2695903"/>
          </a:xfrm>
          <a:custGeom>
            <a:avLst/>
            <a:gdLst>
              <a:gd name="connsiteX0" fmla="*/ 0 w 7425558"/>
              <a:gd name="connsiteY0" fmla="*/ 1497724 h 2695903"/>
              <a:gd name="connsiteX1" fmla="*/ 1103586 w 7425558"/>
              <a:gd name="connsiteY1" fmla="*/ 2695903 h 2695903"/>
              <a:gd name="connsiteX2" fmla="*/ 3310758 w 7425558"/>
              <a:gd name="connsiteY2" fmla="*/ 1608083 h 2695903"/>
              <a:gd name="connsiteX3" fmla="*/ 3105807 w 7425558"/>
              <a:gd name="connsiteY3" fmla="*/ 47296 h 2695903"/>
              <a:gd name="connsiteX4" fmla="*/ 6101255 w 7425558"/>
              <a:gd name="connsiteY4" fmla="*/ 0 h 2695903"/>
              <a:gd name="connsiteX5" fmla="*/ 7425558 w 7425558"/>
              <a:gd name="connsiteY5" fmla="*/ 725214 h 269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558" h="2695903">
                <a:moveTo>
                  <a:pt x="0" y="1497724"/>
                </a:moveTo>
                <a:lnTo>
                  <a:pt x="1103586" y="2695903"/>
                </a:lnTo>
                <a:lnTo>
                  <a:pt x="3310758" y="1608083"/>
                </a:lnTo>
                <a:lnTo>
                  <a:pt x="3105807" y="47296"/>
                </a:lnTo>
                <a:lnTo>
                  <a:pt x="6101255" y="0"/>
                </a:lnTo>
                <a:lnTo>
                  <a:pt x="7425558" y="725214"/>
                </a:lnTo>
              </a:path>
            </a:pathLst>
          </a:custGeom>
          <a:noFill/>
          <a:ln w="1270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8" name="Group 27"/>
          <p:cNvGrpSpPr/>
          <p:nvPr/>
        </p:nvGrpSpPr>
        <p:grpSpPr>
          <a:xfrm>
            <a:off x="740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819807" y="1450427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xtBox 49"/>
          <p:cNvSpPr txBox="1"/>
          <p:nvPr/>
        </p:nvSpPr>
        <p:spPr>
          <a:xfrm>
            <a:off x="3264133" y="4547763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Snit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hvor der ikke kan sendes mere over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29558" y="5733256"/>
            <a:ext cx="359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Sætning</a:t>
            </a:r>
            <a:r>
              <a:rPr lang="da-DK" sz="2400" b="1" dirty="0" smtClean="0"/>
              <a:t>  </a:t>
            </a:r>
            <a:br>
              <a:rPr lang="da-DK" sz="2400" b="1" dirty="0" smtClean="0"/>
            </a:br>
            <a:r>
              <a:rPr lang="da-DK" sz="2400" dirty="0" smtClean="0"/>
              <a:t>Max strømning = min snit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58449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8" grpId="0" animBg="1"/>
      <p:bldP spid="18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49" grpId="0" animBg="1"/>
      <p:bldP spid="50" grpId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4182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51640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t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Beregning af Strømninger i Netværk</a:t>
            </a:r>
            <a:endParaRPr lang="da-DK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5589240"/>
            <a:ext cx="4731827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forbedrende sti </a:t>
            </a:r>
            <a:r>
              <a:rPr lang="da-DK" b="1" dirty="0" smtClean="0">
                <a:solidFill>
                  <a:srgbClr val="C00000"/>
                </a:solidFill>
              </a:rPr>
              <a:t>P </a:t>
            </a:r>
            <a:r>
              <a:rPr lang="da-DK" dirty="0" smtClean="0"/>
              <a:t>:</a:t>
            </a:r>
            <a:endParaRPr lang="da-DK" dirty="0"/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Send maksimal yderligere værdi langs stien </a:t>
            </a:r>
            <a:r>
              <a:rPr lang="da-DK" b="1" dirty="0" smtClean="0">
                <a:solidFill>
                  <a:srgbClr val="C00000"/>
                </a:solidFill>
              </a:rPr>
              <a:t>P</a:t>
            </a:r>
            <a:endParaRPr lang="da-DK" b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7283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783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3049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1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0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819807" y="1450427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xtBox 49"/>
          <p:cNvSpPr txBox="1"/>
          <p:nvPr/>
        </p:nvSpPr>
        <p:spPr>
          <a:xfrm>
            <a:off x="3264133" y="4547763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Snit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hvor der ikke kan sendes mere over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29558" y="5733256"/>
            <a:ext cx="359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Sætning</a:t>
            </a:r>
            <a:r>
              <a:rPr lang="da-DK" sz="2400" b="1" dirty="0" smtClean="0"/>
              <a:t>  </a:t>
            </a:r>
            <a:br>
              <a:rPr lang="da-DK" sz="2400" b="1" dirty="0" smtClean="0"/>
            </a:br>
            <a:r>
              <a:rPr lang="da-DK" sz="2400" dirty="0" smtClean="0"/>
              <a:t>Max strømning = min snit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8036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9" grpId="0" animBg="1"/>
      <p:bldP spid="50" grpId="0"/>
      <p:bldP spid="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da-DK"/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a-DK"/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69522" y="260648"/>
            <a:ext cx="8460940" cy="5544616"/>
            <a:chOff x="269522" y="260648"/>
            <a:chExt cx="8460940" cy="55446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Isosceles Triangle 76"/>
          <p:cNvSpPr/>
          <p:nvPr/>
        </p:nvSpPr>
        <p:spPr>
          <a:xfrm rot="18694389">
            <a:off x="2506433" y="1920213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 rot="18694389">
            <a:off x="5082609" y="3946300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3477008" y="2641949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8530184" y="321297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A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38768" y="3068960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3310" y="5652304"/>
            <a:ext cx="653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Største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antal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kant-disjunkte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stier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fra</a:t>
            </a:r>
            <a:r>
              <a:rPr lang="en-US" sz="2800" dirty="0" smtClean="0">
                <a:solidFill>
                  <a:srgbClr val="C00000"/>
                </a:solidFill>
              </a:rPr>
              <a:t> A </a:t>
            </a:r>
            <a:r>
              <a:rPr lang="en-US" sz="2800" dirty="0" err="1" smtClean="0">
                <a:solidFill>
                  <a:srgbClr val="C00000"/>
                </a:solidFill>
              </a:rPr>
              <a:t>til</a:t>
            </a:r>
            <a:r>
              <a:rPr lang="en-US" sz="2800" dirty="0" smtClean="0">
                <a:solidFill>
                  <a:srgbClr val="C00000"/>
                </a:solidFill>
              </a:rPr>
              <a:t> B 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54000" y="1972733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5" name="Freeform 84"/>
          <p:cNvSpPr/>
          <p:nvPr/>
        </p:nvSpPr>
        <p:spPr>
          <a:xfrm>
            <a:off x="270933" y="3632200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6" name="Group 85"/>
          <p:cNvGrpSpPr/>
          <p:nvPr/>
        </p:nvGrpSpPr>
        <p:grpSpPr>
          <a:xfrm>
            <a:off x="163766" y="152656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87" name="Oval 86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-4980" y="6362164"/>
            <a:ext cx="914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Mindste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antal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kanter</a:t>
            </a:r>
            <a:r>
              <a:rPr lang="en-US" sz="2800" dirty="0" smtClean="0">
                <a:solidFill>
                  <a:srgbClr val="C00000"/>
                </a:solidFill>
              </a:rPr>
              <a:t> der </a:t>
            </a:r>
            <a:r>
              <a:rPr lang="en-US" sz="2800" dirty="0" err="1" smtClean="0">
                <a:solidFill>
                  <a:srgbClr val="C00000"/>
                </a:solidFill>
              </a:rPr>
              <a:t>skal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fjernes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så</a:t>
            </a:r>
            <a:r>
              <a:rPr lang="en-US" sz="2800" dirty="0" smtClean="0">
                <a:solidFill>
                  <a:srgbClr val="C00000"/>
                </a:solidFill>
              </a:rPr>
              <a:t> B </a:t>
            </a:r>
            <a:r>
              <a:rPr lang="en-US" sz="2800" dirty="0" err="1" smtClean="0">
                <a:solidFill>
                  <a:srgbClr val="C00000"/>
                </a:solidFill>
              </a:rPr>
              <a:t>ikke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nås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fra</a:t>
            </a:r>
            <a:r>
              <a:rPr lang="en-US" sz="2800" dirty="0" smtClean="0">
                <a:solidFill>
                  <a:srgbClr val="C00000"/>
                </a:solidFill>
              </a:rPr>
              <a:t> A 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3554043" y="593586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 smtClean="0">
                <a:solidFill>
                  <a:srgbClr val="C00000"/>
                </a:solidFill>
              </a:rPr>
              <a:t>=</a:t>
            </a:r>
            <a:endParaRPr lang="da-DK" sz="4000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27758" y="603705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002060"/>
                </a:solidFill>
              </a:rPr>
              <a:t>(</a:t>
            </a:r>
            <a:r>
              <a:rPr lang="da-DK" sz="2400" dirty="0" err="1" smtClean="0">
                <a:solidFill>
                  <a:srgbClr val="002060"/>
                </a:solidFill>
              </a:rPr>
              <a:t>Menger’s</a:t>
            </a:r>
            <a:r>
              <a:rPr lang="da-DK" sz="2400" dirty="0" smtClean="0">
                <a:solidFill>
                  <a:srgbClr val="002060"/>
                </a:solidFill>
              </a:rPr>
              <a:t> sætning)</a:t>
            </a:r>
            <a:endParaRPr lang="da-DK" sz="2400" dirty="0">
              <a:solidFill>
                <a:srgbClr val="00206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411302" y="323364"/>
            <a:ext cx="7689090" cy="4792598"/>
            <a:chOff x="411302" y="323364"/>
            <a:chExt cx="7689090" cy="4792598"/>
          </a:xfrm>
        </p:grpSpPr>
        <p:grpSp>
          <p:nvGrpSpPr>
            <p:cNvPr id="122" name="Group 121"/>
            <p:cNvGrpSpPr/>
            <p:nvPr/>
          </p:nvGrpSpPr>
          <p:grpSpPr>
            <a:xfrm>
              <a:off x="411302" y="323364"/>
              <a:ext cx="7689090" cy="4792598"/>
              <a:chOff x="411302" y="323364"/>
              <a:chExt cx="7689090" cy="479259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5508104" y="191683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076056" y="108467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139952" y="118746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787566" y="4046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059374" y="3233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43350" y="154750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79454" y="349171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571542" y="471585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56388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08416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540094" y="45718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308304" y="284364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131382" y="4581128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11302" y="428380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67544" y="27716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255613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07646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5580112" y="476672"/>
            <a:ext cx="3420289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 smtClean="0"/>
              <a:t>Find maksimal strømning fra </a:t>
            </a:r>
            <a:r>
              <a:rPr lang="da-DK" b="1" dirty="0" smtClean="0">
                <a:solidFill>
                  <a:srgbClr val="C00000"/>
                </a:solidFill>
              </a:rPr>
              <a:t>A</a:t>
            </a:r>
            <a:r>
              <a:rPr lang="da-DK" dirty="0" smtClean="0"/>
              <a:t> til </a:t>
            </a:r>
            <a:r>
              <a:rPr lang="da-DK" b="1" dirty="0" smtClean="0">
                <a:solidFill>
                  <a:srgbClr val="C00000"/>
                </a:solidFill>
              </a:rPr>
              <a:t>B</a:t>
            </a:r>
            <a:r>
              <a:rPr lang="da-DK" dirty="0" smtClean="0"/>
              <a:t> når alle kanter har kapacitet </a:t>
            </a:r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 animBg="1"/>
      <p:bldP spid="85" grpId="0" animBg="1"/>
      <p:bldP spid="104" grpId="0"/>
      <p:bldP spid="105" grpId="0"/>
      <p:bldP spid="106" grpId="0"/>
      <p:bldP spid="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17068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94674" y="1079774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da-DK" smtClean="0"/>
              <a:t>Lyskryds</a:t>
            </a:r>
            <a:endParaRPr lang="da-DK"/>
          </a:p>
        </p:txBody>
      </p:sp>
      <p:grpSp>
        <p:nvGrpSpPr>
          <p:cNvPr id="14" name="Group 13"/>
          <p:cNvGrpSpPr/>
          <p:nvPr/>
        </p:nvGrpSpPr>
        <p:grpSpPr>
          <a:xfrm>
            <a:off x="6067731" y="3428479"/>
            <a:ext cx="232461" cy="673306"/>
            <a:chOff x="5228538" y="3077427"/>
            <a:chExt cx="232461" cy="673306"/>
          </a:xfrm>
        </p:grpSpPr>
        <p:sp>
          <p:nvSpPr>
            <p:cNvPr id="15" name="Rectangle 1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71798" y="3428479"/>
            <a:ext cx="232461" cy="673306"/>
            <a:chOff x="5228538" y="3077427"/>
            <a:chExt cx="232461" cy="673306"/>
          </a:xfrm>
        </p:grpSpPr>
        <p:sp>
          <p:nvSpPr>
            <p:cNvPr id="20" name="Rectangle 1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37109" y="3428479"/>
            <a:ext cx="232461" cy="673306"/>
            <a:chOff x="5228538" y="3077427"/>
            <a:chExt cx="232461" cy="673306"/>
          </a:xfrm>
        </p:grpSpPr>
        <p:sp>
          <p:nvSpPr>
            <p:cNvPr id="35" name="Rectangle 3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Oval 3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Oval 3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Oval 3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02420" y="3428479"/>
            <a:ext cx="232461" cy="673306"/>
            <a:chOff x="5228538" y="3077427"/>
            <a:chExt cx="232461" cy="673306"/>
          </a:xfrm>
        </p:grpSpPr>
        <p:sp>
          <p:nvSpPr>
            <p:cNvPr id="40" name="Rectangle 3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Oval 4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Oval 4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Oval 4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>
            <a:endCxn id="10" idx="1"/>
          </p:cNvCxnSpPr>
          <p:nvPr/>
        </p:nvCxnSpPr>
        <p:spPr>
          <a:xfrm>
            <a:off x="3104259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3"/>
            <a:endCxn id="30" idx="1"/>
          </p:cNvCxnSpPr>
          <p:nvPr/>
        </p:nvCxnSpPr>
        <p:spPr>
          <a:xfrm>
            <a:off x="4169570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0" idx="3"/>
            <a:endCxn id="25" idx="1"/>
          </p:cNvCxnSpPr>
          <p:nvPr/>
        </p:nvCxnSpPr>
        <p:spPr>
          <a:xfrm>
            <a:off x="5234881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3001557" y="1844824"/>
            <a:ext cx="3175000" cy="481570"/>
          </a:xfrm>
          <a:custGeom>
            <a:avLst/>
            <a:gdLst>
              <a:gd name="connsiteX0" fmla="*/ 3175000 w 3175000"/>
              <a:gd name="connsiteY0" fmla="*/ 702750 h 719683"/>
              <a:gd name="connsiteX1" fmla="*/ 1778000 w 3175000"/>
              <a:gd name="connsiteY1" fmla="*/ 16 h 719683"/>
              <a:gd name="connsiteX2" fmla="*/ 0 w 3175000"/>
              <a:gd name="connsiteY2" fmla="*/ 719683 h 719683"/>
              <a:gd name="connsiteX0" fmla="*/ 3175002 w 3175002"/>
              <a:gd name="connsiteY0" fmla="*/ 702750 h 719683"/>
              <a:gd name="connsiteX1" fmla="*/ 1778002 w 3175002"/>
              <a:gd name="connsiteY1" fmla="*/ 16 h 719683"/>
              <a:gd name="connsiteX2" fmla="*/ 2 w 3175002"/>
              <a:gd name="connsiteY2" fmla="*/ 719683 h 719683"/>
              <a:gd name="connsiteX0" fmla="*/ 3175002 w 3175002"/>
              <a:gd name="connsiteY0" fmla="*/ 702787 h 719720"/>
              <a:gd name="connsiteX1" fmla="*/ 1778002 w 3175002"/>
              <a:gd name="connsiteY1" fmla="*/ 53 h 719720"/>
              <a:gd name="connsiteX2" fmla="*/ 2 w 3175002"/>
              <a:gd name="connsiteY2" fmla="*/ 719720 h 719720"/>
              <a:gd name="connsiteX0" fmla="*/ 3175000 w 3175000"/>
              <a:gd name="connsiteY0" fmla="*/ 0 h 16933"/>
              <a:gd name="connsiteX1" fmla="*/ 0 w 3175000"/>
              <a:gd name="connsiteY1" fmla="*/ 16933 h 16933"/>
              <a:gd name="connsiteX0" fmla="*/ 3175000 w 3175000"/>
              <a:gd name="connsiteY0" fmla="*/ 278496 h 295429"/>
              <a:gd name="connsiteX1" fmla="*/ 0 w 3175000"/>
              <a:gd name="connsiteY1" fmla="*/ 295429 h 295429"/>
              <a:gd name="connsiteX0" fmla="*/ 3175000 w 3175000"/>
              <a:gd name="connsiteY0" fmla="*/ 464637 h 481570"/>
              <a:gd name="connsiteX1" fmla="*/ 0 w 3175000"/>
              <a:gd name="connsiteY1" fmla="*/ 481570 h 4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00" h="481570">
                <a:moveTo>
                  <a:pt x="3175000" y="464637"/>
                </a:moveTo>
                <a:cubicBezTo>
                  <a:pt x="3166534" y="-139319"/>
                  <a:pt x="-1" y="-176007"/>
                  <a:pt x="0" y="48157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Rounded Rectangle 62"/>
          <p:cNvSpPr/>
          <p:nvPr/>
        </p:nvSpPr>
        <p:spPr>
          <a:xfrm>
            <a:off x="2483768" y="3215394"/>
            <a:ext cx="4176464" cy="108012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24" name="TextBox 1023"/>
          <p:cNvSpPr txBox="1"/>
          <p:nvPr/>
        </p:nvSpPr>
        <p:spPr>
          <a:xfrm>
            <a:off x="3347864" y="4286222"/>
            <a:ext cx="24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Ulovlige tilstande</a:t>
            </a:r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30" name="Straight Arrow Connector 1029"/>
          <p:cNvCxnSpPr/>
          <p:nvPr/>
        </p:nvCxnSpPr>
        <p:spPr>
          <a:xfrm flipV="1">
            <a:off x="2123728" y="2901118"/>
            <a:ext cx="673885" cy="9825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13366" y="2814704"/>
            <a:ext cx="16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tart-tilstanden</a:t>
            </a:r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1" name="Rounded Rectangle 1030"/>
          <p:cNvSpPr/>
          <p:nvPr/>
        </p:nvSpPr>
        <p:spPr>
          <a:xfrm>
            <a:off x="790889" y="4931177"/>
            <a:ext cx="7596336" cy="1812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dirty="0">
                <a:solidFill>
                  <a:schemeClr val="tx1"/>
                </a:solidFill>
              </a:rPr>
              <a:t>Automatisk kontrol af software til f.eks. styring af lyskryds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Hvilke tilstande kan man nå (fra start-tilstanden)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Er alle tilstande man kan nå lovlige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Kan der altid blive grønt igen (</a:t>
            </a:r>
            <a:r>
              <a:rPr lang="da-DK" sz="2400" dirty="0" err="1">
                <a:solidFill>
                  <a:schemeClr val="tx1"/>
                </a:solidFill>
              </a:rPr>
              <a:t>liveness</a:t>
            </a:r>
            <a:r>
              <a:rPr lang="da-DK" sz="2400" dirty="0">
                <a:solidFill>
                  <a:schemeClr val="tx1"/>
                </a:solidFill>
              </a:rPr>
              <a:t>)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71798" y="2326064"/>
            <a:ext cx="232461" cy="673306"/>
            <a:chOff x="5228538" y="3077427"/>
            <a:chExt cx="232461" cy="673306"/>
          </a:xfrm>
        </p:grpSpPr>
        <p:sp>
          <p:nvSpPr>
            <p:cNvPr id="4" name="Rectangle 3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37109" y="2326064"/>
            <a:ext cx="232461" cy="673306"/>
            <a:chOff x="5228538" y="3077427"/>
            <a:chExt cx="232461" cy="673306"/>
          </a:xfrm>
        </p:grpSpPr>
        <p:sp>
          <p:nvSpPr>
            <p:cNvPr id="10" name="Rectangle 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Oval 1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67731" y="2326064"/>
            <a:ext cx="232461" cy="673306"/>
            <a:chOff x="5228538" y="3077427"/>
            <a:chExt cx="232461" cy="673306"/>
          </a:xfrm>
        </p:grpSpPr>
        <p:sp>
          <p:nvSpPr>
            <p:cNvPr id="25" name="Rectangle 2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2420" y="2326064"/>
            <a:ext cx="232461" cy="673306"/>
            <a:chOff x="5228538" y="3077427"/>
            <a:chExt cx="232461" cy="673306"/>
          </a:xfrm>
        </p:grpSpPr>
        <p:sp>
          <p:nvSpPr>
            <p:cNvPr id="30" name="Rectangle 2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320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1024" grpId="0"/>
      <p:bldP spid="71" grpId="0"/>
      <p:bldP spid="10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02" y="116632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800" dirty="0" smtClean="0">
                <a:solidFill>
                  <a:srgbClr val="C00000"/>
                </a:solidFill>
              </a:rPr>
              <a:t>Algoritmer</a:t>
            </a:r>
          </a:p>
          <a:p>
            <a:pPr algn="ctr"/>
            <a:endParaRPr lang="da-DK" sz="8800" dirty="0">
              <a:solidFill>
                <a:srgbClr val="C00000"/>
              </a:solidFill>
            </a:endParaRPr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sz="3600" dirty="0" smtClean="0"/>
          </a:p>
          <a:p>
            <a:pPr algn="ctr"/>
            <a:r>
              <a:rPr lang="da-DK" sz="3600" dirty="0" smtClean="0"/>
              <a:t>Gerth </a:t>
            </a:r>
            <a:r>
              <a:rPr lang="da-DK" sz="3600" dirty="0" err="1" smtClean="0"/>
              <a:t>Stølting</a:t>
            </a:r>
            <a:r>
              <a:rPr lang="da-DK" sz="3600" dirty="0" smtClean="0"/>
              <a:t> Brodal</a:t>
            </a:r>
          </a:p>
          <a:p>
            <a:pPr algn="ctr"/>
            <a:endParaRPr lang="da-DK" sz="2000" dirty="0"/>
          </a:p>
          <a:p>
            <a:pPr algn="ctr"/>
            <a:r>
              <a:rPr lang="da-DK" sz="2000" dirty="0" smtClean="0"/>
              <a:t>Institut for Datalogi</a:t>
            </a:r>
          </a:p>
          <a:p>
            <a:pPr algn="ctr"/>
            <a:r>
              <a:rPr lang="da-DK" sz="2000" dirty="0" smtClean="0"/>
              <a:t>Aarhus Universitet</a:t>
            </a:r>
            <a:endParaRPr lang="da-DK" sz="2000" dirty="0"/>
          </a:p>
          <a:p>
            <a:pPr algn="ctr"/>
            <a:endParaRPr lang="da-DK" dirty="0"/>
          </a:p>
          <a:p>
            <a:pPr algn="ctr"/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Udays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28. februar-2. marts 2013, Aarhus Universitet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977227" y="1772816"/>
            <a:ext cx="5187061" cy="2499129"/>
            <a:chOff x="1198920" y="1293275"/>
            <a:chExt cx="6824094" cy="3287853"/>
          </a:xfrm>
        </p:grpSpPr>
        <p:grpSp>
          <p:nvGrpSpPr>
            <p:cNvPr id="5" name="Group 4"/>
            <p:cNvGrpSpPr/>
            <p:nvPr/>
          </p:nvGrpSpPr>
          <p:grpSpPr>
            <a:xfrm>
              <a:off x="1198920" y="1293275"/>
              <a:ext cx="6824094" cy="3287853"/>
              <a:chOff x="700234" y="1916832"/>
              <a:chExt cx="6824094" cy="328785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00234" y="1916832"/>
                <a:ext cx="6824094" cy="3287853"/>
                <a:chOff x="455601" y="1920849"/>
                <a:chExt cx="6824094" cy="3287853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43" name="Oval 42"/>
                <p:cNvSpPr/>
                <p:nvPr/>
              </p:nvSpPr>
              <p:spPr>
                <a:xfrm>
                  <a:off x="5321647" y="3155988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455601" y="1920849"/>
                  <a:ext cx="6402647" cy="3287853"/>
                  <a:chOff x="455601" y="1920849"/>
                  <a:chExt cx="6402647" cy="3287853"/>
                </a:xfrm>
                <a:grpFill/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989043" y="1993764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2110602" y="194423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649163" y="192084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4900200" y="2265883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14980" y="3523130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788356" y="3571336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2809332" y="2812447"/>
                    <a:ext cx="2766604" cy="23108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1637115" y="348596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55601" y="291384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0" name="Freeform 39"/>
              <p:cNvSpPr/>
              <p:nvPr/>
            </p:nvSpPr>
            <p:spPr>
              <a:xfrm>
                <a:off x="1403350" y="2597150"/>
                <a:ext cx="1905000" cy="1612900"/>
              </a:xfrm>
              <a:custGeom>
                <a:avLst/>
                <a:gdLst>
                  <a:gd name="connsiteX0" fmla="*/ 0 w 1905000"/>
                  <a:gd name="connsiteY0" fmla="*/ 901700 h 1612900"/>
                  <a:gd name="connsiteX1" fmla="*/ 476250 w 1905000"/>
                  <a:gd name="connsiteY1" fmla="*/ 0 h 1612900"/>
                  <a:gd name="connsiteX2" fmla="*/ 1797050 w 1905000"/>
                  <a:gd name="connsiteY2" fmla="*/ 508000 h 1612900"/>
                  <a:gd name="connsiteX3" fmla="*/ 1905000 w 1905000"/>
                  <a:gd name="connsiteY3" fmla="*/ 965200 h 1612900"/>
                  <a:gd name="connsiteX4" fmla="*/ 622300 w 1905000"/>
                  <a:gd name="connsiteY4" fmla="*/ 1612900 h 1612900"/>
                  <a:gd name="connsiteX5" fmla="*/ 406400 w 1905000"/>
                  <a:gd name="connsiteY5" fmla="*/ 1543050 h 1612900"/>
                  <a:gd name="connsiteX6" fmla="*/ 0 w 1905000"/>
                  <a:gd name="connsiteY6" fmla="*/ 90170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0" h="1612900">
                    <a:moveTo>
                      <a:pt x="0" y="901700"/>
                    </a:moveTo>
                    <a:lnTo>
                      <a:pt x="476250" y="0"/>
                    </a:lnTo>
                    <a:lnTo>
                      <a:pt x="1797050" y="508000"/>
                    </a:lnTo>
                    <a:lnTo>
                      <a:pt x="1905000" y="965200"/>
                    </a:lnTo>
                    <a:lnTo>
                      <a:pt x="622300" y="1612900"/>
                    </a:lnTo>
                    <a:lnTo>
                      <a:pt x="406400" y="1543050"/>
                    </a:lnTo>
                    <a:lnTo>
                      <a:pt x="0" y="9017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949700" y="2607762"/>
                <a:ext cx="1752600" cy="1663700"/>
              </a:xfrm>
              <a:custGeom>
                <a:avLst/>
                <a:gdLst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98550 w 1752600"/>
                  <a:gd name="connsiteY4" fmla="*/ 1663700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79500 w 1752600"/>
                  <a:gd name="connsiteY4" fmla="*/ 1649413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600" h="1663700">
                    <a:moveTo>
                      <a:pt x="0" y="1219200"/>
                    </a:moveTo>
                    <a:lnTo>
                      <a:pt x="990600" y="0"/>
                    </a:lnTo>
                    <a:lnTo>
                      <a:pt x="1644650" y="127000"/>
                    </a:lnTo>
                    <a:lnTo>
                      <a:pt x="1752600" y="412750"/>
                    </a:lnTo>
                    <a:lnTo>
                      <a:pt x="1079500" y="1649413"/>
                    </a:lnTo>
                    <a:lnTo>
                      <a:pt x="527050" y="1663700"/>
                    </a:lnTo>
                    <a:lnTo>
                      <a:pt x="0" y="121920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051424" y="3073400"/>
                <a:ext cx="1762125" cy="1727200"/>
              </a:xfrm>
              <a:custGeom>
                <a:avLst/>
                <a:gdLst>
                  <a:gd name="connsiteX0" fmla="*/ 736600 w 1752600"/>
                  <a:gd name="connsiteY0" fmla="*/ 1727200 h 1727200"/>
                  <a:gd name="connsiteX1" fmla="*/ 1752600 w 1752600"/>
                  <a:gd name="connsiteY1" fmla="*/ 590550 h 1727200"/>
                  <a:gd name="connsiteX2" fmla="*/ 654050 w 1752600"/>
                  <a:gd name="connsiteY2" fmla="*/ 0 h 1727200"/>
                  <a:gd name="connsiteX3" fmla="*/ 0 w 1752600"/>
                  <a:gd name="connsiteY3" fmla="*/ 1257300 h 1727200"/>
                  <a:gd name="connsiteX4" fmla="*/ 736600 w 1752600"/>
                  <a:gd name="connsiteY4" fmla="*/ 1727200 h 1727200"/>
                  <a:gd name="connsiteX0" fmla="*/ 746125 w 1762125"/>
                  <a:gd name="connsiteY0" fmla="*/ 1727200 h 1727200"/>
                  <a:gd name="connsiteX1" fmla="*/ 1762125 w 1762125"/>
                  <a:gd name="connsiteY1" fmla="*/ 590550 h 1727200"/>
                  <a:gd name="connsiteX2" fmla="*/ 663575 w 1762125"/>
                  <a:gd name="connsiteY2" fmla="*/ 0 h 1727200"/>
                  <a:gd name="connsiteX3" fmla="*/ 0 w 1762125"/>
                  <a:gd name="connsiteY3" fmla="*/ 1228725 h 1727200"/>
                  <a:gd name="connsiteX4" fmla="*/ 746125 w 1762125"/>
                  <a:gd name="connsiteY4" fmla="*/ 172720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1727200">
                    <a:moveTo>
                      <a:pt x="746125" y="1727200"/>
                    </a:moveTo>
                    <a:lnTo>
                      <a:pt x="1762125" y="590550"/>
                    </a:lnTo>
                    <a:lnTo>
                      <a:pt x="663575" y="0"/>
                    </a:lnTo>
                    <a:lnTo>
                      <a:pt x="0" y="1228725"/>
                    </a:lnTo>
                    <a:lnTo>
                      <a:pt x="746125" y="172720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 flipV="1">
              <a:off x="1902334" y="285007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902334" y="193698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93736" y="349815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14414" y="292040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295781" y="3031137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538726" y="3653723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209878" y="2408551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083504" y="2105919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538726" y="2408551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978792" y="3653723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52413" y="3210119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452413" y="1980319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30726" y="1980319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69267" y="193698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06706" y="245041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3690" y="2920407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2574" y="3112637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1854386" y="1885871"/>
              <a:ext cx="5502548" cy="2320619"/>
              <a:chOff x="1355700" y="2536800"/>
              <a:chExt cx="5502548" cy="232061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750056" y="28722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057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17068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94674" y="1079774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da-DK" smtClean="0"/>
              <a:t>Lyskryds</a:t>
            </a:r>
            <a:endParaRPr lang="da-DK"/>
          </a:p>
        </p:txBody>
      </p: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 flipV="1">
            <a:off x="577692" y="1301351"/>
            <a:ext cx="432048" cy="30209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6594" y="1150145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mtClean="0">
                <a:solidFill>
                  <a:schemeClr val="bg1"/>
                </a:solidFill>
              </a:rPr>
              <a:t>A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5351" y="1475492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mtClean="0">
                <a:solidFill>
                  <a:schemeClr val="bg1"/>
                </a:solidFill>
              </a:rPr>
              <a:t>B</a:t>
            </a:r>
            <a:endParaRPr lang="da-DK" b="1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1420582" y="1361974"/>
            <a:ext cx="237254" cy="2148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5" name="Group 1034"/>
          <p:cNvGrpSpPr/>
          <p:nvPr/>
        </p:nvGrpSpPr>
        <p:grpSpPr>
          <a:xfrm>
            <a:off x="2257578" y="1440933"/>
            <a:ext cx="5626790" cy="4971300"/>
            <a:chOff x="2257578" y="1440933"/>
            <a:chExt cx="5626790" cy="4971300"/>
          </a:xfrm>
        </p:grpSpPr>
        <p:cxnSp>
          <p:nvCxnSpPr>
            <p:cNvPr id="52" name="Straight Arrow Connector 51"/>
            <p:cNvCxnSpPr>
              <a:stCxn id="162" idx="3"/>
              <a:endCxn id="136" idx="1"/>
            </p:cNvCxnSpPr>
            <p:nvPr/>
          </p:nvCxnSpPr>
          <p:spPr>
            <a:xfrm>
              <a:off x="3288684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3263781" y="1440933"/>
              <a:ext cx="4363258" cy="4815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76819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25" name="Group 124"/>
            <p:cNvGrpSpPr/>
            <p:nvPr/>
          </p:nvGrpSpPr>
          <p:grpSpPr>
            <a:xfrm>
              <a:off x="2768191" y="1922503"/>
              <a:ext cx="5116177" cy="673306"/>
              <a:chOff x="2064548" y="4210361"/>
              <a:chExt cx="5116177" cy="673306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06454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6" name="Rectangle 16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2" name="Rectangle 16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512833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8" name="Group 127"/>
              <p:cNvGrpSpPr/>
              <p:nvPr/>
            </p:nvGrpSpPr>
            <p:grpSpPr>
              <a:xfrm>
                <a:off x="6660232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3596443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</p:grpSp>
        <p:grpSp>
          <p:nvGrpSpPr>
            <p:cNvPr id="171" name="Group 170"/>
            <p:cNvGrpSpPr/>
            <p:nvPr/>
          </p:nvGrpSpPr>
          <p:grpSpPr>
            <a:xfrm>
              <a:off x="276819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276819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2768191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smtClean="0"/>
                <a:t>A</a:t>
              </a:r>
              <a:endParaRPr lang="da-DK" b="1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037962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smtClean="0"/>
                <a:t>B</a:t>
              </a:r>
              <a:endParaRPr lang="da-DK" b="1"/>
            </a:p>
          </p:txBody>
        </p:sp>
        <p:cxnSp>
          <p:nvCxnSpPr>
            <p:cNvPr id="309" name="Straight Arrow Connector 308"/>
            <p:cNvCxnSpPr>
              <a:stCxn id="132" idx="3"/>
              <a:endCxn id="156" idx="1"/>
            </p:cNvCxnSpPr>
            <p:nvPr/>
          </p:nvCxnSpPr>
          <p:spPr>
            <a:xfrm>
              <a:off x="4820579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152" idx="3"/>
              <a:endCxn id="146" idx="1"/>
            </p:cNvCxnSpPr>
            <p:nvPr/>
          </p:nvCxnSpPr>
          <p:spPr>
            <a:xfrm>
              <a:off x="6352474" y="2259156"/>
              <a:ext cx="101140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3037962" y="3867950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>
              <a:off x="3037962" y="2595809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3024477" y="5140091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Freeform 329"/>
            <p:cNvSpPr/>
            <p:nvPr/>
          </p:nvSpPr>
          <p:spPr>
            <a:xfrm rot="5400000" flipV="1">
              <a:off x="649724" y="3954956"/>
              <a:ext cx="3728478" cy="5127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4067944" y="3052026"/>
            <a:ext cx="4032448" cy="3833358"/>
            <a:chOff x="4067944" y="3052026"/>
            <a:chExt cx="4032448" cy="3833358"/>
          </a:xfrm>
        </p:grpSpPr>
        <p:grpSp>
          <p:nvGrpSpPr>
            <p:cNvPr id="81" name="Group 80"/>
            <p:cNvGrpSpPr/>
            <p:nvPr/>
          </p:nvGrpSpPr>
          <p:grpSpPr>
            <a:xfrm>
              <a:off x="583198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7363875" y="3194644"/>
              <a:ext cx="520493" cy="673306"/>
              <a:chOff x="2195736" y="3907822"/>
              <a:chExt cx="520493" cy="673306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4300086" y="3194644"/>
              <a:ext cx="520493" cy="673306"/>
              <a:chOff x="2195736" y="3907822"/>
              <a:chExt cx="520493" cy="67330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>
              <a:off x="583198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3" name="Group 172"/>
            <p:cNvGrpSpPr/>
            <p:nvPr/>
          </p:nvGrpSpPr>
          <p:grpSpPr>
            <a:xfrm>
              <a:off x="7363875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4" name="Group 173"/>
            <p:cNvGrpSpPr/>
            <p:nvPr/>
          </p:nvGrpSpPr>
          <p:grpSpPr>
            <a:xfrm>
              <a:off x="4300086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583198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7363875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4300086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3" name="Group 1032"/>
            <p:cNvGrpSpPr/>
            <p:nvPr/>
          </p:nvGrpSpPr>
          <p:grpSpPr>
            <a:xfrm>
              <a:off x="4067944" y="3052026"/>
              <a:ext cx="4032448" cy="3833358"/>
              <a:chOff x="4067944" y="3052026"/>
              <a:chExt cx="4032448" cy="3833358"/>
            </a:xfrm>
          </p:grpSpPr>
          <p:sp>
            <p:nvSpPr>
              <p:cNvPr id="331" name="Rounded Rectangle 330"/>
              <p:cNvSpPr/>
              <p:nvPr/>
            </p:nvSpPr>
            <p:spPr>
              <a:xfrm>
                <a:off x="4067944" y="3052026"/>
                <a:ext cx="4032448" cy="3528392"/>
              </a:xfrm>
              <a:prstGeom prst="roundRect">
                <a:avLst>
                  <a:gd name="adj" fmla="val 7549"/>
                </a:avLst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4860032" y="6516052"/>
                <a:ext cx="2459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mtClean="0">
                    <a:solidFill>
                      <a:schemeClr val="bg1">
                        <a:lumMod val="50000"/>
                      </a:schemeClr>
                    </a:solidFill>
                  </a:rPr>
                  <a:t>Ulovlige tilstande</a:t>
                </a:r>
                <a:endParaRPr lang="da-DK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5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4" descr="DSC05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233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SC05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45224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SC05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45224"/>
            <a:ext cx="1371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DSC050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45224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SC050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1242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DSC05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137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DSC050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371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DSC050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1371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DSC050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87" y="3733800"/>
            <a:ext cx="13716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DSC050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13716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DSC050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45224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DSC0504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45224"/>
            <a:ext cx="1447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53778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71304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flipH="1">
            <a:off x="1806023" y="3962400"/>
            <a:ext cx="288000" cy="838200"/>
          </a:xfrm>
          <a:prstGeom prst="rightArrow">
            <a:avLst>
              <a:gd name="adj1" fmla="val 45833"/>
              <a:gd name="adj2" fmla="val 72917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 flipH="1">
            <a:off x="3589289" y="3962400"/>
            <a:ext cx="288000" cy="838200"/>
          </a:xfrm>
          <a:prstGeom prst="rightArrow">
            <a:avLst>
              <a:gd name="adj1" fmla="val 45833"/>
              <a:gd name="adj2" fmla="val 72917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722040" y="5085216"/>
            <a:ext cx="609600" cy="2880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17964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6252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4343400" y="3403599"/>
            <a:ext cx="609600" cy="2880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4343400" y="1727199"/>
            <a:ext cx="609600" cy="2880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3568080" y="685800"/>
            <a:ext cx="360000" cy="7620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5" grpId="0" animBg="1"/>
      <p:bldP spid="4117" grpId="0" animBg="1"/>
      <p:bldP spid="4118" grpId="0" animBg="1"/>
      <p:bldP spid="4123" grpId="0" animBg="1"/>
      <p:bldP spid="4126" grpId="0" animBg="1"/>
      <p:bldP spid="4130" grpId="0" animBg="1"/>
      <p:bldP spid="4131" grpId="0" animBg="1"/>
      <p:bldP spid="41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05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480050"/>
            <a:ext cx="1139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SC05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2050"/>
            <a:ext cx="12176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DSC050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2050"/>
            <a:ext cx="11826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DSC050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08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DSC050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56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DSC050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0050"/>
            <a:ext cx="11779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DSC050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DSC050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DSC0506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DSC0506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7" descr="DSC0506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3087" r="9695" b="13570"/>
          <a:stretch>
            <a:fillRect/>
          </a:stretch>
        </p:blipFill>
        <p:spPr bwMode="auto">
          <a:xfrm>
            <a:off x="2438400" y="2408238"/>
            <a:ext cx="1219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DSC0506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55650"/>
            <a:ext cx="121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DSC050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5650"/>
            <a:ext cx="1219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DSC0506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6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066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27432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10668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7543800" y="1974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27432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1066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7543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7543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1981200" y="10604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35814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19050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1981200" y="42608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1981200" y="2660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67818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51816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downArrow">
            <a:avLst>
              <a:gd name="adj1" fmla="val 55954"/>
              <a:gd name="adj2" fmla="val 21181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2743200" y="5029200"/>
            <a:ext cx="533400" cy="457200"/>
          </a:xfrm>
          <a:prstGeom prst="downArrow">
            <a:avLst>
              <a:gd name="adj1" fmla="val 55954"/>
              <a:gd name="adj2" fmla="val 21181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35814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51816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67818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12334" name="Picture 46" descr="DSC0506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3087" r="9695" b="13570"/>
          <a:stretch>
            <a:fillRect/>
          </a:stretch>
        </p:blipFill>
        <p:spPr bwMode="auto">
          <a:xfrm>
            <a:off x="3886200" y="1600200"/>
            <a:ext cx="30829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4166344" y="864394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dirty="0" smtClean="0">
                <a:solidFill>
                  <a:srgbClr val="C00000"/>
                </a:solidFill>
              </a:rPr>
              <a:t>14 tilstande</a:t>
            </a:r>
            <a:endParaRPr lang="da-DK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6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7" grpId="0" animBg="1"/>
      <p:bldP spid="12327" grpId="1" animBg="1"/>
      <p:bldP spid="12329" grpId="0" animBg="1"/>
      <p:bldP spid="12329" grpId="1" animBg="1"/>
      <p:bldP spid="12330" grpId="0" animBg="1"/>
      <p:bldP spid="12332" grpId="0" animBg="1"/>
      <p:bldP spid="12333" grpId="0" animBg="1"/>
      <p:bldP spid="123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45" name="Group 60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8133318"/>
              </p:ext>
            </p:extLst>
          </p:nvPr>
        </p:nvGraphicFramePr>
        <p:xfrm>
          <a:off x="6372200" y="1252238"/>
          <a:ext cx="2463800" cy="52010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/>
                <a:gridCol w="908050"/>
                <a:gridCol w="908050"/>
              </a:tblGrid>
              <a:tr h="483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Kort </a:t>
                      </a: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Korteste vej</a:t>
                      </a: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Antal tilstande</a:t>
                      </a:r>
                      <a:endParaRPr kumimoji="0" lang="da-D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/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1075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21055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830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2784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2954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2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7273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950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6759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4466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13119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61712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690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4273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1955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4405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4533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3493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DSC050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1" y="1124744"/>
            <a:ext cx="601172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da-DK" b="1" smtClean="0">
                <a:solidFill>
                  <a:srgbClr val="C00000"/>
                </a:solidFill>
              </a:rPr>
              <a:t>Rushhour</a:t>
            </a:r>
            <a:endParaRPr lang="da-DK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70186"/>
          </a:xfrm>
        </p:spPr>
        <p:txBody>
          <a:bodyPr>
            <a:normAutofit/>
          </a:bodyPr>
          <a:lstStyle/>
          <a:p>
            <a:r>
              <a:rPr lang="da-DK" dirty="0" smtClean="0"/>
              <a:t>Indhold :</a:t>
            </a:r>
            <a:br>
              <a:rPr lang="da-DK" dirty="0" smtClean="0"/>
            </a:br>
            <a:r>
              <a:rPr lang="da-DK" dirty="0" smtClean="0"/>
              <a:t> Grafer og Algoritmer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da-DK" dirty="0" err="1" smtClean="0"/>
              <a:t>Planare</a:t>
            </a:r>
            <a:r>
              <a:rPr lang="da-DK" dirty="0" smtClean="0"/>
              <a:t> grafer (</a:t>
            </a:r>
            <a:r>
              <a:rPr lang="da-DK" dirty="0" err="1" smtClean="0"/>
              <a:t>Voronoi</a:t>
            </a:r>
            <a:r>
              <a:rPr lang="da-DK" dirty="0" smtClean="0"/>
              <a:t> diagram, </a:t>
            </a:r>
            <a:r>
              <a:rPr lang="da-DK" dirty="0" err="1" smtClean="0"/>
              <a:t>Euler’s</a:t>
            </a:r>
            <a:r>
              <a:rPr lang="da-DK" dirty="0" smtClean="0"/>
              <a:t> formel)</a:t>
            </a:r>
          </a:p>
          <a:p>
            <a:r>
              <a:rPr lang="da-DK" dirty="0" smtClean="0"/>
              <a:t>Vejnet som grafer (korteste veje, disjunkte stier, stærk sammenhængende)</a:t>
            </a:r>
          </a:p>
          <a:p>
            <a:r>
              <a:rPr lang="da-DK" dirty="0" smtClean="0"/>
              <a:t>Rejseplaner (modellering som graf)</a:t>
            </a:r>
          </a:p>
          <a:p>
            <a:r>
              <a:rPr lang="da-DK" dirty="0" smtClean="0"/>
              <a:t>Regneark (cykler i grafer, topologisk sortering)</a:t>
            </a:r>
          </a:p>
          <a:p>
            <a:r>
              <a:rPr lang="da-DK" dirty="0" smtClean="0"/>
              <a:t>Strømninger i grafer</a:t>
            </a:r>
          </a:p>
          <a:p>
            <a:r>
              <a:rPr lang="da-DK" dirty="0"/>
              <a:t>2</a:t>
            </a:r>
            <a:r>
              <a:rPr lang="da-DK" dirty="0" smtClean="0"/>
              <a:t>-kant sammenhængende grafer</a:t>
            </a:r>
          </a:p>
          <a:p>
            <a:r>
              <a:rPr lang="da-DK" dirty="0" smtClean="0"/>
              <a:t>Tilstandsgrafer (lyskryds, spil)</a:t>
            </a:r>
          </a:p>
        </p:txBody>
      </p:sp>
    </p:spTree>
    <p:extLst>
      <p:ext uri="{BB962C8B-B14F-4D97-AF65-F5344CB8AC3E}">
        <p14:creationId xmlns:p14="http://schemas.microsoft.com/office/powerpoint/2010/main" val="20297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da-DK" smtClean="0"/>
              <a:t>Opsummering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37" y="5403196"/>
            <a:ext cx="6840760" cy="5314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a-DK" b="1" dirty="0" smtClean="0">
                <a:solidFill>
                  <a:srgbClr val="C00000"/>
                </a:solidFill>
              </a:rPr>
              <a:t>TAK – Spørgsmål ?</a:t>
            </a:r>
            <a:endParaRPr lang="da-DK" dirty="0"/>
          </a:p>
          <a:p>
            <a:endParaRPr lang="da-DK" dirty="0"/>
          </a:p>
        </p:txBody>
      </p: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2208728" y="1308897"/>
            <a:ext cx="4558195" cy="2196141"/>
            <a:chOff x="1198920" y="1293275"/>
            <a:chExt cx="6824094" cy="3287853"/>
          </a:xfrm>
        </p:grpSpPr>
        <p:grpSp>
          <p:nvGrpSpPr>
            <p:cNvPr id="64" name="Group 63"/>
            <p:cNvGrpSpPr/>
            <p:nvPr/>
          </p:nvGrpSpPr>
          <p:grpSpPr>
            <a:xfrm>
              <a:off x="1198920" y="1293275"/>
              <a:ext cx="6824094" cy="3287853"/>
              <a:chOff x="700234" y="1916832"/>
              <a:chExt cx="6824094" cy="328785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700234" y="1916832"/>
                <a:ext cx="6824094" cy="3287853"/>
                <a:chOff x="455601" y="1920849"/>
                <a:chExt cx="6824094" cy="3287853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69" name="Oval 68"/>
                <p:cNvSpPr/>
                <p:nvPr/>
              </p:nvSpPr>
              <p:spPr>
                <a:xfrm>
                  <a:off x="5321647" y="3155988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455601" y="1920849"/>
                  <a:ext cx="6402647" cy="3287853"/>
                  <a:chOff x="455601" y="1920849"/>
                  <a:chExt cx="6402647" cy="3287853"/>
                </a:xfrm>
                <a:grpFill/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989043" y="1993764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2110602" y="194423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649163" y="192084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4900200" y="2265883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4614980" y="3523130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3788356" y="3571336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2809332" y="2812447"/>
                    <a:ext cx="2766604" cy="23108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1637115" y="348596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55601" y="291384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6" name="Freeform 65"/>
              <p:cNvSpPr/>
              <p:nvPr/>
            </p:nvSpPr>
            <p:spPr>
              <a:xfrm>
                <a:off x="1403350" y="2597150"/>
                <a:ext cx="1905000" cy="1612900"/>
              </a:xfrm>
              <a:custGeom>
                <a:avLst/>
                <a:gdLst>
                  <a:gd name="connsiteX0" fmla="*/ 0 w 1905000"/>
                  <a:gd name="connsiteY0" fmla="*/ 901700 h 1612900"/>
                  <a:gd name="connsiteX1" fmla="*/ 476250 w 1905000"/>
                  <a:gd name="connsiteY1" fmla="*/ 0 h 1612900"/>
                  <a:gd name="connsiteX2" fmla="*/ 1797050 w 1905000"/>
                  <a:gd name="connsiteY2" fmla="*/ 508000 h 1612900"/>
                  <a:gd name="connsiteX3" fmla="*/ 1905000 w 1905000"/>
                  <a:gd name="connsiteY3" fmla="*/ 965200 h 1612900"/>
                  <a:gd name="connsiteX4" fmla="*/ 622300 w 1905000"/>
                  <a:gd name="connsiteY4" fmla="*/ 1612900 h 1612900"/>
                  <a:gd name="connsiteX5" fmla="*/ 406400 w 1905000"/>
                  <a:gd name="connsiteY5" fmla="*/ 1543050 h 1612900"/>
                  <a:gd name="connsiteX6" fmla="*/ 0 w 1905000"/>
                  <a:gd name="connsiteY6" fmla="*/ 90170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0" h="1612900">
                    <a:moveTo>
                      <a:pt x="0" y="901700"/>
                    </a:moveTo>
                    <a:lnTo>
                      <a:pt x="476250" y="0"/>
                    </a:lnTo>
                    <a:lnTo>
                      <a:pt x="1797050" y="508000"/>
                    </a:lnTo>
                    <a:lnTo>
                      <a:pt x="1905000" y="965200"/>
                    </a:lnTo>
                    <a:lnTo>
                      <a:pt x="622300" y="1612900"/>
                    </a:lnTo>
                    <a:lnTo>
                      <a:pt x="406400" y="1543050"/>
                    </a:lnTo>
                    <a:lnTo>
                      <a:pt x="0" y="90170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949700" y="2641600"/>
                <a:ext cx="1752600" cy="1663700"/>
              </a:xfrm>
              <a:custGeom>
                <a:avLst/>
                <a:gdLst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98550 w 1752600"/>
                  <a:gd name="connsiteY4" fmla="*/ 1663700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79500 w 1752600"/>
                  <a:gd name="connsiteY4" fmla="*/ 1649413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600" h="1663700">
                    <a:moveTo>
                      <a:pt x="0" y="1219200"/>
                    </a:moveTo>
                    <a:lnTo>
                      <a:pt x="990600" y="0"/>
                    </a:lnTo>
                    <a:lnTo>
                      <a:pt x="1644650" y="127000"/>
                    </a:lnTo>
                    <a:lnTo>
                      <a:pt x="1752600" y="412750"/>
                    </a:lnTo>
                    <a:lnTo>
                      <a:pt x="1079500" y="1649413"/>
                    </a:lnTo>
                    <a:lnTo>
                      <a:pt x="527050" y="1663700"/>
                    </a:lnTo>
                    <a:lnTo>
                      <a:pt x="0" y="12192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5051424" y="3073400"/>
                <a:ext cx="1762125" cy="1727200"/>
              </a:xfrm>
              <a:custGeom>
                <a:avLst/>
                <a:gdLst>
                  <a:gd name="connsiteX0" fmla="*/ 736600 w 1752600"/>
                  <a:gd name="connsiteY0" fmla="*/ 1727200 h 1727200"/>
                  <a:gd name="connsiteX1" fmla="*/ 1752600 w 1752600"/>
                  <a:gd name="connsiteY1" fmla="*/ 590550 h 1727200"/>
                  <a:gd name="connsiteX2" fmla="*/ 654050 w 1752600"/>
                  <a:gd name="connsiteY2" fmla="*/ 0 h 1727200"/>
                  <a:gd name="connsiteX3" fmla="*/ 0 w 1752600"/>
                  <a:gd name="connsiteY3" fmla="*/ 1257300 h 1727200"/>
                  <a:gd name="connsiteX4" fmla="*/ 736600 w 1752600"/>
                  <a:gd name="connsiteY4" fmla="*/ 1727200 h 1727200"/>
                  <a:gd name="connsiteX0" fmla="*/ 746125 w 1762125"/>
                  <a:gd name="connsiteY0" fmla="*/ 1727200 h 1727200"/>
                  <a:gd name="connsiteX1" fmla="*/ 1762125 w 1762125"/>
                  <a:gd name="connsiteY1" fmla="*/ 590550 h 1727200"/>
                  <a:gd name="connsiteX2" fmla="*/ 663575 w 1762125"/>
                  <a:gd name="connsiteY2" fmla="*/ 0 h 1727200"/>
                  <a:gd name="connsiteX3" fmla="*/ 0 w 1762125"/>
                  <a:gd name="connsiteY3" fmla="*/ 1228725 h 1727200"/>
                  <a:gd name="connsiteX4" fmla="*/ 746125 w 1762125"/>
                  <a:gd name="connsiteY4" fmla="*/ 172720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1727200">
                    <a:moveTo>
                      <a:pt x="746125" y="1727200"/>
                    </a:moveTo>
                    <a:lnTo>
                      <a:pt x="1762125" y="590550"/>
                    </a:lnTo>
                    <a:lnTo>
                      <a:pt x="663575" y="0"/>
                    </a:lnTo>
                    <a:lnTo>
                      <a:pt x="0" y="1228725"/>
                    </a:lnTo>
                    <a:lnTo>
                      <a:pt x="746125" y="17272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 flipH="1" flipV="1">
              <a:off x="1902334" y="285007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902334" y="193698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293736" y="349815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14414" y="292040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6295781" y="3031137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5538726" y="3653723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6209878" y="2408551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6083504" y="2105919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5538726" y="2408551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4978792" y="3653723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4452413" y="3210119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4452413" y="1980319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430726" y="1980319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369267" y="193698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706706" y="245041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813690" y="2920407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062574" y="3112637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1854386" y="1885871"/>
              <a:ext cx="5502548" cy="2320619"/>
              <a:chOff x="1355700" y="2536800"/>
              <a:chExt cx="5502548" cy="2320619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2" name="Oval 111"/>
            <p:cNvSpPr/>
            <p:nvPr/>
          </p:nvSpPr>
          <p:spPr>
            <a:xfrm>
              <a:off x="3750056" y="28722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1289737" y="3842048"/>
            <a:ext cx="6840760" cy="109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dirty="0" smtClean="0"/>
              <a:t>Manger problemer kan løses med generelle </a:t>
            </a:r>
            <a:r>
              <a:rPr lang="da-DK" b="1" dirty="0" smtClean="0">
                <a:solidFill>
                  <a:srgbClr val="C00000"/>
                </a:solidFill>
              </a:rPr>
              <a:t>graf algoritmer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55" name="TextBox 3"/>
          <p:cNvSpPr txBox="1"/>
          <p:nvPr/>
        </p:nvSpPr>
        <p:spPr>
          <a:xfrm>
            <a:off x="-14283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Gerth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Stølting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Brodal, Aarhus Universitet</a:t>
            </a:r>
          </a:p>
        </p:txBody>
      </p:sp>
    </p:spTree>
    <p:extLst>
      <p:ext uri="{BB962C8B-B14F-4D97-AF65-F5344CB8AC3E}">
        <p14:creationId xmlns:p14="http://schemas.microsoft.com/office/powerpoint/2010/main" val="41579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4" grpId="0" build="p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570186"/>
          </a:xfrm>
        </p:spPr>
        <p:txBody>
          <a:bodyPr>
            <a:normAutofit/>
          </a:bodyPr>
          <a:lstStyle/>
          <a:p>
            <a:r>
              <a:rPr lang="da-DK" dirty="0" smtClean="0"/>
              <a:t>Indhold :</a:t>
            </a:r>
            <a:br>
              <a:rPr lang="da-DK" dirty="0" smtClean="0"/>
            </a:br>
            <a:r>
              <a:rPr lang="da-DK" dirty="0" smtClean="0"/>
              <a:t>Grafer </a:t>
            </a:r>
            <a:r>
              <a:rPr lang="da-DK" dirty="0" smtClean="0"/>
              <a:t>og Algoritmer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998638" y="5013176"/>
            <a:ext cx="712879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Fokus er på de </a:t>
            </a:r>
            <a:r>
              <a:rPr lang="da-DK" sz="2400" b="1" dirty="0" smtClean="0">
                <a:solidFill>
                  <a:srgbClr val="C00000"/>
                </a:solidFill>
              </a:rPr>
              <a:t>overordnede idéer</a:t>
            </a:r>
            <a:r>
              <a:rPr lang="da-DK" sz="2400" dirty="0" smtClean="0"/>
              <a:t>. </a:t>
            </a:r>
            <a:br>
              <a:rPr lang="da-DK" sz="2400" dirty="0" smtClean="0"/>
            </a:br>
            <a:r>
              <a:rPr lang="da-DK" sz="2400" dirty="0" smtClean="0"/>
              <a:t>Detaljerne i algoritmerne og hvordan de omsættes til konkrete programmer kommes ikke ind på her.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752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719584" y="1412776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313786" y="3406391"/>
            <a:ext cx="1780728" cy="1707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84" y="125760"/>
            <a:ext cx="622868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Største Tomme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b="1" dirty="0" smtClean="0">
                <a:solidFill>
                  <a:srgbClr val="C00000"/>
                </a:solidFill>
              </a:rPr>
              <a:t>irkel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5370" y="2317130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063378" y="2762252"/>
            <a:ext cx="2203450" cy="539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74168" y="3304034"/>
            <a:ext cx="668660" cy="14013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2051119" y="3356805"/>
            <a:ext cx="1710785" cy="821563"/>
            <a:chOff x="2699191" y="3356805"/>
            <a:chExt cx="1710785" cy="821563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699191" y="3356805"/>
              <a:ext cx="1710785" cy="82156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095730" y="4041648"/>
              <a:ext cx="82724" cy="38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145534" y="3964840"/>
              <a:ext cx="36579" cy="78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058426" y="2623399"/>
            <a:ext cx="342465" cy="1341442"/>
            <a:chOff x="3706498" y="2623399"/>
            <a:chExt cx="342465" cy="134144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706498" y="2623399"/>
              <a:ext cx="342465" cy="1341442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890332" y="3013724"/>
              <a:ext cx="22062" cy="84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835937" y="3102769"/>
              <a:ext cx="78838" cy="19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flipV="1">
            <a:off x="3309779" y="2756848"/>
            <a:ext cx="955343" cy="81886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552911" y="4109482"/>
            <a:ext cx="720000" cy="7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Oval 81"/>
          <p:cNvSpPr/>
          <p:nvPr/>
        </p:nvSpPr>
        <p:spPr>
          <a:xfrm>
            <a:off x="5210720" y="3929608"/>
            <a:ext cx="1440000" cy="144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Oval 82"/>
          <p:cNvSpPr/>
          <p:nvPr/>
        </p:nvSpPr>
        <p:spPr>
          <a:xfrm>
            <a:off x="5363120" y="3929608"/>
            <a:ext cx="1080000" cy="108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Oval 83"/>
          <p:cNvSpPr/>
          <p:nvPr/>
        </p:nvSpPr>
        <p:spPr>
          <a:xfrm>
            <a:off x="4877961" y="3897398"/>
            <a:ext cx="1800000" cy="180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943992" y="2025229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687598" y="334871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79512" y="609329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smtClean="0">
                <a:solidFill>
                  <a:srgbClr val="C00000"/>
                </a:solidFill>
              </a:rPr>
              <a:t>Sætning</a:t>
            </a:r>
            <a:r>
              <a:rPr lang="da-DK" sz="2400" smtClean="0"/>
              <a:t>  Største tomme cirkel har mindst 3 punkter på randen</a:t>
            </a:r>
            <a:endParaRPr lang="da-DK" sz="2400"/>
          </a:p>
        </p:txBody>
      </p:sp>
      <p:grpSp>
        <p:nvGrpSpPr>
          <p:cNvPr id="101" name="Group 100"/>
          <p:cNvGrpSpPr/>
          <p:nvPr/>
        </p:nvGrpSpPr>
        <p:grpSpPr>
          <a:xfrm>
            <a:off x="1649058" y="2420888"/>
            <a:ext cx="3066958" cy="2601580"/>
            <a:chOff x="2297130" y="2420888"/>
            <a:chExt cx="3066958" cy="2601580"/>
          </a:xfrm>
        </p:grpSpPr>
        <p:sp>
          <p:nvSpPr>
            <p:cNvPr id="98" name="TextBox 97"/>
            <p:cNvSpPr txBox="1"/>
            <p:nvPr/>
          </p:nvSpPr>
          <p:spPr>
            <a:xfrm>
              <a:off x="4889418" y="2420888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mtClean="0"/>
                <a:t>p</a:t>
              </a:r>
              <a:r>
                <a:rPr lang="da-DK" baseline="-25000" smtClean="0"/>
                <a:t>3</a:t>
              </a:r>
              <a:endParaRPr lang="da-DK" baseline="-250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161226" y="4653136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mtClean="0"/>
                <a:t>p</a:t>
              </a:r>
              <a:r>
                <a:rPr lang="da-DK" baseline="-25000" smtClean="0"/>
                <a:t>2</a:t>
              </a:r>
              <a:endParaRPr lang="da-DK" baseline="-250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97130" y="2996952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mtClean="0"/>
                <a:t>p</a:t>
              </a:r>
              <a:r>
                <a:rPr lang="da-DK" baseline="-25000" smtClean="0"/>
                <a:t>1</a:t>
              </a:r>
              <a:endParaRPr lang="da-DK" baseline="-2500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809298" y="2987660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60032" y="3733289"/>
            <a:ext cx="3888432" cy="22159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dirty="0" smtClean="0"/>
              <a:t>for alle mulige  (p</a:t>
            </a:r>
            <a:r>
              <a:rPr lang="da-DK" baseline="-25000" dirty="0" smtClean="0"/>
              <a:t>1</a:t>
            </a:r>
            <a:r>
              <a:rPr lang="da-DK" dirty="0" smtClean="0"/>
              <a:t>,p</a:t>
            </a:r>
            <a:r>
              <a:rPr lang="da-DK" baseline="-25000" dirty="0" smtClean="0"/>
              <a:t>2</a:t>
            </a:r>
            <a:r>
              <a:rPr lang="da-DK" dirty="0" smtClean="0"/>
              <a:t>,p</a:t>
            </a:r>
            <a:r>
              <a:rPr lang="da-DK" baseline="-25000" dirty="0" smtClean="0"/>
              <a:t>3</a:t>
            </a:r>
            <a:r>
              <a:rPr lang="da-DK" dirty="0" smtClean="0"/>
              <a:t>) :</a:t>
            </a:r>
          </a:p>
          <a:p>
            <a:pPr>
              <a:tabLst>
                <a:tab pos="177800" algn="l"/>
              </a:tabLst>
            </a:pPr>
            <a:r>
              <a:rPr lang="da-DK" dirty="0" smtClean="0"/>
              <a:t>	find </a:t>
            </a:r>
            <a:r>
              <a:rPr lang="da-DK" dirty="0" smtClean="0">
                <a:solidFill>
                  <a:srgbClr val="C00000"/>
                </a:solidFill>
              </a:rPr>
              <a:t>C </a:t>
            </a:r>
            <a:r>
              <a:rPr lang="da-DK" dirty="0" smtClean="0"/>
              <a:t>med p</a:t>
            </a:r>
            <a:r>
              <a:rPr lang="da-DK" baseline="-25000" dirty="0" smtClean="0"/>
              <a:t>1</a:t>
            </a:r>
            <a:r>
              <a:rPr lang="da-DK" dirty="0" smtClean="0"/>
              <a:t>,p</a:t>
            </a:r>
            <a:r>
              <a:rPr lang="da-DK" baseline="-25000" dirty="0" smtClean="0"/>
              <a:t>2</a:t>
            </a:r>
            <a:r>
              <a:rPr lang="da-DK" dirty="0" smtClean="0"/>
              <a:t>,p</a:t>
            </a:r>
            <a:r>
              <a:rPr lang="da-DK" baseline="-25000" dirty="0" smtClean="0"/>
              <a:t>3 </a:t>
            </a:r>
            <a:r>
              <a:rPr lang="da-DK" dirty="0" smtClean="0"/>
              <a:t>på randen</a:t>
            </a:r>
          </a:p>
          <a:p>
            <a:pPr>
              <a:tabLst>
                <a:tab pos="177800" algn="l"/>
              </a:tabLst>
            </a:pPr>
            <a:r>
              <a:rPr lang="da-DK" dirty="0"/>
              <a:t>	</a:t>
            </a:r>
            <a:r>
              <a:rPr lang="da-DK" dirty="0" smtClean="0"/>
              <a:t>for alle punkter </a:t>
            </a:r>
            <a:r>
              <a:rPr lang="da-DK" dirty="0" smtClean="0">
                <a:solidFill>
                  <a:schemeClr val="accent1"/>
                </a:solidFill>
              </a:rPr>
              <a:t>p</a:t>
            </a:r>
            <a:r>
              <a:rPr lang="da-DK" dirty="0" smtClean="0"/>
              <a:t> :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/>
              <a:t>	</a:t>
            </a:r>
            <a:r>
              <a:rPr lang="da-DK" dirty="0" smtClean="0"/>
              <a:t>	hvis </a:t>
            </a:r>
            <a:r>
              <a:rPr lang="da-DK" dirty="0" smtClean="0">
                <a:solidFill>
                  <a:schemeClr val="accent1"/>
                </a:solidFill>
              </a:rPr>
              <a:t>p</a:t>
            </a:r>
            <a:r>
              <a:rPr lang="da-DK" dirty="0" smtClean="0"/>
              <a:t> inde i </a:t>
            </a:r>
            <a:r>
              <a:rPr lang="da-DK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prøv næste </a:t>
            </a:r>
            <a:r>
              <a:rPr lang="da-DK" dirty="0"/>
              <a:t>(p</a:t>
            </a:r>
            <a:r>
              <a:rPr lang="da-DK" baseline="-25000" dirty="0"/>
              <a:t>1</a:t>
            </a:r>
            <a:r>
              <a:rPr lang="da-DK" dirty="0"/>
              <a:t>,p</a:t>
            </a:r>
            <a:r>
              <a:rPr lang="da-DK" baseline="-25000" dirty="0"/>
              <a:t>2</a:t>
            </a:r>
            <a:r>
              <a:rPr lang="da-DK" dirty="0"/>
              <a:t>,p</a:t>
            </a:r>
            <a:r>
              <a:rPr lang="da-DK" baseline="-25000" dirty="0"/>
              <a:t>3</a:t>
            </a:r>
            <a:r>
              <a:rPr lang="da-DK" dirty="0" smtClean="0"/>
              <a:t>)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 smtClean="0"/>
              <a:t>	</a:t>
            </a:r>
            <a:r>
              <a:rPr lang="da-DK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mulig kandidat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 smtClean="0"/>
              <a:t>Rapporter største kandidat fundet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009098" y="2488745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89218" y="3563724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85108" y="3094165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accent1"/>
                </a:solidFill>
              </a:rPr>
              <a:t>p</a:t>
            </a:r>
            <a:endParaRPr lang="da-DK" baseline="-2500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51370" y="352313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TextBox 50"/>
          <p:cNvSpPr txBox="1"/>
          <p:nvPr/>
        </p:nvSpPr>
        <p:spPr>
          <a:xfrm>
            <a:off x="3590521" y="3491677"/>
            <a:ext cx="9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err="1" smtClean="0">
                <a:solidFill>
                  <a:schemeClr val="bg1">
                    <a:lumMod val="50000"/>
                  </a:schemeClr>
                </a:solidFill>
              </a:rPr>
              <a:t>dist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a-DK" err="1" smtClean="0">
                <a:solidFill>
                  <a:srgbClr val="C00000"/>
                </a:solidFill>
              </a:rPr>
              <a:t>c</a:t>
            </a:r>
            <a:r>
              <a:rPr lang="da-DK" err="1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da-DK" err="1" smtClean="0">
                <a:solidFill>
                  <a:schemeClr val="accent1"/>
                </a:solidFill>
              </a:rPr>
              <a:t>p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5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97" grpId="0"/>
      <p:bldP spid="102" grpId="0"/>
      <p:bldP spid="103" grpId="0" animBg="1"/>
      <p:bldP spid="104" grpId="0"/>
      <p:bldP spid="105" grpId="0"/>
      <p:bldP spid="45" grpId="0"/>
      <p:bldP spid="2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719584" y="1412776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6" name="Freeform 265"/>
          <p:cNvSpPr/>
          <p:nvPr/>
        </p:nvSpPr>
        <p:spPr>
          <a:xfrm>
            <a:off x="1409700" y="2590800"/>
            <a:ext cx="1897380" cy="1638300"/>
          </a:xfrm>
          <a:custGeom>
            <a:avLst/>
            <a:gdLst>
              <a:gd name="connsiteX0" fmla="*/ 0 w 1897380"/>
              <a:gd name="connsiteY0" fmla="*/ 914400 h 1653540"/>
              <a:gd name="connsiteX1" fmla="*/ 388620 w 1897380"/>
              <a:gd name="connsiteY1" fmla="*/ 1562100 h 1653540"/>
              <a:gd name="connsiteX2" fmla="*/ 640080 w 1897380"/>
              <a:gd name="connsiteY2" fmla="*/ 1653540 h 1653540"/>
              <a:gd name="connsiteX3" fmla="*/ 1897380 w 1897380"/>
              <a:gd name="connsiteY3" fmla="*/ 982980 h 1653540"/>
              <a:gd name="connsiteX4" fmla="*/ 1783080 w 1897380"/>
              <a:gd name="connsiteY4" fmla="*/ 495300 h 1653540"/>
              <a:gd name="connsiteX5" fmla="*/ 464820 w 1897380"/>
              <a:gd name="connsiteY5" fmla="*/ 0 h 1653540"/>
              <a:gd name="connsiteX6" fmla="*/ 0 w 1897380"/>
              <a:gd name="connsiteY6" fmla="*/ 914400 h 1653540"/>
              <a:gd name="connsiteX0" fmla="*/ 0 w 1897380"/>
              <a:gd name="connsiteY0" fmla="*/ 914400 h 1630680"/>
              <a:gd name="connsiteX1" fmla="*/ 388620 w 1897380"/>
              <a:gd name="connsiteY1" fmla="*/ 1562100 h 1630680"/>
              <a:gd name="connsiteX2" fmla="*/ 632460 w 1897380"/>
              <a:gd name="connsiteY2" fmla="*/ 1630680 h 1630680"/>
              <a:gd name="connsiteX3" fmla="*/ 1897380 w 1897380"/>
              <a:gd name="connsiteY3" fmla="*/ 982980 h 1630680"/>
              <a:gd name="connsiteX4" fmla="*/ 1783080 w 1897380"/>
              <a:gd name="connsiteY4" fmla="*/ 495300 h 1630680"/>
              <a:gd name="connsiteX5" fmla="*/ 464820 w 1897380"/>
              <a:gd name="connsiteY5" fmla="*/ 0 h 1630680"/>
              <a:gd name="connsiteX6" fmla="*/ 0 w 1897380"/>
              <a:gd name="connsiteY6" fmla="*/ 914400 h 1630680"/>
              <a:gd name="connsiteX0" fmla="*/ 0 w 1897380"/>
              <a:gd name="connsiteY0" fmla="*/ 914400 h 1638300"/>
              <a:gd name="connsiteX1" fmla="*/ 388620 w 1897380"/>
              <a:gd name="connsiteY1" fmla="*/ 1562100 h 1638300"/>
              <a:gd name="connsiteX2" fmla="*/ 617220 w 1897380"/>
              <a:gd name="connsiteY2" fmla="*/ 1638300 h 1638300"/>
              <a:gd name="connsiteX3" fmla="*/ 1897380 w 1897380"/>
              <a:gd name="connsiteY3" fmla="*/ 982980 h 1638300"/>
              <a:gd name="connsiteX4" fmla="*/ 1783080 w 1897380"/>
              <a:gd name="connsiteY4" fmla="*/ 495300 h 1638300"/>
              <a:gd name="connsiteX5" fmla="*/ 464820 w 1897380"/>
              <a:gd name="connsiteY5" fmla="*/ 0 h 1638300"/>
              <a:gd name="connsiteX6" fmla="*/ 0 w 1897380"/>
              <a:gd name="connsiteY6" fmla="*/ 9144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380" h="1638300">
                <a:moveTo>
                  <a:pt x="0" y="914400"/>
                </a:moveTo>
                <a:lnTo>
                  <a:pt x="388620" y="1562100"/>
                </a:lnTo>
                <a:lnTo>
                  <a:pt x="617220" y="1638300"/>
                </a:lnTo>
                <a:lnTo>
                  <a:pt x="1897380" y="982980"/>
                </a:lnTo>
                <a:lnTo>
                  <a:pt x="1783080" y="495300"/>
                </a:lnTo>
                <a:lnTo>
                  <a:pt x="464820" y="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91" name="Group 290"/>
          <p:cNvGrpSpPr/>
          <p:nvPr/>
        </p:nvGrpSpPr>
        <p:grpSpPr>
          <a:xfrm>
            <a:off x="719584" y="1412776"/>
            <a:ext cx="6224913" cy="4320480"/>
            <a:chOff x="719584" y="1412776"/>
            <a:chExt cx="6224913" cy="4320480"/>
          </a:xfrm>
        </p:grpSpPr>
        <p:cxnSp>
          <p:nvCxnSpPr>
            <p:cNvPr id="107" name="Straight Connector 106"/>
            <p:cNvCxnSpPr/>
            <p:nvPr/>
          </p:nvCxnSpPr>
          <p:spPr>
            <a:xfrm flipH="1" flipV="1">
              <a:off x="1223617" y="1412776"/>
              <a:ext cx="646964" cy="117513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719584" y="3426520"/>
              <a:ext cx="684064" cy="7448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1403648" y="3501008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403648" y="2587912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719584" y="4149080"/>
              <a:ext cx="1075466" cy="9361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15728" y="4235510"/>
              <a:ext cx="324024" cy="149774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95050" y="4149080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015728" y="3571336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5797095" y="4797774"/>
              <a:ext cx="362169" cy="92804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797095" y="3682066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979440" y="3763565"/>
              <a:ext cx="584448" cy="1969691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4211960" y="4304652"/>
              <a:ext cx="268146" cy="14286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5040040" y="4304652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5711192" y="3059480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5584818" y="2756848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040040" y="3059480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480106" y="4304652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 flipV="1">
              <a:off x="3953727" y="3861048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3953727" y="2631248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000447" y="1412776"/>
              <a:ext cx="929113" cy="12184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932040" y="2631248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84818" y="1412776"/>
              <a:ext cx="913142" cy="135014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3208020" y="1412776"/>
              <a:ext cx="745708" cy="168856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870581" y="2587912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208020" y="3101340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315004" y="3571336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3563888" y="3763566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6804248" y="3661131"/>
              <a:ext cx="140249" cy="631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 flipH="1" flipV="1">
            <a:off x="2065867" y="3302000"/>
            <a:ext cx="1244600" cy="27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84" y="125760"/>
            <a:ext cx="6228683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Største Tomme Cirkel (II)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719584" y="5661248"/>
            <a:ext cx="62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err="1" smtClean="0">
                <a:solidFill>
                  <a:srgbClr val="00B050"/>
                </a:solidFill>
              </a:rPr>
              <a:t>Voronoi</a:t>
            </a:r>
            <a:r>
              <a:rPr lang="da-DK" sz="2400" b="1" smtClean="0">
                <a:solidFill>
                  <a:srgbClr val="00B050"/>
                </a:solidFill>
              </a:rPr>
              <a:t> diagram</a:t>
            </a:r>
          </a:p>
        </p:txBody>
      </p:sp>
      <p:grpSp>
        <p:nvGrpSpPr>
          <p:cNvPr id="290" name="Group 289"/>
          <p:cNvGrpSpPr/>
          <p:nvPr/>
        </p:nvGrpSpPr>
        <p:grpSpPr>
          <a:xfrm>
            <a:off x="1355700" y="2536800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3251370" y="352313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0" name="Oval 229"/>
          <p:cNvSpPr/>
          <p:nvPr/>
        </p:nvSpPr>
        <p:spPr>
          <a:xfrm>
            <a:off x="2045370" y="2317130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943992" y="2025229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469632" y="33185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92" name="TextBox 291"/>
          <p:cNvSpPr txBox="1"/>
          <p:nvPr/>
        </p:nvSpPr>
        <p:spPr>
          <a:xfrm>
            <a:off x="4788024" y="4581128"/>
            <a:ext cx="3888432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000" b="1" smtClean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smtClean="0"/>
              <a:t>Konstruer </a:t>
            </a:r>
            <a:r>
              <a:rPr lang="da-DK" b="1" err="1" smtClean="0">
                <a:solidFill>
                  <a:srgbClr val="00B050"/>
                </a:solidFill>
              </a:rPr>
              <a:t>Voronoi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b="1" smtClean="0">
                <a:solidFill>
                  <a:srgbClr val="00B050"/>
                </a:solidFill>
              </a:rPr>
              <a:t>diagrammet</a:t>
            </a:r>
          </a:p>
          <a:p>
            <a:pPr>
              <a:tabLst>
                <a:tab pos="177800" algn="l"/>
              </a:tabLst>
            </a:pPr>
            <a:r>
              <a:rPr lang="da-DK" smtClean="0"/>
              <a:t>For alle </a:t>
            </a:r>
            <a:r>
              <a:rPr lang="da-DK" b="1" smtClean="0">
                <a:solidFill>
                  <a:srgbClr val="00B050"/>
                </a:solidFill>
              </a:rPr>
              <a:t>knuder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smtClean="0"/>
              <a:t>find </a:t>
            </a:r>
            <a:r>
              <a:rPr lang="da-DK" b="1" smtClean="0">
                <a:solidFill>
                  <a:schemeClr val="bg1">
                    <a:lumMod val="50000"/>
                  </a:schemeClr>
                </a:solidFill>
              </a:rPr>
              <a:t>radius</a:t>
            </a:r>
            <a:r>
              <a:rPr lang="da-DK" smtClean="0"/>
              <a:t> af </a:t>
            </a:r>
            <a:r>
              <a:rPr lang="da-DK" b="1" smtClean="0">
                <a:solidFill>
                  <a:srgbClr val="C00000"/>
                </a:solidFill>
              </a:rPr>
              <a:t>cirklen </a:t>
            </a:r>
          </a:p>
          <a:p>
            <a:pPr>
              <a:tabLst>
                <a:tab pos="177800" algn="l"/>
              </a:tabLst>
            </a:pPr>
            <a:r>
              <a:rPr lang="da-DK" smtClean="0"/>
              <a:t>Rapporter </a:t>
            </a:r>
            <a:r>
              <a:rPr lang="da-DK" b="1" smtClean="0">
                <a:solidFill>
                  <a:srgbClr val="00B050"/>
                </a:solidFill>
              </a:rPr>
              <a:t>knuden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smtClean="0"/>
              <a:t>med størst </a:t>
            </a:r>
            <a:r>
              <a:rPr lang="da-DK" b="1" smtClean="0">
                <a:solidFill>
                  <a:schemeClr val="bg1">
                    <a:lumMod val="50000"/>
                  </a:schemeClr>
                </a:solidFill>
              </a:rPr>
              <a:t>radius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48423" y="6279703"/>
            <a:ext cx="850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Sætning</a:t>
            </a:r>
            <a:r>
              <a:rPr lang="da-DK" sz="2400" b="1" dirty="0" smtClean="0"/>
              <a:t>  </a:t>
            </a:r>
            <a:r>
              <a:rPr lang="da-DK" sz="2400" dirty="0" smtClean="0"/>
              <a:t>Antal </a:t>
            </a:r>
            <a:r>
              <a:rPr lang="da-DK" sz="2400" dirty="0" err="1" smtClean="0"/>
              <a:t>Voronoi</a:t>
            </a:r>
            <a:r>
              <a:rPr lang="da-DK" sz="2400" dirty="0" smtClean="0"/>
              <a:t> </a:t>
            </a:r>
            <a:r>
              <a:rPr lang="da-DK" sz="2400" b="1" dirty="0" smtClean="0">
                <a:solidFill>
                  <a:srgbClr val="00B050"/>
                </a:solidFill>
              </a:rPr>
              <a:t>knuder</a:t>
            </a:r>
            <a:r>
              <a:rPr lang="da-DK" sz="2400" dirty="0" smtClean="0"/>
              <a:t> ≤ 2 · antal </a:t>
            </a:r>
            <a:r>
              <a:rPr lang="da-DK" sz="2400" b="1" dirty="0" smtClean="0"/>
              <a:t>punkter</a:t>
            </a:r>
            <a:endParaRPr lang="da-DK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441146" y="3356992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57" grpId="0"/>
      <p:bldP spid="247" grpId="0" animBg="1"/>
      <p:bldP spid="230" grpId="0" animBg="1"/>
      <p:bldP spid="292" grpId="0" animBg="1"/>
      <p:bldP spid="293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8"/>
          <p:cNvGrpSpPr/>
          <p:nvPr/>
        </p:nvGrpSpPr>
        <p:grpSpPr>
          <a:xfrm>
            <a:off x="1204290" y="1916832"/>
            <a:ext cx="6824094" cy="3287853"/>
            <a:chOff x="700234" y="1916832"/>
            <a:chExt cx="6824094" cy="3287853"/>
          </a:xfrm>
        </p:grpSpPr>
        <p:grpSp>
          <p:nvGrpSpPr>
            <p:cNvPr id="25" name="Group 24"/>
            <p:cNvGrpSpPr/>
            <p:nvPr/>
          </p:nvGrpSpPr>
          <p:grpSpPr>
            <a:xfrm>
              <a:off x="700234" y="1916832"/>
              <a:ext cx="6824094" cy="3287853"/>
              <a:chOff x="455601" y="1920849"/>
              <a:chExt cx="6824094" cy="328785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9" name="Oval 78"/>
              <p:cNvSpPr/>
              <p:nvPr/>
            </p:nvSpPr>
            <p:spPr>
              <a:xfrm>
                <a:off x="5321647" y="3155988"/>
                <a:ext cx="1958048" cy="16373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55601" y="1920849"/>
                <a:ext cx="6402647" cy="3287853"/>
                <a:chOff x="455601" y="1920849"/>
                <a:chExt cx="6402647" cy="3287853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989043" y="1993764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110602" y="194423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649163" y="192084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900200" y="2265883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14980" y="3523130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788356" y="3571336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809332" y="2812447"/>
                  <a:ext cx="2766604" cy="23108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637115" y="348596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55601" y="291384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Freeform 4"/>
            <p:cNvSpPr/>
            <p:nvPr/>
          </p:nvSpPr>
          <p:spPr>
            <a:xfrm>
              <a:off x="1403350" y="2597150"/>
              <a:ext cx="1905000" cy="1612900"/>
            </a:xfrm>
            <a:custGeom>
              <a:avLst/>
              <a:gdLst>
                <a:gd name="connsiteX0" fmla="*/ 0 w 1905000"/>
                <a:gd name="connsiteY0" fmla="*/ 901700 h 1612900"/>
                <a:gd name="connsiteX1" fmla="*/ 476250 w 1905000"/>
                <a:gd name="connsiteY1" fmla="*/ 0 h 1612900"/>
                <a:gd name="connsiteX2" fmla="*/ 1797050 w 1905000"/>
                <a:gd name="connsiteY2" fmla="*/ 508000 h 1612900"/>
                <a:gd name="connsiteX3" fmla="*/ 1905000 w 1905000"/>
                <a:gd name="connsiteY3" fmla="*/ 965200 h 1612900"/>
                <a:gd name="connsiteX4" fmla="*/ 622300 w 1905000"/>
                <a:gd name="connsiteY4" fmla="*/ 1612900 h 1612900"/>
                <a:gd name="connsiteX5" fmla="*/ 406400 w 1905000"/>
                <a:gd name="connsiteY5" fmla="*/ 1543050 h 1612900"/>
                <a:gd name="connsiteX6" fmla="*/ 0 w 1905000"/>
                <a:gd name="connsiteY6" fmla="*/ 9017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0" h="1612900">
                  <a:moveTo>
                    <a:pt x="0" y="901700"/>
                  </a:moveTo>
                  <a:lnTo>
                    <a:pt x="476250" y="0"/>
                  </a:lnTo>
                  <a:lnTo>
                    <a:pt x="1797050" y="508000"/>
                  </a:lnTo>
                  <a:lnTo>
                    <a:pt x="1905000" y="965200"/>
                  </a:lnTo>
                  <a:lnTo>
                    <a:pt x="622300" y="1612900"/>
                  </a:lnTo>
                  <a:lnTo>
                    <a:pt x="406400" y="1543050"/>
                  </a:lnTo>
                  <a:lnTo>
                    <a:pt x="0" y="9017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949700" y="2641600"/>
              <a:ext cx="1752600" cy="1663700"/>
            </a:xfrm>
            <a:custGeom>
              <a:avLst/>
              <a:gdLst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98550 w 1752600"/>
                <a:gd name="connsiteY4" fmla="*/ 1663700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79500 w 1752600"/>
                <a:gd name="connsiteY4" fmla="*/ 1649413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2600" h="1663700">
                  <a:moveTo>
                    <a:pt x="0" y="1219200"/>
                  </a:moveTo>
                  <a:lnTo>
                    <a:pt x="990600" y="0"/>
                  </a:lnTo>
                  <a:lnTo>
                    <a:pt x="1644650" y="127000"/>
                  </a:lnTo>
                  <a:lnTo>
                    <a:pt x="1752600" y="412750"/>
                  </a:lnTo>
                  <a:lnTo>
                    <a:pt x="1079500" y="1649413"/>
                  </a:lnTo>
                  <a:lnTo>
                    <a:pt x="527050" y="1663700"/>
                  </a:lnTo>
                  <a:lnTo>
                    <a:pt x="0" y="12192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51424" y="3073400"/>
              <a:ext cx="1762125" cy="1727200"/>
            </a:xfrm>
            <a:custGeom>
              <a:avLst/>
              <a:gdLst>
                <a:gd name="connsiteX0" fmla="*/ 736600 w 1752600"/>
                <a:gd name="connsiteY0" fmla="*/ 1727200 h 1727200"/>
                <a:gd name="connsiteX1" fmla="*/ 1752600 w 1752600"/>
                <a:gd name="connsiteY1" fmla="*/ 590550 h 1727200"/>
                <a:gd name="connsiteX2" fmla="*/ 654050 w 1752600"/>
                <a:gd name="connsiteY2" fmla="*/ 0 h 1727200"/>
                <a:gd name="connsiteX3" fmla="*/ 0 w 1752600"/>
                <a:gd name="connsiteY3" fmla="*/ 1257300 h 1727200"/>
                <a:gd name="connsiteX4" fmla="*/ 736600 w 1752600"/>
                <a:gd name="connsiteY4" fmla="*/ 1727200 h 1727200"/>
                <a:gd name="connsiteX0" fmla="*/ 746125 w 1762125"/>
                <a:gd name="connsiteY0" fmla="*/ 1727200 h 1727200"/>
                <a:gd name="connsiteX1" fmla="*/ 1762125 w 1762125"/>
                <a:gd name="connsiteY1" fmla="*/ 590550 h 1727200"/>
                <a:gd name="connsiteX2" fmla="*/ 663575 w 1762125"/>
                <a:gd name="connsiteY2" fmla="*/ 0 h 1727200"/>
                <a:gd name="connsiteX3" fmla="*/ 0 w 1762125"/>
                <a:gd name="connsiteY3" fmla="*/ 1228725 h 1727200"/>
                <a:gd name="connsiteX4" fmla="*/ 746125 w 1762125"/>
                <a:gd name="connsiteY4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5" h="1727200">
                  <a:moveTo>
                    <a:pt x="746125" y="1727200"/>
                  </a:moveTo>
                  <a:lnTo>
                    <a:pt x="1762125" y="590550"/>
                  </a:lnTo>
                  <a:lnTo>
                    <a:pt x="663575" y="0"/>
                  </a:lnTo>
                  <a:lnTo>
                    <a:pt x="0" y="1228725"/>
                  </a:lnTo>
                  <a:lnTo>
                    <a:pt x="746125" y="172720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1907704" y="3501008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907704" y="2587912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299106" y="4149080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519784" y="3571336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301151" y="3682066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5544096" y="4304652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6215248" y="3059480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6088874" y="2756848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544096" y="3059480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4984162" y="4304652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4457783" y="3861048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4457783" y="2631248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436096" y="2631248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374637" y="2587912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712076" y="3101340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3819060" y="3571336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4067944" y="3763566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1859756" y="2536800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3755426" y="3523130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Graf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Euler’s </a:t>
            </a:r>
            <a:r>
              <a:rPr lang="en-US" sz="2400" b="1" err="1" smtClean="0">
                <a:solidFill>
                  <a:srgbClr val="C00000"/>
                </a:solidFill>
              </a:rPr>
              <a:t>Sætning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en-US" sz="2400" smtClean="0"/>
              <a:t>: # </a:t>
            </a:r>
            <a:r>
              <a:rPr lang="en-US" sz="2400" err="1" smtClean="0"/>
              <a:t>knuder</a:t>
            </a:r>
            <a:r>
              <a:rPr lang="en-US" sz="2400" smtClean="0"/>
              <a:t> + # </a:t>
            </a:r>
            <a:r>
              <a:rPr lang="en-US" sz="2400" err="1" smtClean="0"/>
              <a:t>flader</a:t>
            </a:r>
            <a:r>
              <a:rPr lang="en-US" sz="2400" smtClean="0"/>
              <a:t> - # </a:t>
            </a:r>
            <a:r>
              <a:rPr lang="en-US" sz="2400" err="1" smtClean="0"/>
              <a:t>kanter</a:t>
            </a:r>
            <a:r>
              <a:rPr lang="en-US" sz="2400" smtClean="0"/>
              <a:t> = 2 </a:t>
            </a:r>
          </a:p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15       +         4        -          17      =  2</a:t>
            </a:r>
          </a:p>
          <a:p>
            <a:pPr algn="ctr"/>
            <a:r>
              <a:rPr lang="en-US" sz="2000" smtClean="0"/>
              <a:t>(</a:t>
            </a:r>
            <a:r>
              <a:rPr lang="en-US" sz="2000" err="1" smtClean="0"/>
              <a:t>gælder</a:t>
            </a:r>
            <a:r>
              <a:rPr lang="en-US" sz="2000" smtClean="0"/>
              <a:t> for </a:t>
            </a:r>
            <a:r>
              <a:rPr lang="en-US" sz="2000" err="1" smtClean="0"/>
              <a:t>sammenhængende</a:t>
            </a:r>
            <a:r>
              <a:rPr lang="en-US" sz="2000" smtClean="0"/>
              <a:t> </a:t>
            </a:r>
            <a:r>
              <a:rPr lang="en-US" sz="2000" err="1" smtClean="0"/>
              <a:t>grafer</a:t>
            </a:r>
            <a:r>
              <a:rPr lang="en-US" sz="2000" smtClean="0"/>
              <a:t> der </a:t>
            </a:r>
            <a:r>
              <a:rPr lang="en-US" sz="2000" err="1" smtClean="0"/>
              <a:t>kan</a:t>
            </a:r>
            <a:r>
              <a:rPr lang="en-US" sz="2000" smtClean="0"/>
              <a:t> </a:t>
            </a:r>
            <a:r>
              <a:rPr lang="en-US" sz="2000" err="1" smtClean="0"/>
              <a:t>tegnes</a:t>
            </a:r>
            <a:r>
              <a:rPr lang="en-US" sz="2000" smtClean="0"/>
              <a:t> </a:t>
            </a:r>
            <a:r>
              <a:rPr lang="en-US" sz="2000" err="1" smtClean="0"/>
              <a:t>uden</a:t>
            </a:r>
            <a:r>
              <a:rPr lang="en-US" sz="2000" smtClean="0"/>
              <a:t> </a:t>
            </a:r>
            <a:r>
              <a:rPr lang="en-US" sz="2000" err="1" smtClean="0"/>
              <a:t>krydsende</a:t>
            </a:r>
            <a:r>
              <a:rPr lang="en-US" sz="2000" smtClean="0"/>
              <a:t> </a:t>
            </a:r>
            <a:r>
              <a:rPr lang="en-US" sz="2000" err="1" smtClean="0"/>
              <a:t>kanter</a:t>
            </a:r>
            <a:r>
              <a:rPr lang="en-US" sz="2000" smtClean="0"/>
              <a:t>)</a:t>
            </a:r>
            <a:endParaRPr lang="en-US" sz="2000"/>
          </a:p>
        </p:txBody>
      </p:sp>
      <p:grpSp>
        <p:nvGrpSpPr>
          <p:cNvPr id="232" name="Group 231"/>
          <p:cNvGrpSpPr/>
          <p:nvPr/>
        </p:nvGrpSpPr>
        <p:grpSpPr>
          <a:xfrm>
            <a:off x="1258855" y="1556792"/>
            <a:ext cx="1030013" cy="946609"/>
            <a:chOff x="754799" y="1556792"/>
            <a:chExt cx="1030013" cy="94660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355700" y="1916832"/>
              <a:ext cx="42911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754799" y="1556792"/>
              <a:ext cx="936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err="1" smtClean="0">
                  <a:solidFill>
                    <a:srgbClr val="C00000"/>
                  </a:solidFill>
                </a:rPr>
                <a:t>knude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31406" y="2092786"/>
            <a:ext cx="1442906" cy="945614"/>
            <a:chOff x="127350" y="2092786"/>
            <a:chExt cx="1442906" cy="945614"/>
          </a:xfrm>
        </p:grpSpPr>
        <p:cxnSp>
          <p:nvCxnSpPr>
            <p:cNvPr id="95" name="Straight Arrow Connector 94"/>
            <p:cNvCxnSpPr/>
            <p:nvPr/>
          </p:nvCxnSpPr>
          <p:spPr>
            <a:xfrm>
              <a:off x="827584" y="2451831"/>
              <a:ext cx="74267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27350" y="2092786"/>
              <a:ext cx="700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>
                  <a:solidFill>
                    <a:srgbClr val="C00000"/>
                  </a:solidFill>
                </a:rPr>
                <a:t>k</a:t>
              </a:r>
              <a:r>
                <a:rPr lang="en-US" sz="2000" err="1" smtClean="0">
                  <a:solidFill>
                    <a:srgbClr val="C00000"/>
                  </a:solidFill>
                </a:rPr>
                <a:t>ant</a:t>
              </a:r>
              <a:endParaRPr lang="en-US" sz="200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39552" y="3554198"/>
            <a:ext cx="1874692" cy="1314962"/>
            <a:chOff x="35496" y="3554198"/>
            <a:chExt cx="1874692" cy="1314962"/>
          </a:xfrm>
        </p:grpSpPr>
        <p:cxnSp>
          <p:nvCxnSpPr>
            <p:cNvPr id="97" name="Straight Arrow Connector 96"/>
            <p:cNvCxnSpPr/>
            <p:nvPr/>
          </p:nvCxnSpPr>
          <p:spPr>
            <a:xfrm flipV="1">
              <a:off x="754799" y="3554198"/>
              <a:ext cx="1155389" cy="99299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35496" y="4469050"/>
              <a:ext cx="916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 smtClean="0">
                  <a:solidFill>
                    <a:srgbClr val="C00000"/>
                  </a:solidFill>
                </a:rPr>
                <a:t>flade</a:t>
              </a:r>
              <a:endParaRPr lang="en-US" sz="200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69522" y="260648"/>
            <a:ext cx="8460940" cy="5544616"/>
            <a:chOff x="269522" y="260648"/>
            <a:chExt cx="8460940" cy="55446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Isosceles Triangle 67"/>
          <p:cNvSpPr/>
          <p:nvPr/>
        </p:nvSpPr>
        <p:spPr>
          <a:xfrm rot="18694389">
            <a:off x="2506433" y="1920213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18694389">
            <a:off x="5082609" y="3946300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3477008" y="2641949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08520" y="5858108"/>
            <a:ext cx="885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C00000"/>
                </a:solidFill>
              </a:rPr>
              <a:t>Eksempel</a:t>
            </a:r>
            <a:r>
              <a:rPr lang="en-US" sz="2800" b="1" smtClean="0">
                <a:solidFill>
                  <a:srgbClr val="C00000"/>
                </a:solidFill>
              </a:rPr>
              <a:t>: Find (</a:t>
            </a:r>
            <a:r>
              <a:rPr lang="en-US" sz="2800" b="1" err="1" smtClean="0">
                <a:solidFill>
                  <a:srgbClr val="C00000"/>
                </a:solidFill>
              </a:rPr>
              <a:t>korteste</a:t>
            </a:r>
            <a:r>
              <a:rPr lang="en-US" sz="2800" b="1" smtClean="0">
                <a:solidFill>
                  <a:srgbClr val="C00000"/>
                </a:solidFill>
              </a:rPr>
              <a:t>) </a:t>
            </a:r>
            <a:r>
              <a:rPr lang="en-US" sz="2800" b="1" err="1" smtClean="0">
                <a:solidFill>
                  <a:srgbClr val="C00000"/>
                </a:solidFill>
              </a:rPr>
              <a:t>veje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</a:rPr>
              <a:t>fra</a:t>
            </a:r>
            <a:r>
              <a:rPr lang="en-US" sz="2800" b="1" smtClean="0">
                <a:solidFill>
                  <a:srgbClr val="C00000"/>
                </a:solidFill>
              </a:rPr>
              <a:t> A </a:t>
            </a:r>
            <a:r>
              <a:rPr lang="en-US" sz="2800" b="1" err="1" smtClean="0">
                <a:solidFill>
                  <a:srgbClr val="C00000"/>
                </a:solidFill>
              </a:rPr>
              <a:t>til</a:t>
            </a:r>
            <a:r>
              <a:rPr lang="en-US" sz="2800" b="1" smtClean="0">
                <a:solidFill>
                  <a:srgbClr val="C00000"/>
                </a:solidFill>
              </a:rPr>
              <a:t> B </a:t>
            </a:r>
            <a:r>
              <a:rPr lang="en-US" sz="2800" b="1" err="1" smtClean="0">
                <a:solidFill>
                  <a:srgbClr val="C00000"/>
                </a:solidFill>
              </a:rPr>
              <a:t>i</a:t>
            </a:r>
            <a:r>
              <a:rPr lang="en-US" sz="2800" b="1" smtClean="0">
                <a:solidFill>
                  <a:srgbClr val="C00000"/>
                </a:solidFill>
              </a:rPr>
              <a:t> en </a:t>
            </a:r>
            <a:r>
              <a:rPr lang="en-US" sz="2800" b="1" err="1" smtClean="0">
                <a:solidFill>
                  <a:srgbClr val="C00000"/>
                </a:solidFill>
              </a:rPr>
              <a:t>graf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30184" y="321297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A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792" y="3068960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B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91680" y="6290156"/>
            <a:ext cx="705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Findes</a:t>
            </a:r>
            <a:r>
              <a:rPr lang="en-US" sz="2800" b="1" dirty="0" smtClean="0">
                <a:solidFill>
                  <a:srgbClr val="C00000"/>
                </a:solidFill>
              </a:rPr>
              <a:t> der to </a:t>
            </a:r>
            <a:r>
              <a:rPr lang="en-US" sz="2800" b="1" dirty="0" err="1" smtClean="0">
                <a:solidFill>
                  <a:srgbClr val="C00000"/>
                </a:solidFill>
              </a:rPr>
              <a:t>kant-disjunkte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stier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fra</a:t>
            </a:r>
            <a:r>
              <a:rPr lang="en-US" sz="2800" b="1" dirty="0" smtClean="0">
                <a:solidFill>
                  <a:srgbClr val="C00000"/>
                </a:solidFill>
              </a:rPr>
              <a:t> A </a:t>
            </a:r>
            <a:r>
              <a:rPr lang="en-US" sz="2800" b="1" dirty="0" err="1" smtClean="0">
                <a:solidFill>
                  <a:srgbClr val="C00000"/>
                </a:solidFill>
              </a:rPr>
              <a:t>til</a:t>
            </a:r>
            <a:r>
              <a:rPr lang="en-US" sz="2800" b="1" dirty="0" smtClean="0">
                <a:solidFill>
                  <a:srgbClr val="C00000"/>
                </a:solidFill>
              </a:rPr>
              <a:t> B 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54000" y="1972733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Freeform 27"/>
          <p:cNvSpPr/>
          <p:nvPr/>
        </p:nvSpPr>
        <p:spPr>
          <a:xfrm>
            <a:off x="270933" y="3632200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6" name="Group 65"/>
          <p:cNvGrpSpPr/>
          <p:nvPr/>
        </p:nvGrpSpPr>
        <p:grpSpPr>
          <a:xfrm>
            <a:off x="163766" y="152656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04248" y="260648"/>
            <a:ext cx="2160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smtClean="0">
                <a:solidFill>
                  <a:schemeClr val="bg1"/>
                </a:solidFill>
              </a:rPr>
              <a:t>Gader</a:t>
            </a:r>
            <a:br>
              <a:rPr lang="da-DK" sz="4400" b="1" smtClean="0">
                <a:solidFill>
                  <a:schemeClr val="bg1"/>
                </a:solidFill>
              </a:rPr>
            </a:br>
            <a:r>
              <a:rPr lang="da-DK" sz="4400" b="1" smtClean="0">
                <a:solidFill>
                  <a:schemeClr val="bg1"/>
                </a:solidFill>
              </a:rPr>
              <a:t> &amp;</a:t>
            </a:r>
            <a:br>
              <a:rPr lang="da-DK" sz="4400" b="1" smtClean="0">
                <a:solidFill>
                  <a:schemeClr val="bg1"/>
                </a:solidFill>
              </a:rPr>
            </a:br>
            <a:r>
              <a:rPr lang="da-DK" sz="4400" b="1" smtClean="0">
                <a:solidFill>
                  <a:schemeClr val="bg1"/>
                </a:solidFill>
              </a:rPr>
              <a:t>Stræder</a:t>
            </a:r>
            <a:endParaRPr lang="da-DK" sz="4400" b="1">
              <a:solidFill>
                <a:schemeClr val="bg1"/>
              </a:solidFill>
            </a:endParaRPr>
          </a:p>
        </p:txBody>
      </p:sp>
      <p:sp>
        <p:nvSpPr>
          <p:cNvPr id="2051" name="Cloud Callout 2050"/>
          <p:cNvSpPr/>
          <p:nvPr/>
        </p:nvSpPr>
        <p:spPr>
          <a:xfrm>
            <a:off x="4824536" y="3876691"/>
            <a:ext cx="3059832" cy="1865370"/>
          </a:xfrm>
          <a:prstGeom prst="cloudCallout">
            <a:avLst>
              <a:gd name="adj1" fmla="val -55824"/>
              <a:gd name="adj2" fmla="val 64171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smtClean="0">
                <a:solidFill>
                  <a:schemeClr val="accent3">
                    <a:lumMod val="50000"/>
                  </a:schemeClr>
                </a:solidFill>
              </a:rPr>
              <a:t>Flere detaljer?</a:t>
            </a:r>
          </a:p>
          <a:p>
            <a:pPr algn="ctr"/>
            <a:r>
              <a:rPr lang="da-DK" sz="2400" smtClean="0">
                <a:solidFill>
                  <a:schemeClr val="accent3">
                    <a:lumMod val="50000"/>
                  </a:schemeClr>
                </a:solidFill>
              </a:rPr>
              <a:t>14:00 </a:t>
            </a:r>
            <a:br>
              <a:rPr lang="da-DK" sz="240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a-DK" sz="2400" smtClean="0">
                <a:solidFill>
                  <a:schemeClr val="accent3">
                    <a:lumMod val="50000"/>
                  </a:schemeClr>
                </a:solidFill>
              </a:rPr>
              <a:t>Ian </a:t>
            </a:r>
            <a:r>
              <a:rPr lang="da-DK" sz="2400" err="1" smtClean="0">
                <a:solidFill>
                  <a:schemeClr val="accent3">
                    <a:lumMod val="50000"/>
                  </a:schemeClr>
                </a:solidFill>
              </a:rPr>
              <a:t>Zerny</a:t>
            </a:r>
            <a:r>
              <a:rPr lang="da-DK" sz="240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  <p:bldP spid="72" grpId="0"/>
      <p:bldP spid="73" grpId="0"/>
      <p:bldP spid="75" grpId="0"/>
      <p:bldP spid="26" grpId="0" animBg="1"/>
      <p:bldP spid="28" grpId="0" animBg="1"/>
      <p:bldP spid="20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41450"/>
              </p:ext>
            </p:extLst>
          </p:nvPr>
        </p:nvGraphicFramePr>
        <p:xfrm>
          <a:off x="558654" y="764704"/>
          <a:ext cx="3654424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"/>
                <a:gridCol w="301312"/>
                <a:gridCol w="144016"/>
                <a:gridCol w="216024"/>
                <a:gridCol w="179462"/>
                <a:gridCol w="108570"/>
                <a:gridCol w="144776"/>
                <a:gridCol w="215264"/>
                <a:gridCol w="171899"/>
                <a:gridCol w="221832"/>
                <a:gridCol w="133768"/>
                <a:gridCol w="266717"/>
                <a:gridCol w="192071"/>
                <a:gridCol w="167969"/>
                <a:gridCol w="219194"/>
                <a:gridCol w="212854"/>
                <a:gridCol w="245934"/>
              </a:tblGrid>
              <a:tr h="2244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Hor.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 smtClean="0">
                          <a:solidFill>
                            <a:schemeClr val="tx1"/>
                          </a:solidFill>
                        </a:rPr>
                        <a:t>Ska</a:t>
                      </a: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Ry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 smtClean="0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IC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3329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ICL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RX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5335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10:43</a:t>
                      </a:r>
                      <a:endParaRPr lang="da-DK" sz="1600" dirty="0"/>
                    </a:p>
                  </a:txBody>
                  <a:tcPr marL="0" marR="0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10:49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10:57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10:58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11:00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11:08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11:09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11:11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11:12</a:t>
                      </a:r>
                      <a:endParaRPr lang="da-DK" sz="1600" dirty="0"/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11:18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11:25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11:26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11:31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11:40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" name="Freeform 71"/>
          <p:cNvSpPr/>
          <p:nvPr/>
        </p:nvSpPr>
        <p:spPr>
          <a:xfrm>
            <a:off x="1361660" y="1323873"/>
            <a:ext cx="2609799" cy="2749970"/>
          </a:xfrm>
          <a:custGeom>
            <a:avLst/>
            <a:gdLst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76517 w 2635623"/>
              <a:gd name="connsiteY4" fmla="*/ 578223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82455 w 2635623"/>
              <a:gd name="connsiteY4" fmla="*/ 590099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22647 w 2622176"/>
              <a:gd name="connsiteY0" fmla="*/ 2761013 h 2761013"/>
              <a:gd name="connsiteX1" fmla="*/ 2617810 w 2622176"/>
              <a:gd name="connsiteY1" fmla="*/ 2745994 h 2761013"/>
              <a:gd name="connsiteX2" fmla="*/ 2622176 w 2622176"/>
              <a:gd name="connsiteY2" fmla="*/ 1828800 h 2761013"/>
              <a:gd name="connsiteX3" fmla="*/ 376517 w 2622176"/>
              <a:gd name="connsiteY3" fmla="*/ 1828800 h 2761013"/>
              <a:gd name="connsiteX4" fmla="*/ 382455 w 2622176"/>
              <a:gd name="connsiteY4" fmla="*/ 590099 h 2761013"/>
              <a:gd name="connsiteX5" fmla="*/ 1411941 w 2622176"/>
              <a:gd name="connsiteY5" fmla="*/ 591671 h 2761013"/>
              <a:gd name="connsiteX6" fmla="*/ 1411941 w 2622176"/>
              <a:gd name="connsiteY6" fmla="*/ 0 h 2761013"/>
              <a:gd name="connsiteX7" fmla="*/ 0 w 2622176"/>
              <a:gd name="connsiteY7" fmla="*/ 0 h 2761013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17886"/>
              <a:gd name="connsiteY0" fmla="*/ 2743200 h 2745994"/>
              <a:gd name="connsiteX1" fmla="*/ 2617810 w 2617886"/>
              <a:gd name="connsiteY1" fmla="*/ 2745994 h 2745994"/>
              <a:gd name="connsiteX2" fmla="*/ 2601034 w 2617886"/>
              <a:gd name="connsiteY2" fmla="*/ 1532810 h 2745994"/>
              <a:gd name="connsiteX3" fmla="*/ 371231 w 2617886"/>
              <a:gd name="connsiteY3" fmla="*/ 1532809 h 2745994"/>
              <a:gd name="connsiteX4" fmla="*/ 382455 w 2617886"/>
              <a:gd name="connsiteY4" fmla="*/ 590099 h 2745994"/>
              <a:gd name="connsiteX5" fmla="*/ 1411941 w 2617886"/>
              <a:gd name="connsiteY5" fmla="*/ 591671 h 2745994"/>
              <a:gd name="connsiteX6" fmla="*/ 1411941 w 2617886"/>
              <a:gd name="connsiteY6" fmla="*/ 0 h 2745994"/>
              <a:gd name="connsiteX7" fmla="*/ 0 w 2617886"/>
              <a:gd name="connsiteY7" fmla="*/ 0 h 2745994"/>
              <a:gd name="connsiteX0" fmla="*/ 734522 w 2618146"/>
              <a:gd name="connsiteY0" fmla="*/ 2743200 h 2745994"/>
              <a:gd name="connsiteX1" fmla="*/ 2617810 w 2618146"/>
              <a:gd name="connsiteY1" fmla="*/ 2745994 h 2745994"/>
              <a:gd name="connsiteX2" fmla="*/ 2616891 w 2618146"/>
              <a:gd name="connsiteY2" fmla="*/ 1532810 h 2745994"/>
              <a:gd name="connsiteX3" fmla="*/ 371231 w 2618146"/>
              <a:gd name="connsiteY3" fmla="*/ 1532809 h 2745994"/>
              <a:gd name="connsiteX4" fmla="*/ 382455 w 2618146"/>
              <a:gd name="connsiteY4" fmla="*/ 590099 h 2745994"/>
              <a:gd name="connsiteX5" fmla="*/ 1411941 w 2618146"/>
              <a:gd name="connsiteY5" fmla="*/ 591671 h 2745994"/>
              <a:gd name="connsiteX6" fmla="*/ 1411941 w 2618146"/>
              <a:gd name="connsiteY6" fmla="*/ 0 h 2745994"/>
              <a:gd name="connsiteX7" fmla="*/ 0 w 2618146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53280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81658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43136"/>
              <a:gd name="connsiteY0" fmla="*/ 2743200 h 2745994"/>
              <a:gd name="connsiteX1" fmla="*/ 2617810 w 2643136"/>
              <a:gd name="connsiteY1" fmla="*/ 2745994 h 2745994"/>
              <a:gd name="connsiteX2" fmla="*/ 2643136 w 2643136"/>
              <a:gd name="connsiteY2" fmla="*/ 1816590 h 2745994"/>
              <a:gd name="connsiteX3" fmla="*/ 371231 w 2643136"/>
              <a:gd name="connsiteY3" fmla="*/ 1816589 h 2745994"/>
              <a:gd name="connsiteX4" fmla="*/ 382455 w 2643136"/>
              <a:gd name="connsiteY4" fmla="*/ 590099 h 2745994"/>
              <a:gd name="connsiteX5" fmla="*/ 1411941 w 2643136"/>
              <a:gd name="connsiteY5" fmla="*/ 591671 h 2745994"/>
              <a:gd name="connsiteX6" fmla="*/ 1411941 w 2643136"/>
              <a:gd name="connsiteY6" fmla="*/ 0 h 2745994"/>
              <a:gd name="connsiteX7" fmla="*/ 0 w 2643136"/>
              <a:gd name="connsiteY7" fmla="*/ 0 h 2745994"/>
              <a:gd name="connsiteX0" fmla="*/ 734522 w 2617865"/>
              <a:gd name="connsiteY0" fmla="*/ 2743200 h 2745994"/>
              <a:gd name="connsiteX1" fmla="*/ 2617810 w 2617865"/>
              <a:gd name="connsiteY1" fmla="*/ 2745994 h 2745994"/>
              <a:gd name="connsiteX2" fmla="*/ 2593130 w 2617865"/>
              <a:gd name="connsiteY2" fmla="*/ 1821352 h 2745994"/>
              <a:gd name="connsiteX3" fmla="*/ 371231 w 2617865"/>
              <a:gd name="connsiteY3" fmla="*/ 1816589 h 2745994"/>
              <a:gd name="connsiteX4" fmla="*/ 382455 w 2617865"/>
              <a:gd name="connsiteY4" fmla="*/ 590099 h 2745994"/>
              <a:gd name="connsiteX5" fmla="*/ 1411941 w 2617865"/>
              <a:gd name="connsiteY5" fmla="*/ 591671 h 2745994"/>
              <a:gd name="connsiteX6" fmla="*/ 1411941 w 2617865"/>
              <a:gd name="connsiteY6" fmla="*/ 0 h 2745994"/>
              <a:gd name="connsiteX7" fmla="*/ 0 w 2617865"/>
              <a:gd name="connsiteY7" fmla="*/ 0 h 2745994"/>
              <a:gd name="connsiteX0" fmla="*/ 734522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60703 w 2617943"/>
              <a:gd name="connsiteY0" fmla="*/ 2747962 h 2747962"/>
              <a:gd name="connsiteX1" fmla="*/ 2617810 w 2617943"/>
              <a:gd name="connsiteY1" fmla="*/ 2745994 h 2747962"/>
              <a:gd name="connsiteX2" fmla="*/ 2609799 w 2617943"/>
              <a:gd name="connsiteY2" fmla="*/ 1818971 h 2747962"/>
              <a:gd name="connsiteX3" fmla="*/ 371231 w 2617943"/>
              <a:gd name="connsiteY3" fmla="*/ 1816589 h 2747962"/>
              <a:gd name="connsiteX4" fmla="*/ 382455 w 2617943"/>
              <a:gd name="connsiteY4" fmla="*/ 590099 h 2747962"/>
              <a:gd name="connsiteX5" fmla="*/ 1411941 w 2617943"/>
              <a:gd name="connsiteY5" fmla="*/ 591671 h 2747962"/>
              <a:gd name="connsiteX6" fmla="*/ 1411941 w 2617943"/>
              <a:gd name="connsiteY6" fmla="*/ 0 h 2747962"/>
              <a:gd name="connsiteX7" fmla="*/ 0 w 2617943"/>
              <a:gd name="connsiteY7" fmla="*/ 0 h 2747962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53945"/>
              <a:gd name="connsiteX1" fmla="*/ 2597932 w 2609799"/>
              <a:gd name="connsiteY1" fmla="*/ 2753945 h 2753945"/>
              <a:gd name="connsiteX2" fmla="*/ 2609799 w 2609799"/>
              <a:gd name="connsiteY2" fmla="*/ 1818971 h 2753945"/>
              <a:gd name="connsiteX3" fmla="*/ 371231 w 2609799"/>
              <a:gd name="connsiteY3" fmla="*/ 1816589 h 2753945"/>
              <a:gd name="connsiteX4" fmla="*/ 382455 w 2609799"/>
              <a:gd name="connsiteY4" fmla="*/ 590099 h 2753945"/>
              <a:gd name="connsiteX5" fmla="*/ 1411941 w 2609799"/>
              <a:gd name="connsiteY5" fmla="*/ 591671 h 2753945"/>
              <a:gd name="connsiteX6" fmla="*/ 1411941 w 2609799"/>
              <a:gd name="connsiteY6" fmla="*/ 0 h 2753945"/>
              <a:gd name="connsiteX7" fmla="*/ 0 w 2609799"/>
              <a:gd name="connsiteY7" fmla="*/ 0 h 2753945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49970"/>
              <a:gd name="connsiteX1" fmla="*/ 2601907 w 2609799"/>
              <a:gd name="connsiteY1" fmla="*/ 2749970 h 2749970"/>
              <a:gd name="connsiteX2" fmla="*/ 2609799 w 2609799"/>
              <a:gd name="connsiteY2" fmla="*/ 1818971 h 2749970"/>
              <a:gd name="connsiteX3" fmla="*/ 371231 w 2609799"/>
              <a:gd name="connsiteY3" fmla="*/ 1816589 h 2749970"/>
              <a:gd name="connsiteX4" fmla="*/ 382455 w 2609799"/>
              <a:gd name="connsiteY4" fmla="*/ 590099 h 2749970"/>
              <a:gd name="connsiteX5" fmla="*/ 1411941 w 2609799"/>
              <a:gd name="connsiteY5" fmla="*/ 591671 h 2749970"/>
              <a:gd name="connsiteX6" fmla="*/ 1411941 w 2609799"/>
              <a:gd name="connsiteY6" fmla="*/ 0 h 2749970"/>
              <a:gd name="connsiteX7" fmla="*/ 0 w 2609799"/>
              <a:gd name="connsiteY7" fmla="*/ 0 h 2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799" h="2749970">
                <a:moveTo>
                  <a:pt x="689278" y="2743200"/>
                </a:moveTo>
                <a:lnTo>
                  <a:pt x="2601907" y="2749970"/>
                </a:lnTo>
                <a:cubicBezTo>
                  <a:pt x="2603362" y="2444239"/>
                  <a:pt x="2608344" y="2124702"/>
                  <a:pt x="2609799" y="1818971"/>
                </a:cubicBezTo>
                <a:lnTo>
                  <a:pt x="371231" y="1816589"/>
                </a:lnTo>
                <a:cubicBezTo>
                  <a:pt x="373210" y="1403689"/>
                  <a:pt x="380476" y="1002999"/>
                  <a:pt x="382455" y="590099"/>
                </a:cubicBezTo>
                <a:lnTo>
                  <a:pt x="1411941" y="591671"/>
                </a:lnTo>
                <a:lnTo>
                  <a:pt x="1411941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head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004048" y="619724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uddrag af køreplaner</a:t>
            </a:r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da-DK" sz="4000" dirty="0" smtClean="0"/>
              <a:t>Rejseplan (Horsens til Ry)</a:t>
            </a:r>
            <a:endParaRPr lang="da-DK" sz="4000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99857"/>
              </p:ext>
            </p:extLst>
          </p:nvPr>
        </p:nvGraphicFramePr>
        <p:xfrm>
          <a:off x="5004048" y="856192"/>
          <a:ext cx="3528152" cy="5335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164"/>
                <a:gridCol w="549611"/>
                <a:gridCol w="674525"/>
                <a:gridCol w="1478852"/>
              </a:tblGrid>
              <a:tr h="198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IC125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Re3329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0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ICL27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RX5335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 St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51520" y="5771872"/>
            <a:ext cx="4248472" cy="969496"/>
          </a:xfrm>
          <a:prstGeom prst="rect">
            <a:avLst/>
          </a:prstGeom>
          <a:solidFill>
            <a:srgbClr val="FFC000"/>
          </a:solidFill>
        </p:spPr>
        <p:txBody>
          <a:bodyPr wrap="square" tIns="0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 algn="ctr">
              <a:tabLst>
                <a:tab pos="182563" algn="l"/>
              </a:tabLst>
            </a:pPr>
            <a:r>
              <a:rPr lang="da-DK" sz="2000" dirty="0" smtClean="0"/>
              <a:t>Find tidligste knude for </a:t>
            </a:r>
            <a:r>
              <a:rPr lang="da-DK" sz="2000" b="1" dirty="0" smtClean="0">
                <a:solidFill>
                  <a:srgbClr val="C00000"/>
                </a:solidFill>
              </a:rPr>
              <a:t>Ry</a:t>
            </a:r>
            <a:r>
              <a:rPr lang="da-DK" sz="2000" dirty="0" smtClean="0">
                <a:solidFill>
                  <a:srgbClr val="C00000"/>
                </a:solidFill>
              </a:rPr>
              <a:t> </a:t>
            </a:r>
            <a:r>
              <a:rPr lang="da-DK" sz="2000" dirty="0" smtClean="0"/>
              <a:t>der kan nås fra en given start-knude i </a:t>
            </a:r>
            <a:r>
              <a:rPr lang="da-DK" sz="2000" b="1" dirty="0" smtClean="0">
                <a:solidFill>
                  <a:srgbClr val="C00000"/>
                </a:solidFill>
              </a:rPr>
              <a:t>Horsens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30" y="1222630"/>
            <a:ext cx="2106972" cy="4150586"/>
            <a:chOff x="6282940" y="1942710"/>
            <a:chExt cx="2106972" cy="4150586"/>
          </a:xfrm>
        </p:grpSpPr>
        <p:sp>
          <p:nvSpPr>
            <p:cNvPr id="77" name="Isosceles Triangle 76"/>
            <p:cNvSpPr/>
            <p:nvPr/>
          </p:nvSpPr>
          <p:spPr>
            <a:xfrm rot="5400000">
              <a:off x="7040702" y="2898621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 rot="5400000">
              <a:off x="8244423" y="22855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8245912" y="381078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Isosceles Triangle 79"/>
            <p:cNvSpPr/>
            <p:nvPr/>
          </p:nvSpPr>
          <p:spPr>
            <a:xfrm rot="5400000">
              <a:off x="7822490" y="53372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7821001" y="411307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7047654" y="197871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3" name="Isosceles Triangle 82"/>
            <p:cNvSpPr/>
            <p:nvPr/>
          </p:nvSpPr>
          <p:spPr>
            <a:xfrm rot="-5400000">
              <a:off x="6255566" y="260090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4" name="Isosceles Triangle 83"/>
            <p:cNvSpPr/>
            <p:nvPr/>
          </p:nvSpPr>
          <p:spPr>
            <a:xfrm rot="-5400000">
              <a:off x="6246940" y="350102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Isosceles Triangle 84"/>
            <p:cNvSpPr/>
            <p:nvPr/>
          </p:nvSpPr>
          <p:spPr>
            <a:xfrm rot="-5400000">
              <a:off x="6536484" y="473378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Isosceles Triangle 85"/>
            <p:cNvSpPr/>
            <p:nvPr/>
          </p:nvSpPr>
          <p:spPr>
            <a:xfrm rot="-5400000">
              <a:off x="6246940" y="503044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Isosceles Triangle 86"/>
            <p:cNvSpPr/>
            <p:nvPr/>
          </p:nvSpPr>
          <p:spPr>
            <a:xfrm rot="-5400000">
              <a:off x="6902150" y="59492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7462450" y="32129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Isosceles Triangle 88"/>
            <p:cNvSpPr/>
            <p:nvPr/>
          </p:nvSpPr>
          <p:spPr>
            <a:xfrm rot="-5400000">
              <a:off x="6896524" y="442850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Isosceles Triangle 89"/>
            <p:cNvSpPr/>
            <p:nvPr/>
          </p:nvSpPr>
          <p:spPr>
            <a:xfrm rot="-5400000">
              <a:off x="6899282" y="56424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76576" y="1143795"/>
            <a:ext cx="2780754" cy="4203543"/>
            <a:chOff x="5764386" y="1863875"/>
            <a:chExt cx="2780754" cy="4203543"/>
          </a:xfrm>
        </p:grpSpPr>
        <p:sp>
          <p:nvSpPr>
            <p:cNvPr id="15" name="Oval 14"/>
            <p:cNvSpPr/>
            <p:nvPr/>
          </p:nvSpPr>
          <p:spPr>
            <a:xfrm>
              <a:off x="5778884" y="409972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787526" y="318711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96336" y="317547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388440" y="349239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8424" y="37890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388424" y="47079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35582" y="47251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47550" y="501319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147550" y="53098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795622" y="562376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04248" y="592341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947766" y="592340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596352" y="56237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956392" y="530983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47750" y="501317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14" y="4399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95622" y="44112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953392" y="409732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147550" y="378904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47550" y="34837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38924" y="28732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15619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9018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193182" y="287883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804248" y="227688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79814" y="225099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87526" y="195435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90182" y="196297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6780854" y="219318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 rot="10800000">
              <a:off x="6132892" y="24674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6130776" y="277457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7174912" y="27809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7176988" y="24738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7573052" y="307741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8365140" y="33930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8365140" y="368954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6130777" y="370009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6124426" y="33823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5772852" y="309862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5764386" y="186387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7170638" y="187657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Isosceles Triangle 57"/>
            <p:cNvSpPr/>
            <p:nvPr/>
          </p:nvSpPr>
          <p:spPr>
            <a:xfrm rot="10800000">
              <a:off x="5766502" y="400506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6132892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6132892" y="520590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6418809" y="4623493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6780964" y="43121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7170639" y="43057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7933092" y="400082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7928819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7937327" y="521225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7933092" y="5822229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6787314" y="58243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6778849" y="55299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7575210" y="55172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8365140" y="46065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8569" r="43048" b="36038"/>
          <a:stretch/>
        </p:blipFill>
        <p:spPr>
          <a:xfrm>
            <a:off x="5169022" y="4390513"/>
            <a:ext cx="3204673" cy="1673428"/>
          </a:xfrm>
        </p:spPr>
      </p:pic>
    </p:spTree>
    <p:extLst>
      <p:ext uri="{BB962C8B-B14F-4D97-AF65-F5344CB8AC3E}">
        <p14:creationId xmlns:p14="http://schemas.microsoft.com/office/powerpoint/2010/main" val="40124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rgbClr val="C00000"/>
                </a:solidFill>
              </a:rPr>
              <a:t>Opdatering af Regneark</a:t>
            </a:r>
            <a:endParaRPr lang="da-DK" b="1">
              <a:solidFill>
                <a:srgbClr val="C0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243643" y="4628354"/>
            <a:ext cx="1990293" cy="1523749"/>
            <a:chOff x="5534035" y="1928603"/>
            <a:chExt cx="1990293" cy="1523749"/>
          </a:xfrm>
        </p:grpSpPr>
        <p:cxnSp>
          <p:nvCxnSpPr>
            <p:cNvPr id="6" name="Straight Arrow Connector 5"/>
            <p:cNvCxnSpPr>
              <a:endCxn id="9" idx="3"/>
            </p:cNvCxnSpPr>
            <p:nvPr/>
          </p:nvCxnSpPr>
          <p:spPr>
            <a:xfrm flipV="1">
              <a:off x="5725323" y="2235882"/>
              <a:ext cx="686956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>
              <a:off x="5725323" y="2108603"/>
              <a:ext cx="634235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5725323" y="2108603"/>
              <a:ext cx="686956" cy="4456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>
              <a:off x="5714035" y="2681576"/>
              <a:ext cx="645523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5714035" y="2678485"/>
              <a:ext cx="699406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4"/>
              <a:endCxn id="11" idx="0"/>
            </p:cNvCxnSpPr>
            <p:nvPr/>
          </p:nvCxnSpPr>
          <p:spPr>
            <a:xfrm>
              <a:off x="6539558" y="2861576"/>
              <a:ext cx="1162" cy="230776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2" idx="1"/>
            </p:cNvCxnSpPr>
            <p:nvPr/>
          </p:nvCxnSpPr>
          <p:spPr>
            <a:xfrm>
              <a:off x="6540720" y="2108603"/>
              <a:ext cx="676329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2" idx="2"/>
            </p:cNvCxnSpPr>
            <p:nvPr/>
          </p:nvCxnSpPr>
          <p:spPr>
            <a:xfrm flipV="1">
              <a:off x="6540720" y="2678485"/>
              <a:ext cx="623608" cy="30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2" idx="3"/>
            </p:cNvCxnSpPr>
            <p:nvPr/>
          </p:nvCxnSpPr>
          <p:spPr>
            <a:xfrm flipV="1">
              <a:off x="6540720" y="2805764"/>
              <a:ext cx="676329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545323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A1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534035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A2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9558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60720" y="3092352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C3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64328" y="2498485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C4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9558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C1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84496" y="4948928"/>
            <a:ext cx="2735748" cy="625212"/>
            <a:chOff x="2915816" y="5661248"/>
            <a:chExt cx="2735748" cy="625212"/>
          </a:xfrm>
        </p:grpSpPr>
        <p:sp>
          <p:nvSpPr>
            <p:cNvPr id="58" name="Oval 57"/>
            <p:cNvSpPr/>
            <p:nvPr/>
          </p:nvSpPr>
          <p:spPr>
            <a:xfrm>
              <a:off x="29158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3909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A2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8661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C1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3412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8164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C3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291564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C4</a:t>
              </a:r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62" idx="6"/>
              <a:endCxn id="63" idx="2"/>
            </p:cNvCxnSpPr>
            <p:nvPr/>
          </p:nvCxnSpPr>
          <p:spPr>
            <a:xfrm>
              <a:off x="5176416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9" idx="6"/>
              <a:endCxn id="60" idx="2"/>
            </p:cNvCxnSpPr>
            <p:nvPr/>
          </p:nvCxnSpPr>
          <p:spPr>
            <a:xfrm>
              <a:off x="3750966" y="6106460"/>
              <a:ext cx="11515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3111258" y="5856711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131749" y="5723763"/>
              <a:ext cx="1305140" cy="214582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70844 h 170844"/>
                <a:gd name="connsiteX1" fmla="*/ 360437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99129 h 199129"/>
                <a:gd name="connsiteX1" fmla="*/ 520996 w 887105"/>
                <a:gd name="connsiteY1" fmla="*/ 0 h 199129"/>
                <a:gd name="connsiteX2" fmla="*/ 887105 w 887105"/>
                <a:gd name="connsiteY2" fmla="*/ 199129 h 199129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99131">
                  <a:moveTo>
                    <a:pt x="0" y="199131"/>
                  </a:moveTo>
                  <a:cubicBezTo>
                    <a:pt x="99346" y="-2969"/>
                    <a:pt x="373145" y="2"/>
                    <a:pt x="520996" y="2"/>
                  </a:cubicBezTo>
                  <a:cubicBezTo>
                    <a:pt x="668847" y="2"/>
                    <a:pt x="830039" y="87228"/>
                    <a:pt x="887105" y="199131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563332" y="5856710"/>
              <a:ext cx="840333" cy="102173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521266" y="5866590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95940" y="5686544"/>
              <a:ext cx="1310054" cy="268286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4692647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/>
            <p:cNvSpPr/>
            <p:nvPr/>
          </p:nvSpPr>
          <p:spPr>
            <a:xfrm>
              <a:off x="3570966" y="5661248"/>
              <a:ext cx="1330038" cy="30071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644008" y="2328818"/>
            <a:ext cx="396044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err="1"/>
              <a:t>uberegnet</a:t>
            </a:r>
            <a:r>
              <a:rPr lang="da-DK" dirty="0"/>
              <a:t> celle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  <a:r>
              <a:rPr lang="da-DK" dirty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Beregn </a:t>
            </a:r>
            <a:r>
              <a:rPr lang="da-DK" b="1" dirty="0" smtClean="0">
                <a:solidFill>
                  <a:srgbClr val="00B050"/>
                </a:solidFill>
              </a:rPr>
              <a:t>c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84268" y="5632212"/>
            <a:ext cx="4336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 smtClean="0"/>
              <a:t>topologisk</a:t>
            </a:r>
            <a:r>
              <a:rPr lang="en-US" sz="2000" b="1" smtClean="0"/>
              <a:t> </a:t>
            </a:r>
            <a:r>
              <a:rPr lang="en-US" sz="2000" b="1" err="1" smtClean="0"/>
              <a:t>sortering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mtClean="0"/>
              <a:t> </a:t>
            </a:r>
            <a:r>
              <a:rPr lang="en-US" err="1" smtClean="0"/>
              <a:t>alle</a:t>
            </a:r>
            <a:r>
              <a:rPr lang="en-US" smtClean="0"/>
              <a:t> </a:t>
            </a:r>
            <a:r>
              <a:rPr lang="en-US" err="1" smtClean="0"/>
              <a:t>kanter</a:t>
            </a:r>
            <a:r>
              <a:rPr lang="en-US" smtClean="0"/>
              <a:t> </a:t>
            </a:r>
            <a:r>
              <a:rPr lang="en-US" err="1" smtClean="0"/>
              <a:t>peger</a:t>
            </a:r>
            <a:r>
              <a:rPr lang="en-US" smtClean="0"/>
              <a:t> </a:t>
            </a:r>
            <a:r>
              <a:rPr lang="en-US" err="1" smtClean="0"/>
              <a:t>fra</a:t>
            </a:r>
            <a:r>
              <a:rPr lang="en-US" smtClean="0"/>
              <a:t> </a:t>
            </a:r>
            <a:r>
              <a:rPr lang="en-US" err="1" smtClean="0"/>
              <a:t>venstre</a:t>
            </a:r>
            <a:r>
              <a:rPr lang="en-US" smtClean="0"/>
              <a:t> mod </a:t>
            </a:r>
            <a:r>
              <a:rPr lang="en-US" err="1" smtClean="0"/>
              <a:t>højre</a:t>
            </a:r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284496" y="4808354"/>
            <a:ext cx="27357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36096" y="4427820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>
                <a:solidFill>
                  <a:srgbClr val="C00000"/>
                </a:solidFill>
              </a:rPr>
              <a:t>beregnings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err="1" smtClean="0">
                <a:solidFill>
                  <a:srgbClr val="C00000"/>
                </a:solidFill>
              </a:rPr>
              <a:t>rækkefølge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" y="1854502"/>
            <a:ext cx="3600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1237997" y="2636912"/>
            <a:ext cx="180000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7001" y="24844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7</a:t>
            </a:r>
            <a:endParaRPr lang="da-DK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75656" y="2454756"/>
            <a:ext cx="36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smtClean="0">
                <a:solidFill>
                  <a:srgbClr val="C00000"/>
                </a:solidFill>
              </a:rPr>
              <a:t>?</a:t>
            </a:r>
            <a:endParaRPr lang="da-DK" sz="600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79712" y="2564904"/>
            <a:ext cx="608780" cy="7878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9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7" grpId="0"/>
      <p:bldP spid="52" grpId="0"/>
      <p:bldP spid="27" grpId="0"/>
      <p:bldP spid="53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1172</Words>
  <Application>Microsoft Office PowerPoint</Application>
  <PresentationFormat>Skærmshow (4:3)</PresentationFormat>
  <Paragraphs>458</Paragraphs>
  <Slides>25</Slides>
  <Notes>25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Office Theme</vt:lpstr>
      <vt:lpstr>Algoritmer (v. lektor Gerth S. Brodal)</vt:lpstr>
      <vt:lpstr>PowerPoint-præsentation</vt:lpstr>
      <vt:lpstr>Indhold : Grafer og Algoritmer</vt:lpstr>
      <vt:lpstr>Største Tomme Cirkel</vt:lpstr>
      <vt:lpstr>Største Tomme Cirkel (II)</vt:lpstr>
      <vt:lpstr>Graf</vt:lpstr>
      <vt:lpstr>PowerPoint-præsentation</vt:lpstr>
      <vt:lpstr>Rejseplan (Horsens til Ry)</vt:lpstr>
      <vt:lpstr>Opdatering af Regneark</vt:lpstr>
      <vt:lpstr>Opdatering af Regneark (II)</vt:lpstr>
      <vt:lpstr>Stærke Sammenhængskomponenter</vt:lpstr>
      <vt:lpstr>Stærke Sammenhængskomponenter</vt:lpstr>
      <vt:lpstr>Stærke Sammenhængskomponenter</vt:lpstr>
      <vt:lpstr>xkcd.com/754</vt:lpstr>
      <vt:lpstr>Strømninger i Netværk</vt:lpstr>
      <vt:lpstr>Beregning af Strømninger i Netværk</vt:lpstr>
      <vt:lpstr>Beregning af Strømninger i Netværk</vt:lpstr>
      <vt:lpstr>PowerPoint-præsentation</vt:lpstr>
      <vt:lpstr>Lyskryds</vt:lpstr>
      <vt:lpstr>Lyskryds</vt:lpstr>
      <vt:lpstr>PowerPoint-præsentation</vt:lpstr>
      <vt:lpstr>PowerPoint-præsentation</vt:lpstr>
      <vt:lpstr>Rushhour</vt:lpstr>
      <vt:lpstr>Indhold :  Grafer og Algoritmer</vt:lpstr>
      <vt:lpstr>Opsummering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Laurits</cp:lastModifiedBy>
  <cp:revision>132</cp:revision>
  <dcterms:created xsi:type="dcterms:W3CDTF">2013-01-12T19:15:06Z</dcterms:created>
  <dcterms:modified xsi:type="dcterms:W3CDTF">2013-03-02T07:16:34Z</dcterms:modified>
</cp:coreProperties>
</file>