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2" r:id="rId3"/>
    <p:sldId id="271" r:id="rId4"/>
    <p:sldId id="272" r:id="rId5"/>
    <p:sldId id="317" r:id="rId6"/>
    <p:sldId id="270" r:id="rId7"/>
    <p:sldId id="258" r:id="rId8"/>
    <p:sldId id="262" r:id="rId9"/>
    <p:sldId id="305" r:id="rId10"/>
    <p:sldId id="306" r:id="rId11"/>
    <p:sldId id="296" r:id="rId12"/>
    <p:sldId id="297" r:id="rId13"/>
    <p:sldId id="301" r:id="rId14"/>
    <p:sldId id="299" r:id="rId15"/>
    <p:sldId id="298" r:id="rId16"/>
    <p:sldId id="300" r:id="rId17"/>
    <p:sldId id="265" r:id="rId18"/>
    <p:sldId id="266" r:id="rId19"/>
    <p:sldId id="278" r:id="rId20"/>
    <p:sldId id="309" r:id="rId21"/>
    <p:sldId id="310" r:id="rId22"/>
    <p:sldId id="312" r:id="rId23"/>
    <p:sldId id="313" r:id="rId24"/>
    <p:sldId id="314" r:id="rId25"/>
    <p:sldId id="315" r:id="rId26"/>
    <p:sldId id="316" r:id="rId27"/>
    <p:sldId id="303" r:id="rId28"/>
    <p:sldId id="290" r:id="rId29"/>
    <p:sldId id="291" r:id="rId30"/>
    <p:sldId id="302" r:id="rId31"/>
    <p:sldId id="284" r:id="rId32"/>
    <p:sldId id="285" r:id="rId3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th Stølting Brodal" initials="GSB" lastIdx="1" clrIdx="0">
    <p:extLst>
      <p:ext uri="{19B8F6BF-5375-455C-9EA6-DF929625EA0E}">
        <p15:presenceInfo xmlns:p15="http://schemas.microsoft.com/office/powerpoint/2012/main" userId="Gerth Stølting Brod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2" autoAdjust="0"/>
    <p:restoredTop sz="80236" autoAdjust="0"/>
  </p:normalViewPr>
  <p:slideViewPr>
    <p:cSldViewPr snapToGrid="0">
      <p:cViewPr varScale="1">
        <p:scale>
          <a:sx n="58" d="100"/>
          <a:sy n="58" d="100"/>
        </p:scale>
        <p:origin x="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04T18:53:58.734" idx="1">
    <p:pos x="2606" y="161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925F7-082F-4FDB-8738-6B089B9EF742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16729-FA6F-4B45-B746-9DAD251AA1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592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dblp.uni-trier.de/db/conf/stoc/stoc2002.html#BrodalLMTT02" TargetMode="External"/><Relationship Id="rId3" Type="http://schemas.openxmlformats.org/officeDocument/2006/relationships/hyperlink" Target="http://dblp.uni-trier.de/pers/hd/b/Brodal:Gerth_St=oslash=lting" TargetMode="External"/><Relationship Id="rId7" Type="http://schemas.openxmlformats.org/officeDocument/2006/relationships/hyperlink" Target="http://dblp.uni-trier.de/db/journals/jcss/jcss67.html#BrodalLMTT0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blp.uni-trier.de/pers/hd/t/Tsichlas:Kostas" TargetMode="External"/><Relationship Id="rId5" Type="http://schemas.openxmlformats.org/officeDocument/2006/relationships/hyperlink" Target="http://dblp.uni-trier.de/pers/hd/m/Makris:Christos" TargetMode="External"/><Relationship Id="rId10" Type="http://schemas.openxmlformats.org/officeDocument/2006/relationships/hyperlink" Target="http://dblp.uni-trier.de/db/journals/algorithmica/algorithmica33.html#BrodalMSTT02" TargetMode="External"/><Relationship Id="rId4" Type="http://schemas.openxmlformats.org/officeDocument/2006/relationships/hyperlink" Target="http://dblp.uni-trier.de/pers/hd/l/Lagogiannis:George" TargetMode="External"/><Relationship Id="rId9" Type="http://schemas.openxmlformats.org/officeDocument/2006/relationships/hyperlink" Target="http://dblp.uni-trier.de/pers/hd/s/Sioutas:Spyros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Talk </a:t>
            </a:r>
            <a:r>
              <a:rPr lang="da-DK" dirty="0" err="1" smtClean="0"/>
              <a:t>duration</a:t>
            </a:r>
            <a:r>
              <a:rPr lang="da-DK" dirty="0" smtClean="0"/>
              <a:t>: 45 min</a:t>
            </a:r>
          </a:p>
          <a:p>
            <a:endParaRPr lang="da-DK" dirty="0" smtClean="0"/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finger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449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578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9640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HKUST Theoretical Computer Science Center Research Report HKUST-TCSC-2001-03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(Paper also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dumb-Sort and not-so-Dumb-Sort)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3254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Return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search</a:t>
            </a:r>
            <a:r>
              <a:rPr lang="da-DK" baseline="0" dirty="0" smtClean="0"/>
              <a:t>. Standard 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search</a:t>
            </a:r>
            <a:r>
              <a:rPr lang="da-DK" baseline="0" dirty="0" smtClean="0"/>
              <a:t> starts at the </a:t>
            </a:r>
            <a:r>
              <a:rPr lang="da-DK" baseline="0" dirty="0" err="1" smtClean="0"/>
              <a:t>root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652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0954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8135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Bentley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Yao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proved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matching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lower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bound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except</a:t>
            </a:r>
            <a:r>
              <a:rPr lang="da-DK" baseline="0" dirty="0" smtClean="0"/>
              <a:t> a ”-O(log* d)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319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0103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724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757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Athanasios visited MADALGO</a:t>
            </a:r>
            <a:r>
              <a:rPr lang="en-US" baseline="0" dirty="0" smtClean="0"/>
              <a:t> in 2007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Gerth visited </a:t>
            </a:r>
            <a:r>
              <a:rPr lang="en-US" b="1" baseline="0" dirty="0" err="1" smtClean="0"/>
              <a:t>Patras</a:t>
            </a:r>
            <a:r>
              <a:rPr lang="en-US" b="1" baseline="0" dirty="0" smtClean="0"/>
              <a:t> in October 2001</a:t>
            </a:r>
            <a:endParaRPr lang="en-US" b="1" dirty="0" smtClean="0"/>
          </a:p>
          <a:p>
            <a:r>
              <a:rPr lang="en-US" dirty="0" smtClean="0"/>
              <a:t>    </a:t>
            </a:r>
            <a:endParaRPr lang="da-DK" dirty="0" smtClean="0"/>
          </a:p>
          <a:p>
            <a:r>
              <a:rPr lang="en-US" dirty="0" smtClean="0"/>
              <a:t>Joint</a:t>
            </a:r>
            <a:r>
              <a:rPr lang="en-US" baseline="0" dirty="0" smtClean="0"/>
              <a:t> publications:</a:t>
            </a:r>
          </a:p>
          <a:p>
            <a:endParaRPr lang="da-DK" dirty="0" smtClean="0">
              <a:hlinkClick r:id="rId3"/>
            </a:endParaRPr>
          </a:p>
          <a:p>
            <a:endParaRPr lang="da-DK" dirty="0" smtClean="0">
              <a:hlinkClick r:id="rId3"/>
            </a:endParaRPr>
          </a:p>
          <a:p>
            <a:r>
              <a:rPr lang="da-DK" dirty="0" smtClean="0">
                <a:hlinkClick r:id="rId3"/>
              </a:rPr>
              <a:t>Brodal</a:t>
            </a:r>
            <a:r>
              <a:rPr lang="da-DK" dirty="0" smtClean="0"/>
              <a:t>, </a:t>
            </a:r>
            <a:r>
              <a:rPr lang="da-DK" dirty="0" err="1" smtClean="0">
                <a:hlinkClick r:id="rId4"/>
              </a:rPr>
              <a:t>Lagogiannis</a:t>
            </a:r>
            <a:r>
              <a:rPr lang="da-DK" dirty="0" smtClean="0"/>
              <a:t>, </a:t>
            </a:r>
            <a:r>
              <a:rPr lang="da-DK" dirty="0" err="1" smtClean="0">
                <a:hlinkClick r:id="rId5"/>
              </a:rPr>
              <a:t>Makris</a:t>
            </a:r>
            <a:r>
              <a:rPr lang="da-DK" dirty="0" smtClean="0"/>
              <a:t>, AK. </a:t>
            </a:r>
            <a:r>
              <a:rPr lang="da-DK" dirty="0" err="1" smtClean="0"/>
              <a:t>Tsakalidis</a:t>
            </a:r>
            <a:r>
              <a:rPr lang="da-DK" dirty="0" smtClean="0"/>
              <a:t>, </a:t>
            </a:r>
            <a:r>
              <a:rPr lang="da-DK" dirty="0" err="1" smtClean="0">
                <a:hlinkClick r:id="rId6"/>
              </a:rPr>
              <a:t>Tsichlas</a:t>
            </a:r>
            <a:r>
              <a:rPr lang="da-DK" dirty="0" smtClean="0"/>
              <a:t>:</a:t>
            </a:r>
            <a:br>
              <a:rPr lang="da-DK" dirty="0" smtClean="0"/>
            </a:br>
            <a:r>
              <a:rPr lang="da-DK" dirty="0" smtClean="0"/>
              <a:t>Optimal finger </a:t>
            </a:r>
            <a:r>
              <a:rPr lang="da-DK" dirty="0" err="1" smtClean="0"/>
              <a:t>search</a:t>
            </a:r>
            <a:r>
              <a:rPr lang="da-DK" dirty="0" smtClean="0"/>
              <a:t> </a:t>
            </a:r>
            <a:r>
              <a:rPr lang="da-DK" dirty="0" err="1" smtClean="0"/>
              <a:t>trees</a:t>
            </a:r>
            <a:r>
              <a:rPr lang="da-DK" dirty="0" smtClean="0"/>
              <a:t> in the pointer </a:t>
            </a:r>
            <a:r>
              <a:rPr lang="da-DK" dirty="0" err="1" smtClean="0"/>
              <a:t>machine</a:t>
            </a:r>
            <a:r>
              <a:rPr lang="da-DK" dirty="0" smtClean="0"/>
              <a:t>. </a:t>
            </a:r>
            <a:r>
              <a:rPr lang="da-DK" dirty="0" smtClean="0">
                <a:hlinkClick r:id="rId7"/>
              </a:rPr>
              <a:t>STOC 02 </a:t>
            </a:r>
            <a:r>
              <a:rPr lang="da-DK" dirty="0" smtClean="0"/>
              <a:t>/</a:t>
            </a:r>
            <a:r>
              <a:rPr lang="da-DK" dirty="0" smtClean="0">
                <a:hlinkClick r:id="rId7"/>
              </a:rPr>
              <a:t>JCSS 03 </a:t>
            </a:r>
            <a:endParaRPr lang="da-DK" dirty="0" smtClean="0"/>
          </a:p>
          <a:p>
            <a:r>
              <a:rPr lang="da-DK" dirty="0" smtClean="0">
                <a:hlinkClick r:id="rId8"/>
              </a:rPr>
              <a:t>STOC 2002</a:t>
            </a:r>
            <a:r>
              <a:rPr lang="da-DK" dirty="0" smtClean="0"/>
              <a:t>: 583-591</a:t>
            </a:r>
          </a:p>
          <a:p>
            <a:endParaRPr lang="da-DK" dirty="0" smtClean="0"/>
          </a:p>
          <a:p>
            <a:r>
              <a:rPr lang="da-DK" dirty="0" smtClean="0">
                <a:hlinkClick r:id="rId3"/>
              </a:rPr>
              <a:t>Brodal</a:t>
            </a:r>
            <a:r>
              <a:rPr lang="da-DK" dirty="0" smtClean="0"/>
              <a:t>, </a:t>
            </a:r>
            <a:r>
              <a:rPr lang="da-DK" dirty="0" err="1" smtClean="0">
                <a:hlinkClick r:id="rId5"/>
              </a:rPr>
              <a:t>Makris</a:t>
            </a:r>
            <a:r>
              <a:rPr lang="da-DK" dirty="0" smtClean="0"/>
              <a:t>, </a:t>
            </a:r>
            <a:r>
              <a:rPr lang="da-DK" dirty="0" err="1" smtClean="0">
                <a:hlinkClick r:id="rId9"/>
              </a:rPr>
              <a:t>Sioutas</a:t>
            </a:r>
            <a:r>
              <a:rPr lang="da-DK" dirty="0" smtClean="0"/>
              <a:t>, A.K. </a:t>
            </a:r>
            <a:r>
              <a:rPr lang="da-DK" dirty="0" err="1" smtClean="0"/>
              <a:t>Tsakalidis</a:t>
            </a:r>
            <a:r>
              <a:rPr lang="da-DK" dirty="0" smtClean="0"/>
              <a:t>, </a:t>
            </a:r>
            <a:r>
              <a:rPr lang="da-DK" dirty="0" err="1" smtClean="0">
                <a:hlinkClick r:id="rId6"/>
              </a:rPr>
              <a:t>Tsichlas</a:t>
            </a:r>
            <a:r>
              <a:rPr lang="da-DK" dirty="0" smtClean="0"/>
              <a:t>:</a:t>
            </a:r>
            <a:br>
              <a:rPr lang="da-DK" dirty="0" smtClean="0"/>
            </a:br>
            <a:r>
              <a:rPr lang="da-DK" dirty="0" smtClean="0"/>
              <a:t>Optimal Solutions for the Temporal </a:t>
            </a:r>
            <a:r>
              <a:rPr lang="da-DK" dirty="0" err="1" smtClean="0"/>
              <a:t>Precedence</a:t>
            </a:r>
            <a:r>
              <a:rPr lang="da-DK" dirty="0" smtClean="0"/>
              <a:t> Problem. </a:t>
            </a:r>
            <a:r>
              <a:rPr lang="da-DK" dirty="0" err="1" smtClean="0">
                <a:hlinkClick r:id="rId10"/>
              </a:rPr>
              <a:t>Algorithmica</a:t>
            </a:r>
            <a:r>
              <a:rPr lang="da-DK" dirty="0" smtClean="0">
                <a:hlinkClick r:id="rId10"/>
              </a:rPr>
              <a:t> 33(4)</a:t>
            </a:r>
            <a:r>
              <a:rPr lang="da-DK" dirty="0" smtClean="0"/>
              <a:t>: 494-510 (2002)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517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Idea: Have </a:t>
            </a:r>
            <a:r>
              <a:rPr lang="da-DK" dirty="0" err="1" smtClean="0"/>
              <a:t>regularity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constraint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leftmost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path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order</a:t>
            </a:r>
            <a:r>
              <a:rPr lang="da-DK" baseline="0" dirty="0" smtClean="0"/>
              <a:t> nodes </a:t>
            </a:r>
            <a:r>
              <a:rPr lang="da-DK" baseline="0" dirty="0" err="1" smtClean="0"/>
              <a:t>into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blocks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allow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height</a:t>
            </a:r>
            <a:r>
              <a:rPr lang="da-DK" baseline="0" dirty="0" smtClean="0"/>
              <a:t> difference TWO on </a:t>
            </a:r>
            <a:r>
              <a:rPr lang="da-DK" baseline="0" dirty="0" err="1" smtClean="0"/>
              <a:t>leftmost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path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5126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Tsakalidis</a:t>
            </a:r>
            <a:r>
              <a:rPr lang="da-DK" baseline="0" dirty="0" smtClean="0"/>
              <a:t> 1984 – AVL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O(1) fingers </a:t>
            </a:r>
            <a:r>
              <a:rPr lang="da-DK" baseline="0" dirty="0" err="1" smtClean="0"/>
              <a:t>allow</a:t>
            </a:r>
            <a:r>
              <a:rPr lang="da-DK" baseline="0" dirty="0" smtClean="0"/>
              <a:t> fingers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moved</a:t>
            </a:r>
            <a:r>
              <a:rPr lang="da-DK" baseline="0" dirty="0" smtClean="0"/>
              <a:t> in O(log d) time</a:t>
            </a:r>
          </a:p>
          <a:p>
            <a:r>
              <a:rPr lang="da-DK" baseline="0" dirty="0" smtClean="0"/>
              <a:t>RAM 2005 </a:t>
            </a:r>
            <a:r>
              <a:rPr lang="da-DK" baseline="0" dirty="0" err="1" smtClean="0"/>
              <a:t>Tsakalidis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Simplified</a:t>
            </a:r>
            <a:r>
              <a:rPr lang="da-DK" baseline="0" dirty="0" smtClean="0"/>
              <a:t>, but </a:t>
            </a:r>
            <a:r>
              <a:rPr lang="da-DK" baseline="0" dirty="0" err="1" smtClean="0"/>
              <a:t>either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randomization</a:t>
            </a:r>
            <a:r>
              <a:rPr lang="da-DK" baseline="0" dirty="0" smtClean="0"/>
              <a:t> or 1 finger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7112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160F-2E5C-4E3C-A95C-812909532F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5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CPM 1999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Left </a:t>
            </a:r>
            <a:r>
              <a:rPr lang="en-US" dirty="0" smtClean="0"/>
              <a:t>maximal =block</a:t>
            </a:r>
            <a:r>
              <a:rPr lang="en-US" baseline="0" dirty="0" smtClean="0"/>
              <a:t> elements in the leaf lists by color (= character to the left of index), such that blocks of identical colored pairs can be skipped in O(1) time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160F-2E5C-4E3C-A95C-812909532F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7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Incremental splitting</a:t>
            </a:r>
            <a:r>
              <a:rPr lang="en-US" baseline="0" dirty="0" smtClean="0"/>
              <a:t> = O(log n) time for top insertions</a:t>
            </a:r>
          </a:p>
          <a:p>
            <a:r>
              <a:rPr lang="en-US" dirty="0" smtClean="0"/>
              <a:t>Splitting</a:t>
            </a:r>
            <a:r>
              <a:rPr lang="en-US" baseline="0" dirty="0" smtClean="0"/>
              <a:t> of buffers O(log n) time</a:t>
            </a:r>
          </a:p>
          <a:p>
            <a:r>
              <a:rPr lang="en-US" baseline="0" dirty="0" smtClean="0"/>
              <a:t>Zeroing game gets a factor O(log n) overhead</a:t>
            </a:r>
          </a:p>
          <a:p>
            <a:r>
              <a:rPr lang="en-US" baseline="0" dirty="0" smtClean="0"/>
              <a:t>Zeroing game is studied in “Maintaining order in a list paper”, Dietz &amp; </a:t>
            </a:r>
            <a:r>
              <a:rPr lang="en-US" baseline="0" dirty="0" err="1" smtClean="0"/>
              <a:t>Sleator</a:t>
            </a:r>
            <a:r>
              <a:rPr lang="en-US" baseline="0" dirty="0" smtClean="0"/>
              <a:t> 1987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160F-2E5C-4E3C-A95C-812909532F2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43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Trivial sum </a:t>
            </a:r>
            <a:r>
              <a:rPr lang="da-DK" dirty="0" err="1" smtClean="0"/>
              <a:t>xi</a:t>
            </a:r>
            <a:r>
              <a:rPr lang="da-DK" dirty="0" err="1" smtClean="0">
                <a:sym typeface="Symbol"/>
              </a:rPr>
              <a:t>n</a:t>
            </a:r>
            <a:r>
              <a:rPr lang="da-DK" dirty="0" smtClean="0">
                <a:sym typeface="Symbol"/>
              </a:rPr>
              <a:t> – simple </a:t>
            </a:r>
            <a:r>
              <a:rPr lang="da-DK" dirty="0" err="1" smtClean="0">
                <a:sym typeface="Symbol"/>
              </a:rPr>
              <a:t>induction</a:t>
            </a:r>
            <a:r>
              <a:rPr lang="da-DK" dirty="0" smtClean="0">
                <a:sym typeface="Symbol"/>
              </a:rPr>
              <a:t>, </a:t>
            </a:r>
            <a:r>
              <a:rPr lang="da-DK" dirty="0" err="1" smtClean="0">
                <a:sym typeface="Symbol"/>
              </a:rPr>
              <a:t>either</a:t>
            </a:r>
            <a:r>
              <a:rPr lang="da-DK" dirty="0" smtClean="0">
                <a:sym typeface="Symbol"/>
              </a:rPr>
              <a:t> xj1 and all xi1 or </a:t>
            </a:r>
            <a:r>
              <a:rPr lang="da-DK" dirty="0" err="1" smtClean="0">
                <a:sym typeface="Symbol"/>
              </a:rPr>
              <a:t>xj</a:t>
            </a:r>
            <a:r>
              <a:rPr lang="da-DK" dirty="0" smtClean="0">
                <a:sym typeface="Symbol"/>
              </a:rPr>
              <a:t>&gt;1</a:t>
            </a:r>
            <a:r>
              <a:rPr lang="da-DK" baseline="0" dirty="0" smtClean="0">
                <a:sym typeface="Symbol"/>
              </a:rPr>
              <a:t> and Z </a:t>
            </a:r>
            <a:r>
              <a:rPr lang="da-DK" baseline="0" dirty="0" err="1" smtClean="0">
                <a:sym typeface="Symbol"/>
              </a:rPr>
              <a:t>decreases</a:t>
            </a:r>
            <a:r>
              <a:rPr lang="da-DK" baseline="0" dirty="0" smtClean="0">
                <a:sym typeface="Symbol"/>
              </a:rPr>
              <a:t> by more </a:t>
            </a:r>
            <a:r>
              <a:rPr lang="da-DK" baseline="0" dirty="0" err="1" smtClean="0">
                <a:sym typeface="Symbol"/>
              </a:rPr>
              <a:t>than</a:t>
            </a:r>
            <a:r>
              <a:rPr lang="da-DK" baseline="0" dirty="0" smtClean="0">
                <a:sym typeface="Symbol"/>
              </a:rPr>
              <a:t> A </a:t>
            </a:r>
            <a:r>
              <a:rPr lang="da-DK" baseline="0" dirty="0" err="1" smtClean="0">
                <a:sym typeface="Symbol"/>
              </a:rPr>
              <a:t>increases</a:t>
            </a:r>
            <a:endParaRPr lang="da-DK" baseline="0" dirty="0" smtClean="0">
              <a:sym typeface="Symbol"/>
            </a:endParaRPr>
          </a:p>
          <a:p>
            <a:endParaRPr lang="da-DK" baseline="0" dirty="0" smtClean="0">
              <a:sym typeface="Symbol"/>
            </a:endParaRPr>
          </a:p>
          <a:p>
            <a:r>
              <a:rPr lang="da-DK" baseline="0" dirty="0" err="1" smtClean="0">
                <a:sym typeface="Symbol"/>
              </a:rPr>
              <a:t>Halving</a:t>
            </a:r>
            <a:r>
              <a:rPr lang="da-DK" baseline="0" dirty="0" smtClean="0">
                <a:sym typeface="Symbol"/>
              </a:rPr>
              <a:t>/splitting game: </a:t>
            </a:r>
            <a:r>
              <a:rPr lang="da-DK" baseline="0" dirty="0" err="1" smtClean="0">
                <a:sym typeface="Symbol"/>
              </a:rPr>
              <a:t>consider</a:t>
            </a:r>
            <a:r>
              <a:rPr lang="da-DK" baseline="0" dirty="0" smtClean="0">
                <a:sym typeface="Symbol"/>
              </a:rPr>
              <a:t> </a:t>
            </a:r>
            <a:r>
              <a:rPr lang="da-DK" baseline="0" dirty="0" err="1" smtClean="0">
                <a:sym typeface="Symbol"/>
              </a:rPr>
              <a:t>yi</a:t>
            </a:r>
            <a:r>
              <a:rPr lang="da-DK" baseline="0" dirty="0" smtClean="0">
                <a:sym typeface="Symbol"/>
              </a:rPr>
              <a:t>=max (0,xi-(H_(n-1) -1)) =&gt; game on </a:t>
            </a:r>
            <a:r>
              <a:rPr lang="da-DK" baseline="0" dirty="0" err="1" smtClean="0">
                <a:sym typeface="Symbol"/>
              </a:rPr>
              <a:t>xi’s</a:t>
            </a:r>
            <a:r>
              <a:rPr lang="da-DK" baseline="0" dirty="0" smtClean="0">
                <a:sym typeface="Symbol"/>
              </a:rPr>
              <a:t> is a </a:t>
            </a:r>
            <a:r>
              <a:rPr lang="da-DK" baseline="0" dirty="0" err="1" smtClean="0">
                <a:sym typeface="Symbol"/>
              </a:rPr>
              <a:t>zeroing</a:t>
            </a:r>
            <a:r>
              <a:rPr lang="da-DK" baseline="0" dirty="0" smtClean="0">
                <a:sym typeface="Symbol"/>
              </a:rPr>
              <a:t> game on </a:t>
            </a:r>
            <a:r>
              <a:rPr lang="da-DK" baseline="0" dirty="0" err="1" smtClean="0">
                <a:sym typeface="Symbol"/>
              </a:rPr>
              <a:t>yi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160F-2E5C-4E3C-A95C-812909532F2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3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Free</a:t>
            </a:r>
            <a:r>
              <a:rPr lang="da-DK" dirty="0" smtClean="0"/>
              <a:t> interpretation</a:t>
            </a:r>
            <a:r>
              <a:rPr lang="da-DK" baseline="0" dirty="0" smtClean="0"/>
              <a:t> over the </a:t>
            </a:r>
            <a:r>
              <a:rPr lang="da-DK" baseline="0" dirty="0" err="1" smtClean="0"/>
              <a:t>paper</a:t>
            </a:r>
            <a:r>
              <a:rPr lang="da-DK" baseline="0" dirty="0" smtClean="0"/>
              <a:t> </a:t>
            </a:r>
            <a:r>
              <a:rPr lang="da-DK" dirty="0" smtClean="0"/>
              <a:t>AVL</a:t>
            </a:r>
            <a:r>
              <a:rPr lang="da-DK" baseline="0" dirty="0" smtClean="0"/>
              <a:t> –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Localized</a:t>
            </a:r>
            <a:r>
              <a:rPr lang="da-DK" baseline="0" dirty="0" smtClean="0"/>
              <a:t> Search (</a:t>
            </a:r>
            <a:r>
              <a:rPr lang="en-US" dirty="0" smtClean="0"/>
              <a:t>ICALP 1984)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728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Flip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cards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197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093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818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039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595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Let </a:t>
            </a:r>
            <a:r>
              <a:rPr lang="da-DK" dirty="0" err="1" smtClean="0"/>
              <a:t>us</a:t>
            </a:r>
            <a:r>
              <a:rPr lang="da-DK" dirty="0" smtClean="0"/>
              <a:t> </a:t>
            </a:r>
            <a:r>
              <a:rPr lang="da-DK" dirty="0" err="1" smtClean="0"/>
              <a:t>repeat</a:t>
            </a:r>
            <a:r>
              <a:rPr lang="da-DK" dirty="0" smtClean="0"/>
              <a:t> – but </a:t>
            </a:r>
            <a:r>
              <a:rPr lang="da-DK" dirty="0" err="1" smtClean="0"/>
              <a:t>now</a:t>
            </a:r>
            <a:r>
              <a:rPr lang="da-DK" dirty="0" smtClean="0"/>
              <a:t> </a:t>
            </a:r>
            <a:r>
              <a:rPr lang="da-DK" dirty="0" err="1" smtClean="0"/>
              <a:t>cards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sorted</a:t>
            </a:r>
            <a:r>
              <a:rPr lang="da-DK" baseline="0" dirty="0" smtClean="0"/>
              <a:t>!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6729-FA6F-4B45-B746-9DAD251AA12F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17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AEB-03FF-47A6-9FEC-0BF634E72BF4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54A3-95B7-4D8C-AD7D-C96B37D6472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93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AEB-03FF-47A6-9FEC-0BF634E72BF4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54A3-95B7-4D8C-AD7D-C96B37D6472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34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AEB-03FF-47A6-9FEC-0BF634E72BF4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54A3-95B7-4D8C-AD7D-C96B37D6472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39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AEB-03FF-47A6-9FEC-0BF634E72BF4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54A3-95B7-4D8C-AD7D-C96B37D6472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151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AEB-03FF-47A6-9FEC-0BF634E72BF4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54A3-95B7-4D8C-AD7D-C96B37D6472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381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AEB-03FF-47A6-9FEC-0BF634E72BF4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54A3-95B7-4D8C-AD7D-C96B37D6472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264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AEB-03FF-47A6-9FEC-0BF634E72BF4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54A3-95B7-4D8C-AD7D-C96B37D6472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34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AEB-03FF-47A6-9FEC-0BF634E72BF4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54A3-95B7-4D8C-AD7D-C96B37D6472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04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AEB-03FF-47A6-9FEC-0BF634E72BF4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54A3-95B7-4D8C-AD7D-C96B37D6472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44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AEB-03FF-47A6-9FEC-0BF634E72BF4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54A3-95B7-4D8C-AD7D-C96B37D6472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21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AEB-03FF-47A6-9FEC-0BF634E72BF4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54A3-95B7-4D8C-AD7D-C96B37D6472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706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EAEB-03FF-47A6-9FEC-0BF634E72BF4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54A3-95B7-4D8C-AD7D-C96B37D6472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59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10" Type="http://schemas.openxmlformats.org/officeDocument/2006/relationships/comments" Target="../comments/comment1.xml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1536176"/>
            <a:ext cx="9144000" cy="2387600"/>
          </a:xfrm>
        </p:spPr>
        <p:txBody>
          <a:bodyPr anchor="ctr"/>
          <a:lstStyle/>
          <a:p>
            <a:r>
              <a:rPr lang="da-DK" b="1" dirty="0" err="1">
                <a:latin typeface="+mn-lt"/>
              </a:rPr>
              <a:t>Searching</a:t>
            </a:r>
            <a:r>
              <a:rPr lang="da-DK" b="1" dirty="0">
                <a:latin typeface="+mn-lt"/>
              </a:rPr>
              <a:t> in </a:t>
            </a:r>
            <a:r>
              <a:rPr lang="da-DK" b="1" dirty="0" err="1" smtClean="0">
                <a:latin typeface="+mn-lt"/>
              </a:rPr>
              <a:t>Trees</a:t>
            </a:r>
            <a:endParaRPr lang="da-DK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19599"/>
            <a:ext cx="12192000" cy="2451101"/>
          </a:xfrm>
        </p:spPr>
        <p:txBody>
          <a:bodyPr>
            <a:normAutofit fontScale="92500"/>
          </a:bodyPr>
          <a:lstStyle/>
          <a:p>
            <a:r>
              <a:rPr lang="da-DK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Gerth Stølting Brodal</a:t>
            </a:r>
          </a:p>
          <a:p>
            <a:endParaRPr lang="da-DK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Aarhus </a:t>
            </a:r>
            <a:r>
              <a:rPr lang="da-D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  <a:endParaRPr lang="da-D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on </a:t>
            </a:r>
            <a:r>
              <a:rPr lang="da-DK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Art of Data </a:t>
            </a:r>
            <a:r>
              <a:rPr lang="da-DK" sz="2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Structures</a:t>
            </a:r>
            <a:r>
              <a:rPr lang="da-DK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honor of Prof. Athanasios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Tsakalidis</a:t>
            </a:r>
            <a:r>
              <a:rPr lang="da-DK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Patras, </a:t>
            </a:r>
            <a:r>
              <a:rPr lang="da-DK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Greece</a:t>
            </a:r>
            <a:r>
              <a:rPr lang="da-DK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November 7, 2017 </a:t>
            </a:r>
            <a:endParaRPr lang="da-DK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92" t="45195" r="2322" b="38067"/>
          <a:stretch/>
        </p:blipFill>
        <p:spPr>
          <a:xfrm>
            <a:off x="4754815" y="5138168"/>
            <a:ext cx="2682365" cy="2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9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10031207" y="4021929"/>
            <a:ext cx="1581868" cy="1663700"/>
            <a:chOff x="539999" y="4002538"/>
            <a:chExt cx="1581868" cy="1663700"/>
          </a:xfrm>
        </p:grpSpPr>
        <p:cxnSp>
          <p:nvCxnSpPr>
            <p:cNvPr id="108" name="Straight Connector 107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7658405" y="2386125"/>
            <a:ext cx="3144669" cy="1631954"/>
            <a:chOff x="539999" y="4002538"/>
            <a:chExt cx="1581868" cy="1663700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2922334" y="1085288"/>
            <a:ext cx="6308406" cy="1285296"/>
            <a:chOff x="539999" y="4002538"/>
            <a:chExt cx="1581868" cy="1663700"/>
          </a:xfrm>
        </p:grpSpPr>
        <p:cxnSp>
          <p:nvCxnSpPr>
            <p:cNvPr id="117" name="Straight Connector 116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6076537" y="1085288"/>
            <a:ext cx="3154203" cy="1285296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9230740" y="2370584"/>
            <a:ext cx="1591401" cy="1660576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0021673" y="4002538"/>
            <a:ext cx="800467" cy="1670612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0037524" y="5687497"/>
            <a:ext cx="374851" cy="672310"/>
          </a:xfrm>
          <a:prstGeom prst="line">
            <a:avLst/>
          </a:prstGeom>
          <a:ln w="76200">
            <a:solidFill>
              <a:srgbClr val="FF1F1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539999" y="4002538"/>
            <a:ext cx="1581868" cy="1663700"/>
            <a:chOff x="539999" y="4002538"/>
            <a:chExt cx="1581868" cy="1663700"/>
          </a:xfrm>
        </p:grpSpPr>
        <p:cxnSp>
          <p:nvCxnSpPr>
            <p:cNvPr id="96" name="Straight Connector 95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3703735" y="3988590"/>
            <a:ext cx="1581868" cy="1663700"/>
            <a:chOff x="539999" y="4002538"/>
            <a:chExt cx="1581868" cy="1663700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6867471" y="4002538"/>
            <a:ext cx="1581868" cy="1663700"/>
            <a:chOff x="539999" y="4002538"/>
            <a:chExt cx="1581868" cy="1663700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1349999" y="2370584"/>
            <a:ext cx="3144669" cy="1631954"/>
            <a:chOff x="539999" y="4002538"/>
            <a:chExt cx="1581868" cy="1663700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144533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1" name="Oval 70"/>
          <p:cNvSpPr/>
          <p:nvPr/>
        </p:nvSpPr>
        <p:spPr>
          <a:xfrm>
            <a:off x="1726401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3" name="Oval 72"/>
          <p:cNvSpPr/>
          <p:nvPr/>
        </p:nvSpPr>
        <p:spPr>
          <a:xfrm>
            <a:off x="3308269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7" name="Oval 76"/>
          <p:cNvSpPr/>
          <p:nvPr/>
        </p:nvSpPr>
        <p:spPr>
          <a:xfrm>
            <a:off x="6472005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9" name="Oval 78"/>
          <p:cNvSpPr/>
          <p:nvPr/>
        </p:nvSpPr>
        <p:spPr>
          <a:xfrm>
            <a:off x="8053873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0" name="Oval 79"/>
          <p:cNvSpPr/>
          <p:nvPr/>
        </p:nvSpPr>
        <p:spPr>
          <a:xfrm>
            <a:off x="8844807" y="20010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1" name="Oval 80"/>
          <p:cNvSpPr/>
          <p:nvPr/>
        </p:nvSpPr>
        <p:spPr>
          <a:xfrm>
            <a:off x="9635741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2" name="Oval 81"/>
          <p:cNvSpPr/>
          <p:nvPr/>
        </p:nvSpPr>
        <p:spPr>
          <a:xfrm>
            <a:off x="10426675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Oval 3"/>
          <p:cNvSpPr/>
          <p:nvPr/>
        </p:nvSpPr>
        <p:spPr>
          <a:xfrm>
            <a:off x="11217608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2" name="Oval 71"/>
          <p:cNvSpPr/>
          <p:nvPr/>
        </p:nvSpPr>
        <p:spPr>
          <a:xfrm>
            <a:off x="2517335" y="20010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5" name="Oval 74"/>
          <p:cNvSpPr/>
          <p:nvPr/>
        </p:nvSpPr>
        <p:spPr>
          <a:xfrm>
            <a:off x="4890137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3" name="Group 12"/>
          <p:cNvGrpSpPr/>
          <p:nvPr/>
        </p:nvGrpSpPr>
        <p:grpSpPr>
          <a:xfrm>
            <a:off x="935467" y="3588538"/>
            <a:ext cx="7118405" cy="828000"/>
            <a:chOff x="935467" y="3588538"/>
            <a:chExt cx="7118405" cy="828000"/>
          </a:xfrm>
        </p:grpSpPr>
        <p:sp>
          <p:nvSpPr>
            <p:cNvPr id="70" name="Oval 69"/>
            <p:cNvSpPr/>
            <p:nvPr/>
          </p:nvSpPr>
          <p:spPr>
            <a:xfrm>
              <a:off x="935467" y="358853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7262939" y="358853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4099203" y="358853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</p:grpSp>
      <p:sp>
        <p:nvSpPr>
          <p:cNvPr id="76" name="Oval 75"/>
          <p:cNvSpPr/>
          <p:nvPr/>
        </p:nvSpPr>
        <p:spPr>
          <a:xfrm>
            <a:off x="5681071" y="6802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94" name="Group 93"/>
          <p:cNvGrpSpPr/>
          <p:nvPr/>
        </p:nvGrpSpPr>
        <p:grpSpPr>
          <a:xfrm>
            <a:off x="0" y="680238"/>
            <a:ext cx="12153075" cy="5400000"/>
            <a:chOff x="0" y="680238"/>
            <a:chExt cx="12153075" cy="5400000"/>
          </a:xfrm>
        </p:grpSpPr>
        <p:sp>
          <p:nvSpPr>
            <p:cNvPr id="44" name="TextBox 43"/>
            <p:cNvSpPr txBox="1"/>
            <p:nvPr/>
          </p:nvSpPr>
          <p:spPr>
            <a:xfrm>
              <a:off x="0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0934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81868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63736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27472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909340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700274" y="20010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91208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282142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073075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72802" y="20010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45604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18406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54670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36538" y="680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0934" y="5252782"/>
            <a:ext cx="10571208" cy="828000"/>
            <a:chOff x="790934" y="5241352"/>
            <a:chExt cx="10571208" cy="828000"/>
          </a:xfrm>
        </p:grpSpPr>
        <p:sp>
          <p:nvSpPr>
            <p:cNvPr id="88" name="Oval 87"/>
            <p:cNvSpPr/>
            <p:nvPr/>
          </p:nvSpPr>
          <p:spPr>
            <a:xfrm>
              <a:off x="8844807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90934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700274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282142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72802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118406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954670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536538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35467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10426675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2517335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7262939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4099203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5681071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</p:grp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42 ?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1251" flipV="1">
            <a:off x="6542536" y="337809"/>
            <a:ext cx="608114" cy="608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08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own Arrow 42"/>
          <p:cNvSpPr/>
          <p:nvPr/>
        </p:nvSpPr>
        <p:spPr>
          <a:xfrm>
            <a:off x="5790576" y="1952616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Down Arrow 44"/>
          <p:cNvSpPr/>
          <p:nvPr/>
        </p:nvSpPr>
        <p:spPr>
          <a:xfrm>
            <a:off x="6571477" y="1952614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Down Arrow 45"/>
          <p:cNvSpPr/>
          <p:nvPr/>
        </p:nvSpPr>
        <p:spPr>
          <a:xfrm>
            <a:off x="8941674" y="1952614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Down Arrow 46"/>
          <p:cNvSpPr/>
          <p:nvPr/>
        </p:nvSpPr>
        <p:spPr>
          <a:xfrm>
            <a:off x="7330372" y="1952614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9" name="Rounded Rectangle 68"/>
          <p:cNvSpPr/>
          <p:nvPr/>
        </p:nvSpPr>
        <p:spPr>
          <a:xfrm>
            <a:off x="227350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018468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809586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600704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391822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4974058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556294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8138530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182940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765176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347412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929648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720766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5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0511884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1303000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Binary</a:t>
            </a: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a-DK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search</a:t>
            </a: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41 ?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7350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18468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09586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00704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91822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74058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56294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38530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82940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65176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47412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929648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20766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511884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303000" y="2794279"/>
            <a:ext cx="648000" cy="1139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7261414" y="4011428"/>
            <a:ext cx="0" cy="46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047241" y="54924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da-DK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Forgot</a:t>
            </a:r>
            <a:r>
              <a:rPr lang="da-DK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sort...</a:t>
            </a:r>
            <a:endParaRPr lang="da-DK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4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6" grpId="1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6867471" y="4002538"/>
            <a:ext cx="1581868" cy="1663700"/>
            <a:chOff x="539999" y="4002538"/>
            <a:chExt cx="1581868" cy="1663700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10031207" y="4021929"/>
            <a:ext cx="1581868" cy="1663700"/>
            <a:chOff x="539999" y="4002538"/>
            <a:chExt cx="1581868" cy="1663700"/>
          </a:xfrm>
        </p:grpSpPr>
        <p:cxnSp>
          <p:nvCxnSpPr>
            <p:cNvPr id="108" name="Straight Connector 107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7658405" y="2386125"/>
            <a:ext cx="3144669" cy="1631954"/>
            <a:chOff x="539999" y="4002538"/>
            <a:chExt cx="1581868" cy="1663700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2922334" y="1085288"/>
            <a:ext cx="6308406" cy="1285296"/>
            <a:chOff x="539999" y="4002538"/>
            <a:chExt cx="1581868" cy="1663700"/>
          </a:xfrm>
        </p:grpSpPr>
        <p:cxnSp>
          <p:nvCxnSpPr>
            <p:cNvPr id="117" name="Straight Connector 116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6076537" y="1085288"/>
            <a:ext cx="3154203" cy="1285296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7658405" y="2370584"/>
            <a:ext cx="1572335" cy="1631954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6840694" y="4018079"/>
            <a:ext cx="800467" cy="1670612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56545" y="5703038"/>
            <a:ext cx="374851" cy="672310"/>
          </a:xfrm>
          <a:prstGeom prst="line">
            <a:avLst/>
          </a:prstGeom>
          <a:ln w="76200">
            <a:solidFill>
              <a:srgbClr val="FF1F1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539999" y="4002538"/>
            <a:ext cx="1581868" cy="1663700"/>
            <a:chOff x="539999" y="4002538"/>
            <a:chExt cx="1581868" cy="1663700"/>
          </a:xfrm>
        </p:grpSpPr>
        <p:cxnSp>
          <p:nvCxnSpPr>
            <p:cNvPr id="96" name="Straight Connector 95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3703735" y="3988590"/>
            <a:ext cx="1581868" cy="1663700"/>
            <a:chOff x="539999" y="4002538"/>
            <a:chExt cx="1581868" cy="1663700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1349999" y="2370584"/>
            <a:ext cx="3144669" cy="1631954"/>
            <a:chOff x="539999" y="4002538"/>
            <a:chExt cx="1581868" cy="1663700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144533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0" name="Oval 69"/>
          <p:cNvSpPr/>
          <p:nvPr/>
        </p:nvSpPr>
        <p:spPr>
          <a:xfrm>
            <a:off x="935467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1" name="Oval 70"/>
          <p:cNvSpPr/>
          <p:nvPr/>
        </p:nvSpPr>
        <p:spPr>
          <a:xfrm>
            <a:off x="1726401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3" name="Oval 72"/>
          <p:cNvSpPr/>
          <p:nvPr/>
        </p:nvSpPr>
        <p:spPr>
          <a:xfrm>
            <a:off x="3308269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7" name="Oval 76"/>
          <p:cNvSpPr/>
          <p:nvPr/>
        </p:nvSpPr>
        <p:spPr>
          <a:xfrm>
            <a:off x="6472005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9" name="Oval 78"/>
          <p:cNvSpPr/>
          <p:nvPr/>
        </p:nvSpPr>
        <p:spPr>
          <a:xfrm>
            <a:off x="8053873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0" name="Oval 79"/>
          <p:cNvSpPr/>
          <p:nvPr/>
        </p:nvSpPr>
        <p:spPr>
          <a:xfrm>
            <a:off x="8844807" y="20010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1" name="Oval 80"/>
          <p:cNvSpPr/>
          <p:nvPr/>
        </p:nvSpPr>
        <p:spPr>
          <a:xfrm>
            <a:off x="9635741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2" name="Oval 81"/>
          <p:cNvSpPr/>
          <p:nvPr/>
        </p:nvSpPr>
        <p:spPr>
          <a:xfrm>
            <a:off x="10426675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Oval 3"/>
          <p:cNvSpPr/>
          <p:nvPr/>
        </p:nvSpPr>
        <p:spPr>
          <a:xfrm>
            <a:off x="11217608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2" name="Oval 71"/>
          <p:cNvSpPr/>
          <p:nvPr/>
        </p:nvSpPr>
        <p:spPr>
          <a:xfrm>
            <a:off x="2517335" y="20010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5" name="Oval 74"/>
          <p:cNvSpPr/>
          <p:nvPr/>
        </p:nvSpPr>
        <p:spPr>
          <a:xfrm>
            <a:off x="4890137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8" name="Oval 77"/>
          <p:cNvSpPr/>
          <p:nvPr/>
        </p:nvSpPr>
        <p:spPr>
          <a:xfrm>
            <a:off x="7262939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4" name="Oval 73"/>
          <p:cNvSpPr/>
          <p:nvPr/>
        </p:nvSpPr>
        <p:spPr>
          <a:xfrm>
            <a:off x="4099203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6" name="Oval 75"/>
          <p:cNvSpPr/>
          <p:nvPr/>
        </p:nvSpPr>
        <p:spPr>
          <a:xfrm>
            <a:off x="5681071" y="6802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94" name="Group 93"/>
          <p:cNvGrpSpPr/>
          <p:nvPr/>
        </p:nvGrpSpPr>
        <p:grpSpPr>
          <a:xfrm>
            <a:off x="0" y="680238"/>
            <a:ext cx="12153075" cy="5400000"/>
            <a:chOff x="0" y="680238"/>
            <a:chExt cx="12153075" cy="5400000"/>
          </a:xfrm>
        </p:grpSpPr>
        <p:sp>
          <p:nvSpPr>
            <p:cNvPr id="44" name="TextBox 43"/>
            <p:cNvSpPr txBox="1"/>
            <p:nvPr/>
          </p:nvSpPr>
          <p:spPr>
            <a:xfrm>
              <a:off x="0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0934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81868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63736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27472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909340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700274" y="20010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91208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282142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073075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72802" y="20010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45604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18406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54670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36538" y="680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6963052" y="6345708"/>
            <a:ext cx="1053503" cy="556417"/>
          </a:xfrm>
        </p:spPr>
        <p:txBody>
          <a:bodyPr>
            <a:normAutofit fontScale="90000"/>
          </a:bodyPr>
          <a:lstStyle/>
          <a:p>
            <a:r>
              <a:rPr lang="da-DK" b="0" dirty="0" smtClean="0">
                <a:solidFill>
                  <a:srgbClr val="FF1F1F"/>
                </a:solidFill>
                <a:latin typeface="+mn-lt"/>
              </a:rPr>
              <a:t>41</a:t>
            </a:r>
            <a:endParaRPr lang="da-DK" b="0" dirty="0">
              <a:solidFill>
                <a:srgbClr val="FF1F1F"/>
              </a:solidFill>
              <a:latin typeface="+mn-lt"/>
            </a:endParaRPr>
          </a:p>
        </p:txBody>
      </p:sp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1251" flipV="1">
            <a:off x="6542536" y="337809"/>
            <a:ext cx="608114" cy="608114"/>
          </a:xfrm>
          <a:prstGeom prst="rect">
            <a:avLst/>
          </a:prstGeom>
          <a:noFill/>
        </p:spPr>
      </p:pic>
      <p:sp>
        <p:nvSpPr>
          <p:cNvPr id="12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dirty="0" err="1" smtClean="0"/>
              <a:t>Random</a:t>
            </a:r>
            <a:r>
              <a:rPr lang="da-DK" dirty="0" smtClean="0"/>
              <a:t> </a:t>
            </a:r>
            <a:r>
              <a:rPr lang="da-DK" dirty="0" err="1" smtClean="0"/>
              <a:t>keys</a:t>
            </a:r>
            <a:endParaRPr lang="da-DK" dirty="0"/>
          </a:p>
        </p:txBody>
      </p:sp>
      <p:sp>
        <p:nvSpPr>
          <p:cNvPr id="2" name="TextBox 1"/>
          <p:cNvSpPr txBox="1"/>
          <p:nvPr/>
        </p:nvSpPr>
        <p:spPr>
          <a:xfrm>
            <a:off x="8303692" y="5746521"/>
            <a:ext cx="143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>
                <a:solidFill>
                  <a:srgbClr val="FF0000"/>
                </a:solidFill>
              </a:rPr>
              <a:t>not </a:t>
            </a:r>
            <a:r>
              <a:rPr lang="da-DK" sz="2000" dirty="0" err="1" smtClean="0">
                <a:solidFill>
                  <a:srgbClr val="FF0000"/>
                </a:solidFill>
              </a:rPr>
              <a:t>reachable</a:t>
            </a:r>
            <a:endParaRPr lang="da-DK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7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6867471" y="4002538"/>
            <a:ext cx="1581868" cy="1663700"/>
            <a:chOff x="539999" y="4002538"/>
            <a:chExt cx="1581868" cy="1663700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10031207" y="4021929"/>
            <a:ext cx="1581868" cy="1663700"/>
            <a:chOff x="539999" y="4002538"/>
            <a:chExt cx="1581868" cy="1663700"/>
          </a:xfrm>
        </p:grpSpPr>
        <p:cxnSp>
          <p:nvCxnSpPr>
            <p:cNvPr id="108" name="Straight Connector 107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7658405" y="2386125"/>
            <a:ext cx="3144669" cy="1631954"/>
            <a:chOff x="539999" y="4002538"/>
            <a:chExt cx="1581868" cy="1663700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2922334" y="1085288"/>
            <a:ext cx="6308406" cy="1285296"/>
            <a:chOff x="539999" y="4002538"/>
            <a:chExt cx="1581868" cy="1663700"/>
          </a:xfrm>
        </p:grpSpPr>
        <p:cxnSp>
          <p:nvCxnSpPr>
            <p:cNvPr id="117" name="Straight Connector 116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539999" y="4002538"/>
            <a:ext cx="1581868" cy="1663700"/>
            <a:chOff x="539999" y="4002538"/>
            <a:chExt cx="1581868" cy="1663700"/>
          </a:xfrm>
        </p:grpSpPr>
        <p:cxnSp>
          <p:nvCxnSpPr>
            <p:cNvPr id="96" name="Straight Connector 95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3703735" y="3988590"/>
            <a:ext cx="1581868" cy="1663700"/>
            <a:chOff x="539999" y="4002538"/>
            <a:chExt cx="1581868" cy="1663700"/>
          </a:xfrm>
          <a:solidFill>
            <a:schemeClr val="bg1"/>
          </a:solidFill>
        </p:grpSpPr>
        <p:cxnSp>
          <p:nvCxnSpPr>
            <p:cNvPr id="102" name="Straight Connector 101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1349999" y="2370584"/>
            <a:ext cx="3144669" cy="1631954"/>
            <a:chOff x="539999" y="4002538"/>
            <a:chExt cx="1581868" cy="1663700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144533" y="5241352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0" name="Oval 69"/>
          <p:cNvSpPr/>
          <p:nvPr/>
        </p:nvSpPr>
        <p:spPr>
          <a:xfrm>
            <a:off x="935467" y="3588538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1" name="Oval 70"/>
          <p:cNvSpPr/>
          <p:nvPr/>
        </p:nvSpPr>
        <p:spPr>
          <a:xfrm>
            <a:off x="1726401" y="5241352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3" name="Oval 72"/>
          <p:cNvSpPr/>
          <p:nvPr/>
        </p:nvSpPr>
        <p:spPr>
          <a:xfrm>
            <a:off x="3308269" y="5241352"/>
            <a:ext cx="790933" cy="82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7" name="Oval 76"/>
          <p:cNvSpPr/>
          <p:nvPr/>
        </p:nvSpPr>
        <p:spPr>
          <a:xfrm>
            <a:off x="6472005" y="5241352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9" name="Oval 78"/>
          <p:cNvSpPr/>
          <p:nvPr/>
        </p:nvSpPr>
        <p:spPr>
          <a:xfrm>
            <a:off x="8053873" y="5241352"/>
            <a:ext cx="790933" cy="82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0" name="Oval 79"/>
          <p:cNvSpPr/>
          <p:nvPr/>
        </p:nvSpPr>
        <p:spPr>
          <a:xfrm>
            <a:off x="8844807" y="2001038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1" name="Oval 80"/>
          <p:cNvSpPr/>
          <p:nvPr/>
        </p:nvSpPr>
        <p:spPr>
          <a:xfrm>
            <a:off x="9635741" y="5241352"/>
            <a:ext cx="790933" cy="82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2" name="Oval 81"/>
          <p:cNvSpPr/>
          <p:nvPr/>
        </p:nvSpPr>
        <p:spPr>
          <a:xfrm>
            <a:off x="10426675" y="3588538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Oval 3"/>
          <p:cNvSpPr/>
          <p:nvPr/>
        </p:nvSpPr>
        <p:spPr>
          <a:xfrm>
            <a:off x="11217608" y="5241352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2" name="Oval 71"/>
          <p:cNvSpPr/>
          <p:nvPr/>
        </p:nvSpPr>
        <p:spPr>
          <a:xfrm>
            <a:off x="2517335" y="2001038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5" name="Oval 74"/>
          <p:cNvSpPr/>
          <p:nvPr/>
        </p:nvSpPr>
        <p:spPr>
          <a:xfrm>
            <a:off x="4890137" y="5241352"/>
            <a:ext cx="790933" cy="82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8" name="Oval 77"/>
          <p:cNvSpPr/>
          <p:nvPr/>
        </p:nvSpPr>
        <p:spPr>
          <a:xfrm>
            <a:off x="7262939" y="3588538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4" name="Oval 73"/>
          <p:cNvSpPr/>
          <p:nvPr/>
        </p:nvSpPr>
        <p:spPr>
          <a:xfrm>
            <a:off x="4099203" y="3588538"/>
            <a:ext cx="790933" cy="82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6" name="Oval 75"/>
          <p:cNvSpPr/>
          <p:nvPr/>
        </p:nvSpPr>
        <p:spPr>
          <a:xfrm>
            <a:off x="5681071" y="680238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94" name="Group 93"/>
          <p:cNvGrpSpPr/>
          <p:nvPr/>
        </p:nvGrpSpPr>
        <p:grpSpPr>
          <a:xfrm>
            <a:off x="0" y="680238"/>
            <a:ext cx="12153075" cy="5400000"/>
            <a:chOff x="0" y="680238"/>
            <a:chExt cx="12153075" cy="5400000"/>
          </a:xfrm>
        </p:grpSpPr>
        <p:sp>
          <p:nvSpPr>
            <p:cNvPr id="44" name="TextBox 43"/>
            <p:cNvSpPr txBox="1"/>
            <p:nvPr/>
          </p:nvSpPr>
          <p:spPr>
            <a:xfrm>
              <a:off x="0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0934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81868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63736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27472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909340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700274" y="20010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91208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282142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073075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72802" y="20010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45604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18406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54670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36538" y="680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90275" y="3030254"/>
            <a:ext cx="145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err="1" smtClean="0"/>
              <a:t>useful</a:t>
            </a:r>
            <a:endParaRPr lang="da-DK" sz="3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333340" y="1428799"/>
            <a:ext cx="145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err="1" smtClean="0"/>
              <a:t>useful</a:t>
            </a:r>
            <a:endParaRPr lang="da-DK" sz="3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8501037" y="1421148"/>
            <a:ext cx="145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err="1" smtClean="0"/>
              <a:t>useful</a:t>
            </a:r>
            <a:endParaRPr lang="da-DK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Reachable</a:t>
            </a:r>
            <a:r>
              <a:rPr lang="da-DK" dirty="0" smtClean="0"/>
              <a:t> nodes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673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0" grpId="0"/>
      <p:bldP spid="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7735" cy="1325563"/>
          </a:xfrm>
        </p:spPr>
        <p:txBody>
          <a:bodyPr>
            <a:normAutofit/>
          </a:bodyPr>
          <a:lstStyle/>
          <a:p>
            <a:r>
              <a:rPr lang="da-DK" dirty="0" err="1" smtClean="0"/>
              <a:t>Reachable</a:t>
            </a:r>
            <a:r>
              <a:rPr lang="da-DK" dirty="0" smtClean="0"/>
              <a:t> nodes – </a:t>
            </a:r>
            <a:r>
              <a:rPr lang="da-DK" dirty="0" err="1" smtClean="0"/>
              <a:t>analysis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215" y="1837408"/>
            <a:ext cx="8363796" cy="2019981"/>
          </a:xfrm>
        </p:spPr>
        <p:txBody>
          <a:bodyPr/>
          <a:lstStyle/>
          <a:p>
            <a:pPr marL="0" indent="0">
              <a:buNone/>
              <a:tabLst>
                <a:tab pos="7264400" algn="l"/>
              </a:tabLst>
            </a:pPr>
            <a:r>
              <a:rPr lang="da-DK" dirty="0" smtClean="0"/>
              <a:t>Pr[ v</a:t>
            </a:r>
            <a:r>
              <a:rPr lang="da-DK" baseline="-25000" dirty="0" smtClean="0"/>
              <a:t>i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rgbClr val="FF0000"/>
                </a:solidFill>
              </a:rPr>
              <a:t>useful</a:t>
            </a:r>
            <a:r>
              <a:rPr lang="da-DK" dirty="0" smtClean="0"/>
              <a:t> ] = |L</a:t>
            </a:r>
            <a:r>
              <a:rPr lang="da-DK" baseline="-25000" dirty="0" smtClean="0"/>
              <a:t>i</a:t>
            </a:r>
            <a:r>
              <a:rPr lang="da-DK" dirty="0" smtClean="0"/>
              <a:t>| / </a:t>
            </a:r>
            <a:r>
              <a:rPr lang="el-GR" dirty="0" smtClean="0"/>
              <a:t>Σ</a:t>
            </a:r>
            <a:r>
              <a:rPr lang="da-DK" baseline="-25000" dirty="0" err="1" smtClean="0"/>
              <a:t>j</a:t>
            </a:r>
            <a:r>
              <a:rPr lang="da-DK" dirty="0" err="1" smtClean="0"/>
              <a:t>|L</a:t>
            </a:r>
            <a:r>
              <a:rPr lang="da-DK" baseline="-25000" dirty="0" err="1" smtClean="0"/>
              <a:t>j</a:t>
            </a:r>
            <a:r>
              <a:rPr lang="da-DK" dirty="0" smtClean="0"/>
              <a:t>|</a:t>
            </a:r>
          </a:p>
          <a:p>
            <a:pPr marL="0" indent="0">
              <a:buNone/>
            </a:pPr>
            <a:r>
              <a:rPr lang="da-DK" dirty="0" smtClean="0"/>
              <a:t>E[ # </a:t>
            </a:r>
            <a:r>
              <a:rPr lang="da-DK" dirty="0" err="1" smtClean="0">
                <a:solidFill>
                  <a:srgbClr val="FF0000"/>
                </a:solidFill>
              </a:rPr>
              <a:t>useful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smtClean="0"/>
              <a:t>nodes at </a:t>
            </a:r>
            <a:r>
              <a:rPr lang="da-DK" dirty="0" err="1" smtClean="0"/>
              <a:t>level</a:t>
            </a:r>
            <a:r>
              <a:rPr lang="da-DK" dirty="0" smtClean="0"/>
              <a:t> ] = </a:t>
            </a:r>
            <a:r>
              <a:rPr lang="el-GR" dirty="0" smtClean="0"/>
              <a:t>Σ</a:t>
            </a:r>
            <a:r>
              <a:rPr lang="da-DK" baseline="-25000" dirty="0" smtClean="0"/>
              <a:t>i</a:t>
            </a:r>
            <a:r>
              <a:rPr lang="da-DK" dirty="0" smtClean="0"/>
              <a:t>( |</a:t>
            </a:r>
            <a:r>
              <a:rPr lang="da-DK" dirty="0" smtClean="0"/>
              <a:t>L</a:t>
            </a:r>
            <a:r>
              <a:rPr lang="da-DK" baseline="-25000" dirty="0" smtClean="0"/>
              <a:t>i</a:t>
            </a:r>
            <a:r>
              <a:rPr lang="da-DK" dirty="0" smtClean="0"/>
              <a:t>| / </a:t>
            </a:r>
            <a:r>
              <a:rPr lang="el-GR" dirty="0" smtClean="0"/>
              <a:t>Σ</a:t>
            </a:r>
            <a:r>
              <a:rPr lang="da-DK" baseline="-25000" dirty="0" err="1" smtClean="0"/>
              <a:t>j</a:t>
            </a:r>
            <a:r>
              <a:rPr lang="da-DK" dirty="0" err="1" smtClean="0"/>
              <a:t>|L</a:t>
            </a:r>
            <a:r>
              <a:rPr lang="da-DK" baseline="-25000" dirty="0" err="1" smtClean="0"/>
              <a:t>j</a:t>
            </a:r>
            <a:r>
              <a:rPr lang="da-DK" dirty="0" smtClean="0"/>
              <a:t>| ) </a:t>
            </a:r>
            <a:r>
              <a:rPr lang="da-DK" dirty="0" smtClean="0"/>
              <a:t>= 1</a:t>
            </a:r>
          </a:p>
          <a:p>
            <a:pPr marL="0" indent="0">
              <a:buNone/>
            </a:pPr>
            <a:r>
              <a:rPr lang="da-DK" dirty="0" smtClean="0"/>
              <a:t>E[ # </a:t>
            </a:r>
            <a:r>
              <a:rPr lang="da-DK" dirty="0" err="1" smtClean="0">
                <a:solidFill>
                  <a:srgbClr val="FF0000"/>
                </a:solidFill>
              </a:rPr>
              <a:t>useful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smtClean="0"/>
              <a:t>nodes in </a:t>
            </a:r>
            <a:r>
              <a:rPr lang="da-DK" dirty="0" err="1" smtClean="0"/>
              <a:t>tree</a:t>
            </a:r>
            <a:r>
              <a:rPr lang="da-DK" dirty="0" smtClean="0"/>
              <a:t> ] = </a:t>
            </a:r>
            <a:r>
              <a:rPr lang="da-DK" dirty="0" err="1" smtClean="0"/>
              <a:t>height</a:t>
            </a:r>
            <a:r>
              <a:rPr lang="da-DK" dirty="0" smtClean="0"/>
              <a:t> - 1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E[ # </a:t>
            </a:r>
            <a:r>
              <a:rPr lang="da-DK" dirty="0" err="1" smtClean="0">
                <a:solidFill>
                  <a:srgbClr val="FF0000"/>
                </a:solidFill>
              </a:rPr>
              <a:t>reachable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smtClean="0"/>
              <a:t>nodes in </a:t>
            </a:r>
            <a:r>
              <a:rPr lang="da-DK" dirty="0" err="1" smtClean="0"/>
              <a:t>tree</a:t>
            </a:r>
            <a:r>
              <a:rPr lang="da-DK" dirty="0" smtClean="0"/>
              <a:t> ] ≤ height</a:t>
            </a:r>
            <a:r>
              <a:rPr lang="da-DK" baseline="30000" dirty="0" smtClean="0"/>
              <a:t>2</a:t>
            </a:r>
            <a:r>
              <a:rPr lang="da-DK" dirty="0" smtClean="0"/>
              <a:t> = </a:t>
            </a:r>
            <a:r>
              <a:rPr lang="da-DK" b="1" dirty="0" smtClean="0"/>
              <a:t>O(log</a:t>
            </a:r>
            <a:r>
              <a:rPr lang="da-DK" b="1" baseline="30000" dirty="0" smtClean="0"/>
              <a:t>2</a:t>
            </a:r>
            <a:r>
              <a:rPr lang="da-DK" b="1" dirty="0" smtClean="0"/>
              <a:t> n)    □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64076" y="6103059"/>
            <a:ext cx="681061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084647" y="3908986"/>
            <a:ext cx="5837866" cy="2429129"/>
            <a:chOff x="935467" y="138152"/>
            <a:chExt cx="10282141" cy="4278386"/>
          </a:xfrm>
        </p:grpSpPr>
        <p:grpSp>
          <p:nvGrpSpPr>
            <p:cNvPr id="6" name="Group 5"/>
            <p:cNvGrpSpPr/>
            <p:nvPr/>
          </p:nvGrpSpPr>
          <p:grpSpPr>
            <a:xfrm>
              <a:off x="7658405" y="2386125"/>
              <a:ext cx="3144669" cy="1631954"/>
              <a:chOff x="539999" y="4002538"/>
              <a:chExt cx="1581868" cy="16637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539999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1330933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2922334" y="1085288"/>
              <a:ext cx="6308406" cy="1285296"/>
              <a:chOff x="539999" y="4002538"/>
              <a:chExt cx="1581868" cy="16637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539999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1330933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349999" y="2370584"/>
              <a:ext cx="3144669" cy="1631954"/>
              <a:chOff x="539999" y="4002538"/>
              <a:chExt cx="1581868" cy="16637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539999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1330933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935467" y="3588538"/>
              <a:ext cx="790933" cy="828000"/>
            </a:xfrm>
            <a:prstGeom prst="ellipse">
              <a:avLst/>
            </a:prstGeom>
            <a:solidFill>
              <a:srgbClr val="FF1F1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2400" dirty="0" smtClean="0">
                  <a:solidFill>
                    <a:schemeClr val="tx1"/>
                  </a:solidFill>
                </a:rPr>
                <a:t>v</a:t>
              </a:r>
              <a:r>
                <a:rPr lang="da-DK" sz="2400" baseline="-25000" dirty="0" smtClean="0">
                  <a:solidFill>
                    <a:schemeClr val="tx1"/>
                  </a:solidFill>
                </a:rPr>
                <a:t>1</a:t>
              </a:r>
              <a:endParaRPr lang="da-DK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844807" y="2001038"/>
              <a:ext cx="790933" cy="828000"/>
            </a:xfrm>
            <a:prstGeom prst="ellipse">
              <a:avLst/>
            </a:prstGeom>
            <a:solidFill>
              <a:srgbClr val="FF1F1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000" dirty="0" smtClean="0"/>
                <a:t> </a:t>
              </a:r>
              <a:endParaRPr lang="da-DK" sz="1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0426675" y="3588538"/>
              <a:ext cx="790933" cy="828000"/>
            </a:xfrm>
            <a:prstGeom prst="ellipse">
              <a:avLst/>
            </a:prstGeom>
            <a:solidFill>
              <a:srgbClr val="FF1F1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2400" dirty="0" smtClean="0">
                  <a:solidFill>
                    <a:schemeClr val="tx1"/>
                  </a:solidFill>
                </a:rPr>
                <a:t>v</a:t>
              </a:r>
              <a:r>
                <a:rPr lang="da-DK" sz="2400" baseline="-25000" dirty="0">
                  <a:solidFill>
                    <a:schemeClr val="tx1"/>
                  </a:solidFill>
                </a:rPr>
                <a:t>4</a:t>
              </a:r>
              <a:endParaRPr lang="da-DK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517335" y="2001038"/>
              <a:ext cx="790933" cy="828000"/>
            </a:xfrm>
            <a:prstGeom prst="ellipse">
              <a:avLst/>
            </a:prstGeom>
            <a:solidFill>
              <a:srgbClr val="FF1F1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000" dirty="0" smtClean="0"/>
                <a:t> </a:t>
              </a:r>
              <a:endParaRPr lang="da-DK" sz="1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262939" y="3588538"/>
              <a:ext cx="790933" cy="828000"/>
            </a:xfrm>
            <a:prstGeom prst="ellipse">
              <a:avLst/>
            </a:prstGeom>
            <a:solidFill>
              <a:srgbClr val="FF1F1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2400" dirty="0" smtClean="0">
                  <a:solidFill>
                    <a:schemeClr val="tx1"/>
                  </a:solidFill>
                </a:rPr>
                <a:t>v</a:t>
              </a:r>
              <a:r>
                <a:rPr lang="da-DK" sz="2400" baseline="-25000" dirty="0">
                  <a:solidFill>
                    <a:schemeClr val="tx1"/>
                  </a:solidFill>
                </a:rPr>
                <a:t>3</a:t>
              </a:r>
              <a:endParaRPr lang="da-DK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099203" y="3588538"/>
              <a:ext cx="790933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2400" dirty="0" smtClean="0">
                  <a:solidFill>
                    <a:schemeClr val="tx1"/>
                  </a:solidFill>
                </a:rPr>
                <a:t>v</a:t>
              </a:r>
              <a:r>
                <a:rPr lang="da-DK" sz="2400" baseline="-25000" dirty="0">
                  <a:solidFill>
                    <a:schemeClr val="tx1"/>
                  </a:solidFill>
                </a:rPr>
                <a:t>2</a:t>
              </a:r>
              <a:endParaRPr lang="da-DK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681071" y="680238"/>
              <a:ext cx="790933" cy="828000"/>
            </a:xfrm>
            <a:prstGeom prst="ellipse">
              <a:avLst/>
            </a:prstGeom>
            <a:solidFill>
              <a:srgbClr val="FF1F1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000" dirty="0" smtClean="0"/>
                <a:t> </a:t>
              </a:r>
              <a:endParaRPr lang="da-DK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00273" y="2001037"/>
              <a:ext cx="1080000" cy="813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72802" y="2001039"/>
              <a:ext cx="1080000" cy="813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31</a:t>
              </a:r>
              <a:endParaRPr lang="da-DK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36538" y="680238"/>
              <a:ext cx="1080000" cy="813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</a:t>
              </a:r>
              <a:endParaRPr lang="da-DK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39821" y="138152"/>
              <a:ext cx="1458042" cy="54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 err="1" smtClean="0">
                  <a:solidFill>
                    <a:srgbClr val="FF0000"/>
                  </a:solidFill>
                </a:rPr>
                <a:t>useful</a:t>
              </a:r>
              <a:endParaRPr lang="da-DK" sz="14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01037" y="1421149"/>
              <a:ext cx="1458042" cy="54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 err="1" smtClean="0">
                  <a:solidFill>
                    <a:srgbClr val="FF0000"/>
                  </a:solidFill>
                </a:rPr>
                <a:t>useful</a:t>
              </a:r>
              <a:endParaRPr lang="da-DK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20225" y="5362628"/>
            <a:ext cx="6639047" cy="374210"/>
            <a:chOff x="2620225" y="5362628"/>
            <a:chExt cx="6639047" cy="374210"/>
          </a:xfrm>
        </p:grpSpPr>
        <p:sp>
          <p:nvSpPr>
            <p:cNvPr id="28" name="TextBox 27"/>
            <p:cNvSpPr txBox="1"/>
            <p:nvPr/>
          </p:nvSpPr>
          <p:spPr>
            <a:xfrm>
              <a:off x="2620225" y="5362628"/>
              <a:ext cx="1133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 smtClean="0"/>
                <a:t>]-∞,17[</a:t>
              </a:r>
              <a:endParaRPr lang="da-DK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0828" y="5362628"/>
              <a:ext cx="953378" cy="37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/>
                <a:t>]</a:t>
              </a:r>
              <a:r>
                <a:rPr lang="da-DK" dirty="0" smtClean="0"/>
                <a:t>17,43[</a:t>
              </a:r>
              <a:endParaRPr lang="da-DK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52287" y="5362628"/>
              <a:ext cx="599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 smtClean="0"/>
                <a:t>∅</a:t>
              </a:r>
              <a:endParaRPr lang="da-DK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79159" y="5362628"/>
              <a:ext cx="980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]43,∞[</a:t>
              </a:r>
              <a:endParaRPr lang="da-DK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68541" y="6329787"/>
            <a:ext cx="7293295" cy="369332"/>
            <a:chOff x="2368541" y="6329787"/>
            <a:chExt cx="7293295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2368541" y="6329787"/>
              <a:ext cx="190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/>
                <a:t>L</a:t>
              </a:r>
              <a:r>
                <a:rPr lang="da-DK" baseline="-25000" dirty="0" smtClean="0"/>
                <a:t>1 </a:t>
              </a:r>
              <a:r>
                <a:rPr lang="da-DK" dirty="0" smtClean="0"/>
                <a:t>= { 2,3,4,5,11 }</a:t>
              </a:r>
              <a:endParaRPr lang="da-DK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73023" y="6329787"/>
              <a:ext cx="190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/>
                <a:t>L</a:t>
              </a:r>
              <a:r>
                <a:rPr lang="da-DK" baseline="-25000" dirty="0" smtClean="0"/>
                <a:t>2 </a:t>
              </a:r>
              <a:r>
                <a:rPr lang="da-DK" dirty="0" smtClean="0"/>
                <a:t>=</a:t>
              </a:r>
              <a:r>
                <a:rPr lang="da-DK" b="1" dirty="0" smtClean="0"/>
                <a:t> ∅</a:t>
              </a:r>
              <a:endParaRPr lang="da-DK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70347" y="6329787"/>
              <a:ext cx="2272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/>
                <a:t>L</a:t>
              </a:r>
              <a:r>
                <a:rPr lang="da-DK" baseline="-25000" dirty="0" smtClean="0"/>
                <a:t>3 </a:t>
              </a:r>
              <a:r>
                <a:rPr lang="da-DK" dirty="0" smtClean="0"/>
                <a:t>= { 19,23,29,37,41 }</a:t>
              </a:r>
              <a:endParaRPr lang="da-DK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58908" y="6329787"/>
              <a:ext cx="190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/>
                <a:t>L</a:t>
              </a:r>
              <a:r>
                <a:rPr lang="da-DK" baseline="-25000" dirty="0" smtClean="0"/>
                <a:t>4 </a:t>
              </a:r>
              <a:r>
                <a:rPr lang="da-DK" dirty="0" smtClean="0"/>
                <a:t>= { 47 }</a:t>
              </a:r>
              <a:endParaRPr lang="da-DK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1495" y="5848415"/>
            <a:ext cx="228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dirty="0" smtClean="0">
                <a:solidFill>
                  <a:srgbClr val="FF1F1F"/>
                </a:solidFill>
              </a:rPr>
              <a:t># </a:t>
            </a:r>
            <a:r>
              <a:rPr lang="da-DK" sz="2400" dirty="0" err="1" smtClean="0">
                <a:solidFill>
                  <a:srgbClr val="FF1F1F"/>
                </a:solidFill>
              </a:rPr>
              <a:t>useful</a:t>
            </a:r>
            <a:r>
              <a:rPr lang="da-DK" sz="2400" dirty="0" smtClean="0">
                <a:solidFill>
                  <a:srgbClr val="FF1F1F"/>
                </a:solidFill>
              </a:rPr>
              <a:t> nodes ?</a:t>
            </a:r>
            <a:endParaRPr lang="da-DK" sz="2400" dirty="0">
              <a:solidFill>
                <a:srgbClr val="FF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3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Fun-Sort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5263"/>
            <a:ext cx="10515600" cy="2811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dirty="0" err="1" smtClean="0"/>
              <a:t>Uses</a:t>
            </a:r>
            <a:r>
              <a:rPr lang="da-DK" sz="4000" dirty="0" smtClean="0"/>
              <a:t> </a:t>
            </a:r>
            <a:r>
              <a:rPr lang="da-DK" sz="4000" dirty="0" err="1" smtClean="0"/>
              <a:t>repeated</a:t>
            </a:r>
            <a:r>
              <a:rPr lang="da-DK" sz="4000" dirty="0" smtClean="0"/>
              <a:t> </a:t>
            </a:r>
            <a:r>
              <a:rPr lang="da-DK" sz="4000" dirty="0" err="1" smtClean="0"/>
              <a:t>searches</a:t>
            </a:r>
            <a:r>
              <a:rPr lang="da-DK" sz="4000" dirty="0" smtClean="0"/>
              <a:t> in an </a:t>
            </a:r>
            <a:r>
              <a:rPr lang="da-DK" sz="4000" dirty="0" err="1" smtClean="0"/>
              <a:t>unsorted</a:t>
            </a:r>
            <a:r>
              <a:rPr lang="da-DK" sz="4000" dirty="0" smtClean="0"/>
              <a:t> array to sort the array in </a:t>
            </a:r>
            <a:r>
              <a:rPr lang="da-DK" sz="4000" dirty="0" smtClean="0">
                <a:sym typeface="Symbol" panose="05050102010706020507" pitchFamily="18" charset="2"/>
              </a:rPr>
              <a:t></a:t>
            </a:r>
            <a:r>
              <a:rPr lang="da-DK" sz="4000" dirty="0" smtClean="0"/>
              <a:t>(n</a:t>
            </a:r>
            <a:r>
              <a:rPr lang="da-DK" sz="4000" baseline="30000" dirty="0" smtClean="0"/>
              <a:t>2</a:t>
            </a:r>
            <a:r>
              <a:rPr lang="da-DK" sz="4000" dirty="0" smtClean="0"/>
              <a:t> log n) time.</a:t>
            </a:r>
          </a:p>
          <a:p>
            <a:pPr marL="0" indent="0">
              <a:buNone/>
            </a:pPr>
            <a:endParaRPr lang="da-DK" sz="4000" dirty="0" smtClean="0"/>
          </a:p>
          <a:p>
            <a:pPr marL="0" indent="0" algn="r">
              <a:buNone/>
            </a:pPr>
            <a:r>
              <a:rPr lang="da-DK" sz="3200" dirty="0" smtClean="0">
                <a:solidFill>
                  <a:srgbClr val="C00000"/>
                </a:solidFill>
              </a:rPr>
              <a:t>[</a:t>
            </a:r>
            <a:r>
              <a:rPr lang="da-DK" sz="3200" dirty="0" err="1" smtClean="0">
                <a:solidFill>
                  <a:srgbClr val="C00000"/>
                </a:solidFill>
              </a:rPr>
              <a:t>Biedl</a:t>
            </a:r>
            <a:r>
              <a:rPr lang="da-DK" sz="3200" dirty="0" smtClean="0">
                <a:solidFill>
                  <a:srgbClr val="C00000"/>
                </a:solidFill>
              </a:rPr>
              <a:t>, Chan, </a:t>
            </a:r>
            <a:r>
              <a:rPr lang="da-DK" sz="3200" dirty="0" err="1" smtClean="0">
                <a:solidFill>
                  <a:srgbClr val="C00000"/>
                </a:solidFill>
              </a:rPr>
              <a:t>Demaine</a:t>
            </a:r>
            <a:r>
              <a:rPr lang="da-DK" sz="3200" dirty="0" smtClean="0">
                <a:solidFill>
                  <a:srgbClr val="C00000"/>
                </a:solidFill>
              </a:rPr>
              <a:t>, Fleischer, </a:t>
            </a:r>
            <a:r>
              <a:rPr lang="da-DK" sz="3200" dirty="0" err="1" smtClean="0">
                <a:solidFill>
                  <a:srgbClr val="C00000"/>
                </a:solidFill>
              </a:rPr>
              <a:t>Golin</a:t>
            </a:r>
            <a:r>
              <a:rPr lang="da-DK" sz="3200" dirty="0" smtClean="0">
                <a:solidFill>
                  <a:srgbClr val="C00000"/>
                </a:solidFill>
              </a:rPr>
              <a:t>, </a:t>
            </a:r>
            <a:r>
              <a:rPr lang="da-DK" sz="3200" dirty="0" smtClean="0">
                <a:solidFill>
                  <a:srgbClr val="C00000"/>
                </a:solidFill>
              </a:rPr>
              <a:t>King, Munro </a:t>
            </a:r>
            <a:r>
              <a:rPr lang="da-DK" sz="3200" dirty="0" smtClean="0">
                <a:solidFill>
                  <a:srgbClr val="C00000"/>
                </a:solidFill>
              </a:rPr>
              <a:t>2001]</a:t>
            </a:r>
            <a:endParaRPr lang="da-DK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2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10031207" y="4021929"/>
            <a:ext cx="1581868" cy="1663700"/>
            <a:chOff x="539999" y="4002538"/>
            <a:chExt cx="1581868" cy="1663700"/>
          </a:xfrm>
        </p:grpSpPr>
        <p:cxnSp>
          <p:nvCxnSpPr>
            <p:cNvPr id="108" name="Straight Connector 107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7658405" y="2386125"/>
            <a:ext cx="3144669" cy="1631954"/>
            <a:chOff x="539999" y="4002538"/>
            <a:chExt cx="1581868" cy="1663700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2922334" y="1085288"/>
            <a:ext cx="6308406" cy="1285296"/>
            <a:chOff x="539999" y="4002538"/>
            <a:chExt cx="1581868" cy="1663700"/>
          </a:xfrm>
        </p:grpSpPr>
        <p:cxnSp>
          <p:nvCxnSpPr>
            <p:cNvPr id="117" name="Straight Connector 116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6076537" y="1085288"/>
            <a:ext cx="3154203" cy="1285296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9230740" y="2370584"/>
            <a:ext cx="1591401" cy="1660576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0021673" y="4002538"/>
            <a:ext cx="800467" cy="1670612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0037524" y="5687497"/>
            <a:ext cx="374851" cy="672310"/>
          </a:xfrm>
          <a:prstGeom prst="line">
            <a:avLst/>
          </a:prstGeom>
          <a:ln w="76200">
            <a:solidFill>
              <a:srgbClr val="FF1F1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539999" y="4002538"/>
            <a:ext cx="1581868" cy="1663700"/>
            <a:chOff x="539999" y="4002538"/>
            <a:chExt cx="1581868" cy="1663700"/>
          </a:xfrm>
        </p:grpSpPr>
        <p:cxnSp>
          <p:nvCxnSpPr>
            <p:cNvPr id="96" name="Straight Connector 95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3703735" y="3988590"/>
            <a:ext cx="1581868" cy="1663700"/>
            <a:chOff x="539999" y="4002538"/>
            <a:chExt cx="1581868" cy="1663700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6867471" y="4002538"/>
            <a:ext cx="1581868" cy="1663700"/>
            <a:chOff x="539999" y="4002538"/>
            <a:chExt cx="1581868" cy="1663700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1349999" y="2370584"/>
            <a:ext cx="3144669" cy="1631954"/>
            <a:chOff x="539999" y="4002538"/>
            <a:chExt cx="1581868" cy="1663700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144533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0" name="Oval 69"/>
          <p:cNvSpPr/>
          <p:nvPr/>
        </p:nvSpPr>
        <p:spPr>
          <a:xfrm>
            <a:off x="935467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1" name="Oval 70"/>
          <p:cNvSpPr/>
          <p:nvPr/>
        </p:nvSpPr>
        <p:spPr>
          <a:xfrm>
            <a:off x="1726401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3" name="Oval 72"/>
          <p:cNvSpPr/>
          <p:nvPr/>
        </p:nvSpPr>
        <p:spPr>
          <a:xfrm>
            <a:off x="3308269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7" name="Oval 76"/>
          <p:cNvSpPr/>
          <p:nvPr/>
        </p:nvSpPr>
        <p:spPr>
          <a:xfrm>
            <a:off x="6472005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9" name="Oval 78"/>
          <p:cNvSpPr/>
          <p:nvPr/>
        </p:nvSpPr>
        <p:spPr>
          <a:xfrm>
            <a:off x="8053873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0" name="Oval 79"/>
          <p:cNvSpPr/>
          <p:nvPr/>
        </p:nvSpPr>
        <p:spPr>
          <a:xfrm>
            <a:off x="8844807" y="2001038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1" name="Oval 80"/>
          <p:cNvSpPr/>
          <p:nvPr/>
        </p:nvSpPr>
        <p:spPr>
          <a:xfrm>
            <a:off x="9635741" y="5241352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2" name="Oval 81"/>
          <p:cNvSpPr/>
          <p:nvPr/>
        </p:nvSpPr>
        <p:spPr>
          <a:xfrm>
            <a:off x="10426675" y="3588538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Oval 3"/>
          <p:cNvSpPr/>
          <p:nvPr/>
        </p:nvSpPr>
        <p:spPr>
          <a:xfrm>
            <a:off x="11217608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2" name="Oval 71"/>
          <p:cNvSpPr/>
          <p:nvPr/>
        </p:nvSpPr>
        <p:spPr>
          <a:xfrm>
            <a:off x="2517335" y="20010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5" name="Oval 74"/>
          <p:cNvSpPr/>
          <p:nvPr/>
        </p:nvSpPr>
        <p:spPr>
          <a:xfrm>
            <a:off x="4890137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8" name="Oval 77"/>
          <p:cNvSpPr/>
          <p:nvPr/>
        </p:nvSpPr>
        <p:spPr>
          <a:xfrm>
            <a:off x="7262939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4" name="Oval 73"/>
          <p:cNvSpPr/>
          <p:nvPr/>
        </p:nvSpPr>
        <p:spPr>
          <a:xfrm>
            <a:off x="4099203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6" name="Oval 75"/>
          <p:cNvSpPr/>
          <p:nvPr/>
        </p:nvSpPr>
        <p:spPr>
          <a:xfrm>
            <a:off x="5681071" y="680238"/>
            <a:ext cx="790933" cy="828000"/>
          </a:xfrm>
          <a:prstGeom prst="ellipse">
            <a:avLst/>
          </a:prstGeom>
          <a:solidFill>
            <a:srgbClr val="FF1F1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94" name="Group 93"/>
          <p:cNvGrpSpPr/>
          <p:nvPr/>
        </p:nvGrpSpPr>
        <p:grpSpPr>
          <a:xfrm>
            <a:off x="0" y="680238"/>
            <a:ext cx="12153075" cy="5400000"/>
            <a:chOff x="0" y="680238"/>
            <a:chExt cx="12153075" cy="5400000"/>
          </a:xfrm>
        </p:grpSpPr>
        <p:sp>
          <p:nvSpPr>
            <p:cNvPr id="44" name="TextBox 43"/>
            <p:cNvSpPr txBox="1"/>
            <p:nvPr/>
          </p:nvSpPr>
          <p:spPr>
            <a:xfrm>
              <a:off x="0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0934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81868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63736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27472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909340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700274" y="20010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91208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282142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073075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72802" y="20010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45604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18406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54670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36538" y="680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90934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00274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282142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372802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18406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54670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36538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935467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8" name="Oval 87"/>
          <p:cNvSpPr/>
          <p:nvPr/>
        </p:nvSpPr>
        <p:spPr>
          <a:xfrm>
            <a:off x="8844807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9" name="Oval 88"/>
          <p:cNvSpPr/>
          <p:nvPr/>
        </p:nvSpPr>
        <p:spPr>
          <a:xfrm>
            <a:off x="10426675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90" name="Oval 89"/>
          <p:cNvSpPr/>
          <p:nvPr/>
        </p:nvSpPr>
        <p:spPr>
          <a:xfrm>
            <a:off x="2517335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91" name="Oval 90"/>
          <p:cNvSpPr/>
          <p:nvPr/>
        </p:nvSpPr>
        <p:spPr>
          <a:xfrm>
            <a:off x="7262939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92" name="Oval 91"/>
          <p:cNvSpPr/>
          <p:nvPr/>
        </p:nvSpPr>
        <p:spPr>
          <a:xfrm>
            <a:off x="4099203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93" name="Oval 92"/>
          <p:cNvSpPr/>
          <p:nvPr/>
        </p:nvSpPr>
        <p:spPr>
          <a:xfrm>
            <a:off x="5681071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42 ?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1251" flipV="1">
            <a:off x="6542536" y="337809"/>
            <a:ext cx="608114" cy="608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45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1349999" y="2370584"/>
            <a:ext cx="3144669" cy="1631954"/>
            <a:chOff x="539999" y="4002538"/>
            <a:chExt cx="1581868" cy="1663700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Straight Connector 134"/>
          <p:cNvCxnSpPr/>
          <p:nvPr/>
        </p:nvCxnSpPr>
        <p:spPr>
          <a:xfrm flipH="1" flipV="1">
            <a:off x="2917346" y="2364229"/>
            <a:ext cx="1543372" cy="1623805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190112" y="6072016"/>
            <a:ext cx="5409754" cy="769441"/>
            <a:chOff x="227350" y="4297530"/>
            <a:chExt cx="11733021" cy="769441"/>
          </a:xfrm>
        </p:grpSpPr>
        <p:sp>
          <p:nvSpPr>
            <p:cNvPr id="125" name="TextBox 124"/>
            <p:cNvSpPr txBox="1"/>
            <p:nvPr/>
          </p:nvSpPr>
          <p:spPr>
            <a:xfrm>
              <a:off x="5778453" y="4297530"/>
              <a:ext cx="562295" cy="7694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227350" y="4623085"/>
              <a:ext cx="0" cy="144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1960371" y="4623085"/>
              <a:ext cx="0" cy="144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590088" y="4695086"/>
              <a:ext cx="5360911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236722" y="4695086"/>
              <a:ext cx="5204536" cy="1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539999" y="4002538"/>
            <a:ext cx="1581868" cy="1663700"/>
            <a:chOff x="539999" y="4002538"/>
            <a:chExt cx="1581868" cy="1663700"/>
          </a:xfrm>
        </p:grpSpPr>
        <p:cxnSp>
          <p:nvCxnSpPr>
            <p:cNvPr id="131" name="Straight Connector 130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3703735" y="3988590"/>
            <a:ext cx="1581868" cy="1663700"/>
            <a:chOff x="539999" y="4002538"/>
            <a:chExt cx="1581868" cy="1663700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Connector 121"/>
          <p:cNvCxnSpPr/>
          <p:nvPr/>
        </p:nvCxnSpPr>
        <p:spPr>
          <a:xfrm flipH="1" flipV="1">
            <a:off x="4515710" y="4028966"/>
            <a:ext cx="752439" cy="1586034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2922334" y="1085288"/>
            <a:ext cx="6308406" cy="1285296"/>
            <a:chOff x="539999" y="4002538"/>
            <a:chExt cx="1581868" cy="1663700"/>
          </a:xfrm>
        </p:grpSpPr>
        <p:cxnSp>
          <p:nvCxnSpPr>
            <p:cNvPr id="117" name="Straight Connector 116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Straight Connector 120"/>
          <p:cNvCxnSpPr/>
          <p:nvPr/>
        </p:nvCxnSpPr>
        <p:spPr>
          <a:xfrm flipV="1">
            <a:off x="2887710" y="1077340"/>
            <a:ext cx="3168912" cy="1294558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605660" y="3879786"/>
            <a:ext cx="800467" cy="1670612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10031207" y="4021929"/>
            <a:ext cx="1581868" cy="1663700"/>
            <a:chOff x="539999" y="4002538"/>
            <a:chExt cx="1581868" cy="1663700"/>
          </a:xfrm>
        </p:grpSpPr>
        <p:cxnSp>
          <p:nvCxnSpPr>
            <p:cNvPr id="108" name="Straight Connector 107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7658405" y="2386125"/>
            <a:ext cx="3144669" cy="1631954"/>
            <a:chOff x="539999" y="4002538"/>
            <a:chExt cx="1581868" cy="1663700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 flipV="1">
            <a:off x="1321400" y="2370584"/>
            <a:ext cx="1612165" cy="1647496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4883379" y="5685629"/>
            <a:ext cx="412533" cy="922000"/>
          </a:xfrm>
          <a:prstGeom prst="line">
            <a:avLst/>
          </a:prstGeom>
          <a:ln w="76200">
            <a:solidFill>
              <a:srgbClr val="FF1F1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6867471" y="4002538"/>
            <a:ext cx="1581868" cy="1663700"/>
            <a:chOff x="539999" y="4002538"/>
            <a:chExt cx="1581868" cy="1663700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144533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0" name="Oval 69"/>
          <p:cNvSpPr/>
          <p:nvPr/>
        </p:nvSpPr>
        <p:spPr>
          <a:xfrm>
            <a:off x="935467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1" name="Oval 70"/>
          <p:cNvSpPr/>
          <p:nvPr/>
        </p:nvSpPr>
        <p:spPr>
          <a:xfrm>
            <a:off x="1726401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3" name="Oval 72"/>
          <p:cNvSpPr/>
          <p:nvPr/>
        </p:nvSpPr>
        <p:spPr>
          <a:xfrm>
            <a:off x="3308269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7" name="Oval 76"/>
          <p:cNvSpPr/>
          <p:nvPr/>
        </p:nvSpPr>
        <p:spPr>
          <a:xfrm>
            <a:off x="6472005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9" name="Oval 78"/>
          <p:cNvSpPr/>
          <p:nvPr/>
        </p:nvSpPr>
        <p:spPr>
          <a:xfrm>
            <a:off x="8053873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0" name="Oval 79"/>
          <p:cNvSpPr/>
          <p:nvPr/>
        </p:nvSpPr>
        <p:spPr>
          <a:xfrm>
            <a:off x="8844807" y="20010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1" name="Oval 80"/>
          <p:cNvSpPr/>
          <p:nvPr/>
        </p:nvSpPr>
        <p:spPr>
          <a:xfrm>
            <a:off x="9635741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2" name="Oval 81"/>
          <p:cNvSpPr/>
          <p:nvPr/>
        </p:nvSpPr>
        <p:spPr>
          <a:xfrm>
            <a:off x="10426675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Oval 3"/>
          <p:cNvSpPr/>
          <p:nvPr/>
        </p:nvSpPr>
        <p:spPr>
          <a:xfrm>
            <a:off x="11217608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2" name="Oval 71"/>
          <p:cNvSpPr/>
          <p:nvPr/>
        </p:nvSpPr>
        <p:spPr>
          <a:xfrm>
            <a:off x="2517335" y="20010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5" name="Oval 74"/>
          <p:cNvSpPr/>
          <p:nvPr/>
        </p:nvSpPr>
        <p:spPr>
          <a:xfrm>
            <a:off x="4890137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8" name="Oval 77"/>
          <p:cNvSpPr/>
          <p:nvPr/>
        </p:nvSpPr>
        <p:spPr>
          <a:xfrm>
            <a:off x="7262939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4" name="Oval 73"/>
          <p:cNvSpPr/>
          <p:nvPr/>
        </p:nvSpPr>
        <p:spPr>
          <a:xfrm>
            <a:off x="4099203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6" name="Oval 75"/>
          <p:cNvSpPr/>
          <p:nvPr/>
        </p:nvSpPr>
        <p:spPr>
          <a:xfrm>
            <a:off x="5681071" y="6802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55" name="TextBox 54"/>
          <p:cNvSpPr txBox="1"/>
          <p:nvPr/>
        </p:nvSpPr>
        <p:spPr>
          <a:xfrm>
            <a:off x="790934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00274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282142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372802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18406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54670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36538" y="524135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935467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8" name="Oval 87"/>
          <p:cNvSpPr/>
          <p:nvPr/>
        </p:nvSpPr>
        <p:spPr>
          <a:xfrm>
            <a:off x="8844807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9" name="Oval 88"/>
          <p:cNvSpPr/>
          <p:nvPr/>
        </p:nvSpPr>
        <p:spPr>
          <a:xfrm>
            <a:off x="10426675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90" name="Oval 89"/>
          <p:cNvSpPr/>
          <p:nvPr/>
        </p:nvSpPr>
        <p:spPr>
          <a:xfrm>
            <a:off x="2517335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91" name="Oval 90"/>
          <p:cNvSpPr/>
          <p:nvPr/>
        </p:nvSpPr>
        <p:spPr>
          <a:xfrm>
            <a:off x="7262939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92" name="Oval 91"/>
          <p:cNvSpPr/>
          <p:nvPr/>
        </p:nvSpPr>
        <p:spPr>
          <a:xfrm>
            <a:off x="4099203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93" name="Oval 92"/>
          <p:cNvSpPr/>
          <p:nvPr/>
        </p:nvSpPr>
        <p:spPr>
          <a:xfrm>
            <a:off x="5681071" y="5241352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14 ?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19886" y="6063793"/>
            <a:ext cx="6851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 smtClean="0"/>
              <a:t>2+2</a:t>
            </a:r>
            <a:r>
              <a:rPr lang="da-DK" sz="4400" dirty="0" smtClean="0">
                <a:sym typeface="Symbol" panose="05050102010706020507" pitchFamily="18" charset="2"/>
              </a:rPr>
              <a:t>log</a:t>
            </a:r>
            <a:r>
              <a:rPr lang="da-DK" sz="4400" baseline="-25000" dirty="0" smtClean="0">
                <a:sym typeface="Symbol" panose="05050102010706020507" pitchFamily="18" charset="2"/>
              </a:rPr>
              <a:t>2</a:t>
            </a:r>
            <a:r>
              <a:rPr lang="da-DK" sz="4400" dirty="0" smtClean="0">
                <a:sym typeface="Symbol" panose="05050102010706020507" pitchFamily="18" charset="2"/>
              </a:rPr>
              <a:t> d </a:t>
            </a:r>
            <a:r>
              <a:rPr lang="da-DK" sz="4400" dirty="0" err="1" smtClean="0">
                <a:sym typeface="Symbol" panose="05050102010706020507" pitchFamily="18" charset="2"/>
              </a:rPr>
              <a:t>comparisons</a:t>
            </a:r>
            <a:endParaRPr lang="da-DK" sz="4400" dirty="0"/>
          </a:p>
        </p:txBody>
      </p:sp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37914" flipV="1">
            <a:off x="334833" y="6198800"/>
            <a:ext cx="608114" cy="608114"/>
          </a:xfrm>
          <a:prstGeom prst="rect">
            <a:avLst/>
          </a:prstGeom>
          <a:noFill/>
        </p:spPr>
      </p:pic>
      <p:grpSp>
        <p:nvGrpSpPr>
          <p:cNvPr id="94" name="Group 93"/>
          <p:cNvGrpSpPr/>
          <p:nvPr/>
        </p:nvGrpSpPr>
        <p:grpSpPr>
          <a:xfrm>
            <a:off x="0" y="680238"/>
            <a:ext cx="12153075" cy="5400000"/>
            <a:chOff x="0" y="680238"/>
            <a:chExt cx="12153075" cy="5400000"/>
          </a:xfrm>
        </p:grpSpPr>
        <p:sp>
          <p:nvSpPr>
            <p:cNvPr id="44" name="TextBox 43"/>
            <p:cNvSpPr txBox="1"/>
            <p:nvPr/>
          </p:nvSpPr>
          <p:spPr>
            <a:xfrm>
              <a:off x="0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0934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81868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63736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27472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909340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700274" y="20010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91208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282142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073075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72802" y="20010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45604" y="5252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18406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36538" y="680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54670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92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2" grpId="0" animBg="1"/>
      <p:bldP spid="75" grpId="0" animBg="1"/>
      <p:bldP spid="74" grpId="0" animBg="1"/>
      <p:bldP spid="119" grpId="0"/>
      <p:bldP spid="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Brace 52"/>
          <p:cNvSpPr/>
          <p:nvPr/>
        </p:nvSpPr>
        <p:spPr>
          <a:xfrm rot="5400000" flipH="1">
            <a:off x="4413904" y="708890"/>
            <a:ext cx="161532" cy="2249358"/>
          </a:xfrm>
          <a:prstGeom prst="rightBrace">
            <a:avLst>
              <a:gd name="adj1" fmla="val 42857"/>
              <a:gd name="adj2" fmla="val 49306"/>
            </a:avLst>
          </a:prstGeom>
          <a:ln w="127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14 ?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235238" y="1910019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Down Arrow 44"/>
          <p:cNvSpPr/>
          <p:nvPr/>
        </p:nvSpPr>
        <p:spPr>
          <a:xfrm>
            <a:off x="2595121" y="1910017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Down Arrow 45"/>
          <p:cNvSpPr/>
          <p:nvPr/>
        </p:nvSpPr>
        <p:spPr>
          <a:xfrm>
            <a:off x="1013251" y="1910017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4918973" y="3994499"/>
            <a:ext cx="0" cy="6047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-1" y="5689600"/>
            <a:ext cx="12153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 err="1" smtClean="0"/>
              <a:t>Exponential</a:t>
            </a:r>
            <a:r>
              <a:rPr lang="da-DK" sz="4400" dirty="0" smtClean="0"/>
              <a:t> </a:t>
            </a:r>
            <a:r>
              <a:rPr lang="da-DK" sz="4400" dirty="0" err="1" smtClean="0"/>
              <a:t>search</a:t>
            </a:r>
            <a:r>
              <a:rPr lang="da-DK" sz="4400" dirty="0" smtClean="0"/>
              <a:t>          2+   </a:t>
            </a:r>
            <a:r>
              <a:rPr lang="da-DK" sz="4400" dirty="0" smtClean="0">
                <a:sym typeface="Symbol" panose="05050102010706020507" pitchFamily="18" charset="2"/>
              </a:rPr>
              <a:t>log</a:t>
            </a:r>
            <a:r>
              <a:rPr lang="da-DK" sz="4400" baseline="-25000" dirty="0" smtClean="0">
                <a:sym typeface="Symbol" panose="05050102010706020507" pitchFamily="18" charset="2"/>
              </a:rPr>
              <a:t>2</a:t>
            </a:r>
            <a:r>
              <a:rPr lang="da-DK" sz="4400" dirty="0" smtClean="0">
                <a:sym typeface="Symbol" panose="05050102010706020507" pitchFamily="18" charset="2"/>
              </a:rPr>
              <a:t> d </a:t>
            </a:r>
            <a:r>
              <a:rPr lang="da-DK" sz="4400" dirty="0" err="1" smtClean="0">
                <a:sym typeface="Symbol" panose="05050102010706020507" pitchFamily="18" charset="2"/>
              </a:rPr>
              <a:t>comparisons</a:t>
            </a:r>
            <a:endParaRPr lang="da-DK" sz="4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35238" y="4299071"/>
            <a:ext cx="5409754" cy="769441"/>
            <a:chOff x="227350" y="4297530"/>
            <a:chExt cx="11733021" cy="769441"/>
          </a:xfrm>
        </p:grpSpPr>
        <p:sp>
          <p:nvSpPr>
            <p:cNvPr id="52" name="TextBox 51"/>
            <p:cNvSpPr txBox="1"/>
            <p:nvPr/>
          </p:nvSpPr>
          <p:spPr>
            <a:xfrm>
              <a:off x="5778453" y="4297530"/>
              <a:ext cx="562295" cy="7694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227350" y="4623085"/>
              <a:ext cx="0" cy="144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960371" y="4623085"/>
              <a:ext cx="0" cy="144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6590088" y="4695086"/>
              <a:ext cx="5360911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36722" y="4695086"/>
              <a:ext cx="5204536" cy="1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Arc 2"/>
          <p:cNvSpPr/>
          <p:nvPr/>
        </p:nvSpPr>
        <p:spPr>
          <a:xfrm>
            <a:off x="554445" y="2645836"/>
            <a:ext cx="730070" cy="206100"/>
          </a:xfrm>
          <a:prstGeom prst="arc">
            <a:avLst>
              <a:gd name="adj1" fmla="val 11069299"/>
              <a:gd name="adj2" fmla="val 21515670"/>
            </a:avLst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8" name="Arc 77"/>
          <p:cNvSpPr/>
          <p:nvPr/>
        </p:nvSpPr>
        <p:spPr>
          <a:xfrm>
            <a:off x="1468118" y="2613301"/>
            <a:ext cx="1332000" cy="206100"/>
          </a:xfrm>
          <a:prstGeom prst="arc">
            <a:avLst>
              <a:gd name="adj1" fmla="val 10868564"/>
              <a:gd name="adj2" fmla="val 21515670"/>
            </a:avLst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9" name="Arc 78"/>
          <p:cNvSpPr/>
          <p:nvPr/>
        </p:nvSpPr>
        <p:spPr>
          <a:xfrm>
            <a:off x="3064111" y="2613301"/>
            <a:ext cx="3024000" cy="206100"/>
          </a:xfrm>
          <a:prstGeom prst="arc">
            <a:avLst>
              <a:gd name="adj1" fmla="val 10853764"/>
              <a:gd name="adj2" fmla="val 21515670"/>
            </a:avLst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0" name="TextBox 79"/>
          <p:cNvSpPr txBox="1"/>
          <p:nvPr/>
        </p:nvSpPr>
        <p:spPr>
          <a:xfrm>
            <a:off x="3369991" y="1280034"/>
            <a:ext cx="2249358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800" dirty="0" err="1" smtClean="0">
                <a:solidFill>
                  <a:srgbClr val="FF1F1F"/>
                </a:solidFill>
              </a:rPr>
              <a:t>binary</a:t>
            </a:r>
            <a:r>
              <a:rPr lang="da-DK" sz="2800" dirty="0" smtClean="0">
                <a:solidFill>
                  <a:srgbClr val="FF1F1F"/>
                </a:solidFill>
              </a:rPr>
              <a:t> </a:t>
            </a:r>
            <a:r>
              <a:rPr lang="da-DK" sz="2800" dirty="0" err="1" smtClean="0">
                <a:solidFill>
                  <a:srgbClr val="FF1F1F"/>
                </a:solidFill>
              </a:rPr>
              <a:t>search</a:t>
            </a:r>
            <a:endParaRPr lang="da-DK" sz="2800" dirty="0">
              <a:solidFill>
                <a:srgbClr val="FF1F1F"/>
              </a:solidFill>
            </a:endParaRPr>
          </a:p>
        </p:txBody>
      </p:sp>
      <p:sp>
        <p:nvSpPr>
          <p:cNvPr id="82" name="Arc 81"/>
          <p:cNvSpPr/>
          <p:nvPr/>
        </p:nvSpPr>
        <p:spPr>
          <a:xfrm flipH="1">
            <a:off x="4432822" y="2182449"/>
            <a:ext cx="1670418" cy="783904"/>
          </a:xfrm>
          <a:prstGeom prst="arc">
            <a:avLst>
              <a:gd name="adj1" fmla="val 11234112"/>
              <a:gd name="adj2" fmla="val 21391387"/>
            </a:avLst>
          </a:prstGeom>
          <a:ln w="38100">
            <a:solidFill>
              <a:srgbClr val="FF1F1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773168" y="2295311"/>
            <a:ext cx="42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da-D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63392" y="2269098"/>
            <a:ext cx="42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da-D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898283" y="2287220"/>
            <a:ext cx="42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da-D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2735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01846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80958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5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60070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391822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97405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55629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813853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18294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576517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347412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892964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972076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1051188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1130300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22735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01846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80958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260070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391822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497405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655629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813853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418294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76517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347412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892964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972076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1051188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1130300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17" name="Arc 116"/>
          <p:cNvSpPr/>
          <p:nvPr/>
        </p:nvSpPr>
        <p:spPr>
          <a:xfrm>
            <a:off x="4568109" y="2379272"/>
            <a:ext cx="639251" cy="317826"/>
          </a:xfrm>
          <a:prstGeom prst="arc">
            <a:avLst>
              <a:gd name="adj1" fmla="val 11037560"/>
              <a:gd name="adj2" fmla="val 154056"/>
            </a:avLst>
          </a:prstGeom>
          <a:ln w="38100">
            <a:solidFill>
              <a:srgbClr val="FF1F1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Down Arrow 82"/>
          <p:cNvSpPr/>
          <p:nvPr/>
        </p:nvSpPr>
        <p:spPr>
          <a:xfrm>
            <a:off x="4957426" y="1910017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6487932" y="5694137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4400" dirty="0"/>
              <a:t>2</a:t>
            </a:r>
          </a:p>
        </p:txBody>
      </p:sp>
      <p:sp>
        <p:nvSpPr>
          <p:cNvPr id="47" name="Down Arrow 46"/>
          <p:cNvSpPr/>
          <p:nvPr/>
        </p:nvSpPr>
        <p:spPr>
          <a:xfrm>
            <a:off x="5744809" y="1910017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4" name="Down Arrow 83"/>
          <p:cNvSpPr/>
          <p:nvPr/>
        </p:nvSpPr>
        <p:spPr>
          <a:xfrm>
            <a:off x="4182939" y="1910017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42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repeatCount="indefinite" autoRev="1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3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57" grpId="0"/>
      <p:bldP spid="3" grpId="0" animBg="1"/>
      <p:bldP spid="78" grpId="0" animBg="1"/>
      <p:bldP spid="79" grpId="0" animBg="1"/>
      <p:bldP spid="80" grpId="0"/>
      <p:bldP spid="82" grpId="0" animBg="1"/>
      <p:bldP spid="4" grpId="0"/>
      <p:bldP spid="85" grpId="0"/>
      <p:bldP spid="86" grpId="0"/>
      <p:bldP spid="87" grpId="0" animBg="1"/>
      <p:bldP spid="88" grpId="0" animBg="1"/>
      <p:bldP spid="90" grpId="0" animBg="1"/>
      <p:bldP spid="92" grpId="0" animBg="1"/>
      <p:bldP spid="95" grpId="0" animBg="1"/>
      <p:bldP spid="96" grpId="0" animBg="1"/>
      <p:bldP spid="102" grpId="0" animBg="1"/>
      <p:bldP spid="103" grpId="0" animBg="1"/>
      <p:bldP spid="105" grpId="0" animBg="1"/>
      <p:bldP spid="107" grpId="0" animBg="1"/>
      <p:bldP spid="110" grpId="0" animBg="1"/>
      <p:bldP spid="111" grpId="0" animBg="1"/>
      <p:bldP spid="117" grpId="0" animBg="1"/>
      <p:bldP spid="83" grpId="0" animBg="1"/>
      <p:bldP spid="83" grpId="1" animBg="1"/>
      <p:bldP spid="7" grpId="0"/>
      <p:bldP spid="7" grpId="1"/>
      <p:bldP spid="47" grpId="0" animBg="1"/>
      <p:bldP spid="47" grpId="1" animBg="1"/>
      <p:bldP spid="84" grpId="0" animBg="1"/>
      <p:bldP spid="8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62619" flipV="1">
            <a:off x="5152575" y="5045866"/>
            <a:ext cx="804205" cy="80420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81943" y="4170471"/>
                <a:ext cx="11903632" cy="2683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3200" dirty="0" err="1" smtClean="0">
                    <a:sym typeface="Symbol" panose="05050102010706020507" pitchFamily="18" charset="2"/>
                  </a:rPr>
                  <a:t>Comparisons</a:t>
                </a:r>
                <a:r>
                  <a:rPr lang="da-DK" sz="3200" dirty="0" smtClean="0">
                    <a:sym typeface="Symbol" panose="05050102010706020507" pitchFamily="18" charset="2"/>
                  </a:rPr>
                  <a:t> :</a:t>
                </a:r>
              </a:p>
              <a:p>
                <a:r>
                  <a:rPr lang="da-DK" sz="3200" dirty="0" smtClean="0">
                    <a:sym typeface="Symbol" panose="05050102010706020507" pitchFamily="18" charset="2"/>
                  </a:rPr>
                  <a:t>       2log d + O(1)   </a:t>
                </a:r>
              </a:p>
              <a:p>
                <a:r>
                  <a:rPr lang="da-DK" sz="3200" i="1" dirty="0" smtClean="0">
                    <a:sym typeface="Symbol" panose="05050102010706020507" pitchFamily="18" charset="2"/>
                  </a:rPr>
                  <a:t>or</a:t>
                </a:r>
                <a:r>
                  <a:rPr lang="da-DK" sz="3200" dirty="0" smtClean="0">
                    <a:sym typeface="Symbol" panose="05050102010706020507" pitchFamily="18" charset="2"/>
                  </a:rPr>
                  <a:t>   log d + 2loglog d + O(1)</a:t>
                </a:r>
                <a:endParaRPr lang="da-DK" sz="3200" dirty="0" smtClean="0"/>
              </a:p>
              <a:p>
                <a:r>
                  <a:rPr lang="da-DK" sz="3200" i="1" dirty="0" smtClean="0">
                    <a:sym typeface="Symbol" panose="05050102010706020507" pitchFamily="18" charset="2"/>
                  </a:rPr>
                  <a:t>or</a:t>
                </a:r>
                <a:r>
                  <a:rPr lang="da-DK" sz="3200" dirty="0" smtClean="0">
                    <a:sym typeface="Symbol" panose="05050102010706020507" pitchFamily="18" charset="2"/>
                  </a:rPr>
                  <a:t>   log d + </a:t>
                </a:r>
                <a:r>
                  <a:rPr lang="da-DK" sz="3200" dirty="0" err="1" smtClean="0">
                    <a:sym typeface="Symbol" panose="05050102010706020507" pitchFamily="18" charset="2"/>
                  </a:rPr>
                  <a:t>loglog</a:t>
                </a:r>
                <a:r>
                  <a:rPr lang="da-DK" sz="3200" dirty="0" smtClean="0">
                    <a:sym typeface="Symbol" panose="05050102010706020507" pitchFamily="18" charset="2"/>
                  </a:rPr>
                  <a:t> d + 2logloglog d + O(1)</a:t>
                </a:r>
              </a:p>
              <a:p>
                <a:r>
                  <a:rPr lang="da-DK" sz="3200" i="1" dirty="0" smtClean="0">
                    <a:sym typeface="Symbol" panose="05050102010706020507" pitchFamily="18" charset="2"/>
                  </a:rPr>
                  <a:t>or</a:t>
                </a:r>
                <a:r>
                  <a:rPr lang="da-DK" sz="3200" dirty="0" smtClean="0"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a-DK" sz="32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da-DK" sz="3200" dirty="0" smtClean="0">
                            <a:sym typeface="Symbol" panose="05050102010706020507" pitchFamily="18" charset="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da-DK" sz="3200" dirty="0" smtClean="0">
                            <a:sym typeface="Symbol" panose="05050102010706020507" pitchFamily="18" charset="2"/>
                          </a:rPr>
                          <m:t>=1..</m:t>
                        </m:r>
                        <m:r>
                          <m:rPr>
                            <m:nor/>
                          </m:rPr>
                          <a:rPr lang="da-DK" sz="3200" dirty="0" smtClean="0">
                            <a:sym typeface="Symbol" panose="05050102010706020507" pitchFamily="18" charset="2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da-DK" sz="3200" baseline="30000" dirty="0" smtClean="0">
                            <a:sym typeface="Symbol" panose="05050102010706020507" pitchFamily="18" charset="2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da-DK" sz="3200" dirty="0" smtClean="0">
                            <a:sym typeface="Symbol" panose="05050102010706020507" pitchFamily="18" charset="2"/>
                          </a:rPr>
                          <m:t>d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da-DK" sz="3200" dirty="0" smtClean="0">
                            <a:sym typeface="Symbol" panose="05050102010706020507" pitchFamily="18" charset="2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da-DK" sz="3200" baseline="30000" dirty="0" smtClean="0">
                            <a:sym typeface="Symbol" panose="05050102010706020507" pitchFamily="18" charset="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a-DK" sz="3200" baseline="30000" dirty="0" smtClean="0">
                            <a:sym typeface="Symbol" panose="05050102010706020507" pitchFamily="18" charset="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da-DK" sz="3200" baseline="30000" dirty="0" smtClean="0">
                            <a:sym typeface="Symbol" panose="05050102010706020507" pitchFamily="18" charset="2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da-DK" sz="3200" dirty="0" smtClean="0">
                            <a:sym typeface="Symbol" panose="05050102010706020507" pitchFamily="18" charset="2"/>
                          </a:rPr>
                          <m:t>d</m:t>
                        </m:r>
                      </m:e>
                    </m:nary>
                  </m:oMath>
                </a14:m>
                <a:r>
                  <a:rPr lang="da-DK" sz="3200" dirty="0" smtClean="0">
                    <a:sym typeface="Symbol" panose="05050102010706020507" pitchFamily="18" charset="2"/>
                  </a:rPr>
                  <a:t> + O(log</a:t>
                </a:r>
                <a:r>
                  <a:rPr lang="da-DK" sz="3200" baseline="30000" dirty="0" smtClean="0">
                    <a:sym typeface="Symbol" panose="05050102010706020507" pitchFamily="18" charset="2"/>
                  </a:rPr>
                  <a:t>*</a:t>
                </a:r>
                <a:r>
                  <a:rPr lang="da-DK" sz="3200" dirty="0" smtClean="0">
                    <a:sym typeface="Symbol" panose="05050102010706020507" pitchFamily="18" charset="2"/>
                  </a:rPr>
                  <a:t> d)</a:t>
                </a:r>
                <a:r>
                  <a:rPr lang="da-DK" sz="3200" dirty="0">
                    <a:sym typeface="Symbol" panose="05050102010706020507" pitchFamily="18" charset="2"/>
                  </a:rPr>
                  <a:t> </a:t>
                </a:r>
                <a:r>
                  <a:rPr lang="da-DK" sz="3200" dirty="0" smtClean="0">
                    <a:sym typeface="Symbol" panose="05050102010706020507" pitchFamily="18" charset="2"/>
                  </a:rPr>
                  <a:t>     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[Bentley, Yao 1976]</a:t>
                </a:r>
                <a:r>
                  <a:rPr lang="da-DK" sz="3200" dirty="0" smtClean="0"/>
                  <a:t>    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3" y="4170471"/>
                <a:ext cx="11903632" cy="2683170"/>
              </a:xfrm>
              <a:prstGeom prst="rect">
                <a:avLst/>
              </a:prstGeom>
              <a:blipFill>
                <a:blip r:embed="rId4"/>
                <a:stretch>
                  <a:fillRect l="-1280" t="-2955" b="-204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6060049" y="220230"/>
            <a:ext cx="5971143" cy="4759286"/>
          </a:xfrm>
          <a:prstGeom prst="triangl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4" name="Rounded Rectangle 53"/>
          <p:cNvSpPr/>
          <p:nvPr/>
        </p:nvSpPr>
        <p:spPr>
          <a:xfrm rot="18146241">
            <a:off x="4604930" y="2481315"/>
            <a:ext cx="5870266" cy="3243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a-D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sorted</a:t>
            </a: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		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Exponential</a:t>
            </a:r>
            <a:r>
              <a:rPr lang="da-DK" dirty="0" smtClean="0"/>
              <a:t> </a:t>
            </a:r>
            <a:r>
              <a:rPr lang="da-DK" dirty="0" err="1" smtClean="0"/>
              <a:t>search</a:t>
            </a:r>
            <a:r>
              <a:rPr lang="da-DK" dirty="0" smtClean="0"/>
              <a:t> </a:t>
            </a:r>
            <a:r>
              <a:rPr lang="da-DK" dirty="0" err="1" smtClean="0"/>
              <a:t>revisited</a:t>
            </a:r>
            <a:endParaRPr lang="da-DK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5962733" y="2114835"/>
            <a:ext cx="3543370" cy="3415976"/>
            <a:chOff x="5962733" y="2114835"/>
            <a:chExt cx="3543370" cy="3415976"/>
          </a:xfrm>
        </p:grpSpPr>
        <p:sp>
          <p:nvSpPr>
            <p:cNvPr id="52" name="Isosceles Triangle 51"/>
            <p:cNvSpPr/>
            <p:nvPr/>
          </p:nvSpPr>
          <p:spPr>
            <a:xfrm>
              <a:off x="7735419" y="2834800"/>
              <a:ext cx="1770684" cy="2141118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7134180" y="2832972"/>
              <a:ext cx="1770684" cy="214111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791965" y="2833114"/>
              <a:ext cx="449249" cy="2146852"/>
            </a:xfrm>
            <a:custGeom>
              <a:avLst/>
              <a:gdLst>
                <a:gd name="connsiteX0" fmla="*/ 230588 w 449249"/>
                <a:gd name="connsiteY0" fmla="*/ 0 h 2146852"/>
                <a:gd name="connsiteX1" fmla="*/ 131197 w 449249"/>
                <a:gd name="connsiteY1" fmla="*/ 210710 h 2146852"/>
                <a:gd name="connsiteX2" fmla="*/ 270345 w 449249"/>
                <a:gd name="connsiteY2" fmla="*/ 445273 h 2146852"/>
                <a:gd name="connsiteX3" fmla="*/ 333955 w 449249"/>
                <a:gd name="connsiteY3" fmla="*/ 671885 h 2146852"/>
                <a:gd name="connsiteX4" fmla="*/ 449249 w 449249"/>
                <a:gd name="connsiteY4" fmla="*/ 914400 h 2146852"/>
                <a:gd name="connsiteX5" fmla="*/ 405517 w 449249"/>
                <a:gd name="connsiteY5" fmla="*/ 1117158 h 2146852"/>
                <a:gd name="connsiteX6" fmla="*/ 302150 w 449249"/>
                <a:gd name="connsiteY6" fmla="*/ 1323892 h 2146852"/>
                <a:gd name="connsiteX7" fmla="*/ 147099 w 449249"/>
                <a:gd name="connsiteY7" fmla="*/ 1526651 h 2146852"/>
                <a:gd name="connsiteX8" fmla="*/ 234564 w 449249"/>
                <a:gd name="connsiteY8" fmla="*/ 1753263 h 2146852"/>
                <a:gd name="connsiteX9" fmla="*/ 115294 w 449249"/>
                <a:gd name="connsiteY9" fmla="*/ 1963972 h 2146852"/>
                <a:gd name="connsiteX10" fmla="*/ 0 w 449249"/>
                <a:gd name="connsiteY10" fmla="*/ 2146852 h 214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9249" h="2146852">
                  <a:moveTo>
                    <a:pt x="230588" y="0"/>
                  </a:moveTo>
                  <a:lnTo>
                    <a:pt x="131197" y="210710"/>
                  </a:lnTo>
                  <a:lnTo>
                    <a:pt x="270345" y="445273"/>
                  </a:lnTo>
                  <a:lnTo>
                    <a:pt x="333955" y="671885"/>
                  </a:lnTo>
                  <a:lnTo>
                    <a:pt x="449249" y="914400"/>
                  </a:lnTo>
                  <a:lnTo>
                    <a:pt x="405517" y="1117158"/>
                  </a:lnTo>
                  <a:lnTo>
                    <a:pt x="302150" y="1323892"/>
                  </a:lnTo>
                  <a:lnTo>
                    <a:pt x="147099" y="1526651"/>
                  </a:lnTo>
                  <a:lnTo>
                    <a:pt x="234564" y="1753263"/>
                  </a:lnTo>
                  <a:lnTo>
                    <a:pt x="115294" y="1963972"/>
                  </a:lnTo>
                  <a:lnTo>
                    <a:pt x="0" y="2146852"/>
                  </a:lnTo>
                </a:path>
              </a:pathLst>
            </a:custGeom>
            <a:noFill/>
            <a:ln w="57150">
              <a:solidFill>
                <a:srgbClr val="F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Oval 4"/>
            <p:cNvSpPr/>
            <p:nvPr/>
          </p:nvSpPr>
          <p:spPr>
            <a:xfrm>
              <a:off x="5962733" y="4863884"/>
              <a:ext cx="180000" cy="1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Oval 6"/>
            <p:cNvSpPr/>
            <p:nvPr/>
          </p:nvSpPr>
          <p:spPr>
            <a:xfrm>
              <a:off x="6233759" y="4462727"/>
              <a:ext cx="180000" cy="1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Oval 7"/>
            <p:cNvSpPr/>
            <p:nvPr/>
          </p:nvSpPr>
          <p:spPr>
            <a:xfrm>
              <a:off x="6775811" y="3616343"/>
              <a:ext cx="180000" cy="1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6504785" y="4031145"/>
              <a:ext cx="180000" cy="1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7046837" y="3163443"/>
              <a:ext cx="180000" cy="1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7317863" y="2722766"/>
              <a:ext cx="180000" cy="1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6098246" y="4673551"/>
              <a:ext cx="180000" cy="1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Oval 18"/>
            <p:cNvSpPr/>
            <p:nvPr/>
          </p:nvSpPr>
          <p:spPr>
            <a:xfrm>
              <a:off x="6369272" y="4245100"/>
              <a:ext cx="180000" cy="1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6911324" y="3383973"/>
              <a:ext cx="180000" cy="1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6640298" y="3828705"/>
              <a:ext cx="180000" cy="1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Oval 21"/>
            <p:cNvSpPr/>
            <p:nvPr/>
          </p:nvSpPr>
          <p:spPr>
            <a:xfrm>
              <a:off x="7182350" y="2951899"/>
              <a:ext cx="180000" cy="1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7724402" y="2114835"/>
              <a:ext cx="180000" cy="1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7701566" y="4895098"/>
              <a:ext cx="180000" cy="180000"/>
            </a:xfrm>
            <a:prstGeom prst="ellipse">
              <a:avLst/>
            </a:prstGeom>
            <a:solidFill>
              <a:srgbClr val="FF1F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Oval 28"/>
            <p:cNvSpPr/>
            <p:nvPr/>
          </p:nvSpPr>
          <p:spPr>
            <a:xfrm>
              <a:off x="7950559" y="4493941"/>
              <a:ext cx="180000" cy="180000"/>
            </a:xfrm>
            <a:prstGeom prst="ellipse">
              <a:avLst/>
            </a:prstGeom>
            <a:solidFill>
              <a:srgbClr val="FF1F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Oval 29"/>
            <p:cNvSpPr/>
            <p:nvPr/>
          </p:nvSpPr>
          <p:spPr>
            <a:xfrm>
              <a:off x="8162103" y="3658574"/>
              <a:ext cx="180000" cy="180000"/>
            </a:xfrm>
            <a:prstGeom prst="ellipse">
              <a:avLst/>
            </a:prstGeom>
            <a:solidFill>
              <a:srgbClr val="FF1F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8001248" y="4062359"/>
              <a:ext cx="180000" cy="180000"/>
            </a:xfrm>
            <a:prstGeom prst="ellipse">
              <a:avLst/>
            </a:prstGeom>
            <a:solidFill>
              <a:srgbClr val="FF1F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7981440" y="3194657"/>
              <a:ext cx="180000" cy="180000"/>
            </a:xfrm>
            <a:prstGeom prst="ellipse">
              <a:avLst/>
            </a:prstGeom>
            <a:solidFill>
              <a:srgbClr val="FF1F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7815046" y="4704765"/>
              <a:ext cx="180000" cy="180000"/>
            </a:xfrm>
            <a:prstGeom prst="ellipse">
              <a:avLst/>
            </a:prstGeom>
            <a:solidFill>
              <a:srgbClr val="FF1F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Oval 33"/>
            <p:cNvSpPr/>
            <p:nvPr/>
          </p:nvSpPr>
          <p:spPr>
            <a:xfrm>
              <a:off x="7843701" y="4276314"/>
              <a:ext cx="180000" cy="180000"/>
            </a:xfrm>
            <a:prstGeom prst="ellipse">
              <a:avLst/>
            </a:prstGeom>
            <a:solidFill>
              <a:srgbClr val="FF1F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8044232" y="3415187"/>
              <a:ext cx="180000" cy="180000"/>
            </a:xfrm>
            <a:prstGeom prst="ellipse">
              <a:avLst/>
            </a:prstGeom>
            <a:solidFill>
              <a:srgbClr val="FF1F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Oval 35"/>
            <p:cNvSpPr/>
            <p:nvPr/>
          </p:nvSpPr>
          <p:spPr>
            <a:xfrm>
              <a:off x="8114726" y="3859919"/>
              <a:ext cx="180000" cy="180000"/>
            </a:xfrm>
            <a:prstGeom prst="ellipse">
              <a:avLst/>
            </a:prstGeom>
            <a:solidFill>
              <a:srgbClr val="FF1F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Oval 36"/>
            <p:cNvSpPr/>
            <p:nvPr/>
          </p:nvSpPr>
          <p:spPr>
            <a:xfrm>
              <a:off x="7841532" y="2972096"/>
              <a:ext cx="180000" cy="180000"/>
            </a:xfrm>
            <a:prstGeom prst="ellipse">
              <a:avLst/>
            </a:prstGeom>
            <a:solidFill>
              <a:srgbClr val="FF1F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44904" y="2611011"/>
              <a:ext cx="476250" cy="224367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453376" y="2520322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7935822" y="2737546"/>
              <a:ext cx="180000" cy="180000"/>
            </a:xfrm>
            <a:prstGeom prst="ellipse">
              <a:avLst/>
            </a:prstGeom>
            <a:solidFill>
              <a:srgbClr val="FF1F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676752" y="2418050"/>
              <a:ext cx="946556" cy="414922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588889" y="2321830"/>
              <a:ext cx="180000" cy="180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03071" y="4634419"/>
              <a:ext cx="122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 log d</a:t>
              </a:r>
              <a:endParaRPr lang="da-DK" dirty="0">
                <a:solidFill>
                  <a:srgbClr val="FF0000"/>
                </a:solidFill>
              </a:endParaRPr>
            </a:p>
          </p:txBody>
        </p:sp>
        <p:sp>
          <p:nvSpPr>
            <p:cNvPr id="55" name="Left Brace 54"/>
            <p:cNvSpPr/>
            <p:nvPr/>
          </p:nvSpPr>
          <p:spPr>
            <a:xfrm rot="1948546">
              <a:off x="6495002" y="2176814"/>
              <a:ext cx="115159" cy="2856796"/>
            </a:xfrm>
            <a:prstGeom prst="leftBrace">
              <a:avLst>
                <a:gd name="adj1" fmla="val 62387"/>
                <a:gd name="adj2" fmla="val 50000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6017924" y="5069146"/>
              <a:ext cx="1875773" cy="461665"/>
              <a:chOff x="227350" y="4336690"/>
              <a:chExt cx="11733021" cy="64004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778454" y="4336690"/>
                <a:ext cx="562296" cy="64004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227350" y="4623085"/>
                <a:ext cx="0" cy="14400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960371" y="4623085"/>
                <a:ext cx="0" cy="14400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941502" y="4695083"/>
                <a:ext cx="5009499" cy="3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36720" y="4695089"/>
                <a:ext cx="4870350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 rot="18144945">
              <a:off x="5837168" y="3174389"/>
              <a:ext cx="916669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log d</a:t>
              </a:r>
              <a:endParaRPr lang="da-DK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388310" y="2264050"/>
            <a:ext cx="1961038" cy="1504206"/>
            <a:chOff x="3388310" y="2264050"/>
            <a:chExt cx="1961038" cy="1504206"/>
          </a:xfrm>
        </p:grpSpPr>
        <p:sp>
          <p:nvSpPr>
            <p:cNvPr id="56" name="Isosceles Triangle 55"/>
            <p:cNvSpPr/>
            <p:nvPr/>
          </p:nvSpPr>
          <p:spPr>
            <a:xfrm>
              <a:off x="3586750" y="2264050"/>
              <a:ext cx="1608463" cy="96122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Oval 57"/>
            <p:cNvSpPr/>
            <p:nvPr/>
          </p:nvSpPr>
          <p:spPr>
            <a:xfrm>
              <a:off x="4025524" y="2480048"/>
              <a:ext cx="180000" cy="180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934430" y="2779906"/>
              <a:ext cx="213577" cy="142740"/>
            </a:xfrm>
            <a:prstGeom prst="line">
              <a:avLst/>
            </a:prstGeom>
            <a:ln w="5715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/>
            <p:cNvSpPr/>
            <p:nvPr/>
          </p:nvSpPr>
          <p:spPr>
            <a:xfrm>
              <a:off x="4001633" y="2899763"/>
              <a:ext cx="278222" cy="325511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Oval 56"/>
            <p:cNvSpPr/>
            <p:nvPr/>
          </p:nvSpPr>
          <p:spPr>
            <a:xfrm>
              <a:off x="3846645" y="2689906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104542" y="2922646"/>
              <a:ext cx="45719" cy="299872"/>
            </a:xfrm>
            <a:custGeom>
              <a:avLst/>
              <a:gdLst>
                <a:gd name="connsiteX0" fmla="*/ 33051 w 44068"/>
                <a:gd name="connsiteY0" fmla="*/ 0 h 275422"/>
                <a:gd name="connsiteX1" fmla="*/ 0 w 44068"/>
                <a:gd name="connsiteY1" fmla="*/ 121186 h 275422"/>
                <a:gd name="connsiteX2" fmla="*/ 44068 w 44068"/>
                <a:gd name="connsiteY2" fmla="*/ 275422 h 27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68" h="275422">
                  <a:moveTo>
                    <a:pt x="33051" y="0"/>
                  </a:moveTo>
                  <a:lnTo>
                    <a:pt x="0" y="121186"/>
                  </a:lnTo>
                  <a:lnTo>
                    <a:pt x="44068" y="275422"/>
                  </a:lnTo>
                </a:path>
              </a:pathLst>
            </a:custGeom>
            <a:noFill/>
            <a:ln w="76200" cap="rnd">
              <a:solidFill>
                <a:srgbClr val="F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388310" y="3269851"/>
              <a:ext cx="916669" cy="498405"/>
              <a:chOff x="-3833573" y="4623085"/>
              <a:chExt cx="19162873" cy="811165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-3833573" y="4682880"/>
                <a:ext cx="19162873" cy="75137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log d</a:t>
                </a:r>
                <a:endParaRPr lang="da-DK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227350" y="4623085"/>
                <a:ext cx="0" cy="14400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960371" y="4623085"/>
                <a:ext cx="0" cy="14400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27350" y="4682880"/>
                <a:ext cx="11723648" cy="12206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>
              <a:off x="4125800" y="2921230"/>
              <a:ext cx="122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 log </a:t>
              </a:r>
              <a:r>
                <a:rPr lang="da-DK" dirty="0" err="1" smtClean="0">
                  <a:solidFill>
                    <a:srgbClr val="FF0000"/>
                  </a:solidFill>
                  <a:sym typeface="Symbol" panose="05050102010706020507" pitchFamily="18" charset="2"/>
                </a:rPr>
                <a:t>log</a:t>
              </a:r>
              <a:r>
                <a:rPr lang="da-DK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 d</a:t>
              </a:r>
              <a:endParaRPr lang="da-DK" dirty="0">
                <a:solidFill>
                  <a:srgbClr val="FF0000"/>
                </a:solidFill>
              </a:endParaRPr>
            </a:p>
          </p:txBody>
        </p:sp>
      </p:grpSp>
      <p:sp>
        <p:nvSpPr>
          <p:cNvPr id="80" name="Freeform 79"/>
          <p:cNvSpPr/>
          <p:nvPr/>
        </p:nvSpPr>
        <p:spPr>
          <a:xfrm>
            <a:off x="4827288" y="2371410"/>
            <a:ext cx="2077162" cy="515865"/>
          </a:xfrm>
          <a:custGeom>
            <a:avLst/>
            <a:gdLst>
              <a:gd name="connsiteX0" fmla="*/ 2408374 w 2408374"/>
              <a:gd name="connsiteY0" fmla="*/ 741499 h 741499"/>
              <a:gd name="connsiteX1" fmla="*/ 419153 w 2408374"/>
              <a:gd name="connsiteY1" fmla="*/ 35646 h 741499"/>
              <a:gd name="connsiteX2" fmla="*/ 18101 w 2408374"/>
              <a:gd name="connsiteY2" fmla="*/ 163983 h 741499"/>
              <a:gd name="connsiteX0" fmla="*/ 2392499 w 2392499"/>
              <a:gd name="connsiteY0" fmla="*/ 646531 h 646531"/>
              <a:gd name="connsiteX1" fmla="*/ 1365804 w 2392499"/>
              <a:gd name="connsiteY1" fmla="*/ 85057 h 646531"/>
              <a:gd name="connsiteX2" fmla="*/ 2226 w 2392499"/>
              <a:gd name="connsiteY2" fmla="*/ 69015 h 646531"/>
              <a:gd name="connsiteX0" fmla="*/ 2360404 w 2360404"/>
              <a:gd name="connsiteY0" fmla="*/ 494530 h 494530"/>
              <a:gd name="connsiteX1" fmla="*/ 1365793 w 2360404"/>
              <a:gd name="connsiteY1" fmla="*/ 77435 h 494530"/>
              <a:gd name="connsiteX2" fmla="*/ 2215 w 2360404"/>
              <a:gd name="connsiteY2" fmla="*/ 61393 h 494530"/>
              <a:gd name="connsiteX0" fmla="*/ 2360404 w 2360404"/>
              <a:gd name="connsiteY0" fmla="*/ 494530 h 494530"/>
              <a:gd name="connsiteX1" fmla="*/ 1365793 w 2360404"/>
              <a:gd name="connsiteY1" fmla="*/ 77435 h 494530"/>
              <a:gd name="connsiteX2" fmla="*/ 2215 w 2360404"/>
              <a:gd name="connsiteY2" fmla="*/ 61393 h 494530"/>
              <a:gd name="connsiteX0" fmla="*/ 2358189 w 2358189"/>
              <a:gd name="connsiteY0" fmla="*/ 433137 h 433137"/>
              <a:gd name="connsiteX1" fmla="*/ 0 w 2358189"/>
              <a:gd name="connsiteY1" fmla="*/ 0 h 433137"/>
              <a:gd name="connsiteX0" fmla="*/ 2358189 w 2358189"/>
              <a:gd name="connsiteY0" fmla="*/ 483283 h 483283"/>
              <a:gd name="connsiteX1" fmla="*/ 0 w 2358189"/>
              <a:gd name="connsiteY1" fmla="*/ 50146 h 483283"/>
              <a:gd name="connsiteX0" fmla="*/ 2358189 w 2358189"/>
              <a:gd name="connsiteY0" fmla="*/ 802907 h 802907"/>
              <a:gd name="connsiteX1" fmla="*/ 0 w 2358189"/>
              <a:gd name="connsiteY1" fmla="*/ 369770 h 80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8189" h="802907">
                <a:moveTo>
                  <a:pt x="2358189" y="802907"/>
                </a:moveTo>
                <a:cubicBezTo>
                  <a:pt x="1925052" y="-47324"/>
                  <a:pt x="1138990" y="-271914"/>
                  <a:pt x="0" y="369770"/>
                </a:cubicBezTo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Rounded Rectangle 82"/>
          <p:cNvSpPr/>
          <p:nvPr/>
        </p:nvSpPr>
        <p:spPr>
          <a:xfrm rot="18508478">
            <a:off x="3291159" y="2619014"/>
            <a:ext cx="1394851" cy="203573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311664" y="2113729"/>
            <a:ext cx="1140385" cy="789037"/>
            <a:chOff x="3582567" y="2264050"/>
            <a:chExt cx="1612646" cy="1094277"/>
          </a:xfrm>
        </p:grpSpPr>
        <p:sp>
          <p:nvSpPr>
            <p:cNvPr id="85" name="Isosceles Triangle 84"/>
            <p:cNvSpPr/>
            <p:nvPr/>
          </p:nvSpPr>
          <p:spPr>
            <a:xfrm>
              <a:off x="3586750" y="2264050"/>
              <a:ext cx="1608463" cy="96122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6" name="Oval 85"/>
            <p:cNvSpPr/>
            <p:nvPr/>
          </p:nvSpPr>
          <p:spPr>
            <a:xfrm>
              <a:off x="4025524" y="2480048"/>
              <a:ext cx="180000" cy="180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3934430" y="2779906"/>
              <a:ext cx="213577" cy="142740"/>
            </a:xfrm>
            <a:prstGeom prst="line">
              <a:avLst/>
            </a:prstGeom>
            <a:ln w="5715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87"/>
            <p:cNvSpPr/>
            <p:nvPr/>
          </p:nvSpPr>
          <p:spPr>
            <a:xfrm>
              <a:off x="4001633" y="2899763"/>
              <a:ext cx="278222" cy="325511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9" name="Oval 88"/>
            <p:cNvSpPr/>
            <p:nvPr/>
          </p:nvSpPr>
          <p:spPr>
            <a:xfrm>
              <a:off x="3846645" y="2689906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104542" y="2922646"/>
              <a:ext cx="45719" cy="299872"/>
            </a:xfrm>
            <a:custGeom>
              <a:avLst/>
              <a:gdLst>
                <a:gd name="connsiteX0" fmla="*/ 33051 w 44068"/>
                <a:gd name="connsiteY0" fmla="*/ 0 h 275422"/>
                <a:gd name="connsiteX1" fmla="*/ 0 w 44068"/>
                <a:gd name="connsiteY1" fmla="*/ 121186 h 275422"/>
                <a:gd name="connsiteX2" fmla="*/ 44068 w 44068"/>
                <a:gd name="connsiteY2" fmla="*/ 275422 h 27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68" h="275422">
                  <a:moveTo>
                    <a:pt x="33051" y="0"/>
                  </a:moveTo>
                  <a:lnTo>
                    <a:pt x="0" y="121186"/>
                  </a:lnTo>
                  <a:lnTo>
                    <a:pt x="44068" y="275422"/>
                  </a:lnTo>
                </a:path>
              </a:pathLst>
            </a:custGeom>
            <a:noFill/>
            <a:ln w="76200" cap="rnd">
              <a:solidFill>
                <a:srgbClr val="F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3582567" y="3269849"/>
              <a:ext cx="561257" cy="88478"/>
              <a:chOff x="227350" y="4623085"/>
              <a:chExt cx="11733021" cy="1440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27350" y="4623085"/>
                <a:ext cx="0" cy="14400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1960371" y="4623085"/>
                <a:ext cx="0" cy="14400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27350" y="4682880"/>
                <a:ext cx="11723648" cy="12206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Rounded Rectangle 96"/>
          <p:cNvSpPr/>
          <p:nvPr/>
        </p:nvSpPr>
        <p:spPr>
          <a:xfrm rot="18508478">
            <a:off x="1064879" y="2329775"/>
            <a:ext cx="1033080" cy="229426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2213365" y="2182734"/>
            <a:ext cx="1667130" cy="311051"/>
          </a:xfrm>
          <a:custGeom>
            <a:avLst/>
            <a:gdLst>
              <a:gd name="connsiteX0" fmla="*/ 2408374 w 2408374"/>
              <a:gd name="connsiteY0" fmla="*/ 741499 h 741499"/>
              <a:gd name="connsiteX1" fmla="*/ 419153 w 2408374"/>
              <a:gd name="connsiteY1" fmla="*/ 35646 h 741499"/>
              <a:gd name="connsiteX2" fmla="*/ 18101 w 2408374"/>
              <a:gd name="connsiteY2" fmla="*/ 163983 h 741499"/>
              <a:gd name="connsiteX0" fmla="*/ 2392499 w 2392499"/>
              <a:gd name="connsiteY0" fmla="*/ 646531 h 646531"/>
              <a:gd name="connsiteX1" fmla="*/ 1365804 w 2392499"/>
              <a:gd name="connsiteY1" fmla="*/ 85057 h 646531"/>
              <a:gd name="connsiteX2" fmla="*/ 2226 w 2392499"/>
              <a:gd name="connsiteY2" fmla="*/ 69015 h 646531"/>
              <a:gd name="connsiteX0" fmla="*/ 2360404 w 2360404"/>
              <a:gd name="connsiteY0" fmla="*/ 494530 h 494530"/>
              <a:gd name="connsiteX1" fmla="*/ 1365793 w 2360404"/>
              <a:gd name="connsiteY1" fmla="*/ 77435 h 494530"/>
              <a:gd name="connsiteX2" fmla="*/ 2215 w 2360404"/>
              <a:gd name="connsiteY2" fmla="*/ 61393 h 494530"/>
              <a:gd name="connsiteX0" fmla="*/ 2360404 w 2360404"/>
              <a:gd name="connsiteY0" fmla="*/ 494530 h 494530"/>
              <a:gd name="connsiteX1" fmla="*/ 1365793 w 2360404"/>
              <a:gd name="connsiteY1" fmla="*/ 77435 h 494530"/>
              <a:gd name="connsiteX2" fmla="*/ 2215 w 2360404"/>
              <a:gd name="connsiteY2" fmla="*/ 61393 h 494530"/>
              <a:gd name="connsiteX0" fmla="*/ 2358189 w 2358189"/>
              <a:gd name="connsiteY0" fmla="*/ 433137 h 433137"/>
              <a:gd name="connsiteX1" fmla="*/ 0 w 2358189"/>
              <a:gd name="connsiteY1" fmla="*/ 0 h 433137"/>
              <a:gd name="connsiteX0" fmla="*/ 2358189 w 2358189"/>
              <a:gd name="connsiteY0" fmla="*/ 483283 h 483283"/>
              <a:gd name="connsiteX1" fmla="*/ 0 w 2358189"/>
              <a:gd name="connsiteY1" fmla="*/ 50146 h 483283"/>
              <a:gd name="connsiteX0" fmla="*/ 2358189 w 2358189"/>
              <a:gd name="connsiteY0" fmla="*/ 802907 h 802907"/>
              <a:gd name="connsiteX1" fmla="*/ 0 w 2358189"/>
              <a:gd name="connsiteY1" fmla="*/ 369770 h 80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8189" h="802907">
                <a:moveTo>
                  <a:pt x="2358189" y="802907"/>
                </a:moveTo>
                <a:cubicBezTo>
                  <a:pt x="1925052" y="-47324"/>
                  <a:pt x="1138990" y="-271914"/>
                  <a:pt x="0" y="369770"/>
                </a:cubicBezTo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9" name="Freeform 98"/>
          <p:cNvSpPr/>
          <p:nvPr/>
        </p:nvSpPr>
        <p:spPr>
          <a:xfrm>
            <a:off x="0" y="1999365"/>
            <a:ext cx="1404138" cy="264685"/>
          </a:xfrm>
          <a:custGeom>
            <a:avLst/>
            <a:gdLst>
              <a:gd name="connsiteX0" fmla="*/ 2408374 w 2408374"/>
              <a:gd name="connsiteY0" fmla="*/ 741499 h 741499"/>
              <a:gd name="connsiteX1" fmla="*/ 419153 w 2408374"/>
              <a:gd name="connsiteY1" fmla="*/ 35646 h 741499"/>
              <a:gd name="connsiteX2" fmla="*/ 18101 w 2408374"/>
              <a:gd name="connsiteY2" fmla="*/ 163983 h 741499"/>
              <a:gd name="connsiteX0" fmla="*/ 2392499 w 2392499"/>
              <a:gd name="connsiteY0" fmla="*/ 646531 h 646531"/>
              <a:gd name="connsiteX1" fmla="*/ 1365804 w 2392499"/>
              <a:gd name="connsiteY1" fmla="*/ 85057 h 646531"/>
              <a:gd name="connsiteX2" fmla="*/ 2226 w 2392499"/>
              <a:gd name="connsiteY2" fmla="*/ 69015 h 646531"/>
              <a:gd name="connsiteX0" fmla="*/ 2360404 w 2360404"/>
              <a:gd name="connsiteY0" fmla="*/ 494530 h 494530"/>
              <a:gd name="connsiteX1" fmla="*/ 1365793 w 2360404"/>
              <a:gd name="connsiteY1" fmla="*/ 77435 h 494530"/>
              <a:gd name="connsiteX2" fmla="*/ 2215 w 2360404"/>
              <a:gd name="connsiteY2" fmla="*/ 61393 h 494530"/>
              <a:gd name="connsiteX0" fmla="*/ 2360404 w 2360404"/>
              <a:gd name="connsiteY0" fmla="*/ 494530 h 494530"/>
              <a:gd name="connsiteX1" fmla="*/ 1365793 w 2360404"/>
              <a:gd name="connsiteY1" fmla="*/ 77435 h 494530"/>
              <a:gd name="connsiteX2" fmla="*/ 2215 w 2360404"/>
              <a:gd name="connsiteY2" fmla="*/ 61393 h 494530"/>
              <a:gd name="connsiteX0" fmla="*/ 2358189 w 2358189"/>
              <a:gd name="connsiteY0" fmla="*/ 433137 h 433137"/>
              <a:gd name="connsiteX1" fmla="*/ 0 w 2358189"/>
              <a:gd name="connsiteY1" fmla="*/ 0 h 433137"/>
              <a:gd name="connsiteX0" fmla="*/ 2358189 w 2358189"/>
              <a:gd name="connsiteY0" fmla="*/ 483283 h 483283"/>
              <a:gd name="connsiteX1" fmla="*/ 0 w 2358189"/>
              <a:gd name="connsiteY1" fmla="*/ 50146 h 483283"/>
              <a:gd name="connsiteX0" fmla="*/ 2358189 w 2358189"/>
              <a:gd name="connsiteY0" fmla="*/ 802907 h 802907"/>
              <a:gd name="connsiteX1" fmla="*/ 0 w 2358189"/>
              <a:gd name="connsiteY1" fmla="*/ 369770 h 80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8189" h="802907">
                <a:moveTo>
                  <a:pt x="2358189" y="802907"/>
                </a:moveTo>
                <a:cubicBezTo>
                  <a:pt x="1925052" y="-47324"/>
                  <a:pt x="1138990" y="-271914"/>
                  <a:pt x="0" y="369770"/>
                </a:cubicBezTo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0" name="TextBox 99"/>
          <p:cNvSpPr txBox="1"/>
          <p:nvPr/>
        </p:nvSpPr>
        <p:spPr>
          <a:xfrm>
            <a:off x="633031" y="2863141"/>
            <a:ext cx="1784560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loglog</a:t>
            </a:r>
            <a:r>
              <a:rPr lang="da-D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</a:t>
            </a:r>
            <a:endParaRPr lang="da-DK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07963" y="2493809"/>
            <a:ext cx="142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  <a:sym typeface="Symbol" panose="05050102010706020507" pitchFamily="18" charset="2"/>
              </a:rPr>
              <a:t> log </a:t>
            </a:r>
            <a:r>
              <a:rPr lang="da-DK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log</a:t>
            </a:r>
            <a:r>
              <a:rPr lang="da-DK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da-DK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log</a:t>
            </a:r>
            <a:r>
              <a:rPr lang="da-DK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da-DK" dirty="0" smtClean="0">
                <a:solidFill>
                  <a:srgbClr val="FF0000"/>
                </a:solidFill>
                <a:sym typeface="Symbol" panose="05050102010706020507" pitchFamily="18" charset="2"/>
              </a:rPr>
              <a:t>d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8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80" grpId="0" animBg="1"/>
      <p:bldP spid="83" grpId="0" animBg="1"/>
      <p:bldP spid="97" grpId="0" animBg="1"/>
      <p:bldP spid="98" grpId="0" animBg="1"/>
      <p:bldP spid="99" grpId="0" animBg="1"/>
      <p:bldP spid="100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/>
          <p:cNvCxnSpPr/>
          <p:nvPr/>
        </p:nvCxnSpPr>
        <p:spPr>
          <a:xfrm flipH="1">
            <a:off x="6320589" y="3636315"/>
            <a:ext cx="1480140" cy="0"/>
          </a:xfrm>
          <a:prstGeom prst="straightConnector1">
            <a:avLst/>
          </a:prstGeom>
          <a:ln w="38100">
            <a:solidFill>
              <a:srgbClr val="FF1F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7726" y="2626596"/>
            <a:ext cx="190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Kurt Mehlhorn</a:t>
            </a:r>
          </a:p>
          <a:p>
            <a:pPr algn="ctr"/>
            <a:r>
              <a:rPr lang="da-DK" dirty="0" err="1" smtClean="0"/>
              <a:t>PhD</a:t>
            </a:r>
            <a:r>
              <a:rPr lang="da-DK" dirty="0" smtClean="0"/>
              <a:t>, </a:t>
            </a:r>
            <a:r>
              <a:rPr lang="da-DK" dirty="0" err="1" smtClean="0"/>
              <a:t>Cornell</a:t>
            </a:r>
            <a:r>
              <a:rPr lang="da-DK" dirty="0" smtClean="0"/>
              <a:t> 1974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408251" y="5712528"/>
            <a:ext cx="236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Erik Meineche Schmidt </a:t>
            </a:r>
            <a:br>
              <a:rPr lang="da-DK" b="1" dirty="0" smtClean="0"/>
            </a:br>
            <a:r>
              <a:rPr lang="da-DK" dirty="0" err="1" smtClean="0"/>
              <a:t>PhD</a:t>
            </a:r>
            <a:r>
              <a:rPr lang="da-DK" dirty="0" smtClean="0"/>
              <a:t>, </a:t>
            </a:r>
            <a:r>
              <a:rPr lang="da-DK" dirty="0" err="1" smtClean="0"/>
              <a:t>Cornell</a:t>
            </a:r>
            <a:r>
              <a:rPr lang="da-DK" dirty="0" smtClean="0"/>
              <a:t> 1977</a:t>
            </a:r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6" y="4068775"/>
            <a:ext cx="1299410" cy="1643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3" r="8685" b="48335"/>
          <a:stretch/>
        </p:blipFill>
        <p:spPr>
          <a:xfrm>
            <a:off x="827424" y="1019631"/>
            <a:ext cx="1530476" cy="16083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10235" y="1021104"/>
            <a:ext cx="2392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/>
              <a:t>Konstantinos </a:t>
            </a:r>
            <a:r>
              <a:rPr lang="da-DK" b="1" dirty="0" err="1" smtClean="0"/>
              <a:t>Tsakalidis</a:t>
            </a:r>
            <a:endParaRPr lang="da-DK" b="1" dirty="0" smtClean="0"/>
          </a:p>
          <a:p>
            <a:r>
              <a:rPr lang="da-DK" dirty="0" err="1" smtClean="0"/>
              <a:t>PhD</a:t>
            </a:r>
            <a:r>
              <a:rPr lang="da-DK" dirty="0" smtClean="0"/>
              <a:t>, Aarhus 2011</a:t>
            </a:r>
            <a:endParaRPr lang="da-DK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r="12424"/>
          <a:stretch/>
        </p:blipFill>
        <p:spPr>
          <a:xfrm>
            <a:off x="8028126" y="498540"/>
            <a:ext cx="1185418" cy="15767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81844" y="2584046"/>
            <a:ext cx="2536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b="1" dirty="0" err="1" smtClean="0"/>
              <a:t>Athanasios</a:t>
            </a:r>
            <a:r>
              <a:rPr lang="da-DK" b="1" dirty="0" smtClean="0"/>
              <a:t> K. </a:t>
            </a:r>
            <a:r>
              <a:rPr lang="da-DK" b="1" dirty="0" err="1" smtClean="0"/>
              <a:t>Tsakalidis</a:t>
            </a:r>
            <a:endParaRPr lang="da-DK" b="1" dirty="0" smtClean="0"/>
          </a:p>
          <a:p>
            <a:pPr algn="ctr"/>
            <a:r>
              <a:rPr lang="da-DK" dirty="0" err="1" smtClean="0"/>
              <a:t>PhD</a:t>
            </a:r>
            <a:r>
              <a:rPr lang="da-DK" dirty="0" smtClean="0"/>
              <a:t>, Saarbrücken 1983</a:t>
            </a:r>
            <a:endParaRPr lang="da-DK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9103" r="18429"/>
          <a:stretch/>
        </p:blipFill>
        <p:spPr>
          <a:xfrm>
            <a:off x="4493320" y="975087"/>
            <a:ext cx="1508878" cy="16415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26" y="2727291"/>
            <a:ext cx="1190625" cy="1524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310235" y="3299039"/>
            <a:ext cx="221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/>
              <a:t>Konstantinos </a:t>
            </a:r>
            <a:r>
              <a:rPr lang="da-DK" b="1" dirty="0" err="1"/>
              <a:t>Tsichlas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dirty="0" err="1" smtClean="0"/>
              <a:t>PhD</a:t>
            </a:r>
            <a:r>
              <a:rPr lang="da-DK" dirty="0" smtClean="0"/>
              <a:t>, Patras 2003</a:t>
            </a:r>
            <a:endParaRPr lang="da-DK" dirty="0"/>
          </a:p>
        </p:txBody>
      </p:sp>
      <p:sp>
        <p:nvSpPr>
          <p:cNvPr id="17" name="Rectangle 16"/>
          <p:cNvSpPr/>
          <p:nvPr/>
        </p:nvSpPr>
        <p:spPr>
          <a:xfrm>
            <a:off x="9296452" y="5383612"/>
            <a:ext cx="28457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/>
              <a:t>Konstantinos Mampentzidis</a:t>
            </a:r>
          </a:p>
          <a:p>
            <a:r>
              <a:rPr lang="da-DK" dirty="0" err="1" smtClean="0"/>
              <a:t>Diploma</a:t>
            </a:r>
            <a:r>
              <a:rPr lang="da-DK" dirty="0" smtClean="0"/>
              <a:t>, Thessaloniki 2013 </a:t>
            </a:r>
          </a:p>
          <a:p>
            <a:r>
              <a:rPr lang="da-DK" dirty="0" err="1" smtClean="0"/>
              <a:t>PhD</a:t>
            </a:r>
            <a:r>
              <a:rPr lang="da-DK" dirty="0" smtClean="0"/>
              <a:t>, Aarhus exp. 2019</a:t>
            </a:r>
            <a:endParaRPr lang="da-DK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5494" b="14590"/>
          <a:stretch/>
        </p:blipFill>
        <p:spPr>
          <a:xfrm>
            <a:off x="8028126" y="4987305"/>
            <a:ext cx="1207946" cy="15374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37351" y="5714596"/>
            <a:ext cx="218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Gerth Stølting Brodal</a:t>
            </a:r>
          </a:p>
          <a:p>
            <a:pPr algn="ctr"/>
            <a:r>
              <a:rPr lang="da-DK" dirty="0" err="1" smtClean="0"/>
              <a:t>PhD</a:t>
            </a:r>
            <a:r>
              <a:rPr lang="da-DK" dirty="0" smtClean="0"/>
              <a:t>, Aarhus 1997</a:t>
            </a:r>
            <a:endParaRPr lang="da-DK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17899" r="50913" b="56136"/>
          <a:stretch/>
        </p:blipFill>
        <p:spPr>
          <a:xfrm>
            <a:off x="4461027" y="4068775"/>
            <a:ext cx="1541171" cy="1583984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579627" y="1892024"/>
            <a:ext cx="1570340" cy="0"/>
          </a:xfrm>
          <a:prstGeom prst="straightConnector1">
            <a:avLst/>
          </a:prstGeom>
          <a:ln w="57150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79627" y="5035431"/>
            <a:ext cx="1570340" cy="0"/>
          </a:xfrm>
          <a:prstGeom prst="straightConnector1">
            <a:avLst/>
          </a:prstGeom>
          <a:ln w="57150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03083" y="2338086"/>
            <a:ext cx="1597646" cy="892291"/>
          </a:xfrm>
          <a:prstGeom prst="straightConnector1">
            <a:avLst/>
          </a:prstGeom>
          <a:ln w="57150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203083" y="1870075"/>
            <a:ext cx="1537266" cy="2509420"/>
          </a:xfrm>
          <a:prstGeom prst="straightConnector1">
            <a:avLst/>
          </a:prstGeom>
          <a:ln w="57150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67011" y="2569121"/>
            <a:ext cx="1570340" cy="1513078"/>
          </a:xfrm>
          <a:prstGeom prst="straightConnector1">
            <a:avLst/>
          </a:prstGeom>
          <a:ln w="57150" cap="rnd">
            <a:solidFill>
              <a:schemeClr val="tx1">
                <a:lumMod val="85000"/>
                <a:lumOff val="1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216339" y="5113712"/>
            <a:ext cx="1584390" cy="416219"/>
          </a:xfrm>
          <a:prstGeom prst="straightConnector1">
            <a:avLst/>
          </a:prstGeom>
          <a:ln w="57150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630653" y="4379495"/>
            <a:ext cx="1446" cy="543642"/>
          </a:xfrm>
          <a:prstGeom prst="straightConnector1">
            <a:avLst/>
          </a:prstGeom>
          <a:ln w="57150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203083" y="1319514"/>
            <a:ext cx="1537266" cy="347921"/>
          </a:xfrm>
          <a:prstGeom prst="straightConnector1">
            <a:avLst/>
          </a:prstGeom>
          <a:ln w="57150" cap="rnd">
            <a:solidFill>
              <a:schemeClr val="tx1">
                <a:lumMod val="85000"/>
                <a:lumOff val="1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5251621" y="3205663"/>
            <a:ext cx="0" cy="806754"/>
          </a:xfrm>
          <a:prstGeom prst="straightConnector1">
            <a:avLst/>
          </a:prstGeom>
          <a:ln w="57150">
            <a:solidFill>
              <a:srgbClr val="FF1F1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53937" y="3451649"/>
            <a:ext cx="15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1F1F"/>
                </a:solidFill>
              </a:rPr>
              <a:t>2 papers</a:t>
            </a:r>
          </a:p>
        </p:txBody>
      </p:sp>
    </p:spTree>
    <p:extLst>
      <p:ext uri="{BB962C8B-B14F-4D97-AF65-F5344CB8AC3E}">
        <p14:creationId xmlns:p14="http://schemas.microsoft.com/office/powerpoint/2010/main" val="25177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6" grpId="0"/>
      <p:bldP spid="17" grpId="0"/>
      <p:bldP spid="19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8"/>
          <p:cNvGrpSpPr/>
          <p:nvPr/>
        </p:nvGrpSpPr>
        <p:grpSpPr>
          <a:xfrm>
            <a:off x="4635" y="5891796"/>
            <a:ext cx="12153075" cy="828000"/>
            <a:chOff x="207835" y="5107872"/>
            <a:chExt cx="12153075" cy="828000"/>
          </a:xfrm>
        </p:grpSpPr>
        <p:grpSp>
          <p:nvGrpSpPr>
            <p:cNvPr id="180" name="Group 179"/>
            <p:cNvGrpSpPr/>
            <p:nvPr/>
          </p:nvGrpSpPr>
          <p:grpSpPr>
            <a:xfrm>
              <a:off x="352368" y="5107872"/>
              <a:ext cx="11864008" cy="828000"/>
              <a:chOff x="250934" y="2695728"/>
              <a:chExt cx="11864008" cy="828000"/>
            </a:xfrm>
          </p:grpSpPr>
          <p:sp>
            <p:nvSpPr>
              <p:cNvPr id="197" name="Oval 196"/>
              <p:cNvSpPr/>
              <p:nvPr/>
            </p:nvSpPr>
            <p:spPr>
              <a:xfrm>
                <a:off x="250934" y="2695728"/>
                <a:ext cx="790933" cy="82800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1832802" y="2695728"/>
                <a:ext cx="790933" cy="82800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3414670" y="2695728"/>
                <a:ext cx="790933" cy="82800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6578406" y="2695728"/>
                <a:ext cx="790933" cy="82800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8160274" y="2695728"/>
                <a:ext cx="790933" cy="82800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9742142" y="2695728"/>
                <a:ext cx="790933" cy="82800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1324009" y="2695728"/>
                <a:ext cx="790933" cy="82800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4996538" y="2695728"/>
                <a:ext cx="790933" cy="82800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grpSp>
            <p:nvGrpSpPr>
              <p:cNvPr id="205" name="Group 204"/>
              <p:cNvGrpSpPr/>
              <p:nvPr/>
            </p:nvGrpSpPr>
            <p:grpSpPr>
              <a:xfrm>
                <a:off x="2623735" y="2695728"/>
                <a:ext cx="7118405" cy="828000"/>
                <a:chOff x="2517335" y="2001038"/>
                <a:chExt cx="7118405" cy="828000"/>
              </a:xfrm>
              <a:noFill/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8844807" y="2001038"/>
                  <a:ext cx="790933" cy="828000"/>
                </a:xfrm>
                <a:prstGeom prst="ellipse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a-DK" dirty="0" smtClean="0"/>
                    <a:t> </a:t>
                  </a:r>
                  <a:endParaRPr lang="da-DK" dirty="0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2517335" y="2001038"/>
                  <a:ext cx="790933" cy="828000"/>
                </a:xfrm>
                <a:prstGeom prst="ellipse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a-DK" dirty="0" smtClean="0"/>
                    <a:t> </a:t>
                  </a:r>
                  <a:endParaRPr lang="da-DK" dirty="0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1041867" y="2695728"/>
                <a:ext cx="10282141" cy="828000"/>
                <a:chOff x="935467" y="3588538"/>
                <a:chExt cx="10282141" cy="828000"/>
              </a:xfrm>
              <a:noFill/>
            </p:grpSpPr>
            <p:sp>
              <p:nvSpPr>
                <p:cNvPr id="208" name="Oval 207"/>
                <p:cNvSpPr/>
                <p:nvPr/>
              </p:nvSpPr>
              <p:spPr>
                <a:xfrm>
                  <a:off x="10426675" y="3588538"/>
                  <a:ext cx="790933" cy="828000"/>
                </a:xfrm>
                <a:prstGeom prst="ellipse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a-DK" dirty="0" smtClean="0"/>
                    <a:t> </a:t>
                  </a:r>
                  <a:endParaRPr lang="da-DK" dirty="0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935467" y="3588538"/>
                  <a:ext cx="790933" cy="828000"/>
                </a:xfrm>
                <a:prstGeom prst="ellipse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a-DK" dirty="0" smtClean="0"/>
                    <a:t> </a:t>
                  </a:r>
                  <a:endParaRPr lang="da-DK" dirty="0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7262939" y="3588538"/>
                  <a:ext cx="790933" cy="828000"/>
                </a:xfrm>
                <a:prstGeom prst="ellipse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a-DK" dirty="0" smtClean="0"/>
                    <a:t> </a:t>
                  </a:r>
                  <a:endParaRPr lang="da-DK" dirty="0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4099203" y="3588538"/>
                  <a:ext cx="790933" cy="828000"/>
                </a:xfrm>
                <a:prstGeom prst="ellipse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a-DK" dirty="0" smtClean="0"/>
                    <a:t> </a:t>
                  </a:r>
                  <a:endParaRPr lang="da-DK" dirty="0"/>
                </a:p>
              </p:txBody>
            </p:sp>
          </p:grpSp>
          <p:sp>
            <p:nvSpPr>
              <p:cNvPr id="207" name="Oval 206"/>
              <p:cNvSpPr/>
              <p:nvPr/>
            </p:nvSpPr>
            <p:spPr>
              <a:xfrm>
                <a:off x="5782966" y="2695728"/>
                <a:ext cx="790933" cy="82800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07835" y="5107872"/>
              <a:ext cx="12153075" cy="828000"/>
              <a:chOff x="247238" y="4274451"/>
              <a:chExt cx="12153075" cy="828000"/>
            </a:xfrm>
          </p:grpSpPr>
          <p:sp>
            <p:nvSpPr>
              <p:cNvPr id="182" name="TextBox 181"/>
              <p:cNvSpPr txBox="1"/>
              <p:nvPr/>
            </p:nvSpPr>
            <p:spPr>
              <a:xfrm>
                <a:off x="11320313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47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247238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1829106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</a:t>
                </a: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3410974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11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6574710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23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8156578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31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9738446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41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4992842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17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8947511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37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2620039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7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1038171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10529379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43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7365643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29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201907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13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5782966" y="4274451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19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36" y="56221"/>
            <a:ext cx="10515600" cy="1325563"/>
          </a:xfrm>
        </p:spPr>
        <p:txBody>
          <a:bodyPr/>
          <a:lstStyle/>
          <a:p>
            <a:r>
              <a:rPr lang="da-DK" dirty="0" err="1" smtClean="0"/>
              <a:t>Random</a:t>
            </a:r>
            <a:r>
              <a:rPr lang="da-DK" dirty="0" smtClean="0"/>
              <a:t> </a:t>
            </a:r>
            <a:r>
              <a:rPr lang="da-DK" dirty="0" err="1" smtClean="0"/>
              <a:t>search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endParaRPr lang="da-DK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031207" y="881953"/>
            <a:ext cx="1581867" cy="717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113525" y="2332488"/>
            <a:ext cx="3962202" cy="744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0813800" y="1529608"/>
            <a:ext cx="791171" cy="763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330814" y="881953"/>
            <a:ext cx="8628008" cy="717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99636" y="1587634"/>
            <a:ext cx="839402" cy="7564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339038" y="1599248"/>
            <a:ext cx="774487" cy="744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075727" y="3061398"/>
            <a:ext cx="1582677" cy="760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493051" y="3027798"/>
            <a:ext cx="1582273" cy="79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11993" y="3822198"/>
            <a:ext cx="1581059" cy="744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2909845" y="4567053"/>
            <a:ext cx="776039" cy="744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500499" y="3810583"/>
            <a:ext cx="783486" cy="7564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866257" y="3772653"/>
            <a:ext cx="792147" cy="79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7657797" y="3855798"/>
            <a:ext cx="1582475" cy="72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448125" y="4575880"/>
            <a:ext cx="792147" cy="736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90933" y="5892318"/>
            <a:ext cx="1080000" cy="828000"/>
            <a:chOff x="790933" y="5892318"/>
            <a:chExt cx="1080000" cy="828000"/>
          </a:xfrm>
        </p:grpSpPr>
        <p:sp>
          <p:nvSpPr>
            <p:cNvPr id="160" name="Oval 159"/>
            <p:cNvSpPr/>
            <p:nvPr/>
          </p:nvSpPr>
          <p:spPr>
            <a:xfrm>
              <a:off x="935466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90933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5892318"/>
            <a:ext cx="1080000" cy="828000"/>
            <a:chOff x="0" y="5892318"/>
            <a:chExt cx="1080000" cy="828000"/>
          </a:xfrm>
        </p:grpSpPr>
        <p:sp>
          <p:nvSpPr>
            <p:cNvPr id="132" name="Oval 131"/>
            <p:cNvSpPr/>
            <p:nvPr/>
          </p:nvSpPr>
          <p:spPr>
            <a:xfrm>
              <a:off x="144533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0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81868" y="5892318"/>
            <a:ext cx="1080000" cy="828000"/>
            <a:chOff x="1581868" y="5892318"/>
            <a:chExt cx="1080000" cy="828000"/>
          </a:xfrm>
        </p:grpSpPr>
        <p:sp>
          <p:nvSpPr>
            <p:cNvPr id="133" name="Oval 132"/>
            <p:cNvSpPr/>
            <p:nvPr/>
          </p:nvSpPr>
          <p:spPr>
            <a:xfrm>
              <a:off x="1726401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581868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3736" y="5892318"/>
            <a:ext cx="1080000" cy="828000"/>
            <a:chOff x="3163736" y="5892318"/>
            <a:chExt cx="1080000" cy="828000"/>
          </a:xfrm>
        </p:grpSpPr>
        <p:sp>
          <p:nvSpPr>
            <p:cNvPr id="134" name="Oval 133"/>
            <p:cNvSpPr/>
            <p:nvPr/>
          </p:nvSpPr>
          <p:spPr>
            <a:xfrm>
              <a:off x="3308269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163736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27472" y="5892318"/>
            <a:ext cx="1080000" cy="828000"/>
            <a:chOff x="6327472" y="5892318"/>
            <a:chExt cx="1080000" cy="828000"/>
          </a:xfrm>
        </p:grpSpPr>
        <p:sp>
          <p:nvSpPr>
            <p:cNvPr id="135" name="Oval 134"/>
            <p:cNvSpPr/>
            <p:nvPr/>
          </p:nvSpPr>
          <p:spPr>
            <a:xfrm>
              <a:off x="6472005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327472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909340" y="5892318"/>
            <a:ext cx="1080000" cy="828000"/>
            <a:chOff x="7909340" y="5892318"/>
            <a:chExt cx="1080000" cy="828000"/>
          </a:xfrm>
        </p:grpSpPr>
        <p:sp>
          <p:nvSpPr>
            <p:cNvPr id="136" name="Oval 135"/>
            <p:cNvSpPr/>
            <p:nvPr/>
          </p:nvSpPr>
          <p:spPr>
            <a:xfrm>
              <a:off x="8053873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909340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491208" y="5892318"/>
            <a:ext cx="1080000" cy="828000"/>
            <a:chOff x="9491208" y="5892318"/>
            <a:chExt cx="1080000" cy="828000"/>
          </a:xfrm>
        </p:grpSpPr>
        <p:sp>
          <p:nvSpPr>
            <p:cNvPr id="137" name="Oval 136"/>
            <p:cNvSpPr/>
            <p:nvPr/>
          </p:nvSpPr>
          <p:spPr>
            <a:xfrm>
              <a:off x="9635741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9491208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073075" y="5892318"/>
            <a:ext cx="1080000" cy="828000"/>
            <a:chOff x="11073075" y="5892318"/>
            <a:chExt cx="1080000" cy="828000"/>
          </a:xfrm>
        </p:grpSpPr>
        <p:sp>
          <p:nvSpPr>
            <p:cNvPr id="138" name="Oval 137"/>
            <p:cNvSpPr/>
            <p:nvPr/>
          </p:nvSpPr>
          <p:spPr>
            <a:xfrm>
              <a:off x="11217608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1073075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45604" y="5892318"/>
            <a:ext cx="1080000" cy="828000"/>
            <a:chOff x="4745604" y="5892318"/>
            <a:chExt cx="1080000" cy="828000"/>
          </a:xfrm>
        </p:grpSpPr>
        <p:sp>
          <p:nvSpPr>
            <p:cNvPr id="139" name="Oval 138"/>
            <p:cNvSpPr/>
            <p:nvPr/>
          </p:nvSpPr>
          <p:spPr>
            <a:xfrm>
              <a:off x="4890137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745604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700274" y="5892318"/>
            <a:ext cx="1080000" cy="828000"/>
            <a:chOff x="8700274" y="5892318"/>
            <a:chExt cx="1080000" cy="828000"/>
          </a:xfrm>
        </p:grpSpPr>
        <p:sp>
          <p:nvSpPr>
            <p:cNvPr id="163" name="Oval 162"/>
            <p:cNvSpPr/>
            <p:nvPr/>
          </p:nvSpPr>
          <p:spPr>
            <a:xfrm>
              <a:off x="8844806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700274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371990" y="5892318"/>
            <a:ext cx="1080000" cy="828000"/>
            <a:chOff x="2371990" y="5892318"/>
            <a:chExt cx="1080000" cy="828000"/>
          </a:xfrm>
        </p:grpSpPr>
        <p:sp>
          <p:nvSpPr>
            <p:cNvPr id="164" name="Oval 163"/>
            <p:cNvSpPr/>
            <p:nvPr/>
          </p:nvSpPr>
          <p:spPr>
            <a:xfrm>
              <a:off x="2517334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371990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282141" y="5892318"/>
            <a:ext cx="1080001" cy="828000"/>
            <a:chOff x="10282141" y="5892318"/>
            <a:chExt cx="1080001" cy="828000"/>
          </a:xfrm>
        </p:grpSpPr>
        <p:sp>
          <p:nvSpPr>
            <p:cNvPr id="168" name="TextBox 167"/>
            <p:cNvSpPr txBox="1"/>
            <p:nvPr/>
          </p:nvSpPr>
          <p:spPr>
            <a:xfrm>
              <a:off x="10282142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10426675" y="5892318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59" name="Oval 158"/>
            <p:cNvSpPr/>
            <p:nvPr/>
          </p:nvSpPr>
          <p:spPr>
            <a:xfrm>
              <a:off x="10426674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282141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18405" y="5892318"/>
            <a:ext cx="1080001" cy="828000"/>
            <a:chOff x="7118405" y="5892318"/>
            <a:chExt cx="1080001" cy="828000"/>
          </a:xfrm>
        </p:grpSpPr>
        <p:sp>
          <p:nvSpPr>
            <p:cNvPr id="170" name="TextBox 169"/>
            <p:cNvSpPr txBox="1"/>
            <p:nvPr/>
          </p:nvSpPr>
          <p:spPr>
            <a:xfrm>
              <a:off x="7118406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7262939" y="5892318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61" name="Oval 160"/>
            <p:cNvSpPr/>
            <p:nvPr/>
          </p:nvSpPr>
          <p:spPr>
            <a:xfrm>
              <a:off x="7262938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118405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54669" y="5892318"/>
            <a:ext cx="1080001" cy="828000"/>
            <a:chOff x="3954669" y="5892318"/>
            <a:chExt cx="1080001" cy="828000"/>
          </a:xfrm>
        </p:grpSpPr>
        <p:sp>
          <p:nvSpPr>
            <p:cNvPr id="171" name="TextBox 170"/>
            <p:cNvSpPr txBox="1"/>
            <p:nvPr/>
          </p:nvSpPr>
          <p:spPr>
            <a:xfrm>
              <a:off x="3954670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4099203" y="5892318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62" name="Oval 161"/>
            <p:cNvSpPr/>
            <p:nvPr/>
          </p:nvSpPr>
          <p:spPr>
            <a:xfrm>
              <a:off x="4099202" y="589231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954669" y="589231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5536538" y="589231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5681071" y="5892318"/>
            <a:ext cx="790933" cy="8280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5535728" y="5892318"/>
            <a:ext cx="1080000" cy="828000"/>
            <a:chOff x="5536538" y="680238"/>
            <a:chExt cx="1080000" cy="828000"/>
          </a:xfrm>
        </p:grpSpPr>
        <p:sp>
          <p:nvSpPr>
            <p:cNvPr id="157" name="Oval 156"/>
            <p:cNvSpPr/>
            <p:nvPr/>
          </p:nvSpPr>
          <p:spPr>
            <a:xfrm>
              <a:off x="5681071" y="68023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536538" y="680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69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00013 -0.79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3.95833E-6 -0.6879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0004 -0.6879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026 -0.5793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026 -0.47083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0013 -0.5793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0013 -0.36203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00013 -0.36203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1.25E-6 -0.2534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2.08333E-6 -0.25347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4.44444E-6 L 0.00013 -0.25347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4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6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00039 -0.1449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1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00013 -0.25347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8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57939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7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0026 -0.1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36" y="56221"/>
            <a:ext cx="10515600" cy="1325563"/>
          </a:xfrm>
        </p:spPr>
        <p:txBody>
          <a:bodyPr/>
          <a:lstStyle/>
          <a:p>
            <a:r>
              <a:rPr lang="da-DK" dirty="0" err="1" smtClean="0"/>
              <a:t>Random</a:t>
            </a:r>
            <a:r>
              <a:rPr lang="da-DK" dirty="0" smtClean="0"/>
              <a:t> </a:t>
            </a:r>
            <a:r>
              <a:rPr lang="da-DK" dirty="0" err="1" smtClean="0"/>
              <a:t>search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endParaRPr lang="da-DK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428778"/>
            <a:ext cx="12153075" cy="5297130"/>
            <a:chOff x="0" y="725958"/>
            <a:chExt cx="12153075" cy="5297130"/>
          </a:xfrm>
        </p:grpSpPr>
        <p:grpSp>
          <p:nvGrpSpPr>
            <p:cNvPr id="48" name="Group 47"/>
            <p:cNvGrpSpPr/>
            <p:nvPr/>
          </p:nvGrpSpPr>
          <p:grpSpPr>
            <a:xfrm>
              <a:off x="499636" y="1179133"/>
              <a:ext cx="11113438" cy="4429955"/>
              <a:chOff x="499636" y="973393"/>
              <a:chExt cx="11113438" cy="4429955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0031207" y="973393"/>
                <a:ext cx="1581867" cy="7172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2113525" y="2423928"/>
                <a:ext cx="3962202" cy="744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10813800" y="1621048"/>
                <a:ext cx="791171" cy="7637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330814" y="973393"/>
                <a:ext cx="8628008" cy="7172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99636" y="1679074"/>
                <a:ext cx="839402" cy="7564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1339038" y="1690688"/>
                <a:ext cx="774487" cy="744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6075727" y="3152838"/>
                <a:ext cx="1582677" cy="760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4493051" y="3119238"/>
                <a:ext cx="1582273" cy="794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2911993" y="3913638"/>
                <a:ext cx="1581059" cy="744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2909845" y="4658493"/>
                <a:ext cx="776039" cy="744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4500499" y="3902023"/>
                <a:ext cx="783486" cy="7564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6866257" y="3864093"/>
                <a:ext cx="792147" cy="794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7657797" y="3947238"/>
                <a:ext cx="1582475" cy="72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8448125" y="4667320"/>
                <a:ext cx="792147" cy="7360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0" y="2215668"/>
              <a:ext cx="1080000" cy="828000"/>
              <a:chOff x="0" y="5915178"/>
              <a:chExt cx="1080000" cy="8280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144533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0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581868" y="2215668"/>
              <a:ext cx="1080000" cy="828000"/>
              <a:chOff x="1581868" y="5915178"/>
              <a:chExt cx="1080000" cy="8280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726401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581868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163736" y="5195088"/>
              <a:ext cx="1080000" cy="828000"/>
              <a:chOff x="3163736" y="5915178"/>
              <a:chExt cx="1080000" cy="8280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308269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163736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11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327472" y="4450233"/>
              <a:ext cx="1080000" cy="828000"/>
              <a:chOff x="6327472" y="5915178"/>
              <a:chExt cx="1080000" cy="8280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6472005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327472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23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909340" y="5195088"/>
              <a:ext cx="1080000" cy="828000"/>
              <a:chOff x="7909340" y="5915178"/>
              <a:chExt cx="1080000" cy="8280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8053873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909340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31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491208" y="725958"/>
              <a:ext cx="1080000" cy="828000"/>
              <a:chOff x="9491208" y="5915178"/>
              <a:chExt cx="1080000" cy="8280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9635741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9491208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41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1073075" y="1470813"/>
              <a:ext cx="1080000" cy="828000"/>
              <a:chOff x="11073075" y="5915178"/>
              <a:chExt cx="1080000" cy="8280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1217608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1073075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47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45604" y="4450233"/>
              <a:ext cx="1080000" cy="828000"/>
              <a:chOff x="4745604" y="5915178"/>
              <a:chExt cx="1080000" cy="8280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4890137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745604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17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8700273" y="4450233"/>
              <a:ext cx="1080000" cy="828000"/>
              <a:chOff x="8700273" y="5915178"/>
              <a:chExt cx="1080000" cy="8280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844806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8700273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37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72801" y="4450233"/>
              <a:ext cx="1080000" cy="828000"/>
              <a:chOff x="2372801" y="5915178"/>
              <a:chExt cx="1080000" cy="82800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2517334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372801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7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790933" y="1470813"/>
              <a:ext cx="1080000" cy="828000"/>
              <a:chOff x="790933" y="5915178"/>
              <a:chExt cx="1080000" cy="82800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935466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90933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0282141" y="2215668"/>
              <a:ext cx="1080000" cy="828000"/>
              <a:chOff x="10282141" y="5915178"/>
              <a:chExt cx="1080000" cy="8280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10426674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0282141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43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18405" y="3705378"/>
              <a:ext cx="1080000" cy="828000"/>
              <a:chOff x="7118405" y="5915178"/>
              <a:chExt cx="1080000" cy="828000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7262938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118405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29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954669" y="3705378"/>
              <a:ext cx="1080000" cy="828000"/>
              <a:chOff x="3954669" y="5915178"/>
              <a:chExt cx="1080000" cy="82800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4099202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954669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13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5535728" y="2960523"/>
              <a:ext cx="1080000" cy="828000"/>
              <a:chOff x="5536538" y="680238"/>
              <a:chExt cx="1080000" cy="8280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681071" y="68023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536538" y="68023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19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79" name="TextBox 178"/>
          <p:cNvSpPr txBox="1"/>
          <p:nvPr/>
        </p:nvSpPr>
        <p:spPr>
          <a:xfrm>
            <a:off x="-1" y="5952490"/>
            <a:ext cx="12153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 err="1" smtClean="0"/>
              <a:t>Expected</a:t>
            </a:r>
            <a:r>
              <a:rPr lang="da-DK" sz="4400" dirty="0" smtClean="0"/>
              <a:t> </a:t>
            </a:r>
            <a:r>
              <a:rPr lang="da-DK" sz="4400" dirty="0" err="1" smtClean="0"/>
              <a:t>depth</a:t>
            </a:r>
            <a:r>
              <a:rPr lang="da-DK" sz="4400" dirty="0" smtClean="0"/>
              <a:t> O(log n)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280812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499636" y="881953"/>
            <a:ext cx="11113438" cy="4429955"/>
            <a:chOff x="499636" y="973393"/>
            <a:chExt cx="11113438" cy="442995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0031207" y="973393"/>
              <a:ext cx="1581867" cy="71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2113525" y="2423928"/>
              <a:ext cx="3962202" cy="7448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0813800" y="1621048"/>
              <a:ext cx="791171" cy="7637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330814" y="973393"/>
              <a:ext cx="8628008" cy="717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99636" y="1679074"/>
              <a:ext cx="839402" cy="7564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1339038" y="1690688"/>
              <a:ext cx="774487" cy="7448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6075727" y="3152838"/>
              <a:ext cx="1582677" cy="760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493051" y="3119238"/>
              <a:ext cx="1582273" cy="794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911993" y="3913638"/>
              <a:ext cx="1581059" cy="7448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2909845" y="4658493"/>
              <a:ext cx="776039" cy="7448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4500499" y="3902023"/>
              <a:ext cx="783486" cy="7564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866257" y="3864093"/>
              <a:ext cx="792147" cy="794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7657797" y="3947238"/>
              <a:ext cx="1582475" cy="72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8448125" y="4667320"/>
              <a:ext cx="792147" cy="736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9" name="Straight Connector 188"/>
          <p:cNvCxnSpPr/>
          <p:nvPr/>
        </p:nvCxnSpPr>
        <p:spPr>
          <a:xfrm flipH="1" flipV="1">
            <a:off x="2122236" y="2332488"/>
            <a:ext cx="3962202" cy="744855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 flipV="1">
            <a:off x="1347749" y="1599248"/>
            <a:ext cx="774487" cy="744855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 flipV="1">
            <a:off x="6084438" y="3061398"/>
            <a:ext cx="1582677" cy="760800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4501762" y="3027798"/>
            <a:ext cx="1582273" cy="794400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2920704" y="3822198"/>
            <a:ext cx="1581059" cy="744855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H="1" flipV="1">
            <a:off x="2918556" y="4567053"/>
            <a:ext cx="776039" cy="744855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H="1" flipV="1">
            <a:off x="4509210" y="3810583"/>
            <a:ext cx="783486" cy="756470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 flipV="1">
            <a:off x="7666508" y="3855798"/>
            <a:ext cx="1582475" cy="727200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V="1">
            <a:off x="8456836" y="4575880"/>
            <a:ext cx="792147" cy="736028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483042" y="5311908"/>
            <a:ext cx="374851" cy="672310"/>
          </a:xfrm>
          <a:prstGeom prst="line">
            <a:avLst/>
          </a:prstGeom>
          <a:ln w="76200">
            <a:solidFill>
              <a:srgbClr val="FF1F1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06" y="56221"/>
            <a:ext cx="10515600" cy="1325563"/>
          </a:xfrm>
        </p:spPr>
        <p:txBody>
          <a:bodyPr/>
          <a:lstStyle/>
          <a:p>
            <a:r>
              <a:rPr lang="da-DK" dirty="0" smtClean="0"/>
              <a:t>32 ?</a:t>
            </a:r>
            <a:endParaRPr lang="da-DK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918488"/>
            <a:ext cx="1080000" cy="828000"/>
            <a:chOff x="0" y="5915178"/>
            <a:chExt cx="1080000" cy="828000"/>
          </a:xfrm>
        </p:grpSpPr>
        <p:sp>
          <p:nvSpPr>
            <p:cNvPr id="66" name="Oval 65"/>
            <p:cNvSpPr/>
            <p:nvPr/>
          </p:nvSpPr>
          <p:spPr>
            <a:xfrm>
              <a:off x="144533" y="591517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0" y="591517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7" name="Oval 66"/>
          <p:cNvSpPr/>
          <p:nvPr/>
        </p:nvSpPr>
        <p:spPr>
          <a:xfrm>
            <a:off x="1726401" y="191848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5" name="TextBox 74"/>
          <p:cNvSpPr txBox="1"/>
          <p:nvPr/>
        </p:nvSpPr>
        <p:spPr>
          <a:xfrm>
            <a:off x="1581868" y="191848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68" name="Oval 67"/>
          <p:cNvSpPr/>
          <p:nvPr/>
        </p:nvSpPr>
        <p:spPr>
          <a:xfrm>
            <a:off x="3308269" y="489790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6" name="TextBox 75"/>
          <p:cNvSpPr txBox="1"/>
          <p:nvPr/>
        </p:nvSpPr>
        <p:spPr>
          <a:xfrm>
            <a:off x="3163736" y="489790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27472" y="4153053"/>
            <a:ext cx="1080000" cy="828000"/>
            <a:chOff x="6327472" y="5915178"/>
            <a:chExt cx="1080000" cy="828000"/>
          </a:xfrm>
        </p:grpSpPr>
        <p:sp>
          <p:nvSpPr>
            <p:cNvPr id="69" name="Oval 68"/>
            <p:cNvSpPr/>
            <p:nvPr/>
          </p:nvSpPr>
          <p:spPr>
            <a:xfrm>
              <a:off x="6472005" y="591517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327472" y="591517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0" name="Oval 69"/>
          <p:cNvSpPr/>
          <p:nvPr/>
        </p:nvSpPr>
        <p:spPr>
          <a:xfrm>
            <a:off x="8053873" y="489790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8" name="TextBox 77"/>
          <p:cNvSpPr txBox="1"/>
          <p:nvPr/>
        </p:nvSpPr>
        <p:spPr>
          <a:xfrm>
            <a:off x="7909340" y="489790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491208" y="428778"/>
            <a:ext cx="1080000" cy="828000"/>
            <a:chOff x="9491208" y="5915178"/>
            <a:chExt cx="1080000" cy="828000"/>
          </a:xfrm>
        </p:grpSpPr>
        <p:sp>
          <p:nvSpPr>
            <p:cNvPr id="71" name="Oval 70"/>
            <p:cNvSpPr/>
            <p:nvPr/>
          </p:nvSpPr>
          <p:spPr>
            <a:xfrm>
              <a:off x="9635741" y="591517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491208" y="591517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41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073075" y="1173633"/>
            <a:ext cx="1080000" cy="828000"/>
            <a:chOff x="11073075" y="5915178"/>
            <a:chExt cx="1080000" cy="828000"/>
          </a:xfrm>
        </p:grpSpPr>
        <p:sp>
          <p:nvSpPr>
            <p:cNvPr id="72" name="Oval 71"/>
            <p:cNvSpPr/>
            <p:nvPr/>
          </p:nvSpPr>
          <p:spPr>
            <a:xfrm>
              <a:off x="11217608" y="591517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073075" y="591517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3" name="Oval 72"/>
          <p:cNvSpPr/>
          <p:nvPr/>
        </p:nvSpPr>
        <p:spPr>
          <a:xfrm>
            <a:off x="4890137" y="4153053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1" name="TextBox 80"/>
          <p:cNvSpPr txBox="1"/>
          <p:nvPr/>
        </p:nvSpPr>
        <p:spPr>
          <a:xfrm>
            <a:off x="4745604" y="4153053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8844806" y="4153053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4" name="TextBox 83"/>
          <p:cNvSpPr txBox="1"/>
          <p:nvPr/>
        </p:nvSpPr>
        <p:spPr>
          <a:xfrm>
            <a:off x="8700273" y="4153053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2517334" y="4153053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5" name="TextBox 84"/>
          <p:cNvSpPr txBox="1"/>
          <p:nvPr/>
        </p:nvSpPr>
        <p:spPr>
          <a:xfrm>
            <a:off x="2372801" y="4153053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935466" y="1173633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90" name="TextBox 89"/>
          <p:cNvSpPr txBox="1"/>
          <p:nvPr/>
        </p:nvSpPr>
        <p:spPr>
          <a:xfrm>
            <a:off x="790933" y="1173633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282141" y="1918488"/>
            <a:ext cx="1080000" cy="828000"/>
            <a:chOff x="10282141" y="5915178"/>
            <a:chExt cx="1080000" cy="828000"/>
          </a:xfrm>
        </p:grpSpPr>
        <p:sp>
          <p:nvSpPr>
            <p:cNvPr id="94" name="Oval 93"/>
            <p:cNvSpPr/>
            <p:nvPr/>
          </p:nvSpPr>
          <p:spPr>
            <a:xfrm>
              <a:off x="10426674" y="591517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282141" y="591517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6" name="Oval 95"/>
          <p:cNvSpPr/>
          <p:nvPr/>
        </p:nvSpPr>
        <p:spPr>
          <a:xfrm>
            <a:off x="7262938" y="340819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92" name="TextBox 91"/>
          <p:cNvSpPr txBox="1"/>
          <p:nvPr/>
        </p:nvSpPr>
        <p:spPr>
          <a:xfrm>
            <a:off x="7118405" y="340819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4099202" y="340819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93" name="TextBox 92"/>
          <p:cNvSpPr txBox="1"/>
          <p:nvPr/>
        </p:nvSpPr>
        <p:spPr>
          <a:xfrm>
            <a:off x="3954669" y="340819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5680261" y="2663343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0" name="TextBox 99"/>
          <p:cNvSpPr txBox="1"/>
          <p:nvPr/>
        </p:nvSpPr>
        <p:spPr>
          <a:xfrm>
            <a:off x="5535728" y="2663343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99389" flipV="1">
            <a:off x="3407176" y="5942152"/>
            <a:ext cx="608114" cy="608114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5931598" y="5544930"/>
            <a:ext cx="622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800" dirty="0">
                <a:solidFill>
                  <a:srgbClr val="FF1F1F"/>
                </a:solidFill>
              </a:rPr>
              <a:t>[Seidel, </a:t>
            </a:r>
            <a:r>
              <a:rPr lang="da-DK" sz="2800" dirty="0" err="1">
                <a:solidFill>
                  <a:srgbClr val="FF1F1F"/>
                </a:solidFill>
              </a:rPr>
              <a:t>Aragon</a:t>
            </a:r>
            <a:r>
              <a:rPr lang="da-DK" sz="2800" dirty="0">
                <a:solidFill>
                  <a:srgbClr val="FF1F1F"/>
                </a:solidFill>
              </a:rPr>
              <a:t> 1989]</a:t>
            </a:r>
          </a:p>
          <a:p>
            <a:pPr algn="r"/>
            <a:r>
              <a:rPr lang="da-DK" sz="4400" dirty="0" err="1" smtClean="0"/>
              <a:t>Expected</a:t>
            </a:r>
            <a:r>
              <a:rPr lang="da-DK" sz="4400" dirty="0" smtClean="0"/>
              <a:t> </a:t>
            </a:r>
            <a:r>
              <a:rPr lang="da-DK" sz="4400" dirty="0" smtClean="0"/>
              <a:t>time O(log </a:t>
            </a:r>
            <a:r>
              <a:rPr lang="da-DK" sz="4400" dirty="0"/>
              <a:t>d</a:t>
            </a:r>
            <a:r>
              <a:rPr lang="da-DK" sz="4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371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AF8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AF8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AF8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AF8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AF8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AF8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AF8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AF8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AF8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AF80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93139" flipV="1">
            <a:off x="5091941" y="6199319"/>
            <a:ext cx="608114" cy="608114"/>
          </a:xfrm>
          <a:prstGeom prst="rect">
            <a:avLst/>
          </a:prstGeom>
          <a:noFill/>
        </p:spPr>
      </p:pic>
      <p:grpSp>
        <p:nvGrpSpPr>
          <p:cNvPr id="116" name="Group 115"/>
          <p:cNvGrpSpPr/>
          <p:nvPr/>
        </p:nvGrpSpPr>
        <p:grpSpPr>
          <a:xfrm>
            <a:off x="2922334" y="1085288"/>
            <a:ext cx="6308406" cy="1285296"/>
            <a:chOff x="539999" y="4002538"/>
            <a:chExt cx="1581868" cy="1663700"/>
          </a:xfrm>
        </p:grpSpPr>
        <p:cxnSp>
          <p:nvCxnSpPr>
            <p:cNvPr id="117" name="Straight Connector 116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3703735" y="3988590"/>
            <a:ext cx="1581868" cy="1663700"/>
            <a:chOff x="539999" y="4002538"/>
            <a:chExt cx="1581868" cy="1663700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1349999" y="2370584"/>
            <a:ext cx="3144669" cy="1631954"/>
            <a:chOff x="539999" y="4002538"/>
            <a:chExt cx="1581868" cy="1663700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flipH="1" flipV="1">
            <a:off x="4483034" y="3993493"/>
            <a:ext cx="804671" cy="1692136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2924437" y="2410307"/>
            <a:ext cx="1587525" cy="1603117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902217" y="1084744"/>
            <a:ext cx="3141044" cy="1326107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6867471" y="4002538"/>
            <a:ext cx="1581868" cy="1663700"/>
            <a:chOff x="539999" y="4002538"/>
            <a:chExt cx="1581868" cy="1663700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10031207" y="4021929"/>
            <a:ext cx="1581868" cy="1663700"/>
            <a:chOff x="539999" y="4002538"/>
            <a:chExt cx="1581868" cy="1663700"/>
          </a:xfrm>
        </p:grpSpPr>
        <p:cxnSp>
          <p:nvCxnSpPr>
            <p:cNvPr id="108" name="Straight Connector 107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7658405" y="2386125"/>
            <a:ext cx="3144669" cy="1631954"/>
            <a:chOff x="539999" y="4002538"/>
            <a:chExt cx="1581868" cy="1663700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6076537" y="1085288"/>
            <a:ext cx="3154203" cy="1285296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7600440" y="2410851"/>
            <a:ext cx="1649368" cy="1652346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6844202" y="4037688"/>
            <a:ext cx="800467" cy="1670612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70795" y="5754969"/>
            <a:ext cx="374851" cy="672310"/>
          </a:xfrm>
          <a:prstGeom prst="line">
            <a:avLst/>
          </a:prstGeom>
          <a:ln w="76200">
            <a:solidFill>
              <a:srgbClr val="FF1F1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539999" y="4002538"/>
            <a:ext cx="1581868" cy="1663700"/>
            <a:chOff x="539999" y="4002538"/>
            <a:chExt cx="1581868" cy="1663700"/>
          </a:xfrm>
        </p:grpSpPr>
        <p:cxnSp>
          <p:nvCxnSpPr>
            <p:cNvPr id="96" name="Straight Connector 95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144533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1" name="Oval 70"/>
          <p:cNvSpPr/>
          <p:nvPr/>
        </p:nvSpPr>
        <p:spPr>
          <a:xfrm>
            <a:off x="1726401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3" name="Oval 72"/>
          <p:cNvSpPr/>
          <p:nvPr/>
        </p:nvSpPr>
        <p:spPr>
          <a:xfrm>
            <a:off x="3308269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7" name="Oval 76"/>
          <p:cNvSpPr/>
          <p:nvPr/>
        </p:nvSpPr>
        <p:spPr>
          <a:xfrm>
            <a:off x="6472005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9" name="Oval 78"/>
          <p:cNvSpPr/>
          <p:nvPr/>
        </p:nvSpPr>
        <p:spPr>
          <a:xfrm>
            <a:off x="8053873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0" name="Oval 79"/>
          <p:cNvSpPr/>
          <p:nvPr/>
        </p:nvSpPr>
        <p:spPr>
          <a:xfrm>
            <a:off x="8844807" y="20010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1" name="Oval 80"/>
          <p:cNvSpPr/>
          <p:nvPr/>
        </p:nvSpPr>
        <p:spPr>
          <a:xfrm>
            <a:off x="9635741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2" name="Oval 81"/>
          <p:cNvSpPr/>
          <p:nvPr/>
        </p:nvSpPr>
        <p:spPr>
          <a:xfrm>
            <a:off x="10426675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Oval 3"/>
          <p:cNvSpPr/>
          <p:nvPr/>
        </p:nvSpPr>
        <p:spPr>
          <a:xfrm>
            <a:off x="11217608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2" name="Oval 71"/>
          <p:cNvSpPr/>
          <p:nvPr/>
        </p:nvSpPr>
        <p:spPr>
          <a:xfrm>
            <a:off x="2517335" y="20010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5" name="Oval 74"/>
          <p:cNvSpPr/>
          <p:nvPr/>
        </p:nvSpPr>
        <p:spPr>
          <a:xfrm>
            <a:off x="4890137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0" name="Oval 69"/>
          <p:cNvSpPr/>
          <p:nvPr/>
        </p:nvSpPr>
        <p:spPr>
          <a:xfrm>
            <a:off x="935467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8" name="Oval 77"/>
          <p:cNvSpPr/>
          <p:nvPr/>
        </p:nvSpPr>
        <p:spPr>
          <a:xfrm>
            <a:off x="7262939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4" name="Oval 73"/>
          <p:cNvSpPr/>
          <p:nvPr/>
        </p:nvSpPr>
        <p:spPr>
          <a:xfrm>
            <a:off x="4099203" y="35885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6" name="Oval 75"/>
          <p:cNvSpPr/>
          <p:nvPr/>
        </p:nvSpPr>
        <p:spPr>
          <a:xfrm>
            <a:off x="5681071" y="6802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0934" y="35885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81868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3736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27472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9340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00274" y="20010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91208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282142" y="35885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073075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72802" y="20010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45604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8406" y="35885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54670" y="35885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36538" y="680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9926048" y="6072692"/>
            <a:ext cx="2100467" cy="755474"/>
          </a:xfrm>
        </p:spPr>
        <p:txBody>
          <a:bodyPr/>
          <a:lstStyle/>
          <a:p>
            <a:pPr algn="r"/>
            <a:r>
              <a:rPr lang="da-DK" b="0" dirty="0" smtClean="0"/>
              <a:t>O(log </a:t>
            </a:r>
            <a:r>
              <a:rPr lang="da-DK" b="0" dirty="0" smtClean="0"/>
              <a:t>n)</a:t>
            </a:r>
            <a:endParaRPr lang="da-DK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666194" y="368751"/>
            <a:ext cx="6075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dirty="0" err="1"/>
              <a:t>Worst</a:t>
            </a:r>
            <a:r>
              <a:rPr lang="da-DK" dirty="0"/>
              <a:t>-case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871135" y="5814322"/>
            <a:ext cx="1186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dirty="0" smtClean="0"/>
              <a:t>24 ?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6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5252782"/>
            <a:ext cx="10282141" cy="828000"/>
            <a:chOff x="935467" y="5252782"/>
            <a:chExt cx="10282141" cy="82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8844807" y="5252782"/>
              <a:ext cx="790933" cy="828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935467" y="5252782"/>
              <a:ext cx="790933" cy="828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10426675" y="5252782"/>
              <a:ext cx="790933" cy="828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2517335" y="5252782"/>
              <a:ext cx="790933" cy="828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7262939" y="5252782"/>
              <a:ext cx="790933" cy="828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4099203" y="5252782"/>
              <a:ext cx="790933" cy="828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5681071" y="5252782"/>
              <a:ext cx="790933" cy="828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0934" y="5252782"/>
            <a:ext cx="10571208" cy="828000"/>
            <a:chOff x="790934" y="5252782"/>
            <a:chExt cx="10571208" cy="828000"/>
          </a:xfrm>
        </p:grpSpPr>
        <p:sp>
          <p:nvSpPr>
            <p:cNvPr id="55" name="TextBox 54"/>
            <p:cNvSpPr txBox="1"/>
            <p:nvPr/>
          </p:nvSpPr>
          <p:spPr>
            <a:xfrm>
              <a:off x="790934" y="525278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700274" y="525278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282142" y="525278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72802" y="525278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118406" y="525278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954670" y="525278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536538" y="525278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94" name="Straight Connector 93"/>
          <p:cNvCxnSpPr/>
          <p:nvPr/>
        </p:nvCxnSpPr>
        <p:spPr>
          <a:xfrm flipV="1">
            <a:off x="1292034" y="4002538"/>
            <a:ext cx="953010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922334" y="2416304"/>
            <a:ext cx="630840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2922334" y="1085288"/>
            <a:ext cx="6308406" cy="1285296"/>
            <a:chOff x="539999" y="4002538"/>
            <a:chExt cx="1581868" cy="1663700"/>
          </a:xfrm>
        </p:grpSpPr>
        <p:cxnSp>
          <p:nvCxnSpPr>
            <p:cNvPr id="117" name="Straight Connector 116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3703735" y="3988590"/>
            <a:ext cx="1581868" cy="1663700"/>
            <a:chOff x="539999" y="4002538"/>
            <a:chExt cx="1581868" cy="1663700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1349999" y="2370584"/>
            <a:ext cx="3144669" cy="1631954"/>
            <a:chOff x="539999" y="4002538"/>
            <a:chExt cx="1581868" cy="1663700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flipV="1">
            <a:off x="3682567" y="3993493"/>
            <a:ext cx="800467" cy="1670612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4511963" y="3988590"/>
            <a:ext cx="3132706" cy="24835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6867471" y="4002538"/>
            <a:ext cx="1581868" cy="1663700"/>
            <a:chOff x="539999" y="4002538"/>
            <a:chExt cx="1581868" cy="1663700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10031207" y="4021929"/>
            <a:ext cx="1581868" cy="1663700"/>
            <a:chOff x="539999" y="4002538"/>
            <a:chExt cx="1581868" cy="1663700"/>
          </a:xfrm>
        </p:grpSpPr>
        <p:cxnSp>
          <p:nvCxnSpPr>
            <p:cNvPr id="108" name="Straight Connector 107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7658405" y="2386125"/>
            <a:ext cx="3144669" cy="1631954"/>
            <a:chOff x="539999" y="4002538"/>
            <a:chExt cx="1581868" cy="1663700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/>
          <p:cNvCxnSpPr/>
          <p:nvPr/>
        </p:nvCxnSpPr>
        <p:spPr>
          <a:xfrm flipH="1">
            <a:off x="7600440" y="2410851"/>
            <a:ext cx="1649368" cy="1652346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7644669" y="4037688"/>
            <a:ext cx="804670" cy="1647941"/>
          </a:xfrm>
          <a:prstGeom prst="line">
            <a:avLst/>
          </a:prstGeom>
          <a:ln w="762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8449339" y="5744083"/>
            <a:ext cx="374851" cy="672310"/>
          </a:xfrm>
          <a:prstGeom prst="line">
            <a:avLst/>
          </a:prstGeom>
          <a:ln w="76200">
            <a:solidFill>
              <a:srgbClr val="FF1F1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539999" y="4002538"/>
            <a:ext cx="1581868" cy="1663700"/>
            <a:chOff x="539999" y="4002538"/>
            <a:chExt cx="1581868" cy="1663700"/>
          </a:xfrm>
        </p:grpSpPr>
        <p:cxnSp>
          <p:nvCxnSpPr>
            <p:cNvPr id="96" name="Straight Connector 95"/>
            <p:cNvCxnSpPr/>
            <p:nvPr/>
          </p:nvCxnSpPr>
          <p:spPr>
            <a:xfrm flipV="1">
              <a:off x="539999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1330933" y="4002538"/>
              <a:ext cx="790934" cy="1663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144533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1" name="Oval 70"/>
          <p:cNvSpPr/>
          <p:nvPr/>
        </p:nvSpPr>
        <p:spPr>
          <a:xfrm>
            <a:off x="1726401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3" name="Oval 72"/>
          <p:cNvSpPr/>
          <p:nvPr/>
        </p:nvSpPr>
        <p:spPr>
          <a:xfrm>
            <a:off x="3308269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7" name="Oval 76"/>
          <p:cNvSpPr/>
          <p:nvPr/>
        </p:nvSpPr>
        <p:spPr>
          <a:xfrm>
            <a:off x="6472005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9" name="Oval 78"/>
          <p:cNvSpPr/>
          <p:nvPr/>
        </p:nvSpPr>
        <p:spPr>
          <a:xfrm>
            <a:off x="8053873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0" name="Oval 79"/>
          <p:cNvSpPr/>
          <p:nvPr/>
        </p:nvSpPr>
        <p:spPr>
          <a:xfrm>
            <a:off x="8844807" y="2001038"/>
            <a:ext cx="790933" cy="82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1" name="Oval 80"/>
          <p:cNvSpPr/>
          <p:nvPr/>
        </p:nvSpPr>
        <p:spPr>
          <a:xfrm>
            <a:off x="9635741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2" name="Oval 81"/>
          <p:cNvSpPr/>
          <p:nvPr/>
        </p:nvSpPr>
        <p:spPr>
          <a:xfrm>
            <a:off x="10426675" y="3588538"/>
            <a:ext cx="790933" cy="82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Oval 3"/>
          <p:cNvSpPr/>
          <p:nvPr/>
        </p:nvSpPr>
        <p:spPr>
          <a:xfrm>
            <a:off x="11217608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2" name="Oval 71"/>
          <p:cNvSpPr/>
          <p:nvPr/>
        </p:nvSpPr>
        <p:spPr>
          <a:xfrm>
            <a:off x="2517335" y="2001038"/>
            <a:ext cx="790933" cy="82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5" name="Oval 74"/>
          <p:cNvSpPr/>
          <p:nvPr/>
        </p:nvSpPr>
        <p:spPr>
          <a:xfrm>
            <a:off x="4890137" y="524135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0" name="Oval 69"/>
          <p:cNvSpPr/>
          <p:nvPr/>
        </p:nvSpPr>
        <p:spPr>
          <a:xfrm>
            <a:off x="935467" y="3588538"/>
            <a:ext cx="790933" cy="82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8" name="Oval 77"/>
          <p:cNvSpPr/>
          <p:nvPr/>
        </p:nvSpPr>
        <p:spPr>
          <a:xfrm>
            <a:off x="7262939" y="3588538"/>
            <a:ext cx="790933" cy="82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4" name="Oval 73"/>
          <p:cNvSpPr/>
          <p:nvPr/>
        </p:nvSpPr>
        <p:spPr>
          <a:xfrm>
            <a:off x="4099203" y="3588538"/>
            <a:ext cx="790933" cy="82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6" name="Oval 75"/>
          <p:cNvSpPr/>
          <p:nvPr/>
        </p:nvSpPr>
        <p:spPr>
          <a:xfrm>
            <a:off x="5681071" y="680238"/>
            <a:ext cx="790933" cy="82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0934" y="35885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81868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3736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27472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9340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00274" y="20010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91208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282142" y="35885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073075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72802" y="20010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45604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8406" y="35885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54670" y="35885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36538" y="680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65535" cy="1325563"/>
          </a:xfrm>
        </p:spPr>
        <p:txBody>
          <a:bodyPr/>
          <a:lstStyle/>
          <a:p>
            <a:r>
              <a:rPr lang="da-DK" dirty="0" smtClean="0"/>
              <a:t>Level links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93139" flipV="1">
            <a:off x="3530241" y="6216861"/>
            <a:ext cx="608114" cy="608114"/>
          </a:xfrm>
          <a:prstGeom prst="rect">
            <a:avLst/>
          </a:prstGeom>
          <a:noFill/>
        </p:spPr>
      </p:pic>
      <p:sp>
        <p:nvSpPr>
          <p:cNvPr id="120" name="Title 1"/>
          <p:cNvSpPr txBox="1">
            <a:spLocks/>
          </p:cNvSpPr>
          <p:nvPr/>
        </p:nvSpPr>
        <p:spPr>
          <a:xfrm>
            <a:off x="2204442" y="5858136"/>
            <a:ext cx="1186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dirty="0" smtClean="0"/>
              <a:t>32 ?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6722938" y="5828270"/>
            <a:ext cx="5285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da-DK" b="0" dirty="0" smtClean="0"/>
              <a:t>O(log </a:t>
            </a:r>
            <a:r>
              <a:rPr lang="da-DK" b="0" dirty="0" smtClean="0">
                <a:solidFill>
                  <a:srgbClr val="C00000"/>
                </a:solidFill>
              </a:rPr>
              <a:t>d</a:t>
            </a:r>
            <a:r>
              <a:rPr lang="da-DK" b="0" dirty="0" smtClean="0"/>
              <a:t>)</a:t>
            </a:r>
            <a:endParaRPr lang="da-DK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6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Dynamic finger </a:t>
            </a:r>
            <a:r>
              <a:rPr lang="da-DK" dirty="0" err="1" smtClean="0"/>
              <a:t>search</a:t>
            </a:r>
            <a:r>
              <a:rPr lang="da-DK" dirty="0" smtClean="0"/>
              <a:t> </a:t>
            </a:r>
            <a:r>
              <a:rPr lang="da-DK" dirty="0" err="1" smtClean="0"/>
              <a:t>trees</a:t>
            </a:r>
            <a:endParaRPr lang="da-DK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557749"/>
            <a:ext cx="10515600" cy="3543137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da-DK" sz="4000" dirty="0" smtClean="0"/>
              <a:t>Level-</a:t>
            </a:r>
            <a:r>
              <a:rPr lang="da-DK" sz="4000" dirty="0" err="1" smtClean="0"/>
              <a:t>linked</a:t>
            </a:r>
            <a:r>
              <a:rPr lang="da-DK" sz="4000" dirty="0" smtClean="0"/>
              <a:t> (2,4)-</a:t>
            </a:r>
            <a:r>
              <a:rPr lang="da-DK" sz="4000" dirty="0" err="1" smtClean="0"/>
              <a:t>trees</a:t>
            </a:r>
            <a:r>
              <a:rPr lang="da-DK" sz="4000" dirty="0" smtClean="0"/>
              <a:t> support </a:t>
            </a:r>
          </a:p>
          <a:p>
            <a:pPr marL="628650" indent="-628650" fontAlgn="ctr"/>
            <a:r>
              <a:rPr lang="da-DK" sz="4000" dirty="0" smtClean="0"/>
              <a:t>Finger </a:t>
            </a:r>
            <a:r>
              <a:rPr lang="da-DK" sz="4000" dirty="0" err="1" smtClean="0"/>
              <a:t>search</a:t>
            </a:r>
            <a:r>
              <a:rPr lang="da-DK" sz="4000" dirty="0" smtClean="0"/>
              <a:t> in </a:t>
            </a:r>
            <a:r>
              <a:rPr lang="da-DK" sz="4000" dirty="0" err="1" smtClean="0"/>
              <a:t>worst</a:t>
            </a:r>
            <a:r>
              <a:rPr lang="da-DK" sz="4000" dirty="0" smtClean="0"/>
              <a:t>-case </a:t>
            </a:r>
            <a:r>
              <a:rPr lang="da-DK" sz="4000" dirty="0" smtClean="0">
                <a:solidFill>
                  <a:srgbClr val="C00000"/>
                </a:solidFill>
              </a:rPr>
              <a:t>O(log d)</a:t>
            </a:r>
            <a:r>
              <a:rPr lang="da-DK" sz="4000" dirty="0" smtClean="0"/>
              <a:t> time</a:t>
            </a:r>
          </a:p>
          <a:p>
            <a:pPr marL="628650" indent="-628650"/>
            <a:r>
              <a:rPr lang="da-DK" sz="4000" dirty="0" err="1" smtClean="0"/>
              <a:t>Insert</a:t>
            </a:r>
            <a:r>
              <a:rPr lang="da-DK" sz="4000" dirty="0" smtClean="0"/>
              <a:t>/</a:t>
            </a:r>
            <a:r>
              <a:rPr lang="da-DK" sz="4000" dirty="0" err="1" smtClean="0"/>
              <a:t>delete</a:t>
            </a:r>
            <a:r>
              <a:rPr lang="da-DK" sz="4000" dirty="0" smtClean="0"/>
              <a:t> in </a:t>
            </a:r>
            <a:r>
              <a:rPr lang="da-DK" sz="4000" dirty="0" err="1" smtClean="0">
                <a:solidFill>
                  <a:srgbClr val="C00000"/>
                </a:solidFill>
              </a:rPr>
              <a:t>amortized</a:t>
            </a:r>
            <a:r>
              <a:rPr lang="da-DK" sz="4000" dirty="0" smtClean="0">
                <a:solidFill>
                  <a:srgbClr val="C00000"/>
                </a:solidFill>
              </a:rPr>
              <a:t> O(1) </a:t>
            </a:r>
            <a:r>
              <a:rPr lang="da-DK" sz="4000" dirty="0" smtClean="0"/>
              <a:t>time but </a:t>
            </a:r>
            <a:r>
              <a:rPr lang="da-DK" sz="4000" dirty="0" err="1" smtClean="0">
                <a:solidFill>
                  <a:schemeClr val="accent1">
                    <a:lumMod val="50000"/>
                  </a:schemeClr>
                </a:solidFill>
              </a:rPr>
              <a:t>worst</a:t>
            </a:r>
            <a:r>
              <a:rPr lang="da-DK" sz="4000" dirty="0" smtClean="0">
                <a:solidFill>
                  <a:schemeClr val="accent1">
                    <a:lumMod val="50000"/>
                  </a:schemeClr>
                </a:solidFill>
              </a:rPr>
              <a:t>-case O(log n) </a:t>
            </a:r>
            <a:r>
              <a:rPr lang="da-DK" sz="4000" dirty="0" smtClean="0"/>
              <a:t>time</a:t>
            </a:r>
          </a:p>
          <a:p>
            <a:pPr marL="0" indent="0">
              <a:buNone/>
            </a:pPr>
            <a:r>
              <a:rPr lang="da-DK" sz="3200" dirty="0" smtClean="0">
                <a:solidFill>
                  <a:srgbClr val="C00000"/>
                </a:solidFill>
              </a:rPr>
              <a:t>[</a:t>
            </a:r>
            <a:r>
              <a:rPr lang="da-DK" sz="3200" dirty="0" err="1" smtClean="0">
                <a:solidFill>
                  <a:srgbClr val="C00000"/>
                </a:solidFill>
              </a:rPr>
              <a:t>Huddleston</a:t>
            </a:r>
            <a:r>
              <a:rPr lang="da-DK" sz="3200" dirty="0" smtClean="0">
                <a:solidFill>
                  <a:srgbClr val="C00000"/>
                </a:solidFill>
              </a:rPr>
              <a:t> and Mehlhorn 1982]</a:t>
            </a:r>
            <a:endParaRPr lang="da-DK" sz="3200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176211" y="3720095"/>
            <a:ext cx="6015789" cy="3041653"/>
            <a:chOff x="0" y="680238"/>
            <a:chExt cx="12153075" cy="6144737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1292034" y="4002538"/>
              <a:ext cx="953010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922334" y="2416304"/>
              <a:ext cx="630840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922334" y="1085288"/>
              <a:ext cx="6308406" cy="1285296"/>
              <a:chOff x="539999" y="4002538"/>
              <a:chExt cx="1581868" cy="16637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539999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1330933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3703735" y="3988590"/>
              <a:ext cx="1581868" cy="1663700"/>
              <a:chOff x="539999" y="4002538"/>
              <a:chExt cx="1581868" cy="16637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539999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 flipV="1">
                <a:off x="1330933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349999" y="2370584"/>
              <a:ext cx="3144669" cy="1631954"/>
              <a:chOff x="539999" y="4002538"/>
              <a:chExt cx="1581868" cy="166370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539999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330933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 flipV="1">
              <a:off x="3682567" y="3993493"/>
              <a:ext cx="800467" cy="1670612"/>
            </a:xfrm>
            <a:prstGeom prst="line">
              <a:avLst/>
            </a:prstGeom>
            <a:ln w="76200">
              <a:solidFill>
                <a:srgbClr val="FF1F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511963" y="3988590"/>
              <a:ext cx="3132706" cy="24835"/>
            </a:xfrm>
            <a:prstGeom prst="line">
              <a:avLst/>
            </a:prstGeom>
            <a:ln w="76200">
              <a:solidFill>
                <a:srgbClr val="FF1F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867471" y="4002538"/>
              <a:ext cx="1581868" cy="1663700"/>
              <a:chOff x="539999" y="4002538"/>
              <a:chExt cx="1581868" cy="16637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V="1">
                <a:off x="539999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 flipV="1">
                <a:off x="1330933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935467" y="5252782"/>
              <a:ext cx="10282141" cy="828000"/>
              <a:chOff x="935467" y="5252782"/>
              <a:chExt cx="10282141" cy="8280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6" name="Oval 65"/>
              <p:cNvSpPr/>
              <p:nvPr/>
            </p:nvSpPr>
            <p:spPr>
              <a:xfrm>
                <a:off x="8844807" y="5252782"/>
                <a:ext cx="790933" cy="828000"/>
              </a:xfrm>
              <a:prstGeom prst="ellipse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800" dirty="0" smtClean="0"/>
                  <a:t> </a:t>
                </a:r>
                <a:endParaRPr lang="da-DK" sz="80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35467" y="5252782"/>
                <a:ext cx="790933" cy="828000"/>
              </a:xfrm>
              <a:prstGeom prst="ellipse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800" dirty="0" smtClean="0"/>
                  <a:t> </a:t>
                </a:r>
                <a:endParaRPr lang="da-DK" sz="8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426675" y="5252782"/>
                <a:ext cx="790933" cy="828000"/>
              </a:xfrm>
              <a:prstGeom prst="ellipse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800" dirty="0" smtClean="0"/>
                  <a:t> </a:t>
                </a:r>
                <a:endParaRPr lang="da-DK" sz="8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517335" y="5252782"/>
                <a:ext cx="790933" cy="828000"/>
              </a:xfrm>
              <a:prstGeom prst="ellipse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800" dirty="0" smtClean="0"/>
                  <a:t> </a:t>
                </a:r>
                <a:endParaRPr lang="da-DK" sz="8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262939" y="5252782"/>
                <a:ext cx="790933" cy="828000"/>
              </a:xfrm>
              <a:prstGeom prst="ellipse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800" dirty="0" smtClean="0"/>
                  <a:t> </a:t>
                </a:r>
                <a:endParaRPr lang="da-DK" sz="80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099203" y="5252782"/>
                <a:ext cx="790933" cy="828000"/>
              </a:xfrm>
              <a:prstGeom prst="ellipse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800" dirty="0" smtClean="0"/>
                  <a:t> </a:t>
                </a:r>
                <a:endParaRPr lang="da-DK" sz="80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681071" y="5252782"/>
                <a:ext cx="790933" cy="828000"/>
              </a:xfrm>
              <a:prstGeom prst="ellipse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800" dirty="0" smtClean="0"/>
                  <a:t> </a:t>
                </a:r>
                <a:endParaRPr lang="da-DK" sz="8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0031207" y="4021929"/>
              <a:ext cx="1581868" cy="1663700"/>
              <a:chOff x="539999" y="4002538"/>
              <a:chExt cx="1581868" cy="1663700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539999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1330933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7658405" y="2386125"/>
              <a:ext cx="3144669" cy="1631954"/>
              <a:chOff x="539999" y="4002538"/>
              <a:chExt cx="1581868" cy="16637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539999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330933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 flipH="1">
              <a:off x="7600440" y="2410851"/>
              <a:ext cx="1649368" cy="1652346"/>
            </a:xfrm>
            <a:prstGeom prst="line">
              <a:avLst/>
            </a:prstGeom>
            <a:ln w="76200">
              <a:solidFill>
                <a:srgbClr val="FF1F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644669" y="4037688"/>
              <a:ext cx="804670" cy="1647941"/>
            </a:xfrm>
            <a:prstGeom prst="line">
              <a:avLst/>
            </a:prstGeom>
            <a:ln w="76200">
              <a:solidFill>
                <a:srgbClr val="FF1F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522261" y="5865618"/>
              <a:ext cx="374851" cy="672309"/>
            </a:xfrm>
            <a:prstGeom prst="line">
              <a:avLst/>
            </a:prstGeom>
            <a:ln w="76200">
              <a:solidFill>
                <a:srgbClr val="FF1F1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39999" y="4002538"/>
              <a:ext cx="1581868" cy="1663700"/>
              <a:chOff x="539999" y="4002538"/>
              <a:chExt cx="1581868" cy="16637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539999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1330933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/>
            <p:cNvSpPr/>
            <p:nvPr/>
          </p:nvSpPr>
          <p:spPr>
            <a:xfrm>
              <a:off x="144533" y="5241352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726401" y="5241352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308269" y="5241352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472005" y="5241352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8053873" y="5241352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8844807" y="2001038"/>
              <a:ext cx="790933" cy="82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9635741" y="5241352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0426675" y="3588538"/>
              <a:ext cx="790933" cy="82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11217608" y="5241352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517335" y="2001038"/>
              <a:ext cx="790933" cy="82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890137" y="5241352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35467" y="3588538"/>
              <a:ext cx="790933" cy="82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7262939" y="3588538"/>
              <a:ext cx="790933" cy="82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099203" y="3588538"/>
              <a:ext cx="790933" cy="82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5681071" y="680238"/>
              <a:ext cx="790933" cy="82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 </a:t>
              </a:r>
              <a:endParaRPr lang="da-DK" sz="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0" y="5252238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0933" y="3588537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81868" y="5252238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63737" y="5252238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11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27471" y="5252238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09339" y="5252238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31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700275" y="2001038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37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91208" y="5252238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41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82143" y="3588537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073076" y="5252238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47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2801" y="2001038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45605" y="5252238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18406" y="3588537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29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54670" y="3588537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36538" y="680238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90933" y="5252781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700275" y="5252781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37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282143" y="5252783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72801" y="5252783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18406" y="5252783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29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54670" y="5252783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36538" y="5252783"/>
              <a:ext cx="1079999" cy="7461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</a:t>
              </a:r>
              <a:endParaRPr lang="da-DK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7993139" flipV="1">
              <a:off x="3530241" y="6216861"/>
              <a:ext cx="608114" cy="6081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3723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342021" y="2326105"/>
            <a:ext cx="7411453" cy="3015916"/>
          </a:xfrm>
          <a:custGeom>
            <a:avLst/>
            <a:gdLst>
              <a:gd name="connsiteX0" fmla="*/ 0 w 6208295"/>
              <a:gd name="connsiteY0" fmla="*/ 2839453 h 2839453"/>
              <a:gd name="connsiteX1" fmla="*/ 737937 w 6208295"/>
              <a:gd name="connsiteY1" fmla="*/ 1812758 h 2839453"/>
              <a:gd name="connsiteX2" fmla="*/ 2294021 w 6208295"/>
              <a:gd name="connsiteY2" fmla="*/ 818148 h 2839453"/>
              <a:gd name="connsiteX3" fmla="*/ 6208295 w 6208295"/>
              <a:gd name="connsiteY3" fmla="*/ 0 h 2839453"/>
              <a:gd name="connsiteX0" fmla="*/ 0 w 6208295"/>
              <a:gd name="connsiteY0" fmla="*/ 2839453 h 2839453"/>
              <a:gd name="connsiteX1" fmla="*/ 737937 w 6208295"/>
              <a:gd name="connsiteY1" fmla="*/ 1812758 h 2839453"/>
              <a:gd name="connsiteX2" fmla="*/ 2294021 w 6208295"/>
              <a:gd name="connsiteY2" fmla="*/ 818148 h 2839453"/>
              <a:gd name="connsiteX3" fmla="*/ 5213684 w 6208295"/>
              <a:gd name="connsiteY3" fmla="*/ 224590 h 2839453"/>
              <a:gd name="connsiteX4" fmla="*/ 6208295 w 6208295"/>
              <a:gd name="connsiteY4" fmla="*/ 0 h 2839453"/>
              <a:gd name="connsiteX0" fmla="*/ 0 w 7411453"/>
              <a:gd name="connsiteY0" fmla="*/ 3015916 h 3015916"/>
              <a:gd name="connsiteX1" fmla="*/ 737937 w 7411453"/>
              <a:gd name="connsiteY1" fmla="*/ 1989221 h 3015916"/>
              <a:gd name="connsiteX2" fmla="*/ 2294021 w 7411453"/>
              <a:gd name="connsiteY2" fmla="*/ 994611 h 3015916"/>
              <a:gd name="connsiteX3" fmla="*/ 5213684 w 7411453"/>
              <a:gd name="connsiteY3" fmla="*/ 401053 h 3015916"/>
              <a:gd name="connsiteX4" fmla="*/ 7411453 w 7411453"/>
              <a:gd name="connsiteY4" fmla="*/ 0 h 3015916"/>
              <a:gd name="connsiteX0" fmla="*/ 0 w 7411453"/>
              <a:gd name="connsiteY0" fmla="*/ 3015916 h 3015916"/>
              <a:gd name="connsiteX1" fmla="*/ 737937 w 7411453"/>
              <a:gd name="connsiteY1" fmla="*/ 1989221 h 3015916"/>
              <a:gd name="connsiteX2" fmla="*/ 2294021 w 7411453"/>
              <a:gd name="connsiteY2" fmla="*/ 994611 h 3015916"/>
              <a:gd name="connsiteX3" fmla="*/ 6240378 w 7411453"/>
              <a:gd name="connsiteY3" fmla="*/ 272716 h 3015916"/>
              <a:gd name="connsiteX4" fmla="*/ 7411453 w 7411453"/>
              <a:gd name="connsiteY4" fmla="*/ 0 h 3015916"/>
              <a:gd name="connsiteX0" fmla="*/ 0 w 7411453"/>
              <a:gd name="connsiteY0" fmla="*/ 3015916 h 3015916"/>
              <a:gd name="connsiteX1" fmla="*/ 737937 w 7411453"/>
              <a:gd name="connsiteY1" fmla="*/ 1989221 h 3015916"/>
              <a:gd name="connsiteX2" fmla="*/ 2294021 w 7411453"/>
              <a:gd name="connsiteY2" fmla="*/ 994611 h 3015916"/>
              <a:gd name="connsiteX3" fmla="*/ 6368714 w 7411453"/>
              <a:gd name="connsiteY3" fmla="*/ 1652337 h 3015916"/>
              <a:gd name="connsiteX4" fmla="*/ 7411453 w 7411453"/>
              <a:gd name="connsiteY4" fmla="*/ 0 h 3015916"/>
              <a:gd name="connsiteX0" fmla="*/ 0 w 7411453"/>
              <a:gd name="connsiteY0" fmla="*/ 3015916 h 3015916"/>
              <a:gd name="connsiteX1" fmla="*/ 737937 w 7411453"/>
              <a:gd name="connsiteY1" fmla="*/ 1989221 h 3015916"/>
              <a:gd name="connsiteX2" fmla="*/ 2294021 w 7411453"/>
              <a:gd name="connsiteY2" fmla="*/ 994611 h 3015916"/>
              <a:gd name="connsiteX3" fmla="*/ 6079956 w 7411453"/>
              <a:gd name="connsiteY3" fmla="*/ 176464 h 3015916"/>
              <a:gd name="connsiteX4" fmla="*/ 7411453 w 7411453"/>
              <a:gd name="connsiteY4" fmla="*/ 0 h 301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1453" h="3015916">
                <a:moveTo>
                  <a:pt x="0" y="3015916"/>
                </a:moveTo>
                <a:lnTo>
                  <a:pt x="737937" y="1989221"/>
                </a:lnTo>
                <a:lnTo>
                  <a:pt x="2294021" y="994611"/>
                </a:lnTo>
                <a:lnTo>
                  <a:pt x="6079956" y="176464"/>
                </a:lnTo>
                <a:lnTo>
                  <a:pt x="7411453" y="0"/>
                </a:lnTo>
              </a:path>
            </a:pathLst>
          </a:custGeom>
          <a:noFill/>
          <a:ln w="1270000" cap="rnd"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AVL-</a:t>
            </a:r>
            <a:r>
              <a:rPr lang="da-DK" dirty="0" err="1"/>
              <a:t>t</a:t>
            </a:r>
            <a:r>
              <a:rPr lang="da-DK" dirty="0" err="1" smtClean="0"/>
              <a:t>rees</a:t>
            </a:r>
            <a:r>
              <a:rPr lang="da-DK" dirty="0" smtClean="0"/>
              <a:t> </a:t>
            </a:r>
            <a:r>
              <a:rPr lang="da-DK" dirty="0" smtClean="0"/>
              <a:t>with </a:t>
            </a:r>
            <a:r>
              <a:rPr lang="da-DK" dirty="0" err="1" smtClean="0"/>
              <a:t>one</a:t>
            </a:r>
            <a:r>
              <a:rPr lang="da-DK" dirty="0" smtClean="0"/>
              <a:t> </a:t>
            </a:r>
            <a:r>
              <a:rPr lang="da-DK" dirty="0" smtClean="0"/>
              <a:t>finger</a:t>
            </a:r>
            <a:endParaRPr lang="da-DK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3178" y="1906663"/>
            <a:ext cx="6739890" cy="2392072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da-DK" sz="4000" dirty="0" smtClean="0"/>
              <a:t>Finger </a:t>
            </a:r>
            <a:r>
              <a:rPr lang="da-DK" sz="4000" dirty="0" err="1" smtClean="0"/>
              <a:t>search</a:t>
            </a:r>
            <a:r>
              <a:rPr lang="da-DK" sz="4000" dirty="0" smtClean="0"/>
              <a:t> and </a:t>
            </a:r>
            <a:r>
              <a:rPr lang="da-DK" sz="4000" dirty="0" err="1" smtClean="0"/>
              <a:t>insert</a:t>
            </a:r>
            <a:r>
              <a:rPr lang="da-DK" sz="4000" dirty="0" smtClean="0"/>
              <a:t>/</a:t>
            </a:r>
            <a:r>
              <a:rPr lang="da-DK" sz="4000" dirty="0" err="1" smtClean="0"/>
              <a:t>delete</a:t>
            </a:r>
            <a:r>
              <a:rPr lang="da-DK" sz="4000" dirty="0" smtClean="0"/>
              <a:t> </a:t>
            </a:r>
            <a:br>
              <a:rPr lang="da-DK" sz="4000" dirty="0" smtClean="0"/>
            </a:br>
            <a:r>
              <a:rPr lang="da-DK" sz="4000" dirty="0" smtClean="0"/>
              <a:t>in </a:t>
            </a:r>
            <a:r>
              <a:rPr lang="da-DK" sz="4000" dirty="0" err="1" smtClean="0">
                <a:solidFill>
                  <a:srgbClr val="C00000"/>
                </a:solidFill>
              </a:rPr>
              <a:t>worst</a:t>
            </a:r>
            <a:r>
              <a:rPr lang="da-DK" sz="4000" dirty="0" smtClean="0">
                <a:solidFill>
                  <a:srgbClr val="C00000"/>
                </a:solidFill>
              </a:rPr>
              <a:t>-case</a:t>
            </a:r>
            <a:r>
              <a:rPr lang="da-DK" sz="4000" dirty="0" smtClean="0"/>
              <a:t> </a:t>
            </a:r>
            <a:r>
              <a:rPr lang="da-DK" sz="4000" dirty="0" smtClean="0">
                <a:solidFill>
                  <a:srgbClr val="C00000"/>
                </a:solidFill>
              </a:rPr>
              <a:t>O(log d)</a:t>
            </a:r>
            <a:r>
              <a:rPr lang="da-DK" sz="4000" dirty="0" smtClean="0"/>
              <a:t> time</a:t>
            </a:r>
          </a:p>
          <a:p>
            <a:pPr marL="0" indent="0">
              <a:buNone/>
            </a:pPr>
            <a:r>
              <a:rPr lang="da-DK" sz="3200" dirty="0" smtClean="0">
                <a:solidFill>
                  <a:srgbClr val="C00000"/>
                </a:solidFill>
              </a:rPr>
              <a:t/>
            </a:r>
            <a:br>
              <a:rPr lang="da-DK" sz="3200" dirty="0" smtClean="0">
                <a:solidFill>
                  <a:srgbClr val="C00000"/>
                </a:solidFill>
              </a:rPr>
            </a:br>
            <a:r>
              <a:rPr lang="da-DK" sz="3200" dirty="0" smtClean="0">
                <a:solidFill>
                  <a:srgbClr val="C00000"/>
                </a:solidFill>
              </a:rPr>
              <a:t>[</a:t>
            </a:r>
            <a:r>
              <a:rPr lang="da-DK" sz="3200" dirty="0" err="1" smtClean="0">
                <a:solidFill>
                  <a:srgbClr val="C00000"/>
                </a:solidFill>
              </a:rPr>
              <a:t>Taskalidis</a:t>
            </a:r>
            <a:r>
              <a:rPr lang="da-DK" sz="3200" dirty="0" smtClean="0">
                <a:solidFill>
                  <a:srgbClr val="C00000"/>
                </a:solidFill>
              </a:rPr>
              <a:t> 1984]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817947" y="2090420"/>
            <a:ext cx="8043156" cy="4504689"/>
            <a:chOff x="337387" y="1449286"/>
            <a:chExt cx="8043156" cy="4504689"/>
          </a:xfrm>
        </p:grpSpPr>
        <p:cxnSp>
          <p:nvCxnSpPr>
            <p:cNvPr id="67" name="Straight Connector 66"/>
            <p:cNvCxnSpPr/>
            <p:nvPr/>
          </p:nvCxnSpPr>
          <p:spPr>
            <a:xfrm flipH="1" flipV="1">
              <a:off x="3174593" y="2654957"/>
              <a:ext cx="1514634" cy="9694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645920" y="2671940"/>
              <a:ext cx="1528673" cy="9513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154774" y="1824698"/>
              <a:ext cx="3811020" cy="9082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7025111" y="1907673"/>
              <a:ext cx="1080575" cy="369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5441942" y="4573988"/>
              <a:ext cx="840234" cy="965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1561921" y="3623311"/>
              <a:ext cx="805660" cy="986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886454" y="3657600"/>
              <a:ext cx="675466" cy="9316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3909439" y="3624382"/>
              <a:ext cx="779788" cy="949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665679" y="3640849"/>
              <a:ext cx="730231" cy="896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7110327" y="1659993"/>
              <a:ext cx="1270216" cy="1647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337387" y="4176412"/>
              <a:ext cx="1080000" cy="828000"/>
              <a:chOff x="0" y="5915178"/>
              <a:chExt cx="1080000" cy="828000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144533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0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861083" y="4176412"/>
              <a:ext cx="1080000" cy="828000"/>
              <a:chOff x="1581868" y="5915178"/>
              <a:chExt cx="1080000" cy="828000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1726401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581868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384779" y="4176412"/>
              <a:ext cx="1080000" cy="828000"/>
              <a:chOff x="3163736" y="5915178"/>
              <a:chExt cx="1080000" cy="828000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3308269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163736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11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6472400" y="1449286"/>
              <a:ext cx="1080000" cy="828000"/>
              <a:chOff x="6327472" y="5915178"/>
              <a:chExt cx="1080000" cy="828000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6472005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6327472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23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908477" y="4176412"/>
              <a:ext cx="1080000" cy="828000"/>
              <a:chOff x="4745604" y="5915178"/>
              <a:chExt cx="1080000" cy="8280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4890137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745604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17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2622931" y="2277286"/>
              <a:ext cx="1080000" cy="828000"/>
              <a:chOff x="2372801" y="5915178"/>
              <a:chExt cx="1080000" cy="8280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2517334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372801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7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1099235" y="3226849"/>
              <a:ext cx="1080000" cy="828000"/>
              <a:chOff x="790933" y="5915178"/>
              <a:chExt cx="1080000" cy="8280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935466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90933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4146627" y="3226849"/>
              <a:ext cx="1080000" cy="828000"/>
              <a:chOff x="3954669" y="5915178"/>
              <a:chExt cx="1080000" cy="828000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4099202" y="591517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954669" y="591517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13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5746147" y="5125975"/>
              <a:ext cx="1080000" cy="828000"/>
              <a:chOff x="5536538" y="680238"/>
              <a:chExt cx="1080000" cy="8280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5681071" y="68023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536538" y="680238"/>
                <a:ext cx="1080000" cy="82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4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19</a:t>
                </a:r>
                <a:endPara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31981" flipV="1">
            <a:off x="4682534" y="6066615"/>
            <a:ext cx="608114" cy="608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37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85042"/>
                  </p:ext>
                </p:extLst>
              </p:nvPr>
            </p:nvGraphicFramePr>
            <p:xfrm>
              <a:off x="592440" y="872874"/>
              <a:ext cx="11367242" cy="557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465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73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34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382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err="1" smtClean="0">
                              <a:solidFill>
                                <a:schemeClr val="tx1"/>
                              </a:solidFill>
                            </a:rPr>
                            <a:t>Search</a:t>
                          </a:r>
                          <a:endParaRPr lang="en-US" sz="24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err="1" smtClean="0">
                              <a:solidFill>
                                <a:schemeClr val="tx1"/>
                              </a:solidFill>
                            </a:rPr>
                            <a:t>Insert/Delete</a:t>
                          </a:r>
                          <a:endParaRPr lang="en-US" sz="24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26877">
                    <a:tc>
                      <a:txBody>
                        <a:bodyPr/>
                        <a:lstStyle/>
                        <a:p>
                          <a:r>
                            <a:rPr lang="da-DK" sz="2400" dirty="0" smtClean="0"/>
                            <a:t>Red-</a:t>
                          </a:r>
                          <a:r>
                            <a:rPr lang="da-DK" sz="2400" dirty="0" err="1" smtClean="0"/>
                            <a:t>black</a:t>
                          </a:r>
                          <a:r>
                            <a:rPr lang="da-DK" sz="2400" dirty="0" smtClean="0"/>
                            <a:t>, AVL, 2-4-trees, ...</a:t>
                          </a:r>
                        </a:p>
                        <a:p>
                          <a:r>
                            <a:rPr lang="en-US" sz="2400" dirty="0" err="1" smtClean="0"/>
                            <a:t>Levcopolous</a:t>
                          </a:r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Overmars</a:t>
                          </a:r>
                          <a:r>
                            <a:rPr lang="en-US" sz="2400" baseline="0" dirty="0" smtClean="0"/>
                            <a:t> 1988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smtClean="0"/>
                            <a:t>O(log n)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smtClean="0"/>
                            <a:t>O(log n)</a:t>
                          </a:r>
                        </a:p>
                        <a:p>
                          <a:pPr algn="ctr"/>
                          <a:r>
                            <a:rPr lang="da-DK" sz="2400" i="0" dirty="0" smtClean="0"/>
                            <a:t>O(1)</a:t>
                          </a:r>
                          <a:endParaRPr lang="en-US" sz="2400" i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6059">
                    <a:tc>
                      <a:txBody>
                        <a:bodyPr/>
                        <a:lstStyle/>
                        <a:p>
                          <a:r>
                            <a:rPr lang="da-DK" sz="2400" dirty="0" err="1" smtClean="0"/>
                            <a:t>Guibas</a:t>
                          </a:r>
                          <a:r>
                            <a:rPr lang="da-DK" sz="2400" baseline="0" dirty="0" smtClean="0"/>
                            <a:t> et al. 1977, </a:t>
                          </a:r>
                          <a:r>
                            <a:rPr lang="da-DK" sz="2400" baseline="0" dirty="0" err="1" smtClean="0">
                              <a:solidFill>
                                <a:srgbClr val="C00000"/>
                              </a:solidFill>
                            </a:rPr>
                            <a:t>Tsakalidis</a:t>
                          </a:r>
                          <a:r>
                            <a:rPr lang="da-DK" sz="2400" baseline="0" dirty="0" smtClean="0"/>
                            <a:t> 1984, ...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i="0" dirty="0" smtClean="0"/>
                            <a:t>O(log </a:t>
                          </a:r>
                          <a:r>
                            <a:rPr lang="da-DK" sz="2400" b="1" i="0" dirty="0" smtClean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  <a:r>
                            <a:rPr lang="da-DK" sz="2400" i="0" dirty="0" smtClean="0"/>
                            <a:t>)</a:t>
                          </a:r>
                          <a:endParaRPr lang="en-US" sz="2400" i="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i="0" dirty="0" smtClean="0"/>
                            <a:t>O(1)</a:t>
                          </a:r>
                          <a:endParaRPr lang="en-US" sz="2400" i="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96100">
                    <a:tc>
                      <a:txBody>
                        <a:bodyPr/>
                        <a:lstStyle/>
                        <a:p>
                          <a:r>
                            <a:rPr lang="da-DK" sz="2400" b="0" i="0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Huddleston</a:t>
                          </a:r>
                          <a:r>
                            <a:rPr lang="da-DK" sz="2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Mehlhorn 1982 </a:t>
                          </a:r>
                        </a:p>
                        <a:p>
                          <a:r>
                            <a:rPr lang="da-DK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da-DK" sz="1800" dirty="0" smtClean="0"/>
                            <a:t>Level-</a:t>
                          </a:r>
                          <a:r>
                            <a:rPr lang="da-DK" sz="1800" dirty="0" err="1" smtClean="0"/>
                            <a:t>linked</a:t>
                          </a:r>
                          <a:r>
                            <a:rPr lang="da-DK" sz="1800" baseline="0" dirty="0" smtClean="0"/>
                            <a:t> (2,4)-</a:t>
                          </a:r>
                          <a:r>
                            <a:rPr lang="da-DK" sz="1800" baseline="0" dirty="0" err="1" smtClean="0"/>
                            <a:t>trees</a:t>
                          </a:r>
                          <a:r>
                            <a:rPr lang="da-DK" sz="1800" baseline="0" dirty="0" smtClean="0"/>
                            <a:t>)</a:t>
                          </a:r>
                          <a:endParaRPr lang="en-US" sz="1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smtClean="0"/>
                            <a:t>O(log </a:t>
                          </a:r>
                          <a:r>
                            <a:rPr lang="da-DK" sz="2400" b="1" i="0" dirty="0" smtClean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  <a:r>
                            <a:rPr lang="da-DK" sz="2400" i="0" dirty="0" smtClean="0"/>
                            <a:t>)</a:t>
                          </a:r>
                          <a:endParaRPr lang="en-US" sz="2400" i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i="0" dirty="0" smtClean="0"/>
                            <a:t>O(log n)</a:t>
                          </a:r>
                        </a:p>
                        <a:p>
                          <a:pPr algn="ctr"/>
                          <a:r>
                            <a:rPr lang="da-DK" sz="2400" i="0" dirty="0" smtClean="0"/>
                            <a:t>O(1) am.</a:t>
                          </a:r>
                          <a:endParaRPr lang="en-US" sz="2400" i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03820">
                    <a:tc>
                      <a:txBody>
                        <a:bodyPr/>
                        <a:lstStyle/>
                        <a:p>
                          <a:r>
                            <a:rPr lang="da-DK" sz="2400" dirty="0" err="1" smtClean="0"/>
                            <a:t>Treaps</a:t>
                          </a:r>
                          <a:r>
                            <a:rPr lang="da-DK" sz="2400" dirty="0" smtClean="0"/>
                            <a:t>, </a:t>
                          </a:r>
                          <a:r>
                            <a:rPr lang="da-DK" sz="2400" dirty="0" err="1" smtClean="0"/>
                            <a:t>Randomized</a:t>
                          </a:r>
                          <a:r>
                            <a:rPr lang="da-DK" sz="2400" baseline="0" dirty="0" smtClean="0"/>
                            <a:t>  Skip lists</a:t>
                          </a:r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smtClean="0"/>
                            <a:t>O(log </a:t>
                          </a:r>
                          <a:r>
                            <a:rPr lang="da-DK" sz="2400" b="1" i="0" dirty="0" smtClean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  <a:r>
                            <a:rPr lang="da-DK" sz="2400" i="0" dirty="0" smtClean="0"/>
                            <a:t>) </a:t>
                          </a:r>
                          <a:r>
                            <a:rPr lang="da-DK" sz="2400" i="0" dirty="0" err="1" smtClean="0"/>
                            <a:t>exp</a:t>
                          </a:r>
                          <a:r>
                            <a:rPr lang="da-DK" sz="2400" i="0" dirty="0" smtClean="0"/>
                            <a:t>.</a:t>
                          </a:r>
                          <a:endParaRPr lang="en-US" sz="2400" i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i="0" dirty="0" smtClean="0"/>
                            <a:t>O(1) </a:t>
                          </a:r>
                          <a:r>
                            <a:rPr lang="da-DK" sz="2400" i="0" dirty="0" err="1" smtClean="0"/>
                            <a:t>exp</a:t>
                          </a:r>
                          <a:r>
                            <a:rPr lang="da-DK" sz="2400" i="0" dirty="0" smtClean="0"/>
                            <a:t>.</a:t>
                          </a:r>
                          <a:endParaRPr lang="en-US" sz="2400" i="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a-DK" sz="2400" dirty="0" smtClean="0"/>
                            <a:t>Brodal, </a:t>
                          </a:r>
                          <a:r>
                            <a:rPr lang="da-DK" sz="2400" dirty="0" err="1" smtClean="0"/>
                            <a:t>Lagogiannis</a:t>
                          </a:r>
                          <a:r>
                            <a:rPr lang="da-DK" sz="2400" dirty="0" smtClean="0"/>
                            <a:t>,</a:t>
                          </a:r>
                          <a:r>
                            <a:rPr lang="da-DK" sz="2400" baseline="0" dirty="0" smtClean="0"/>
                            <a:t> </a:t>
                          </a:r>
                          <a:r>
                            <a:rPr lang="da-DK" sz="2400" baseline="0" dirty="0" err="1" smtClean="0"/>
                            <a:t>Makris</a:t>
                          </a:r>
                          <a:r>
                            <a:rPr lang="da-DK" sz="2400" baseline="0" dirty="0" smtClean="0"/>
                            <a:t>, </a:t>
                          </a:r>
                          <a:r>
                            <a:rPr lang="da-DK" sz="2400" baseline="0" dirty="0" err="1" smtClean="0">
                              <a:solidFill>
                                <a:srgbClr val="C00000"/>
                              </a:solidFill>
                            </a:rPr>
                            <a:t>Tsakalidis</a:t>
                          </a:r>
                          <a:r>
                            <a:rPr lang="da-DK" sz="2400" baseline="0" dirty="0" smtClean="0"/>
                            <a:t>, </a:t>
                          </a:r>
                          <a:r>
                            <a:rPr lang="da-DK" sz="2400" baseline="0" dirty="0" err="1" smtClean="0"/>
                            <a:t>Tsichlas</a:t>
                          </a:r>
                          <a:r>
                            <a:rPr lang="da-DK" sz="2400" baseline="0" dirty="0" smtClean="0"/>
                            <a:t> 2002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smtClean="0"/>
                            <a:t>O(log </a:t>
                          </a:r>
                          <a:r>
                            <a:rPr lang="da-DK" sz="2400" b="1" i="0" dirty="0" smtClean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  <a:r>
                            <a:rPr lang="da-DK" sz="2400" i="0" dirty="0" smtClean="0"/>
                            <a:t>)</a:t>
                          </a:r>
                          <a:endParaRPr lang="en-US" sz="2400" i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i="0" dirty="0" smtClean="0"/>
                            <a:t>O(1)</a:t>
                          </a:r>
                          <a:endParaRPr lang="en-US" sz="2400" i="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999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baseline="0" dirty="0" smtClean="0"/>
                            <a:t>Dietz, Raman 1994 </a:t>
                          </a:r>
                          <a:r>
                            <a:rPr lang="da-DK" sz="1800" baseline="0" dirty="0" smtClean="0"/>
                            <a:t>(</a:t>
                          </a:r>
                          <a:r>
                            <a:rPr lang="da-DK" sz="1800" baseline="0" dirty="0" err="1" smtClean="0"/>
                            <a:t>comparison</a:t>
                          </a:r>
                          <a:r>
                            <a:rPr lang="da-DK" sz="1800" baseline="0" dirty="0" smtClean="0"/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smtClean="0"/>
                            <a:t>O(log </a:t>
                          </a:r>
                          <a:r>
                            <a:rPr lang="da-DK" sz="2400" b="1" i="0" dirty="0" smtClean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  <a:r>
                            <a:rPr lang="da-DK" sz="2400" i="0" dirty="0" smtClean="0"/>
                            <a:t>)</a:t>
                          </a:r>
                          <a:endParaRPr lang="en-US" sz="2400" i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i="0" dirty="0" smtClean="0"/>
                            <a:t>O(1)</a:t>
                          </a:r>
                          <a:endParaRPr lang="en-US" sz="2400" i="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2550944"/>
                      </a:ext>
                    </a:extLst>
                  </a:tr>
                  <a:tr h="72687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err="1" smtClean="0"/>
                            <a:t>Andersson</a:t>
                          </a:r>
                          <a:r>
                            <a:rPr lang="en-US" sz="2400" dirty="0" smtClean="0"/>
                            <a:t> and </a:t>
                          </a:r>
                          <a:r>
                            <a:rPr lang="en-US" sz="2400" dirty="0" err="1" smtClean="0"/>
                            <a:t>Thorup</a:t>
                          </a:r>
                          <a:r>
                            <a:rPr lang="en-US" sz="2400" dirty="0" smtClean="0"/>
                            <a:t> 2000 </a:t>
                          </a:r>
                          <a:r>
                            <a:rPr lang="en-US" sz="1800" dirty="0" smtClean="0"/>
                            <a:t>(non-comparison</a:t>
                          </a:r>
                          <a:r>
                            <a:rPr lang="en-US" sz="1800" dirty="0" smtClean="0"/>
                            <a:t>)</a:t>
                          </a:r>
                          <a:r>
                            <a:rPr lang="en-US" sz="2400" dirty="0" smtClean="0"/>
                            <a:t/>
                          </a:r>
                          <a:br>
                            <a:rPr lang="en-US" sz="2400" dirty="0" smtClean="0"/>
                          </a:br>
                          <a:r>
                            <a:rPr lang="en-US" sz="2400" dirty="0" err="1" smtClean="0"/>
                            <a:t>Sioutas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Panagis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Theodoridis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>
                              <a:solidFill>
                                <a:srgbClr val="C00000"/>
                              </a:solidFill>
                            </a:rPr>
                            <a:t>Tsakalidis</a:t>
                          </a:r>
                          <a:r>
                            <a:rPr lang="en-US" sz="2400" dirty="0" smtClean="0"/>
                            <a:t> 2005 </a:t>
                          </a:r>
                          <a:endParaRPr lang="da-DK" sz="1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O(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dirty="0" smtClean="0"/>
                                    <m:t>log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 dirty="0" smtClean="0">
                                      <a:solidFill>
                                        <a:srgbClr val="C00000"/>
                                      </a:solidFill>
                                    </a:rPr>
                                    <m:t>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 smtClean="0"/>
                                    <m:t>/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 smtClean="0"/>
                                    <m:t>loglog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 dirty="0" smtClean="0">
                                      <a:solidFill>
                                        <a:srgbClr val="C00000"/>
                                      </a:solidFill>
                                    </a:rPr>
                                    <m:t>d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dirty="0" smtClean="0"/>
                            <a:t>O(1)</a:t>
                          </a:r>
                          <a:endParaRPr lang="en-US" sz="24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1154361"/>
                      </a:ext>
                    </a:extLst>
                  </a:tr>
                  <a:tr h="72687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err="1" smtClean="0"/>
                            <a:t>Kaporis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Makris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Sioutas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>
                              <a:solidFill>
                                <a:srgbClr val="C00000"/>
                              </a:solidFill>
                            </a:rPr>
                            <a:t>Tsakalidis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Tsichlas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Zaroliagis</a:t>
                          </a:r>
                          <a:r>
                            <a:rPr lang="en-US" sz="2400" dirty="0" smtClean="0"/>
                            <a:t> 2003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1800" dirty="0" smtClean="0"/>
                            <a:t>(interpolation </a:t>
                          </a:r>
                          <a:r>
                            <a:rPr lang="en-US" sz="1800" dirty="0" smtClean="0"/>
                            <a:t>search, random distributions)</a:t>
                          </a:r>
                          <a:endParaRPr lang="da-DK" sz="1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O(</a:t>
                          </a:r>
                          <a:r>
                            <a:rPr lang="en-US" sz="2400" dirty="0" err="1" smtClean="0"/>
                            <a:t>loglog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b="1" dirty="0" smtClean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  <a:r>
                            <a:rPr lang="en-US" sz="2400" dirty="0" smtClean="0"/>
                            <a:t>) exp. </a:t>
                          </a:r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dirty="0" smtClean="0"/>
                            <a:t>O(1) exp.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69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85042"/>
                  </p:ext>
                </p:extLst>
              </p:nvPr>
            </p:nvGraphicFramePr>
            <p:xfrm>
              <a:off x="592440" y="872874"/>
              <a:ext cx="11367242" cy="557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465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73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34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err="1" smtClean="0">
                              <a:solidFill>
                                <a:schemeClr val="tx1"/>
                              </a:solidFill>
                            </a:rPr>
                            <a:t>Search</a:t>
                          </a:r>
                          <a:endParaRPr lang="en-US" sz="24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err="1" smtClean="0">
                              <a:solidFill>
                                <a:schemeClr val="tx1"/>
                              </a:solidFill>
                            </a:rPr>
                            <a:t>Insert/Delete</a:t>
                          </a:r>
                          <a:endParaRPr lang="en-US" sz="24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da-DK" sz="2400" dirty="0" smtClean="0"/>
                            <a:t>Red-</a:t>
                          </a:r>
                          <a:r>
                            <a:rPr lang="da-DK" sz="2400" dirty="0" err="1" smtClean="0"/>
                            <a:t>black</a:t>
                          </a:r>
                          <a:r>
                            <a:rPr lang="da-DK" sz="2400" dirty="0" smtClean="0"/>
                            <a:t>, AVL, 2-4-trees, ...</a:t>
                          </a:r>
                        </a:p>
                        <a:p>
                          <a:r>
                            <a:rPr lang="en-US" sz="2400" dirty="0" err="1" smtClean="0"/>
                            <a:t>Levcopolous</a:t>
                          </a:r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Overmars</a:t>
                          </a:r>
                          <a:r>
                            <a:rPr lang="en-US" sz="2400" baseline="0" dirty="0" smtClean="0"/>
                            <a:t> 1988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smtClean="0"/>
                            <a:t>O(log n)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smtClean="0"/>
                            <a:t>O(log n)</a:t>
                          </a:r>
                        </a:p>
                        <a:p>
                          <a:pPr algn="ctr"/>
                          <a:r>
                            <a:rPr lang="da-DK" sz="2400" i="0" dirty="0" smtClean="0"/>
                            <a:t>O(1)</a:t>
                          </a:r>
                          <a:endParaRPr lang="en-US" sz="2400" i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da-DK" sz="2400" dirty="0" err="1" smtClean="0"/>
                            <a:t>Guibas</a:t>
                          </a:r>
                          <a:r>
                            <a:rPr lang="da-DK" sz="2400" baseline="0" dirty="0" smtClean="0"/>
                            <a:t> et al. 1977, </a:t>
                          </a:r>
                          <a:r>
                            <a:rPr lang="da-DK" sz="2400" baseline="0" dirty="0" err="1" smtClean="0">
                              <a:solidFill>
                                <a:srgbClr val="C00000"/>
                              </a:solidFill>
                            </a:rPr>
                            <a:t>Tsakalidis</a:t>
                          </a:r>
                          <a:r>
                            <a:rPr lang="da-DK" sz="2400" baseline="0" dirty="0" smtClean="0"/>
                            <a:t> 1984, ...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i="0" dirty="0" smtClean="0"/>
                            <a:t>O(log </a:t>
                          </a:r>
                          <a:r>
                            <a:rPr lang="da-DK" sz="2400" b="1" i="0" dirty="0" smtClean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  <a:r>
                            <a:rPr lang="da-DK" sz="2400" i="0" dirty="0" smtClean="0"/>
                            <a:t>)</a:t>
                          </a:r>
                          <a:endParaRPr lang="en-US" sz="2400" i="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i="0" dirty="0" smtClean="0"/>
                            <a:t>O(1)</a:t>
                          </a:r>
                          <a:endParaRPr lang="en-US" sz="2400" i="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da-DK" sz="2400" b="0" i="0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Huddleston</a:t>
                          </a:r>
                          <a:r>
                            <a:rPr lang="da-DK" sz="24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Mehlhorn 1982 </a:t>
                          </a:r>
                        </a:p>
                        <a:p>
                          <a:r>
                            <a:rPr lang="da-DK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da-DK" sz="1800" dirty="0" smtClean="0"/>
                            <a:t>Level-</a:t>
                          </a:r>
                          <a:r>
                            <a:rPr lang="da-DK" sz="1800" dirty="0" err="1" smtClean="0"/>
                            <a:t>linked</a:t>
                          </a:r>
                          <a:r>
                            <a:rPr lang="da-DK" sz="1800" baseline="0" dirty="0" smtClean="0"/>
                            <a:t> (2,4)-</a:t>
                          </a:r>
                          <a:r>
                            <a:rPr lang="da-DK" sz="1800" baseline="0" dirty="0" err="1" smtClean="0"/>
                            <a:t>trees</a:t>
                          </a:r>
                          <a:r>
                            <a:rPr lang="da-DK" sz="1800" baseline="0" dirty="0" smtClean="0"/>
                            <a:t>)</a:t>
                          </a:r>
                          <a:endParaRPr lang="en-US" sz="1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smtClean="0"/>
                            <a:t>O(log </a:t>
                          </a:r>
                          <a:r>
                            <a:rPr lang="da-DK" sz="2400" b="1" i="0" dirty="0" smtClean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  <a:r>
                            <a:rPr lang="da-DK" sz="2400" i="0" dirty="0" smtClean="0"/>
                            <a:t>)</a:t>
                          </a:r>
                          <a:endParaRPr lang="en-US" sz="2400" i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i="0" dirty="0" smtClean="0"/>
                            <a:t>O(log n)</a:t>
                          </a:r>
                        </a:p>
                        <a:p>
                          <a:pPr algn="ctr"/>
                          <a:r>
                            <a:rPr lang="da-DK" sz="2400" i="0" dirty="0" smtClean="0"/>
                            <a:t>O(1) am.</a:t>
                          </a:r>
                          <a:endParaRPr lang="en-US" sz="2400" i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da-DK" sz="2400" dirty="0" err="1" smtClean="0"/>
                            <a:t>Treaps</a:t>
                          </a:r>
                          <a:r>
                            <a:rPr lang="da-DK" sz="2400" dirty="0" smtClean="0"/>
                            <a:t>, </a:t>
                          </a:r>
                          <a:r>
                            <a:rPr lang="da-DK" sz="2400" dirty="0" err="1" smtClean="0"/>
                            <a:t>Randomized</a:t>
                          </a:r>
                          <a:r>
                            <a:rPr lang="da-DK" sz="2400" baseline="0" dirty="0" smtClean="0"/>
                            <a:t>  Skip lists</a:t>
                          </a:r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smtClean="0"/>
                            <a:t>O(log </a:t>
                          </a:r>
                          <a:r>
                            <a:rPr lang="da-DK" sz="2400" b="1" i="0" dirty="0" smtClean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  <a:r>
                            <a:rPr lang="da-DK" sz="2400" i="0" dirty="0" smtClean="0"/>
                            <a:t>) </a:t>
                          </a:r>
                          <a:r>
                            <a:rPr lang="da-DK" sz="2400" i="0" dirty="0" err="1" smtClean="0"/>
                            <a:t>exp</a:t>
                          </a:r>
                          <a:r>
                            <a:rPr lang="da-DK" sz="2400" i="0" dirty="0" smtClean="0"/>
                            <a:t>.</a:t>
                          </a:r>
                          <a:endParaRPr lang="en-US" sz="2400" i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i="0" dirty="0" smtClean="0"/>
                            <a:t>O(1) </a:t>
                          </a:r>
                          <a:r>
                            <a:rPr lang="da-DK" sz="2400" i="0" dirty="0" err="1" smtClean="0"/>
                            <a:t>exp</a:t>
                          </a:r>
                          <a:r>
                            <a:rPr lang="da-DK" sz="2400" i="0" dirty="0" smtClean="0"/>
                            <a:t>.</a:t>
                          </a:r>
                          <a:endParaRPr lang="en-US" sz="2400" i="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da-DK" sz="2400" dirty="0" smtClean="0"/>
                            <a:t>Brodal, </a:t>
                          </a:r>
                          <a:r>
                            <a:rPr lang="da-DK" sz="2400" dirty="0" err="1" smtClean="0"/>
                            <a:t>Lagogiannis</a:t>
                          </a:r>
                          <a:r>
                            <a:rPr lang="da-DK" sz="2400" dirty="0" smtClean="0"/>
                            <a:t>,</a:t>
                          </a:r>
                          <a:r>
                            <a:rPr lang="da-DK" sz="2400" baseline="0" dirty="0" smtClean="0"/>
                            <a:t> </a:t>
                          </a:r>
                          <a:r>
                            <a:rPr lang="da-DK" sz="2400" baseline="0" dirty="0" err="1" smtClean="0"/>
                            <a:t>Makris</a:t>
                          </a:r>
                          <a:r>
                            <a:rPr lang="da-DK" sz="2400" baseline="0" dirty="0" smtClean="0"/>
                            <a:t>, </a:t>
                          </a:r>
                          <a:r>
                            <a:rPr lang="da-DK" sz="2400" baseline="0" dirty="0" err="1" smtClean="0">
                              <a:solidFill>
                                <a:srgbClr val="C00000"/>
                              </a:solidFill>
                            </a:rPr>
                            <a:t>Tsakalidis</a:t>
                          </a:r>
                          <a:r>
                            <a:rPr lang="da-DK" sz="2400" baseline="0" dirty="0" smtClean="0"/>
                            <a:t>, </a:t>
                          </a:r>
                          <a:r>
                            <a:rPr lang="da-DK" sz="2400" baseline="0" dirty="0" err="1" smtClean="0"/>
                            <a:t>Tsichlas</a:t>
                          </a:r>
                          <a:r>
                            <a:rPr lang="da-DK" sz="2400" baseline="0" dirty="0" smtClean="0"/>
                            <a:t> 2002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smtClean="0"/>
                            <a:t>O(log </a:t>
                          </a:r>
                          <a:r>
                            <a:rPr lang="da-DK" sz="2400" b="1" i="0" dirty="0" smtClean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  <a:r>
                            <a:rPr lang="da-DK" sz="2400" i="0" dirty="0" smtClean="0"/>
                            <a:t>)</a:t>
                          </a:r>
                          <a:endParaRPr lang="en-US" sz="2400" i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i="0" dirty="0" smtClean="0"/>
                            <a:t>O(1)</a:t>
                          </a:r>
                          <a:endParaRPr lang="en-US" sz="2400" i="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baseline="0" dirty="0" smtClean="0"/>
                            <a:t>Dietz, Raman 1994 </a:t>
                          </a:r>
                          <a:r>
                            <a:rPr lang="da-DK" sz="1800" baseline="0" dirty="0" smtClean="0"/>
                            <a:t>(</a:t>
                          </a:r>
                          <a:r>
                            <a:rPr lang="da-DK" sz="1800" baseline="0" dirty="0" err="1" smtClean="0"/>
                            <a:t>comparison</a:t>
                          </a:r>
                          <a:r>
                            <a:rPr lang="da-DK" sz="1800" baseline="0" dirty="0" smtClean="0"/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400" i="0" dirty="0" smtClean="0"/>
                            <a:t>O(log </a:t>
                          </a:r>
                          <a:r>
                            <a:rPr lang="da-DK" sz="2400" b="1" i="0" dirty="0" smtClean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  <a:r>
                            <a:rPr lang="da-DK" sz="2400" i="0" dirty="0" smtClean="0"/>
                            <a:t>)</a:t>
                          </a:r>
                          <a:endParaRPr lang="en-US" sz="2400" i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i="0" dirty="0" smtClean="0"/>
                            <a:t>O(1)</a:t>
                          </a:r>
                          <a:endParaRPr lang="en-US" sz="2400" i="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255094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err="1" smtClean="0"/>
                            <a:t>Andersson</a:t>
                          </a:r>
                          <a:r>
                            <a:rPr lang="en-US" sz="2400" dirty="0" smtClean="0"/>
                            <a:t> and </a:t>
                          </a:r>
                          <a:r>
                            <a:rPr lang="en-US" sz="2400" dirty="0" err="1" smtClean="0"/>
                            <a:t>Thorup</a:t>
                          </a:r>
                          <a:r>
                            <a:rPr lang="en-US" sz="2400" dirty="0" smtClean="0"/>
                            <a:t> 2000 </a:t>
                          </a:r>
                          <a:r>
                            <a:rPr lang="en-US" sz="1800" dirty="0" smtClean="0"/>
                            <a:t>(non-comparison</a:t>
                          </a:r>
                          <a:r>
                            <a:rPr lang="en-US" sz="1800" dirty="0" smtClean="0"/>
                            <a:t>)</a:t>
                          </a:r>
                          <a:r>
                            <a:rPr lang="en-US" sz="2400" dirty="0" smtClean="0"/>
                            <a:t/>
                          </a:r>
                          <a:br>
                            <a:rPr lang="en-US" sz="2400" dirty="0" smtClean="0"/>
                          </a:br>
                          <a:r>
                            <a:rPr lang="en-US" sz="2400" dirty="0" err="1" smtClean="0"/>
                            <a:t>Sioutas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Panagis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Theodoridis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>
                              <a:solidFill>
                                <a:srgbClr val="C00000"/>
                              </a:solidFill>
                            </a:rPr>
                            <a:t>Tsakalidis</a:t>
                          </a:r>
                          <a:r>
                            <a:rPr lang="en-US" sz="2400" dirty="0" smtClean="0"/>
                            <a:t> 2005 </a:t>
                          </a:r>
                          <a:endParaRPr lang="da-DK" sz="1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8039" t="-484444" r="-83777" b="-11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dirty="0" smtClean="0"/>
                            <a:t>O(1)</a:t>
                          </a:r>
                          <a:endParaRPr lang="en-US" sz="24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115436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err="1" smtClean="0"/>
                            <a:t>Kaporis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Makris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Sioutas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>
                              <a:solidFill>
                                <a:srgbClr val="C00000"/>
                              </a:solidFill>
                            </a:rPr>
                            <a:t>Tsakalidis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Tsichlas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Zaroliagis</a:t>
                          </a:r>
                          <a:r>
                            <a:rPr lang="en-US" sz="2400" dirty="0" smtClean="0"/>
                            <a:t> 2003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1800" dirty="0" smtClean="0"/>
                            <a:t>(interpolation </a:t>
                          </a:r>
                          <a:r>
                            <a:rPr lang="en-US" sz="1800" dirty="0" smtClean="0"/>
                            <a:t>search, random distributions)</a:t>
                          </a:r>
                          <a:endParaRPr lang="da-DK" sz="1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O(</a:t>
                          </a:r>
                          <a:r>
                            <a:rPr lang="en-US" sz="2400" dirty="0" err="1" smtClean="0"/>
                            <a:t>loglog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n-US" sz="2400" b="1" dirty="0" smtClean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  <a:r>
                            <a:rPr lang="en-US" sz="2400" dirty="0" smtClean="0"/>
                            <a:t>) exp. </a:t>
                          </a:r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400" dirty="0" smtClean="0"/>
                            <a:t>O(1) exp.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56964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Left Brace 7"/>
          <p:cNvSpPr/>
          <p:nvPr/>
        </p:nvSpPr>
        <p:spPr>
          <a:xfrm>
            <a:off x="10188704" y="2733360"/>
            <a:ext cx="144016" cy="5743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10141426" y="1472388"/>
            <a:ext cx="191294" cy="5780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-273124" y="1434126"/>
            <a:ext cx="126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 smtClean="0"/>
              <a:t>Root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>finger</a:t>
            </a:r>
            <a:endParaRPr lang="da-DK" b="1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-318312" y="2198805"/>
            <a:ext cx="126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O(1)</a:t>
            </a:r>
            <a:endParaRPr lang="da-DK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318312" y="3264943"/>
            <a:ext cx="126554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 smtClean="0"/>
              <a:t>Arbitrary</a:t>
            </a:r>
            <a:endParaRPr lang="da-DK" b="1" dirty="0"/>
          </a:p>
        </p:txBody>
      </p:sp>
      <p:sp>
        <p:nvSpPr>
          <p:cNvPr id="44" name="Rectangle 43"/>
          <p:cNvSpPr/>
          <p:nvPr/>
        </p:nvSpPr>
        <p:spPr>
          <a:xfrm>
            <a:off x="-75722" y="2709715"/>
            <a:ext cx="12600000" cy="1755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Rectangle 40"/>
          <p:cNvSpPr/>
          <p:nvPr/>
        </p:nvSpPr>
        <p:spPr>
          <a:xfrm>
            <a:off x="-182880" y="2179176"/>
            <a:ext cx="12600000" cy="554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Rectangle 42"/>
          <p:cNvSpPr/>
          <p:nvPr/>
        </p:nvSpPr>
        <p:spPr>
          <a:xfrm>
            <a:off x="-99755" y="872874"/>
            <a:ext cx="12600000" cy="1297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56" y="51480"/>
            <a:ext cx="8229600" cy="1143000"/>
          </a:xfrm>
        </p:spPr>
        <p:txBody>
          <a:bodyPr/>
          <a:lstStyle/>
          <a:p>
            <a:r>
              <a:rPr lang="da-DK" b="1" dirty="0" smtClean="0"/>
              <a:t>Dynamic </a:t>
            </a:r>
            <a:r>
              <a:rPr lang="da-DK" b="1" dirty="0" smtClean="0"/>
              <a:t>finger </a:t>
            </a:r>
            <a:r>
              <a:rPr lang="da-DK" b="1" dirty="0" err="1" smtClean="0"/>
              <a:t>search</a:t>
            </a:r>
            <a:r>
              <a:rPr lang="da-DK" b="1" dirty="0" smtClean="0"/>
              <a:t>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63901" y="5197966"/>
            <a:ext cx="214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RAM, </a:t>
            </a:r>
            <a:r>
              <a:rPr lang="da-DK" b="1" dirty="0" err="1" smtClean="0"/>
              <a:t>Arbitrary</a:t>
            </a:r>
            <a:endParaRPr lang="da-DK" b="1" dirty="0"/>
          </a:p>
        </p:txBody>
      </p:sp>
      <p:sp>
        <p:nvSpPr>
          <p:cNvPr id="42" name="Rectangle 41"/>
          <p:cNvSpPr/>
          <p:nvPr/>
        </p:nvSpPr>
        <p:spPr>
          <a:xfrm>
            <a:off x="-97663" y="4476691"/>
            <a:ext cx="12600000" cy="2238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300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 animBg="1"/>
      <p:bldP spid="43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42280"/>
            <a:ext cx="10915797" cy="5515719"/>
          </a:xfrm>
        </p:spPr>
        <p:txBody>
          <a:bodyPr>
            <a:normAutofit lnSpcReduction="10000"/>
          </a:bodyPr>
          <a:lstStyle/>
          <a:p>
            <a:r>
              <a:rPr lang="da-DK" dirty="0" err="1" smtClean="0"/>
              <a:t>Merging</a:t>
            </a:r>
            <a:r>
              <a:rPr lang="da-DK" dirty="0" smtClean="0"/>
              <a:t> </a:t>
            </a:r>
            <a:r>
              <a:rPr lang="da-DK" dirty="0" err="1" smtClean="0"/>
              <a:t>sorted</a:t>
            </a:r>
            <a:r>
              <a:rPr lang="da-DK" dirty="0" smtClean="0"/>
              <a:t> lists L</a:t>
            </a:r>
            <a:r>
              <a:rPr lang="da-DK" baseline="-25000" dirty="0" smtClean="0"/>
              <a:t>1</a:t>
            </a:r>
            <a:r>
              <a:rPr lang="da-DK" dirty="0" smtClean="0"/>
              <a:t> and L</a:t>
            </a:r>
            <a:r>
              <a:rPr lang="da-DK" baseline="-25000" dirty="0" smtClean="0"/>
              <a:t>2</a:t>
            </a:r>
            <a:r>
              <a:rPr lang="da-DK" dirty="0" smtClean="0"/>
              <a:t> </a:t>
            </a:r>
            <a:r>
              <a:rPr lang="da-DK" dirty="0" err="1" smtClean="0"/>
              <a:t>represented</a:t>
            </a:r>
            <a:r>
              <a:rPr lang="da-DK" dirty="0" smtClean="0"/>
              <a:t> by finger </a:t>
            </a:r>
            <a:r>
              <a:rPr lang="da-DK" dirty="0" err="1" smtClean="0"/>
              <a:t>search</a:t>
            </a:r>
            <a:r>
              <a:rPr lang="da-DK" dirty="0" smtClean="0"/>
              <a:t> </a:t>
            </a:r>
            <a:r>
              <a:rPr lang="da-DK" dirty="0" err="1" smtClean="0"/>
              <a:t>trees</a:t>
            </a: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>
              <a:lnSpc>
                <a:spcPct val="110000"/>
              </a:lnSpc>
            </a:pPr>
            <a:r>
              <a:rPr lang="da-DK" dirty="0" err="1" smtClean="0"/>
              <a:t>Merging</a:t>
            </a:r>
            <a:r>
              <a:rPr lang="da-DK" dirty="0" smtClean="0"/>
              <a:t> </a:t>
            </a:r>
            <a:r>
              <a:rPr lang="da-DK" dirty="0" smtClean="0"/>
              <a:t>all </a:t>
            </a:r>
            <a:r>
              <a:rPr lang="da-DK" dirty="0" err="1" smtClean="0"/>
              <a:t>leaf</a:t>
            </a:r>
            <a:r>
              <a:rPr lang="da-DK" dirty="0" smtClean="0"/>
              <a:t> </a:t>
            </a:r>
            <a:r>
              <a:rPr lang="da-DK" dirty="0" smtClean="0"/>
              <a:t>lists in an</a:t>
            </a:r>
            <a:br>
              <a:rPr lang="da-DK" dirty="0" smtClean="0"/>
            </a:br>
            <a:r>
              <a:rPr lang="da-DK" b="1" dirty="0" err="1" smtClean="0">
                <a:solidFill>
                  <a:srgbClr val="C00000"/>
                </a:solidFill>
              </a:rPr>
              <a:t>arbitrary</a:t>
            </a:r>
            <a:r>
              <a:rPr lang="da-DK" dirty="0" smtClean="0"/>
              <a:t> </a:t>
            </a:r>
            <a:r>
              <a:rPr lang="da-DK" dirty="0" err="1" smtClean="0"/>
              <a:t>binary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r>
              <a:rPr lang="da-DK" dirty="0" smtClean="0"/>
              <a:t>  O(</a:t>
            </a:r>
            <a:r>
              <a:rPr lang="da-DK" dirty="0" err="1" smtClean="0"/>
              <a:t>n∙log</a:t>
            </a:r>
            <a:r>
              <a:rPr lang="da-DK" dirty="0" smtClean="0"/>
              <a:t> n)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da-DK" dirty="0" smtClean="0"/>
              <a:t>	</a:t>
            </a:r>
            <a:r>
              <a:rPr lang="da-DK" sz="2200" b="1" dirty="0" err="1">
                <a:solidFill>
                  <a:srgbClr val="C00000"/>
                </a:solidFill>
              </a:rPr>
              <a:t>Proof</a:t>
            </a:r>
            <a:r>
              <a:rPr lang="da-DK" sz="2200" dirty="0"/>
              <a:t>  </a:t>
            </a:r>
            <a:r>
              <a:rPr lang="da-DK" sz="2200" dirty="0" err="1"/>
              <a:t>Induction</a:t>
            </a:r>
            <a:r>
              <a:rPr lang="da-DK" sz="2200" dirty="0"/>
              <a:t> O(log n</a:t>
            </a:r>
            <a:r>
              <a:rPr lang="da-DK" sz="2200" dirty="0" smtClean="0"/>
              <a:t>!)</a:t>
            </a:r>
            <a:endParaRPr lang="da-DK" dirty="0"/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da-DK" sz="2200" dirty="0" smtClean="0"/>
              <a:t>	O(log </a:t>
            </a:r>
            <a:r>
              <a:rPr lang="da-DK" sz="2200" dirty="0"/>
              <a:t>n</a:t>
            </a:r>
            <a:r>
              <a:rPr lang="da-DK" sz="2200" baseline="-25000" dirty="0"/>
              <a:t>1</a:t>
            </a:r>
            <a:r>
              <a:rPr lang="da-DK" sz="2200" dirty="0"/>
              <a:t>! + log n</a:t>
            </a:r>
            <a:r>
              <a:rPr lang="da-DK" sz="2200" baseline="-25000" dirty="0"/>
              <a:t>2</a:t>
            </a:r>
            <a:r>
              <a:rPr lang="da-DK" sz="2200" dirty="0"/>
              <a:t>! + n</a:t>
            </a:r>
            <a:r>
              <a:rPr lang="da-DK" sz="2200" baseline="-25000" dirty="0"/>
              <a:t>1</a:t>
            </a:r>
            <a:r>
              <a:rPr lang="da-DK" sz="2200" dirty="0"/>
              <a:t>∙log ((n</a:t>
            </a:r>
            <a:r>
              <a:rPr lang="da-DK" sz="2200" baseline="-25000" dirty="0"/>
              <a:t>1</a:t>
            </a:r>
            <a:r>
              <a:rPr lang="da-DK" sz="2200" dirty="0"/>
              <a:t>+n</a:t>
            </a:r>
            <a:r>
              <a:rPr lang="da-DK" sz="2200" baseline="-25000" dirty="0"/>
              <a:t>2</a:t>
            </a:r>
            <a:r>
              <a:rPr lang="da-DK" sz="2200" dirty="0"/>
              <a:t>)/n</a:t>
            </a:r>
            <a:r>
              <a:rPr lang="da-DK" sz="2200" baseline="-25000" dirty="0"/>
              <a:t>1</a:t>
            </a:r>
            <a:r>
              <a:rPr lang="da-DK" sz="2200" dirty="0" smtClean="0"/>
              <a:t>))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da-DK" sz="2200" dirty="0" smtClean="0"/>
              <a:t>	= </a:t>
            </a:r>
            <a:r>
              <a:rPr lang="da-DK" sz="2200" dirty="0"/>
              <a:t>O(log n</a:t>
            </a:r>
            <a:r>
              <a:rPr lang="da-DK" sz="2200" baseline="-25000" dirty="0"/>
              <a:t>1</a:t>
            </a:r>
            <a:r>
              <a:rPr lang="da-DK" sz="2200" dirty="0"/>
              <a:t>! + log n</a:t>
            </a:r>
            <a:r>
              <a:rPr lang="da-DK" sz="2200" baseline="-25000" dirty="0"/>
              <a:t>2</a:t>
            </a:r>
            <a:r>
              <a:rPr lang="da-DK" sz="2200" dirty="0"/>
              <a:t>! + log (          ))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da-DK" sz="2200" dirty="0"/>
              <a:t>	= O(log (n</a:t>
            </a:r>
            <a:r>
              <a:rPr lang="da-DK" sz="2200" baseline="-25000" dirty="0"/>
              <a:t>1</a:t>
            </a:r>
            <a:r>
              <a:rPr lang="da-DK" sz="2200" dirty="0"/>
              <a:t>! </a:t>
            </a:r>
            <a:r>
              <a:rPr lang="da-DK" sz="2200" dirty="0">
                <a:sym typeface="Symbol"/>
              </a:rPr>
              <a:t> </a:t>
            </a:r>
            <a:r>
              <a:rPr lang="da-DK" sz="2200" dirty="0"/>
              <a:t>n</a:t>
            </a:r>
            <a:r>
              <a:rPr lang="da-DK" sz="2200" baseline="-25000" dirty="0"/>
              <a:t>2</a:t>
            </a:r>
            <a:r>
              <a:rPr lang="da-DK" sz="2200" dirty="0"/>
              <a:t>! </a:t>
            </a:r>
            <a:r>
              <a:rPr lang="da-DK" sz="2200" dirty="0">
                <a:sym typeface="Symbol"/>
              </a:rPr>
              <a:t> (          )</a:t>
            </a:r>
            <a:r>
              <a:rPr lang="da-DK" sz="2200" dirty="0"/>
              <a:t>)) = O(log (n</a:t>
            </a:r>
            <a:r>
              <a:rPr lang="da-DK" sz="2200" baseline="-25000" dirty="0"/>
              <a:t>1</a:t>
            </a:r>
            <a:r>
              <a:rPr lang="da-DK" sz="2200" dirty="0"/>
              <a:t>+n</a:t>
            </a:r>
            <a:r>
              <a:rPr lang="da-DK" sz="2200" baseline="-25000" dirty="0"/>
              <a:t>2</a:t>
            </a:r>
            <a:r>
              <a:rPr lang="da-DK" sz="2200" dirty="0"/>
              <a:t>)!)   </a:t>
            </a:r>
            <a:r>
              <a:rPr lang="da-DK" sz="2200" dirty="0" smtClean="0"/>
              <a:t>   </a:t>
            </a:r>
            <a:r>
              <a:rPr lang="da-DK" sz="2200" dirty="0" smtClean="0">
                <a:sym typeface="Symbol"/>
              </a:rPr>
              <a:t></a:t>
            </a:r>
            <a:endParaRPr lang="da-DK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58" y="125760"/>
            <a:ext cx="8229600" cy="1143000"/>
          </a:xfrm>
        </p:spPr>
        <p:txBody>
          <a:bodyPr/>
          <a:lstStyle/>
          <a:p>
            <a:r>
              <a:rPr lang="da-DK" b="1" dirty="0" smtClean="0"/>
              <a:t>Application : </a:t>
            </a:r>
            <a:r>
              <a:rPr lang="da-DK" b="1" dirty="0" err="1" smtClean="0"/>
              <a:t>Binary</a:t>
            </a:r>
            <a:r>
              <a:rPr lang="da-DK" b="1" dirty="0" smtClean="0"/>
              <a:t> </a:t>
            </a:r>
            <a:r>
              <a:rPr lang="da-DK" dirty="0" err="1"/>
              <a:t>m</a:t>
            </a:r>
            <a:r>
              <a:rPr lang="da-DK" b="1" dirty="0" err="1" smtClean="0"/>
              <a:t>erging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90610" y="421077"/>
            <a:ext cx="5293475" cy="532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200" dirty="0" smtClean="0">
                <a:solidFill>
                  <a:srgbClr val="C00000"/>
                </a:solidFill>
              </a:rPr>
              <a:t>[Huddleston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Mehlhorn</a:t>
            </a:r>
            <a:r>
              <a:rPr lang="en-US" sz="3200" dirty="0" smtClean="0">
                <a:solidFill>
                  <a:srgbClr val="C00000"/>
                </a:solidFill>
              </a:rPr>
              <a:t> 1982</a:t>
            </a:r>
            <a:r>
              <a:rPr lang="en-US" sz="3200" dirty="0">
                <a:solidFill>
                  <a:srgbClr val="C00000"/>
                </a:solidFill>
              </a:rPr>
              <a:t>]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2151" y="2241848"/>
            <a:ext cx="5267641" cy="1723955"/>
            <a:chOff x="1522151" y="2241848"/>
            <a:chExt cx="5267641" cy="1723955"/>
          </a:xfrm>
        </p:grpSpPr>
        <p:sp>
          <p:nvSpPr>
            <p:cNvPr id="10" name="TextBox 9"/>
            <p:cNvSpPr txBox="1"/>
            <p:nvPr/>
          </p:nvSpPr>
          <p:spPr>
            <a:xfrm>
              <a:off x="2830881" y="2241848"/>
              <a:ext cx="30963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a-DK" sz="2800" dirty="0" err="1">
                  <a:solidFill>
                    <a:srgbClr val="C00000"/>
                  </a:solidFill>
                </a:rPr>
                <a:t>repeated</a:t>
              </a:r>
              <a:endParaRPr lang="da-DK" sz="2800" dirty="0">
                <a:solidFill>
                  <a:srgbClr val="C00000"/>
                </a:solidFill>
              </a:endParaRPr>
            </a:p>
            <a:p>
              <a:pPr algn="just"/>
              <a:r>
                <a:rPr lang="da-DK" sz="2800" dirty="0" err="1">
                  <a:solidFill>
                    <a:srgbClr val="C00000"/>
                  </a:solidFill>
                </a:rPr>
                <a:t>insertion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522151" y="2385863"/>
              <a:ext cx="1008112" cy="792088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da-DK" sz="3200" dirty="0">
                  <a:solidFill>
                    <a:schemeClr val="tx1"/>
                  </a:solidFill>
                </a:rPr>
                <a:t>L</a:t>
              </a:r>
              <a:r>
                <a:rPr lang="da-DK" sz="3200" baseline="-25000" dirty="0">
                  <a:solidFill>
                    <a:schemeClr val="tx1"/>
                  </a:solidFill>
                </a:rPr>
                <a:t>1</a:t>
              </a:r>
              <a:endParaRPr lang="en-US" sz="3200" baseline="-25000" dirty="0">
                <a:solidFill>
                  <a:schemeClr val="tx1"/>
                </a:solidFill>
              </a:endParaRPr>
            </a:p>
            <a:p>
              <a:pPr algn="just"/>
              <a:endParaRPr lang="en-US" sz="1600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4709944" y="2313855"/>
              <a:ext cx="2079848" cy="999728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3200" dirty="0" smtClean="0">
                  <a:solidFill>
                    <a:schemeClr val="tx1"/>
                  </a:solidFill>
                </a:rPr>
                <a:t>L</a:t>
              </a:r>
              <a:r>
                <a:rPr lang="da-DK" sz="3200" baseline="-25000" dirty="0" smtClean="0">
                  <a:solidFill>
                    <a:schemeClr val="tx1"/>
                  </a:solidFill>
                </a:rPr>
                <a:t>2</a:t>
              </a: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591987" y="2737519"/>
              <a:ext cx="2144198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flipH="1" flipV="1">
              <a:off x="4655840" y="3025551"/>
              <a:ext cx="288032" cy="576064"/>
            </a:xfrm>
            <a:prstGeom prst="arc">
              <a:avLst>
                <a:gd name="adj1" fmla="val 11017204"/>
                <a:gd name="adj2" fmla="val 21369615"/>
              </a:avLst>
            </a:prstGeom>
            <a:ln>
              <a:solidFill>
                <a:srgbClr val="C0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flipH="1" flipV="1">
              <a:off x="6168008" y="3025551"/>
              <a:ext cx="288032" cy="576064"/>
            </a:xfrm>
            <a:prstGeom prst="arc">
              <a:avLst>
                <a:gd name="adj1" fmla="val 11017204"/>
                <a:gd name="adj2" fmla="val 21369615"/>
              </a:avLst>
            </a:prstGeom>
            <a:ln>
              <a:solidFill>
                <a:srgbClr val="C0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flipH="1" flipV="1">
              <a:off x="5663952" y="3025551"/>
              <a:ext cx="432048" cy="576064"/>
            </a:xfrm>
            <a:prstGeom prst="arc">
              <a:avLst>
                <a:gd name="adj1" fmla="val 11017204"/>
                <a:gd name="adj2" fmla="val 21369615"/>
              </a:avLst>
            </a:prstGeom>
            <a:ln>
              <a:solidFill>
                <a:srgbClr val="C0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flipH="1" flipV="1">
              <a:off x="5015880" y="3025551"/>
              <a:ext cx="576064" cy="576064"/>
            </a:xfrm>
            <a:prstGeom prst="arc">
              <a:avLst>
                <a:gd name="adj1" fmla="val 11017204"/>
                <a:gd name="adj2" fmla="val 21369615"/>
              </a:avLst>
            </a:prstGeom>
            <a:ln>
              <a:solidFill>
                <a:srgbClr val="C0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25356" y="3565693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a-DK" sz="2000" dirty="0">
                  <a:solidFill>
                    <a:srgbClr val="C00000"/>
                  </a:solidFill>
                </a:rPr>
                <a:t>d</a:t>
              </a:r>
              <a:r>
                <a:rPr lang="da-DK" sz="2000" baseline="-25000" dirty="0">
                  <a:solidFill>
                    <a:srgbClr val="C00000"/>
                  </a:solidFill>
                </a:rPr>
                <a:t>i</a:t>
              </a:r>
              <a:endParaRPr lang="en-US" sz="2000" baseline="-25000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696094"/>
              </p:ext>
            </p:extLst>
          </p:nvPr>
        </p:nvGraphicFramePr>
        <p:xfrm>
          <a:off x="7373938" y="2309813"/>
          <a:ext cx="43275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Ligning" r:id="rId4" imgW="2184120" imgH="507960" progId="Equation.3">
                  <p:embed/>
                </p:oleObj>
              </mc:Choice>
              <mc:Fallback>
                <p:oleObj name="Ligning" r:id="rId4" imgW="2184120" imgH="507960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38" y="2309813"/>
                        <a:ext cx="4327525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110"/>
          <p:cNvSpPr txBox="1"/>
          <p:nvPr/>
        </p:nvSpPr>
        <p:spPr>
          <a:xfrm>
            <a:off x="2603240" y="5978779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n</a:t>
            </a:r>
            <a:r>
              <a:rPr lang="da-DK" baseline="-25000" dirty="0"/>
              <a:t>1</a:t>
            </a:r>
            <a:r>
              <a:rPr lang="da-DK" dirty="0"/>
              <a:t>+n</a:t>
            </a:r>
            <a:r>
              <a:rPr lang="da-DK" baseline="-25000" dirty="0"/>
              <a:t>2</a:t>
            </a:r>
            <a:endParaRPr lang="da-DK" dirty="0"/>
          </a:p>
          <a:p>
            <a:pPr algn="ctr"/>
            <a:r>
              <a:rPr lang="da-DK" dirty="0"/>
              <a:t>n</a:t>
            </a:r>
            <a:r>
              <a:rPr lang="da-DK" baseline="-25000" dirty="0"/>
              <a:t>1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7762861" y="3751323"/>
            <a:ext cx="3456384" cy="2778109"/>
            <a:chOff x="5724128" y="3134148"/>
            <a:chExt cx="3456384" cy="2778109"/>
          </a:xfrm>
        </p:grpSpPr>
        <p:sp>
          <p:nvSpPr>
            <p:cNvPr id="20" name="Oval 19"/>
            <p:cNvSpPr/>
            <p:nvPr/>
          </p:nvSpPr>
          <p:spPr>
            <a:xfrm>
              <a:off x="7164288" y="3855963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04248" y="428801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380312" y="428801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516216" y="4792067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804248" y="5224115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668344" y="3495923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8424" y="3855963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676456" y="428801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25" idx="3"/>
              <a:endCxn id="20" idx="7"/>
            </p:cNvCxnSpPr>
            <p:nvPr/>
          </p:nvCxnSpPr>
          <p:spPr>
            <a:xfrm rot="5400000">
              <a:off x="7359221" y="3546840"/>
              <a:ext cx="258206" cy="40222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5"/>
              <a:endCxn id="26" idx="1"/>
            </p:cNvCxnSpPr>
            <p:nvPr/>
          </p:nvCxnSpPr>
          <p:spPr>
            <a:xfrm rot="16200000" flipH="1">
              <a:off x="7971289" y="3438828"/>
              <a:ext cx="258206" cy="61824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6" idx="5"/>
              <a:endCxn id="27" idx="1"/>
            </p:cNvCxnSpPr>
            <p:nvPr/>
          </p:nvCxnSpPr>
          <p:spPr>
            <a:xfrm rot="16200000" flipH="1">
              <a:off x="8439341" y="4050896"/>
              <a:ext cx="330214" cy="18619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0" idx="3"/>
              <a:endCxn id="21" idx="7"/>
            </p:cNvCxnSpPr>
            <p:nvPr/>
          </p:nvCxnSpPr>
          <p:spPr>
            <a:xfrm rot="5400000">
              <a:off x="6891169" y="4014892"/>
              <a:ext cx="330214" cy="25820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3" idx="7"/>
              <a:endCxn id="21" idx="3"/>
            </p:cNvCxnSpPr>
            <p:nvPr/>
          </p:nvCxnSpPr>
          <p:spPr>
            <a:xfrm rot="5400000" flipH="1" flipV="1">
              <a:off x="6531129" y="4518948"/>
              <a:ext cx="402222" cy="18619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2" idx="0"/>
              <a:endCxn id="20" idx="5"/>
            </p:cNvCxnSpPr>
            <p:nvPr/>
          </p:nvCxnSpPr>
          <p:spPr>
            <a:xfrm rot="16200000" flipV="1">
              <a:off x="7215206" y="4050896"/>
              <a:ext cx="309123" cy="165107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4" idx="1"/>
              <a:endCxn id="23" idx="5"/>
            </p:cNvCxnSpPr>
            <p:nvPr/>
          </p:nvCxnSpPr>
          <p:spPr>
            <a:xfrm rot="16200000" flipV="1">
              <a:off x="6567133" y="4987000"/>
              <a:ext cx="330214" cy="18619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23" idx="3"/>
            </p:cNvCxnSpPr>
            <p:nvPr/>
          </p:nvCxnSpPr>
          <p:spPr>
            <a:xfrm rot="5400000" flipH="1" flipV="1">
              <a:off x="6300192" y="4987001"/>
              <a:ext cx="309123" cy="165107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1" idx="5"/>
            </p:cNvCxnSpPr>
            <p:nvPr/>
          </p:nvCxnSpPr>
          <p:spPr>
            <a:xfrm rot="16200000" flipH="1">
              <a:off x="6783157" y="4554951"/>
              <a:ext cx="381131" cy="93099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2" idx="3"/>
            </p:cNvCxnSpPr>
            <p:nvPr/>
          </p:nvCxnSpPr>
          <p:spPr>
            <a:xfrm rot="5400000">
              <a:off x="7164288" y="4554953"/>
              <a:ext cx="381133" cy="93099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2" idx="5"/>
            </p:cNvCxnSpPr>
            <p:nvPr/>
          </p:nvCxnSpPr>
          <p:spPr>
            <a:xfrm rot="16200000" flipH="1">
              <a:off x="7359221" y="4554951"/>
              <a:ext cx="381131" cy="93099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27" idx="3"/>
            </p:cNvCxnSpPr>
            <p:nvPr/>
          </p:nvCxnSpPr>
          <p:spPr>
            <a:xfrm rot="5400000">
              <a:off x="8424428" y="4518949"/>
              <a:ext cx="381133" cy="165107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27" idx="5"/>
            </p:cNvCxnSpPr>
            <p:nvPr/>
          </p:nvCxnSpPr>
          <p:spPr>
            <a:xfrm rot="16200000" flipH="1">
              <a:off x="8655365" y="4554951"/>
              <a:ext cx="381131" cy="93099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26" idx="3"/>
              <a:endCxn id="100" idx="0"/>
            </p:cNvCxnSpPr>
            <p:nvPr/>
          </p:nvCxnSpPr>
          <p:spPr>
            <a:xfrm rot="5400000">
              <a:off x="8244409" y="4050896"/>
              <a:ext cx="237115" cy="93099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24" idx="3"/>
            </p:cNvCxnSpPr>
            <p:nvPr/>
          </p:nvCxnSpPr>
          <p:spPr>
            <a:xfrm rot="5400000">
              <a:off x="6660233" y="5419048"/>
              <a:ext cx="237115" cy="93099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4" idx="5"/>
            </p:cNvCxnSpPr>
            <p:nvPr/>
          </p:nvCxnSpPr>
          <p:spPr>
            <a:xfrm rot="16200000" flipH="1">
              <a:off x="6855165" y="5419047"/>
              <a:ext cx="237115" cy="93099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6084168" y="5184045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C00000"/>
                  </a:solidFill>
                </a:rPr>
                <a:t>2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444208" y="551214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C00000"/>
                  </a:solidFill>
                </a:rPr>
                <a:t>7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76256" y="5512147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C00000"/>
                  </a:solidFill>
                </a:rPr>
                <a:t>3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04248" y="4720059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C00000"/>
                  </a:solidFill>
                </a:rPr>
                <a:t>1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092280" y="4720059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C00000"/>
                  </a:solidFill>
                </a:rPr>
                <a:t>4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452320" y="4720059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C00000"/>
                  </a:solidFill>
                </a:rPr>
                <a:t>5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16416" y="4720059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C00000"/>
                  </a:solidFill>
                </a:rPr>
                <a:t>9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748464" y="4720059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C00000"/>
                  </a:solidFill>
                </a:rPr>
                <a:t>6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100392" y="4216003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C00000"/>
                  </a:solidFill>
                </a:rPr>
                <a:t>8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60704" y="4143995"/>
              <a:ext cx="711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00B050"/>
                  </a:solidFill>
                </a:rPr>
                <a:t>4 5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68144" y="4143995"/>
              <a:ext cx="927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0070C0"/>
                  </a:solidFill>
                </a:rPr>
                <a:t>1 2 3 7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724128" y="3711947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0070C0"/>
                  </a:solidFill>
                </a:rPr>
                <a:t>1 2 3 </a:t>
              </a:r>
              <a:r>
                <a:rPr lang="da-DK" sz="2000" dirty="0">
                  <a:solidFill>
                    <a:srgbClr val="00B050"/>
                  </a:solidFill>
                </a:rPr>
                <a:t>4 5</a:t>
              </a:r>
              <a:r>
                <a:rPr lang="da-DK" sz="2000" dirty="0">
                  <a:solidFill>
                    <a:srgbClr val="0070C0"/>
                  </a:solidFill>
                </a:rPr>
                <a:t> 7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07" name="Left Brace 106"/>
            <p:cNvSpPr/>
            <p:nvPr/>
          </p:nvSpPr>
          <p:spPr>
            <a:xfrm rot="16200000">
              <a:off x="6195846" y="4151541"/>
              <a:ext cx="224734" cy="736122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Left Brace 107"/>
            <p:cNvSpPr/>
            <p:nvPr/>
          </p:nvSpPr>
          <p:spPr>
            <a:xfrm rot="16200000">
              <a:off x="7704348" y="4291383"/>
              <a:ext cx="216023" cy="432048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940152" y="4514770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C00000"/>
                  </a:solidFill>
                </a:rPr>
                <a:t>n</a:t>
              </a:r>
              <a:r>
                <a:rPr lang="da-DK" sz="2000" baseline="-25000" dirty="0">
                  <a:solidFill>
                    <a:srgbClr val="C00000"/>
                  </a:solidFill>
                </a:rPr>
                <a:t>2</a:t>
              </a:r>
              <a:endParaRPr lang="en-US" sz="20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452320" y="4514770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>
                  <a:solidFill>
                    <a:srgbClr val="C00000"/>
                  </a:solidFill>
                </a:rPr>
                <a:t>n</a:t>
              </a:r>
              <a:r>
                <a:rPr lang="da-DK" sz="2000" baseline="-25000" dirty="0">
                  <a:solidFill>
                    <a:srgbClr val="C00000"/>
                  </a:solidFill>
                </a:rPr>
                <a:t>1</a:t>
              </a:r>
              <a:endParaRPr lang="en-US" sz="20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554974" y="3134148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/>
                <a:t>1 2 3 4 5 6 7 8 9</a:t>
              </a:r>
              <a:endParaRPr lang="en-US" sz="2000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489153" y="5541828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n</a:t>
            </a:r>
            <a:r>
              <a:rPr lang="da-DK" baseline="-25000" dirty="0"/>
              <a:t>1</a:t>
            </a:r>
            <a:r>
              <a:rPr lang="da-DK" dirty="0"/>
              <a:t>+n</a:t>
            </a:r>
            <a:r>
              <a:rPr lang="da-DK" baseline="-25000" dirty="0"/>
              <a:t>2</a:t>
            </a:r>
            <a:endParaRPr lang="da-DK" dirty="0"/>
          </a:p>
          <a:p>
            <a:pPr algn="ctr"/>
            <a:r>
              <a:rPr lang="da-DK" dirty="0" smtClean="0"/>
              <a:t>n</a:t>
            </a:r>
            <a:r>
              <a:rPr lang="da-DK" baseline="-25000" dirty="0" smtClean="0"/>
              <a:t>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9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4" y="433378"/>
            <a:ext cx="11496799" cy="517629"/>
          </a:xfrm>
        </p:spPr>
        <p:txBody>
          <a:bodyPr>
            <a:noAutofit/>
          </a:bodyPr>
          <a:lstStyle/>
          <a:p>
            <a:r>
              <a:rPr lang="en-US" b="1" dirty="0" smtClean="0"/>
              <a:t>Application : Maximal </a:t>
            </a:r>
            <a:r>
              <a:rPr lang="en-US" b="1" dirty="0" smtClean="0"/>
              <a:t>pairs </a:t>
            </a:r>
            <a:r>
              <a:rPr lang="en-US" b="1" dirty="0" smtClean="0"/>
              <a:t>with </a:t>
            </a:r>
            <a:r>
              <a:rPr lang="en-US" b="1" dirty="0" smtClean="0"/>
              <a:t>bounded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242" y="2677213"/>
            <a:ext cx="8229600" cy="7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a-DK" sz="4400" dirty="0"/>
              <a:t>AB</a:t>
            </a:r>
            <a:r>
              <a:rPr lang="da-DK" sz="4400" dirty="0">
                <a:solidFill>
                  <a:srgbClr val="00B050"/>
                </a:solidFill>
              </a:rPr>
              <a:t>C</a:t>
            </a:r>
            <a:r>
              <a:rPr lang="da-DK" sz="4400" b="1" dirty="0">
                <a:solidFill>
                  <a:srgbClr val="C00000"/>
                </a:solidFill>
              </a:rPr>
              <a:t>DABDBA</a:t>
            </a:r>
            <a:r>
              <a:rPr lang="da-DK" sz="4400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da-DK" sz="4400" dirty="0"/>
              <a:t>AA</a:t>
            </a:r>
            <a:r>
              <a:rPr lang="da-DK" sz="4400" dirty="0">
                <a:solidFill>
                  <a:srgbClr val="00B050"/>
                </a:solidFill>
              </a:rPr>
              <a:t>D</a:t>
            </a:r>
            <a:r>
              <a:rPr lang="da-DK" sz="4400" b="1" dirty="0">
                <a:solidFill>
                  <a:srgbClr val="C00000"/>
                </a:solidFill>
              </a:rPr>
              <a:t>DABDBA</a:t>
            </a:r>
            <a:r>
              <a:rPr lang="da-DK" sz="44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da-DK" sz="4400" dirty="0"/>
              <a:t>ABA</a:t>
            </a:r>
            <a:endParaRPr lang="en-US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0715" y="1002367"/>
            <a:ext cx="6915150" cy="63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3200" dirty="0" smtClean="0">
                <a:solidFill>
                  <a:srgbClr val="C00000"/>
                </a:solidFill>
              </a:rPr>
              <a:t>[Brodal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Lyngsø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smtClean="0">
                <a:solidFill>
                  <a:srgbClr val="C00000"/>
                </a:solidFill>
              </a:rPr>
              <a:t>Pedersen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Stoye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1999]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4151784" y="2389181"/>
            <a:ext cx="216024" cy="194421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7520118" y="2389182"/>
            <a:ext cx="216024" cy="194421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5843972" y="2713217"/>
            <a:ext cx="216024" cy="1296144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5760" y="339729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i="1" dirty="0">
                <a:solidFill>
                  <a:srgbClr val="C00000"/>
                </a:solidFill>
              </a:rPr>
              <a:t>P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0136" y="338858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i="1" dirty="0">
                <a:solidFill>
                  <a:srgbClr val="C00000"/>
                </a:solidFill>
              </a:rPr>
              <a:t>P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9816" y="336709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gap</a:t>
            </a:r>
            <a:r>
              <a:rPr lang="da-DK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a-DK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a-DK" sz="2400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[</a:t>
            </a:r>
            <a:r>
              <a:rPr lang="da-DK" sz="2400" dirty="0" err="1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low,high</a:t>
            </a:r>
            <a:r>
              <a:rPr lang="da-DK" sz="2400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]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8400256" y="2469900"/>
            <a:ext cx="360042" cy="21602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60541" y="2253876"/>
            <a:ext cx="2047627" cy="50405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56838" y="1965845"/>
            <a:ext cx="275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accent5">
                    <a:lumMod val="50000"/>
                  </a:schemeClr>
                </a:solidFill>
              </a:rPr>
              <a:t>≠ right </a:t>
            </a:r>
            <a:r>
              <a:rPr lang="da-DK" sz="2400" dirty="0" err="1">
                <a:solidFill>
                  <a:schemeClr val="accent5">
                    <a:lumMod val="50000"/>
                  </a:schemeClr>
                </a:solidFill>
              </a:rPr>
              <a:t>maximal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7648" y="1965845"/>
            <a:ext cx="275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rgbClr val="00B050"/>
                </a:solidFill>
              </a:rPr>
              <a:t>left</a:t>
            </a:r>
            <a:r>
              <a:rPr lang="da-DK" sz="2400" dirty="0">
                <a:solidFill>
                  <a:srgbClr val="00B050"/>
                </a:solidFill>
              </a:rPr>
              <a:t> </a:t>
            </a:r>
            <a:r>
              <a:rPr lang="da-DK" sz="2400" dirty="0" err="1">
                <a:solidFill>
                  <a:srgbClr val="00B050"/>
                </a:solidFill>
              </a:rPr>
              <a:t>maximal</a:t>
            </a:r>
            <a:r>
              <a:rPr lang="da-DK" sz="2400" dirty="0">
                <a:solidFill>
                  <a:srgbClr val="00B050"/>
                </a:solidFill>
              </a:rPr>
              <a:t> ≠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71864" y="2253876"/>
            <a:ext cx="1368152" cy="504056"/>
          </a:xfrm>
          <a:prstGeom prst="straightConnector1">
            <a:avLst/>
          </a:prstGeom>
          <a:ln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54885" y="2427510"/>
            <a:ext cx="144016" cy="258414"/>
          </a:xfrm>
          <a:prstGeom prst="straightConnector1">
            <a:avLst/>
          </a:prstGeom>
          <a:ln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1997242" y="4694311"/>
            <a:ext cx="8280920" cy="2628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da-DK" sz="3200" dirty="0" err="1"/>
              <a:t>Build</a:t>
            </a:r>
            <a:r>
              <a:rPr lang="da-DK" sz="3200" dirty="0"/>
              <a:t> </a:t>
            </a:r>
            <a:r>
              <a:rPr lang="da-DK" sz="3200" dirty="0" err="1"/>
              <a:t>suffix</a:t>
            </a:r>
            <a:r>
              <a:rPr lang="da-DK" sz="3200" dirty="0"/>
              <a:t> </a:t>
            </a:r>
            <a:r>
              <a:rPr lang="da-DK" sz="3200" dirty="0" err="1"/>
              <a:t>tree</a:t>
            </a:r>
            <a:r>
              <a:rPr lang="da-DK" sz="3200" dirty="0"/>
              <a:t> (ST) </a:t>
            </a:r>
            <a:r>
              <a:rPr lang="da-DK" sz="3200" dirty="0">
                <a:solidFill>
                  <a:srgbClr val="C00000"/>
                </a:solidFill>
              </a:rPr>
              <a:t>&amp;</a:t>
            </a:r>
            <a:r>
              <a:rPr lang="da-DK" sz="3200" dirty="0"/>
              <a:t> </a:t>
            </a:r>
            <a:r>
              <a:rPr lang="da-DK" sz="3200" dirty="0" err="1"/>
              <a:t>make</a:t>
            </a:r>
            <a:r>
              <a:rPr lang="da-DK" sz="3200" dirty="0"/>
              <a:t> it </a:t>
            </a:r>
            <a:r>
              <a:rPr lang="da-DK" sz="3200" dirty="0" err="1"/>
              <a:t>binary</a:t>
            </a:r>
            <a:endParaRPr lang="da-DK" sz="3200" dirty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da-DK" sz="3200" dirty="0" err="1"/>
              <a:t>Create</a:t>
            </a:r>
            <a:r>
              <a:rPr lang="da-DK" sz="3200" dirty="0"/>
              <a:t> </a:t>
            </a:r>
            <a:r>
              <a:rPr lang="da-DK" sz="3200" dirty="0" err="1"/>
              <a:t>leaf</a:t>
            </a:r>
            <a:r>
              <a:rPr lang="da-DK" sz="3200" dirty="0"/>
              <a:t> lists at </a:t>
            </a:r>
            <a:r>
              <a:rPr lang="da-DK" sz="3200" dirty="0" err="1"/>
              <a:t>each</a:t>
            </a:r>
            <a:r>
              <a:rPr lang="da-DK" sz="3200" dirty="0"/>
              <a:t> node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da-DK" sz="3200" dirty="0" err="1"/>
              <a:t>Right-maximal</a:t>
            </a:r>
            <a:r>
              <a:rPr lang="da-DK" sz="3200" dirty="0"/>
              <a:t> pairs </a:t>
            </a:r>
            <a:r>
              <a:rPr lang="da-DK" sz="3200" dirty="0">
                <a:solidFill>
                  <a:srgbClr val="C00000"/>
                </a:solidFill>
              </a:rPr>
              <a:t>=</a:t>
            </a:r>
            <a:r>
              <a:rPr lang="da-DK" sz="3200" dirty="0"/>
              <a:t> ST nodes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da-DK" sz="3200" dirty="0"/>
              <a:t>Find </a:t>
            </a:r>
            <a:r>
              <a:rPr lang="da-DK" sz="3200" dirty="0" err="1"/>
              <a:t>maximal</a:t>
            </a:r>
            <a:r>
              <a:rPr lang="da-DK" sz="3200" dirty="0"/>
              <a:t> pairs </a:t>
            </a:r>
            <a:r>
              <a:rPr lang="da-DK" sz="3200" dirty="0">
                <a:solidFill>
                  <a:srgbClr val="C00000"/>
                </a:solidFill>
              </a:rPr>
              <a:t>=</a:t>
            </a:r>
            <a:r>
              <a:rPr lang="da-DK" sz="3200" dirty="0"/>
              <a:t> finger </a:t>
            </a:r>
            <a:r>
              <a:rPr lang="da-DK" sz="3200" dirty="0" err="1"/>
              <a:t>search</a:t>
            </a:r>
            <a:r>
              <a:rPr lang="da-DK" sz="3200" dirty="0"/>
              <a:t> at ST nodes</a:t>
            </a:r>
            <a:endParaRPr lang="en-US" sz="32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343502" y="3669463"/>
            <a:ext cx="24127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r">
              <a:spcBef>
                <a:spcPct val="20000"/>
              </a:spcBef>
              <a:buClr>
                <a:srgbClr val="C00000"/>
              </a:buClr>
              <a:defRPr/>
            </a:pPr>
            <a:r>
              <a:rPr lang="da-DK" sz="3200" dirty="0">
                <a:solidFill>
                  <a:srgbClr val="C00000"/>
                </a:solidFill>
              </a:rPr>
              <a:t>O(</a:t>
            </a:r>
            <a:r>
              <a:rPr lang="da-DK" sz="3200" dirty="0" err="1">
                <a:solidFill>
                  <a:srgbClr val="C00000"/>
                </a:solidFill>
              </a:rPr>
              <a:t>n∙log</a:t>
            </a:r>
            <a:r>
              <a:rPr lang="da-DK" sz="3200" dirty="0">
                <a:solidFill>
                  <a:srgbClr val="C00000"/>
                </a:solidFill>
              </a:rPr>
              <a:t> </a:t>
            </a:r>
            <a:r>
              <a:rPr lang="da-DK" sz="3200" dirty="0" smtClean="0">
                <a:solidFill>
                  <a:srgbClr val="C00000"/>
                </a:solidFill>
              </a:rPr>
              <a:t>n + k)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8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spect="1"/>
          </p:cNvSpPr>
          <p:nvPr/>
        </p:nvSpPr>
        <p:spPr>
          <a:xfrm>
            <a:off x="5046540" y="1524283"/>
            <a:ext cx="2243260" cy="39452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96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96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96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96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0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1856"/>
            <a:ext cx="12192000" cy="5786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400" b="1" dirty="0" err="1" smtClean="0"/>
              <a:t>Athanasios</a:t>
            </a:r>
            <a:r>
              <a:rPr lang="da-DK" sz="4400" b="1" dirty="0" smtClean="0"/>
              <a:t> </a:t>
            </a:r>
            <a:r>
              <a:rPr lang="da-DK" sz="4400" b="1" dirty="0" smtClean="0"/>
              <a:t>K. </a:t>
            </a:r>
            <a:r>
              <a:rPr lang="da-DK" sz="4400" b="1" dirty="0" err="1" smtClean="0"/>
              <a:t>Tsakalidis</a:t>
            </a:r>
            <a:r>
              <a:rPr lang="da-DK" sz="4400" b="1" dirty="0"/>
              <a:t> </a:t>
            </a:r>
            <a:r>
              <a:rPr lang="da-DK" sz="4400" b="1" dirty="0" smtClean="0"/>
              <a:t>  &amp;   </a:t>
            </a:r>
            <a:r>
              <a:rPr lang="da-DK" sz="4400" b="1" dirty="0" smtClean="0"/>
              <a:t>finger </a:t>
            </a:r>
            <a:r>
              <a:rPr lang="da-DK" sz="4400" b="1" dirty="0" err="1" smtClean="0"/>
              <a:t>search</a:t>
            </a:r>
            <a:endParaRPr lang="da-DK" sz="4400" b="1" dirty="0" smtClean="0"/>
          </a:p>
          <a:p>
            <a:pPr marL="0" indent="0" algn="ctr">
              <a:buNone/>
            </a:pPr>
            <a:endParaRPr lang="da-DK" b="1" dirty="0"/>
          </a:p>
          <a:p>
            <a:pPr marL="0" indent="0" algn="ctr">
              <a:buNone/>
            </a:pPr>
            <a:endParaRPr lang="da-DK" b="1" dirty="0" smtClean="0"/>
          </a:p>
          <a:p>
            <a:pPr marL="0" indent="0" algn="ctr">
              <a:buNone/>
            </a:pPr>
            <a:endParaRPr lang="da-DK" b="1" dirty="0" smtClean="0"/>
          </a:p>
          <a:p>
            <a:pPr marL="0" indent="0" algn="ctr">
              <a:buNone/>
            </a:pPr>
            <a:endParaRPr lang="da-DK" b="1" dirty="0" smtClean="0"/>
          </a:p>
          <a:p>
            <a:pPr marL="0" indent="0" algn="ctr">
              <a:buNone/>
            </a:pPr>
            <a:r>
              <a:rPr lang="da-DK" dirty="0" smtClean="0"/>
              <a:t>1984 – 1985 – 1986 – 2002 – 2003 – 2005 – 2009 – 2013</a:t>
            </a:r>
          </a:p>
          <a:p>
            <a:pPr marL="0" indent="0" algn="ctr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  <a:p>
            <a:pPr marL="0" indent="0" algn="ctr">
              <a:buNone/>
            </a:pPr>
            <a:r>
              <a:rPr lang="da-DK" sz="4400" b="1" dirty="0" err="1" smtClean="0"/>
              <a:t>Thank</a:t>
            </a:r>
            <a:r>
              <a:rPr lang="da-DK" sz="4400" b="1" dirty="0" smtClean="0"/>
              <a:t> </a:t>
            </a:r>
            <a:r>
              <a:rPr lang="da-DK" sz="4400" b="1" dirty="0" err="1" smtClean="0"/>
              <a:t>you</a:t>
            </a:r>
            <a:endParaRPr lang="da-DK" sz="4400" b="1" dirty="0" smtClean="0"/>
          </a:p>
        </p:txBody>
      </p:sp>
      <p:sp>
        <p:nvSpPr>
          <p:cNvPr id="4" name="TextBox 3"/>
          <p:cNvSpPr txBox="1"/>
          <p:nvPr/>
        </p:nvSpPr>
        <p:spPr>
          <a:xfrm rot="3166742">
            <a:off x="932036" y="3001702"/>
            <a:ext cx="1923595" cy="36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C00000"/>
                </a:solidFill>
              </a:rPr>
              <a:t>AVL </a:t>
            </a:r>
            <a:r>
              <a:rPr lang="da-DK" dirty="0" smtClean="0">
                <a:solidFill>
                  <a:srgbClr val="C00000"/>
                </a:solidFill>
              </a:rPr>
              <a:t>+ 1 </a:t>
            </a:r>
            <a:r>
              <a:rPr lang="da-DK" dirty="0" smtClean="0">
                <a:solidFill>
                  <a:srgbClr val="C00000"/>
                </a:solidFill>
              </a:rPr>
              <a:t>finger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3166742">
            <a:off x="1987405" y="2777693"/>
            <a:ext cx="192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C00000"/>
                </a:solidFill>
              </a:rPr>
              <a:t>AVL </a:t>
            </a:r>
            <a:r>
              <a:rPr lang="da-DK" dirty="0" err="1" smtClean="0">
                <a:solidFill>
                  <a:srgbClr val="C00000"/>
                </a:solidFill>
              </a:rPr>
              <a:t>amortized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smtClean="0">
                <a:solidFill>
                  <a:srgbClr val="C00000"/>
                </a:solidFill>
              </a:rPr>
              <a:t>O(1) </a:t>
            </a:r>
            <a:r>
              <a:rPr lang="da-DK" dirty="0" err="1" smtClean="0">
                <a:solidFill>
                  <a:srgbClr val="C00000"/>
                </a:solidFill>
              </a:rPr>
              <a:t>deletions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3166742">
            <a:off x="3065636" y="2777693"/>
            <a:ext cx="192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C00000"/>
                </a:solidFill>
              </a:rPr>
              <a:t>AVL </a:t>
            </a:r>
            <a:r>
              <a:rPr lang="da-DK" dirty="0" err="1" smtClean="0">
                <a:solidFill>
                  <a:srgbClr val="C00000"/>
                </a:solidFill>
              </a:rPr>
              <a:t>amortized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smtClean="0">
                <a:solidFill>
                  <a:srgbClr val="C00000"/>
                </a:solidFill>
              </a:rPr>
              <a:t>O(1) </a:t>
            </a:r>
            <a:r>
              <a:rPr lang="da-DK" dirty="0" err="1" smtClean="0">
                <a:solidFill>
                  <a:srgbClr val="C00000"/>
                </a:solidFill>
              </a:rPr>
              <a:t>insertions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3166742">
            <a:off x="4172039" y="2777693"/>
            <a:ext cx="192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C00000"/>
                </a:solidFill>
              </a:rPr>
              <a:t>Optimal </a:t>
            </a:r>
            <a:r>
              <a:rPr lang="da-DK" dirty="0" err="1" smtClean="0">
                <a:solidFill>
                  <a:srgbClr val="C00000"/>
                </a:solidFill>
              </a:rPr>
              <a:t>dynamic</a:t>
            </a:r>
            <a:r>
              <a:rPr lang="da-DK" dirty="0" smtClean="0">
                <a:solidFill>
                  <a:srgbClr val="C00000"/>
                </a:solidFill>
              </a:rPr>
              <a:t> pointer </a:t>
            </a:r>
            <a:r>
              <a:rPr lang="da-DK" dirty="0" err="1" smtClean="0">
                <a:solidFill>
                  <a:srgbClr val="C00000"/>
                </a:solidFill>
              </a:rPr>
              <a:t>based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3166742">
            <a:off x="5190825" y="2777693"/>
            <a:ext cx="192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C00000"/>
                </a:solidFill>
              </a:rPr>
              <a:t>RAM </a:t>
            </a:r>
            <a:r>
              <a:rPr lang="da-DK" dirty="0" smtClean="0">
                <a:solidFill>
                  <a:srgbClr val="C00000"/>
                </a:solidFill>
              </a:rPr>
              <a:t>interpolation </a:t>
            </a:r>
            <a:r>
              <a:rPr lang="da-DK" dirty="0" smtClean="0">
                <a:solidFill>
                  <a:srgbClr val="C00000"/>
                </a:solidFill>
              </a:rPr>
              <a:t>finger </a:t>
            </a:r>
            <a:r>
              <a:rPr lang="da-DK" dirty="0" err="1" smtClean="0">
                <a:solidFill>
                  <a:srgbClr val="C00000"/>
                </a:solidFill>
              </a:rPr>
              <a:t>search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166742">
            <a:off x="6208227" y="2777693"/>
            <a:ext cx="192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C00000"/>
                </a:solidFill>
              </a:rPr>
              <a:t>RAM </a:t>
            </a:r>
            <a:r>
              <a:rPr lang="da-DK" dirty="0" err="1" smtClean="0">
                <a:solidFill>
                  <a:srgbClr val="C00000"/>
                </a:solidFill>
              </a:rPr>
              <a:t>simplified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err="1" smtClean="0">
                <a:solidFill>
                  <a:srgbClr val="C00000"/>
                </a:solidFill>
              </a:rPr>
              <a:t>randomized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3166742">
            <a:off x="7270129" y="2999969"/>
            <a:ext cx="192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C00000"/>
                </a:solidFill>
              </a:rPr>
              <a:t>Summary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3166742">
            <a:off x="8072174" y="2610444"/>
            <a:ext cx="234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C00000"/>
                </a:solidFill>
              </a:rPr>
              <a:t>RAM </a:t>
            </a:r>
            <a:r>
              <a:rPr lang="da-DK" dirty="0" smtClean="0">
                <a:solidFill>
                  <a:srgbClr val="C00000"/>
                </a:solidFill>
              </a:rPr>
              <a:t>interpolation </a:t>
            </a:r>
            <a:r>
              <a:rPr lang="da-DK" dirty="0" smtClean="0">
                <a:solidFill>
                  <a:srgbClr val="C00000"/>
                </a:solidFill>
              </a:rPr>
              <a:t>finger </a:t>
            </a:r>
            <a:r>
              <a:rPr lang="da-DK" dirty="0" err="1" smtClean="0">
                <a:solidFill>
                  <a:srgbClr val="C00000"/>
                </a:solidFill>
              </a:rPr>
              <a:t>search</a:t>
            </a:r>
            <a:r>
              <a:rPr lang="da-DK" dirty="0" smtClean="0">
                <a:solidFill>
                  <a:srgbClr val="C00000"/>
                </a:solidFill>
              </a:rPr>
              <a:t> (journal</a:t>
            </a:r>
            <a:r>
              <a:rPr lang="da-DK" dirty="0" smtClean="0">
                <a:solidFill>
                  <a:srgbClr val="C00000"/>
                </a:solidFill>
              </a:rPr>
              <a:t>)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7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58" y="115119"/>
            <a:ext cx="11578442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Search </a:t>
            </a:r>
            <a:r>
              <a:rPr lang="en-US" b="1" dirty="0" smtClean="0"/>
              <a:t>trees </a:t>
            </a:r>
            <a:r>
              <a:rPr lang="en-US" b="1" dirty="0" smtClean="0"/>
              <a:t>with O(1) </a:t>
            </a:r>
            <a:r>
              <a:rPr lang="en-US" b="1" dirty="0" smtClean="0"/>
              <a:t>time insertions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638" y="4112969"/>
            <a:ext cx="9506272" cy="182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Top part worst-case O(log n) update</a:t>
            </a:r>
            <a:endParaRPr lang="en-US" sz="2400" dirty="0"/>
          </a:p>
          <a:p>
            <a:r>
              <a:rPr lang="en-US" sz="2400" dirty="0"/>
              <a:t>2-level </a:t>
            </a:r>
            <a:r>
              <a:rPr lang="en-US" sz="2400" dirty="0">
                <a:solidFill>
                  <a:srgbClr val="C00000"/>
                </a:solidFill>
              </a:rPr>
              <a:t>buckets</a:t>
            </a:r>
            <a:r>
              <a:rPr lang="en-US" sz="2400" dirty="0"/>
              <a:t> O(log</a:t>
            </a:r>
            <a:r>
              <a:rPr lang="en-US" sz="2400" baseline="30000" dirty="0"/>
              <a:t>2</a:t>
            </a:r>
            <a:r>
              <a:rPr lang="en-US" sz="2400" dirty="0"/>
              <a:t> n) size </a:t>
            </a:r>
          </a:p>
          <a:p>
            <a:r>
              <a:rPr lang="en-US" sz="2400" dirty="0"/>
              <a:t>Incremental splitting of buckets    </a:t>
            </a:r>
            <a:r>
              <a:rPr lang="en-US" sz="2400" dirty="0" smtClean="0"/>
              <a:t>     </a:t>
            </a:r>
            <a:r>
              <a:rPr lang="en-US" sz="2400" dirty="0">
                <a:sym typeface="Symbol"/>
              </a:rPr>
              <a:t> </a:t>
            </a:r>
            <a:r>
              <a:rPr lang="en-US" sz="2400" dirty="0" smtClean="0">
                <a:sym typeface="Symbol"/>
              </a:rPr>
              <a:t>    Worst-case </a:t>
            </a:r>
            <a:r>
              <a:rPr lang="en-US" sz="2400" dirty="0">
                <a:sym typeface="Symbol"/>
              </a:rPr>
              <a:t>O(1) insertions</a:t>
            </a:r>
            <a:endParaRPr lang="en-US" sz="2400" dirty="0"/>
          </a:p>
          <a:p>
            <a:r>
              <a:rPr lang="en-US" sz="2400" dirty="0"/>
              <a:t>Split largest bucket</a:t>
            </a:r>
            <a:endParaRPr lang="en-US" sz="2400" dirty="0">
              <a:sym typeface="Symbol"/>
            </a:endParaRPr>
          </a:p>
        </p:txBody>
      </p:sp>
      <p:sp>
        <p:nvSpPr>
          <p:cNvPr id="5" name="Left Brace 4"/>
          <p:cNvSpPr/>
          <p:nvPr/>
        </p:nvSpPr>
        <p:spPr>
          <a:xfrm rot="10800000">
            <a:off x="6079046" y="4653245"/>
            <a:ext cx="144016" cy="12199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151784" y="1365729"/>
            <a:ext cx="3888432" cy="1584176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</a:rPr>
              <a:t>n/log</a:t>
            </a:r>
            <a:r>
              <a:rPr lang="da-DK" sz="2400" baseline="30000" dirty="0">
                <a:solidFill>
                  <a:schemeClr val="tx1"/>
                </a:solidFill>
              </a:rPr>
              <a:t>2</a:t>
            </a:r>
            <a:r>
              <a:rPr lang="da-DK" sz="2400" dirty="0">
                <a:solidFill>
                  <a:schemeClr val="tx1"/>
                </a:solidFill>
              </a:rPr>
              <a:t> n </a:t>
            </a:r>
            <a:r>
              <a:rPr lang="da-DK" sz="2400" dirty="0" err="1">
                <a:solidFill>
                  <a:schemeClr val="tx1"/>
                </a:solidFill>
              </a:rPr>
              <a:t>leafs</a:t>
            </a:r>
            <a:endParaRPr lang="da-DK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3935760" y="2958289"/>
            <a:ext cx="423664" cy="351656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376192" y="2949905"/>
            <a:ext cx="423664" cy="351656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4808240" y="2949905"/>
            <a:ext cx="423664" cy="351656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5240288" y="2949905"/>
            <a:ext cx="423664" cy="351656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456040" y="2949905"/>
            <a:ext cx="423664" cy="351656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6968480" y="2949905"/>
            <a:ext cx="423664" cy="351656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7400528" y="2949905"/>
            <a:ext cx="423664" cy="351656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7832576" y="2949905"/>
            <a:ext cx="423664" cy="351656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5176" y="2949905"/>
            <a:ext cx="106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Symbol"/>
              </a:rPr>
              <a:t>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981972" y="2913901"/>
            <a:ext cx="76200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71864" y="3089729"/>
            <a:ext cx="76200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81972" y="3089071"/>
            <a:ext cx="76200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96272" y="3089071"/>
            <a:ext cx="76200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8240" y="3247229"/>
            <a:ext cx="63624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08080" y="3247229"/>
            <a:ext cx="63624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07928" y="3247229"/>
            <a:ext cx="63624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80208" y="3247229"/>
            <a:ext cx="63624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836320" y="3120554"/>
            <a:ext cx="73819" cy="1690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912519" y="3122934"/>
            <a:ext cx="26194" cy="1666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912521" y="3127696"/>
            <a:ext cx="121443" cy="157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133975" y="3127695"/>
            <a:ext cx="71438" cy="15954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022056" y="2958628"/>
            <a:ext cx="0" cy="17383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907756" y="2961009"/>
            <a:ext cx="111920" cy="1619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017294" y="2953864"/>
            <a:ext cx="119062" cy="17859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106424" y="3175221"/>
            <a:ext cx="59864" cy="28803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39816" y="3391245"/>
            <a:ext cx="176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C00000"/>
                </a:solidFill>
              </a:rPr>
              <a:t>degree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el-GR" dirty="0">
                <a:solidFill>
                  <a:srgbClr val="C00000"/>
                </a:solidFill>
              </a:rPr>
              <a:t>Θ</a:t>
            </a:r>
            <a:r>
              <a:rPr lang="da-DK" dirty="0">
                <a:solidFill>
                  <a:srgbClr val="C00000"/>
                </a:solidFill>
              </a:rPr>
              <a:t>(log n)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456040" y="6245922"/>
            <a:ext cx="5633042" cy="604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200" dirty="0" smtClean="0">
                <a:solidFill>
                  <a:srgbClr val="C00000"/>
                </a:solidFill>
              </a:rPr>
              <a:t>[</a:t>
            </a:r>
            <a:r>
              <a:rPr lang="en-US" sz="3200" dirty="0" err="1" smtClean="0">
                <a:solidFill>
                  <a:srgbClr val="C00000"/>
                </a:solidFill>
              </a:rPr>
              <a:t>Levcopoulos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Overmars</a:t>
            </a:r>
            <a:r>
              <a:rPr lang="en-US" sz="3200" dirty="0" smtClean="0">
                <a:solidFill>
                  <a:srgbClr val="C00000"/>
                </a:solidFill>
              </a:rPr>
              <a:t> 1988</a:t>
            </a:r>
            <a:r>
              <a:rPr lang="en-US" sz="3200" dirty="0">
                <a:solidFill>
                  <a:srgbClr val="C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9533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74" y="131349"/>
            <a:ext cx="8229600" cy="1143000"/>
          </a:xfrm>
        </p:spPr>
        <p:txBody>
          <a:bodyPr/>
          <a:lstStyle/>
          <a:p>
            <a:r>
              <a:rPr lang="da-DK" b="1" dirty="0" err="1" smtClean="0"/>
              <a:t>Zeroing</a:t>
            </a:r>
            <a:r>
              <a:rPr lang="da-DK" b="1" dirty="0" smtClean="0"/>
              <a:t> </a:t>
            </a:r>
            <a:r>
              <a:rPr lang="da-DK" b="1" dirty="0" smtClean="0"/>
              <a:t>game</a:t>
            </a:r>
            <a:endParaRPr lang="da-D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719" y="1262515"/>
            <a:ext cx="8068496" cy="2410704"/>
          </a:xfrm>
          <a:ln>
            <a:noFill/>
          </a:ln>
        </p:spPr>
        <p:txBody>
          <a:bodyPr>
            <a:noAutofit/>
          </a:bodyPr>
          <a:lstStyle/>
          <a:p>
            <a:r>
              <a:rPr lang="da-DK" sz="3600" dirty="0"/>
              <a:t>Variables </a:t>
            </a:r>
            <a:r>
              <a:rPr lang="da-DK" sz="3600" dirty="0">
                <a:solidFill>
                  <a:srgbClr val="00B050"/>
                </a:solidFill>
              </a:rPr>
              <a:t>x</a:t>
            </a:r>
            <a:r>
              <a:rPr lang="da-DK" sz="3600" baseline="-25000" dirty="0">
                <a:solidFill>
                  <a:srgbClr val="00B050"/>
                </a:solidFill>
              </a:rPr>
              <a:t>1</a:t>
            </a:r>
            <a:r>
              <a:rPr lang="da-DK" sz="3600" dirty="0">
                <a:solidFill>
                  <a:srgbClr val="00B050"/>
                </a:solidFill>
              </a:rPr>
              <a:t>,…,</a:t>
            </a:r>
            <a:r>
              <a:rPr lang="da-DK" sz="3600" dirty="0" err="1">
                <a:solidFill>
                  <a:srgbClr val="00B050"/>
                </a:solidFill>
              </a:rPr>
              <a:t>x</a:t>
            </a:r>
            <a:r>
              <a:rPr lang="da-DK" sz="3600" baseline="-25000" dirty="0" err="1">
                <a:solidFill>
                  <a:srgbClr val="00B050"/>
                </a:solidFill>
              </a:rPr>
              <a:t>n</a:t>
            </a:r>
            <a:r>
              <a:rPr lang="da-DK" sz="3600" baseline="-25000" dirty="0">
                <a:solidFill>
                  <a:srgbClr val="00B050"/>
                </a:solidFill>
              </a:rPr>
              <a:t> </a:t>
            </a:r>
            <a:r>
              <a:rPr lang="da-DK" sz="3600" dirty="0">
                <a:sym typeface="Symbol"/>
              </a:rPr>
              <a:t> 0 (</a:t>
            </a:r>
            <a:r>
              <a:rPr lang="da-DK" sz="3600" dirty="0" err="1">
                <a:sym typeface="Symbol"/>
              </a:rPr>
              <a:t>initially</a:t>
            </a:r>
            <a:r>
              <a:rPr lang="da-DK" sz="3600" dirty="0">
                <a:sym typeface="Symbol"/>
              </a:rPr>
              <a:t> </a:t>
            </a:r>
            <a:r>
              <a:rPr lang="da-DK" sz="3600" dirty="0" err="1">
                <a:sym typeface="Symbol"/>
              </a:rPr>
              <a:t>x</a:t>
            </a:r>
            <a:r>
              <a:rPr lang="da-DK" sz="3600" baseline="-25000" dirty="0" err="1"/>
              <a:t>i</a:t>
            </a:r>
            <a:r>
              <a:rPr lang="da-DK" sz="3600" baseline="-25000" dirty="0"/>
              <a:t> </a:t>
            </a:r>
            <a:r>
              <a:rPr lang="da-DK" sz="3600" dirty="0">
                <a:sym typeface="Symbol"/>
              </a:rPr>
              <a:t>= 0)</a:t>
            </a:r>
          </a:p>
          <a:p>
            <a:r>
              <a:rPr lang="da-DK" sz="3600" dirty="0"/>
              <a:t>Players Z and A </a:t>
            </a:r>
            <a:r>
              <a:rPr lang="da-DK" sz="3600" dirty="0" err="1"/>
              <a:t>alternate</a:t>
            </a:r>
            <a:r>
              <a:rPr lang="da-DK" sz="3600" dirty="0"/>
              <a:t> to </a:t>
            </a:r>
            <a:r>
              <a:rPr lang="da-DK" sz="3600" dirty="0" err="1"/>
              <a:t>take</a:t>
            </a:r>
            <a:r>
              <a:rPr lang="da-DK" sz="3600" dirty="0"/>
              <a:t> </a:t>
            </a:r>
            <a:r>
              <a:rPr lang="da-DK" sz="3600" dirty="0" err="1"/>
              <a:t>turns</a:t>
            </a:r>
            <a:endParaRPr lang="da-DK" sz="3600" dirty="0"/>
          </a:p>
          <a:p>
            <a:pPr lvl="1"/>
            <a:r>
              <a:rPr lang="da-DK" sz="3200" dirty="0">
                <a:sym typeface="Symbol"/>
              </a:rPr>
              <a:t>Z: Select j </a:t>
            </a:r>
            <a:r>
              <a:rPr lang="da-DK" sz="3200" dirty="0" err="1">
                <a:sym typeface="Symbol"/>
              </a:rPr>
              <a:t>where</a:t>
            </a:r>
            <a:r>
              <a:rPr lang="da-DK" sz="3200" dirty="0">
                <a:sym typeface="Symbol"/>
              </a:rPr>
              <a:t> </a:t>
            </a:r>
            <a:r>
              <a:rPr lang="da-DK" sz="3200" dirty="0" err="1">
                <a:sym typeface="Symbol"/>
              </a:rPr>
              <a:t>a</a:t>
            </a:r>
            <a:r>
              <a:rPr lang="da-DK" sz="3200" baseline="-25000" dirty="0" err="1">
                <a:sym typeface="Symbol"/>
              </a:rPr>
              <a:t>j</a:t>
            </a:r>
            <a:r>
              <a:rPr lang="da-DK" sz="3200" baseline="-25000" dirty="0">
                <a:sym typeface="Symbol"/>
              </a:rPr>
              <a:t> </a:t>
            </a:r>
            <a:r>
              <a:rPr lang="da-DK" sz="3200" dirty="0">
                <a:sym typeface="Symbol"/>
              </a:rPr>
              <a:t>= max</a:t>
            </a:r>
            <a:r>
              <a:rPr lang="da-DK" sz="3200" baseline="-25000" dirty="0"/>
              <a:t>i </a:t>
            </a:r>
            <a:r>
              <a:rPr lang="da-DK" sz="3200" dirty="0" smtClean="0">
                <a:sym typeface="Symbol"/>
              </a:rPr>
              <a:t>x</a:t>
            </a:r>
            <a:r>
              <a:rPr lang="da-DK" sz="3200" baseline="-25000" dirty="0" smtClean="0"/>
              <a:t>i</a:t>
            </a:r>
            <a:r>
              <a:rPr lang="da-DK" sz="3200" dirty="0" smtClean="0">
                <a:sym typeface="Symbol"/>
              </a:rPr>
              <a:t>, set </a:t>
            </a:r>
            <a:r>
              <a:rPr lang="da-DK" sz="3200" dirty="0" err="1" smtClean="0">
                <a:solidFill>
                  <a:srgbClr val="00B050"/>
                </a:solidFill>
                <a:sym typeface="Symbol"/>
              </a:rPr>
              <a:t>x</a:t>
            </a:r>
            <a:r>
              <a:rPr lang="da-DK" sz="3200" baseline="-25000" dirty="0" err="1" smtClean="0">
                <a:solidFill>
                  <a:srgbClr val="00B050"/>
                </a:solidFill>
              </a:rPr>
              <a:t>j</a:t>
            </a:r>
            <a:r>
              <a:rPr lang="da-DK" sz="3200" baseline="-25000" dirty="0" smtClean="0">
                <a:solidFill>
                  <a:srgbClr val="00B050"/>
                </a:solidFill>
              </a:rPr>
              <a:t> </a:t>
            </a:r>
            <a:r>
              <a:rPr lang="da-DK" sz="3200" dirty="0">
                <a:solidFill>
                  <a:srgbClr val="00B050"/>
                </a:solidFill>
                <a:sym typeface="Symbol"/>
              </a:rPr>
              <a:t>:= 0</a:t>
            </a:r>
          </a:p>
          <a:p>
            <a:pPr lvl="1"/>
            <a:r>
              <a:rPr lang="da-DK" sz="3200" dirty="0">
                <a:sym typeface="Symbol"/>
              </a:rPr>
              <a:t>A: Select </a:t>
            </a:r>
            <a:r>
              <a:rPr lang="da-DK" sz="3200" dirty="0">
                <a:solidFill>
                  <a:srgbClr val="C00000"/>
                </a:solidFill>
                <a:sym typeface="Symbol"/>
              </a:rPr>
              <a:t>a</a:t>
            </a:r>
            <a:r>
              <a:rPr lang="da-DK" sz="3200" baseline="-25000" dirty="0">
                <a:solidFill>
                  <a:srgbClr val="C00000"/>
                </a:solidFill>
              </a:rPr>
              <a:t>1</a:t>
            </a:r>
            <a:r>
              <a:rPr lang="da-DK" sz="3200" dirty="0">
                <a:solidFill>
                  <a:srgbClr val="C00000"/>
                </a:solidFill>
              </a:rPr>
              <a:t>,…,a</a:t>
            </a:r>
            <a:r>
              <a:rPr lang="da-DK" sz="3200" baseline="-25000" dirty="0">
                <a:solidFill>
                  <a:srgbClr val="C00000"/>
                </a:solidFill>
              </a:rPr>
              <a:t>n </a:t>
            </a:r>
            <a:r>
              <a:rPr lang="da-DK" sz="3200" dirty="0">
                <a:sym typeface="Symbol"/>
              </a:rPr>
              <a:t> 0 and </a:t>
            </a:r>
            <a:r>
              <a:rPr lang="da-DK" sz="3200" baseline="-25000" dirty="0"/>
              <a:t>i </a:t>
            </a:r>
            <a:r>
              <a:rPr lang="da-DK" sz="3200" dirty="0" err="1">
                <a:sym typeface="Symbol"/>
              </a:rPr>
              <a:t>a</a:t>
            </a:r>
            <a:r>
              <a:rPr lang="da-DK" sz="3200" baseline="-25000" dirty="0" err="1"/>
              <a:t>i</a:t>
            </a:r>
            <a:r>
              <a:rPr lang="da-DK" sz="3200" baseline="-25000" dirty="0"/>
              <a:t> </a:t>
            </a:r>
            <a:r>
              <a:rPr lang="da-DK" sz="3200" dirty="0">
                <a:sym typeface="Symbol"/>
              </a:rPr>
              <a:t>= </a:t>
            </a:r>
            <a:r>
              <a:rPr lang="da-DK" sz="3200" dirty="0" smtClean="0">
                <a:sym typeface="Symbol"/>
              </a:rPr>
              <a:t>1, set </a:t>
            </a:r>
            <a:r>
              <a:rPr lang="da-DK" sz="3200" dirty="0">
                <a:solidFill>
                  <a:srgbClr val="00B050"/>
                </a:solidFill>
                <a:sym typeface="Symbol"/>
              </a:rPr>
              <a:t>x</a:t>
            </a:r>
            <a:r>
              <a:rPr lang="da-DK" sz="3200" baseline="-25000" dirty="0">
                <a:solidFill>
                  <a:srgbClr val="00B050"/>
                </a:solidFill>
              </a:rPr>
              <a:t>i </a:t>
            </a:r>
            <a:r>
              <a:rPr lang="da-DK" sz="3200" dirty="0">
                <a:solidFill>
                  <a:srgbClr val="00B050"/>
                </a:solidFill>
                <a:sym typeface="Symbol"/>
              </a:rPr>
              <a:t>+= </a:t>
            </a:r>
            <a:r>
              <a:rPr lang="da-DK" sz="3200" dirty="0" err="1">
                <a:solidFill>
                  <a:srgbClr val="C00000"/>
                </a:solidFill>
                <a:sym typeface="Symbol"/>
              </a:rPr>
              <a:t>a</a:t>
            </a:r>
            <a:r>
              <a:rPr lang="da-DK" sz="3200" baseline="-25000" dirty="0" err="1">
                <a:solidFill>
                  <a:srgbClr val="C00000"/>
                </a:solidFill>
              </a:rPr>
              <a:t>i</a:t>
            </a:r>
            <a:endParaRPr lang="da-DK" sz="3200" dirty="0">
              <a:solidFill>
                <a:srgbClr val="C00000"/>
              </a:solidFill>
              <a:sym typeface="Symbol"/>
            </a:endParaRPr>
          </a:p>
          <a:p>
            <a:endParaRPr lang="da-DK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14345" y="410691"/>
            <a:ext cx="4588042" cy="490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200" dirty="0">
                <a:solidFill>
                  <a:srgbClr val="C00000"/>
                </a:solidFill>
              </a:rPr>
              <a:t>[P. Dietz, D. </a:t>
            </a:r>
            <a:r>
              <a:rPr lang="en-US" sz="3200" dirty="0" err="1">
                <a:solidFill>
                  <a:srgbClr val="C00000"/>
                </a:solidFill>
              </a:rPr>
              <a:t>Sleator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smtClean="0">
                <a:solidFill>
                  <a:srgbClr val="C00000"/>
                </a:solidFill>
              </a:rPr>
              <a:t>1987</a:t>
            </a:r>
            <a:r>
              <a:rPr lang="en-US" sz="3200" dirty="0">
                <a:solidFill>
                  <a:srgbClr val="C00000"/>
                </a:solidFill>
              </a:rPr>
              <a:t>]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806433" y="3816562"/>
            <a:ext cx="4373262" cy="2117451"/>
            <a:chOff x="6607274" y="2238772"/>
            <a:chExt cx="1973571" cy="987639"/>
          </a:xfrm>
        </p:grpSpPr>
        <p:sp>
          <p:nvSpPr>
            <p:cNvPr id="16" name="Rectangle 15"/>
            <p:cNvSpPr/>
            <p:nvPr/>
          </p:nvSpPr>
          <p:spPr>
            <a:xfrm>
              <a:off x="6660232" y="2780928"/>
              <a:ext cx="14401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44274" y="2852936"/>
              <a:ext cx="14401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2253" y="2564904"/>
              <a:ext cx="14401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36296" y="2615704"/>
              <a:ext cx="14401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28316" y="2708920"/>
              <a:ext cx="14401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337" y="2238772"/>
              <a:ext cx="14401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12358" y="2564904"/>
              <a:ext cx="14401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004379" y="2452638"/>
              <a:ext cx="14401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96400" y="2598812"/>
              <a:ext cx="14401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88424" y="2420888"/>
              <a:ext cx="14401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660232" y="2852936"/>
              <a:ext cx="144016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44274" y="2924944"/>
              <a:ext cx="144016" cy="720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2253" y="2708920"/>
              <a:ext cx="14401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36295" y="2636912"/>
              <a:ext cx="144016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28316" y="2816932"/>
              <a:ext cx="144016" cy="1800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337" y="2348880"/>
              <a:ext cx="144016" cy="6480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12358" y="2636912"/>
              <a:ext cx="144016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04379" y="2564904"/>
              <a:ext cx="144016" cy="4320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196400" y="2708920"/>
              <a:ext cx="14401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88424" y="2564904"/>
              <a:ext cx="144016" cy="4320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8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07274" y="2915652"/>
              <a:ext cx="243932" cy="3014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3600" i="1" dirty="0">
                  <a:sym typeface="Symbol"/>
                </a:rPr>
                <a:t>x</a:t>
              </a:r>
              <a:r>
                <a:rPr lang="da-DK" sz="3600" baseline="-25000" dirty="0"/>
                <a:t>1</a:t>
              </a:r>
              <a:endParaRPr lang="da-DK" sz="3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124" y="2924944"/>
              <a:ext cx="243932" cy="3014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3600" i="1" dirty="0">
                  <a:sym typeface="Symbol"/>
                </a:rPr>
                <a:t>x</a:t>
              </a:r>
              <a:r>
                <a:rPr lang="da-DK" sz="3600" baseline="-25000" dirty="0"/>
                <a:t>2</a:t>
              </a:r>
              <a:endParaRPr lang="da-DK" sz="3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92312" y="2924944"/>
              <a:ext cx="627337" cy="3014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3600" i="1">
                  <a:sym typeface="Symbol"/>
                </a:rPr>
                <a:t>x</a:t>
              </a:r>
              <a:r>
                <a:rPr lang="da-DK" sz="3600" baseline="-25000">
                  <a:sym typeface="Symbol"/>
                </a:rPr>
                <a:t>3 </a:t>
              </a:r>
              <a:r>
                <a:rPr lang="da-DK" sz="3600">
                  <a:sym typeface="Symbol"/>
                </a:rPr>
                <a:t>∙ ∙ ∙ ∙</a:t>
              </a:r>
              <a:endParaRPr lang="da-DK" sz="3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335466" y="2915652"/>
              <a:ext cx="245379" cy="3014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3600" i="1" dirty="0" err="1">
                  <a:sym typeface="Symbol"/>
                </a:rPr>
                <a:t>x</a:t>
              </a:r>
              <a:r>
                <a:rPr lang="da-DK" sz="3600" i="1" baseline="-25000" dirty="0" err="1"/>
                <a:t>n</a:t>
              </a:r>
              <a:endParaRPr lang="da-DK" sz="3600" dirty="0"/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0" y="6145663"/>
            <a:ext cx="12191999" cy="6644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63538" indent="-3635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da-DK" b="1" dirty="0" err="1" smtClean="0"/>
              <a:t>Theorem</a:t>
            </a:r>
            <a:r>
              <a:rPr lang="da-DK" dirty="0" smtClean="0"/>
              <a:t> </a:t>
            </a:r>
            <a:r>
              <a:rPr lang="da-DK" dirty="0" smtClean="0">
                <a:sym typeface="Symbol"/>
              </a:rPr>
              <a:t>i : x</a:t>
            </a:r>
            <a:r>
              <a:rPr lang="da-DK" baseline="-25000" dirty="0" smtClean="0"/>
              <a:t>i  </a:t>
            </a:r>
            <a:r>
              <a:rPr lang="da-DK" dirty="0" smtClean="0">
                <a:sym typeface="Symbol"/>
              </a:rPr>
              <a:t> </a:t>
            </a:r>
            <a:r>
              <a:rPr lang="da-DK" dirty="0" smtClean="0">
                <a:sym typeface="Symbol"/>
              </a:rPr>
              <a:t>H</a:t>
            </a:r>
            <a:r>
              <a:rPr lang="da-DK" baseline="-25000" dirty="0" smtClean="0">
                <a:sym typeface="Symbol"/>
              </a:rPr>
              <a:t>n-1</a:t>
            </a:r>
            <a:r>
              <a:rPr lang="da-DK" dirty="0" smtClean="0">
                <a:sym typeface="Symbol"/>
              </a:rPr>
              <a:t> + 1 </a:t>
            </a:r>
            <a:r>
              <a:rPr lang="da-DK" dirty="0" smtClean="0">
                <a:sym typeface="Symbol"/>
              </a:rPr>
              <a:t> </a:t>
            </a:r>
            <a:r>
              <a:rPr lang="da-DK" dirty="0" err="1" smtClean="0">
                <a:sym typeface="Symbol"/>
              </a:rPr>
              <a:t>ln</a:t>
            </a:r>
            <a:r>
              <a:rPr lang="da-DK" dirty="0" smtClean="0">
                <a:sym typeface="Symbol"/>
              </a:rPr>
              <a:t> </a:t>
            </a:r>
            <a:r>
              <a:rPr lang="da-DK" dirty="0" smtClean="0">
                <a:sym typeface="Symbol"/>
              </a:rPr>
              <a:t>n + 2</a:t>
            </a:r>
            <a:endParaRPr lang="da-DK" dirty="0" smtClean="0"/>
          </a:p>
          <a:p>
            <a:pPr marL="0" indent="0" algn="r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0639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5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68333" y="291590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41693" y="5094797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68453" y="197393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746647" y="197393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176533" y="510219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611283" y="5293932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0616170" y="3955138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853251" y="95445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531372" y="1300462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205251" y="5530122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593638" y="2786726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5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77251" y="3034887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312039" y="3356556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9279612" y="730632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318518" y="439052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159807" y="4261114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5046540" y="1524283"/>
            <a:ext cx="2243260" cy="39452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96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96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96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96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2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6081 0.3465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7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811 L -0.40351 0.3173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154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41849 -0.1370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4" y="-685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3.33333E-6 L 0.39974 -0.1370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68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3.33333E-6 L 0.27123 0.3182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15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00324 L 0.38933 0.1513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740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08333 -0.2861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43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5417 -0.2351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175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3593 0.3805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190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162 L -0.26771 -0.0194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06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05677 0.017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88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19987 0.0641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31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27943 -0.3194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1597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29114 -0.3618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-1810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22226 0.1949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4" grpId="0" animBg="1"/>
      <p:bldP spid="24" grpId="1" animBg="1"/>
      <p:bldP spid="25" grpId="0" animBg="1"/>
      <p:bldP spid="25" grpId="1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27351" y="2794875"/>
            <a:ext cx="11723650" cy="1139659"/>
            <a:chOff x="227350" y="2794279"/>
            <a:chExt cx="11723650" cy="1139659"/>
          </a:xfrm>
          <a:solidFill>
            <a:schemeClr val="bg1"/>
          </a:solidFill>
        </p:grpSpPr>
        <p:sp>
          <p:nvSpPr>
            <p:cNvPr id="72" name="Rounded Rectangle 71"/>
            <p:cNvSpPr/>
            <p:nvPr/>
          </p:nvSpPr>
          <p:spPr>
            <a:xfrm>
              <a:off x="227350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2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1018468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3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809586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5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600704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7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391822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11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4974058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17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556294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23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138530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31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182940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13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765176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19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347412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29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8929648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37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9720766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41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0511884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43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1303000" y="2794279"/>
              <a:ext cx="648000" cy="113965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47</a:t>
              </a:r>
              <a:endParaRPr lang="da-DK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941693" y="5094797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68453" y="197393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746647" y="197393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176533" y="510219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611283" y="5293932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0616170" y="3955138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853251" y="95445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531372" y="1300462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205251" y="5530122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595563" y="2788651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5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77251" y="3034887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312039" y="3356556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9279612" y="730632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318518" y="439052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159807" y="4261114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29</a:t>
            </a:r>
            <a:endParaRPr lang="da-DK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8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4401 0.1201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79778 0.12014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96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6445 0.000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21172 -0.0358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8802 0.3430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9935 -0.3643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0963 0.2685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20872 -0.0817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22331 0.3016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34336 -0.2141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59036 -0.33565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8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2032 -0.3358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-0.07305 -0.1689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32656 0.2173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58243 -0.398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2735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1846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0958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5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60070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91822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7405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55629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13853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18294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76517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347412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92964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076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51188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130300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735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1846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0958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0070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91822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7405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5629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13853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18294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6517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347412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92964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2076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51188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130300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"/>
                            </p:stCondLst>
                            <p:childTnLst>
                              <p:par>
                                <p:cTn id="10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"/>
                            </p:stCondLst>
                            <p:childTnLst>
                              <p:par>
                                <p:cTn id="1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own Arrow 42"/>
          <p:cNvSpPr/>
          <p:nvPr/>
        </p:nvSpPr>
        <p:spPr>
          <a:xfrm>
            <a:off x="5790576" y="1952616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Down Arrow 44"/>
          <p:cNvSpPr/>
          <p:nvPr/>
        </p:nvSpPr>
        <p:spPr>
          <a:xfrm>
            <a:off x="10523542" y="1952614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Down Arrow 45"/>
          <p:cNvSpPr/>
          <p:nvPr/>
        </p:nvSpPr>
        <p:spPr>
          <a:xfrm>
            <a:off x="8941674" y="1952614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Down Arrow 46"/>
          <p:cNvSpPr/>
          <p:nvPr/>
        </p:nvSpPr>
        <p:spPr>
          <a:xfrm>
            <a:off x="9732608" y="1952614"/>
            <a:ext cx="648000" cy="79193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9" name="Rounded Rectangle 68"/>
          <p:cNvSpPr/>
          <p:nvPr/>
        </p:nvSpPr>
        <p:spPr>
          <a:xfrm>
            <a:off x="22735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01846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80958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5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60070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391822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497405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55629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813853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18294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76517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347412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92964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72076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051188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130300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48" name="Right Brace 47"/>
          <p:cNvSpPr/>
          <p:nvPr/>
        </p:nvSpPr>
        <p:spPr>
          <a:xfrm rot="5400000">
            <a:off x="5963175" y="-1617231"/>
            <a:ext cx="252000" cy="11723650"/>
          </a:xfrm>
          <a:prstGeom prst="rightBrace">
            <a:avLst>
              <a:gd name="adj1" fmla="val 42857"/>
              <a:gd name="adj2" fmla="val 49306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Right Brace 49"/>
          <p:cNvSpPr/>
          <p:nvPr/>
        </p:nvSpPr>
        <p:spPr>
          <a:xfrm rot="5400000">
            <a:off x="9127647" y="1547241"/>
            <a:ext cx="252000" cy="5394706"/>
          </a:xfrm>
          <a:prstGeom prst="rightBrace">
            <a:avLst>
              <a:gd name="adj1" fmla="val 42857"/>
              <a:gd name="adj2" fmla="val 49306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Right Brace 50"/>
          <p:cNvSpPr/>
          <p:nvPr/>
        </p:nvSpPr>
        <p:spPr>
          <a:xfrm rot="5400000">
            <a:off x="9911987" y="3913815"/>
            <a:ext cx="252000" cy="661558"/>
          </a:xfrm>
          <a:prstGeom prst="rightBrace">
            <a:avLst>
              <a:gd name="adj1" fmla="val 42857"/>
              <a:gd name="adj2" fmla="val 49306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Right Brace 52"/>
          <p:cNvSpPr/>
          <p:nvPr/>
        </p:nvSpPr>
        <p:spPr>
          <a:xfrm rot="5400000">
            <a:off x="10705887" y="3119915"/>
            <a:ext cx="252000" cy="2249358"/>
          </a:xfrm>
          <a:prstGeom prst="rightBrace">
            <a:avLst>
              <a:gd name="adj1" fmla="val 42857"/>
              <a:gd name="adj2" fmla="val 49306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42 ?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735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1846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0958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0070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91822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7405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5629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3853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8294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6517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47412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929648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20766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511884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303000" y="2794279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0456799" y="4032416"/>
            <a:ext cx="0" cy="46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-1" y="5689600"/>
            <a:ext cx="12153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 err="1" smtClean="0"/>
              <a:t>Binary</a:t>
            </a:r>
            <a:r>
              <a:rPr lang="da-DK" sz="4400" dirty="0" smtClean="0"/>
              <a:t> </a:t>
            </a:r>
            <a:r>
              <a:rPr lang="da-DK" sz="4400" dirty="0" err="1" smtClean="0"/>
              <a:t>search</a:t>
            </a:r>
            <a:r>
              <a:rPr lang="da-DK" sz="4400" dirty="0" smtClean="0"/>
              <a:t>          1 + </a:t>
            </a:r>
            <a:r>
              <a:rPr lang="da-DK" sz="4400" dirty="0" smtClean="0">
                <a:sym typeface="Symbol" panose="05050102010706020507" pitchFamily="18" charset="2"/>
              </a:rPr>
              <a:t>log</a:t>
            </a:r>
            <a:r>
              <a:rPr lang="da-DK" sz="4400" baseline="-25000" dirty="0" smtClean="0">
                <a:sym typeface="Symbol" panose="05050102010706020507" pitchFamily="18" charset="2"/>
              </a:rPr>
              <a:t>2</a:t>
            </a:r>
            <a:r>
              <a:rPr lang="da-DK" sz="4400" dirty="0" smtClean="0">
                <a:sym typeface="Symbol" panose="05050102010706020507" pitchFamily="18" charset="2"/>
              </a:rPr>
              <a:t> n </a:t>
            </a:r>
            <a:r>
              <a:rPr lang="da-DK" sz="4400" dirty="0" err="1" smtClean="0">
                <a:sym typeface="Symbol" panose="05050102010706020507" pitchFamily="18" charset="2"/>
              </a:rPr>
              <a:t>comparisons</a:t>
            </a:r>
            <a:endParaRPr lang="da-DK" sz="4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248065" y="2042010"/>
            <a:ext cx="11733021" cy="769441"/>
            <a:chOff x="227350" y="4229109"/>
            <a:chExt cx="11733021" cy="769441"/>
          </a:xfrm>
        </p:grpSpPr>
        <p:sp>
          <p:nvSpPr>
            <p:cNvPr id="58" name="TextBox 57"/>
            <p:cNvSpPr txBox="1"/>
            <p:nvPr/>
          </p:nvSpPr>
          <p:spPr>
            <a:xfrm>
              <a:off x="5806913" y="4229109"/>
              <a:ext cx="562296" cy="7694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</a:t>
              </a:r>
              <a:endParaRPr lang="da-DK" sz="4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227350" y="4623085"/>
              <a:ext cx="0" cy="144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1960371" y="4623085"/>
              <a:ext cx="0" cy="144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327472" y="4695085"/>
              <a:ext cx="5623528" cy="1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36722" y="4695085"/>
              <a:ext cx="5623528" cy="1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626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8" grpId="0" animBg="1"/>
      <p:bldP spid="80" grpId="0" animBg="1"/>
      <p:bldP spid="81" grpId="0" animBg="1"/>
      <p:bldP spid="82" grpId="0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21" grpId="0" animBg="1"/>
      <p:bldP spid="23" grpId="0" animBg="1"/>
      <p:bldP spid="25" grpId="0" animBg="1"/>
      <p:bldP spid="26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/>
          <p:cNvGrpSpPr/>
          <p:nvPr/>
        </p:nvGrpSpPr>
        <p:grpSpPr>
          <a:xfrm>
            <a:off x="228646" y="2794279"/>
            <a:ext cx="11725305" cy="1139666"/>
            <a:chOff x="228646" y="2794279"/>
            <a:chExt cx="11725305" cy="1139666"/>
          </a:xfrm>
        </p:grpSpPr>
        <p:sp>
          <p:nvSpPr>
            <p:cNvPr id="121" name="Rounded Rectangle 120"/>
            <p:cNvSpPr/>
            <p:nvPr/>
          </p:nvSpPr>
          <p:spPr>
            <a:xfrm>
              <a:off x="2602354" y="2794286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</a:t>
              </a:r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</a:t>
              </a:r>
            </a:p>
            <a:p>
              <a:pPr algn="ctr"/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</a:t>
              </a:r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</a:t>
              </a:r>
              <a:endParaRPr lang="da-DK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393590" y="2794285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</a:t>
              </a:r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</a:t>
              </a:r>
            </a:p>
            <a:p>
              <a:pPr algn="ctr"/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</a:t>
              </a:r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</a:t>
              </a:r>
              <a:endParaRPr lang="da-DK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1811118" y="2794284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</a:t>
              </a:r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</a:t>
              </a:r>
            </a:p>
            <a:p>
              <a:pPr algn="ctr"/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</a:t>
              </a:r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</a:t>
              </a:r>
              <a:endParaRPr lang="da-DK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1019882" y="2794283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</a:t>
              </a:r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</a:t>
              </a:r>
            </a:p>
            <a:p>
              <a:pPr algn="ctr"/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</a:t>
              </a:r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</a:t>
              </a:r>
              <a:endParaRPr lang="da-DK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28646" y="2794279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</a:t>
              </a:r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</a:t>
              </a:r>
            </a:p>
            <a:p>
              <a:pPr algn="ctr"/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</a:t>
              </a:r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</a:t>
              </a:r>
              <a:endParaRPr lang="da-DK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6558534" y="2794286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</a:t>
              </a:r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</a:t>
              </a:r>
            </a:p>
            <a:p>
              <a:pPr algn="ctr"/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</a:t>
              </a:r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</a:t>
              </a:r>
              <a:endParaRPr lang="da-DK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7349770" y="2794285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</a:t>
              </a:r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</a:t>
              </a:r>
            </a:p>
            <a:p>
              <a:pPr algn="ctr"/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</a:t>
              </a:r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</a:t>
              </a:r>
              <a:endParaRPr lang="da-DK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5767298" y="2794284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19</a:t>
              </a:r>
              <a:endParaRPr lang="da-DK" sz="4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4976062" y="2794283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</a:t>
              </a:r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</a:t>
              </a:r>
            </a:p>
            <a:p>
              <a:pPr algn="ctr"/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</a:t>
              </a:r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</a:t>
              </a:r>
              <a:endParaRPr lang="da-DK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4184826" y="2794286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</a:t>
              </a:r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</a:t>
              </a:r>
            </a:p>
            <a:p>
              <a:pPr algn="ctr"/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</a:t>
              </a:r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</a:t>
              </a:r>
              <a:endParaRPr lang="da-DK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10514714" y="2794283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43</a:t>
              </a:r>
              <a:endParaRPr lang="da-DK" sz="4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11305951" y="2794282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</a:t>
              </a:r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</a:t>
              </a:r>
            </a:p>
            <a:p>
              <a:pPr algn="ctr"/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</a:t>
              </a:r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</a:t>
              </a:r>
              <a:endParaRPr lang="da-DK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9723478" y="2794281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41</a:t>
              </a:r>
              <a:endParaRPr lang="da-DK" sz="4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8932242" y="2794280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44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37</a:t>
              </a:r>
              <a:endParaRPr lang="da-DK" sz="4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8141006" y="2794283"/>
              <a:ext cx="648000" cy="11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</a:t>
              </a:r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</a:t>
              </a:r>
            </a:p>
            <a:p>
              <a:pPr algn="ctr"/>
              <a:r>
                <a:rPr lang="da-DK" sz="28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</a:t>
              </a:r>
              <a:r>
                <a:rPr lang="da-DK" sz="2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</a:t>
              </a:r>
              <a:endParaRPr lang="da-DK" sz="28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47" name="Rounded Rectangle 146"/>
          <p:cNvSpPr/>
          <p:nvPr/>
        </p:nvSpPr>
        <p:spPr>
          <a:xfrm>
            <a:off x="226977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1018095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809213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5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2600331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3391449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4973685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6555921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8138157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4182567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5764803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19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7347039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29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8929275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9720393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10511511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11302627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226977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1018095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1809213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2600331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3391449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4973685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6555921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8138157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4182567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5764803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</a:rPr>
              <a:t>19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7347039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8929275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37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9720393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41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10511511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4400" dirty="0" smtClean="0">
                <a:solidFill>
                  <a:schemeClr val="tx1"/>
                </a:solidFill>
                <a:sym typeface="Symbol" panose="05050102010706020507" pitchFamily="18" charset="2"/>
              </a:rPr>
              <a:t>43</a:t>
            </a: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11302627" y="5064863"/>
            <a:ext cx="648000" cy="1139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</a:t>
            </a:r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</a:p>
          <a:p>
            <a:pPr algn="ctr"/>
            <a:r>
              <a:rPr lang="da-DK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da-DK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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144533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0" name="Oval 69"/>
          <p:cNvSpPr/>
          <p:nvPr/>
        </p:nvSpPr>
        <p:spPr>
          <a:xfrm>
            <a:off x="935467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1" name="Oval 70"/>
          <p:cNvSpPr/>
          <p:nvPr/>
        </p:nvSpPr>
        <p:spPr>
          <a:xfrm>
            <a:off x="1726401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3" name="Oval 72"/>
          <p:cNvSpPr/>
          <p:nvPr/>
        </p:nvSpPr>
        <p:spPr>
          <a:xfrm>
            <a:off x="3308269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7" name="Oval 76"/>
          <p:cNvSpPr/>
          <p:nvPr/>
        </p:nvSpPr>
        <p:spPr>
          <a:xfrm>
            <a:off x="6472005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9" name="Oval 78"/>
          <p:cNvSpPr/>
          <p:nvPr/>
        </p:nvSpPr>
        <p:spPr>
          <a:xfrm>
            <a:off x="8053873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0" name="Oval 79"/>
          <p:cNvSpPr/>
          <p:nvPr/>
        </p:nvSpPr>
        <p:spPr>
          <a:xfrm>
            <a:off x="8844807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1" name="Oval 80"/>
          <p:cNvSpPr/>
          <p:nvPr/>
        </p:nvSpPr>
        <p:spPr>
          <a:xfrm>
            <a:off x="9635741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2" name="Oval 81"/>
          <p:cNvSpPr/>
          <p:nvPr/>
        </p:nvSpPr>
        <p:spPr>
          <a:xfrm>
            <a:off x="10426675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Oval 3"/>
          <p:cNvSpPr/>
          <p:nvPr/>
        </p:nvSpPr>
        <p:spPr>
          <a:xfrm>
            <a:off x="11217608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2" name="Oval 71"/>
          <p:cNvSpPr/>
          <p:nvPr/>
        </p:nvSpPr>
        <p:spPr>
          <a:xfrm>
            <a:off x="2517335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5" name="Oval 74"/>
          <p:cNvSpPr/>
          <p:nvPr/>
        </p:nvSpPr>
        <p:spPr>
          <a:xfrm>
            <a:off x="4890137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8" name="Oval 77"/>
          <p:cNvSpPr/>
          <p:nvPr/>
        </p:nvSpPr>
        <p:spPr>
          <a:xfrm>
            <a:off x="7262939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4" name="Oval 73"/>
          <p:cNvSpPr/>
          <p:nvPr/>
        </p:nvSpPr>
        <p:spPr>
          <a:xfrm>
            <a:off x="4099203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6" name="Oval 75"/>
          <p:cNvSpPr/>
          <p:nvPr/>
        </p:nvSpPr>
        <p:spPr>
          <a:xfrm>
            <a:off x="5681071" y="5252782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0934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81868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3736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27472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9340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00274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91208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282142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073075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72802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45604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8406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54670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36538" y="5252782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9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6.25E-7 0.3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68" grpId="0" animBg="1"/>
      <p:bldP spid="70" grpId="0" animBg="1"/>
      <p:bldP spid="71" grpId="0" animBg="1"/>
      <p:bldP spid="73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4" grpId="0" animBg="1"/>
      <p:bldP spid="72" grpId="0" animBg="1"/>
      <p:bldP spid="75" grpId="0" animBg="1"/>
      <p:bldP spid="78" grpId="0" animBg="1"/>
      <p:bldP spid="74" grpId="0" animBg="1"/>
      <p:bldP spid="76" grpId="0" animBg="1"/>
      <p:bldP spid="44" grpId="0"/>
      <p:bldP spid="49" grpId="0"/>
      <p:bldP spid="52" grpId="0"/>
      <p:bldP spid="54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13794" y="5252238"/>
            <a:ext cx="10571208" cy="828000"/>
            <a:chOff x="790934" y="5241352"/>
            <a:chExt cx="10571208" cy="828000"/>
          </a:xfrm>
        </p:grpSpPr>
        <p:sp>
          <p:nvSpPr>
            <p:cNvPr id="88" name="Oval 87"/>
            <p:cNvSpPr/>
            <p:nvPr/>
          </p:nvSpPr>
          <p:spPr>
            <a:xfrm>
              <a:off x="8844807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90934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700274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282142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72802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118406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954670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536538" y="5241352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35467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10426675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2517335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7262939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4099203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5681071" y="5241352"/>
              <a:ext cx="790933" cy="828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9999" y="1085288"/>
            <a:ext cx="11073076" cy="4600341"/>
            <a:chOff x="539999" y="1085288"/>
            <a:chExt cx="11073076" cy="4600341"/>
          </a:xfrm>
        </p:grpSpPr>
        <p:grpSp>
          <p:nvGrpSpPr>
            <p:cNvPr id="113" name="Group 112"/>
            <p:cNvGrpSpPr/>
            <p:nvPr/>
          </p:nvGrpSpPr>
          <p:grpSpPr>
            <a:xfrm>
              <a:off x="7658405" y="2386125"/>
              <a:ext cx="3144669" cy="1631954"/>
              <a:chOff x="539999" y="4002538"/>
              <a:chExt cx="1581868" cy="1663700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flipV="1">
                <a:off x="539999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 flipV="1">
                <a:off x="1330933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2922334" y="1085288"/>
              <a:ext cx="6308406" cy="1285296"/>
              <a:chOff x="539999" y="4002538"/>
              <a:chExt cx="1581868" cy="1663700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 flipV="1">
                <a:off x="539999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 flipV="1">
                <a:off x="1330933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539999" y="3988590"/>
              <a:ext cx="11073076" cy="1697039"/>
              <a:chOff x="539999" y="3988590"/>
              <a:chExt cx="11073076" cy="1697039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10031207" y="4021929"/>
                <a:ext cx="1581868" cy="1663700"/>
                <a:chOff x="539999" y="4002538"/>
                <a:chExt cx="1581868" cy="166370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539999" y="4002538"/>
                  <a:ext cx="790934" cy="1663700"/>
                </a:xfrm>
                <a:prstGeom prst="line">
                  <a:avLst/>
                </a:prstGeom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H="1" flipV="1">
                  <a:off x="1330933" y="4002538"/>
                  <a:ext cx="790934" cy="1663700"/>
                </a:xfrm>
                <a:prstGeom prst="line">
                  <a:avLst/>
                </a:prstGeom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539999" y="4002538"/>
                <a:ext cx="1581868" cy="1663700"/>
                <a:chOff x="539999" y="4002538"/>
                <a:chExt cx="1581868" cy="1663700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flipV="1">
                  <a:off x="539999" y="4002538"/>
                  <a:ext cx="790934" cy="1663700"/>
                </a:xfrm>
                <a:prstGeom prst="line">
                  <a:avLst/>
                </a:prstGeom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 flipV="1">
                  <a:off x="1330933" y="4002538"/>
                  <a:ext cx="790934" cy="1663700"/>
                </a:xfrm>
                <a:prstGeom prst="line">
                  <a:avLst/>
                </a:prstGeom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3703735" y="3988590"/>
                <a:ext cx="1581868" cy="1663700"/>
                <a:chOff x="539999" y="4002538"/>
                <a:chExt cx="1581868" cy="166370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539999" y="4002538"/>
                  <a:ext cx="790934" cy="1663700"/>
                </a:xfrm>
                <a:prstGeom prst="line">
                  <a:avLst/>
                </a:prstGeom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H="1" flipV="1">
                  <a:off x="1330933" y="4002538"/>
                  <a:ext cx="790934" cy="1663700"/>
                </a:xfrm>
                <a:prstGeom prst="line">
                  <a:avLst/>
                </a:prstGeom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6867471" y="4002538"/>
                <a:ext cx="1581868" cy="1663700"/>
                <a:chOff x="539999" y="4002538"/>
                <a:chExt cx="1581868" cy="1663700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539999" y="4002538"/>
                  <a:ext cx="790934" cy="1663700"/>
                </a:xfrm>
                <a:prstGeom prst="line">
                  <a:avLst/>
                </a:prstGeom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H="1" flipV="1">
                  <a:off x="1330933" y="4002538"/>
                  <a:ext cx="790934" cy="1663700"/>
                </a:xfrm>
                <a:prstGeom prst="line">
                  <a:avLst/>
                </a:prstGeom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0" name="Group 109"/>
            <p:cNvGrpSpPr/>
            <p:nvPr/>
          </p:nvGrpSpPr>
          <p:grpSpPr>
            <a:xfrm>
              <a:off x="1349999" y="2370584"/>
              <a:ext cx="3144669" cy="1631954"/>
              <a:chOff x="539999" y="4002538"/>
              <a:chExt cx="1581868" cy="16637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flipV="1">
                <a:off x="539999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 flipV="1">
                <a:off x="1330933" y="4002538"/>
                <a:ext cx="790934" cy="166370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Oval 67"/>
          <p:cNvSpPr/>
          <p:nvPr/>
        </p:nvSpPr>
        <p:spPr>
          <a:xfrm>
            <a:off x="167393" y="52522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1" name="Oval 70"/>
          <p:cNvSpPr/>
          <p:nvPr/>
        </p:nvSpPr>
        <p:spPr>
          <a:xfrm>
            <a:off x="1749261" y="52522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3" name="Oval 72"/>
          <p:cNvSpPr/>
          <p:nvPr/>
        </p:nvSpPr>
        <p:spPr>
          <a:xfrm>
            <a:off x="3331129" y="52522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7" name="Oval 76"/>
          <p:cNvSpPr/>
          <p:nvPr/>
        </p:nvSpPr>
        <p:spPr>
          <a:xfrm>
            <a:off x="6494865" y="52522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9" name="Oval 78"/>
          <p:cNvSpPr/>
          <p:nvPr/>
        </p:nvSpPr>
        <p:spPr>
          <a:xfrm>
            <a:off x="8076733" y="52522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1" name="Oval 80"/>
          <p:cNvSpPr/>
          <p:nvPr/>
        </p:nvSpPr>
        <p:spPr>
          <a:xfrm>
            <a:off x="9658601" y="52522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Oval 3"/>
          <p:cNvSpPr/>
          <p:nvPr/>
        </p:nvSpPr>
        <p:spPr>
          <a:xfrm>
            <a:off x="11240468" y="52522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5" name="Oval 74"/>
          <p:cNvSpPr/>
          <p:nvPr/>
        </p:nvSpPr>
        <p:spPr>
          <a:xfrm>
            <a:off x="4912997" y="5252238"/>
            <a:ext cx="790933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04728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86596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50332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32200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514068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095935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68464" y="5252238"/>
            <a:ext cx="1080000" cy="82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endParaRPr lang="da-DK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2395661" y="5252238"/>
            <a:ext cx="7407472" cy="828000"/>
            <a:chOff x="2372802" y="2001038"/>
            <a:chExt cx="7407472" cy="828000"/>
          </a:xfrm>
        </p:grpSpPr>
        <p:grpSp>
          <p:nvGrpSpPr>
            <p:cNvPr id="122" name="Group 121"/>
            <p:cNvGrpSpPr/>
            <p:nvPr/>
          </p:nvGrpSpPr>
          <p:grpSpPr>
            <a:xfrm>
              <a:off x="2517335" y="2001038"/>
              <a:ext cx="7118405" cy="828000"/>
              <a:chOff x="2517335" y="2001038"/>
              <a:chExt cx="7118405" cy="8280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8844807" y="200103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2517335" y="200103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8700274" y="20010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372802" y="20010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13793" y="5252238"/>
            <a:ext cx="10571208" cy="828000"/>
            <a:chOff x="790934" y="3588538"/>
            <a:chExt cx="10571208" cy="8280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935467" y="3588538"/>
              <a:ext cx="10282141" cy="828000"/>
              <a:chOff x="935467" y="3588538"/>
              <a:chExt cx="10282141" cy="828000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10426675" y="358853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935467" y="358853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262939" y="358853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099203" y="3588538"/>
                <a:ext cx="790933" cy="828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 </a:t>
                </a:r>
                <a:endParaRPr lang="da-DK" dirty="0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790934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282142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118406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954670" y="35885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5558588" y="5252238"/>
            <a:ext cx="1080000" cy="828000"/>
            <a:chOff x="5536538" y="680238"/>
            <a:chExt cx="1080000" cy="828000"/>
          </a:xfrm>
        </p:grpSpPr>
        <p:sp>
          <p:nvSpPr>
            <p:cNvPr id="138" name="Oval 137"/>
            <p:cNvSpPr/>
            <p:nvPr/>
          </p:nvSpPr>
          <p:spPr>
            <a:xfrm>
              <a:off x="5681071" y="680238"/>
              <a:ext cx="790933" cy="82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536538" y="680238"/>
              <a:ext cx="1080000" cy="8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</a:t>
              </a:r>
              <a:endParaRPr lang="da-DK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8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00013 -0.2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2.59259E-6 L -4.16667E-7 -0.474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37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00013 -0.6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6245</TotalTime>
  <Words>2051</Words>
  <Application>Microsoft Office PowerPoint</Application>
  <PresentationFormat>Widescreen</PresentationFormat>
  <Paragraphs>1131</Paragraphs>
  <Slides>32</Slides>
  <Notes>25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Microsoft Equation 3.0</vt:lpstr>
      <vt:lpstr>Searching in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42 ?</vt:lpstr>
      <vt:lpstr>PowerPoint Presentation</vt:lpstr>
      <vt:lpstr>PowerPoint Presentation</vt:lpstr>
      <vt:lpstr>42 ?</vt:lpstr>
      <vt:lpstr>Binary search 41 ?</vt:lpstr>
      <vt:lpstr>41</vt:lpstr>
      <vt:lpstr>Reachable nodes</vt:lpstr>
      <vt:lpstr>Reachable nodes – analysis </vt:lpstr>
      <vt:lpstr>Fun-Sort</vt:lpstr>
      <vt:lpstr>42 ?</vt:lpstr>
      <vt:lpstr>14 ?</vt:lpstr>
      <vt:lpstr>14 ?</vt:lpstr>
      <vt:lpstr>Exponential search revisited</vt:lpstr>
      <vt:lpstr>Random search tree</vt:lpstr>
      <vt:lpstr>Random search tree</vt:lpstr>
      <vt:lpstr>32 ?</vt:lpstr>
      <vt:lpstr>O(log n)</vt:lpstr>
      <vt:lpstr>Level links</vt:lpstr>
      <vt:lpstr>Dynamic finger search trees</vt:lpstr>
      <vt:lpstr>AVL-trees with one finger</vt:lpstr>
      <vt:lpstr>Dynamic finger search </vt:lpstr>
      <vt:lpstr>Application : Binary merging</vt:lpstr>
      <vt:lpstr>Application : Maximal pairs with bounded gap</vt:lpstr>
      <vt:lpstr>PowerPoint Presentation</vt:lpstr>
      <vt:lpstr>Search trees with O(1) time insertions</vt:lpstr>
      <vt:lpstr>Zeroing game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in Trees</dc:title>
  <dc:creator>Gerth Stølting Brodal</dc:creator>
  <cp:lastModifiedBy>Gerth Stølting Brodal</cp:lastModifiedBy>
  <cp:revision>192</cp:revision>
  <dcterms:created xsi:type="dcterms:W3CDTF">2017-11-02T19:15:58Z</dcterms:created>
  <dcterms:modified xsi:type="dcterms:W3CDTF">2017-11-07T17:27:23Z</dcterms:modified>
</cp:coreProperties>
</file>