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273" r:id="rId3"/>
    <p:sldId id="258" r:id="rId4"/>
    <p:sldId id="261" r:id="rId5"/>
    <p:sldId id="262" r:id="rId6"/>
    <p:sldId id="265" r:id="rId7"/>
    <p:sldId id="266" r:id="rId8"/>
    <p:sldId id="267" r:id="rId9"/>
    <p:sldId id="269" r:id="rId10"/>
    <p:sldId id="270" r:id="rId11"/>
    <p:sldId id="263" r:id="rId12"/>
    <p:sldId id="278" r:id="rId13"/>
    <p:sldId id="279" r:id="rId14"/>
    <p:sldId id="280" r:id="rId15"/>
    <p:sldId id="285" r:id="rId16"/>
    <p:sldId id="272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75" r:id="rId29"/>
    <p:sldId id="277" r:id="rId30"/>
    <p:sldId id="295" r:id="rId31"/>
    <p:sldId id="296" r:id="rId32"/>
    <p:sldId id="297" r:id="rId3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0000FF"/>
    <a:srgbClr val="FF00FF"/>
    <a:srgbClr val="00B050"/>
    <a:srgbClr val="C00000"/>
    <a:srgbClr val="A3B26F"/>
    <a:srgbClr val="A2B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9" autoAdjust="0"/>
    <p:restoredTop sz="86518" autoAdjust="0"/>
  </p:normalViewPr>
  <p:slideViewPr>
    <p:cSldViewPr snapToGrid="0">
      <p:cViewPr varScale="1">
        <p:scale>
          <a:sx n="54" d="100"/>
          <a:sy n="54" d="100"/>
        </p:scale>
        <p:origin x="400" y="5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-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54FF-4155-4E38-A87E-5FFEBC3B90A0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2614-CD35-4AC9-B118-B4A49402694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29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Tutor gruppen spurgte om jeg ville holde</a:t>
            </a:r>
            <a:r>
              <a:rPr lang="da-DK" baseline="0" dirty="0" smtClean="0"/>
              <a:t> et oplæg – og gav mig helt frie hænder. Tre muligheder var nærliggende: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Introducerende foredrag over et fagligt emne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Studieperspektiverende foredrag, specielt da jeg er formand for uddannelsesudvalget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Foredrag over en forskningsartikel</a:t>
            </a:r>
          </a:p>
          <a:p>
            <a:pPr marL="0" indent="0">
              <a:buNone/>
            </a:pPr>
            <a:r>
              <a:rPr lang="da-DK" baseline="0" dirty="0" smtClean="0"/>
              <a:t>…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Kommer i til at høre rigeligt til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Tager vi en anden gang, jeg kommer ud på øvelsesholdene i løbet af september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Det sjove synes jeg… så det prøver jeg.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78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Billeder for  d=1-75; input billedet har størrelse</a:t>
            </a:r>
            <a:r>
              <a:rPr lang="da-DK" baseline="0" dirty="0" smtClean="0"/>
              <a:t> 479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75074-5EF9-4F85-8F24-F2A59A7B726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488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78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Algoritmik</a:t>
            </a:r>
            <a:r>
              <a:rPr lang="da-DK" baseline="0" dirty="0" smtClean="0"/>
              <a:t> fokuserer på at lave effektive algoritmer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49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11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131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445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4485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http://www3.lenovo.com/il/en/workstations/thinkstation-p-series/ThinkStation-P710/p/33TS3TPP710/gallery/image	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http://ark.intel.com/products/92989/Intel-Xeon-Processor-E5-2643-v4-20M-Cache-3_40-GHz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047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Konfiguration</a:t>
            </a:r>
            <a:r>
              <a:rPr lang="da-DK" baseline="0" dirty="0" smtClean="0"/>
              <a:t> på </a:t>
            </a:r>
            <a:r>
              <a:rPr lang="da-DK" baseline="0" dirty="0" err="1" smtClean="0"/>
              <a:t>Lenovo’s</a:t>
            </a:r>
            <a:r>
              <a:rPr lang="da-DK" baseline="0" dirty="0" smtClean="0"/>
              <a:t> hjemmeside var +100.000 DKK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746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586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4701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http://www.cpu-world.com/CPUs/Xeon/Intel-Xeon%20E5-2643%20v4.html</a:t>
            </a:r>
          </a:p>
          <a:p>
            <a:r>
              <a:rPr lang="da-DK" dirty="0" smtClean="0"/>
              <a:t>https://ark.intel.com/products/92989/Intel-Xeon-Processor-E5-2643-v4-20M-Cache-3_40-GHz</a:t>
            </a:r>
          </a:p>
          <a:p>
            <a:r>
              <a:rPr lang="da-DK" dirty="0" smtClean="0"/>
              <a:t>https://en.wikichip.org/wiki/intel/xeon_e5/e5-2643_v4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2397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http://cdn.wccftech.com/wp-content/uploads/2014/09/Xeon-E5-2600-V3-Die.jpg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642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627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315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Conference artikel i 1999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735C8-D569-4456-A83C-02F8B8549FCB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5734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285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S2,</a:t>
            </a:r>
            <a:r>
              <a:rPr lang="da-DK" baseline="0" dirty="0" smtClean="0"/>
              <a:t> S3… blot en delmængde af cellerne ved faderen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682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Grøn = </a:t>
            </a:r>
            <a:r>
              <a:rPr lang="da-DK" dirty="0" err="1" smtClean="0"/>
              <a:t>merge</a:t>
            </a:r>
            <a:r>
              <a:rPr lang="da-DK" dirty="0" smtClean="0"/>
              <a:t>, rød = </a:t>
            </a:r>
            <a:r>
              <a:rPr lang="da-DK" dirty="0" err="1" smtClean="0"/>
              <a:t>heap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282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121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185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333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Tutor gruppen spurgte om jeg ville holde</a:t>
            </a:r>
            <a:r>
              <a:rPr lang="da-DK" baseline="0" dirty="0" smtClean="0"/>
              <a:t> et oplæg – og gav mig helt frie hænder. Tre muligheder var nærliggende: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Introducerende foredrag over et fagligt emne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Studieperspektiverende foredrag, specielt da jeg er formand for uddannelsesudvalget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Foredrag over en forskningsartikel</a:t>
            </a:r>
          </a:p>
          <a:p>
            <a:pPr marL="0" indent="0">
              <a:buNone/>
            </a:pPr>
            <a:r>
              <a:rPr lang="da-DK" baseline="0" dirty="0" smtClean="0"/>
              <a:t>…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Kommer i til at høre rigeligt til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Tager vi en anden gang, jeg kommer ud på øvelsesholdene i løbet af september</a:t>
            </a:r>
          </a:p>
          <a:p>
            <a:pPr marL="228600" indent="-228600">
              <a:buAutoNum type="arabicParenR"/>
            </a:pPr>
            <a:r>
              <a:rPr lang="da-DK" baseline="0" dirty="0" smtClean="0"/>
              <a:t>Det sjove synes jeg… så det prøver jeg.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74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Græske medforfattere kan godt lide at bruge det græske alfabet…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48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903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38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Billeder for  d=1-75; input billedet har størrelse</a:t>
            </a:r>
            <a:r>
              <a:rPr lang="da-DK" baseline="0" dirty="0" smtClean="0"/>
              <a:t> 479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Woodcock</a:t>
            </a:r>
            <a:r>
              <a:rPr lang="da-DK" baseline="0" dirty="0" smtClean="0"/>
              <a:t> og </a:t>
            </a:r>
            <a:r>
              <a:rPr lang="da-DK" baseline="0" dirty="0" err="1" smtClean="0"/>
              <a:t>Strahler</a:t>
            </a:r>
            <a:r>
              <a:rPr lang="da-DK" baseline="0" dirty="0" smtClean="0"/>
              <a:t> introducerede problemet til at finde gennemsnitlige ”canopies” (trækrone?) i gråtone billeder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75074-5EF9-4F85-8F24-F2A59A7B726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63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476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2614-CD35-4AC9-B118-B4A49402694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493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8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3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2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8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2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00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0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0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60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48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CA64-C84D-4463-9395-5266BD3150A2}" type="datetimeFigureOut">
              <a:rPr lang="da-DK" smtClean="0"/>
              <a:t>24-08-2017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C8F2-2FF3-462B-AB11-6ABF96C3B6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96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26" Type="http://schemas.openxmlformats.org/officeDocument/2006/relationships/image" Target="../media/image16.jpg"/><Relationship Id="rId21" Type="http://schemas.openxmlformats.org/officeDocument/2006/relationships/image" Target="../media/image29.jpg"/><Relationship Id="rId34" Type="http://schemas.openxmlformats.org/officeDocument/2006/relationships/image" Target="../media/image34.jpg"/><Relationship Id="rId7" Type="http://schemas.openxmlformats.org/officeDocument/2006/relationships/image" Target="../media/image44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5" Type="http://schemas.openxmlformats.org/officeDocument/2006/relationships/image" Target="../media/image15.jpg"/><Relationship Id="rId33" Type="http://schemas.openxmlformats.org/officeDocument/2006/relationships/image" Target="../media/image33.jpg"/><Relationship Id="rId38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jpg"/><Relationship Id="rId20" Type="http://schemas.openxmlformats.org/officeDocument/2006/relationships/image" Target="../media/image28.jpg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11" Type="http://schemas.openxmlformats.org/officeDocument/2006/relationships/image" Target="../media/image19.jpg"/><Relationship Id="rId24" Type="http://schemas.openxmlformats.org/officeDocument/2006/relationships/image" Target="../media/image14.jpg"/><Relationship Id="rId32" Type="http://schemas.openxmlformats.org/officeDocument/2006/relationships/image" Target="../media/image32.jpg"/><Relationship Id="rId37" Type="http://schemas.openxmlformats.org/officeDocument/2006/relationships/image" Target="../media/image37.jpg"/><Relationship Id="rId5" Type="http://schemas.openxmlformats.org/officeDocument/2006/relationships/image" Target="../media/image42.jpg"/><Relationship Id="rId15" Type="http://schemas.openxmlformats.org/officeDocument/2006/relationships/image" Target="../media/image23.jpg"/><Relationship Id="rId23" Type="http://schemas.openxmlformats.org/officeDocument/2006/relationships/image" Target="../media/image13.jpg"/><Relationship Id="rId28" Type="http://schemas.openxmlformats.org/officeDocument/2006/relationships/image" Target="../media/image10.jpg"/><Relationship Id="rId36" Type="http://schemas.openxmlformats.org/officeDocument/2006/relationships/image" Target="../media/image36.jpg"/><Relationship Id="rId10" Type="http://schemas.openxmlformats.org/officeDocument/2006/relationships/image" Target="../media/image18.jpg"/><Relationship Id="rId19" Type="http://schemas.openxmlformats.org/officeDocument/2006/relationships/image" Target="../media/image27.jpg"/><Relationship Id="rId31" Type="http://schemas.openxmlformats.org/officeDocument/2006/relationships/image" Target="../media/image31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22.jpg"/><Relationship Id="rId22" Type="http://schemas.openxmlformats.org/officeDocument/2006/relationships/image" Target="../media/image30.jpg"/><Relationship Id="rId27" Type="http://schemas.openxmlformats.org/officeDocument/2006/relationships/image" Target="../media/image17.jpg"/><Relationship Id="rId30" Type="http://schemas.openxmlformats.org/officeDocument/2006/relationships/image" Target="../media/image12.jpg"/><Relationship Id="rId35" Type="http://schemas.openxmlformats.org/officeDocument/2006/relationships/image" Target="../media/image35.jpg"/><Relationship Id="rId8" Type="http://schemas.openxmlformats.org/officeDocument/2006/relationships/image" Target="../media/image45.jpg"/><Relationship Id="rId3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0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26" Type="http://schemas.openxmlformats.org/officeDocument/2006/relationships/image" Target="../media/image16.jpg"/><Relationship Id="rId21" Type="http://schemas.openxmlformats.org/officeDocument/2006/relationships/image" Target="../media/image29.jpg"/><Relationship Id="rId34" Type="http://schemas.openxmlformats.org/officeDocument/2006/relationships/image" Target="../media/image34.jpg"/><Relationship Id="rId7" Type="http://schemas.openxmlformats.org/officeDocument/2006/relationships/image" Target="../media/image44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5" Type="http://schemas.openxmlformats.org/officeDocument/2006/relationships/image" Target="../media/image15.jpg"/><Relationship Id="rId33" Type="http://schemas.openxmlformats.org/officeDocument/2006/relationships/image" Target="../media/image33.jpg"/><Relationship Id="rId38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4.jpg"/><Relationship Id="rId20" Type="http://schemas.openxmlformats.org/officeDocument/2006/relationships/image" Target="../media/image28.jpg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19.jpg"/><Relationship Id="rId24" Type="http://schemas.openxmlformats.org/officeDocument/2006/relationships/image" Target="../media/image14.jpg"/><Relationship Id="rId32" Type="http://schemas.openxmlformats.org/officeDocument/2006/relationships/image" Target="../media/image32.jpg"/><Relationship Id="rId37" Type="http://schemas.openxmlformats.org/officeDocument/2006/relationships/image" Target="../media/image37.jpg"/><Relationship Id="rId5" Type="http://schemas.openxmlformats.org/officeDocument/2006/relationships/image" Target="../media/image42.jpg"/><Relationship Id="rId15" Type="http://schemas.openxmlformats.org/officeDocument/2006/relationships/image" Target="../media/image23.jpg"/><Relationship Id="rId23" Type="http://schemas.openxmlformats.org/officeDocument/2006/relationships/image" Target="../media/image13.jpg"/><Relationship Id="rId28" Type="http://schemas.openxmlformats.org/officeDocument/2006/relationships/image" Target="../media/image10.jpg"/><Relationship Id="rId36" Type="http://schemas.openxmlformats.org/officeDocument/2006/relationships/image" Target="../media/image36.jpg"/><Relationship Id="rId10" Type="http://schemas.openxmlformats.org/officeDocument/2006/relationships/image" Target="../media/image18.jpg"/><Relationship Id="rId19" Type="http://schemas.openxmlformats.org/officeDocument/2006/relationships/image" Target="../media/image27.jpg"/><Relationship Id="rId31" Type="http://schemas.openxmlformats.org/officeDocument/2006/relationships/image" Target="../media/image31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22.jpg"/><Relationship Id="rId22" Type="http://schemas.openxmlformats.org/officeDocument/2006/relationships/image" Target="../media/image30.jpg"/><Relationship Id="rId27" Type="http://schemas.openxmlformats.org/officeDocument/2006/relationships/image" Target="../media/image17.jpg"/><Relationship Id="rId30" Type="http://schemas.openxmlformats.org/officeDocument/2006/relationships/image" Target="../media/image12.jpg"/><Relationship Id="rId35" Type="http://schemas.openxmlformats.org/officeDocument/2006/relationships/image" Target="../media/image35.jpg"/><Relationship Id="rId8" Type="http://schemas.openxmlformats.org/officeDocument/2006/relationships/image" Target="../media/image45.jpg"/><Relationship Id="rId3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89.pn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87.png"/><Relationship Id="rId5" Type="http://schemas.openxmlformats.org/officeDocument/2006/relationships/image" Target="../media/image42.jpg"/><Relationship Id="rId15" Type="http://schemas.openxmlformats.org/officeDocument/2006/relationships/image" Target="../media/image91.png"/><Relationship Id="rId10" Type="http://schemas.openxmlformats.org/officeDocument/2006/relationships/image" Target="../media/image10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26" Type="http://schemas.openxmlformats.org/officeDocument/2006/relationships/image" Target="../media/image32.jpg"/><Relationship Id="rId39" Type="http://schemas.openxmlformats.org/officeDocument/2006/relationships/image" Target="../media/image45.png"/><Relationship Id="rId21" Type="http://schemas.openxmlformats.org/officeDocument/2006/relationships/image" Target="../media/image27.jpg"/><Relationship Id="rId34" Type="http://schemas.openxmlformats.org/officeDocument/2006/relationships/image" Target="../media/image40.png"/><Relationship Id="rId42" Type="http://schemas.openxmlformats.org/officeDocument/2006/relationships/image" Target="../media/image43.jpg"/><Relationship Id="rId47" Type="http://schemas.openxmlformats.org/officeDocument/2006/relationships/image" Target="../media/image5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jpg"/><Relationship Id="rId29" Type="http://schemas.openxmlformats.org/officeDocument/2006/relationships/image" Target="../media/image35.jpg"/><Relationship Id="rId11" Type="http://schemas.openxmlformats.org/officeDocument/2006/relationships/image" Target="../media/image17.jpg"/><Relationship Id="rId24" Type="http://schemas.openxmlformats.org/officeDocument/2006/relationships/image" Target="../media/image30.jpg"/><Relationship Id="rId32" Type="http://schemas.openxmlformats.org/officeDocument/2006/relationships/image" Target="../media/image38.jpg"/><Relationship Id="rId37" Type="http://schemas.openxmlformats.org/officeDocument/2006/relationships/image" Target="../media/image40.jpg"/><Relationship Id="rId40" Type="http://schemas.openxmlformats.org/officeDocument/2006/relationships/image" Target="../media/image42.jpg"/><Relationship Id="rId45" Type="http://schemas.openxmlformats.org/officeDocument/2006/relationships/image" Target="../media/image46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31" Type="http://schemas.openxmlformats.org/officeDocument/2006/relationships/image" Target="../media/image37.jpg"/><Relationship Id="rId44" Type="http://schemas.openxmlformats.org/officeDocument/2006/relationships/image" Target="../media/image45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43" Type="http://schemas.openxmlformats.org/officeDocument/2006/relationships/image" Target="../media/image44.jpg"/><Relationship Id="rId48" Type="http://schemas.openxmlformats.org/officeDocument/2006/relationships/image" Target="../media/image54.png"/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5" Type="http://schemas.openxmlformats.org/officeDocument/2006/relationships/image" Target="../media/image31.jpg"/><Relationship Id="rId33" Type="http://schemas.openxmlformats.org/officeDocument/2006/relationships/image" Target="../media/image39.jpg"/><Relationship Id="rId38" Type="http://schemas.openxmlformats.org/officeDocument/2006/relationships/image" Target="../media/image41.jpg"/><Relationship Id="rId46" Type="http://schemas.openxmlformats.org/officeDocument/2006/relationships/image" Target="../media/image52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1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5" Type="http://schemas.openxmlformats.org/officeDocument/2006/relationships/image" Target="../media/image60.png"/><Relationship Id="rId10" Type="http://schemas.openxmlformats.org/officeDocument/2006/relationships/image" Target="../media/image10.jpg"/><Relationship Id="rId19" Type="http://schemas.openxmlformats.org/officeDocument/2006/relationships/image" Target="../media/image50.pn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5" Type="http://schemas.openxmlformats.org/officeDocument/2006/relationships/image" Target="../media/image60.png"/><Relationship Id="rId10" Type="http://schemas.openxmlformats.org/officeDocument/2006/relationships/image" Target="../media/image10.jpg"/><Relationship Id="rId19" Type="http://schemas.openxmlformats.org/officeDocument/2006/relationships/image" Target="../media/image51.pn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19"/>
            <a:ext cx="12192000" cy="1325563"/>
          </a:xfrm>
        </p:spPr>
        <p:txBody>
          <a:bodyPr>
            <a:noAutofit/>
          </a:bodyPr>
          <a:lstStyle/>
          <a:p>
            <a:r>
              <a:rPr lang="da-DK" sz="9600" dirty="0" smtClean="0"/>
              <a:t>Datalogi</a:t>
            </a:r>
            <a:endParaRPr lang="da-DK" sz="9600" dirty="0"/>
          </a:p>
        </p:txBody>
      </p:sp>
    </p:spTree>
    <p:extLst>
      <p:ext uri="{BB962C8B-B14F-4D97-AF65-F5344CB8AC3E}">
        <p14:creationId xmlns:p14="http://schemas.microsoft.com/office/powerpoint/2010/main" val="10551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6644559" y="1193088"/>
            <a:ext cx="4561200" cy="4566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" name="Group 2"/>
          <p:cNvGrpSpPr/>
          <p:nvPr/>
        </p:nvGrpSpPr>
        <p:grpSpPr>
          <a:xfrm>
            <a:off x="1123368" y="1211090"/>
            <a:ext cx="4562475" cy="4562475"/>
            <a:chOff x="114300" y="1498600"/>
            <a:chExt cx="4562475" cy="45624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562475" cy="456247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09214" y="3709637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648900" y="1196802"/>
            <a:ext cx="2276475" cy="2276475"/>
            <a:chOff x="4712544" y="3779837"/>
            <a:chExt cx="2276475" cy="2276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544" y="3779837"/>
              <a:ext cx="2276475" cy="2276475"/>
            </a:xfrm>
            <a:prstGeom prst="rect">
              <a:avLst/>
            </a:prstGeom>
          </p:spPr>
        </p:pic>
        <p:sp>
          <p:nvSpPr>
            <p:cNvPr id="97" name="Rectangle 96"/>
            <p:cNvSpPr/>
            <p:nvPr/>
          </p:nvSpPr>
          <p:spPr>
            <a:xfrm>
              <a:off x="5627678" y="479008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930039" y="1200734"/>
            <a:ext cx="1514475" cy="1514475"/>
            <a:chOff x="7059041" y="8034337"/>
            <a:chExt cx="1514475" cy="1514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41" y="8034337"/>
              <a:ext cx="1514475" cy="1514475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7575644" y="8619355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6649254" y="3476991"/>
            <a:ext cx="4067203" cy="1133475"/>
            <a:chOff x="6583429" y="3600206"/>
            <a:chExt cx="4067203" cy="1133475"/>
          </a:xfrm>
        </p:grpSpPr>
        <p:grpSp>
          <p:nvGrpSpPr>
            <p:cNvPr id="116" name="Group 115"/>
            <p:cNvGrpSpPr/>
            <p:nvPr/>
          </p:nvGrpSpPr>
          <p:grpSpPr>
            <a:xfrm>
              <a:off x="6583429" y="3600206"/>
              <a:ext cx="1140405" cy="1133475"/>
              <a:chOff x="6691354" y="5824055"/>
              <a:chExt cx="1133475" cy="11334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1354" y="5824055"/>
                <a:ext cx="1133475" cy="1133475"/>
              </a:xfrm>
              <a:prstGeom prst="rect">
                <a:avLst/>
              </a:prstGeom>
            </p:spPr>
          </p:pic>
          <p:sp>
            <p:nvSpPr>
              <p:cNvPr id="99" name="Rectangle 98"/>
              <p:cNvSpPr/>
              <p:nvPr/>
            </p:nvSpPr>
            <p:spPr>
              <a:xfrm>
                <a:off x="7031881" y="6231934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727576" y="3604371"/>
              <a:ext cx="904875" cy="904875"/>
              <a:chOff x="7860598" y="6061224"/>
              <a:chExt cx="904875" cy="9048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598" y="6061224"/>
                <a:ext cx="904875" cy="904875"/>
              </a:xfrm>
              <a:prstGeom prst="rect">
                <a:avLst/>
              </a:prstGeom>
            </p:spPr>
          </p:pic>
          <p:sp>
            <p:nvSpPr>
              <p:cNvPr id="100" name="Rectangle 99"/>
              <p:cNvSpPr/>
              <p:nvPr/>
            </p:nvSpPr>
            <p:spPr>
              <a:xfrm>
                <a:off x="8044615" y="6334998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5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8859766" y="3601009"/>
              <a:ext cx="752475" cy="752475"/>
              <a:chOff x="8801242" y="6213624"/>
              <a:chExt cx="752475" cy="75247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1242" y="6213624"/>
                <a:ext cx="752475" cy="752475"/>
              </a:xfrm>
              <a:prstGeom prst="rect">
                <a:avLst/>
              </a:prstGeom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8972701" y="6401295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6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10002932" y="3600365"/>
              <a:ext cx="647700" cy="647700"/>
              <a:chOff x="9589486" y="6318399"/>
              <a:chExt cx="647700" cy="6477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9486" y="6318399"/>
                <a:ext cx="647700" cy="647700"/>
              </a:xfrm>
              <a:prstGeom prst="rect">
                <a:avLst/>
              </a:prstGeom>
            </p:spPr>
          </p:pic>
          <p:sp>
            <p:nvSpPr>
              <p:cNvPr id="102" name="Rectangle 101"/>
              <p:cNvSpPr/>
              <p:nvPr/>
            </p:nvSpPr>
            <p:spPr>
              <a:xfrm>
                <a:off x="9686335" y="6436556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7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>
            <a:off x="6649616" y="5474752"/>
            <a:ext cx="4562416" cy="279528"/>
            <a:chOff x="6583791" y="5597967"/>
            <a:chExt cx="4562416" cy="279528"/>
          </a:xfrm>
        </p:grpSpPr>
        <p:grpSp>
          <p:nvGrpSpPr>
            <p:cNvPr id="160" name="Group 159"/>
            <p:cNvGrpSpPr/>
            <p:nvPr/>
          </p:nvGrpSpPr>
          <p:grpSpPr>
            <a:xfrm>
              <a:off x="6583791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6867718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7151645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7435572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>
              <a:off x="7719499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8003426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/>
            <p:cNvGrpSpPr/>
            <p:nvPr/>
          </p:nvGrpSpPr>
          <p:grpSpPr>
            <a:xfrm>
              <a:off x="8287353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03" name="Straight Connector 202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/>
            <p:nvPr/>
          </p:nvGrpSpPr>
          <p:grpSpPr>
            <a:xfrm>
              <a:off x="8855207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9139134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9423061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/>
            <p:cNvGrpSpPr/>
            <p:nvPr/>
          </p:nvGrpSpPr>
          <p:grpSpPr>
            <a:xfrm>
              <a:off x="9706988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9990915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10274842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>
              <a:off x="10558769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/>
            <p:cNvGrpSpPr/>
            <p:nvPr/>
          </p:nvGrpSpPr>
          <p:grpSpPr>
            <a:xfrm>
              <a:off x="10842690" y="5597967"/>
              <a:ext cx="303517" cy="279528"/>
              <a:chOff x="6578734" y="1311540"/>
              <a:chExt cx="4561200" cy="4580477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8571280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230" name="Straight Connector 22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318"/>
          <p:cNvGrpSpPr/>
          <p:nvPr/>
        </p:nvGrpSpPr>
        <p:grpSpPr>
          <a:xfrm>
            <a:off x="6571576" y="5152026"/>
            <a:ext cx="4578126" cy="328108"/>
            <a:chOff x="6505751" y="5275241"/>
            <a:chExt cx="4578126" cy="32810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7" y="5305786"/>
              <a:ext cx="286889" cy="2975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445" y="5317510"/>
              <a:ext cx="266700" cy="2667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914" y="5309239"/>
              <a:ext cx="247650" cy="247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689" y="5316774"/>
              <a:ext cx="238125" cy="2381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970" y="5306295"/>
              <a:ext cx="219075" cy="2190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803" y="5308480"/>
              <a:ext cx="209550" cy="2095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409" y="5318005"/>
              <a:ext cx="200025" cy="2000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534" y="5310803"/>
              <a:ext cx="190500" cy="190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724" y="5314532"/>
              <a:ext cx="180975" cy="1809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8295" y="5311273"/>
              <a:ext cx="180975" cy="1809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64" y="5309239"/>
              <a:ext cx="171450" cy="17145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040" y="5306311"/>
              <a:ext cx="161925" cy="1619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87" y="5305551"/>
              <a:ext cx="161925" cy="1619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5141" y="5315076"/>
              <a:ext cx="152400" cy="1524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011" y="5316774"/>
              <a:ext cx="142875" cy="1428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446" y="5316665"/>
              <a:ext cx="142875" cy="142875"/>
            </a:xfrm>
            <a:prstGeom prst="rect">
              <a:avLst/>
            </a:prstGeom>
          </p:spPr>
        </p:pic>
        <p:sp>
          <p:nvSpPr>
            <p:cNvPr id="236" name="Rectangle 235"/>
            <p:cNvSpPr/>
            <p:nvPr/>
          </p:nvSpPr>
          <p:spPr>
            <a:xfrm>
              <a:off x="6505751" y="5275241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200" dirty="0" smtClean="0">
                  <a:solidFill>
                    <a:schemeClr val="bg1"/>
                  </a:solidFill>
                </a:rPr>
                <a:t>M</a:t>
              </a:r>
              <a:r>
                <a:rPr lang="da-DK" sz="1200" baseline="-25000" dirty="0" smtClean="0">
                  <a:solidFill>
                    <a:schemeClr val="bg1"/>
                  </a:solidFill>
                </a:rPr>
                <a:t>16</a:t>
              </a:r>
              <a:endParaRPr lang="da-DK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6825551" y="5289141"/>
              <a:ext cx="389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50" dirty="0" smtClean="0">
                  <a:solidFill>
                    <a:schemeClr val="bg1"/>
                  </a:solidFill>
                </a:rPr>
                <a:t>M</a:t>
              </a:r>
              <a:r>
                <a:rPr lang="da-DK" sz="1050" baseline="-25000" dirty="0" smtClean="0">
                  <a:solidFill>
                    <a:schemeClr val="bg1"/>
                  </a:solidFill>
                </a:rPr>
                <a:t>17</a:t>
              </a:r>
              <a:endParaRPr lang="da-DK" sz="105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7096583" y="5290086"/>
              <a:ext cx="3802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00" dirty="0" smtClean="0">
                  <a:solidFill>
                    <a:schemeClr val="bg1"/>
                  </a:solidFill>
                </a:rPr>
                <a:t>M</a:t>
              </a:r>
              <a:r>
                <a:rPr lang="da-DK" sz="1000" baseline="-25000" dirty="0" smtClean="0">
                  <a:solidFill>
                    <a:schemeClr val="bg1"/>
                  </a:solidFill>
                </a:rPr>
                <a:t>18</a:t>
              </a:r>
              <a:endParaRPr lang="da-DK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381899" y="5285478"/>
              <a:ext cx="389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00" dirty="0" smtClean="0">
                  <a:solidFill>
                    <a:schemeClr val="bg1"/>
                  </a:solidFill>
                </a:rPr>
                <a:t>M</a:t>
              </a:r>
              <a:r>
                <a:rPr lang="da-DK" sz="1000" baseline="-25000" dirty="0" smtClean="0">
                  <a:solidFill>
                    <a:schemeClr val="bg1"/>
                  </a:solidFill>
                </a:rPr>
                <a:t>19</a:t>
              </a:r>
              <a:endParaRPr lang="da-DK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7664190" y="5284737"/>
              <a:ext cx="360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900" dirty="0" smtClean="0">
                  <a:solidFill>
                    <a:schemeClr val="bg1"/>
                  </a:solidFill>
                </a:rPr>
                <a:t>M</a:t>
              </a:r>
              <a:r>
                <a:rPr lang="da-DK" sz="900" baseline="-25000" dirty="0" smtClean="0">
                  <a:solidFill>
                    <a:schemeClr val="bg1"/>
                  </a:solidFill>
                </a:rPr>
                <a:t>20</a:t>
              </a:r>
              <a:endParaRPr lang="da-DK" sz="9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7940340" y="5289446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21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8224826" y="5284517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22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8511851" y="5293845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23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8787352" y="5289445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24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9072852" y="5279391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25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9364187" y="5284766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>
                  <a:solidFill>
                    <a:schemeClr val="bg1"/>
                  </a:solidFill>
                </a:rPr>
                <a:t>2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6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9639318" y="5288616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27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9920663" y="5284154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28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10782191" y="5281263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31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0486491" y="5279896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30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0203632" y="5284154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29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6650982" y="4598761"/>
            <a:ext cx="4330069" cy="584414"/>
            <a:chOff x="6585157" y="4721976"/>
            <a:chExt cx="4330069" cy="5844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84" y="4735038"/>
              <a:ext cx="409575" cy="4095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55" y="4733170"/>
              <a:ext cx="371475" cy="3714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319" y="4734188"/>
              <a:ext cx="342900" cy="34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467" y="4735868"/>
              <a:ext cx="323850" cy="3238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9" y="4730588"/>
              <a:ext cx="295275" cy="2952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7" y="4736966"/>
              <a:ext cx="570992" cy="5694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804" y="4728927"/>
              <a:ext cx="504825" cy="5048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130" y="4737926"/>
              <a:ext cx="447675" cy="447675"/>
            </a:xfrm>
            <a:prstGeom prst="rect">
              <a:avLst/>
            </a:prstGeom>
          </p:spPr>
        </p:pic>
        <p:sp>
          <p:nvSpPr>
            <p:cNvPr id="234" name="Rectangle 233"/>
            <p:cNvSpPr/>
            <p:nvPr/>
          </p:nvSpPr>
          <p:spPr>
            <a:xfrm>
              <a:off x="6639566" y="4806893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8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7163669" y="479574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660184" y="4757058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dirty="0" smtClean="0">
                  <a:solidFill>
                    <a:schemeClr val="bg1"/>
                  </a:solidFill>
                </a:rPr>
                <a:t>M</a:t>
              </a:r>
              <a:r>
                <a:rPr lang="da-DK" baseline="-25000" dirty="0" smtClean="0">
                  <a:solidFill>
                    <a:schemeClr val="bg1"/>
                  </a:solidFill>
                </a:rPr>
                <a:t>10</a:t>
              </a:r>
              <a:endParaRPr lang="da-DK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8243439" y="4769936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11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803366" y="4737871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12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9377009" y="4750769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13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9932457" y="4732187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14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0496522" y="4721976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200" dirty="0" smtClean="0">
                  <a:solidFill>
                    <a:schemeClr val="bg1"/>
                  </a:solidFill>
                </a:rPr>
                <a:t>M</a:t>
              </a:r>
              <a:r>
                <a:rPr lang="da-DK" sz="1200" baseline="-25000" dirty="0" smtClean="0">
                  <a:solidFill>
                    <a:schemeClr val="bg1"/>
                  </a:solidFill>
                </a:rPr>
                <a:t>15</a:t>
              </a:r>
              <a:endParaRPr lang="da-DK" sz="12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6566647" y="5451297"/>
            <a:ext cx="4560675" cy="184786"/>
            <a:chOff x="6500822" y="5574512"/>
            <a:chExt cx="4560675" cy="184786"/>
          </a:xfrm>
        </p:grpSpPr>
        <p:grpSp>
          <p:nvGrpSpPr>
            <p:cNvPr id="320" name="Group 319"/>
            <p:cNvGrpSpPr/>
            <p:nvPr/>
          </p:nvGrpSpPr>
          <p:grpSpPr>
            <a:xfrm>
              <a:off x="6587210" y="5596737"/>
              <a:ext cx="4474287" cy="139587"/>
              <a:chOff x="6587210" y="5596737"/>
              <a:chExt cx="4474287" cy="13958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7210" y="5602974"/>
                <a:ext cx="133350" cy="13335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1226" y="5599413"/>
                <a:ext cx="146572" cy="13335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8923" y="5598091"/>
                <a:ext cx="133350" cy="13335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503" y="5602324"/>
                <a:ext cx="134109" cy="12351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0328" y="5602014"/>
                <a:ext cx="123825" cy="12382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0360" y="5603017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0757" y="5598076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1430" y="5600790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8578" y="560424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945" y="560168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3683" y="5604869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1774" y="560168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05" y="560167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4176" y="5603880"/>
                <a:ext cx="95250" cy="9525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7285" y="560273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574" y="560273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0327" y="560273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7147" y="5602974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7192" y="5596737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4205" y="5599118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1743" y="560167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5068" y="560167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8935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3313" y="5601806"/>
                <a:ext cx="76200" cy="762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3261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7292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7021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845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5347" y="5603349"/>
                <a:ext cx="66675" cy="6667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07085" y="5600662"/>
                <a:ext cx="66675" cy="6667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3763" y="5604987"/>
                <a:ext cx="66675" cy="6667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4822" y="5603880"/>
                <a:ext cx="66675" cy="66675"/>
              </a:xfrm>
              <a:prstGeom prst="rect">
                <a:avLst/>
              </a:prstGeom>
            </p:spPr>
          </p:pic>
        </p:grpSp>
        <p:sp>
          <p:nvSpPr>
            <p:cNvPr id="347" name="Rectangle 346"/>
            <p:cNvSpPr/>
            <p:nvPr/>
          </p:nvSpPr>
          <p:spPr>
            <a:xfrm>
              <a:off x="6653558" y="5574512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33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500822" y="5574632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32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8159920" y="5801290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Output  n x n</a:t>
            </a:r>
            <a:endParaRPr lang="da-DK" sz="2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785817" y="5797357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Input  n x n</a:t>
            </a:r>
            <a:endParaRPr lang="da-DK" sz="2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6644559" y="1188325"/>
            <a:ext cx="4561200" cy="4580477"/>
            <a:chOff x="6578734" y="1311540"/>
            <a:chExt cx="4561200" cy="4580477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578734" y="3596903"/>
              <a:ext cx="45612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852191" y="1311540"/>
              <a:ext cx="7626" cy="4580477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5" name="Group 314"/>
          <p:cNvGrpSpPr/>
          <p:nvPr/>
        </p:nvGrpSpPr>
        <p:grpSpPr>
          <a:xfrm>
            <a:off x="6644559" y="3468459"/>
            <a:ext cx="4560945" cy="2284324"/>
            <a:chOff x="6578734" y="3591674"/>
            <a:chExt cx="4560945" cy="2284324"/>
          </a:xfrm>
        </p:grpSpPr>
        <p:grpSp>
          <p:nvGrpSpPr>
            <p:cNvPr id="110" name="Group 109"/>
            <p:cNvGrpSpPr/>
            <p:nvPr/>
          </p:nvGrpSpPr>
          <p:grpSpPr>
            <a:xfrm>
              <a:off x="6578734" y="3591674"/>
              <a:ext cx="2288226" cy="2284324"/>
              <a:chOff x="6578734" y="1311540"/>
              <a:chExt cx="4561200" cy="4580477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8851453" y="3591674"/>
              <a:ext cx="2288226" cy="2284324"/>
              <a:chOff x="6578734" y="1311540"/>
              <a:chExt cx="4561200" cy="4580477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Group 315"/>
          <p:cNvGrpSpPr/>
          <p:nvPr/>
        </p:nvGrpSpPr>
        <p:grpSpPr>
          <a:xfrm>
            <a:off x="6650988" y="4606953"/>
            <a:ext cx="4552375" cy="1161849"/>
            <a:chOff x="6585163" y="4730168"/>
            <a:chExt cx="4552375" cy="1161849"/>
          </a:xfrm>
        </p:grpSpPr>
        <p:grpSp>
          <p:nvGrpSpPr>
            <p:cNvPr id="120" name="Group 119"/>
            <p:cNvGrpSpPr/>
            <p:nvPr/>
          </p:nvGrpSpPr>
          <p:grpSpPr>
            <a:xfrm>
              <a:off x="9995565" y="4731404"/>
              <a:ext cx="1141973" cy="1160613"/>
              <a:chOff x="6578734" y="1311540"/>
              <a:chExt cx="4561200" cy="4580477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8865300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6585163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7716394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/>
          <p:cNvGrpSpPr/>
          <p:nvPr/>
        </p:nvGrpSpPr>
        <p:grpSpPr>
          <a:xfrm>
            <a:off x="6641000" y="5184867"/>
            <a:ext cx="4552864" cy="581007"/>
            <a:chOff x="6575175" y="5308082"/>
            <a:chExt cx="4552864" cy="581007"/>
          </a:xfrm>
        </p:grpSpPr>
        <p:grpSp>
          <p:nvGrpSpPr>
            <p:cNvPr id="135" name="Group 134"/>
            <p:cNvGrpSpPr/>
            <p:nvPr/>
          </p:nvGrpSpPr>
          <p:grpSpPr>
            <a:xfrm>
              <a:off x="6575175" y="5308082"/>
              <a:ext cx="600131" cy="581007"/>
              <a:chOff x="6578734" y="1311540"/>
              <a:chExt cx="4561200" cy="4580477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8865538" y="5308082"/>
              <a:ext cx="576205" cy="581007"/>
              <a:chOff x="6578734" y="1311540"/>
              <a:chExt cx="4731566" cy="4580477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6578734" y="3596902"/>
                <a:ext cx="4731566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7158493" y="5308082"/>
              <a:ext cx="564091" cy="581007"/>
              <a:chOff x="6578734" y="1311540"/>
              <a:chExt cx="4632090" cy="4580477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6578734" y="3596902"/>
                <a:ext cx="463209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9434553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7727508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003568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8296523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10572581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2" name="Group 311"/>
          <p:cNvGrpSpPr/>
          <p:nvPr/>
        </p:nvGrpSpPr>
        <p:grpSpPr>
          <a:xfrm>
            <a:off x="6648900" y="5617709"/>
            <a:ext cx="4544665" cy="137246"/>
            <a:chOff x="6583075" y="5740924"/>
            <a:chExt cx="4544665" cy="137246"/>
          </a:xfrm>
        </p:grpSpPr>
        <p:cxnSp>
          <p:nvCxnSpPr>
            <p:cNvPr id="240" name="Straight Connector 239"/>
            <p:cNvCxnSpPr/>
            <p:nvPr/>
          </p:nvCxnSpPr>
          <p:spPr>
            <a:xfrm>
              <a:off x="6583075" y="5809547"/>
              <a:ext cx="4544665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6539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67960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69382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70804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72226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73648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75069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76491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77913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79335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80757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82178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83600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85022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>
              <a:off x="86444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87866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89287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>
              <a:off x="90709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92131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93553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94975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>
              <a:off x="96396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99240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100662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>
              <a:off x="103505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104927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>
              <a:off x="106349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107771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109193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>
              <a:off x="11061497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102084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97818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Right Arrow 66"/>
          <p:cNvSpPr/>
          <p:nvPr/>
        </p:nvSpPr>
        <p:spPr>
          <a:xfrm>
            <a:off x="5896476" y="3230138"/>
            <a:ext cx="569102" cy="5405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1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350" grpId="0"/>
      <p:bldP spid="351" grpId="0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41838"/>
              </p:ext>
            </p:extLst>
          </p:nvPr>
        </p:nvGraphicFramePr>
        <p:xfrm>
          <a:off x="347638" y="1740517"/>
          <a:ext cx="4608000" cy="46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994406"/>
                  </p:ext>
                </p:extLst>
              </p:nvPr>
            </p:nvGraphicFramePr>
            <p:xfrm>
              <a:off x="5385403" y="4617382"/>
              <a:ext cx="1728000" cy="17438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292741962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0425051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88718476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243986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42397125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66284851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a-DK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d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da-DK" sz="11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018101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9779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58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9684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79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51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33634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vert="vert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48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38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2021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a-DK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d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da-DK" sz="11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56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894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5994406"/>
                  </p:ext>
                </p:extLst>
              </p:nvPr>
            </p:nvGraphicFramePr>
            <p:xfrm>
              <a:off x="5385403" y="4617382"/>
              <a:ext cx="1728000" cy="17438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292741962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0425051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88718476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243986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42397125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66284851"/>
                        </a:ext>
                      </a:extLst>
                    </a:gridCol>
                  </a:tblGrid>
                  <a:tr h="295910">
                    <a:tc>
                      <a:txBody>
                        <a:bodyPr/>
                        <a:lstStyle/>
                        <a:p>
                          <a:pPr algn="ctr" fontAlgn="b"/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12766" r="-14894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018101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9779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58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9684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44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79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51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33634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vert="vert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48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38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20216"/>
                      </a:ext>
                    </a:extLst>
                  </a:tr>
                  <a:tr h="29591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511" t="-485714" r="-51914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42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27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56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55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894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15511" y="6152276"/>
                <a:ext cx="2886752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a-DK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a-DK" sz="1400" b="0" i="0" smtClean="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17+85+55+23+90+21+22+48+80</m:t>
                            </m:r>
                            <m:r>
                              <m:rPr>
                                <m:nor/>
                              </m:rPr>
                              <a:rPr lang="da-DK" sz="1400" i="0" dirty="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a-DK" sz="1400" b="0" i="0" smtClean="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da-DK" sz="1400" dirty="0" smtClean="0">
                    <a:solidFill>
                      <a:srgbClr val="C00000"/>
                    </a:solidFill>
                    <a:latin typeface="+mj-lt"/>
                  </a:rPr>
                  <a:t> = 49</a:t>
                </a:r>
                <a:endParaRPr lang="da-DK" sz="1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511" y="6152276"/>
                <a:ext cx="2886752" cy="342401"/>
              </a:xfrm>
              <a:prstGeom prst="rect">
                <a:avLst/>
              </a:prstGeom>
              <a:blipFill>
                <a:blip r:embed="rId5"/>
                <a:stretch>
                  <a:fillRect t="-1786" r="-2954" b="-1785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/>
          <p:cNvSpPr/>
          <p:nvPr/>
        </p:nvSpPr>
        <p:spPr>
          <a:xfrm>
            <a:off x="3230963" y="3340993"/>
            <a:ext cx="3124441" cy="1820513"/>
          </a:xfrm>
          <a:custGeom>
            <a:avLst/>
            <a:gdLst>
              <a:gd name="connsiteX0" fmla="*/ 0 w 3472774"/>
              <a:gd name="connsiteY0" fmla="*/ 51290 h 2240013"/>
              <a:gd name="connsiteX1" fmla="*/ 2548647 w 3472774"/>
              <a:gd name="connsiteY1" fmla="*/ 284753 h 2240013"/>
              <a:gd name="connsiteX2" fmla="*/ 3472774 w 3472774"/>
              <a:gd name="connsiteY2" fmla="*/ 2240013 h 2240013"/>
              <a:gd name="connsiteX0" fmla="*/ 0 w 3404680"/>
              <a:gd name="connsiteY0" fmla="*/ 49946 h 2209486"/>
              <a:gd name="connsiteX1" fmla="*/ 2548647 w 3404680"/>
              <a:gd name="connsiteY1" fmla="*/ 283409 h 2209486"/>
              <a:gd name="connsiteX2" fmla="*/ 3404680 w 3404680"/>
              <a:gd name="connsiteY2" fmla="*/ 2209486 h 2209486"/>
              <a:gd name="connsiteX0" fmla="*/ 0 w 3404680"/>
              <a:gd name="connsiteY0" fmla="*/ 49946 h 2209486"/>
              <a:gd name="connsiteX1" fmla="*/ 2548647 w 3404680"/>
              <a:gd name="connsiteY1" fmla="*/ 283409 h 2209486"/>
              <a:gd name="connsiteX2" fmla="*/ 3404680 w 3404680"/>
              <a:gd name="connsiteY2" fmla="*/ 2209486 h 2209486"/>
              <a:gd name="connsiteX0" fmla="*/ 0 w 3404680"/>
              <a:gd name="connsiteY0" fmla="*/ 1746 h 2161286"/>
              <a:gd name="connsiteX1" fmla="*/ 787941 w 3404680"/>
              <a:gd name="connsiteY1" fmla="*/ 2102919 h 2161286"/>
              <a:gd name="connsiteX2" fmla="*/ 3404680 w 3404680"/>
              <a:gd name="connsiteY2" fmla="*/ 2161286 h 2161286"/>
              <a:gd name="connsiteX0" fmla="*/ 0 w 3463046"/>
              <a:gd name="connsiteY0" fmla="*/ 2667 h 1393722"/>
              <a:gd name="connsiteX1" fmla="*/ 846307 w 3463046"/>
              <a:gd name="connsiteY1" fmla="*/ 1335355 h 1393722"/>
              <a:gd name="connsiteX2" fmla="*/ 3463046 w 3463046"/>
              <a:gd name="connsiteY2" fmla="*/ 1393722 h 1393722"/>
              <a:gd name="connsiteX0" fmla="*/ 0 w 3463046"/>
              <a:gd name="connsiteY0" fmla="*/ 0 h 1391055"/>
              <a:gd name="connsiteX1" fmla="*/ 846307 w 3463046"/>
              <a:gd name="connsiteY1" fmla="*/ 1332688 h 1391055"/>
              <a:gd name="connsiteX2" fmla="*/ 3463046 w 3463046"/>
              <a:gd name="connsiteY2" fmla="*/ 1391055 h 1391055"/>
              <a:gd name="connsiteX0" fmla="*/ 0 w 3463046"/>
              <a:gd name="connsiteY0" fmla="*/ 0 h 1391055"/>
              <a:gd name="connsiteX1" fmla="*/ 3463046 w 3463046"/>
              <a:gd name="connsiteY1" fmla="*/ 1391055 h 1391055"/>
              <a:gd name="connsiteX0" fmla="*/ 0 w 3463046"/>
              <a:gd name="connsiteY0" fmla="*/ 0 h 1391055"/>
              <a:gd name="connsiteX1" fmla="*/ 3463046 w 3463046"/>
              <a:gd name="connsiteY1" fmla="*/ 1391055 h 1391055"/>
              <a:gd name="connsiteX0" fmla="*/ 0 w 3463046"/>
              <a:gd name="connsiteY0" fmla="*/ 0 h 1953891"/>
              <a:gd name="connsiteX1" fmla="*/ 3463046 w 3463046"/>
              <a:gd name="connsiteY1" fmla="*/ 1391055 h 1953891"/>
              <a:gd name="connsiteX0" fmla="*/ 0 w 3463046"/>
              <a:gd name="connsiteY0" fmla="*/ 0 h 2192830"/>
              <a:gd name="connsiteX1" fmla="*/ 3463046 w 3463046"/>
              <a:gd name="connsiteY1" fmla="*/ 1712068 h 2192830"/>
              <a:gd name="connsiteX0" fmla="*/ 0 w 3463046"/>
              <a:gd name="connsiteY0" fmla="*/ 0 h 1712068"/>
              <a:gd name="connsiteX1" fmla="*/ 3463046 w 3463046"/>
              <a:gd name="connsiteY1" fmla="*/ 1712068 h 1712068"/>
              <a:gd name="connsiteX0" fmla="*/ 0 w 3463046"/>
              <a:gd name="connsiteY0" fmla="*/ 30804 h 1742872"/>
              <a:gd name="connsiteX1" fmla="*/ 3463046 w 3463046"/>
              <a:gd name="connsiteY1" fmla="*/ 1742872 h 1742872"/>
              <a:gd name="connsiteX0" fmla="*/ 0 w 3463046"/>
              <a:gd name="connsiteY0" fmla="*/ 231019 h 1943087"/>
              <a:gd name="connsiteX1" fmla="*/ 1410511 w 3463046"/>
              <a:gd name="connsiteY1" fmla="*/ 17009 h 1943087"/>
              <a:gd name="connsiteX2" fmla="*/ 3463046 w 3463046"/>
              <a:gd name="connsiteY2" fmla="*/ 1943087 h 1943087"/>
              <a:gd name="connsiteX0" fmla="*/ 0 w 3472773"/>
              <a:gd name="connsiteY0" fmla="*/ 15 h 2052551"/>
              <a:gd name="connsiteX1" fmla="*/ 1420238 w 3472773"/>
              <a:gd name="connsiteY1" fmla="*/ 126473 h 2052551"/>
              <a:gd name="connsiteX2" fmla="*/ 3472773 w 3472773"/>
              <a:gd name="connsiteY2" fmla="*/ 2052551 h 2052551"/>
              <a:gd name="connsiteX0" fmla="*/ 0 w 3472773"/>
              <a:gd name="connsiteY0" fmla="*/ 0 h 2052536"/>
              <a:gd name="connsiteX1" fmla="*/ 3472773 w 3472773"/>
              <a:gd name="connsiteY1" fmla="*/ 2052536 h 2052536"/>
              <a:gd name="connsiteX0" fmla="*/ 0 w 3472773"/>
              <a:gd name="connsiteY0" fmla="*/ 33407 h 2085943"/>
              <a:gd name="connsiteX1" fmla="*/ 3472773 w 3472773"/>
              <a:gd name="connsiteY1" fmla="*/ 2085943 h 2085943"/>
              <a:gd name="connsiteX0" fmla="*/ 0 w 3356041"/>
              <a:gd name="connsiteY0" fmla="*/ 33067 h 2105059"/>
              <a:gd name="connsiteX1" fmla="*/ 3356041 w 3356041"/>
              <a:gd name="connsiteY1" fmla="*/ 2105059 h 2105059"/>
              <a:gd name="connsiteX0" fmla="*/ 0 w 3385224"/>
              <a:gd name="connsiteY0" fmla="*/ 38781 h 1828671"/>
              <a:gd name="connsiteX1" fmla="*/ 3385224 w 3385224"/>
              <a:gd name="connsiteY1" fmla="*/ 1828671 h 1828671"/>
              <a:gd name="connsiteX0" fmla="*/ 0 w 3385224"/>
              <a:gd name="connsiteY0" fmla="*/ 62888 h 1852778"/>
              <a:gd name="connsiteX1" fmla="*/ 3385224 w 3385224"/>
              <a:gd name="connsiteY1" fmla="*/ 1852778 h 1852778"/>
              <a:gd name="connsiteX0" fmla="*/ 0 w 3406655"/>
              <a:gd name="connsiteY0" fmla="*/ 59841 h 1904500"/>
              <a:gd name="connsiteX1" fmla="*/ 3406655 w 3406655"/>
              <a:gd name="connsiteY1" fmla="*/ 1904500 h 1904500"/>
              <a:gd name="connsiteX0" fmla="*/ 0 w 3551911"/>
              <a:gd name="connsiteY0" fmla="*/ 59715 h 1906755"/>
              <a:gd name="connsiteX1" fmla="*/ 3551911 w 3551911"/>
              <a:gd name="connsiteY1" fmla="*/ 1906755 h 1906755"/>
              <a:gd name="connsiteX0" fmla="*/ 0 w 3729975"/>
              <a:gd name="connsiteY0" fmla="*/ 72296 h 1719756"/>
              <a:gd name="connsiteX1" fmla="*/ 3729975 w 3729975"/>
              <a:gd name="connsiteY1" fmla="*/ 1719756 h 1719756"/>
              <a:gd name="connsiteX0" fmla="*/ 0 w 3729975"/>
              <a:gd name="connsiteY0" fmla="*/ 376 h 1647836"/>
              <a:gd name="connsiteX1" fmla="*/ 3729975 w 3729975"/>
              <a:gd name="connsiteY1" fmla="*/ 1647836 h 164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9975" h="1647836">
                <a:moveTo>
                  <a:pt x="0" y="376"/>
                </a:moveTo>
                <a:cubicBezTo>
                  <a:pt x="1543174" y="-12321"/>
                  <a:pt x="3389507" y="292448"/>
                  <a:pt x="3729975" y="1647836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Oval 23"/>
          <p:cNvSpPr/>
          <p:nvPr/>
        </p:nvSpPr>
        <p:spPr>
          <a:xfrm>
            <a:off x="133906" y="651502"/>
            <a:ext cx="6260409" cy="7329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21128" y="1647346"/>
                <a:ext cx="3911884" cy="25853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= 0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	for r = 0 to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		for k = 0 to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		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+ M</a:t>
                </a:r>
                <a:r>
                  <a:rPr lang="da-DK" baseline="-25000" dirty="0" smtClean="0"/>
                  <a:t>1</a:t>
                </a:r>
                <a:r>
                  <a:rPr lang="da-DK" dirty="0" smtClean="0"/>
                  <a:t>[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*</a:t>
                </a:r>
                <a:r>
                  <a:rPr lang="da-DK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err="1" smtClean="0"/>
                  <a:t>+r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*</a:t>
                </a:r>
                <a:r>
                  <a:rPr lang="da-DK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err="1" smtClean="0"/>
                  <a:t>+k</a:t>
                </a:r>
                <a:r>
                  <a:rPr lang="da-DK" dirty="0" smtClean="0"/>
                  <a:t>]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sum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 smtClean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128" y="1647346"/>
                <a:ext cx="3911884" cy="2585323"/>
              </a:xfrm>
              <a:prstGeom prst="rect">
                <a:avLst/>
              </a:prstGeom>
              <a:blipFill>
                <a:blip r:embed="rId6"/>
                <a:stretch>
                  <a:fillRect l="-1087" t="-939" b="-258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8898" y="1339024"/>
            <a:ext cx="5496797" cy="5524985"/>
            <a:chOff x="28898" y="1339024"/>
            <a:chExt cx="5496797" cy="5524985"/>
          </a:xfrm>
        </p:grpSpPr>
        <p:sp>
          <p:nvSpPr>
            <p:cNvPr id="2" name="Left Brace 1"/>
            <p:cNvSpPr/>
            <p:nvPr/>
          </p:nvSpPr>
          <p:spPr>
            <a:xfrm rot="10800000">
              <a:off x="5032153" y="2019735"/>
              <a:ext cx="72000" cy="4328782"/>
            </a:xfrm>
            <a:prstGeom prst="leftBrace">
              <a:avLst>
                <a:gd name="adj1" fmla="val 67937"/>
                <a:gd name="adj2" fmla="val 4979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2755247" y="4300771"/>
              <a:ext cx="72000" cy="4328782"/>
            </a:xfrm>
            <a:prstGeom prst="leftBrace">
              <a:avLst>
                <a:gd name="adj1" fmla="val 67937"/>
                <a:gd name="adj2" fmla="val 4979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4018" y="6494677"/>
              <a:ext cx="37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n</a:t>
              </a:r>
              <a:endParaRPr lang="da-DK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6863" y="3999460"/>
              <a:ext cx="37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n</a:t>
              </a:r>
              <a:endParaRPr lang="da-DK" dirty="0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333683" y="2896035"/>
              <a:ext cx="72000" cy="864000"/>
            </a:xfrm>
            <a:prstGeom prst="leftBrace">
              <a:avLst>
                <a:gd name="adj1" fmla="val 67937"/>
                <a:gd name="adj2" fmla="val 49794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Left Brace 11"/>
            <p:cNvSpPr/>
            <p:nvPr/>
          </p:nvSpPr>
          <p:spPr>
            <a:xfrm rot="5400000">
              <a:off x="2755247" y="1332297"/>
              <a:ext cx="72000" cy="864000"/>
            </a:xfrm>
            <a:prstGeom prst="leftBrace">
              <a:avLst>
                <a:gd name="adj1" fmla="val 67937"/>
                <a:gd name="adj2" fmla="val 49794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44018" y="1339024"/>
              <a:ext cx="37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98" y="3129347"/>
              <a:ext cx="378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0148" y="1647346"/>
              <a:ext cx="886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M</a:t>
              </a:r>
              <a:r>
                <a:rPr lang="da-DK" baseline="-25000" dirty="0" smtClean="0"/>
                <a:t>1</a:t>
              </a:r>
              <a:endParaRPr lang="da-DK" baseline="-25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46863" y="4368792"/>
            <a:ext cx="2635350" cy="2468640"/>
            <a:chOff x="5146863" y="4368792"/>
            <a:chExt cx="2635350" cy="2468640"/>
          </a:xfrm>
        </p:grpSpPr>
        <p:grpSp>
          <p:nvGrpSpPr>
            <p:cNvPr id="29" name="Group 28"/>
            <p:cNvGrpSpPr/>
            <p:nvPr/>
          </p:nvGrpSpPr>
          <p:grpSpPr>
            <a:xfrm>
              <a:off x="5146863" y="4368792"/>
              <a:ext cx="2635350" cy="2468640"/>
              <a:chOff x="5548550" y="3863248"/>
              <a:chExt cx="2635350" cy="24686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548550" y="4655962"/>
                <a:ext cx="37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075090" y="3863248"/>
                <a:ext cx="2108810" cy="2468640"/>
                <a:chOff x="6075090" y="3863248"/>
                <a:chExt cx="2108810" cy="2468640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075090" y="4409173"/>
                  <a:ext cx="2108810" cy="1922715"/>
                  <a:chOff x="6075090" y="4409173"/>
                  <a:chExt cx="2108810" cy="1922715"/>
                </a:xfrm>
              </p:grpSpPr>
              <p:sp>
                <p:nvSpPr>
                  <p:cNvPr id="17" name="Left Brace 16"/>
                  <p:cNvSpPr/>
                  <p:nvPr/>
                </p:nvSpPr>
                <p:spPr>
                  <a:xfrm rot="10800000">
                    <a:off x="7578003" y="4409173"/>
                    <a:ext cx="72000" cy="1440000"/>
                  </a:xfrm>
                  <a:prstGeom prst="leftBrace">
                    <a:avLst>
                      <a:gd name="adj1" fmla="val 67937"/>
                      <a:gd name="adj2" fmla="val 49794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075090" y="5904452"/>
                    <a:ext cx="1440000" cy="427436"/>
                    <a:chOff x="6075090" y="5904452"/>
                    <a:chExt cx="1440000" cy="427436"/>
                  </a:xfrm>
                </p:grpSpPr>
                <p:sp>
                  <p:nvSpPr>
                    <p:cNvPr id="16" name="Left Brace 15"/>
                    <p:cNvSpPr/>
                    <p:nvPr/>
                  </p:nvSpPr>
                  <p:spPr>
                    <a:xfrm rot="16200000">
                      <a:off x="6759090" y="5220452"/>
                      <a:ext cx="72000" cy="1440000"/>
                    </a:xfrm>
                    <a:prstGeom prst="leftBrace">
                      <a:avLst>
                        <a:gd name="adj1" fmla="val 67937"/>
                        <a:gd name="adj2" fmla="val 49794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TextBox 17"/>
                        <p:cNvSpPr txBox="1"/>
                        <p:nvPr/>
                      </p:nvSpPr>
                      <p:spPr>
                        <a:xfrm>
                          <a:off x="6647846" y="5962556"/>
                          <a:ext cx="37883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a-DK" smtClean="0">
                                    <a:solidFill>
                                      <a:srgbClr val="000000"/>
                                    </a:solidFill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smtClean="0">
                                    <a:solidFill>
                                      <a:srgbClr val="000000"/>
                                    </a:solidFill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smtClean="0">
                                    <a:solidFill>
                                      <a:srgbClr val="000000"/>
                                    </a:solidFill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da-DK" dirty="0"/>
                        </a:p>
                      </p:txBody>
                    </p:sp>
                  </mc:Choice>
                  <mc:Fallback xmlns="">
                    <p:sp>
                      <p:nvSpPr>
                        <p:cNvPr id="18" name="TextBox 1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647846" y="5962556"/>
                          <a:ext cx="378832" cy="369332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6129" r="-16129" b="-819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a-DK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669251" y="4924933"/>
                    <a:ext cx="5146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a-DK" dirty="0" smtClean="0"/>
                      <a:t>n/d</a:t>
                    </a:r>
                    <a:endParaRPr lang="da-DK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6607608" y="3863248"/>
                  <a:ext cx="3788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dirty="0" smtClean="0">
                      <a:solidFill>
                        <a:srgbClr val="C00000"/>
                      </a:solidFill>
                    </a:rPr>
                    <a:t>j</a:t>
                  </a:r>
                  <a:endParaRPr lang="da-DK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5219972" y="4548109"/>
              <a:ext cx="886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M</a:t>
              </a:r>
              <a:r>
                <a:rPr lang="da-DK" baseline="-25000" dirty="0" smtClean="0"/>
                <a:t>d</a:t>
              </a:r>
              <a:endParaRPr lang="da-DK" baseline="-250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921128" y="4358770"/>
            <a:ext cx="3911884" cy="366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M</a:t>
            </a:r>
            <a:r>
              <a:rPr lang="da-DK" baseline="-25000" dirty="0" smtClean="0">
                <a:solidFill>
                  <a:srgbClr val="C00000"/>
                </a:solidFill>
              </a:rPr>
              <a:t>1 </a:t>
            </a:r>
            <a:r>
              <a:rPr lang="da-DK" dirty="0" smtClean="0">
                <a:solidFill>
                  <a:srgbClr val="C00000"/>
                </a:solidFill>
              </a:rPr>
              <a:t>tilgås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3</a:t>
            </a:r>
            <a:r>
              <a:rPr lang="da-DK" dirty="0" smtClean="0">
                <a:solidFill>
                  <a:srgbClr val="C00000"/>
                </a:solidFill>
              </a:rPr>
              <a:t> gange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9172379" y="3901119"/>
            <a:ext cx="1265557" cy="521724"/>
          </a:xfrm>
          <a:custGeom>
            <a:avLst/>
            <a:gdLst>
              <a:gd name="connsiteX0" fmla="*/ 0 w 68580"/>
              <a:gd name="connsiteY0" fmla="*/ 533400 h 533400"/>
              <a:gd name="connsiteX1" fmla="*/ 68580 w 68580"/>
              <a:gd name="connsiteY1" fmla="*/ 0 h 533400"/>
              <a:gd name="connsiteX0" fmla="*/ 0 w 107672"/>
              <a:gd name="connsiteY0" fmla="*/ 533400 h 533400"/>
              <a:gd name="connsiteX1" fmla="*/ 68580 w 107672"/>
              <a:gd name="connsiteY1" fmla="*/ 0 h 533400"/>
              <a:gd name="connsiteX0" fmla="*/ 0 w 163966"/>
              <a:gd name="connsiteY0" fmla="*/ 533400 h 533400"/>
              <a:gd name="connsiteX1" fmla="*/ 68580 w 163966"/>
              <a:gd name="connsiteY1" fmla="*/ 0 h 533400"/>
              <a:gd name="connsiteX0" fmla="*/ 0 w 149810"/>
              <a:gd name="connsiteY0" fmla="*/ 585787 h 585787"/>
              <a:gd name="connsiteX1" fmla="*/ 42386 w 149810"/>
              <a:gd name="connsiteY1" fmla="*/ 0 h 585787"/>
              <a:gd name="connsiteX0" fmla="*/ 24289 w 144682"/>
              <a:gd name="connsiteY0" fmla="*/ 588168 h 588168"/>
              <a:gd name="connsiteX1" fmla="*/ 0 w 144682"/>
              <a:gd name="connsiteY1" fmla="*/ 0 h 588168"/>
              <a:gd name="connsiteX0" fmla="*/ 24289 w 106243"/>
              <a:gd name="connsiteY0" fmla="*/ 588168 h 588168"/>
              <a:gd name="connsiteX1" fmla="*/ 0 w 106243"/>
              <a:gd name="connsiteY1" fmla="*/ 0 h 588168"/>
              <a:gd name="connsiteX0" fmla="*/ 0 w 986879"/>
              <a:gd name="connsiteY0" fmla="*/ 601139 h 601139"/>
              <a:gd name="connsiteX1" fmla="*/ 974418 w 986879"/>
              <a:gd name="connsiteY1" fmla="*/ 0 h 601139"/>
              <a:gd name="connsiteX0" fmla="*/ 0 w 994276"/>
              <a:gd name="connsiteY0" fmla="*/ 601139 h 601139"/>
              <a:gd name="connsiteX1" fmla="*/ 974418 w 994276"/>
              <a:gd name="connsiteY1" fmla="*/ 0 h 601139"/>
              <a:gd name="connsiteX0" fmla="*/ 0 w 1049250"/>
              <a:gd name="connsiteY0" fmla="*/ 601139 h 601139"/>
              <a:gd name="connsiteX1" fmla="*/ 974418 w 1049250"/>
              <a:gd name="connsiteY1" fmla="*/ 0 h 601139"/>
              <a:gd name="connsiteX0" fmla="*/ 0 w 1146212"/>
              <a:gd name="connsiteY0" fmla="*/ 581683 h 581683"/>
              <a:gd name="connsiteX1" fmla="*/ 1078180 w 1146212"/>
              <a:gd name="connsiteY1" fmla="*/ 0 h 581683"/>
              <a:gd name="connsiteX0" fmla="*/ 0 w 1140117"/>
              <a:gd name="connsiteY0" fmla="*/ 555742 h 555742"/>
              <a:gd name="connsiteX1" fmla="*/ 1071695 w 1140117"/>
              <a:gd name="connsiteY1" fmla="*/ 0 h 5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0117" h="555742">
                <a:moveTo>
                  <a:pt x="0" y="555742"/>
                </a:moveTo>
                <a:cubicBezTo>
                  <a:pt x="537260" y="346072"/>
                  <a:pt x="1387581" y="457166"/>
                  <a:pt x="1071695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TextBox 38"/>
          <p:cNvSpPr txBox="1"/>
          <p:nvPr/>
        </p:nvSpPr>
        <p:spPr>
          <a:xfrm rot="2450814">
            <a:off x="5081168" y="3685845"/>
            <a:ext cx="14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gennemsnit</a:t>
            </a:r>
            <a:endParaRPr lang="da-DK" dirty="0">
              <a:solidFill>
                <a:srgbClr val="C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64355" y="1461353"/>
            <a:ext cx="2720996" cy="1569365"/>
            <a:chOff x="-264355" y="1461353"/>
            <a:chExt cx="2720996" cy="1569365"/>
          </a:xfrm>
        </p:grpSpPr>
        <p:sp>
          <p:nvSpPr>
            <p:cNvPr id="34" name="TextBox 33"/>
            <p:cNvSpPr txBox="1"/>
            <p:nvPr/>
          </p:nvSpPr>
          <p:spPr>
            <a:xfrm>
              <a:off x="-264355" y="2631369"/>
              <a:ext cx="673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 smtClean="0">
                  <a:solidFill>
                    <a:srgbClr val="C00000"/>
                  </a:solidFill>
                </a:rPr>
                <a:t>i</a:t>
              </a:r>
              <a:r>
                <a:rPr lang="da-DK" dirty="0" smtClean="0"/>
                <a:t>*</a:t>
              </a:r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09642" y="2891321"/>
              <a:ext cx="131061" cy="139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751583" y="1461353"/>
              <a:ext cx="673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rgbClr val="C00000"/>
                  </a:solidFill>
                </a:rPr>
                <a:t>j</a:t>
              </a:r>
              <a:r>
                <a:rPr lang="da-DK" dirty="0" smtClean="0"/>
                <a:t>*</a:t>
              </a:r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d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325580" y="1721305"/>
              <a:ext cx="131061" cy="139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49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4" grpId="0" animBg="1"/>
      <p:bldP spid="25" grpId="0" animBg="1"/>
      <p:bldP spid="33" grpId="0" animBg="1"/>
      <p:bldP spid="36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94" t="16023" r="7472" b="10197"/>
          <a:stretch/>
        </p:blipFill>
        <p:spPr>
          <a:xfrm>
            <a:off x="1021030" y="1747789"/>
            <a:ext cx="5825728" cy="2860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65808" y="1807164"/>
                <a:ext cx="3911884" cy="25853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	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Tid </a:t>
                </a:r>
                <a:r>
                  <a:rPr lang="da-DK" dirty="0">
                    <a:solidFill>
                      <a:srgbClr val="C00000"/>
                    </a:solidFill>
                  </a:rPr>
                  <a:t>≈ </a:t>
                </a:r>
                <a:r>
                  <a:rPr lang="da-DK" b="1" dirty="0" smtClean="0">
                    <a:solidFill>
                      <a:srgbClr val="C00000"/>
                    </a:solidFill>
                  </a:rPr>
                  <a:t>n</a:t>
                </a:r>
                <a:r>
                  <a:rPr lang="da-DK" b="1" baseline="30000" dirty="0" smtClean="0">
                    <a:solidFill>
                      <a:srgbClr val="C00000"/>
                    </a:solidFill>
                  </a:rPr>
                  <a:t>3</a:t>
                </a:r>
                <a:endParaRPr lang="da-DK" dirty="0" smtClean="0"/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= 0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	for r = 0 to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		for k = 0 to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		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</a:t>
                </a:r>
                <a:r>
                  <a:rPr lang="da-DK" dirty="0" smtClean="0"/>
                  <a:t> + M</a:t>
                </a:r>
                <a:r>
                  <a:rPr lang="da-DK" baseline="-25000" dirty="0" smtClean="0"/>
                  <a:t>1</a:t>
                </a:r>
                <a:r>
                  <a:rPr lang="da-DK" dirty="0" smtClean="0"/>
                  <a:t>[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*</a:t>
                </a:r>
                <a:r>
                  <a:rPr lang="da-DK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err="1" smtClean="0"/>
                  <a:t>+r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*</a:t>
                </a:r>
                <a:r>
                  <a:rPr lang="da-DK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err="1" smtClean="0"/>
                  <a:t>+k</a:t>
                </a:r>
                <a:r>
                  <a:rPr lang="da-DK" dirty="0" smtClean="0"/>
                  <a:t>]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sum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 smtClean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808" y="1807164"/>
                <a:ext cx="3911884" cy="2585323"/>
              </a:xfrm>
              <a:prstGeom prst="rect">
                <a:avLst/>
              </a:prstGeom>
              <a:blipFill>
                <a:blip r:embed="rId5"/>
                <a:stretch>
                  <a:fillRect l="-1242" t="-937" b="-234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074420" y="5158328"/>
            <a:ext cx="10103272" cy="1188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Input og output størrelse n</a:t>
            </a:r>
            <a:r>
              <a:rPr lang="da-DK" sz="28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, men Algoritme 1 tager tid n</a:t>
            </a:r>
            <a:r>
              <a:rPr lang="da-DK" sz="2800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a-DK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Kan man løse problemet hurtigere ?</a:t>
            </a:r>
            <a:endParaRPr lang="da-DK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3906" y="651502"/>
            <a:ext cx="6260409" cy="7329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15668"/>
              </p:ext>
            </p:extLst>
          </p:nvPr>
        </p:nvGraphicFramePr>
        <p:xfrm>
          <a:off x="789598" y="1268077"/>
          <a:ext cx="4608000" cy="460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99346" y="858759"/>
            <a:ext cx="88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</a:t>
            </a:r>
            <a:r>
              <a:rPr lang="da-DK" baseline="-25000" dirty="0" smtClean="0"/>
              <a:t>1</a:t>
            </a:r>
            <a:endParaRPr lang="da-DK" baseline="-250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71652"/>
              </p:ext>
            </p:extLst>
          </p:nvPr>
        </p:nvGraphicFramePr>
        <p:xfrm>
          <a:off x="6265492" y="980077"/>
          <a:ext cx="4608003" cy="48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59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87195774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7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392128" y="610745"/>
            <a:ext cx="88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</a:t>
            </a:r>
            <a:endParaRPr lang="da-DK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7199116" y="4597763"/>
            <a:ext cx="4718899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b="1" dirty="0" smtClean="0">
                <a:solidFill>
                  <a:schemeClr val="accent1">
                    <a:lumMod val="50000"/>
                  </a:schemeClr>
                </a:solidFill>
              </a:rPr>
              <a:t>Algoritme S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/>
              <a:t>for </a:t>
            </a:r>
            <a:r>
              <a:rPr lang="da-DK" dirty="0">
                <a:solidFill>
                  <a:srgbClr val="C00000"/>
                </a:solidFill>
              </a:rPr>
              <a:t>i</a:t>
            </a:r>
            <a:r>
              <a:rPr lang="da-DK" dirty="0"/>
              <a:t> = </a:t>
            </a:r>
            <a:r>
              <a:rPr lang="da-DK" dirty="0" smtClean="0"/>
              <a:t>-1 </a:t>
            </a:r>
            <a:r>
              <a:rPr lang="da-DK" dirty="0"/>
              <a:t>to n-1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/>
              <a:t>	S</a:t>
            </a:r>
            <a:r>
              <a:rPr lang="da-DK" dirty="0" smtClean="0"/>
              <a:t>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,-1] = 0, S[-1,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] = 0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 smtClean="0"/>
              <a:t>for 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 = 0 to n-1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 smtClean="0"/>
              <a:t>	for </a:t>
            </a:r>
            <a:r>
              <a:rPr lang="da-DK" dirty="0" smtClean="0">
                <a:solidFill>
                  <a:srgbClr val="C00000"/>
                </a:solidFill>
              </a:rPr>
              <a:t>j</a:t>
            </a:r>
            <a:r>
              <a:rPr lang="da-DK" dirty="0" smtClean="0"/>
              <a:t> = 0 to n-1</a:t>
            </a:r>
          </a:p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 smtClean="0"/>
              <a:t>		S[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,</a:t>
            </a:r>
            <a:r>
              <a:rPr lang="da-DK" dirty="0">
                <a:solidFill>
                  <a:srgbClr val="C00000"/>
                </a:solidFill>
              </a:rPr>
              <a:t> j</a:t>
            </a:r>
            <a:r>
              <a:rPr lang="da-DK" dirty="0" smtClean="0"/>
              <a:t>] </a:t>
            </a:r>
            <a:r>
              <a:rPr lang="da-DK" dirty="0"/>
              <a:t>= </a:t>
            </a:r>
            <a:r>
              <a:rPr lang="da-DK" dirty="0" smtClean="0"/>
              <a:t>M</a:t>
            </a:r>
            <a:r>
              <a:rPr lang="da-DK" baseline="-25000" dirty="0" smtClean="0"/>
              <a:t>1</a:t>
            </a:r>
            <a:r>
              <a:rPr lang="da-DK" dirty="0" smtClean="0"/>
              <a:t>[</a:t>
            </a:r>
            <a:r>
              <a:rPr lang="da-DK" dirty="0" err="1" smtClean="0">
                <a:solidFill>
                  <a:srgbClr val="C00000"/>
                </a:solidFill>
              </a:rPr>
              <a:t>i</a:t>
            </a:r>
            <a:r>
              <a:rPr lang="da-DK" dirty="0" err="1" smtClean="0"/>
              <a:t>,</a:t>
            </a:r>
            <a:r>
              <a:rPr lang="da-DK" dirty="0" err="1" smtClean="0">
                <a:solidFill>
                  <a:srgbClr val="C00000"/>
                </a:solidFill>
              </a:rPr>
              <a:t>j</a:t>
            </a:r>
            <a:r>
              <a:rPr lang="da-DK" dirty="0" smtClean="0"/>
              <a:t>] + S[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-1,</a:t>
            </a:r>
            <a:r>
              <a:rPr lang="da-DK" dirty="0">
                <a:solidFill>
                  <a:srgbClr val="C00000"/>
                </a:solidFill>
              </a:rPr>
              <a:t> j</a:t>
            </a:r>
            <a:r>
              <a:rPr lang="da-DK" dirty="0" smtClean="0"/>
              <a:t>] + S[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,</a:t>
            </a:r>
            <a:r>
              <a:rPr lang="da-DK" dirty="0">
                <a:solidFill>
                  <a:srgbClr val="C00000"/>
                </a:solidFill>
              </a:rPr>
              <a:t> j</a:t>
            </a:r>
            <a:r>
              <a:rPr lang="da-DK" dirty="0" smtClean="0"/>
              <a:t>-1] – S[</a:t>
            </a:r>
            <a:r>
              <a:rPr lang="da-DK" dirty="0" smtClean="0">
                <a:solidFill>
                  <a:srgbClr val="C00000"/>
                </a:solidFill>
              </a:rPr>
              <a:t>i</a:t>
            </a:r>
            <a:r>
              <a:rPr lang="da-DK" dirty="0" smtClean="0"/>
              <a:t>-1,</a:t>
            </a:r>
            <a:r>
              <a:rPr lang="da-DK" dirty="0">
                <a:solidFill>
                  <a:srgbClr val="C00000"/>
                </a:solidFill>
              </a:rPr>
              <a:t> j</a:t>
            </a:r>
            <a:r>
              <a:rPr lang="da-DK" dirty="0" smtClean="0"/>
              <a:t>-1]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9660" y="1554480"/>
            <a:ext cx="2575560" cy="172212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ctangle 40"/>
          <p:cNvSpPr/>
          <p:nvPr/>
        </p:nvSpPr>
        <p:spPr>
          <a:xfrm>
            <a:off x="8976359" y="3002279"/>
            <a:ext cx="267653" cy="283397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Freeform 41"/>
          <p:cNvSpPr/>
          <p:nvPr/>
        </p:nvSpPr>
        <p:spPr>
          <a:xfrm>
            <a:off x="3665220" y="2128530"/>
            <a:ext cx="5311139" cy="873750"/>
          </a:xfrm>
          <a:custGeom>
            <a:avLst/>
            <a:gdLst>
              <a:gd name="connsiteX0" fmla="*/ 0 w 3472774"/>
              <a:gd name="connsiteY0" fmla="*/ 51290 h 2240013"/>
              <a:gd name="connsiteX1" fmla="*/ 2548647 w 3472774"/>
              <a:gd name="connsiteY1" fmla="*/ 284753 h 2240013"/>
              <a:gd name="connsiteX2" fmla="*/ 3472774 w 3472774"/>
              <a:gd name="connsiteY2" fmla="*/ 2240013 h 2240013"/>
              <a:gd name="connsiteX0" fmla="*/ 0 w 3404680"/>
              <a:gd name="connsiteY0" fmla="*/ 49946 h 2209486"/>
              <a:gd name="connsiteX1" fmla="*/ 2548647 w 3404680"/>
              <a:gd name="connsiteY1" fmla="*/ 283409 h 2209486"/>
              <a:gd name="connsiteX2" fmla="*/ 3404680 w 3404680"/>
              <a:gd name="connsiteY2" fmla="*/ 2209486 h 2209486"/>
              <a:gd name="connsiteX0" fmla="*/ 0 w 3404680"/>
              <a:gd name="connsiteY0" fmla="*/ 49946 h 2209486"/>
              <a:gd name="connsiteX1" fmla="*/ 2548647 w 3404680"/>
              <a:gd name="connsiteY1" fmla="*/ 283409 h 2209486"/>
              <a:gd name="connsiteX2" fmla="*/ 3404680 w 3404680"/>
              <a:gd name="connsiteY2" fmla="*/ 2209486 h 2209486"/>
              <a:gd name="connsiteX0" fmla="*/ 0 w 3404680"/>
              <a:gd name="connsiteY0" fmla="*/ 1746 h 2161286"/>
              <a:gd name="connsiteX1" fmla="*/ 787941 w 3404680"/>
              <a:gd name="connsiteY1" fmla="*/ 2102919 h 2161286"/>
              <a:gd name="connsiteX2" fmla="*/ 3404680 w 3404680"/>
              <a:gd name="connsiteY2" fmla="*/ 2161286 h 2161286"/>
              <a:gd name="connsiteX0" fmla="*/ 0 w 3463046"/>
              <a:gd name="connsiteY0" fmla="*/ 2667 h 1393722"/>
              <a:gd name="connsiteX1" fmla="*/ 846307 w 3463046"/>
              <a:gd name="connsiteY1" fmla="*/ 1335355 h 1393722"/>
              <a:gd name="connsiteX2" fmla="*/ 3463046 w 3463046"/>
              <a:gd name="connsiteY2" fmla="*/ 1393722 h 1393722"/>
              <a:gd name="connsiteX0" fmla="*/ 0 w 3463046"/>
              <a:gd name="connsiteY0" fmla="*/ 0 h 1391055"/>
              <a:gd name="connsiteX1" fmla="*/ 846307 w 3463046"/>
              <a:gd name="connsiteY1" fmla="*/ 1332688 h 1391055"/>
              <a:gd name="connsiteX2" fmla="*/ 3463046 w 3463046"/>
              <a:gd name="connsiteY2" fmla="*/ 1391055 h 1391055"/>
              <a:gd name="connsiteX0" fmla="*/ 0 w 3463046"/>
              <a:gd name="connsiteY0" fmla="*/ 0 h 1391055"/>
              <a:gd name="connsiteX1" fmla="*/ 3463046 w 3463046"/>
              <a:gd name="connsiteY1" fmla="*/ 1391055 h 1391055"/>
              <a:gd name="connsiteX0" fmla="*/ 0 w 3463046"/>
              <a:gd name="connsiteY0" fmla="*/ 0 h 1391055"/>
              <a:gd name="connsiteX1" fmla="*/ 3463046 w 3463046"/>
              <a:gd name="connsiteY1" fmla="*/ 1391055 h 1391055"/>
              <a:gd name="connsiteX0" fmla="*/ 0 w 3463046"/>
              <a:gd name="connsiteY0" fmla="*/ 0 h 1953891"/>
              <a:gd name="connsiteX1" fmla="*/ 3463046 w 3463046"/>
              <a:gd name="connsiteY1" fmla="*/ 1391055 h 1953891"/>
              <a:gd name="connsiteX0" fmla="*/ 0 w 3463046"/>
              <a:gd name="connsiteY0" fmla="*/ 0 h 2192830"/>
              <a:gd name="connsiteX1" fmla="*/ 3463046 w 3463046"/>
              <a:gd name="connsiteY1" fmla="*/ 1712068 h 2192830"/>
              <a:gd name="connsiteX0" fmla="*/ 0 w 3463046"/>
              <a:gd name="connsiteY0" fmla="*/ 0 h 1712068"/>
              <a:gd name="connsiteX1" fmla="*/ 3463046 w 3463046"/>
              <a:gd name="connsiteY1" fmla="*/ 1712068 h 1712068"/>
              <a:gd name="connsiteX0" fmla="*/ 0 w 3463046"/>
              <a:gd name="connsiteY0" fmla="*/ 30804 h 1742872"/>
              <a:gd name="connsiteX1" fmla="*/ 3463046 w 3463046"/>
              <a:gd name="connsiteY1" fmla="*/ 1742872 h 1742872"/>
              <a:gd name="connsiteX0" fmla="*/ 0 w 3463046"/>
              <a:gd name="connsiteY0" fmla="*/ 231019 h 1943087"/>
              <a:gd name="connsiteX1" fmla="*/ 1410511 w 3463046"/>
              <a:gd name="connsiteY1" fmla="*/ 17009 h 1943087"/>
              <a:gd name="connsiteX2" fmla="*/ 3463046 w 3463046"/>
              <a:gd name="connsiteY2" fmla="*/ 1943087 h 1943087"/>
              <a:gd name="connsiteX0" fmla="*/ 0 w 3472773"/>
              <a:gd name="connsiteY0" fmla="*/ 15 h 2052551"/>
              <a:gd name="connsiteX1" fmla="*/ 1420238 w 3472773"/>
              <a:gd name="connsiteY1" fmla="*/ 126473 h 2052551"/>
              <a:gd name="connsiteX2" fmla="*/ 3472773 w 3472773"/>
              <a:gd name="connsiteY2" fmla="*/ 2052551 h 2052551"/>
              <a:gd name="connsiteX0" fmla="*/ 0 w 3472773"/>
              <a:gd name="connsiteY0" fmla="*/ 0 h 2052536"/>
              <a:gd name="connsiteX1" fmla="*/ 3472773 w 3472773"/>
              <a:gd name="connsiteY1" fmla="*/ 2052536 h 2052536"/>
              <a:gd name="connsiteX0" fmla="*/ 0 w 3472773"/>
              <a:gd name="connsiteY0" fmla="*/ 33407 h 2085943"/>
              <a:gd name="connsiteX1" fmla="*/ 3472773 w 3472773"/>
              <a:gd name="connsiteY1" fmla="*/ 2085943 h 2085943"/>
              <a:gd name="connsiteX0" fmla="*/ 0 w 3356041"/>
              <a:gd name="connsiteY0" fmla="*/ 33067 h 2105059"/>
              <a:gd name="connsiteX1" fmla="*/ 3356041 w 3356041"/>
              <a:gd name="connsiteY1" fmla="*/ 2105059 h 2105059"/>
              <a:gd name="connsiteX0" fmla="*/ 0 w 3385224"/>
              <a:gd name="connsiteY0" fmla="*/ 38781 h 1828671"/>
              <a:gd name="connsiteX1" fmla="*/ 3385224 w 3385224"/>
              <a:gd name="connsiteY1" fmla="*/ 1828671 h 1828671"/>
              <a:gd name="connsiteX0" fmla="*/ 0 w 3385224"/>
              <a:gd name="connsiteY0" fmla="*/ 62888 h 1852778"/>
              <a:gd name="connsiteX1" fmla="*/ 3385224 w 3385224"/>
              <a:gd name="connsiteY1" fmla="*/ 1852778 h 1852778"/>
              <a:gd name="connsiteX0" fmla="*/ 0 w 3406655"/>
              <a:gd name="connsiteY0" fmla="*/ 59841 h 1904500"/>
              <a:gd name="connsiteX1" fmla="*/ 3406655 w 3406655"/>
              <a:gd name="connsiteY1" fmla="*/ 1904500 h 1904500"/>
              <a:gd name="connsiteX0" fmla="*/ 0 w 3551911"/>
              <a:gd name="connsiteY0" fmla="*/ 59715 h 1906755"/>
              <a:gd name="connsiteX1" fmla="*/ 3551911 w 3551911"/>
              <a:gd name="connsiteY1" fmla="*/ 1906755 h 1906755"/>
              <a:gd name="connsiteX0" fmla="*/ 0 w 3729975"/>
              <a:gd name="connsiteY0" fmla="*/ 72296 h 1719756"/>
              <a:gd name="connsiteX1" fmla="*/ 3729975 w 3729975"/>
              <a:gd name="connsiteY1" fmla="*/ 1719756 h 1719756"/>
              <a:gd name="connsiteX0" fmla="*/ 0 w 3729975"/>
              <a:gd name="connsiteY0" fmla="*/ 376 h 1647836"/>
              <a:gd name="connsiteX1" fmla="*/ 3729975 w 3729975"/>
              <a:gd name="connsiteY1" fmla="*/ 1647836 h 164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9975" h="1647836">
                <a:moveTo>
                  <a:pt x="0" y="376"/>
                </a:moveTo>
                <a:cubicBezTo>
                  <a:pt x="1543174" y="-12321"/>
                  <a:pt x="3389507" y="292448"/>
                  <a:pt x="3729975" y="1647836"/>
                </a:cubicBezTo>
              </a:path>
            </a:pathLst>
          </a:custGeom>
          <a:noFill/>
          <a:ln w="539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TextBox 42"/>
          <p:cNvSpPr txBox="1"/>
          <p:nvPr/>
        </p:nvSpPr>
        <p:spPr>
          <a:xfrm rot="177943">
            <a:off x="5612962" y="1868704"/>
            <a:ext cx="66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sum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9660" y="1563556"/>
            <a:ext cx="1707666" cy="172212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Rectangle 45"/>
          <p:cNvSpPr/>
          <p:nvPr/>
        </p:nvSpPr>
        <p:spPr>
          <a:xfrm>
            <a:off x="1089660" y="1563556"/>
            <a:ext cx="2575560" cy="85198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ctangle 46"/>
          <p:cNvSpPr/>
          <p:nvPr/>
        </p:nvSpPr>
        <p:spPr>
          <a:xfrm>
            <a:off x="8162366" y="3002279"/>
            <a:ext cx="267653" cy="283397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Rectangle 44"/>
          <p:cNvSpPr/>
          <p:nvPr/>
        </p:nvSpPr>
        <p:spPr>
          <a:xfrm>
            <a:off x="8162366" y="3002279"/>
            <a:ext cx="267653" cy="2833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4" name="Group 53"/>
          <p:cNvGrpSpPr/>
          <p:nvPr/>
        </p:nvGrpSpPr>
        <p:grpSpPr>
          <a:xfrm>
            <a:off x="8976359" y="2134076"/>
            <a:ext cx="267653" cy="283397"/>
            <a:chOff x="8976359" y="2141219"/>
            <a:chExt cx="267653" cy="283397"/>
          </a:xfrm>
        </p:grpSpPr>
        <p:sp>
          <p:nvSpPr>
            <p:cNvPr id="49" name="Rectangle 48"/>
            <p:cNvSpPr/>
            <p:nvPr/>
          </p:nvSpPr>
          <p:spPr>
            <a:xfrm>
              <a:off x="8976359" y="2141219"/>
              <a:ext cx="267653" cy="28339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976359" y="2141219"/>
              <a:ext cx="267653" cy="283397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63318" y="2134076"/>
            <a:ext cx="267653" cy="283397"/>
            <a:chOff x="8163318" y="2141219"/>
            <a:chExt cx="267653" cy="283397"/>
          </a:xfrm>
        </p:grpSpPr>
        <p:sp>
          <p:nvSpPr>
            <p:cNvPr id="50" name="Rectangle 49"/>
            <p:cNvSpPr/>
            <p:nvPr/>
          </p:nvSpPr>
          <p:spPr>
            <a:xfrm>
              <a:off x="8163318" y="2141219"/>
              <a:ext cx="267653" cy="28339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163318" y="2141219"/>
              <a:ext cx="267653" cy="283397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63318" y="2141219"/>
              <a:ext cx="267653" cy="283397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3305" y="6246419"/>
                <a:ext cx="51344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17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85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55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23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90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21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22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48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+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400">
                          <a:solidFill>
                            <a:srgbClr val="C00000"/>
                          </a:solidFill>
                          <a:latin typeface="+mj-lt"/>
                        </a:rPr>
                        <m:t>80</m:t>
                      </m:r>
                      <m:r>
                        <m:rPr>
                          <m:nor/>
                        </m:rPr>
                        <a:rPr lang="da-DK" sz="1400" b="0" i="0" smtClean="0">
                          <a:solidFill>
                            <a:srgbClr val="C00000"/>
                          </a:solidFill>
                          <a:latin typeface="+mj-lt"/>
                        </a:rPr>
                        <m:t>  =  2897 − 1874 − 1449 + 867</m:t>
                      </m:r>
                    </m:oMath>
                  </m:oMathPara>
                </a14:m>
                <a:endParaRPr lang="da-DK" sz="1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05" y="6246419"/>
                <a:ext cx="5134419" cy="215444"/>
              </a:xfrm>
              <a:prstGeom prst="rect">
                <a:avLst/>
              </a:prstGeom>
              <a:blipFill>
                <a:blip r:embed="rId3"/>
                <a:stretch>
                  <a:fillRect l="-594" r="-831" b="-285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11780" y="2415540"/>
            <a:ext cx="853440" cy="8701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Oval 54"/>
          <p:cNvSpPr/>
          <p:nvPr/>
        </p:nvSpPr>
        <p:spPr>
          <a:xfrm>
            <a:off x="8503934" y="6308065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</a:t>
            </a:r>
            <a:endParaRPr lang="da-DK" dirty="0"/>
          </a:p>
        </p:txBody>
      </p:sp>
      <p:sp>
        <p:nvSpPr>
          <p:cNvPr id="56" name="Oval 55"/>
          <p:cNvSpPr/>
          <p:nvPr/>
        </p:nvSpPr>
        <p:spPr>
          <a:xfrm>
            <a:off x="9341376" y="6308065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57" name="Oval 56"/>
          <p:cNvSpPr/>
          <p:nvPr/>
        </p:nvSpPr>
        <p:spPr>
          <a:xfrm>
            <a:off x="10224538" y="6308065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</a:t>
            </a:r>
            <a:endParaRPr lang="da-DK" dirty="0"/>
          </a:p>
        </p:txBody>
      </p:sp>
      <p:sp>
        <p:nvSpPr>
          <p:cNvPr id="58" name="Oval 57"/>
          <p:cNvSpPr/>
          <p:nvPr/>
        </p:nvSpPr>
        <p:spPr>
          <a:xfrm>
            <a:off x="11168660" y="6308065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</a:t>
            </a:r>
            <a:endParaRPr lang="da-DK" dirty="0"/>
          </a:p>
        </p:txBody>
      </p:sp>
      <p:sp>
        <p:nvSpPr>
          <p:cNvPr id="59" name="Oval 58"/>
          <p:cNvSpPr/>
          <p:nvPr/>
        </p:nvSpPr>
        <p:spPr>
          <a:xfrm>
            <a:off x="7795113" y="6308065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</a:t>
            </a:r>
            <a:endParaRPr lang="da-DK" dirty="0"/>
          </a:p>
        </p:txBody>
      </p:sp>
      <p:sp>
        <p:nvSpPr>
          <p:cNvPr id="60" name="Oval 59"/>
          <p:cNvSpPr/>
          <p:nvPr/>
        </p:nvSpPr>
        <p:spPr>
          <a:xfrm>
            <a:off x="10340193" y="3302077"/>
            <a:ext cx="252000" cy="25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</a:t>
            </a:r>
            <a:endParaRPr lang="da-DK" dirty="0"/>
          </a:p>
        </p:txBody>
      </p:sp>
      <p:sp>
        <p:nvSpPr>
          <p:cNvPr id="61" name="Oval 60"/>
          <p:cNvSpPr/>
          <p:nvPr/>
        </p:nvSpPr>
        <p:spPr>
          <a:xfrm>
            <a:off x="4838714" y="330207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B</a:t>
            </a:r>
            <a:endParaRPr lang="da-DK" dirty="0"/>
          </a:p>
        </p:txBody>
      </p:sp>
      <p:sp>
        <p:nvSpPr>
          <p:cNvPr id="62" name="Oval 61"/>
          <p:cNvSpPr/>
          <p:nvPr/>
        </p:nvSpPr>
        <p:spPr>
          <a:xfrm>
            <a:off x="10340193" y="301797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C</a:t>
            </a:r>
            <a:endParaRPr lang="da-DK" dirty="0"/>
          </a:p>
        </p:txBody>
      </p:sp>
      <p:sp>
        <p:nvSpPr>
          <p:cNvPr id="63" name="Oval 62"/>
          <p:cNvSpPr/>
          <p:nvPr/>
        </p:nvSpPr>
        <p:spPr>
          <a:xfrm>
            <a:off x="10058891" y="330207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</a:t>
            </a:r>
            <a:endParaRPr lang="da-DK" dirty="0"/>
          </a:p>
        </p:txBody>
      </p:sp>
      <p:sp>
        <p:nvSpPr>
          <p:cNvPr id="64" name="Oval 63"/>
          <p:cNvSpPr/>
          <p:nvPr/>
        </p:nvSpPr>
        <p:spPr>
          <a:xfrm>
            <a:off x="10058891" y="301797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</a:t>
            </a:r>
            <a:endParaRPr lang="da-DK" dirty="0"/>
          </a:p>
        </p:txBody>
      </p:sp>
      <p:sp>
        <p:nvSpPr>
          <p:cNvPr id="65" name="Rectangle 64"/>
          <p:cNvSpPr/>
          <p:nvPr/>
        </p:nvSpPr>
        <p:spPr>
          <a:xfrm>
            <a:off x="10640340" y="510559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>
                <a:solidFill>
                  <a:srgbClr val="C00000"/>
                </a:solidFill>
              </a:rPr>
              <a:t>Tid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endParaRPr lang="da-DK" dirty="0"/>
          </a:p>
        </p:txBody>
      </p:sp>
      <p:sp>
        <p:nvSpPr>
          <p:cNvPr id="36" name="Right Arrow 35"/>
          <p:cNvSpPr/>
          <p:nvPr/>
        </p:nvSpPr>
        <p:spPr>
          <a:xfrm>
            <a:off x="5658976" y="3230138"/>
            <a:ext cx="569102" cy="5405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5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0" grpId="0" animBg="1"/>
      <p:bldP spid="6" grpId="0" animBg="1"/>
      <p:bldP spid="41" grpId="0" animBg="1"/>
      <p:bldP spid="42" grpId="0" animBg="1"/>
      <p:bldP spid="43" grpId="0"/>
      <p:bldP spid="44" grpId="0" animBg="1"/>
      <p:bldP spid="46" grpId="0" animBg="1"/>
      <p:bldP spid="47" grpId="0" animBg="1"/>
      <p:bldP spid="45" grpId="0" animBg="1"/>
      <p:bldP spid="53" grpId="0"/>
      <p:bldP spid="1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055759"/>
                  </p:ext>
                </p:extLst>
              </p:nvPr>
            </p:nvGraphicFramePr>
            <p:xfrm>
              <a:off x="8159083" y="4487735"/>
              <a:ext cx="1728000" cy="17438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292741962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0425051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88718476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243986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42397125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66284851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a-DK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d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da-DK" sz="11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018101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9779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49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9684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79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51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33634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vert="vert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2021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a-DK" sz="11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11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+mj-lt"/>
                                      </a:rPr>
                                      <m:t>d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da-DK" sz="1100" b="0" i="0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+mj-lt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56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894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055759"/>
                  </p:ext>
                </p:extLst>
              </p:nvPr>
            </p:nvGraphicFramePr>
            <p:xfrm>
              <a:off x="8159083" y="4487735"/>
              <a:ext cx="1728000" cy="17438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000">
                      <a:extLst>
                        <a:ext uri="{9D8B030D-6E8A-4147-A177-3AD203B41FA5}">
                          <a16:colId xmlns:a16="http://schemas.microsoft.com/office/drawing/2014/main" val="292741962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1042505153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388718476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924398696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2423971252"/>
                        </a:ext>
                      </a:extLst>
                    </a:gridCol>
                    <a:gridCol w="288000">
                      <a:extLst>
                        <a:ext uri="{9D8B030D-6E8A-4147-A177-3AD203B41FA5}">
                          <a16:colId xmlns:a16="http://schemas.microsoft.com/office/drawing/2014/main" val="66284851"/>
                        </a:ext>
                      </a:extLst>
                    </a:gridCol>
                  </a:tblGrid>
                  <a:tr h="295910">
                    <a:tc>
                      <a:txBody>
                        <a:bodyPr/>
                        <a:lstStyle/>
                        <a:p>
                          <a:pPr algn="ctr" fontAlgn="b"/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12766" r="-14894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018101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9779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49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96844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  <a:endParaRPr lang="da-DK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44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79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51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6336341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11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∙∙∙</a:t>
                          </a:r>
                        </a:p>
                      </a:txBody>
                      <a:tcPr marL="9525" marR="9525" marT="9525" marB="0" vert="vert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38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5320216"/>
                      </a:ext>
                    </a:extLst>
                  </a:tr>
                  <a:tr h="295910">
                    <a:tc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 marL="9525" marR="9525" marT="9525" marB="0"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511" t="-485714" r="-51914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42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56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55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a-DK" sz="11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</a:t>
                          </a:r>
                        </a:p>
                      </a:txBody>
                      <a:tcPr marL="6350" marR="6350" marT="6350" marB="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4894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205921" y="1913749"/>
                <a:ext cx="5690423" cy="17543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2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r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 </a:t>
                </a:r>
                <a:r>
                  <a:rPr lang="da-DK" dirty="0" smtClean="0"/>
                  <a:t>*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 </a:t>
                </a:r>
                <a:r>
                  <a:rPr lang="da-DK" dirty="0" smtClean="0"/>
                  <a:t>+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+ 1,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k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*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 </a:t>
                </a:r>
                <a:r>
                  <a:rPr lang="da-DK" dirty="0"/>
                  <a:t>+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/>
                  <a:t> + 1</a:t>
                </a:r>
                <a:endParaRPr lang="da-DK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err="1" smtClean="0"/>
                  <a:t>,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 smtClean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 +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</m:t>
                        </m:r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a-DK" dirty="0"/>
                          <m:t>/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21" y="1913749"/>
                <a:ext cx="5690423" cy="1754326"/>
              </a:xfrm>
              <a:prstGeom prst="rect">
                <a:avLst/>
              </a:prstGeom>
              <a:blipFill>
                <a:blip r:embed="rId5"/>
                <a:stretch>
                  <a:fillRect l="-748" t="-1724" b="-4138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7920543" y="4239145"/>
            <a:ext cx="2635350" cy="2468640"/>
            <a:chOff x="5146863" y="4368792"/>
            <a:chExt cx="2635350" cy="2468640"/>
          </a:xfrm>
        </p:grpSpPr>
        <p:grpSp>
          <p:nvGrpSpPr>
            <p:cNvPr id="29" name="Group 28"/>
            <p:cNvGrpSpPr/>
            <p:nvPr/>
          </p:nvGrpSpPr>
          <p:grpSpPr>
            <a:xfrm>
              <a:off x="5146863" y="4368792"/>
              <a:ext cx="2635350" cy="2468640"/>
              <a:chOff x="5548550" y="3863248"/>
              <a:chExt cx="2635350" cy="246864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548550" y="4655962"/>
                <a:ext cx="37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075090" y="3863248"/>
                <a:ext cx="2108810" cy="2468640"/>
                <a:chOff x="6075090" y="3863248"/>
                <a:chExt cx="2108810" cy="2468640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075090" y="4409173"/>
                  <a:ext cx="2108810" cy="1922715"/>
                  <a:chOff x="6075090" y="4409173"/>
                  <a:chExt cx="2108810" cy="1922715"/>
                </a:xfrm>
              </p:grpSpPr>
              <p:sp>
                <p:nvSpPr>
                  <p:cNvPr id="17" name="Left Brace 16"/>
                  <p:cNvSpPr/>
                  <p:nvPr/>
                </p:nvSpPr>
                <p:spPr>
                  <a:xfrm rot="10800000">
                    <a:off x="7578003" y="4409173"/>
                    <a:ext cx="72000" cy="1440000"/>
                  </a:xfrm>
                  <a:prstGeom prst="leftBrace">
                    <a:avLst>
                      <a:gd name="adj1" fmla="val 67937"/>
                      <a:gd name="adj2" fmla="val 49794"/>
                    </a:avLst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6075090" y="5904452"/>
                    <a:ext cx="1440000" cy="427436"/>
                    <a:chOff x="6075090" y="5904452"/>
                    <a:chExt cx="1440000" cy="427436"/>
                  </a:xfrm>
                </p:grpSpPr>
                <p:sp>
                  <p:nvSpPr>
                    <p:cNvPr id="16" name="Left Brace 15"/>
                    <p:cNvSpPr/>
                    <p:nvPr/>
                  </p:nvSpPr>
                  <p:spPr>
                    <a:xfrm rot="16200000">
                      <a:off x="6759090" y="5220452"/>
                      <a:ext cx="72000" cy="1440000"/>
                    </a:xfrm>
                    <a:prstGeom prst="leftBrace">
                      <a:avLst>
                        <a:gd name="adj1" fmla="val 67937"/>
                        <a:gd name="adj2" fmla="val 49794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TextBox 17"/>
                        <p:cNvSpPr txBox="1"/>
                        <p:nvPr/>
                      </p:nvSpPr>
                      <p:spPr>
                        <a:xfrm>
                          <a:off x="6647846" y="5962556"/>
                          <a:ext cx="37883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a-DK" smtClean="0">
                                    <a:solidFill>
                                      <a:srgbClr val="000000"/>
                                    </a:solidFill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smtClean="0">
                                    <a:solidFill>
                                      <a:srgbClr val="000000"/>
                                    </a:solidFill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smtClean="0">
                                    <a:solidFill>
                                      <a:srgbClr val="000000"/>
                                    </a:solidFill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da-DK" dirty="0"/>
                        </a:p>
                      </p:txBody>
                    </p:sp>
                  </mc:Choice>
                  <mc:Fallback xmlns="">
                    <p:sp>
                      <p:nvSpPr>
                        <p:cNvPr id="18" name="TextBox 1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647846" y="5962556"/>
                          <a:ext cx="378832" cy="369332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16129" r="-16129" b="-819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a-DK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669251" y="4924933"/>
                    <a:ext cx="51464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a-DK" dirty="0" smtClean="0"/>
                      <a:t>n/d</a:t>
                    </a:r>
                    <a:endParaRPr lang="da-DK" dirty="0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6607608" y="3863248"/>
                  <a:ext cx="3788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dirty="0" smtClean="0">
                      <a:solidFill>
                        <a:srgbClr val="C00000"/>
                      </a:solidFill>
                    </a:rPr>
                    <a:t>j</a:t>
                  </a:r>
                  <a:endParaRPr lang="da-DK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5219972" y="4548109"/>
              <a:ext cx="886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M</a:t>
              </a:r>
              <a:r>
                <a:rPr lang="da-DK" baseline="-25000" dirty="0" smtClean="0"/>
                <a:t>d</a:t>
              </a:r>
              <a:endParaRPr lang="da-DK" baseline="-250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205921" y="3770306"/>
            <a:ext cx="5690423" cy="366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S</a:t>
            </a:r>
            <a:r>
              <a:rPr lang="da-DK" baseline="-25000" dirty="0" smtClean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</a:rPr>
              <a:t>tilgås ≤ 4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r>
              <a:rPr lang="da-DK" dirty="0" smtClean="0">
                <a:solidFill>
                  <a:srgbClr val="C00000"/>
                </a:solidFill>
              </a:rPr>
              <a:t> gange</a:t>
            </a:r>
            <a:endParaRPr lang="da-DK" dirty="0">
              <a:solidFill>
                <a:srgbClr val="C00000"/>
              </a:solidFill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86258"/>
              </p:ext>
            </p:extLst>
          </p:nvPr>
        </p:nvGraphicFramePr>
        <p:xfrm>
          <a:off x="1124862" y="1609063"/>
          <a:ext cx="4608003" cy="48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59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87195774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∙∙∙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n-1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7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∙∙∙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6447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6959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n-1</a:t>
                      </a:r>
                      <a:endParaRPr lang="da-DK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5005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861309" y="1399769"/>
            <a:ext cx="3289301" cy="2540899"/>
            <a:chOff x="5086152" y="4490712"/>
            <a:chExt cx="3289301" cy="2540899"/>
          </a:xfrm>
        </p:grpSpPr>
        <p:grpSp>
          <p:nvGrpSpPr>
            <p:cNvPr id="40" name="Group 39"/>
            <p:cNvGrpSpPr/>
            <p:nvPr/>
          </p:nvGrpSpPr>
          <p:grpSpPr>
            <a:xfrm>
              <a:off x="5086152" y="4490712"/>
              <a:ext cx="3289301" cy="2540899"/>
              <a:chOff x="5487839" y="3985168"/>
              <a:chExt cx="3289301" cy="254089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5487839" y="6156735"/>
                <a:ext cx="37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dirty="0" smtClean="0">
                    <a:solidFill>
                      <a:srgbClr val="C00000"/>
                    </a:solidFill>
                  </a:rPr>
                  <a:t>r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398308" y="3985168"/>
                <a:ext cx="3788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349705" y="4594729"/>
              <a:ext cx="245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S</a:t>
              </a:r>
              <a:endParaRPr lang="da-DK" baseline="-25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298568" y="2298867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>
                <a:solidFill>
                  <a:srgbClr val="C00000"/>
                </a:solidFill>
              </a:rPr>
              <a:t>Tid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endParaRPr lang="da-DK" dirty="0"/>
          </a:p>
        </p:txBody>
      </p:sp>
      <p:sp>
        <p:nvSpPr>
          <p:cNvPr id="30" name="Oval 29"/>
          <p:cNvSpPr/>
          <p:nvPr/>
        </p:nvSpPr>
        <p:spPr>
          <a:xfrm>
            <a:off x="133906" y="651502"/>
            <a:ext cx="6260409" cy="7329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2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74420" y="5158328"/>
            <a:ext cx="10103272" cy="1188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Algoritme 2 tager optimal tid 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≈ n</a:t>
            </a:r>
            <a:r>
              <a:rPr lang="da-DK" sz="28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da-DK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68183" y="2039393"/>
                <a:ext cx="5840937" cy="2592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2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>
                    <a:solidFill>
                      <a:srgbClr val="C00000"/>
                    </a:solidFill>
                  </a:rPr>
                  <a:t>r</a:t>
                </a:r>
                <a:r>
                  <a:rPr lang="da-DK" dirty="0"/>
                  <a:t> = </a:t>
                </a:r>
                <a:r>
                  <a:rPr lang="da-DK" dirty="0">
                    <a:solidFill>
                      <a:srgbClr val="C00000"/>
                    </a:solidFill>
                  </a:rPr>
                  <a:t>i </a:t>
                </a:r>
                <a:r>
                  <a:rPr lang="da-DK" dirty="0"/>
                  <a:t>*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 </a:t>
                </a:r>
                <a:r>
                  <a:rPr lang="da-DK" dirty="0"/>
                  <a:t>+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/>
                  <a:t> + 1, </a:t>
                </a:r>
                <a:r>
                  <a:rPr lang="da-DK" dirty="0">
                    <a:solidFill>
                      <a:srgbClr val="C00000"/>
                    </a:solidFill>
                  </a:rPr>
                  <a:t>k</a:t>
                </a:r>
                <a:r>
                  <a:rPr lang="da-DK" dirty="0"/>
                  <a:t> = </a:t>
                </a:r>
                <a:r>
                  <a:rPr lang="da-DK" dirty="0">
                    <a:solidFill>
                      <a:srgbClr val="C00000"/>
                    </a:solidFill>
                  </a:rPr>
                  <a:t>j</a:t>
                </a:r>
                <a:r>
                  <a:rPr lang="da-DK" dirty="0"/>
                  <a:t> *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 </a:t>
                </a:r>
                <a:r>
                  <a:rPr lang="da-DK" dirty="0"/>
                  <a:t>+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/>
                  <a:t> + 1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err="1" smtClean="0"/>
                  <a:t>,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 smtClean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 +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</m:t>
                        </m:r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a-DK" dirty="0"/>
                          <m:t>/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183" y="2039393"/>
                <a:ext cx="5840937" cy="2592000"/>
              </a:xfrm>
              <a:prstGeom prst="rect">
                <a:avLst/>
              </a:prstGeom>
              <a:blipFill>
                <a:blip r:embed="rId4"/>
                <a:stretch>
                  <a:fillRect l="-833" t="-1171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571368" y="4011555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>
                <a:solidFill>
                  <a:srgbClr val="C00000"/>
                </a:solidFill>
              </a:rPr>
              <a:t>Tid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endParaRPr lang="da-DK" dirty="0"/>
          </a:p>
        </p:txBody>
      </p:sp>
      <p:sp>
        <p:nvSpPr>
          <p:cNvPr id="9" name="Oval 8"/>
          <p:cNvSpPr/>
          <p:nvPr/>
        </p:nvSpPr>
        <p:spPr>
          <a:xfrm>
            <a:off x="1959429" y="73671"/>
            <a:ext cx="2264228" cy="626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994" t="16023" r="7472" b="10197"/>
          <a:stretch/>
        </p:blipFill>
        <p:spPr>
          <a:xfrm>
            <a:off x="118809" y="1980313"/>
            <a:ext cx="5825728" cy="28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7229" y="71001"/>
            <a:ext cx="1698171" cy="626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ounded Rectangle 6"/>
          <p:cNvSpPr/>
          <p:nvPr/>
        </p:nvSpPr>
        <p:spPr>
          <a:xfrm>
            <a:off x="1044364" y="3291428"/>
            <a:ext cx="10103272" cy="1188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Algoritme 2 bruger den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fysiske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</a:rPr>
              <a:t>hukommelse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uhensigtsmæssigt</a:t>
            </a:r>
          </a:p>
        </p:txBody>
      </p:sp>
    </p:spTree>
    <p:extLst>
      <p:ext uri="{BB962C8B-B14F-4D97-AF65-F5344CB8AC3E}">
        <p14:creationId xmlns:p14="http://schemas.microsoft.com/office/powerpoint/2010/main" val="38614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/>
          <a:lstStyle/>
          <a:p>
            <a:r>
              <a:rPr lang="da-DK" dirty="0" err="1" smtClean="0"/>
              <a:t>Lenovo</a:t>
            </a:r>
            <a:r>
              <a:rPr lang="da-DK" dirty="0" smtClean="0"/>
              <a:t> </a:t>
            </a:r>
            <a:r>
              <a:rPr lang="da-DK" dirty="0" err="1" smtClean="0"/>
              <a:t>ThinkStation</a:t>
            </a:r>
            <a:r>
              <a:rPr lang="da-DK" dirty="0" smtClean="0"/>
              <a:t> P710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25" y="1283164"/>
            <a:ext cx="7710963" cy="5477443"/>
          </a:xfrm>
        </p:spPr>
      </p:pic>
      <p:sp>
        <p:nvSpPr>
          <p:cNvPr id="5" name="TextBox 4"/>
          <p:cNvSpPr txBox="1"/>
          <p:nvPr/>
        </p:nvSpPr>
        <p:spPr>
          <a:xfrm>
            <a:off x="10029825" y="63912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lenovo.com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9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29825" y="639127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lenovo.com</a:t>
            </a:r>
            <a:endParaRPr lang="da-DK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50724" y="2438400"/>
            <a:ext cx="4279101" cy="4227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81736" y="4774202"/>
            <a:ext cx="215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4 x harddiske</a:t>
            </a:r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4 x 4 </a:t>
            </a:r>
            <a:r>
              <a:rPr lang="da-DK" dirty="0" err="1" smtClean="0">
                <a:solidFill>
                  <a:srgbClr val="C00000"/>
                </a:solidFill>
              </a:rPr>
              <a:t>TeraBytes</a:t>
            </a:r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= 16 x 10</a:t>
            </a:r>
            <a:r>
              <a:rPr lang="da-DK" baseline="30000" dirty="0" smtClean="0">
                <a:solidFill>
                  <a:srgbClr val="C00000"/>
                </a:solidFill>
              </a:rPr>
              <a:t>12</a:t>
            </a:r>
            <a:r>
              <a:rPr lang="da-DK" dirty="0" smtClean="0">
                <a:solidFill>
                  <a:srgbClr val="C00000"/>
                </a:solidFill>
              </a:rPr>
              <a:t> bytes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1736" y="1995308"/>
            <a:ext cx="215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12 x hukommelse</a:t>
            </a:r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12 x 32 </a:t>
            </a:r>
            <a:r>
              <a:rPr lang="da-DK" dirty="0" err="1" smtClean="0">
                <a:solidFill>
                  <a:srgbClr val="C00000"/>
                </a:solidFill>
              </a:rPr>
              <a:t>GigaBytes</a:t>
            </a:r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rgbClr val="C00000"/>
                </a:solidFill>
              </a:rPr>
              <a:t>= 384 x 10</a:t>
            </a:r>
            <a:r>
              <a:rPr lang="da-DK" baseline="30000" dirty="0">
                <a:solidFill>
                  <a:srgbClr val="C00000"/>
                </a:solidFill>
              </a:rPr>
              <a:t>9</a:t>
            </a:r>
            <a:r>
              <a:rPr lang="da-DK" dirty="0" smtClean="0">
                <a:solidFill>
                  <a:srgbClr val="C00000"/>
                </a:solidFill>
              </a:rPr>
              <a:t> bytes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107" y="855484"/>
            <a:ext cx="225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2 x CPU</a:t>
            </a:r>
          </a:p>
          <a:p>
            <a:pPr algn="ctr"/>
            <a:endParaRPr lang="da-DK" dirty="0" smtClean="0">
              <a:solidFill>
                <a:srgbClr val="C00000"/>
              </a:solidFill>
            </a:endParaRPr>
          </a:p>
          <a:p>
            <a:pPr algn="ctr"/>
            <a:r>
              <a:rPr lang="da-DK" dirty="0">
                <a:solidFill>
                  <a:srgbClr val="C00000"/>
                </a:solidFill>
              </a:rPr>
              <a:t>2 x Intel </a:t>
            </a:r>
            <a:r>
              <a:rPr lang="da-DK" dirty="0" err="1">
                <a:solidFill>
                  <a:srgbClr val="C00000"/>
                </a:solidFill>
              </a:rPr>
              <a:t>Xeon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</a:rPr>
              <a:t/>
            </a:r>
            <a:br>
              <a:rPr lang="da-DK" dirty="0" smtClean="0">
                <a:solidFill>
                  <a:srgbClr val="C00000"/>
                </a:solidFill>
              </a:rPr>
            </a:br>
            <a:r>
              <a:rPr lang="da-DK" dirty="0" smtClean="0">
                <a:solidFill>
                  <a:srgbClr val="C00000"/>
                </a:solidFill>
              </a:rPr>
              <a:t>E5-2643 </a:t>
            </a:r>
            <a:r>
              <a:rPr lang="da-DK" dirty="0">
                <a:solidFill>
                  <a:srgbClr val="C00000"/>
                </a:solidFill>
              </a:rPr>
              <a:t>v4-processor </a:t>
            </a:r>
            <a:endParaRPr lang="da-DK" dirty="0" smtClean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04571" y="1349829"/>
            <a:ext cx="1723011" cy="5285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81902" y="5167086"/>
            <a:ext cx="3549653" cy="4145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25"/>
            <a:ext cx="12192000" cy="6855125"/>
          </a:xfrm>
        </p:spPr>
      </p:pic>
      <p:sp>
        <p:nvSpPr>
          <p:cNvPr id="6" name="TextBox 5"/>
          <p:cNvSpPr txBox="1"/>
          <p:nvPr/>
        </p:nvSpPr>
        <p:spPr>
          <a:xfrm>
            <a:off x="9768568" y="5839733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/>
              <a:t>lenovo.com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50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452" t="20430" r="20768" b="68067"/>
          <a:stretch/>
        </p:blipFill>
        <p:spPr>
          <a:xfrm>
            <a:off x="1528117" y="1902943"/>
            <a:ext cx="8991601" cy="109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857" t="5893" r="17595" b="9165"/>
          <a:stretch/>
        </p:blipFill>
        <p:spPr>
          <a:xfrm>
            <a:off x="3973584" y="3188046"/>
            <a:ext cx="4244832" cy="31497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" y="6561951"/>
            <a:ext cx="12191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Proc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. 21st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Annual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 European Symposium on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Algorithms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Sophia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Antipolis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France,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volume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 8125 of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Lecture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 Notes in Computer Science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pages 61-72, Springer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Verlag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Berlin, 2013,          10.1007/978-3-642-40450-4_6</a:t>
            </a:r>
            <a:endParaRPr lang="da-DK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1" y="6581001"/>
            <a:ext cx="261610" cy="261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504779"/>
            <a:ext cx="12192000" cy="115566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107681" y="2212465"/>
            <a:ext cx="2365930" cy="63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Intel </a:t>
            </a:r>
            <a:r>
              <a:rPr lang="da-DK" dirty="0" err="1" smtClean="0"/>
              <a:t>Xeon</a:t>
            </a:r>
            <a:r>
              <a:rPr lang="da-DK" dirty="0" smtClean="0"/>
              <a:t>  E5-2643 v4-processor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" y="1823293"/>
            <a:ext cx="4351338" cy="4351338"/>
          </a:xfrm>
        </p:spPr>
      </p:pic>
      <p:sp>
        <p:nvSpPr>
          <p:cNvPr id="6" name="TextBox 5"/>
          <p:cNvSpPr txBox="1"/>
          <p:nvPr/>
        </p:nvSpPr>
        <p:spPr>
          <a:xfrm>
            <a:off x="4950845" y="2413912"/>
            <a:ext cx="70960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0688" algn="l"/>
              </a:tabLst>
            </a:pPr>
            <a:r>
              <a:rPr lang="en-US" sz="2000" dirty="0" smtClean="0"/>
              <a:t>Transistors	</a:t>
            </a:r>
            <a:r>
              <a:rPr lang="da-DK" sz="2000" dirty="0" smtClean="0"/>
              <a:t>3,200,000,000</a:t>
            </a:r>
            <a:endParaRPr lang="da-DK" sz="2000" dirty="0"/>
          </a:p>
          <a:p>
            <a:pPr>
              <a:tabLst>
                <a:tab pos="2960688" algn="l"/>
              </a:tabLst>
            </a:pPr>
            <a:endParaRPr lang="en-US" sz="2000" dirty="0" smtClean="0"/>
          </a:p>
          <a:p>
            <a:pPr>
              <a:tabLst>
                <a:tab pos="2960688" algn="l"/>
              </a:tabLst>
            </a:pPr>
            <a:r>
              <a:rPr lang="en-US" sz="2000" dirty="0" smtClean="0"/>
              <a:t>The </a:t>
            </a:r>
            <a:r>
              <a:rPr lang="en-US" sz="2000" dirty="0"/>
              <a:t>number of CPU </a:t>
            </a:r>
            <a:r>
              <a:rPr lang="en-US" sz="2000" dirty="0" smtClean="0"/>
              <a:t>cores	6</a:t>
            </a:r>
            <a:endParaRPr lang="en-US" sz="2000" dirty="0"/>
          </a:p>
          <a:p>
            <a:pPr>
              <a:tabLst>
                <a:tab pos="2960688" algn="l"/>
              </a:tabLst>
            </a:pPr>
            <a:r>
              <a:rPr lang="en-US" sz="2000" dirty="0"/>
              <a:t>The number of threads	12</a:t>
            </a:r>
          </a:p>
          <a:p>
            <a:pPr>
              <a:tabLst>
                <a:tab pos="2960688" algn="l"/>
              </a:tabLst>
            </a:pPr>
            <a:r>
              <a:rPr lang="en-US" sz="2000" dirty="0" smtClean="0"/>
              <a:t>Level </a:t>
            </a:r>
            <a:r>
              <a:rPr lang="en-US" sz="2000" dirty="0"/>
              <a:t>1 </a:t>
            </a:r>
            <a:r>
              <a:rPr lang="en-US" sz="2000" dirty="0" smtClean="0"/>
              <a:t>instruction cache 	6 </a:t>
            </a:r>
            <a:r>
              <a:rPr lang="en-US" sz="2000" dirty="0"/>
              <a:t>x 32 KB 8-way set associative </a:t>
            </a:r>
            <a:endParaRPr lang="en-US" sz="2000" dirty="0" smtClean="0"/>
          </a:p>
          <a:p>
            <a:pPr>
              <a:tabLst>
                <a:tab pos="2960688" algn="l"/>
              </a:tabLst>
            </a:pPr>
            <a:r>
              <a:rPr lang="en-US" sz="2000" dirty="0" smtClean="0"/>
              <a:t>Level 1 data cache	6 </a:t>
            </a:r>
            <a:r>
              <a:rPr lang="en-US" sz="2000" dirty="0"/>
              <a:t>x 32 KB 8-way set </a:t>
            </a:r>
            <a:r>
              <a:rPr lang="en-US" sz="2000" dirty="0" smtClean="0"/>
              <a:t>associative</a:t>
            </a:r>
            <a:endParaRPr lang="en-US" sz="2000" dirty="0"/>
          </a:p>
          <a:p>
            <a:pPr>
              <a:tabLst>
                <a:tab pos="2960688" algn="l"/>
              </a:tabLst>
            </a:pPr>
            <a:r>
              <a:rPr lang="en-US" sz="2000" dirty="0"/>
              <a:t>Level 2 </a:t>
            </a:r>
            <a:r>
              <a:rPr lang="en-US" sz="2000" dirty="0" smtClean="0"/>
              <a:t>cache	6 </a:t>
            </a:r>
            <a:r>
              <a:rPr lang="en-US" sz="2000" dirty="0"/>
              <a:t>x 256 KB 8-way set </a:t>
            </a:r>
            <a:r>
              <a:rPr lang="en-US" sz="2000" dirty="0" smtClean="0"/>
              <a:t>associative</a:t>
            </a:r>
            <a:endParaRPr lang="en-US" sz="2000" dirty="0"/>
          </a:p>
          <a:p>
            <a:pPr>
              <a:tabLst>
                <a:tab pos="2960688" algn="l"/>
              </a:tabLst>
            </a:pPr>
            <a:r>
              <a:rPr lang="en-US" sz="2000" dirty="0"/>
              <a:t>Level 3 </a:t>
            </a:r>
            <a:r>
              <a:rPr lang="en-US" sz="2000" dirty="0" smtClean="0"/>
              <a:t>cache</a:t>
            </a:r>
            <a:r>
              <a:rPr lang="en-US" sz="2000" dirty="0"/>
              <a:t>	</a:t>
            </a:r>
            <a:r>
              <a:rPr lang="en-US" sz="2000" dirty="0" smtClean="0"/>
              <a:t>20 </a:t>
            </a:r>
            <a:r>
              <a:rPr lang="en-US" sz="2000" dirty="0"/>
              <a:t>MB 20-way set associative </a:t>
            </a:r>
            <a:r>
              <a:rPr lang="en-US" sz="2000" dirty="0" smtClean="0"/>
              <a:t>shared</a:t>
            </a:r>
          </a:p>
          <a:p>
            <a:pPr>
              <a:tabLst>
                <a:tab pos="2960688" algn="l"/>
              </a:tabLst>
            </a:pPr>
            <a:r>
              <a:rPr lang="en-US" sz="2000" dirty="0" smtClean="0"/>
              <a:t>Cache line size	64 bytes</a:t>
            </a:r>
          </a:p>
          <a:p>
            <a:pPr>
              <a:tabLst>
                <a:tab pos="2960688" algn="l"/>
              </a:tabLst>
            </a:pPr>
            <a:r>
              <a:rPr lang="en-US" sz="2000" dirty="0"/>
              <a:t>Data width	</a:t>
            </a:r>
            <a:r>
              <a:rPr lang="en-US" sz="2000" dirty="0" smtClean="0"/>
              <a:t>64 bit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6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3912"/>
            <a:ext cx="10477500" cy="6844088"/>
          </a:xfrm>
        </p:spPr>
      </p:pic>
      <p:sp>
        <p:nvSpPr>
          <p:cNvPr id="6" name="Rectangle 5"/>
          <p:cNvSpPr/>
          <p:nvPr/>
        </p:nvSpPr>
        <p:spPr>
          <a:xfrm>
            <a:off x="10375092" y="6488668"/>
            <a:ext cx="1816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Xeon-E5-2600-V3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25587" y="1785340"/>
            <a:ext cx="5886449" cy="30384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2255112" y="3106342"/>
            <a:ext cx="7936638" cy="333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86" y="365125"/>
            <a:ext cx="5886449" cy="1325563"/>
          </a:xfrm>
        </p:spPr>
        <p:txBody>
          <a:bodyPr/>
          <a:lstStyle/>
          <a:p>
            <a:r>
              <a:rPr lang="da-DK" dirty="0" smtClean="0"/>
              <a:t>Hukommelseshierarki</a:t>
            </a: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3951832" y="2384821"/>
            <a:ext cx="576000" cy="1776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L1</a:t>
            </a:r>
            <a:endParaRPr lang="da-DK" sz="2800" dirty="0"/>
          </a:p>
        </p:txBody>
      </p:sp>
      <p:sp>
        <p:nvSpPr>
          <p:cNvPr id="6" name="Rectangle 5"/>
          <p:cNvSpPr/>
          <p:nvPr/>
        </p:nvSpPr>
        <p:spPr>
          <a:xfrm>
            <a:off x="5003833" y="2168128"/>
            <a:ext cx="576000" cy="220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L2</a:t>
            </a:r>
            <a:endParaRPr lang="da-DK" sz="2800" dirty="0"/>
          </a:p>
        </p:txBody>
      </p:sp>
      <p:sp>
        <p:nvSpPr>
          <p:cNvPr id="7" name="Rectangle 6"/>
          <p:cNvSpPr/>
          <p:nvPr/>
        </p:nvSpPr>
        <p:spPr>
          <a:xfrm>
            <a:off x="6055911" y="2034778"/>
            <a:ext cx="576000" cy="2476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L3</a:t>
            </a:r>
          </a:p>
        </p:txBody>
      </p:sp>
      <p:sp>
        <p:nvSpPr>
          <p:cNvPr id="8" name="Rectangle 7"/>
          <p:cNvSpPr/>
          <p:nvPr/>
        </p:nvSpPr>
        <p:spPr>
          <a:xfrm>
            <a:off x="8248650" y="1472803"/>
            <a:ext cx="576000" cy="3600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800" dirty="0" smtClean="0"/>
              <a:t>Hukommelse (RAM)</a:t>
            </a:r>
            <a:endParaRPr lang="da-DK" sz="2800" dirty="0"/>
          </a:p>
        </p:txBody>
      </p:sp>
      <p:sp>
        <p:nvSpPr>
          <p:cNvPr id="9" name="Rectangle 8"/>
          <p:cNvSpPr/>
          <p:nvPr/>
        </p:nvSpPr>
        <p:spPr>
          <a:xfrm>
            <a:off x="9990574" y="928688"/>
            <a:ext cx="576000" cy="4688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800" dirty="0" smtClean="0"/>
              <a:t>Harddisk</a:t>
            </a:r>
            <a:endParaRPr lang="da-DK" sz="2800" dirty="0"/>
          </a:p>
        </p:txBody>
      </p:sp>
      <p:sp>
        <p:nvSpPr>
          <p:cNvPr id="15" name="Trapezoid 14"/>
          <p:cNvSpPr/>
          <p:nvPr/>
        </p:nvSpPr>
        <p:spPr>
          <a:xfrm rot="10800000">
            <a:off x="1455014" y="2485430"/>
            <a:ext cx="2000250" cy="1575196"/>
          </a:xfrm>
          <a:prstGeom prst="trapezoid">
            <a:avLst>
              <a:gd name="adj" fmla="val 274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a-DK" dirty="0"/>
          </a:p>
        </p:txBody>
      </p:sp>
      <p:sp>
        <p:nvSpPr>
          <p:cNvPr id="16" name="Isosceles Triangle 15"/>
          <p:cNvSpPr/>
          <p:nvPr/>
        </p:nvSpPr>
        <p:spPr>
          <a:xfrm flipV="1">
            <a:off x="2255112" y="2252662"/>
            <a:ext cx="411887" cy="57626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xtBox 16"/>
          <p:cNvSpPr txBox="1"/>
          <p:nvPr/>
        </p:nvSpPr>
        <p:spPr>
          <a:xfrm>
            <a:off x="1321425" y="2842913"/>
            <a:ext cx="22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/>
                </a:solidFill>
              </a:rPr>
              <a:t>Beregninger</a:t>
            </a:r>
            <a:br>
              <a:rPr lang="da-DK" sz="2400" dirty="0" smtClean="0">
                <a:solidFill>
                  <a:schemeClr val="bg1"/>
                </a:solidFill>
              </a:rPr>
            </a:br>
            <a:r>
              <a:rPr lang="da-DK" sz="2400" dirty="0" smtClean="0">
                <a:solidFill>
                  <a:schemeClr val="bg1"/>
                </a:solidFill>
              </a:rPr>
              <a:t>(ALU)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3543" y="3042193"/>
            <a:ext cx="22683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/>
                </a:solidFill>
              </a:rPr>
              <a:t>Bus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2520" y="4845122"/>
            <a:ext cx="113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32 KB</a:t>
            </a:r>
          </a:p>
          <a:p>
            <a:pPr algn="ctr"/>
            <a:r>
              <a:rPr lang="da-DK" dirty="0" smtClean="0"/>
              <a:t>5 ns</a:t>
            </a:r>
          </a:p>
          <a:p>
            <a:pPr algn="ctr"/>
            <a:r>
              <a:rPr lang="da-DK" dirty="0" smtClean="0"/>
              <a:t>64 bytes</a:t>
            </a:r>
            <a:endParaRPr lang="da-DK" dirty="0"/>
          </a:p>
        </p:txBody>
      </p:sp>
      <p:sp>
        <p:nvSpPr>
          <p:cNvPr id="22" name="TextBox 21"/>
          <p:cNvSpPr txBox="1"/>
          <p:nvPr/>
        </p:nvSpPr>
        <p:spPr>
          <a:xfrm>
            <a:off x="5756376" y="4845122"/>
            <a:ext cx="113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20 MB</a:t>
            </a:r>
          </a:p>
          <a:p>
            <a:pPr algn="ctr"/>
            <a:r>
              <a:rPr lang="da-DK" dirty="0" smtClean="0"/>
              <a:t>30 ns</a:t>
            </a:r>
          </a:p>
          <a:p>
            <a:pPr algn="ctr"/>
            <a:r>
              <a:rPr lang="da-DK" dirty="0" smtClean="0"/>
              <a:t>64 bytes</a:t>
            </a:r>
            <a:endParaRPr lang="da-DK" dirty="0"/>
          </a:p>
        </p:txBody>
      </p:sp>
      <p:sp>
        <p:nvSpPr>
          <p:cNvPr id="23" name="TextBox 22"/>
          <p:cNvSpPr txBox="1"/>
          <p:nvPr/>
        </p:nvSpPr>
        <p:spPr>
          <a:xfrm>
            <a:off x="4754134" y="4845122"/>
            <a:ext cx="113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256 KB</a:t>
            </a:r>
            <a:br>
              <a:rPr lang="da-DK" dirty="0" smtClean="0"/>
            </a:br>
            <a:r>
              <a:rPr lang="da-DK" dirty="0" smtClean="0"/>
              <a:t>20 ns</a:t>
            </a:r>
          </a:p>
          <a:p>
            <a:pPr algn="ctr"/>
            <a:r>
              <a:rPr lang="da-DK" dirty="0" smtClean="0"/>
              <a:t>64 bytes</a:t>
            </a:r>
            <a:endParaRPr lang="da-DK" dirty="0"/>
          </a:p>
        </p:txBody>
      </p:sp>
      <p:sp>
        <p:nvSpPr>
          <p:cNvPr id="24" name="TextBox 23"/>
          <p:cNvSpPr txBox="1"/>
          <p:nvPr/>
        </p:nvSpPr>
        <p:spPr>
          <a:xfrm>
            <a:off x="7969338" y="5182801"/>
            <a:ext cx="113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32 GB</a:t>
            </a:r>
          </a:p>
          <a:p>
            <a:pPr algn="ctr"/>
            <a:r>
              <a:rPr lang="da-DK" dirty="0" smtClean="0"/>
              <a:t>60 ns</a:t>
            </a:r>
          </a:p>
          <a:p>
            <a:pPr algn="ctr"/>
            <a:r>
              <a:rPr lang="da-DK" dirty="0" smtClean="0"/>
              <a:t>64 bytes</a:t>
            </a:r>
            <a:endParaRPr lang="da-DK" dirty="0"/>
          </a:p>
        </p:txBody>
      </p:sp>
      <p:sp>
        <p:nvSpPr>
          <p:cNvPr id="25" name="TextBox 24"/>
          <p:cNvSpPr txBox="1"/>
          <p:nvPr/>
        </p:nvSpPr>
        <p:spPr>
          <a:xfrm>
            <a:off x="9485266" y="5721321"/>
            <a:ext cx="158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 TB</a:t>
            </a:r>
          </a:p>
          <a:p>
            <a:pPr algn="ctr"/>
            <a:r>
              <a:rPr lang="da-DK" dirty="0"/>
              <a:t>5</a:t>
            </a:r>
            <a:r>
              <a:rPr lang="da-DK" dirty="0" smtClean="0"/>
              <a:t>.000.000 ns</a:t>
            </a:r>
          </a:p>
          <a:p>
            <a:pPr algn="ctr"/>
            <a:r>
              <a:rPr lang="da-DK" dirty="0" smtClean="0"/>
              <a:t>4.096 bytes</a:t>
            </a:r>
            <a:endParaRPr lang="da-DK" dirty="0"/>
          </a:p>
        </p:txBody>
      </p:sp>
      <p:sp>
        <p:nvSpPr>
          <p:cNvPr id="27" name="TextBox 26"/>
          <p:cNvSpPr txBox="1"/>
          <p:nvPr/>
        </p:nvSpPr>
        <p:spPr>
          <a:xfrm>
            <a:off x="1940310" y="4845122"/>
            <a:ext cx="1732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Cache størrelse</a:t>
            </a:r>
          </a:p>
          <a:p>
            <a:r>
              <a:rPr lang="da-DK" dirty="0" smtClean="0"/>
              <a:t>Tilgangstid</a:t>
            </a:r>
          </a:p>
          <a:p>
            <a:r>
              <a:rPr lang="da-DK" dirty="0" smtClean="0"/>
              <a:t>Blokstørrelse</a:t>
            </a:r>
            <a:endParaRPr lang="da-DK" dirty="0"/>
          </a:p>
        </p:txBody>
      </p:sp>
      <p:sp>
        <p:nvSpPr>
          <p:cNvPr id="28" name="TextBox 27"/>
          <p:cNvSpPr txBox="1"/>
          <p:nvPr/>
        </p:nvSpPr>
        <p:spPr>
          <a:xfrm>
            <a:off x="1428501" y="4165700"/>
            <a:ext cx="22683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</a:rPr>
              <a:t>CPU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35758" y="3177986"/>
            <a:ext cx="427654" cy="190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ctangle 29"/>
          <p:cNvSpPr/>
          <p:nvPr/>
        </p:nvSpPr>
        <p:spPr>
          <a:xfrm>
            <a:off x="6820028" y="3214556"/>
            <a:ext cx="357202" cy="111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219949" y="3270070"/>
            <a:ext cx="24865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9119169" y="3266159"/>
            <a:ext cx="24288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24718"/>
              </p:ext>
            </p:extLst>
          </p:nvPr>
        </p:nvGraphicFramePr>
        <p:xfrm>
          <a:off x="5900878" y="5472874"/>
          <a:ext cx="864000" cy="8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92741962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181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5421" y="2560630"/>
                <a:ext cx="5719379" cy="17543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Algoritme 2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for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 = 2 to n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 smtClean="0"/>
                  <a:t>		for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= 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dirty="0" smtClean="0"/>
                          <m:t>n</m:t>
                        </m:r>
                        <m:r>
                          <m:rPr>
                            <m:nor/>
                          </m:rPr>
                          <a:rPr lang="da-DK" dirty="0" smtClean="0"/>
                          <m:t>/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</m:e>
                    </m:d>
                  </m:oMath>
                </a14:m>
                <a:r>
                  <a:rPr lang="da-DK" dirty="0" smtClean="0"/>
                  <a:t>-1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r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i </a:t>
                </a:r>
                <a:r>
                  <a:rPr lang="da-DK" dirty="0" smtClean="0"/>
                  <a:t>*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,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k</a:t>
                </a:r>
                <a:r>
                  <a:rPr lang="da-DK" dirty="0" smtClean="0"/>
                  <a:t> = </a:t>
                </a:r>
                <a:r>
                  <a:rPr lang="da-DK" dirty="0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 *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</a:p>
              <a:p>
                <a:pPr>
                  <a:tabLst>
                    <a:tab pos="180975" algn="l"/>
                    <a:tab pos="357188" algn="l"/>
                    <a:tab pos="538163" algn="l"/>
                    <a:tab pos="719138" algn="l"/>
                  </a:tabLst>
                </a:pPr>
                <a:r>
                  <a:rPr lang="da-DK" dirty="0"/>
                  <a:t>	</a:t>
                </a:r>
                <a:r>
                  <a:rPr lang="da-DK" dirty="0" smtClean="0"/>
                  <a:t>		M</a:t>
                </a:r>
                <a:r>
                  <a:rPr lang="da-DK" baseline="-25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</a:t>
                </a:r>
                <a:r>
                  <a:rPr lang="da-DK" dirty="0" smtClean="0"/>
                  <a:t>[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da-DK" dirty="0" err="1" smtClean="0"/>
                  <a:t>,</a:t>
                </a:r>
                <a:r>
                  <a:rPr lang="da-DK" dirty="0" err="1" smtClean="0">
                    <a:solidFill>
                      <a:srgbClr val="C00000"/>
                    </a:solidFill>
                  </a:rPr>
                  <a:t>j</a:t>
                </a:r>
                <a:r>
                  <a:rPr lang="da-DK" dirty="0" smtClean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] –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 smtClean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 + </m:t>
                        </m:r>
                        <m:r>
                          <m:rPr>
                            <m:nor/>
                          </m:rPr>
                          <a:rPr lang="da-DK" dirty="0"/>
                          <m:t>S</m:t>
                        </m:r>
                        <m:r>
                          <m:rPr>
                            <m:nor/>
                          </m:rPr>
                          <a:rPr lang="da-DK" dirty="0"/>
                          <m:t>[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,</m:t>
                        </m:r>
                        <m:r>
                          <m:rPr>
                            <m:nor/>
                          </m:rPr>
                          <a:rPr lang="da-DK" b="0" i="0" dirty="0" smtClean="0">
                            <a:solidFill>
                              <a:srgbClr val="C00000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da-DK" dirty="0"/>
                          <m:t>−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dirty="0"/>
                          <m:t>]</m:t>
                        </m:r>
                        <m:r>
                          <m:rPr>
                            <m:nor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a-DK" dirty="0"/>
                          <m:t>/</m:t>
                        </m:r>
                        <m:r>
                          <m:rPr>
                            <m:nor/>
                          </m:rPr>
                          <a:rPr lang="da-DK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da-DK" baseline="30000" dirty="0"/>
                          <m:t>2</m:t>
                        </m:r>
                      </m:e>
                    </m:d>
                  </m:oMath>
                </a14:m>
                <a:endParaRPr lang="da-DK" baseline="300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421" y="2560630"/>
                <a:ext cx="5719379" cy="1754326"/>
              </a:xfrm>
              <a:prstGeom prst="rect">
                <a:avLst/>
              </a:prstGeom>
              <a:blipFill>
                <a:blip r:embed="rId3"/>
                <a:stretch>
                  <a:fillRect l="-851" t="-1379" b="-4138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735447" y="5403601"/>
            <a:ext cx="88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</a:t>
            </a:r>
            <a:r>
              <a:rPr lang="da-DK" baseline="-25000" dirty="0"/>
              <a:t>6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26595"/>
              </p:ext>
            </p:extLst>
          </p:nvPr>
        </p:nvGraphicFramePr>
        <p:xfrm>
          <a:off x="794662" y="1440874"/>
          <a:ext cx="4608003" cy="48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59">
                  <a:extLst>
                    <a:ext uri="{9D8B030D-6E8A-4147-A177-3AD203B41FA5}">
                      <a16:colId xmlns:a16="http://schemas.microsoft.com/office/drawing/2014/main" val="427069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87195774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042505153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88718476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924398696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2423971252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28485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06705221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66020500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27566238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31332687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292805194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5926573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63929843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4063429377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725679975"/>
                    </a:ext>
                  </a:extLst>
                </a:gridCol>
                <a:gridCol w="271059">
                  <a:extLst>
                    <a:ext uri="{9D8B030D-6E8A-4147-A177-3AD203B41FA5}">
                      <a16:colId xmlns:a16="http://schemas.microsoft.com/office/drawing/2014/main" val="19813188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6856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73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7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968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36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202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89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823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784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290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242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∙∙∙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628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897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3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000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71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5749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94662" y="1335597"/>
            <a:ext cx="24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</a:t>
            </a:r>
            <a:endParaRPr lang="da-DK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0108068" y="294574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975" algn="l"/>
                <a:tab pos="357188" algn="l"/>
                <a:tab pos="538163" algn="l"/>
                <a:tab pos="719138" algn="l"/>
              </a:tabLst>
            </a:pPr>
            <a:r>
              <a:rPr lang="da-DK" dirty="0">
                <a:solidFill>
                  <a:srgbClr val="C00000"/>
                </a:solidFill>
              </a:rPr>
              <a:t>Tid ≈ </a:t>
            </a:r>
            <a:r>
              <a:rPr lang="da-DK" b="1" dirty="0" smtClean="0">
                <a:solidFill>
                  <a:srgbClr val="C00000"/>
                </a:solidFill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</a:rPr>
              <a:t>2</a:t>
            </a:r>
            <a:endParaRPr lang="da-DK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799" y="1745560"/>
            <a:ext cx="4324351" cy="3704177"/>
            <a:chOff x="1066799" y="1745560"/>
            <a:chExt cx="4324351" cy="3704177"/>
          </a:xfrm>
        </p:grpSpPr>
        <p:grpSp>
          <p:nvGrpSpPr>
            <p:cNvPr id="6" name="Group 5"/>
            <p:cNvGrpSpPr/>
            <p:nvPr/>
          </p:nvGrpSpPr>
          <p:grpSpPr>
            <a:xfrm>
              <a:off x="1073149" y="1745560"/>
              <a:ext cx="4318001" cy="257951"/>
              <a:chOff x="1403349" y="1913749"/>
              <a:chExt cx="4318001" cy="25795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0334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4891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6608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066799" y="3481003"/>
              <a:ext cx="4318001" cy="257951"/>
              <a:chOff x="1403349" y="1913749"/>
              <a:chExt cx="4318001" cy="25795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40334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891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6608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73149" y="5191786"/>
              <a:ext cx="4318001" cy="257951"/>
              <a:chOff x="1403349" y="1913749"/>
              <a:chExt cx="4318001" cy="25795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40334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4891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660899" y="1913749"/>
                <a:ext cx="1060451" cy="25795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0" y="1003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Algoritme 2 og Cache</a:t>
            </a:r>
            <a:endParaRPr lang="da-DK" dirty="0"/>
          </a:p>
        </p:txBody>
      </p:sp>
      <p:sp>
        <p:nvSpPr>
          <p:cNvPr id="52" name="Rectangle 51"/>
          <p:cNvSpPr/>
          <p:nvPr/>
        </p:nvSpPr>
        <p:spPr>
          <a:xfrm>
            <a:off x="6015421" y="4417187"/>
            <a:ext cx="5719379" cy="4224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Hver tilgang til S kan være i en ny blok </a:t>
            </a:r>
            <a:r>
              <a:rPr lang="da-DK" dirty="0" smtClean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540" y="1138924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C00000"/>
                </a:solidFill>
              </a:rPr>
              <a:t>Cache blokstørrelse </a:t>
            </a:r>
            <a:r>
              <a:rPr lang="da-DK" dirty="0" smtClean="0">
                <a:solidFill>
                  <a:srgbClr val="C00000"/>
                </a:solidFill>
              </a:rPr>
              <a:t>= 4</a:t>
            </a:r>
            <a:endParaRPr lang="da-DK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558006" y="4432300"/>
            <a:ext cx="215404" cy="87954"/>
            <a:chOff x="10558006" y="4432300"/>
            <a:chExt cx="215404" cy="87954"/>
          </a:xfrm>
        </p:grpSpPr>
        <p:cxnSp>
          <p:nvCxnSpPr>
            <p:cNvPr id="4" name="Straight Connector 3"/>
            <p:cNvCxnSpPr/>
            <p:nvPr/>
          </p:nvCxnSpPr>
          <p:spPr>
            <a:xfrm flipH="1" flipV="1">
              <a:off x="10660380" y="4434840"/>
              <a:ext cx="2540" cy="762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0614660" y="4434840"/>
              <a:ext cx="10160" cy="762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690860" y="4432300"/>
              <a:ext cx="27940" cy="8541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10558006" y="4437380"/>
              <a:ext cx="22364" cy="8287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0737850" y="4434840"/>
              <a:ext cx="35560" cy="8541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94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79566" y="1871373"/>
            <a:ext cx="8459834" cy="3567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6000" b="1" dirty="0" smtClean="0">
                <a:solidFill>
                  <a:schemeClr val="accent1">
                    <a:lumMod val="50000"/>
                  </a:schemeClr>
                </a:solidFill>
              </a:rPr>
              <a:t>Forskningsområde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algoritmedesign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udnytter at data kommer i blokke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ardware parametrene må </a:t>
            </a:r>
            <a:r>
              <a:rPr lang="da-DK" sz="2800" i="1" dirty="0" smtClean="0">
                <a:solidFill>
                  <a:schemeClr val="accent1">
                    <a:lumMod val="50000"/>
                  </a:schemeClr>
                </a:solidFill>
              </a:rPr>
              <a:t>ikke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indgå i algoritmen</a:t>
            </a: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a-DK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04314" y="73671"/>
            <a:ext cx="3873377" cy="626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119744" y="654834"/>
            <a:ext cx="2757332" cy="626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0" y="580853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Matteo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Frigo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Charles E.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Leiserson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Harald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Prokop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Sridhar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Ramachandran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>Cache-</a:t>
            </a:r>
            <a:r>
              <a:rPr lang="da-DK" sz="2000" dirty="0" err="1" smtClean="0">
                <a:solidFill>
                  <a:schemeClr val="bg1">
                    <a:lumMod val="50000"/>
                  </a:schemeClr>
                </a:solidFill>
              </a:rPr>
              <a:t>Oblivious</a:t>
            </a: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Algorithms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2000" i="1" dirty="0">
                <a:solidFill>
                  <a:schemeClr val="bg1">
                    <a:lumMod val="50000"/>
                  </a:schemeClr>
                </a:solidFill>
              </a:rPr>
              <a:t>ACM Transactions on </a:t>
            </a:r>
            <a:r>
              <a:rPr lang="da-DK" sz="2000" i="1" dirty="0" err="1">
                <a:solidFill>
                  <a:schemeClr val="bg1">
                    <a:lumMod val="50000"/>
                  </a:schemeClr>
                </a:solidFill>
              </a:rPr>
              <a:t>Algorithms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, 8(1), </a:t>
            </a:r>
            <a:r>
              <a:rPr lang="da-DK" sz="2000" dirty="0" err="1">
                <a:solidFill>
                  <a:schemeClr val="bg1">
                    <a:lumMod val="50000"/>
                  </a:schemeClr>
                </a:solidFill>
              </a:rPr>
              <a:t>Article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 No. 4, 2012.</a:t>
            </a:r>
            <a:endParaRPr lang="da-DK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smtClean="0"/>
              <a:t>Primtal</a:t>
            </a:r>
            <a:endParaRPr lang="da-DK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9864"/>
                <a:ext cx="12192000" cy="50323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da-DK" b="1" dirty="0" smtClean="0"/>
              </a:p>
              <a:p>
                <a:pPr marL="0" indent="0" algn="ctr">
                  <a:buNone/>
                </a:pPr>
                <a:r>
                  <a:rPr lang="da-DK" sz="3200" b="1" dirty="0" smtClean="0"/>
                  <a:t>Definition   </a:t>
                </a:r>
                <a:r>
                  <a:rPr lang="da-DK" sz="3200" dirty="0" smtClean="0"/>
                  <a:t>Et heltal </a:t>
                </a:r>
                <a:r>
                  <a:rPr lang="da-DK" sz="3200" dirty="0" smtClean="0">
                    <a:solidFill>
                      <a:srgbClr val="C00000"/>
                    </a:solidFill>
                  </a:rPr>
                  <a:t>p</a:t>
                </a:r>
                <a:r>
                  <a:rPr lang="da-DK" sz="3200" dirty="0" smtClean="0"/>
                  <a:t> er et </a:t>
                </a:r>
                <a:r>
                  <a:rPr lang="da-DK" sz="3200" dirty="0" smtClean="0">
                    <a:solidFill>
                      <a:srgbClr val="C00000"/>
                    </a:solidFill>
                  </a:rPr>
                  <a:t>primtal </a:t>
                </a:r>
                <a:r>
                  <a:rPr lang="da-DK" sz="3200" dirty="0" smtClean="0"/>
                  <a:t>hvis og kun hvis 1 og p går op i p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da-DK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da-DK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2, 3, 5, 7, 11, 13, 17, 19, 23, 29, 31, 37, 41, 43, 47, 53,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59, 61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, 67, </a:t>
                </a:r>
                <a:endParaRPr lang="da-DK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71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, 73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79, 83, 89, 97, 101, 103, 107, 109, 113, 127, </a:t>
                </a: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131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, 137, </a:t>
                </a:r>
                <a:endParaRPr lang="da-DK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da-DK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139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, 149, 151, 157, 163, 167, 173, 179, 181, 191, 193, 197, 199, …</a:t>
                </a:r>
              </a:p>
              <a:p>
                <a:pPr marL="0" indent="0" algn="ctr">
                  <a:buNone/>
                </a:pPr>
                <a:endParaRPr lang="da-DK" dirty="0" smtClean="0"/>
              </a:p>
              <a:p>
                <a:pPr marL="0" indent="0" algn="ctr">
                  <a:buNone/>
                </a:pPr>
                <a:r>
                  <a:rPr lang="da-DK" sz="3200" b="1" dirty="0" smtClean="0"/>
                  <a:t>Primtalssætningen</a:t>
                </a:r>
                <a:r>
                  <a:rPr lang="da-DK" sz="3200" dirty="0" smtClean="0"/>
                  <a:t>   Der er   </a:t>
                </a:r>
                <a:r>
                  <a:rPr lang="da-DK" sz="3200" dirty="0" smtClean="0">
                    <a:solidFill>
                      <a:srgbClr val="FF0000"/>
                    </a:solidFill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200" i="1" smtClean="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200" b="0" i="0" smtClean="0">
                            <a:solidFill>
                              <a:srgbClr val="FF0000"/>
                            </a:solidFill>
                          </a:rPr>
                          <m:t>1.26 </m:t>
                        </m:r>
                        <m:r>
                          <m:rPr>
                            <m:nor/>
                          </m:rPr>
                          <a:rPr lang="da-DK" sz="3200" b="0" i="0" smtClean="0">
                            <a:solidFill>
                              <a:srgbClr val="FF0000"/>
                            </a:solidFill>
                          </a:rPr>
                          <m:t>n</m:t>
                        </m:r>
                      </m:num>
                      <m:den>
                        <m:func>
                          <m:funcPr>
                            <m:ctrlPr>
                              <a:rPr lang="da-DK" sz="3200" b="0" i="1" smtClean="0">
                                <a:solidFill>
                                  <a:srgbClr val="FF0000"/>
                                </a:solidFill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3200" b="0" i="0" smtClean="0">
                                <a:solidFill>
                                  <a:srgbClr val="FF0000"/>
                                </a:solidFill>
                              </a:rPr>
                              <m:t>ln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da-DK" sz="3200" b="0" i="0" smtClean="0">
                                <a:solidFill>
                                  <a:srgbClr val="FF0000"/>
                                </a:solidFill>
                              </a:rPr>
                              <m:t>n</m:t>
                            </m:r>
                          </m:e>
                        </m:func>
                      </m:den>
                    </m:f>
                  </m:oMath>
                </a14:m>
                <a:r>
                  <a:rPr lang="da-DK" sz="3200" dirty="0" smtClean="0"/>
                  <a:t>   </a:t>
                </a:r>
                <a:r>
                  <a:rPr lang="da-DK" sz="3200" dirty="0" smtClean="0">
                    <a:solidFill>
                      <a:srgbClr val="FF0000"/>
                    </a:solidFill>
                  </a:rPr>
                  <a:t>primtal</a:t>
                </a:r>
                <a:r>
                  <a:rPr lang="da-DK" sz="3200" dirty="0" smtClean="0"/>
                  <a:t> mellem 2 og n</a:t>
                </a:r>
                <a:endParaRPr lang="da-DK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9864"/>
                <a:ext cx="12192000" cy="50323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7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 err="1" smtClean="0"/>
              <a:t>Primtalsfaktorisering</a:t>
            </a:r>
            <a:endParaRPr lang="da-DK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a-DK" sz="3200" b="1" dirty="0" smtClean="0"/>
          </a:p>
          <a:p>
            <a:pPr marL="0" indent="0" algn="ctr">
              <a:buNone/>
            </a:pPr>
            <a:r>
              <a:rPr lang="da-DK" sz="3200" b="1" dirty="0" smtClean="0"/>
              <a:t>Definition   </a:t>
            </a:r>
            <a:r>
              <a:rPr lang="da-DK" sz="3200" dirty="0" smtClean="0"/>
              <a:t>Opskrivning af et heltal </a:t>
            </a:r>
            <a:r>
              <a:rPr lang="da-DK" sz="3200" dirty="0" smtClean="0">
                <a:solidFill>
                  <a:srgbClr val="C00000"/>
                </a:solidFill>
              </a:rPr>
              <a:t>x </a:t>
            </a:r>
            <a:r>
              <a:rPr lang="da-DK" sz="3200" dirty="0" smtClean="0"/>
              <a:t>som </a:t>
            </a:r>
            <a:r>
              <a:rPr lang="da-DK" sz="3200" dirty="0" smtClean="0">
                <a:solidFill>
                  <a:srgbClr val="C00000"/>
                </a:solidFill>
              </a:rPr>
              <a:t>produkt af primtal</a:t>
            </a:r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da-D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da-DK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75460   =   2 * 2 * 5 * 7 * 7 * 7 * 11   =   2</a:t>
            </a:r>
            <a:r>
              <a:rPr lang="da-DK" sz="3200" baseline="30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* 5 *7</a:t>
            </a:r>
            <a:r>
              <a:rPr lang="da-DK" sz="3200" baseline="300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</a:rPr>
              <a:t>* 11</a:t>
            </a:r>
            <a:endParaRPr lang="da-DK" sz="3200" dirty="0" smtClean="0"/>
          </a:p>
        </p:txBody>
      </p:sp>
    </p:spTree>
    <p:extLst>
      <p:ext uri="{BB962C8B-B14F-4D97-AF65-F5344CB8AC3E}">
        <p14:creationId xmlns:p14="http://schemas.microsoft.com/office/powerpoint/2010/main" val="2483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5771456"/>
            <a:ext cx="12192000" cy="1056010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a-DK" sz="3600" b="1" dirty="0" smtClean="0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da-DK" sz="3600" b="1" dirty="0" smtClean="0"/>
              <a:t>  </a:t>
            </a:r>
            <a:r>
              <a:rPr lang="da-DK" sz="3600" dirty="0" smtClean="0"/>
              <a:t>  Konstruer </a:t>
            </a:r>
            <a:r>
              <a:rPr lang="da-DK" sz="3600" dirty="0" smtClean="0">
                <a:solidFill>
                  <a:srgbClr val="C00000"/>
                </a:solidFill>
              </a:rPr>
              <a:t>M</a:t>
            </a:r>
            <a:r>
              <a:rPr lang="da-DK" sz="3600" b="1" baseline="-25000" dirty="0" smtClean="0">
                <a:solidFill>
                  <a:srgbClr val="C00000"/>
                </a:solidFill>
              </a:rPr>
              <a:t>d</a:t>
            </a:r>
            <a:r>
              <a:rPr lang="da-DK" sz="3600" dirty="0" smtClean="0"/>
              <a:t> ud fra </a:t>
            </a:r>
            <a:r>
              <a:rPr lang="da-DK" sz="3600" dirty="0" smtClean="0">
                <a:solidFill>
                  <a:srgbClr val="C00000"/>
                </a:solidFill>
              </a:rPr>
              <a:t>M</a:t>
            </a:r>
            <a:r>
              <a:rPr lang="da-DK" sz="3600" baseline="-25000" dirty="0" smtClean="0">
                <a:solidFill>
                  <a:srgbClr val="C00000"/>
                </a:solidFill>
              </a:rPr>
              <a:t>d/p</a:t>
            </a:r>
            <a:r>
              <a:rPr lang="da-DK" sz="3600" dirty="0" smtClean="0"/>
              <a:t>, hvor </a:t>
            </a:r>
            <a:r>
              <a:rPr lang="da-DK" sz="3600" dirty="0" smtClean="0">
                <a:solidFill>
                  <a:srgbClr val="C00000"/>
                </a:solidFill>
              </a:rPr>
              <a:t>p</a:t>
            </a:r>
            <a:r>
              <a:rPr lang="da-DK" sz="3600" dirty="0" smtClean="0"/>
              <a:t> mindste primfaktor i </a:t>
            </a:r>
            <a:r>
              <a:rPr lang="da-DK" sz="3600" dirty="0" smtClean="0">
                <a:solidFill>
                  <a:srgbClr val="C00000"/>
                </a:solidFill>
              </a:rPr>
              <a:t>d</a:t>
            </a:r>
            <a:endParaRPr lang="da-DK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31859" y="657148"/>
            <a:ext cx="4561200" cy="4566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" name="Group 4"/>
          <p:cNvGrpSpPr/>
          <p:nvPr/>
        </p:nvGrpSpPr>
        <p:grpSpPr>
          <a:xfrm>
            <a:off x="1110668" y="675150"/>
            <a:ext cx="4562475" cy="4562475"/>
            <a:chOff x="114300" y="1498600"/>
            <a:chExt cx="4562475" cy="4562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562475" cy="45624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09214" y="3709637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36200" y="660862"/>
            <a:ext cx="2276475" cy="2276475"/>
            <a:chOff x="4712544" y="3779837"/>
            <a:chExt cx="2276475" cy="22764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544" y="3779837"/>
              <a:ext cx="2276475" cy="22764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627678" y="479008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17339" y="664794"/>
            <a:ext cx="1514475" cy="1514475"/>
            <a:chOff x="7059041" y="8034337"/>
            <a:chExt cx="1514475" cy="15144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41" y="8034337"/>
              <a:ext cx="1514475" cy="15144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575644" y="8619355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6554" y="2941051"/>
            <a:ext cx="4067203" cy="1133475"/>
            <a:chOff x="6583429" y="3600206"/>
            <a:chExt cx="4067203" cy="1133475"/>
          </a:xfrm>
        </p:grpSpPr>
        <p:grpSp>
          <p:nvGrpSpPr>
            <p:cNvPr id="15" name="Group 14"/>
            <p:cNvGrpSpPr/>
            <p:nvPr/>
          </p:nvGrpSpPr>
          <p:grpSpPr>
            <a:xfrm>
              <a:off x="6583429" y="3600206"/>
              <a:ext cx="1140405" cy="1133475"/>
              <a:chOff x="6691354" y="5824055"/>
              <a:chExt cx="1133475" cy="113347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1354" y="5824055"/>
                <a:ext cx="1133475" cy="1133475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7031881" y="6231934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727576" y="3604371"/>
              <a:ext cx="904875" cy="904875"/>
              <a:chOff x="7860598" y="6061224"/>
              <a:chExt cx="904875" cy="90487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598" y="6061224"/>
                <a:ext cx="904875" cy="904875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8044615" y="6334998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5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859766" y="3601009"/>
              <a:ext cx="752475" cy="752475"/>
              <a:chOff x="8801242" y="6213624"/>
              <a:chExt cx="752475" cy="75247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1242" y="6213624"/>
                <a:ext cx="752475" cy="752475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8972701" y="6401295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6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002932" y="3600365"/>
              <a:ext cx="647700" cy="647700"/>
              <a:chOff x="9589486" y="6318399"/>
              <a:chExt cx="647700" cy="6477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9486" y="6318399"/>
                <a:ext cx="647700" cy="6477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9686335" y="6436556"/>
                <a:ext cx="4908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166813" algn="l"/>
                  </a:tabLst>
                </a:pPr>
                <a:r>
                  <a:rPr lang="da-DK" sz="2000" dirty="0" smtClean="0">
                    <a:solidFill>
                      <a:schemeClr val="bg1"/>
                    </a:solidFill>
                  </a:rPr>
                  <a:t>M</a:t>
                </a:r>
                <a:r>
                  <a:rPr lang="da-DK" sz="2000" baseline="-25000" dirty="0" smtClean="0">
                    <a:solidFill>
                      <a:schemeClr val="bg1"/>
                    </a:solidFill>
                  </a:rPr>
                  <a:t>7</a:t>
                </a:r>
                <a:endParaRPr lang="da-DK" sz="2000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636916" y="4938812"/>
            <a:ext cx="4562416" cy="279528"/>
            <a:chOff x="6583791" y="5597967"/>
            <a:chExt cx="4562416" cy="279528"/>
          </a:xfrm>
        </p:grpSpPr>
        <p:grpSp>
          <p:nvGrpSpPr>
            <p:cNvPr id="28" name="Group 27"/>
            <p:cNvGrpSpPr/>
            <p:nvPr/>
          </p:nvGrpSpPr>
          <p:grpSpPr>
            <a:xfrm>
              <a:off x="6583791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6867718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7151645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7435572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7719499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8003426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8287353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8855207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9139134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9423061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9706988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9990915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0274842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10558769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10842690" y="5597967"/>
              <a:ext cx="303517" cy="279528"/>
              <a:chOff x="6578734" y="1311540"/>
              <a:chExt cx="4561200" cy="458047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8571280" y="5597967"/>
              <a:ext cx="282002" cy="279528"/>
              <a:chOff x="6578734" y="1311540"/>
              <a:chExt cx="4561200" cy="4580477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6558876" y="4616086"/>
            <a:ext cx="4578126" cy="328108"/>
            <a:chOff x="6505751" y="5275241"/>
            <a:chExt cx="4578126" cy="328108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7" y="5305786"/>
              <a:ext cx="286889" cy="29756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445" y="5317510"/>
              <a:ext cx="266700" cy="2667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914" y="5309239"/>
              <a:ext cx="247650" cy="24765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689" y="5316774"/>
              <a:ext cx="238125" cy="23812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970" y="5306295"/>
              <a:ext cx="219075" cy="21907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803" y="5308480"/>
              <a:ext cx="209550" cy="20955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6409" y="5318005"/>
              <a:ext cx="200025" cy="20002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534" y="5310803"/>
              <a:ext cx="190500" cy="1905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724" y="5314532"/>
              <a:ext cx="180975" cy="180975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8295" y="5311273"/>
              <a:ext cx="180975" cy="180975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64" y="5309239"/>
              <a:ext cx="171450" cy="17145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040" y="5306311"/>
              <a:ext cx="161925" cy="161925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87" y="5305551"/>
              <a:ext cx="161925" cy="16192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5141" y="5315076"/>
              <a:ext cx="152400" cy="1524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011" y="5316774"/>
              <a:ext cx="142875" cy="14287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446" y="5316665"/>
              <a:ext cx="142875" cy="142875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>
            <a:xfrm>
              <a:off x="6505751" y="5275241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200" dirty="0" smtClean="0">
                  <a:solidFill>
                    <a:schemeClr val="bg1"/>
                  </a:solidFill>
                </a:rPr>
                <a:t>M</a:t>
              </a:r>
              <a:r>
                <a:rPr lang="da-DK" sz="1200" baseline="-25000" dirty="0" smtClean="0">
                  <a:solidFill>
                    <a:schemeClr val="bg1"/>
                  </a:solidFill>
                </a:rPr>
                <a:t>16</a:t>
              </a:r>
              <a:endParaRPr lang="da-DK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25551" y="5289141"/>
              <a:ext cx="389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50" dirty="0" smtClean="0">
                  <a:solidFill>
                    <a:schemeClr val="bg1"/>
                  </a:solidFill>
                </a:rPr>
                <a:t>M</a:t>
              </a:r>
              <a:r>
                <a:rPr lang="da-DK" sz="1050" baseline="-25000" dirty="0" smtClean="0">
                  <a:solidFill>
                    <a:schemeClr val="bg1"/>
                  </a:solidFill>
                </a:rPr>
                <a:t>17</a:t>
              </a:r>
              <a:endParaRPr lang="da-DK" sz="105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096583" y="5290086"/>
              <a:ext cx="3802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00" dirty="0" smtClean="0">
                  <a:solidFill>
                    <a:schemeClr val="bg1"/>
                  </a:solidFill>
                </a:rPr>
                <a:t>M</a:t>
              </a:r>
              <a:r>
                <a:rPr lang="da-DK" sz="1000" baseline="-25000" dirty="0" smtClean="0">
                  <a:solidFill>
                    <a:schemeClr val="bg1"/>
                  </a:solidFill>
                </a:rPr>
                <a:t>18</a:t>
              </a:r>
              <a:endParaRPr lang="da-DK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381899" y="5285478"/>
              <a:ext cx="389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000" dirty="0" smtClean="0">
                  <a:solidFill>
                    <a:schemeClr val="bg1"/>
                  </a:solidFill>
                </a:rPr>
                <a:t>M</a:t>
              </a:r>
              <a:r>
                <a:rPr lang="da-DK" sz="1000" baseline="-25000" dirty="0" smtClean="0">
                  <a:solidFill>
                    <a:schemeClr val="bg1"/>
                  </a:solidFill>
                </a:rPr>
                <a:t>19</a:t>
              </a:r>
              <a:endParaRPr lang="da-DK" sz="1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664190" y="5284737"/>
              <a:ext cx="360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900" dirty="0" smtClean="0">
                  <a:solidFill>
                    <a:schemeClr val="bg1"/>
                  </a:solidFill>
                </a:rPr>
                <a:t>M</a:t>
              </a:r>
              <a:r>
                <a:rPr lang="da-DK" sz="900" baseline="-25000" dirty="0" smtClean="0">
                  <a:solidFill>
                    <a:schemeClr val="bg1"/>
                  </a:solidFill>
                </a:rPr>
                <a:t>20</a:t>
              </a:r>
              <a:endParaRPr lang="da-DK" sz="9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40340" y="5289446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21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224826" y="5284517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22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511851" y="5293845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23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787352" y="5289445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24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9072852" y="5279391"/>
              <a:ext cx="3433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800" dirty="0" smtClean="0">
                  <a:solidFill>
                    <a:schemeClr val="bg1"/>
                  </a:solidFill>
                </a:rPr>
                <a:t>M</a:t>
              </a:r>
              <a:r>
                <a:rPr lang="da-DK" sz="800" baseline="-25000" dirty="0" smtClean="0">
                  <a:solidFill>
                    <a:schemeClr val="bg1"/>
                  </a:solidFill>
                </a:rPr>
                <a:t>25</a:t>
              </a:r>
              <a:endParaRPr lang="da-DK" sz="8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364187" y="5284766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>
                  <a:solidFill>
                    <a:schemeClr val="bg1"/>
                  </a:solidFill>
                </a:rPr>
                <a:t>2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6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639318" y="5288616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27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920663" y="5284154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28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0782191" y="5281263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31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486491" y="5279896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30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203632" y="5284154"/>
              <a:ext cx="32252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700" dirty="0" smtClean="0">
                  <a:solidFill>
                    <a:schemeClr val="bg1"/>
                  </a:solidFill>
                </a:rPr>
                <a:t>M</a:t>
              </a:r>
              <a:r>
                <a:rPr lang="da-DK" sz="700" baseline="-25000" dirty="0" smtClean="0">
                  <a:solidFill>
                    <a:schemeClr val="bg1"/>
                  </a:solidFill>
                </a:rPr>
                <a:t>29</a:t>
              </a:r>
              <a:endParaRPr lang="da-DK" sz="7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638282" y="4062821"/>
            <a:ext cx="4330069" cy="584414"/>
            <a:chOff x="6585157" y="4721976"/>
            <a:chExt cx="4330069" cy="58441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884" y="4735038"/>
              <a:ext cx="409575" cy="409575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55" y="4733170"/>
              <a:ext cx="371475" cy="371475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319" y="4734188"/>
              <a:ext cx="342900" cy="342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1467" y="4735868"/>
              <a:ext cx="323850" cy="32385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9" y="4730588"/>
              <a:ext cx="295275" cy="29527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7" y="4736966"/>
              <a:ext cx="570992" cy="569424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804" y="4728927"/>
              <a:ext cx="504825" cy="504825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130" y="4737926"/>
              <a:ext cx="447675" cy="447675"/>
            </a:xfrm>
            <a:prstGeom prst="rect">
              <a:avLst/>
            </a:prstGeom>
          </p:spPr>
        </p:pic>
        <p:sp>
          <p:nvSpPr>
            <p:cNvPr id="118" name="Rectangle 117"/>
            <p:cNvSpPr/>
            <p:nvPr/>
          </p:nvSpPr>
          <p:spPr>
            <a:xfrm>
              <a:off x="6639566" y="4806893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8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163669" y="479574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660184" y="4757058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dirty="0" smtClean="0">
                  <a:solidFill>
                    <a:schemeClr val="bg1"/>
                  </a:solidFill>
                </a:rPr>
                <a:t>M</a:t>
              </a:r>
              <a:r>
                <a:rPr lang="da-DK" baseline="-25000" dirty="0" smtClean="0">
                  <a:solidFill>
                    <a:schemeClr val="bg1"/>
                  </a:solidFill>
                </a:rPr>
                <a:t>10</a:t>
              </a:r>
              <a:endParaRPr lang="da-DK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243439" y="4769936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11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803366" y="4737871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12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377009" y="4750769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13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9932457" y="4732187"/>
              <a:ext cx="4603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14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0496522" y="4721976"/>
              <a:ext cx="418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1200" dirty="0" smtClean="0">
                  <a:solidFill>
                    <a:schemeClr val="bg1"/>
                  </a:solidFill>
                </a:rPr>
                <a:t>M</a:t>
              </a:r>
              <a:r>
                <a:rPr lang="da-DK" sz="1200" baseline="-25000" dirty="0" smtClean="0">
                  <a:solidFill>
                    <a:schemeClr val="bg1"/>
                  </a:solidFill>
                </a:rPr>
                <a:t>15</a:t>
              </a:r>
              <a:endParaRPr lang="da-DK" sz="12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553947" y="4915357"/>
            <a:ext cx="4560675" cy="184786"/>
            <a:chOff x="6500822" y="5574512"/>
            <a:chExt cx="4560675" cy="184786"/>
          </a:xfrm>
        </p:grpSpPr>
        <p:grpSp>
          <p:nvGrpSpPr>
            <p:cNvPr id="127" name="Group 126"/>
            <p:cNvGrpSpPr/>
            <p:nvPr/>
          </p:nvGrpSpPr>
          <p:grpSpPr>
            <a:xfrm>
              <a:off x="6587210" y="5596737"/>
              <a:ext cx="4474287" cy="139587"/>
              <a:chOff x="6587210" y="5596737"/>
              <a:chExt cx="4474287" cy="139587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7210" y="5602974"/>
                <a:ext cx="133350" cy="133350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1226" y="5599413"/>
                <a:ext cx="146572" cy="13335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8923" y="5598091"/>
                <a:ext cx="133350" cy="133350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503" y="5602324"/>
                <a:ext cx="134109" cy="123516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0328" y="5602014"/>
                <a:ext cx="123825" cy="123825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0360" y="5603017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0757" y="5598076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1430" y="5600790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8578" y="560424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945" y="560168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3683" y="5604869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1774" y="5601680"/>
                <a:ext cx="104775" cy="104775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05" y="560167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4176" y="5603880"/>
                <a:ext cx="95250" cy="9525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77285" y="560273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574" y="5602731"/>
                <a:ext cx="95250" cy="9525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0327" y="560273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7147" y="5602974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7192" y="5596737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4205" y="5599118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1743" y="560167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5068" y="5601671"/>
                <a:ext cx="85725" cy="85725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8935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3313" y="5601806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3261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7292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87021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845" y="5604987"/>
                <a:ext cx="76200" cy="76200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75347" y="5603349"/>
                <a:ext cx="66675" cy="66675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07085" y="5600662"/>
                <a:ext cx="66675" cy="66675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3763" y="5604987"/>
                <a:ext cx="66675" cy="66675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94822" y="5603880"/>
                <a:ext cx="66675" cy="66675"/>
              </a:xfrm>
              <a:prstGeom prst="rect">
                <a:avLst/>
              </a:prstGeom>
            </p:spPr>
          </p:pic>
        </p:grpSp>
        <p:sp>
          <p:nvSpPr>
            <p:cNvPr id="128" name="Rectangle 127"/>
            <p:cNvSpPr/>
            <p:nvPr/>
          </p:nvSpPr>
          <p:spPr>
            <a:xfrm>
              <a:off x="6653558" y="5574512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33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500822" y="5574632"/>
              <a:ext cx="30168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600" dirty="0" smtClean="0">
                  <a:solidFill>
                    <a:schemeClr val="bg1"/>
                  </a:solidFill>
                </a:rPr>
                <a:t>M</a:t>
              </a:r>
              <a:r>
                <a:rPr lang="da-DK" sz="600" baseline="-25000" dirty="0" smtClean="0">
                  <a:solidFill>
                    <a:schemeClr val="bg1"/>
                  </a:solidFill>
                </a:rPr>
                <a:t>32</a:t>
              </a:r>
              <a:endParaRPr lang="da-DK" sz="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8147220" y="5265350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Output  n x n</a:t>
            </a:r>
            <a:endParaRPr lang="da-DK" sz="2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773117" y="5261417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</a:rPr>
              <a:t>Input  n x n</a:t>
            </a:r>
            <a:endParaRPr lang="da-DK" sz="2000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6631859" y="652385"/>
            <a:ext cx="4561200" cy="4580477"/>
            <a:chOff x="6578734" y="1311540"/>
            <a:chExt cx="4561200" cy="4580477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6578734" y="3596903"/>
              <a:ext cx="456120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8852191" y="1311540"/>
              <a:ext cx="7626" cy="4580477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6631859" y="2932519"/>
            <a:ext cx="4560945" cy="2284324"/>
            <a:chOff x="6578734" y="3591674"/>
            <a:chExt cx="4560945" cy="2284324"/>
          </a:xfrm>
        </p:grpSpPr>
        <p:grpSp>
          <p:nvGrpSpPr>
            <p:cNvPr id="168" name="Group 167"/>
            <p:cNvGrpSpPr/>
            <p:nvPr/>
          </p:nvGrpSpPr>
          <p:grpSpPr>
            <a:xfrm>
              <a:off x="6578734" y="3591674"/>
              <a:ext cx="2288226" cy="2284324"/>
              <a:chOff x="6578734" y="1311540"/>
              <a:chExt cx="4561200" cy="4580477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8851453" y="3591674"/>
              <a:ext cx="2288226" cy="2284324"/>
              <a:chOff x="6578734" y="1311540"/>
              <a:chExt cx="4561200" cy="4580477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/>
        </p:nvGrpSpPr>
        <p:grpSpPr>
          <a:xfrm>
            <a:off x="6638288" y="4071013"/>
            <a:ext cx="4552375" cy="1161849"/>
            <a:chOff x="6585163" y="4730168"/>
            <a:chExt cx="4552375" cy="1161849"/>
          </a:xfrm>
        </p:grpSpPr>
        <p:grpSp>
          <p:nvGrpSpPr>
            <p:cNvPr id="175" name="Group 174"/>
            <p:cNvGrpSpPr/>
            <p:nvPr/>
          </p:nvGrpSpPr>
          <p:grpSpPr>
            <a:xfrm>
              <a:off x="9995565" y="4731404"/>
              <a:ext cx="1141973" cy="1160613"/>
              <a:chOff x="6578734" y="1311540"/>
              <a:chExt cx="4561200" cy="458047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8865300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6585163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7716394" y="4730168"/>
              <a:ext cx="1141973" cy="1160613"/>
              <a:chOff x="6578734" y="1311540"/>
              <a:chExt cx="4561200" cy="4580477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/>
          <p:cNvGrpSpPr/>
          <p:nvPr/>
        </p:nvGrpSpPr>
        <p:grpSpPr>
          <a:xfrm>
            <a:off x="6628300" y="4648927"/>
            <a:ext cx="4552864" cy="581007"/>
            <a:chOff x="6575175" y="5308082"/>
            <a:chExt cx="4552864" cy="581007"/>
          </a:xfrm>
        </p:grpSpPr>
        <p:grpSp>
          <p:nvGrpSpPr>
            <p:cNvPr id="188" name="Group 187"/>
            <p:cNvGrpSpPr/>
            <p:nvPr/>
          </p:nvGrpSpPr>
          <p:grpSpPr>
            <a:xfrm>
              <a:off x="6575175" y="5308082"/>
              <a:ext cx="600131" cy="581007"/>
              <a:chOff x="6578734" y="1311540"/>
              <a:chExt cx="4561200" cy="4580477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8865538" y="5308082"/>
              <a:ext cx="576205" cy="581007"/>
              <a:chOff x="6578734" y="1311540"/>
              <a:chExt cx="4731566" cy="4580477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6578734" y="3596902"/>
                <a:ext cx="4731566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7158493" y="5308082"/>
              <a:ext cx="564091" cy="581007"/>
              <a:chOff x="6578734" y="1311540"/>
              <a:chExt cx="4632090" cy="4580477"/>
            </a:xfrm>
          </p:grpSpPr>
          <p:cxnSp>
            <p:nvCxnSpPr>
              <p:cNvPr id="206" name="Straight Connector 205"/>
              <p:cNvCxnSpPr/>
              <p:nvPr/>
            </p:nvCxnSpPr>
            <p:spPr>
              <a:xfrm>
                <a:off x="6578734" y="3596902"/>
                <a:ext cx="463209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9434553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/>
            <p:cNvGrpSpPr/>
            <p:nvPr/>
          </p:nvGrpSpPr>
          <p:grpSpPr>
            <a:xfrm>
              <a:off x="7727508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10003568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/>
            <p:cNvGrpSpPr/>
            <p:nvPr/>
          </p:nvGrpSpPr>
          <p:grpSpPr>
            <a:xfrm>
              <a:off x="8296523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10572581" y="5308082"/>
              <a:ext cx="555458" cy="581007"/>
              <a:chOff x="6578734" y="1311540"/>
              <a:chExt cx="4561200" cy="458047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>
                <a:off x="6578734" y="3596903"/>
                <a:ext cx="4561200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8859334" y="1311540"/>
                <a:ext cx="7626" cy="4580477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2" name="Group 211"/>
          <p:cNvGrpSpPr/>
          <p:nvPr/>
        </p:nvGrpSpPr>
        <p:grpSpPr>
          <a:xfrm>
            <a:off x="6636200" y="5081769"/>
            <a:ext cx="4544665" cy="137246"/>
            <a:chOff x="6583075" y="5740924"/>
            <a:chExt cx="4544665" cy="137246"/>
          </a:xfrm>
        </p:grpSpPr>
        <p:cxnSp>
          <p:nvCxnSpPr>
            <p:cNvPr id="213" name="Straight Connector 212"/>
            <p:cNvCxnSpPr/>
            <p:nvPr/>
          </p:nvCxnSpPr>
          <p:spPr>
            <a:xfrm>
              <a:off x="6583075" y="5809547"/>
              <a:ext cx="4544665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66539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67960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69382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H="1">
              <a:off x="70804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H="1">
              <a:off x="72226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73648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>
              <a:off x="75069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76491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77913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79335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80757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82178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>
              <a:off x="83600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85022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>
              <a:off x="86444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87866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89287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90709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92131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93553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94975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H="1">
              <a:off x="96396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>
              <a:off x="99240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100662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1035058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104927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1063494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1077712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109193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11061497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1020840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9781869" y="5740924"/>
              <a:ext cx="0" cy="13724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6" name="Right Arrow 245"/>
          <p:cNvSpPr/>
          <p:nvPr/>
        </p:nvSpPr>
        <p:spPr>
          <a:xfrm>
            <a:off x="5883776" y="2694198"/>
            <a:ext cx="569102" cy="54059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8" name="Rectangle 247"/>
          <p:cNvSpPr/>
          <p:nvPr/>
        </p:nvSpPr>
        <p:spPr>
          <a:xfrm>
            <a:off x="8911492" y="2940437"/>
            <a:ext cx="748833" cy="7538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9" name="Rectangle 248"/>
          <p:cNvSpPr/>
          <p:nvPr/>
        </p:nvSpPr>
        <p:spPr>
          <a:xfrm>
            <a:off x="1110158" y="696328"/>
            <a:ext cx="4540130" cy="45352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0" name="Freeform 249"/>
          <p:cNvSpPr/>
          <p:nvPr/>
        </p:nvSpPr>
        <p:spPr>
          <a:xfrm>
            <a:off x="3678280" y="2298166"/>
            <a:ext cx="5512283" cy="926627"/>
          </a:xfrm>
          <a:custGeom>
            <a:avLst/>
            <a:gdLst>
              <a:gd name="connsiteX0" fmla="*/ 0 w 3231546"/>
              <a:gd name="connsiteY0" fmla="*/ 0 h 1201479"/>
              <a:gd name="connsiteX1" fmla="*/ 2732567 w 3231546"/>
              <a:gd name="connsiteY1" fmla="*/ 712382 h 1201479"/>
              <a:gd name="connsiteX2" fmla="*/ 3221665 w 3231546"/>
              <a:gd name="connsiteY2" fmla="*/ 1201479 h 1201479"/>
              <a:gd name="connsiteX0" fmla="*/ 0 w 3222066"/>
              <a:gd name="connsiteY0" fmla="*/ 0 h 1201479"/>
              <a:gd name="connsiteX1" fmla="*/ 1658678 w 3222066"/>
              <a:gd name="connsiteY1" fmla="*/ 414670 h 1201479"/>
              <a:gd name="connsiteX2" fmla="*/ 3221665 w 3222066"/>
              <a:gd name="connsiteY2" fmla="*/ 1201479 h 1201479"/>
              <a:gd name="connsiteX0" fmla="*/ 0 w 3221665"/>
              <a:gd name="connsiteY0" fmla="*/ 0 h 1201479"/>
              <a:gd name="connsiteX1" fmla="*/ 1658678 w 3221665"/>
              <a:gd name="connsiteY1" fmla="*/ 414670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5231219"/>
              <a:gd name="connsiteY0" fmla="*/ 617919 h 830570"/>
              <a:gd name="connsiteX1" fmla="*/ 4295553 w 5231219"/>
              <a:gd name="connsiteY1" fmla="*/ 1230 h 830570"/>
              <a:gd name="connsiteX2" fmla="*/ 5231219 w 5231219"/>
              <a:gd name="connsiteY2" fmla="*/ 830570 h 830570"/>
              <a:gd name="connsiteX0" fmla="*/ 0 w 5231219"/>
              <a:gd name="connsiteY0" fmla="*/ 625171 h 837822"/>
              <a:gd name="connsiteX1" fmla="*/ 4295553 w 5231219"/>
              <a:gd name="connsiteY1" fmla="*/ 8482 h 837822"/>
              <a:gd name="connsiteX2" fmla="*/ 5231219 w 5231219"/>
              <a:gd name="connsiteY2" fmla="*/ 837822 h 837822"/>
              <a:gd name="connsiteX0" fmla="*/ 0 w 5231219"/>
              <a:gd name="connsiteY0" fmla="*/ 706923 h 919574"/>
              <a:gd name="connsiteX1" fmla="*/ 3274827 w 5231219"/>
              <a:gd name="connsiteY1" fmla="*/ 5174 h 919574"/>
              <a:gd name="connsiteX2" fmla="*/ 5231219 w 5231219"/>
              <a:gd name="connsiteY2" fmla="*/ 919574 h 919574"/>
              <a:gd name="connsiteX0" fmla="*/ 0 w 5454502"/>
              <a:gd name="connsiteY0" fmla="*/ 707341 h 930624"/>
              <a:gd name="connsiteX1" fmla="*/ 3274827 w 5454502"/>
              <a:gd name="connsiteY1" fmla="*/ 5592 h 930624"/>
              <a:gd name="connsiteX2" fmla="*/ 5454502 w 5454502"/>
              <a:gd name="connsiteY2" fmla="*/ 930624 h 930624"/>
              <a:gd name="connsiteX0" fmla="*/ 0 w 5563033"/>
              <a:gd name="connsiteY0" fmla="*/ 714730 h 1101225"/>
              <a:gd name="connsiteX1" fmla="*/ 3274827 w 5563033"/>
              <a:gd name="connsiteY1" fmla="*/ 12981 h 1101225"/>
              <a:gd name="connsiteX2" fmla="*/ 5563033 w 5563033"/>
              <a:gd name="connsiteY2" fmla="*/ 1101225 h 1101225"/>
              <a:gd name="connsiteX0" fmla="*/ 0 w 5649858"/>
              <a:gd name="connsiteY0" fmla="*/ 714730 h 1101225"/>
              <a:gd name="connsiteX1" fmla="*/ 3274827 w 5649858"/>
              <a:gd name="connsiteY1" fmla="*/ 12981 h 1101225"/>
              <a:gd name="connsiteX2" fmla="*/ 5649858 w 5649858"/>
              <a:gd name="connsiteY2" fmla="*/ 1101225 h 1101225"/>
              <a:gd name="connsiteX0" fmla="*/ 0 w 5626639"/>
              <a:gd name="connsiteY0" fmla="*/ 804336 h 1094142"/>
              <a:gd name="connsiteX1" fmla="*/ 3251608 w 5626639"/>
              <a:gd name="connsiteY1" fmla="*/ 5898 h 1094142"/>
              <a:gd name="connsiteX2" fmla="*/ 5626639 w 5626639"/>
              <a:gd name="connsiteY2" fmla="*/ 1094142 h 109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6639" h="1094142">
                <a:moveTo>
                  <a:pt x="0" y="804336"/>
                </a:moveTo>
                <a:cubicBezTo>
                  <a:pt x="1337044" y="204483"/>
                  <a:pt x="2313835" y="-42403"/>
                  <a:pt x="3251608" y="5898"/>
                </a:cubicBezTo>
                <a:cubicBezTo>
                  <a:pt x="4189381" y="54199"/>
                  <a:pt x="5283739" y="630739"/>
                  <a:pt x="5626639" y="1094142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1" name="Rectangle 250"/>
          <p:cNvSpPr/>
          <p:nvPr/>
        </p:nvSpPr>
        <p:spPr>
          <a:xfrm>
            <a:off x="8918425" y="655757"/>
            <a:ext cx="1513389" cy="15226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2" name="Freeform 251"/>
          <p:cNvSpPr/>
          <p:nvPr/>
        </p:nvSpPr>
        <p:spPr>
          <a:xfrm>
            <a:off x="9382396" y="1716215"/>
            <a:ext cx="390744" cy="1441253"/>
          </a:xfrm>
          <a:custGeom>
            <a:avLst/>
            <a:gdLst>
              <a:gd name="connsiteX0" fmla="*/ 0 w 3231546"/>
              <a:gd name="connsiteY0" fmla="*/ 0 h 1201479"/>
              <a:gd name="connsiteX1" fmla="*/ 2732567 w 3231546"/>
              <a:gd name="connsiteY1" fmla="*/ 712382 h 1201479"/>
              <a:gd name="connsiteX2" fmla="*/ 3221665 w 3231546"/>
              <a:gd name="connsiteY2" fmla="*/ 1201479 h 1201479"/>
              <a:gd name="connsiteX0" fmla="*/ 0 w 3222066"/>
              <a:gd name="connsiteY0" fmla="*/ 0 h 1201479"/>
              <a:gd name="connsiteX1" fmla="*/ 1658678 w 3222066"/>
              <a:gd name="connsiteY1" fmla="*/ 414670 h 1201479"/>
              <a:gd name="connsiteX2" fmla="*/ 3221665 w 3222066"/>
              <a:gd name="connsiteY2" fmla="*/ 1201479 h 1201479"/>
              <a:gd name="connsiteX0" fmla="*/ 0 w 3221665"/>
              <a:gd name="connsiteY0" fmla="*/ 0 h 1201479"/>
              <a:gd name="connsiteX1" fmla="*/ 1658678 w 3221665"/>
              <a:gd name="connsiteY1" fmla="*/ 414670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5231219"/>
              <a:gd name="connsiteY0" fmla="*/ 617919 h 830570"/>
              <a:gd name="connsiteX1" fmla="*/ 4295553 w 5231219"/>
              <a:gd name="connsiteY1" fmla="*/ 1230 h 830570"/>
              <a:gd name="connsiteX2" fmla="*/ 5231219 w 5231219"/>
              <a:gd name="connsiteY2" fmla="*/ 830570 h 830570"/>
              <a:gd name="connsiteX0" fmla="*/ 0 w 5231219"/>
              <a:gd name="connsiteY0" fmla="*/ 625171 h 837822"/>
              <a:gd name="connsiteX1" fmla="*/ 4295553 w 5231219"/>
              <a:gd name="connsiteY1" fmla="*/ 8482 h 837822"/>
              <a:gd name="connsiteX2" fmla="*/ 5231219 w 5231219"/>
              <a:gd name="connsiteY2" fmla="*/ 837822 h 837822"/>
              <a:gd name="connsiteX0" fmla="*/ 0 w 5231219"/>
              <a:gd name="connsiteY0" fmla="*/ 706923 h 919574"/>
              <a:gd name="connsiteX1" fmla="*/ 3274827 w 5231219"/>
              <a:gd name="connsiteY1" fmla="*/ 5174 h 919574"/>
              <a:gd name="connsiteX2" fmla="*/ 5231219 w 5231219"/>
              <a:gd name="connsiteY2" fmla="*/ 919574 h 919574"/>
              <a:gd name="connsiteX0" fmla="*/ 0 w 5454502"/>
              <a:gd name="connsiteY0" fmla="*/ 707341 h 930624"/>
              <a:gd name="connsiteX1" fmla="*/ 3274827 w 5454502"/>
              <a:gd name="connsiteY1" fmla="*/ 5592 h 930624"/>
              <a:gd name="connsiteX2" fmla="*/ 5454502 w 5454502"/>
              <a:gd name="connsiteY2" fmla="*/ 930624 h 930624"/>
              <a:gd name="connsiteX0" fmla="*/ 0 w 5563033"/>
              <a:gd name="connsiteY0" fmla="*/ 714730 h 1101225"/>
              <a:gd name="connsiteX1" fmla="*/ 3274827 w 5563033"/>
              <a:gd name="connsiteY1" fmla="*/ 12981 h 1101225"/>
              <a:gd name="connsiteX2" fmla="*/ 5563033 w 5563033"/>
              <a:gd name="connsiteY2" fmla="*/ 1101225 h 1101225"/>
              <a:gd name="connsiteX0" fmla="*/ 0 w 5649858"/>
              <a:gd name="connsiteY0" fmla="*/ 714730 h 1101225"/>
              <a:gd name="connsiteX1" fmla="*/ 3274827 w 5649858"/>
              <a:gd name="connsiteY1" fmla="*/ 12981 h 1101225"/>
              <a:gd name="connsiteX2" fmla="*/ 5649858 w 5649858"/>
              <a:gd name="connsiteY2" fmla="*/ 1101225 h 1101225"/>
              <a:gd name="connsiteX0" fmla="*/ 0 w 3990534"/>
              <a:gd name="connsiteY0" fmla="*/ 763977 h 1975246"/>
              <a:gd name="connsiteX1" fmla="*/ 3274827 w 3990534"/>
              <a:gd name="connsiteY1" fmla="*/ 62228 h 1975246"/>
              <a:gd name="connsiteX2" fmla="*/ 3990534 w 3990534"/>
              <a:gd name="connsiteY2" fmla="*/ 1975246 h 1975246"/>
              <a:gd name="connsiteX0" fmla="*/ 0 w 4090174"/>
              <a:gd name="connsiteY0" fmla="*/ 763977 h 1975246"/>
              <a:gd name="connsiteX1" fmla="*/ 3274827 w 4090174"/>
              <a:gd name="connsiteY1" fmla="*/ 62228 h 1975246"/>
              <a:gd name="connsiteX2" fmla="*/ 3990534 w 4090174"/>
              <a:gd name="connsiteY2" fmla="*/ 1975246 h 1975246"/>
              <a:gd name="connsiteX0" fmla="*/ 0 w 3990534"/>
              <a:gd name="connsiteY0" fmla="*/ 0 h 1211269"/>
              <a:gd name="connsiteX1" fmla="*/ 3990534 w 3990534"/>
              <a:gd name="connsiteY1" fmla="*/ 1211269 h 1211269"/>
              <a:gd name="connsiteX0" fmla="*/ 300375 w 300375"/>
              <a:gd name="connsiteY0" fmla="*/ 0 h 1556175"/>
              <a:gd name="connsiteX1" fmla="*/ 0 w 300375"/>
              <a:gd name="connsiteY1" fmla="*/ 1556175 h 1556175"/>
              <a:gd name="connsiteX0" fmla="*/ 300375 w 374923"/>
              <a:gd name="connsiteY0" fmla="*/ 0 h 1556175"/>
              <a:gd name="connsiteX1" fmla="*/ 0 w 374923"/>
              <a:gd name="connsiteY1" fmla="*/ 1556175 h 1556175"/>
              <a:gd name="connsiteX0" fmla="*/ 300375 w 424977"/>
              <a:gd name="connsiteY0" fmla="*/ 0 h 1556175"/>
              <a:gd name="connsiteX1" fmla="*/ 0 w 424977"/>
              <a:gd name="connsiteY1" fmla="*/ 1556175 h 1556175"/>
              <a:gd name="connsiteX0" fmla="*/ 196667 w 353953"/>
              <a:gd name="connsiteY0" fmla="*/ 0 h 1661146"/>
              <a:gd name="connsiteX1" fmla="*/ 0 w 353953"/>
              <a:gd name="connsiteY1" fmla="*/ 1661146 h 1661146"/>
              <a:gd name="connsiteX0" fmla="*/ 196667 w 313571"/>
              <a:gd name="connsiteY0" fmla="*/ 0 h 1661146"/>
              <a:gd name="connsiteX1" fmla="*/ 0 w 313571"/>
              <a:gd name="connsiteY1" fmla="*/ 1661146 h 1661146"/>
              <a:gd name="connsiteX0" fmla="*/ 196667 w 335608"/>
              <a:gd name="connsiteY0" fmla="*/ 0 h 1661146"/>
              <a:gd name="connsiteX1" fmla="*/ 0 w 335608"/>
              <a:gd name="connsiteY1" fmla="*/ 1661146 h 166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608" h="1661146">
                <a:moveTo>
                  <a:pt x="196667" y="0"/>
                </a:moveTo>
                <a:cubicBezTo>
                  <a:pt x="446556" y="788651"/>
                  <a:pt x="346431" y="902487"/>
                  <a:pt x="0" y="1661146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270" name="Group 269"/>
          <p:cNvGrpSpPr/>
          <p:nvPr/>
        </p:nvGrpSpPr>
        <p:grpSpPr>
          <a:xfrm>
            <a:off x="3655533" y="1363220"/>
            <a:ext cx="6400524" cy="2797630"/>
            <a:chOff x="3655533" y="1363220"/>
            <a:chExt cx="6400524" cy="2797630"/>
          </a:xfrm>
        </p:grpSpPr>
        <p:sp>
          <p:nvSpPr>
            <p:cNvPr id="255" name="Freeform 254"/>
            <p:cNvSpPr/>
            <p:nvPr/>
          </p:nvSpPr>
          <p:spPr>
            <a:xfrm>
              <a:off x="3655533" y="2444567"/>
              <a:ext cx="4350637" cy="837913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9858" h="1101225">
                  <a:moveTo>
                    <a:pt x="0" y="714730"/>
                  </a:moveTo>
                  <a:cubicBezTo>
                    <a:pt x="1337044" y="114877"/>
                    <a:pt x="2333184" y="-51435"/>
                    <a:pt x="3274827" y="12981"/>
                  </a:cubicBezTo>
                  <a:cubicBezTo>
                    <a:pt x="4216470" y="77397"/>
                    <a:pt x="5306958" y="637822"/>
                    <a:pt x="5649858" y="1101225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3668433" y="1831836"/>
              <a:ext cx="3898310" cy="1142894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6186516"/>
                <a:gd name="connsiteY0" fmla="*/ 1280987 h 1280987"/>
                <a:gd name="connsiteX1" fmla="*/ 3274827 w 6186516"/>
                <a:gd name="connsiteY1" fmla="*/ 579238 h 1280987"/>
                <a:gd name="connsiteX2" fmla="*/ 6186516 w 6186516"/>
                <a:gd name="connsiteY2" fmla="*/ 155896 h 1280987"/>
                <a:gd name="connsiteX0" fmla="*/ 0 w 6186516"/>
                <a:gd name="connsiteY0" fmla="*/ 1125091 h 1125091"/>
                <a:gd name="connsiteX1" fmla="*/ 6186516 w 6186516"/>
                <a:gd name="connsiteY1" fmla="*/ 0 h 1125091"/>
                <a:gd name="connsiteX0" fmla="*/ 0 w 6186516"/>
                <a:gd name="connsiteY0" fmla="*/ 1160206 h 1160206"/>
                <a:gd name="connsiteX1" fmla="*/ 6186516 w 6186516"/>
                <a:gd name="connsiteY1" fmla="*/ 35115 h 1160206"/>
                <a:gd name="connsiteX0" fmla="*/ 0 w 6186516"/>
                <a:gd name="connsiteY0" fmla="*/ 1198159 h 1198159"/>
                <a:gd name="connsiteX1" fmla="*/ 6186516 w 6186516"/>
                <a:gd name="connsiteY1" fmla="*/ 73068 h 1198159"/>
                <a:gd name="connsiteX0" fmla="*/ 0 w 6101078"/>
                <a:gd name="connsiteY0" fmla="*/ 1349506 h 1349505"/>
                <a:gd name="connsiteX1" fmla="*/ 6101078 w 6101078"/>
                <a:gd name="connsiteY1" fmla="*/ 57893 h 134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01078" h="1349505">
                  <a:moveTo>
                    <a:pt x="0" y="1349506"/>
                  </a:moveTo>
                  <a:cubicBezTo>
                    <a:pt x="1775955" y="299661"/>
                    <a:pt x="3019255" y="-174411"/>
                    <a:pt x="6101078" y="57893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3663705" y="1363220"/>
              <a:ext cx="5805636" cy="1608267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6186516"/>
                <a:gd name="connsiteY0" fmla="*/ 1280987 h 1280987"/>
                <a:gd name="connsiteX1" fmla="*/ 3274827 w 6186516"/>
                <a:gd name="connsiteY1" fmla="*/ 579238 h 1280987"/>
                <a:gd name="connsiteX2" fmla="*/ 6186516 w 6186516"/>
                <a:gd name="connsiteY2" fmla="*/ 155896 h 1280987"/>
                <a:gd name="connsiteX0" fmla="*/ 0 w 6186516"/>
                <a:gd name="connsiteY0" fmla="*/ 1125091 h 1125091"/>
                <a:gd name="connsiteX1" fmla="*/ 6186516 w 6186516"/>
                <a:gd name="connsiteY1" fmla="*/ 0 h 1125091"/>
                <a:gd name="connsiteX0" fmla="*/ 0 w 6186516"/>
                <a:gd name="connsiteY0" fmla="*/ 1160206 h 1160206"/>
                <a:gd name="connsiteX1" fmla="*/ 6186516 w 6186516"/>
                <a:gd name="connsiteY1" fmla="*/ 35115 h 1160206"/>
                <a:gd name="connsiteX0" fmla="*/ 0 w 6186516"/>
                <a:gd name="connsiteY0" fmla="*/ 1198159 h 1198159"/>
                <a:gd name="connsiteX1" fmla="*/ 6186516 w 6186516"/>
                <a:gd name="connsiteY1" fmla="*/ 73068 h 1198159"/>
                <a:gd name="connsiteX0" fmla="*/ 0 w 6095761"/>
                <a:gd name="connsiteY0" fmla="*/ 1363133 h 1363133"/>
                <a:gd name="connsiteX1" fmla="*/ 6095761 w 6095761"/>
                <a:gd name="connsiteY1" fmla="*/ 56818 h 13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5761" h="1363133">
                  <a:moveTo>
                    <a:pt x="0" y="1363133"/>
                  </a:moveTo>
                  <a:cubicBezTo>
                    <a:pt x="1775955" y="313288"/>
                    <a:pt x="3013938" y="-175486"/>
                    <a:pt x="6095761" y="56818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3682829" y="2124432"/>
              <a:ext cx="6373228" cy="998344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5625763"/>
                <a:gd name="connsiteY0" fmla="*/ 907329 h 1090153"/>
                <a:gd name="connsiteX1" fmla="*/ 3250732 w 5625763"/>
                <a:gd name="connsiteY1" fmla="*/ 1909 h 1090153"/>
                <a:gd name="connsiteX2" fmla="*/ 5625763 w 5625763"/>
                <a:gd name="connsiteY2" fmla="*/ 1090153 h 109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5763" h="1090153">
                  <a:moveTo>
                    <a:pt x="0" y="907329"/>
                  </a:moveTo>
                  <a:cubicBezTo>
                    <a:pt x="1337044" y="307476"/>
                    <a:pt x="2313105" y="-28562"/>
                    <a:pt x="3250732" y="1909"/>
                  </a:cubicBezTo>
                  <a:cubicBezTo>
                    <a:pt x="4188359" y="32380"/>
                    <a:pt x="5282863" y="626750"/>
                    <a:pt x="5625763" y="1090153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/>
                <a:t>    </a:t>
              </a:r>
              <a:endParaRPr lang="da-DK" dirty="0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661231" y="2557104"/>
              <a:ext cx="4786889" cy="1603746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5735307"/>
                <a:gd name="connsiteY0" fmla="*/ 412143 h 1229760"/>
                <a:gd name="connsiteX1" fmla="*/ 3360276 w 5735307"/>
                <a:gd name="connsiteY1" fmla="*/ 141516 h 1229760"/>
                <a:gd name="connsiteX2" fmla="*/ 5735307 w 5735307"/>
                <a:gd name="connsiteY2" fmla="*/ 1229760 h 1229760"/>
                <a:gd name="connsiteX0" fmla="*/ 0 w 5735307"/>
                <a:gd name="connsiteY0" fmla="*/ 319021 h 1136638"/>
                <a:gd name="connsiteX1" fmla="*/ 3360276 w 5735307"/>
                <a:gd name="connsiteY1" fmla="*/ 48394 h 1136638"/>
                <a:gd name="connsiteX2" fmla="*/ 5735307 w 5735307"/>
                <a:gd name="connsiteY2" fmla="*/ 1136638 h 1136638"/>
                <a:gd name="connsiteX0" fmla="*/ 0 w 5735307"/>
                <a:gd name="connsiteY0" fmla="*/ 0 h 817617"/>
                <a:gd name="connsiteX1" fmla="*/ 5735307 w 5735307"/>
                <a:gd name="connsiteY1" fmla="*/ 817617 h 817617"/>
                <a:gd name="connsiteX0" fmla="*/ 0 w 5735307"/>
                <a:gd name="connsiteY0" fmla="*/ 0 h 817617"/>
                <a:gd name="connsiteX1" fmla="*/ 5735307 w 5735307"/>
                <a:gd name="connsiteY1" fmla="*/ 817617 h 817617"/>
                <a:gd name="connsiteX0" fmla="*/ 0 w 5735307"/>
                <a:gd name="connsiteY0" fmla="*/ 306640 h 1124257"/>
                <a:gd name="connsiteX1" fmla="*/ 5735307 w 5735307"/>
                <a:gd name="connsiteY1" fmla="*/ 1124257 h 1124257"/>
                <a:gd name="connsiteX0" fmla="*/ 0 w 5735307"/>
                <a:gd name="connsiteY0" fmla="*/ 302107 h 1142121"/>
                <a:gd name="connsiteX1" fmla="*/ 5735307 w 5735307"/>
                <a:gd name="connsiteY1" fmla="*/ 1142121 h 1142121"/>
                <a:gd name="connsiteX0" fmla="*/ 0 w 5715844"/>
                <a:gd name="connsiteY0" fmla="*/ 305348 h 1129294"/>
                <a:gd name="connsiteX1" fmla="*/ 5715844 w 5715844"/>
                <a:gd name="connsiteY1" fmla="*/ 1129294 h 112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844" h="1129294">
                  <a:moveTo>
                    <a:pt x="0" y="305348"/>
                  </a:moveTo>
                  <a:cubicBezTo>
                    <a:pt x="3763167" y="-435530"/>
                    <a:pt x="4421208" y="302455"/>
                    <a:pt x="5715844" y="1129294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3665022" y="2413757"/>
              <a:ext cx="5921460" cy="1724564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5735307"/>
                <a:gd name="connsiteY0" fmla="*/ 412143 h 1229760"/>
                <a:gd name="connsiteX1" fmla="*/ 3360276 w 5735307"/>
                <a:gd name="connsiteY1" fmla="*/ 141516 h 1229760"/>
                <a:gd name="connsiteX2" fmla="*/ 5735307 w 5735307"/>
                <a:gd name="connsiteY2" fmla="*/ 1229760 h 1229760"/>
                <a:gd name="connsiteX0" fmla="*/ 0 w 5735307"/>
                <a:gd name="connsiteY0" fmla="*/ 319021 h 1136638"/>
                <a:gd name="connsiteX1" fmla="*/ 3360276 w 5735307"/>
                <a:gd name="connsiteY1" fmla="*/ 48394 h 1136638"/>
                <a:gd name="connsiteX2" fmla="*/ 5735307 w 5735307"/>
                <a:gd name="connsiteY2" fmla="*/ 1136638 h 1136638"/>
                <a:gd name="connsiteX0" fmla="*/ 0 w 5735307"/>
                <a:gd name="connsiteY0" fmla="*/ 0 h 817617"/>
                <a:gd name="connsiteX1" fmla="*/ 5735307 w 5735307"/>
                <a:gd name="connsiteY1" fmla="*/ 817617 h 817617"/>
                <a:gd name="connsiteX0" fmla="*/ 0 w 5735307"/>
                <a:gd name="connsiteY0" fmla="*/ 0 h 817617"/>
                <a:gd name="connsiteX1" fmla="*/ 5735307 w 5735307"/>
                <a:gd name="connsiteY1" fmla="*/ 817617 h 817617"/>
                <a:gd name="connsiteX0" fmla="*/ 0 w 5735307"/>
                <a:gd name="connsiteY0" fmla="*/ 306640 h 1124257"/>
                <a:gd name="connsiteX1" fmla="*/ 5735307 w 5735307"/>
                <a:gd name="connsiteY1" fmla="*/ 1124257 h 1124257"/>
                <a:gd name="connsiteX0" fmla="*/ 0 w 6912607"/>
                <a:gd name="connsiteY0" fmla="*/ 333817 h 1028256"/>
                <a:gd name="connsiteX1" fmla="*/ 6912607 w 6912607"/>
                <a:gd name="connsiteY1" fmla="*/ 1028256 h 1028256"/>
                <a:gd name="connsiteX0" fmla="*/ 0 w 7055023"/>
                <a:gd name="connsiteY0" fmla="*/ 316069 h 1088894"/>
                <a:gd name="connsiteX1" fmla="*/ 7055023 w 7055023"/>
                <a:gd name="connsiteY1" fmla="*/ 1088894 h 1088894"/>
                <a:gd name="connsiteX0" fmla="*/ 0 w 7055023"/>
                <a:gd name="connsiteY0" fmla="*/ 395180 h 1168005"/>
                <a:gd name="connsiteX1" fmla="*/ 7055023 w 7055023"/>
                <a:gd name="connsiteY1" fmla="*/ 1168005 h 1168005"/>
                <a:gd name="connsiteX0" fmla="*/ 0 w 7055023"/>
                <a:gd name="connsiteY0" fmla="*/ 479385 h 1252210"/>
                <a:gd name="connsiteX1" fmla="*/ 7055023 w 7055023"/>
                <a:gd name="connsiteY1" fmla="*/ 1252210 h 1252210"/>
                <a:gd name="connsiteX0" fmla="*/ 0 w 7070592"/>
                <a:gd name="connsiteY0" fmla="*/ 471919 h 1278028"/>
                <a:gd name="connsiteX1" fmla="*/ 7070592 w 7070592"/>
                <a:gd name="connsiteY1" fmla="*/ 1278028 h 1278028"/>
                <a:gd name="connsiteX0" fmla="*/ 0 w 7070592"/>
                <a:gd name="connsiteY0" fmla="*/ 435688 h 1241797"/>
                <a:gd name="connsiteX1" fmla="*/ 7070592 w 7070592"/>
                <a:gd name="connsiteY1" fmla="*/ 1241797 h 1241797"/>
                <a:gd name="connsiteX0" fmla="*/ 0 w 7070592"/>
                <a:gd name="connsiteY0" fmla="*/ 408260 h 1214369"/>
                <a:gd name="connsiteX1" fmla="*/ 7070592 w 7070592"/>
                <a:gd name="connsiteY1" fmla="*/ 1214369 h 121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70592" h="1214369">
                  <a:moveTo>
                    <a:pt x="0" y="408260"/>
                  </a:moveTo>
                  <a:cubicBezTo>
                    <a:pt x="3865479" y="-557963"/>
                    <a:pt x="5775956" y="387530"/>
                    <a:pt x="7070592" y="1214369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7060985" y="1729437"/>
            <a:ext cx="3521620" cy="2553434"/>
            <a:chOff x="7060985" y="1729437"/>
            <a:chExt cx="3521620" cy="2553434"/>
          </a:xfrm>
        </p:grpSpPr>
        <p:sp>
          <p:nvSpPr>
            <p:cNvPr id="257" name="Freeform 256"/>
            <p:cNvSpPr/>
            <p:nvPr/>
          </p:nvSpPr>
          <p:spPr>
            <a:xfrm>
              <a:off x="7556150" y="1729437"/>
              <a:ext cx="2050591" cy="2513718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  <a:gd name="connsiteX0" fmla="*/ 311278 w 419720"/>
                <a:gd name="connsiteY0" fmla="*/ 0 h 1608267"/>
                <a:gd name="connsiteX1" fmla="*/ 0 w 419720"/>
                <a:gd name="connsiteY1" fmla="*/ 1608267 h 1608267"/>
                <a:gd name="connsiteX0" fmla="*/ 311278 w 311278"/>
                <a:gd name="connsiteY0" fmla="*/ 0 h 1608267"/>
                <a:gd name="connsiteX1" fmla="*/ 0 w 311278"/>
                <a:gd name="connsiteY1" fmla="*/ 1608267 h 1608267"/>
                <a:gd name="connsiteX0" fmla="*/ 321244 w 321244"/>
                <a:gd name="connsiteY0" fmla="*/ 0 h 1671722"/>
                <a:gd name="connsiteX1" fmla="*/ 0 w 321244"/>
                <a:gd name="connsiteY1" fmla="*/ 1671722 h 1671722"/>
                <a:gd name="connsiteX0" fmla="*/ 321244 w 321244"/>
                <a:gd name="connsiteY0" fmla="*/ 0 h 1671722"/>
                <a:gd name="connsiteX1" fmla="*/ 0 w 321244"/>
                <a:gd name="connsiteY1" fmla="*/ 1671722 h 1671722"/>
                <a:gd name="connsiteX0" fmla="*/ 321244 w 321244"/>
                <a:gd name="connsiteY0" fmla="*/ 0 h 1671722"/>
                <a:gd name="connsiteX1" fmla="*/ 0 w 321244"/>
                <a:gd name="connsiteY1" fmla="*/ 1671722 h 1671722"/>
                <a:gd name="connsiteX0" fmla="*/ 321244 w 321244"/>
                <a:gd name="connsiteY0" fmla="*/ 0 h 1671722"/>
                <a:gd name="connsiteX1" fmla="*/ 0 w 321244"/>
                <a:gd name="connsiteY1" fmla="*/ 1671722 h 1671722"/>
                <a:gd name="connsiteX0" fmla="*/ 321276 w 321276"/>
                <a:gd name="connsiteY0" fmla="*/ 0 h 1671722"/>
                <a:gd name="connsiteX1" fmla="*/ 32 w 321276"/>
                <a:gd name="connsiteY1" fmla="*/ 1671722 h 167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276" h="1671722">
                  <a:moveTo>
                    <a:pt x="321276" y="0"/>
                  </a:moveTo>
                  <a:cubicBezTo>
                    <a:pt x="294604" y="508391"/>
                    <a:pt x="-3598" y="405421"/>
                    <a:pt x="32" y="1671722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10262742" y="3434847"/>
              <a:ext cx="208620" cy="733132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608" h="1661146">
                  <a:moveTo>
                    <a:pt x="196667" y="0"/>
                  </a:moveTo>
                  <a:cubicBezTo>
                    <a:pt x="446556" y="788651"/>
                    <a:pt x="346431" y="902487"/>
                    <a:pt x="0" y="166114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9134917" y="3459993"/>
              <a:ext cx="202413" cy="707986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608" h="1661146">
                  <a:moveTo>
                    <a:pt x="196667" y="0"/>
                  </a:moveTo>
                  <a:cubicBezTo>
                    <a:pt x="446556" y="788651"/>
                    <a:pt x="346431" y="902487"/>
                    <a:pt x="0" y="166114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060985" y="3722040"/>
              <a:ext cx="142570" cy="560831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608" h="1661146">
                  <a:moveTo>
                    <a:pt x="196667" y="0"/>
                  </a:moveTo>
                  <a:cubicBezTo>
                    <a:pt x="446556" y="788651"/>
                    <a:pt x="346431" y="902487"/>
                    <a:pt x="0" y="166114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230145" y="3572068"/>
              <a:ext cx="2352460" cy="548991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  <a:gd name="connsiteX0" fmla="*/ 1 w 3898435"/>
                <a:gd name="connsiteY0" fmla="*/ 0 h 1362648"/>
                <a:gd name="connsiteX1" fmla="*/ 3877050 w 3898435"/>
                <a:gd name="connsiteY1" fmla="*/ 1362648 h 1362648"/>
                <a:gd name="connsiteX0" fmla="*/ -1 w 3877048"/>
                <a:gd name="connsiteY0" fmla="*/ 0 h 1362648"/>
                <a:gd name="connsiteX1" fmla="*/ 3877048 w 3877048"/>
                <a:gd name="connsiteY1" fmla="*/ 1362648 h 1362648"/>
                <a:gd name="connsiteX0" fmla="*/ 1 w 3877050"/>
                <a:gd name="connsiteY0" fmla="*/ 0 h 1362648"/>
                <a:gd name="connsiteX1" fmla="*/ 3877050 w 3877050"/>
                <a:gd name="connsiteY1" fmla="*/ 1362648 h 1362648"/>
                <a:gd name="connsiteX0" fmla="*/ 0 w 3900463"/>
                <a:gd name="connsiteY0" fmla="*/ 0 h 1288097"/>
                <a:gd name="connsiteX1" fmla="*/ 3900463 w 3900463"/>
                <a:gd name="connsiteY1" fmla="*/ 1288097 h 128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00463" h="1288097">
                  <a:moveTo>
                    <a:pt x="0" y="0"/>
                  </a:moveTo>
                  <a:cubicBezTo>
                    <a:pt x="671762" y="1422960"/>
                    <a:pt x="2836254" y="-235465"/>
                    <a:pt x="3900463" y="128809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016199" y="3557196"/>
              <a:ext cx="265492" cy="669151"/>
            </a:xfrm>
            <a:custGeom>
              <a:avLst/>
              <a:gdLst>
                <a:gd name="connsiteX0" fmla="*/ 0 w 3231546"/>
                <a:gd name="connsiteY0" fmla="*/ 0 h 1201479"/>
                <a:gd name="connsiteX1" fmla="*/ 2732567 w 3231546"/>
                <a:gd name="connsiteY1" fmla="*/ 712382 h 1201479"/>
                <a:gd name="connsiteX2" fmla="*/ 3221665 w 3231546"/>
                <a:gd name="connsiteY2" fmla="*/ 1201479 h 1201479"/>
                <a:gd name="connsiteX0" fmla="*/ 0 w 3222066"/>
                <a:gd name="connsiteY0" fmla="*/ 0 h 1201479"/>
                <a:gd name="connsiteX1" fmla="*/ 1658678 w 3222066"/>
                <a:gd name="connsiteY1" fmla="*/ 414670 h 1201479"/>
                <a:gd name="connsiteX2" fmla="*/ 3221665 w 3222066"/>
                <a:gd name="connsiteY2" fmla="*/ 1201479 h 1201479"/>
                <a:gd name="connsiteX0" fmla="*/ 0 w 3221665"/>
                <a:gd name="connsiteY0" fmla="*/ 0 h 1201479"/>
                <a:gd name="connsiteX1" fmla="*/ 1658678 w 3221665"/>
                <a:gd name="connsiteY1" fmla="*/ 414670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3221665"/>
                <a:gd name="connsiteY0" fmla="*/ 0 h 1201479"/>
                <a:gd name="connsiteX1" fmla="*/ 2285999 w 3221665"/>
                <a:gd name="connsiteY1" fmla="*/ 372139 h 1201479"/>
                <a:gd name="connsiteX2" fmla="*/ 3221665 w 3221665"/>
                <a:gd name="connsiteY2" fmla="*/ 1201479 h 1201479"/>
                <a:gd name="connsiteX0" fmla="*/ 0 w 5231219"/>
                <a:gd name="connsiteY0" fmla="*/ 617919 h 830570"/>
                <a:gd name="connsiteX1" fmla="*/ 4295553 w 5231219"/>
                <a:gd name="connsiteY1" fmla="*/ 1230 h 830570"/>
                <a:gd name="connsiteX2" fmla="*/ 5231219 w 5231219"/>
                <a:gd name="connsiteY2" fmla="*/ 830570 h 830570"/>
                <a:gd name="connsiteX0" fmla="*/ 0 w 5231219"/>
                <a:gd name="connsiteY0" fmla="*/ 625171 h 837822"/>
                <a:gd name="connsiteX1" fmla="*/ 4295553 w 5231219"/>
                <a:gd name="connsiteY1" fmla="*/ 8482 h 837822"/>
                <a:gd name="connsiteX2" fmla="*/ 5231219 w 5231219"/>
                <a:gd name="connsiteY2" fmla="*/ 837822 h 837822"/>
                <a:gd name="connsiteX0" fmla="*/ 0 w 5231219"/>
                <a:gd name="connsiteY0" fmla="*/ 706923 h 919574"/>
                <a:gd name="connsiteX1" fmla="*/ 3274827 w 5231219"/>
                <a:gd name="connsiteY1" fmla="*/ 5174 h 919574"/>
                <a:gd name="connsiteX2" fmla="*/ 5231219 w 5231219"/>
                <a:gd name="connsiteY2" fmla="*/ 919574 h 919574"/>
                <a:gd name="connsiteX0" fmla="*/ 0 w 5454502"/>
                <a:gd name="connsiteY0" fmla="*/ 707341 h 930624"/>
                <a:gd name="connsiteX1" fmla="*/ 3274827 w 5454502"/>
                <a:gd name="connsiteY1" fmla="*/ 5592 h 930624"/>
                <a:gd name="connsiteX2" fmla="*/ 5454502 w 5454502"/>
                <a:gd name="connsiteY2" fmla="*/ 930624 h 930624"/>
                <a:gd name="connsiteX0" fmla="*/ 0 w 5563033"/>
                <a:gd name="connsiteY0" fmla="*/ 714730 h 1101225"/>
                <a:gd name="connsiteX1" fmla="*/ 3274827 w 5563033"/>
                <a:gd name="connsiteY1" fmla="*/ 12981 h 1101225"/>
                <a:gd name="connsiteX2" fmla="*/ 5563033 w 5563033"/>
                <a:gd name="connsiteY2" fmla="*/ 1101225 h 1101225"/>
                <a:gd name="connsiteX0" fmla="*/ 0 w 5649858"/>
                <a:gd name="connsiteY0" fmla="*/ 714730 h 1101225"/>
                <a:gd name="connsiteX1" fmla="*/ 3274827 w 5649858"/>
                <a:gd name="connsiteY1" fmla="*/ 12981 h 1101225"/>
                <a:gd name="connsiteX2" fmla="*/ 5649858 w 5649858"/>
                <a:gd name="connsiteY2" fmla="*/ 1101225 h 1101225"/>
                <a:gd name="connsiteX0" fmla="*/ 0 w 3990534"/>
                <a:gd name="connsiteY0" fmla="*/ 763977 h 1975246"/>
                <a:gd name="connsiteX1" fmla="*/ 3274827 w 3990534"/>
                <a:gd name="connsiteY1" fmla="*/ 62228 h 1975246"/>
                <a:gd name="connsiteX2" fmla="*/ 3990534 w 3990534"/>
                <a:gd name="connsiteY2" fmla="*/ 1975246 h 1975246"/>
                <a:gd name="connsiteX0" fmla="*/ 0 w 4090174"/>
                <a:gd name="connsiteY0" fmla="*/ 763977 h 1975246"/>
                <a:gd name="connsiteX1" fmla="*/ 3274827 w 4090174"/>
                <a:gd name="connsiteY1" fmla="*/ 62228 h 1975246"/>
                <a:gd name="connsiteX2" fmla="*/ 3990534 w 4090174"/>
                <a:gd name="connsiteY2" fmla="*/ 1975246 h 1975246"/>
                <a:gd name="connsiteX0" fmla="*/ 0 w 3990534"/>
                <a:gd name="connsiteY0" fmla="*/ 0 h 1211269"/>
                <a:gd name="connsiteX1" fmla="*/ 3990534 w 3990534"/>
                <a:gd name="connsiteY1" fmla="*/ 1211269 h 1211269"/>
                <a:gd name="connsiteX0" fmla="*/ 300375 w 300375"/>
                <a:gd name="connsiteY0" fmla="*/ 0 h 1556175"/>
                <a:gd name="connsiteX1" fmla="*/ 0 w 300375"/>
                <a:gd name="connsiteY1" fmla="*/ 1556175 h 1556175"/>
                <a:gd name="connsiteX0" fmla="*/ 300375 w 374923"/>
                <a:gd name="connsiteY0" fmla="*/ 0 h 1556175"/>
                <a:gd name="connsiteX1" fmla="*/ 0 w 374923"/>
                <a:gd name="connsiteY1" fmla="*/ 1556175 h 1556175"/>
                <a:gd name="connsiteX0" fmla="*/ 300375 w 424977"/>
                <a:gd name="connsiteY0" fmla="*/ 0 h 1556175"/>
                <a:gd name="connsiteX1" fmla="*/ 0 w 424977"/>
                <a:gd name="connsiteY1" fmla="*/ 1556175 h 1556175"/>
                <a:gd name="connsiteX0" fmla="*/ 196667 w 353953"/>
                <a:gd name="connsiteY0" fmla="*/ 0 h 1661146"/>
                <a:gd name="connsiteX1" fmla="*/ 0 w 353953"/>
                <a:gd name="connsiteY1" fmla="*/ 1661146 h 1661146"/>
                <a:gd name="connsiteX0" fmla="*/ 196667 w 313571"/>
                <a:gd name="connsiteY0" fmla="*/ 0 h 1661146"/>
                <a:gd name="connsiteX1" fmla="*/ 0 w 313571"/>
                <a:gd name="connsiteY1" fmla="*/ 1661146 h 1661146"/>
                <a:gd name="connsiteX0" fmla="*/ 196667 w 335608"/>
                <a:gd name="connsiteY0" fmla="*/ 0 h 1661146"/>
                <a:gd name="connsiteX1" fmla="*/ 0 w 335608"/>
                <a:gd name="connsiteY1" fmla="*/ 1661146 h 1661146"/>
                <a:gd name="connsiteX0" fmla="*/ 337155 w 440195"/>
                <a:gd name="connsiteY0" fmla="*/ 0 h 1570028"/>
                <a:gd name="connsiteX1" fmla="*/ 0 w 440195"/>
                <a:gd name="connsiteY1" fmla="*/ 1570028 h 157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0195" h="1570028">
                  <a:moveTo>
                    <a:pt x="337155" y="0"/>
                  </a:moveTo>
                  <a:cubicBezTo>
                    <a:pt x="587044" y="788651"/>
                    <a:pt x="346431" y="811369"/>
                    <a:pt x="0" y="157002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1" name="Freeform 270"/>
          <p:cNvSpPr/>
          <p:nvPr/>
        </p:nvSpPr>
        <p:spPr>
          <a:xfrm>
            <a:off x="7228431" y="2028692"/>
            <a:ext cx="544590" cy="1377262"/>
          </a:xfrm>
          <a:custGeom>
            <a:avLst/>
            <a:gdLst>
              <a:gd name="connsiteX0" fmla="*/ 0 w 3231546"/>
              <a:gd name="connsiteY0" fmla="*/ 0 h 1201479"/>
              <a:gd name="connsiteX1" fmla="*/ 2732567 w 3231546"/>
              <a:gd name="connsiteY1" fmla="*/ 712382 h 1201479"/>
              <a:gd name="connsiteX2" fmla="*/ 3221665 w 3231546"/>
              <a:gd name="connsiteY2" fmla="*/ 1201479 h 1201479"/>
              <a:gd name="connsiteX0" fmla="*/ 0 w 3222066"/>
              <a:gd name="connsiteY0" fmla="*/ 0 h 1201479"/>
              <a:gd name="connsiteX1" fmla="*/ 1658678 w 3222066"/>
              <a:gd name="connsiteY1" fmla="*/ 414670 h 1201479"/>
              <a:gd name="connsiteX2" fmla="*/ 3221665 w 3222066"/>
              <a:gd name="connsiteY2" fmla="*/ 1201479 h 1201479"/>
              <a:gd name="connsiteX0" fmla="*/ 0 w 3221665"/>
              <a:gd name="connsiteY0" fmla="*/ 0 h 1201479"/>
              <a:gd name="connsiteX1" fmla="*/ 1658678 w 3221665"/>
              <a:gd name="connsiteY1" fmla="*/ 414670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3221665"/>
              <a:gd name="connsiteY0" fmla="*/ 0 h 1201479"/>
              <a:gd name="connsiteX1" fmla="*/ 2285999 w 3221665"/>
              <a:gd name="connsiteY1" fmla="*/ 372139 h 1201479"/>
              <a:gd name="connsiteX2" fmla="*/ 3221665 w 3221665"/>
              <a:gd name="connsiteY2" fmla="*/ 1201479 h 1201479"/>
              <a:gd name="connsiteX0" fmla="*/ 0 w 5231219"/>
              <a:gd name="connsiteY0" fmla="*/ 617919 h 830570"/>
              <a:gd name="connsiteX1" fmla="*/ 4295553 w 5231219"/>
              <a:gd name="connsiteY1" fmla="*/ 1230 h 830570"/>
              <a:gd name="connsiteX2" fmla="*/ 5231219 w 5231219"/>
              <a:gd name="connsiteY2" fmla="*/ 830570 h 830570"/>
              <a:gd name="connsiteX0" fmla="*/ 0 w 5231219"/>
              <a:gd name="connsiteY0" fmla="*/ 625171 h 837822"/>
              <a:gd name="connsiteX1" fmla="*/ 4295553 w 5231219"/>
              <a:gd name="connsiteY1" fmla="*/ 8482 h 837822"/>
              <a:gd name="connsiteX2" fmla="*/ 5231219 w 5231219"/>
              <a:gd name="connsiteY2" fmla="*/ 837822 h 837822"/>
              <a:gd name="connsiteX0" fmla="*/ 0 w 5231219"/>
              <a:gd name="connsiteY0" fmla="*/ 706923 h 919574"/>
              <a:gd name="connsiteX1" fmla="*/ 3274827 w 5231219"/>
              <a:gd name="connsiteY1" fmla="*/ 5174 h 919574"/>
              <a:gd name="connsiteX2" fmla="*/ 5231219 w 5231219"/>
              <a:gd name="connsiteY2" fmla="*/ 919574 h 919574"/>
              <a:gd name="connsiteX0" fmla="*/ 0 w 5454502"/>
              <a:gd name="connsiteY0" fmla="*/ 707341 h 930624"/>
              <a:gd name="connsiteX1" fmla="*/ 3274827 w 5454502"/>
              <a:gd name="connsiteY1" fmla="*/ 5592 h 930624"/>
              <a:gd name="connsiteX2" fmla="*/ 5454502 w 5454502"/>
              <a:gd name="connsiteY2" fmla="*/ 930624 h 930624"/>
              <a:gd name="connsiteX0" fmla="*/ 0 w 5563033"/>
              <a:gd name="connsiteY0" fmla="*/ 714730 h 1101225"/>
              <a:gd name="connsiteX1" fmla="*/ 3274827 w 5563033"/>
              <a:gd name="connsiteY1" fmla="*/ 12981 h 1101225"/>
              <a:gd name="connsiteX2" fmla="*/ 5563033 w 5563033"/>
              <a:gd name="connsiteY2" fmla="*/ 1101225 h 1101225"/>
              <a:gd name="connsiteX0" fmla="*/ 0 w 5649858"/>
              <a:gd name="connsiteY0" fmla="*/ 714730 h 1101225"/>
              <a:gd name="connsiteX1" fmla="*/ 3274827 w 5649858"/>
              <a:gd name="connsiteY1" fmla="*/ 12981 h 1101225"/>
              <a:gd name="connsiteX2" fmla="*/ 5649858 w 5649858"/>
              <a:gd name="connsiteY2" fmla="*/ 1101225 h 1101225"/>
              <a:gd name="connsiteX0" fmla="*/ 0 w 3990534"/>
              <a:gd name="connsiteY0" fmla="*/ 763977 h 1975246"/>
              <a:gd name="connsiteX1" fmla="*/ 3274827 w 3990534"/>
              <a:gd name="connsiteY1" fmla="*/ 62228 h 1975246"/>
              <a:gd name="connsiteX2" fmla="*/ 3990534 w 3990534"/>
              <a:gd name="connsiteY2" fmla="*/ 1975246 h 1975246"/>
              <a:gd name="connsiteX0" fmla="*/ 0 w 4090174"/>
              <a:gd name="connsiteY0" fmla="*/ 763977 h 1975246"/>
              <a:gd name="connsiteX1" fmla="*/ 3274827 w 4090174"/>
              <a:gd name="connsiteY1" fmla="*/ 62228 h 1975246"/>
              <a:gd name="connsiteX2" fmla="*/ 3990534 w 4090174"/>
              <a:gd name="connsiteY2" fmla="*/ 1975246 h 1975246"/>
              <a:gd name="connsiteX0" fmla="*/ 0 w 3990534"/>
              <a:gd name="connsiteY0" fmla="*/ 0 h 1211269"/>
              <a:gd name="connsiteX1" fmla="*/ 3990534 w 3990534"/>
              <a:gd name="connsiteY1" fmla="*/ 1211269 h 1211269"/>
              <a:gd name="connsiteX0" fmla="*/ 300375 w 300375"/>
              <a:gd name="connsiteY0" fmla="*/ 0 h 1556175"/>
              <a:gd name="connsiteX1" fmla="*/ 0 w 300375"/>
              <a:gd name="connsiteY1" fmla="*/ 1556175 h 1556175"/>
              <a:gd name="connsiteX0" fmla="*/ 300375 w 374923"/>
              <a:gd name="connsiteY0" fmla="*/ 0 h 1556175"/>
              <a:gd name="connsiteX1" fmla="*/ 0 w 374923"/>
              <a:gd name="connsiteY1" fmla="*/ 1556175 h 1556175"/>
              <a:gd name="connsiteX0" fmla="*/ 300375 w 424977"/>
              <a:gd name="connsiteY0" fmla="*/ 0 h 1556175"/>
              <a:gd name="connsiteX1" fmla="*/ 0 w 424977"/>
              <a:gd name="connsiteY1" fmla="*/ 1556175 h 1556175"/>
              <a:gd name="connsiteX0" fmla="*/ 196667 w 353953"/>
              <a:gd name="connsiteY0" fmla="*/ 0 h 1661146"/>
              <a:gd name="connsiteX1" fmla="*/ 0 w 353953"/>
              <a:gd name="connsiteY1" fmla="*/ 1661146 h 1661146"/>
              <a:gd name="connsiteX0" fmla="*/ 196667 w 313571"/>
              <a:gd name="connsiteY0" fmla="*/ 0 h 1661146"/>
              <a:gd name="connsiteX1" fmla="*/ 0 w 313571"/>
              <a:gd name="connsiteY1" fmla="*/ 1661146 h 1661146"/>
              <a:gd name="connsiteX0" fmla="*/ 196667 w 335608"/>
              <a:gd name="connsiteY0" fmla="*/ 0 h 1661146"/>
              <a:gd name="connsiteX1" fmla="*/ 0 w 335608"/>
              <a:gd name="connsiteY1" fmla="*/ 1661146 h 1661146"/>
              <a:gd name="connsiteX0" fmla="*/ 362336 w 460547"/>
              <a:gd name="connsiteY0" fmla="*/ 0 h 1740544"/>
              <a:gd name="connsiteX1" fmla="*/ 0 w 460547"/>
              <a:gd name="connsiteY1" fmla="*/ 1740544 h 1740544"/>
              <a:gd name="connsiteX0" fmla="*/ 362336 w 366437"/>
              <a:gd name="connsiteY0" fmla="*/ 0 h 1740544"/>
              <a:gd name="connsiteX1" fmla="*/ 0 w 366437"/>
              <a:gd name="connsiteY1" fmla="*/ 1740544 h 1740544"/>
              <a:gd name="connsiteX0" fmla="*/ 382417 w 385700"/>
              <a:gd name="connsiteY0" fmla="*/ 0 h 1714079"/>
              <a:gd name="connsiteX1" fmla="*/ 0 w 385700"/>
              <a:gd name="connsiteY1" fmla="*/ 1714079 h 171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700" h="1714079">
                <a:moveTo>
                  <a:pt x="382417" y="0"/>
                </a:moveTo>
                <a:cubicBezTo>
                  <a:pt x="401374" y="806295"/>
                  <a:pt x="346431" y="955420"/>
                  <a:pt x="0" y="1714079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10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8" grpId="0" animBg="1"/>
      <p:bldP spid="249" grpId="0" animBg="1"/>
      <p:bldP spid="249" grpId="1" animBg="1"/>
      <p:bldP spid="250" grpId="0" animBg="1"/>
      <p:bldP spid="250" grpId="1" animBg="1"/>
      <p:bldP spid="251" grpId="0" animBg="1"/>
      <p:bldP spid="252" grpId="0" animBg="1"/>
      <p:bldP spid="2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>
          <a:xfrm flipH="1">
            <a:off x="543631" y="4282320"/>
            <a:ext cx="3350523" cy="20546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327384" y="2211577"/>
                <a:ext cx="3895593" cy="3957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Input n</a:t>
                </a:r>
                <a:r>
                  <a:rPr lang="da-DK" sz="2400" baseline="30000" dirty="0" smtClean="0"/>
                  <a:t>2</a:t>
                </a:r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Output ≤ </a:t>
                </a:r>
                <a:r>
                  <a:rPr lang="da-DK" sz="2400" dirty="0"/>
                  <a:t>n</a:t>
                </a:r>
                <a:r>
                  <a:rPr lang="da-DK" sz="2400" baseline="30000" dirty="0"/>
                  <a:t>2</a:t>
                </a:r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Sum |S</a:t>
                </a:r>
                <a:r>
                  <a:rPr lang="da-DK" sz="2400" baseline="-25000" dirty="0" smtClean="0"/>
                  <a:t>i</a:t>
                </a:r>
                <a:r>
                  <a:rPr lang="da-DK" sz="2400" dirty="0" smtClean="0"/>
                  <a:t>| ≤ 2n</a:t>
                </a:r>
                <a:r>
                  <a:rPr lang="da-DK" sz="2400" baseline="30000" dirty="0" smtClean="0"/>
                  <a:t>2</a:t>
                </a:r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     +     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scanner</a:t>
                </a:r>
                <a:r>
                  <a:rPr lang="da-DK" sz="2400" dirty="0" smtClean="0"/>
                  <a:t> ≤ 3n</a:t>
                </a:r>
                <a:r>
                  <a:rPr lang="da-DK" sz="2400" baseline="30000" dirty="0" smtClean="0"/>
                  <a:t>2</a:t>
                </a:r>
                <a:endParaRPr lang="da-DK" sz="2400" dirty="0" smtClean="0"/>
              </a:p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da-DK" sz="2400" dirty="0" smtClean="0"/>
                  <a:t>    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gentagne scanninger</a:t>
                </a:r>
                <a:endParaRPr lang="da-DK" sz="2400" dirty="0">
                  <a:solidFill>
                    <a:srgbClr val="C00000"/>
                  </a:solidFill>
                </a:endParaRPr>
              </a:p>
              <a:p>
                <a:pPr>
                  <a:buClr>
                    <a:srgbClr val="C00000"/>
                  </a:buClr>
                </a:pPr>
                <a:endParaRPr lang="da-DK" sz="2400" i="1" dirty="0" smtClean="0"/>
              </a:p>
              <a:p>
                <a:pPr algn="ctr">
                  <a:buClr>
                    <a:srgbClr val="C00000"/>
                  </a:buClr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a-DK" sz="2400" i="1" smtClean="0"/>
                        </m:ctrlPr>
                      </m:naryPr>
                      <m:sub>
                        <m:r>
                          <m:rPr>
                            <m:nor/>
                            <m:brk m:alnAt="7"/>
                          </m:rPr>
                          <a:rPr lang="da-DK" sz="2400" b="0" i="0" smtClean="0"/>
                          <m:t>primtal</m:t>
                        </m:r>
                        <m:r>
                          <m:rPr>
                            <m:nor/>
                          </m:rPr>
                          <a:rPr lang="da-DK" sz="2400" b="0" i="0" smtClean="0"/>
                          <m:t> </m:t>
                        </m:r>
                        <m:r>
                          <m:rPr>
                            <m:nor/>
                          </m:rPr>
                          <a:rPr lang="da-DK" sz="2400" b="0" i="0" smtClean="0"/>
                          <m:t>p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da-DK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da-DK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da-DK" sz="2400"/>
                                      <m:t>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2400"/>
                                      <m:t>p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a-DK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a-DK" sz="2400" i="0" smtClean="0"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da-DK" sz="2400" b="0" i="0" smtClean="0"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a-DK" sz="2400" dirty="0" smtClean="0"/>
                  <a:t> ≤ cn</a:t>
                </a:r>
                <a:r>
                  <a:rPr lang="da-DK" sz="2400" baseline="30000" dirty="0" smtClean="0"/>
                  <a:t>2</a:t>
                </a:r>
                <a:endParaRPr lang="da-DK" sz="2400" dirty="0" smtClean="0"/>
              </a:p>
              <a:p>
                <a:pPr>
                  <a:buClr>
                    <a:srgbClr val="C00000"/>
                  </a:buClr>
                </a:pPr>
                <a:endParaRPr lang="da-DK" sz="2400" dirty="0"/>
              </a:p>
              <a:p>
                <a:pPr>
                  <a:buClr>
                    <a:srgbClr val="C00000"/>
                  </a:buCl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b="0" i="0" smtClean="0">
                        <a:ea typeface="Cambria Math" panose="02040503050406030204" pitchFamily="18" charset="0"/>
                      </a:rPr>
                      <m:t>      </m:t>
                    </m:r>
                    <m:r>
                      <m:rPr>
                        <m:nor/>
                      </m:rPr>
                      <a:rPr lang="da-DK" i="0"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da-DK" i="0"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da-DK" i="0"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da-DK" i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dirty="0" smtClean="0"/>
                  <a:t> er antal primtal ≤ p</a:t>
                </a:r>
              </a:p>
              <a:p>
                <a:pPr>
                  <a:buClr>
                    <a:srgbClr val="C00000"/>
                  </a:buClr>
                </a:pPr>
                <a:r>
                  <a:rPr lang="da-DK" dirty="0" smtClean="0"/>
                  <a:t>      Primtalssætningen</a:t>
                </a: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4" y="2211577"/>
                <a:ext cx="3895593" cy="3957750"/>
              </a:xfrm>
              <a:prstGeom prst="rect">
                <a:avLst/>
              </a:prstGeom>
              <a:blipFill>
                <a:blip r:embed="rId3"/>
                <a:stretch>
                  <a:fillRect l="-2191" t="-1233" b="-15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2" y="365125"/>
            <a:ext cx="3833813" cy="1325563"/>
          </a:xfrm>
        </p:spPr>
        <p:txBody>
          <a:bodyPr/>
          <a:lstStyle/>
          <a:p>
            <a:r>
              <a:rPr lang="da-DK" dirty="0" smtClean="0"/>
              <a:t>Cache </a:t>
            </a:r>
            <a:r>
              <a:rPr lang="da-DK" dirty="0" err="1" smtClean="0"/>
              <a:t>Oblivious</a:t>
            </a:r>
            <a:r>
              <a:rPr lang="da-DK" dirty="0" smtClean="0"/>
              <a:t> Algoritme</a:t>
            </a:r>
            <a:endParaRPr lang="da-DK" dirty="0"/>
          </a:p>
        </p:txBody>
      </p:sp>
      <p:grpSp>
        <p:nvGrpSpPr>
          <p:cNvPr id="4" name="Group 3"/>
          <p:cNvGrpSpPr/>
          <p:nvPr/>
        </p:nvGrpSpPr>
        <p:grpSpPr>
          <a:xfrm>
            <a:off x="4853992" y="365125"/>
            <a:ext cx="1834221" cy="1800000"/>
            <a:chOff x="114300" y="1498600"/>
            <a:chExt cx="4221602" cy="4142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142839" cy="414283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300" y="3079528"/>
              <a:ext cx="4221602" cy="2101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</a:p>
            <a:p>
              <a:pPr algn="ctr">
                <a:tabLst>
                  <a:tab pos="1166813" algn="l"/>
                </a:tabLst>
              </a:pPr>
              <a:endParaRPr lang="da-DK" sz="2000" baseline="-25000" dirty="0">
                <a:solidFill>
                  <a:schemeClr val="bg1"/>
                </a:solidFill>
              </a:endParaRPr>
            </a:p>
            <a:p>
              <a:pPr algn="ctr">
                <a:tabLst>
                  <a:tab pos="1166813" algn="l"/>
                </a:tabLst>
              </a:pPr>
              <a:r>
                <a:rPr lang="da-DK" sz="2000" dirty="0">
                  <a:solidFill>
                    <a:schemeClr val="bg1"/>
                  </a:solidFill>
                </a:rPr>
                <a:t>n</a:t>
              </a:r>
              <a:r>
                <a:rPr lang="da-DK" sz="2000" dirty="0" smtClean="0">
                  <a:solidFill>
                    <a:schemeClr val="bg1"/>
                  </a:solidFill>
                </a:rPr>
                <a:t> x n input</a:t>
              </a:r>
              <a:endParaRPr lang="da-DK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>
            <a:off x="6882484" y="1016437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8" name="Rectangle 7"/>
          <p:cNvSpPr/>
          <p:nvPr/>
        </p:nvSpPr>
        <p:spPr>
          <a:xfrm>
            <a:off x="7929563" y="365125"/>
            <a:ext cx="1800000" cy="180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 smtClean="0"/>
              <a:t>1</a:t>
            </a:r>
            <a:endParaRPr lang="da-DK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389620" y="583605"/>
            <a:ext cx="180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Algoritme 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3992" y="3387222"/>
            <a:ext cx="900000" cy="90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 smtClean="0"/>
              <a:t>2</a:t>
            </a:r>
            <a:endParaRPr lang="da-DK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7448250" y="3550838"/>
            <a:ext cx="601200" cy="601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50244" y="3698886"/>
            <a:ext cx="360000" cy="36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/>
              <a:t>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56783" y="3387222"/>
            <a:ext cx="900000" cy="900000"/>
            <a:chOff x="114300" y="1498600"/>
            <a:chExt cx="4327408" cy="432740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327408" cy="432740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11526" y="2704644"/>
              <a:ext cx="2360072" cy="1923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25308" y="3580948"/>
            <a:ext cx="601200" cy="601200"/>
            <a:chOff x="114300" y="1498600"/>
            <a:chExt cx="4069058" cy="4327407"/>
          </a:xfrm>
        </p:grpSpPr>
        <p:pic>
          <p:nvPicPr>
            <p:cNvPr id="19" name="Picture 18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069058" cy="432740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30499" y="2347512"/>
              <a:ext cx="3322116" cy="2879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251167" y="3678831"/>
            <a:ext cx="490840" cy="400110"/>
            <a:chOff x="-381033" y="1327044"/>
            <a:chExt cx="3322116" cy="2879973"/>
          </a:xfrm>
        </p:grpSpPr>
        <p:pic>
          <p:nvPicPr>
            <p:cNvPr id="22" name="Picture 21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436561" cy="259126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-381033" y="1327044"/>
              <a:ext cx="3322116" cy="2879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5370445" y="3539891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25" name="Right Arrow 24"/>
          <p:cNvSpPr/>
          <p:nvPr/>
        </p:nvSpPr>
        <p:spPr>
          <a:xfrm>
            <a:off x="8109574" y="3546062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26" name="Right Arrow 25"/>
          <p:cNvSpPr/>
          <p:nvPr/>
        </p:nvSpPr>
        <p:spPr>
          <a:xfrm>
            <a:off x="10401032" y="3557049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27" name="Down Arrow 26"/>
          <p:cNvSpPr/>
          <p:nvPr/>
        </p:nvSpPr>
        <p:spPr>
          <a:xfrm rot="898569">
            <a:off x="7732726" y="2291431"/>
            <a:ext cx="360000" cy="114753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Down Arrow 27"/>
          <p:cNvSpPr/>
          <p:nvPr/>
        </p:nvSpPr>
        <p:spPr>
          <a:xfrm rot="3770360">
            <a:off x="6409728" y="1231726"/>
            <a:ext cx="360000" cy="267966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Down Arrow 28"/>
          <p:cNvSpPr/>
          <p:nvPr/>
        </p:nvSpPr>
        <p:spPr>
          <a:xfrm rot="20182850">
            <a:off x="9585988" y="2378135"/>
            <a:ext cx="360000" cy="125848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xtBox 29"/>
          <p:cNvSpPr txBox="1"/>
          <p:nvPr/>
        </p:nvSpPr>
        <p:spPr>
          <a:xfrm>
            <a:off x="10130244" y="2638894"/>
            <a:ext cx="201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…alle primtal ≤ n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59109" y="1540729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32" name="Oval 31"/>
          <p:cNvSpPr/>
          <p:nvPr/>
        </p:nvSpPr>
        <p:spPr>
          <a:xfrm>
            <a:off x="6808225" y="2261603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3" name="Oval 32"/>
          <p:cNvSpPr/>
          <p:nvPr/>
        </p:nvSpPr>
        <p:spPr>
          <a:xfrm>
            <a:off x="7834185" y="2571560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4" name="Oval 33"/>
          <p:cNvSpPr/>
          <p:nvPr/>
        </p:nvSpPr>
        <p:spPr>
          <a:xfrm>
            <a:off x="9573780" y="2739196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35" name="Oval 34"/>
          <p:cNvSpPr/>
          <p:nvPr/>
        </p:nvSpPr>
        <p:spPr>
          <a:xfrm>
            <a:off x="5565254" y="4095204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  <a:endParaRPr lang="da-DK" dirty="0"/>
          </a:p>
        </p:txBody>
      </p:sp>
      <p:sp>
        <p:nvSpPr>
          <p:cNvPr id="36" name="Oval 35"/>
          <p:cNvSpPr/>
          <p:nvPr/>
        </p:nvSpPr>
        <p:spPr>
          <a:xfrm>
            <a:off x="8267463" y="4091834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  <a:endParaRPr lang="da-DK" dirty="0"/>
          </a:p>
        </p:txBody>
      </p:sp>
      <p:sp>
        <p:nvSpPr>
          <p:cNvPr id="37" name="Oval 36"/>
          <p:cNvSpPr/>
          <p:nvPr/>
        </p:nvSpPr>
        <p:spPr>
          <a:xfrm>
            <a:off x="10577657" y="4098996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  <a:endParaRPr lang="da-DK" dirty="0"/>
          </a:p>
        </p:txBody>
      </p:sp>
      <p:sp>
        <p:nvSpPr>
          <p:cNvPr id="38" name="Rectangle 37"/>
          <p:cNvSpPr/>
          <p:nvPr/>
        </p:nvSpPr>
        <p:spPr>
          <a:xfrm>
            <a:off x="4637908" y="5203830"/>
            <a:ext cx="450000" cy="45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 smtClean="0"/>
              <a:t>S</a:t>
            </a:r>
            <a:r>
              <a:rPr lang="da-DK" sz="2000" baseline="-25000" dirty="0" smtClean="0"/>
              <a:t>4</a:t>
            </a:r>
            <a:endParaRPr lang="da-DK" sz="2000" baseline="-25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092501" y="5203830"/>
            <a:ext cx="490840" cy="450000"/>
            <a:chOff x="91269" y="1498600"/>
            <a:chExt cx="2360072" cy="216370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91269" y="1528772"/>
              <a:ext cx="2360072" cy="19238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4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ight Arrow 41"/>
          <p:cNvSpPr/>
          <p:nvPr/>
        </p:nvSpPr>
        <p:spPr>
          <a:xfrm>
            <a:off x="5168423" y="5111945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43" name="Oval 42"/>
          <p:cNvSpPr/>
          <p:nvPr/>
        </p:nvSpPr>
        <p:spPr>
          <a:xfrm>
            <a:off x="5363232" y="5667258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  <a:endParaRPr lang="da-DK" dirty="0"/>
          </a:p>
        </p:txBody>
      </p:sp>
      <p:sp>
        <p:nvSpPr>
          <p:cNvPr id="44" name="Down Arrow 43"/>
          <p:cNvSpPr/>
          <p:nvPr/>
        </p:nvSpPr>
        <p:spPr>
          <a:xfrm>
            <a:off x="4676757" y="4400058"/>
            <a:ext cx="360000" cy="684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Oval 44"/>
          <p:cNvSpPr/>
          <p:nvPr/>
        </p:nvSpPr>
        <p:spPr>
          <a:xfrm>
            <a:off x="4727992" y="4539246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46" name="Rectangle 45"/>
          <p:cNvSpPr/>
          <p:nvPr/>
        </p:nvSpPr>
        <p:spPr>
          <a:xfrm>
            <a:off x="7565395" y="4981987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8799333" y="4975623"/>
            <a:ext cx="428322" cy="338554"/>
            <a:chOff x="-380444" y="1378401"/>
            <a:chExt cx="3303499" cy="239389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-380444" y="1378401"/>
              <a:ext cx="3303499" cy="2393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>
                  <a:solidFill>
                    <a:schemeClr val="bg1"/>
                  </a:solidFill>
                </a:rPr>
                <a:t>6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ight Arrow 49"/>
          <p:cNvSpPr/>
          <p:nvPr/>
        </p:nvSpPr>
        <p:spPr>
          <a:xfrm>
            <a:off x="7957682" y="5034657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51" name="Oval 50"/>
          <p:cNvSpPr/>
          <p:nvPr/>
        </p:nvSpPr>
        <p:spPr>
          <a:xfrm>
            <a:off x="8152491" y="5589970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  <a:endParaRPr lang="da-DK" dirty="0"/>
          </a:p>
        </p:txBody>
      </p:sp>
      <p:sp>
        <p:nvSpPr>
          <p:cNvPr id="52" name="Down Arrow 51"/>
          <p:cNvSpPr/>
          <p:nvPr/>
        </p:nvSpPr>
        <p:spPr>
          <a:xfrm>
            <a:off x="7551080" y="4220749"/>
            <a:ext cx="360000" cy="684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Oval 52"/>
          <p:cNvSpPr/>
          <p:nvPr/>
        </p:nvSpPr>
        <p:spPr>
          <a:xfrm>
            <a:off x="7602315" y="435993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54" name="Rectangle 53"/>
          <p:cNvSpPr/>
          <p:nvPr/>
        </p:nvSpPr>
        <p:spPr>
          <a:xfrm>
            <a:off x="7545107" y="493517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dirty="0">
                <a:solidFill>
                  <a:schemeClr val="bg1"/>
                </a:solidFill>
              </a:rPr>
              <a:t>S</a:t>
            </a:r>
            <a:r>
              <a:rPr lang="da-DK" baseline="-25000" dirty="0" smtClean="0">
                <a:solidFill>
                  <a:schemeClr val="bg1"/>
                </a:solidFill>
              </a:rPr>
              <a:t>6</a:t>
            </a:r>
            <a:endParaRPr lang="da-DK" baseline="-250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971408" y="4888760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1189316" y="4882396"/>
            <a:ext cx="460382" cy="322999"/>
            <a:chOff x="-504078" y="1378401"/>
            <a:chExt cx="3550767" cy="228390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>
            <a:xfrm>
              <a:off x="-504078" y="1378401"/>
              <a:ext cx="3550767" cy="2176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10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Right Arrow 59"/>
          <p:cNvSpPr/>
          <p:nvPr/>
        </p:nvSpPr>
        <p:spPr>
          <a:xfrm>
            <a:off x="10363695" y="4903207"/>
            <a:ext cx="857250" cy="61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scan</a:t>
            </a:r>
            <a:endParaRPr lang="da-DK" dirty="0"/>
          </a:p>
        </p:txBody>
      </p:sp>
      <p:sp>
        <p:nvSpPr>
          <p:cNvPr id="61" name="Oval 60"/>
          <p:cNvSpPr/>
          <p:nvPr/>
        </p:nvSpPr>
        <p:spPr>
          <a:xfrm>
            <a:off x="10558504" y="5458520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  <a:endParaRPr lang="da-DK" dirty="0"/>
          </a:p>
        </p:txBody>
      </p:sp>
      <p:sp>
        <p:nvSpPr>
          <p:cNvPr id="62" name="Down Arrow 61"/>
          <p:cNvSpPr/>
          <p:nvPr/>
        </p:nvSpPr>
        <p:spPr>
          <a:xfrm>
            <a:off x="9957093" y="4127522"/>
            <a:ext cx="360000" cy="684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Oval 62"/>
          <p:cNvSpPr/>
          <p:nvPr/>
        </p:nvSpPr>
        <p:spPr>
          <a:xfrm>
            <a:off x="10008328" y="4278140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64" name="Rectangle 63"/>
          <p:cNvSpPr/>
          <p:nvPr/>
        </p:nvSpPr>
        <p:spPr>
          <a:xfrm>
            <a:off x="9927075" y="4841947"/>
            <a:ext cx="417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sz="1600" dirty="0" smtClean="0">
                <a:solidFill>
                  <a:schemeClr val="bg1"/>
                </a:solidFill>
              </a:rPr>
              <a:t>S</a:t>
            </a:r>
            <a:r>
              <a:rPr lang="da-DK" sz="1600" baseline="-25000" dirty="0" smtClean="0">
                <a:solidFill>
                  <a:schemeClr val="bg1"/>
                </a:solidFill>
              </a:rPr>
              <a:t>10</a:t>
            </a:r>
            <a:endParaRPr lang="da-DK" baseline="-250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967924" y="5253810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11197137" y="5247446"/>
            <a:ext cx="460382" cy="322999"/>
            <a:chOff x="-504078" y="1378401"/>
            <a:chExt cx="3550766" cy="2283903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-504078" y="1378401"/>
              <a:ext cx="3550766" cy="2176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400" dirty="0" smtClean="0">
                  <a:solidFill>
                    <a:schemeClr val="bg1"/>
                  </a:solidFill>
                </a:rPr>
                <a:t>M</a:t>
              </a:r>
              <a:r>
                <a:rPr lang="da-DK" sz="1400" baseline="-25000" dirty="0" smtClean="0">
                  <a:solidFill>
                    <a:schemeClr val="bg1"/>
                  </a:solidFill>
                </a:rPr>
                <a:t>15</a:t>
              </a:r>
              <a:endParaRPr lang="da-DK" sz="14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9908363" y="5206997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S</a:t>
            </a:r>
            <a:r>
              <a:rPr lang="da-DK" baseline="-25000" dirty="0" smtClean="0">
                <a:solidFill>
                  <a:schemeClr val="bg1"/>
                </a:solidFill>
              </a:rPr>
              <a:t>15</a:t>
            </a:r>
            <a:endParaRPr lang="da-DK" baseline="-25000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853992" y="365125"/>
            <a:ext cx="3773471" cy="542975"/>
            <a:chOff x="4853992" y="365125"/>
            <a:chExt cx="3773471" cy="542975"/>
          </a:xfrm>
        </p:grpSpPr>
        <p:sp>
          <p:nvSpPr>
            <p:cNvPr id="75" name="Rectangle 74"/>
            <p:cNvSpPr/>
            <p:nvPr/>
          </p:nvSpPr>
          <p:spPr>
            <a:xfrm>
              <a:off x="8519463" y="800100"/>
              <a:ext cx="108000" cy="10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53992" y="365125"/>
              <a:ext cx="711262" cy="540596"/>
            </a:xfrm>
            <a:prstGeom prst="rect">
              <a:avLst/>
            </a:prstGeom>
            <a:solidFill>
              <a:srgbClr val="F4B18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2" name="Oval 81"/>
          <p:cNvSpPr/>
          <p:nvPr/>
        </p:nvSpPr>
        <p:spPr>
          <a:xfrm>
            <a:off x="768840" y="3435668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</a:t>
            </a:r>
            <a:endParaRPr lang="da-DK" dirty="0"/>
          </a:p>
        </p:txBody>
      </p:sp>
      <p:sp>
        <p:nvSpPr>
          <p:cNvPr id="83" name="Oval 82"/>
          <p:cNvSpPr/>
          <p:nvPr/>
        </p:nvSpPr>
        <p:spPr>
          <a:xfrm>
            <a:off x="1334369" y="3431901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  <a:endParaRPr lang="da-DK" dirty="0"/>
          </a:p>
        </p:txBody>
      </p:sp>
      <p:sp>
        <p:nvSpPr>
          <p:cNvPr id="84" name="Oval 83"/>
          <p:cNvSpPr/>
          <p:nvPr/>
        </p:nvSpPr>
        <p:spPr>
          <a:xfrm>
            <a:off x="768840" y="3806907"/>
            <a:ext cx="252000" cy="25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2</a:t>
            </a:r>
            <a:endParaRPr lang="da-DK" dirty="0"/>
          </a:p>
        </p:txBody>
      </p:sp>
      <p:sp>
        <p:nvSpPr>
          <p:cNvPr id="86" name="Rectangle 85"/>
          <p:cNvSpPr/>
          <p:nvPr/>
        </p:nvSpPr>
        <p:spPr>
          <a:xfrm>
            <a:off x="7567615" y="5404734"/>
            <a:ext cx="306000" cy="30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baseline="-25000" dirty="0"/>
          </a:p>
        </p:txBody>
      </p:sp>
      <p:sp>
        <p:nvSpPr>
          <p:cNvPr id="87" name="Rectangle 86"/>
          <p:cNvSpPr/>
          <p:nvPr/>
        </p:nvSpPr>
        <p:spPr>
          <a:xfrm>
            <a:off x="7547327" y="5357921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166813" algn="l"/>
              </a:tabLst>
            </a:pPr>
            <a:r>
              <a:rPr lang="da-DK" dirty="0" smtClean="0">
                <a:solidFill>
                  <a:schemeClr val="bg1"/>
                </a:solidFill>
              </a:rPr>
              <a:t>S</a:t>
            </a:r>
            <a:r>
              <a:rPr lang="da-DK" baseline="-25000" dirty="0">
                <a:solidFill>
                  <a:schemeClr val="bg1"/>
                </a:solidFill>
              </a:rPr>
              <a:t>9</a:t>
            </a:r>
            <a:endParaRPr lang="da-DK" baseline="-25000" dirty="0">
              <a:solidFill>
                <a:schemeClr val="bg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799908" y="5392818"/>
            <a:ext cx="428322" cy="338554"/>
            <a:chOff x="-380444" y="1378401"/>
            <a:chExt cx="3303500" cy="239389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2163704" cy="2163704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-380444" y="1378401"/>
              <a:ext cx="3303500" cy="2393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tabLst>
                  <a:tab pos="1166813" algn="l"/>
                </a:tabLst>
              </a:pPr>
              <a:r>
                <a:rPr lang="da-DK" sz="1600" dirty="0" smtClean="0">
                  <a:solidFill>
                    <a:schemeClr val="bg1"/>
                  </a:solidFill>
                </a:rPr>
                <a:t>M</a:t>
              </a:r>
              <a:r>
                <a:rPr lang="da-DK" sz="1600" baseline="-25000" dirty="0" smtClean="0">
                  <a:solidFill>
                    <a:schemeClr val="bg1"/>
                  </a:solidFill>
                </a:rPr>
                <a:t>9</a:t>
              </a:r>
              <a:endParaRPr lang="da-DK" sz="16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Freeform 91"/>
          <p:cNvSpPr/>
          <p:nvPr/>
        </p:nvSpPr>
        <p:spPr>
          <a:xfrm>
            <a:off x="3061744" y="5011989"/>
            <a:ext cx="385851" cy="703965"/>
          </a:xfrm>
          <a:custGeom>
            <a:avLst/>
            <a:gdLst>
              <a:gd name="connsiteX0" fmla="*/ 148856 w 385851"/>
              <a:gd name="connsiteY0" fmla="*/ 701749 h 703965"/>
              <a:gd name="connsiteX1" fmla="*/ 382772 w 385851"/>
              <a:gd name="connsiteY1" fmla="*/ 595423 h 703965"/>
              <a:gd name="connsiteX2" fmla="*/ 0 w 385851"/>
              <a:gd name="connsiteY2" fmla="*/ 0 h 70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51" h="703965">
                <a:moveTo>
                  <a:pt x="148856" y="701749"/>
                </a:moveTo>
                <a:cubicBezTo>
                  <a:pt x="278218" y="707065"/>
                  <a:pt x="407581" y="712381"/>
                  <a:pt x="382772" y="595423"/>
                </a:cubicBezTo>
                <a:cubicBezTo>
                  <a:pt x="357963" y="478465"/>
                  <a:pt x="178981" y="239232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3" name="Freeform 92"/>
          <p:cNvSpPr/>
          <p:nvPr/>
        </p:nvSpPr>
        <p:spPr>
          <a:xfrm>
            <a:off x="2731409" y="4973914"/>
            <a:ext cx="1000581" cy="1009060"/>
          </a:xfrm>
          <a:custGeom>
            <a:avLst/>
            <a:gdLst>
              <a:gd name="connsiteX0" fmla="*/ 148856 w 385851"/>
              <a:gd name="connsiteY0" fmla="*/ 701749 h 703965"/>
              <a:gd name="connsiteX1" fmla="*/ 382772 w 385851"/>
              <a:gd name="connsiteY1" fmla="*/ 595423 h 703965"/>
              <a:gd name="connsiteX2" fmla="*/ 0 w 385851"/>
              <a:gd name="connsiteY2" fmla="*/ 0 h 703965"/>
              <a:gd name="connsiteX0" fmla="*/ 0 w 1063703"/>
              <a:gd name="connsiteY0" fmla="*/ 704526 h 706496"/>
              <a:gd name="connsiteX1" fmla="*/ 1040973 w 1063703"/>
              <a:gd name="connsiteY1" fmla="*/ 595423 h 706496"/>
              <a:gd name="connsiteX2" fmla="*/ 658201 w 1063703"/>
              <a:gd name="connsiteY2" fmla="*/ 0 h 706496"/>
              <a:gd name="connsiteX0" fmla="*/ 0 w 1000581"/>
              <a:gd name="connsiteY0" fmla="*/ 704526 h 704860"/>
              <a:gd name="connsiteX1" fmla="*/ 973387 w 1000581"/>
              <a:gd name="connsiteY1" fmla="*/ 534348 h 704860"/>
              <a:gd name="connsiteX2" fmla="*/ 658201 w 1000581"/>
              <a:gd name="connsiteY2" fmla="*/ 0 h 704860"/>
              <a:gd name="connsiteX0" fmla="*/ 0 w 1000581"/>
              <a:gd name="connsiteY0" fmla="*/ 704526 h 704609"/>
              <a:gd name="connsiteX1" fmla="*/ 973387 w 1000581"/>
              <a:gd name="connsiteY1" fmla="*/ 534348 h 704609"/>
              <a:gd name="connsiteX2" fmla="*/ 658201 w 1000581"/>
              <a:gd name="connsiteY2" fmla="*/ 0 h 70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581" h="704609">
                <a:moveTo>
                  <a:pt x="0" y="704526"/>
                </a:moveTo>
                <a:cubicBezTo>
                  <a:pt x="455365" y="707066"/>
                  <a:pt x="863687" y="651769"/>
                  <a:pt x="973387" y="534348"/>
                </a:cubicBezTo>
                <a:cubicBezTo>
                  <a:pt x="1083087" y="416927"/>
                  <a:pt x="837182" y="239232"/>
                  <a:pt x="658201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42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9" grpId="0" animBg="1"/>
      <p:bldP spid="82" grpId="0" animBg="1"/>
      <p:bldP spid="83" grpId="0" animBg="1"/>
      <p:bldP spid="84" grpId="0" animBg="1"/>
      <p:bldP spid="86" grpId="0" animBg="1"/>
      <p:bldP spid="92" grpId="0" animBg="1"/>
      <p:bldP spid="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1325563"/>
          </a:xfrm>
        </p:spPr>
        <p:txBody>
          <a:bodyPr>
            <a:normAutofit/>
          </a:bodyPr>
          <a:lstStyle/>
          <a:p>
            <a:r>
              <a:rPr lang="da-DK" sz="4800" dirty="0" smtClean="0"/>
              <a:t>Eksperimentelle Resultater</a:t>
            </a:r>
            <a:endParaRPr lang="da-DK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555480" y="1611630"/>
            <a:ext cx="197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FF00FF"/>
                </a:solidFill>
              </a:rPr>
              <a:t>Algoritme 2</a:t>
            </a:r>
            <a:endParaRPr lang="da-DK" sz="24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4010" y="1680210"/>
            <a:ext cx="553998" cy="4229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a-DK" sz="2400" dirty="0" smtClean="0"/>
              <a:t>Sekunder / millioner celler</a:t>
            </a:r>
            <a:endParaRPr lang="da-DK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483090" y="6381750"/>
            <a:ext cx="247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millioner celler</a:t>
            </a:r>
            <a:endParaRPr lang="da-DK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555480" y="2792730"/>
            <a:ext cx="260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0000FF"/>
                </a:solidFill>
              </a:rPr>
              <a:t>Cache </a:t>
            </a:r>
            <a:r>
              <a:rPr lang="da-DK" sz="2400" dirty="0" err="1" smtClean="0">
                <a:solidFill>
                  <a:srgbClr val="0000FF"/>
                </a:solidFill>
              </a:rPr>
              <a:t>aware</a:t>
            </a:r>
            <a:endParaRPr lang="da-DK" sz="2400" dirty="0" smtClean="0">
              <a:solidFill>
                <a:srgbClr val="0000FF"/>
              </a:solidFill>
            </a:endParaRPr>
          </a:p>
          <a:p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Arge, </a:t>
            </a:r>
            <a:r>
              <a:rPr lang="da-DK" dirty="0" err="1" smtClean="0">
                <a:solidFill>
                  <a:schemeClr val="bg1">
                    <a:lumMod val="50000"/>
                  </a:schemeClr>
                </a:solidFill>
              </a:rPr>
              <a:t>Haverkort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, Tsirogiannis 2012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5480" y="5436215"/>
            <a:ext cx="260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FF0000"/>
                </a:solidFill>
              </a:rPr>
              <a:t>Cache </a:t>
            </a:r>
            <a:r>
              <a:rPr lang="da-DK" sz="2400" dirty="0" err="1" smtClean="0">
                <a:solidFill>
                  <a:srgbClr val="FF0000"/>
                </a:solidFill>
              </a:rPr>
              <a:t>oblivious</a:t>
            </a:r>
            <a:endParaRPr lang="da-DK" sz="24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05990" y="1154431"/>
            <a:ext cx="7349490" cy="5698335"/>
            <a:chOff x="2205990" y="1154431"/>
            <a:chExt cx="7349490" cy="56983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26054" t="15250" r="14923" b="11530"/>
            <a:stretch/>
          </p:blipFill>
          <p:spPr>
            <a:xfrm>
              <a:off x="2205990" y="1154431"/>
              <a:ext cx="7349490" cy="56983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06140" y="1520190"/>
              <a:ext cx="329184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127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428625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&lt;&lt; </a:t>
            </a:r>
            <a:r>
              <a:rPr lang="da-DK" dirty="0" err="1" smtClean="0"/>
              <a:t>Kassogram</a:t>
            </a:r>
            <a:r>
              <a:rPr lang="da-DK" dirty="0" smtClean="0"/>
              <a:t> &gt;&gt;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4965"/>
              </p:ext>
            </p:extLst>
          </p:nvPr>
        </p:nvGraphicFramePr>
        <p:xfrm>
          <a:off x="863397" y="561133"/>
          <a:ext cx="10425682" cy="5693767"/>
        </p:xfrm>
        <a:graphic>
          <a:graphicData uri="http://schemas.openxmlformats.org/drawingml/2006/table">
            <a:tbl>
              <a:tblPr firstRow="1" bandRow="1"/>
              <a:tblGrid>
                <a:gridCol w="124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1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Introduction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to Programming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Foundations of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Algorithms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and Data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Structures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Calculus </a:t>
                      </a:r>
                      <a:r>
                        <a:rPr lang="el-GR" sz="1400" dirty="0" smtClean="0">
                          <a:effectLst/>
                          <a:latin typeface="+mj-lt"/>
                          <a:ea typeface="Times New Roman"/>
                        </a:rPr>
                        <a:t>β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2</a:t>
                      </a:r>
                      <a:b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</a:b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Introduction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to Databases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Programming Languages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Linear algebra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7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Implementation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and Applications of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Databases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3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Software Engineering and Architecture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Interactive Systems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ourier New"/>
                        </a:rPr>
                        <a:t>Introduction to Probability Theory and Statistics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4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Computer Architecture, Networks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and Operating Systems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Experimental Systems Development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Computability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and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Logic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5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Compilation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Distributed Systems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and Security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Machine Learning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6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Bachelor Project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Philosophy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of Information Technology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Optimization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8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419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Semester</a:t>
                      </a:r>
                      <a:r>
                        <a:rPr lang="en-GB" sz="1400" baseline="0" dirty="0" smtClean="0">
                          <a:latin typeface="+mj-lt"/>
                        </a:rPr>
                        <a:t> 7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Computational Geometry: 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Theory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Experimentation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Analysis and Verification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Building the Internet of Things with 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P2P and Cloud Computing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50156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Semester</a:t>
                      </a:r>
                      <a:r>
                        <a:rPr lang="en-GB" sz="1400" baseline="0" dirty="0" smtClean="0">
                          <a:latin typeface="+mj-lt"/>
                        </a:rPr>
                        <a:t> 8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Advanced Data Structures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Language-based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Security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Augmented Reality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81281"/>
                  </a:ext>
                </a:extLst>
              </a:tr>
              <a:tr h="20879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Advanced Augmented</a:t>
                      </a:r>
                      <a:r>
                        <a:rPr lang="en-GB" sz="1400" baseline="0" dirty="0" smtClean="0">
                          <a:latin typeface="+mj-lt"/>
                        </a:rPr>
                        <a:t> Reality Project</a:t>
                      </a:r>
                      <a:endParaRPr lang="en-GB" sz="140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57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Semester 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Theory of Algorithms and Computational Complexity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Functional Programming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Advanced</a:t>
                      </a:r>
                      <a:r>
                        <a:rPr lang="en-GB" sz="1400" baseline="0" dirty="0" smtClean="0">
                          <a:latin typeface="+mj-lt"/>
                        </a:rPr>
                        <a:t> Data Management and Analysis</a:t>
                      </a:r>
                      <a:endParaRPr lang="en-GB" sz="1400" dirty="0" smtClean="0">
                        <a:latin typeface="+mj-lt"/>
                      </a:endParaRPr>
                    </a:p>
                  </a:txBody>
                  <a:tcPr marL="111541" marR="111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09170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Semester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Master Thesis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1057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899397" y="561133"/>
            <a:ext cx="72000" cy="3276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Left Brace 6"/>
          <p:cNvSpPr/>
          <p:nvPr/>
        </p:nvSpPr>
        <p:spPr>
          <a:xfrm>
            <a:off x="899397" y="4130900"/>
            <a:ext cx="72000" cy="2124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49332" y="2014467"/>
            <a:ext cx="17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Bachelor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49332" y="5008234"/>
            <a:ext cx="17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Kandidat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46064" y="6401696"/>
            <a:ext cx="288032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242212" y="636359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Valgfrie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70721" y="6401696"/>
            <a:ext cx="28803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9569" y="6376296"/>
            <a:ext cx="209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Matematik</a:t>
            </a:r>
            <a:r>
              <a:rPr lang="en-GB" dirty="0" smtClean="0"/>
              <a:t> </a:t>
            </a:r>
            <a:r>
              <a:rPr lang="en-GB" dirty="0" err="1" smtClean="0"/>
              <a:t>støttefag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124456" y="6401696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46004" y="6376296"/>
            <a:ext cx="22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Datalogi</a:t>
            </a:r>
            <a:r>
              <a:rPr lang="en-GB" dirty="0" smtClean="0"/>
              <a:t>, </a:t>
            </a:r>
            <a:r>
              <a:rPr lang="en-GB" dirty="0" err="1" smtClean="0"/>
              <a:t>obligatorisk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159256" y="5611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5232656" y="5611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8280656" y="5611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2146556" y="22756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2159256" y="40790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Oval 20"/>
          <p:cNvSpPr/>
          <p:nvPr/>
        </p:nvSpPr>
        <p:spPr>
          <a:xfrm>
            <a:off x="2146556" y="2805905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Oval 21"/>
          <p:cNvSpPr/>
          <p:nvPr/>
        </p:nvSpPr>
        <p:spPr>
          <a:xfrm>
            <a:off x="5210128" y="1160834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32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77821" y="2223440"/>
            <a:ext cx="12694839" cy="4600244"/>
            <a:chOff x="77821" y="2223440"/>
            <a:chExt cx="12694839" cy="46002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2223440"/>
              <a:ext cx="4562475" cy="4562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793" y="4509440"/>
              <a:ext cx="2276475" cy="2276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726" y="5271440"/>
              <a:ext cx="1514475" cy="1514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561" y="5652440"/>
              <a:ext cx="1133475" cy="11334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406" y="5881040"/>
              <a:ext cx="904875" cy="904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031" y="6033440"/>
              <a:ext cx="752475" cy="752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843" y="6138215"/>
              <a:ext cx="647700" cy="6477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3691" y="6218697"/>
              <a:ext cx="561975" cy="5619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89267" y="4273734"/>
              <a:ext cx="216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smtClean="0">
                  <a:solidFill>
                    <a:schemeClr val="bg1"/>
                  </a:solidFill>
                  <a:latin typeface="+mj-lt"/>
                </a:rPr>
                <a:t>n x n</a:t>
              </a:r>
              <a:endParaRPr lang="da-DK" sz="3200" dirty="0">
                <a:solidFill>
                  <a:schemeClr val="bg1"/>
                </a:solidFill>
                <a:latin typeface="+mj-lt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71776" y="5336654"/>
                  <a:ext cx="2168181" cy="529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776" y="5336654"/>
                  <a:ext cx="2168181" cy="529697"/>
                </a:xfrm>
                <a:prstGeom prst="rect">
                  <a:avLst/>
                </a:prstGeom>
                <a:blipFill>
                  <a:blip r:embed="rId11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79081" y="5720946"/>
                  <a:ext cx="766970" cy="531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81" y="5720946"/>
                  <a:ext cx="766970" cy="531812"/>
                </a:xfrm>
                <a:prstGeom prst="rect">
                  <a:avLst/>
                </a:prstGeom>
                <a:blipFill>
                  <a:blip r:embed="rId12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722500" y="5843981"/>
                  <a:ext cx="766970" cy="53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2500" y="5843981"/>
                  <a:ext cx="766970" cy="530466"/>
                </a:xfrm>
                <a:prstGeom prst="rect">
                  <a:avLst/>
                </a:prstGeom>
                <a:blipFill>
                  <a:blip r:embed="rId13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745133" y="5952887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5133" y="5952887"/>
                  <a:ext cx="766970" cy="531620"/>
                </a:xfrm>
                <a:prstGeom prst="rect">
                  <a:avLst/>
                </a:prstGeom>
                <a:blipFill>
                  <a:blip r:embed="rId1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619143" y="5999903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143" y="5999903"/>
                  <a:ext cx="766970" cy="531620"/>
                </a:xfrm>
                <a:prstGeom prst="rect">
                  <a:avLst/>
                </a:prstGeom>
                <a:blipFill>
                  <a:blip r:embed="rId15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329632" y="6095442"/>
                  <a:ext cx="766970" cy="530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9632" y="6095442"/>
                  <a:ext cx="766970" cy="530145"/>
                </a:xfrm>
                <a:prstGeom prst="rect">
                  <a:avLst/>
                </a:prstGeom>
                <a:blipFill>
                  <a:blip r:embed="rId16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2005690" y="6230256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5690" y="6230256"/>
                  <a:ext cx="766970" cy="487826"/>
                </a:xfrm>
                <a:prstGeom prst="rect">
                  <a:avLst/>
                </a:prstGeom>
                <a:blipFill>
                  <a:blip r:embed="rId17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2216033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75847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69496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18405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30048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04361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6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491785" y="64235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7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3381134" y="554738"/>
            <a:ext cx="6108336" cy="356704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a-DK" sz="6000" b="1" dirty="0">
                <a:solidFill>
                  <a:schemeClr val="accent1">
                    <a:lumMod val="50000"/>
                  </a:schemeClr>
                </a:solidFill>
              </a:rPr>
              <a:t>Opsummering</a:t>
            </a:r>
            <a:r>
              <a:rPr lang="da-DK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a-DK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Eksempel på datalogisk forskning</a:t>
            </a:r>
            <a:br>
              <a:rPr lang="da-DK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(med biologisk anvendelse)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Kombination af teori og praksis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1">
                    <a:lumMod val="50000"/>
                  </a:schemeClr>
                </a:solidFill>
              </a:rPr>
              <a:t>Matematik et centralt værktøj</a:t>
            </a:r>
          </a:p>
        </p:txBody>
      </p:sp>
    </p:spTree>
    <p:extLst>
      <p:ext uri="{BB962C8B-B14F-4D97-AF65-F5344CB8AC3E}">
        <p14:creationId xmlns:p14="http://schemas.microsoft.com/office/powerpoint/2010/main" val="39154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428625"/>
            <a:ext cx="10515600" cy="1325563"/>
          </a:xfrm>
        </p:spPr>
        <p:txBody>
          <a:bodyPr/>
          <a:lstStyle/>
          <a:p>
            <a:pPr algn="ctr"/>
            <a:r>
              <a:rPr lang="da-DK" dirty="0" smtClean="0"/>
              <a:t>&lt;&lt; </a:t>
            </a:r>
            <a:r>
              <a:rPr lang="da-DK" dirty="0" err="1" smtClean="0"/>
              <a:t>Kassogram</a:t>
            </a:r>
            <a:r>
              <a:rPr lang="da-DK" dirty="0" smtClean="0"/>
              <a:t> &gt;&gt;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63397" y="561133"/>
          <a:ext cx="10425682" cy="5693767"/>
        </p:xfrm>
        <a:graphic>
          <a:graphicData uri="http://schemas.openxmlformats.org/drawingml/2006/table">
            <a:tbl>
              <a:tblPr firstRow="1" bandRow="1"/>
              <a:tblGrid>
                <a:gridCol w="124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1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Introduction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to Programming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Foundations of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Algorithms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and Data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Structures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Calculus </a:t>
                      </a:r>
                      <a:r>
                        <a:rPr lang="el-GR" sz="1400" dirty="0" smtClean="0">
                          <a:effectLst/>
                          <a:latin typeface="+mj-lt"/>
                          <a:ea typeface="Times New Roman"/>
                        </a:rPr>
                        <a:t>β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2</a:t>
                      </a:r>
                      <a:b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</a:b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Introduction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to Databases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Programming Languages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Linear algebra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7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Implementation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and Applications of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Databases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3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Software Engineering and Architecture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Interactive Systems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ourier New"/>
                        </a:rPr>
                        <a:t>Introduction to Probability Theory and Statistics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4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Computer Architecture, Networks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and Operating Systems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Experimental Systems Development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Computability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and </a:t>
                      </a: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Logic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5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Compilation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Distributed Systems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and Security</a:t>
                      </a: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Machine Learning 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/>
                          <a:cs typeface="Arial"/>
                        </a:rPr>
                        <a:t>Semester 6</a:t>
                      </a: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+mj-lt"/>
                          <a:ea typeface="Times New Roman"/>
                        </a:rPr>
                        <a:t>Bachelor Project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  <a:latin typeface="+mj-lt"/>
                          <a:ea typeface="Times New Roman"/>
                        </a:rPr>
                        <a:t>Philosophy</a:t>
                      </a:r>
                      <a:r>
                        <a:rPr lang="da-DK" sz="1400" baseline="0" dirty="0" smtClean="0">
                          <a:effectLst/>
                          <a:latin typeface="+mj-lt"/>
                          <a:ea typeface="Times New Roman"/>
                        </a:rPr>
                        <a:t> of Information Technology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Optimization</a:t>
                      </a: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8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a-DK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3246" marR="123246" marT="9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419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Semester</a:t>
                      </a:r>
                      <a:r>
                        <a:rPr lang="en-GB" sz="1400" baseline="0" dirty="0" smtClean="0">
                          <a:latin typeface="+mj-lt"/>
                        </a:rPr>
                        <a:t> 7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Computational Geometry: 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Theory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Experimentation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Program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Analysis and Verification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Building the Internet of Things with </a:t>
                      </a:r>
                      <a:b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P2P and Cloud Computing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50156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Semester</a:t>
                      </a:r>
                      <a:r>
                        <a:rPr lang="en-GB" sz="1400" baseline="0" dirty="0" smtClean="0">
                          <a:latin typeface="+mj-lt"/>
                        </a:rPr>
                        <a:t> 8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Advanced Data Structures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Language-based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Security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Augmented Reality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81281"/>
                  </a:ext>
                </a:extLst>
              </a:tr>
              <a:tr h="208790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Advanced Augmented</a:t>
                      </a:r>
                      <a:r>
                        <a:rPr lang="en-GB" sz="1400" baseline="0" dirty="0" smtClean="0">
                          <a:latin typeface="+mj-lt"/>
                        </a:rPr>
                        <a:t> Reality Project</a:t>
                      </a:r>
                      <a:endParaRPr lang="en-GB" sz="140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57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Semester 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Theory of Algorithms and Computational Complexity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Functional Programming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Advanced</a:t>
                      </a:r>
                      <a:r>
                        <a:rPr lang="en-GB" sz="1400" baseline="0" dirty="0" smtClean="0">
                          <a:latin typeface="+mj-lt"/>
                        </a:rPr>
                        <a:t> Data Management and Analysis</a:t>
                      </a:r>
                      <a:endParaRPr lang="en-GB" sz="1400" dirty="0" smtClean="0">
                        <a:latin typeface="+mj-lt"/>
                      </a:endParaRPr>
                    </a:p>
                  </a:txBody>
                  <a:tcPr marL="111541" marR="111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09170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Semester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Master Thesis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11057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899397" y="561133"/>
            <a:ext cx="72000" cy="3276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Left Brace 6"/>
          <p:cNvSpPr/>
          <p:nvPr/>
        </p:nvSpPr>
        <p:spPr>
          <a:xfrm>
            <a:off x="899397" y="4130900"/>
            <a:ext cx="72000" cy="2124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49332" y="2014467"/>
            <a:ext cx="17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Bachelor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49332" y="5008234"/>
            <a:ext cx="176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Kandidat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46064" y="6401696"/>
            <a:ext cx="288032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242212" y="636359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Valgfrie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70721" y="6401696"/>
            <a:ext cx="28803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379569" y="6376296"/>
            <a:ext cx="209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Matematik</a:t>
            </a:r>
            <a:r>
              <a:rPr lang="en-GB" dirty="0" smtClean="0"/>
              <a:t> </a:t>
            </a:r>
            <a:r>
              <a:rPr lang="en-GB" dirty="0" err="1" smtClean="0"/>
              <a:t>støttefag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124456" y="6401696"/>
            <a:ext cx="288032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46004" y="6376296"/>
            <a:ext cx="22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Datalogi</a:t>
            </a:r>
            <a:r>
              <a:rPr lang="en-GB" dirty="0" smtClean="0"/>
              <a:t>, </a:t>
            </a:r>
            <a:r>
              <a:rPr lang="en-GB" dirty="0" err="1" smtClean="0"/>
              <a:t>obligatorisk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159256" y="5611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5232656" y="5611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8280656" y="5611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2146556" y="22756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/>
          <p:cNvSpPr/>
          <p:nvPr/>
        </p:nvSpPr>
        <p:spPr>
          <a:xfrm>
            <a:off x="2159256" y="4079032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Oval 20"/>
          <p:cNvSpPr/>
          <p:nvPr/>
        </p:nvSpPr>
        <p:spPr>
          <a:xfrm>
            <a:off x="2146556" y="2805905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Oval 21"/>
          <p:cNvSpPr/>
          <p:nvPr/>
        </p:nvSpPr>
        <p:spPr>
          <a:xfrm>
            <a:off x="5210128" y="1160834"/>
            <a:ext cx="2958844" cy="53027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19"/>
            <a:ext cx="12192000" cy="1325563"/>
          </a:xfrm>
        </p:spPr>
        <p:txBody>
          <a:bodyPr>
            <a:noAutofit/>
          </a:bodyPr>
          <a:lstStyle/>
          <a:p>
            <a:r>
              <a:rPr lang="da-DK" sz="9600" dirty="0" smtClean="0"/>
              <a:t>Tak for nu</a:t>
            </a:r>
            <a:endParaRPr lang="da-DK" sz="9600" dirty="0"/>
          </a:p>
        </p:txBody>
      </p:sp>
    </p:spTree>
    <p:extLst>
      <p:ext uri="{BB962C8B-B14F-4D97-AF65-F5344CB8AC3E}">
        <p14:creationId xmlns:p14="http://schemas.microsoft.com/office/powerpoint/2010/main" val="3507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452" t="20430" r="20768" b="68067"/>
          <a:stretch/>
        </p:blipFill>
        <p:spPr>
          <a:xfrm>
            <a:off x="1528117" y="1902943"/>
            <a:ext cx="8991601" cy="109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857" t="5893" r="17595" b="9165"/>
          <a:stretch/>
        </p:blipFill>
        <p:spPr>
          <a:xfrm>
            <a:off x="3973584" y="3188046"/>
            <a:ext cx="4244832" cy="31497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73808" y="2857500"/>
            <a:ext cx="2817742" cy="2857500"/>
            <a:chOff x="5773808" y="2857500"/>
            <a:chExt cx="2817742" cy="2857500"/>
          </a:xfrm>
        </p:grpSpPr>
        <p:cxnSp>
          <p:nvCxnSpPr>
            <p:cNvPr id="10" name="Straight Connector 9"/>
            <p:cNvCxnSpPr>
              <a:stCxn id="2" idx="5"/>
            </p:cNvCxnSpPr>
            <p:nvPr/>
          </p:nvCxnSpPr>
          <p:spPr>
            <a:xfrm>
              <a:off x="7334787" y="4459129"/>
              <a:ext cx="1256763" cy="1255871"/>
            </a:xfrm>
            <a:prstGeom prst="line">
              <a:avLst/>
            </a:prstGeom>
            <a:ln w="222250" cap="flat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50370" t="42252" r="28815" b="23578"/>
            <a:stretch/>
          </p:blipFill>
          <p:spPr>
            <a:xfrm>
              <a:off x="5773808" y="2857500"/>
              <a:ext cx="1828801" cy="1876425"/>
            </a:xfrm>
            <a:prstGeom prst="ellips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1" y="6561951"/>
            <a:ext cx="12191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Proc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. 21st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Annual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 European Symposium on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Algorithms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Sophia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Antipolis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France,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volume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 8125 of </a:t>
            </a:r>
            <a:r>
              <a:rPr lang="da-DK" sz="1100" i="1" dirty="0" err="1" smtClean="0">
                <a:latin typeface="+mj-lt"/>
                <a:cs typeface="Times New Roman" panose="02020603050405020304" pitchFamily="18" charset="0"/>
              </a:rPr>
              <a:t>Lecture</a:t>
            </a:r>
            <a:r>
              <a:rPr lang="da-DK" sz="1100" i="1" dirty="0" smtClean="0">
                <a:latin typeface="+mj-lt"/>
                <a:cs typeface="Times New Roman" panose="02020603050405020304" pitchFamily="18" charset="0"/>
              </a:rPr>
              <a:t> Notes in Computer Science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pages 61-72, Springer </a:t>
            </a:r>
            <a:r>
              <a:rPr lang="da-DK" sz="1100" dirty="0" err="1" smtClean="0">
                <a:latin typeface="+mj-lt"/>
                <a:cs typeface="Times New Roman" panose="02020603050405020304" pitchFamily="18" charset="0"/>
              </a:rPr>
              <a:t>Verlag</a:t>
            </a:r>
            <a:r>
              <a:rPr lang="da-DK" sz="1100" dirty="0" smtClean="0">
                <a:latin typeface="+mj-lt"/>
                <a:cs typeface="Times New Roman" panose="02020603050405020304" pitchFamily="18" charset="0"/>
              </a:rPr>
              <a:t>, Berlin, 2013,          10.1007/978-3-642-40450-4_6</a:t>
            </a:r>
            <a:endParaRPr lang="da-DK" sz="11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1" y="6581001"/>
            <a:ext cx="261610" cy="261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504779"/>
            <a:ext cx="12192000" cy="11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63" y="6093619"/>
            <a:ext cx="2123592" cy="336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452" t="20430" r="20768" b="68067"/>
          <a:stretch/>
        </p:blipFill>
        <p:spPr>
          <a:xfrm>
            <a:off x="1528117" y="1902943"/>
            <a:ext cx="8991601" cy="10997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76316" y="353449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Jakob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5346" y="3534490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Gerth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8356" y="3547905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Lars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57225" y="3921751"/>
            <a:ext cx="10810229" cy="360000"/>
            <a:chOff x="657225" y="4259422"/>
            <a:chExt cx="10810229" cy="3600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57225" y="4434172"/>
              <a:ext cx="10810229" cy="15750"/>
            </a:xfrm>
            <a:prstGeom prst="straightConnector1">
              <a:avLst/>
            </a:prstGeom>
            <a:ln w="1270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623306" y="4259422"/>
              <a:ext cx="108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Kandidat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76316" y="4259422"/>
              <a:ext cx="108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Ph.d.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82336" y="4259422"/>
              <a:ext cx="108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Adjunkt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35346" y="4259422"/>
              <a:ext cx="108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Lektor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388357" y="4259422"/>
              <a:ext cx="108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Professor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0296" y="4259422"/>
              <a:ext cx="108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chemeClr val="accent1">
                      <a:lumMod val="50000"/>
                    </a:schemeClr>
                  </a:solidFill>
                </a:rPr>
                <a:t>Bachelor</a:t>
              </a:r>
              <a:endParaRPr lang="da-DK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29326" y="4259422"/>
              <a:ext cx="1080000" cy="36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err="1" smtClean="0">
                  <a:solidFill>
                    <a:schemeClr val="accent1">
                      <a:lumMod val="50000"/>
                    </a:schemeClr>
                  </a:solidFill>
                </a:rPr>
                <a:t>Postdoc</a:t>
              </a:r>
              <a:endParaRPr lang="da-DK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56315" y="3534490"/>
            <a:ext cx="16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Constantinos</a:t>
            </a:r>
          </a:p>
        </p:txBody>
      </p:sp>
      <p:sp>
        <p:nvSpPr>
          <p:cNvPr id="26" name="AutoShape 6" descr="data:image/png;base64,iVBORw0KGgoAAAANSUhEUgAAAgIAAABiCAMAAAAV8EuNAAAAqFBMVEX///8AAAC1EhtLS0tqamrv7+/m5uY8PDyRkZH9+/u0DRewAADpubvw0dK8HSj39/czMzN6enqwsLDj4+PR0dGenp68vLzFxcWHh4epqanNzc3s7Oza2tq9vb01NTVjY2NUVFSioqIREREoKChPT08YGBggICBBQUFeXl6VlZWBgYEqKipxcXENDQ21ABDHW2DeoKPhq6778PHLam7IYWXEU1jemJy3AADfuxO7AAASwElEQVR4nO1dWbviuBFtBszSdzoGbDAGs5jNbHcmmWSS///PglmMZZ2SSpa4XzJfn4d+6AuFLR/XrtK3bz/xhfCSMDq2lsus3++fl8vjcJrMXMr3Z0ES5kiCoN1zKfknXCAZtbJ9o4LPTqsbOBEfDAeXVbbZ3MTuNpvO4TKIp05E/4QD+FGr+vDLmER24sP4QIlepZFvc+Ge147Go+4Vw3noeZ6NsDJ6vpeMj5PWHYPjMPT8v67e6gWTjooAObLUqyt+Fjd3StmdU1LrwflhPFlVRO+3k3hubbyC8Wh5lq5z0zpGTu3i/wymS93zv2F9rHX7QZcjPEsNSeC3h4fNJyFtn42S2oz91lZRdr8d2rAgybYSmmP21ydN6dsde1ImTRYBbiQwfU5XAgzWTOFnI+FD0rA8sT22TS/2huhCEeuJ/SmsJTnHBAlcsg0Mstb1bvMFf8B5PAUyQ/ftKLmXCjTnTKkzlmJpNFqJ6XL05hnzUuu5HEEfimP72+4p0Bvz1rKEi8G9RwtD4UvW7Rz5YgdmWjLkmcTbpRrTK8ccC+tyv++cAr4yCiDQ5N67z3xXy1gMtWKnWs9VgIF5aV+MJJ9qGGHC6Ha4F+maAlPZ52VB/5hytE1VwB0n9Wr0Rlzf4okm90nNsZKm0TF2CdqUKG7M7ZgCY9PFLDBiSI9q8quxUj2ymdYLlLFnOdxeHY3IWYgyjpSgAVOAWwqMatzyE3rbFdcX3qdfrraJd/kCQ20lZubliZZR6OnRwRfTEjilgMUzuuKokZ7aCN9QHCD8aT20HIjqcUujs6oIaTkxT4JLCqQ1b/mJ9J3S95gDs/oSNRyweB/OBhxQxBsHXmrAIQXsdEAOVVyQ2gqHHPBr+AFP7JQPymo1mmxb4CnS5GtenOWOAkltT7DAgr7z0IF05u2zkSmMreX7sOWuuvJ3eKkBZxTw6trUMg6kdAfCGytJMU7tBNKWK7K9Vp1j9IBGi7FkOKOAOgWyX3VHURhOR8eDssBHpHN9XYJls8ih878mVbEKl73fObRa2466HEmZAjJW54OXKEnUQlipAVcUGCou5BILEmcx7cL0sSlQBZtZd/yyecmwq6pQVdyBFH9qt0qD9szzr/Bm7XCyJXlQ5dQD/kpxDVfsz50rzkp6qT2NJ2CF6AVWasARBejQ6nMQSPrXT0gbDM0X7bbvB0GVNF4yINc2E9a1hy+6K3lRQUrc3gbXYlQPZtEdRvdrzrtHFNbzwlh2X2N9iesT4YgC5Ht9IOLxiLj4PSI/SZgJflUCslQpvLZQc22g8vSJHBxM5dGOwOYUiC6knyxJvjJqnNqKHMecuKEAddNrOjvhEa8K8IOoG1UUl0LKHJQZCYlCycT1uD36KGmKRuilDCk/h1Hn0dagUBRUhRMKkLZPWfM4wa/s5XwG4bQpiz8eoZdK6hVFGTu6dwHTHDxUqpjZorTynCh+abN7jLwWIzXghALEa6prP8J6QNJ/hKep03GYYSVWoojwpBAIbYEcFwZELUsheoZJvtBl9xglGUbRyQkFiJvW1T19yP5W9VNYr+qdXcyBV+oBMVC56Kj5R74Mwg9RWnYi6NXEdMTKCFBk255wQQEiQ6XXQQlyhTaV72EloHpdn8DmqVhXYCrk5FEZyBRspYAEL4ZGqWNTWn0bKmAltvRdeQ4o4GOzy6lTwTemwv0t+syeUwjFKrkIO4FgdUYVpeL21cXCSkCrj9voWvfqt0j+qb3cpbrU/bILCuByJSesxa+MuFzYC+N1nOLvPtjjAQOsoS0yHZWnFGzQT7b0NTt4rerGFPnzR8AKbYrJAQUw73lC0KKKJRJo0bkNMTCD/lhX5INpKIDc3goFUvSLO85iIG9TaQmAhYxAwlibGrCngA9reMwyBzRngnT0ATI3XwV0Nh4O4Qw4oxpqoSCsQgGY6GHl+3soLFB9Xra/+2++rIRWOptpTwHorvW5MpCXrZXOb69DGurhbyIKdDQKG0gTHy9U59qHcAfyqhXLmMh2fwLVqi5JbE8BqKmJ+gnv2+UXC13fjt9uDytp9/gMBuOaOLYrYSJ+AxpF5m6WGdAgCv0BMlAJ5KDuWVhTALetsBvt25dBFZfSqsLyE8vTfAAF3HdLgLQA94WlAGXCJDIACjgUIYpsfw8+zLWoOltyWFMAxgNNEwkqQMVq0moPE5f3P8FQ/GC1oRIuBnuDJ3ivaecE3NjNPgJLoNFC1hSAdoC/rVUD9BLrWC3AR/H2PaTE9cdFarHhHwU4Z/Zyjjb9Cs40BYDJua0LMH0arWlNAZSk1KQ0DICibPZmuRtQXHh3J1Pwl9vVyw0DXCA7wA1gzdCW7e9d9frAwVa/M7YUgC2Dq9p3VgV6RGYqBvnZ96cSIOE37LbDdh2nYIa2kPM6wEyRkusC8gvqdIctBaborjkJfBaQbV2bBSzoQd+dPlyleuIwmhtbBOi5uBpSI0IOZ84P3QXWjOzKvcGWAjBud0Z8VA3dmImYAVtyvofK5G68Jzrd0IhvKZDBjQfMAFJqhcWXmf2pdKBtKQD7I5zNzkG+pprSEmAR674kILkioX858mejocs1iWD5AOydK/6mzKXZUgAWup0N0UKZFjNvEJN0SotHaI1Djjr3UKrzLa6AJycFdsUfkelTCbOkQA/dNadhjQW4UcI04ETG5FGPDthblNbbwVDbfDFD+xjeMgQRJAVeOUC0aqqrsKSAj3KDVIm6x0TxhRmKOE0jNuStPBWj2UyczjFSLg2qIq3rT5FSADzkUpdFKv9VFZnaUgAtFQ4Ier9/8PCf4iuw58N0bClq/S1WxGwMzNU1WCqUAdpDtLCd3YWQyOomK/0ZdGGo8lPvoAAMQ//458cvLHz/W/EdVCFYm1IAVYoKPcVpv6tiQLX0IbLx9wgbIJV/R6gFAeuscEneQQH4c78zGaCjwMI03EDe0ctUwSq9DitsWpFZ0fdt1QBYFmFVgO3r0NIsKQAzbMBhY+sAgQKo48OYAihlV3owM9ibqMMArRFyPDUdoLUA9FpTiFjQutHK05IC3I63f7EZIFAACDemAGrkEXILZoMynxjJkS8qEr2jQgAcmFj7CTqW/hIK/MG2AnoKmBtXQIG+8AFidqMGLYmLX0QBMHmv6iABS5CR6/YVFOjxrYDeECyNc+46LXC9wBoDLRty38IXUQA8X2koCbgSMjXwBRQw0gFad9CYAj2Q/5GctKDFSBZXsa/0YnwRBUAQI+ldkBUnvZL3u4MGnuBbKKCOCF4f69aYESfqga+hALgfaT8LCk7IDQVvDwp7ZjpApABIDWWm7iBK2MBQzRsf4D4QBcRphogC7iMCYLTkXFwbvDxU18C7U0OmOkCgQBsE7cYRAbJVlHscxIapIiHc/hIKoGmjIAQDMQE1hvAdFChlqnp/mjKgTAG02XJnmh1ECRtFrsyLWybZonJWDjUoWbYkywCM/uR9jEoN2FIAGdCXv/2HQT4AUACG7KZlohTIUJfvZtMRf4Je6XJQQcp5ghhUiFBLAno3Cd1nWyxGivNc/PVPZmWIogDqweAeM/IEytkxynfR5MAqJZdMAXI83XXS3oE24sKfAFaJmFxj2zICU2vPP/74lYd/fxAUQPG6oY+Nque87Uh+Mm0xooSXIYZzXxz3C6TyL0gjDm5A9g/Xt2wpAC7JvJ77g6IAUq2KggeCB6IKgwO4gvikocGheLcgBZxtqbgBeUfEDl7g0eC3x5YCsOmCOQW9AEkBpPbWZiEB0s5mbvosuSh7jYvrQRMLjLqpe54M8RMoZZ6Ab3kePCAIWgJbCoSobcg0H0JSAO4jMOvGS4EE9qbXJ3pzRS2pmDjVQw0ofZXcCtD7JH6iXkmrAHw3bSkA6+1Nw0iIpgDyNs0eINo5WEc5z07UjMhXAAQngBn8BkosCB/w6p5yIV1qCdYbyuCgIcOGOZoCqNX/bBJnoW0ENXd3UOdvvnq2oFU04Bv4AdHzUU165gCeUGBNAbgfw/CIJZoCcAqJiZON0jVn/dcwUriu58L7DVCtycAqgm8LbkvP6viEHCg1YE0BPAHTRIKKArC3z2AzCcxb5AQdSogZygWO11u/KIn0NL+BFG2fE0ZbOphxD37WmgJoJ6uJJciVMk0B6P/YThnJw2Piv3VIkbyXqofzVNnuK8qCaOtQhgCJNftBM9AHYoddXk5zBQWgJeBv0kLO4K3QBFS2+nSsO+DWmRcF4IgJ7s4aH3QxCnM44Y8bApglewrg4X5cNRDn16SgQA+2cnBzT/DabqsAIn3WTjXkkJXygzCBwHQIEX8Em2d92k0DnlDgYO4gLKwxz1fy13nqREEB7G6umJcG6/+3FwvUgVhCp6BwUHrEUFVveREIehQCLU33vUDIZskBBfAIYh71jw0dBWDuiZl/hPS5l82B0mVtA0ddLKVbxWOBOSYG73Mu2wE8gtEUsllyQAEw86TBnAiUNLQUIIZJc0wBPtjuzh7kZnKCzRlQH2UXC449ZvU4oHd8Xf6A/TmQN0gm2sUkcuyoMjzC3AHSUgBbwK2+UoDfmseQf7SenImpgALrMnXwc2KEsdCTFBKhFqdqKu/SBQWIk9L0yjqPgrQUQI7yFVvdEAPiqJTHVSGNzRlhA+ySMPIfNe01GEltfMxjmVyKw4mN0KnmP5wcSUEkrXQm8OZdaylAjd1vqrUrds6LRi6wOZdV1QM5YHHIIhG7694HuISr8ifq7XUAqFoCJxSA054bOs2a3vwfPQUIb6CxUAWeIVHffTrEPahW9dkhsF5iloJy2tTvA36+gkuNVuAoT8QVcESPt9o+7eaEMipttVRY7MddMyhAHsk5olxO6kw5zbE0+nP9kEaqxD7UT6t8I7x+5/LtoV1v+rxjD3yruqHADQXIo7I2Q8JkF5Y6t5IaCtCjwbIpEu+PqVbwUmoZTx08q1NacCRyxbZ6VH9JRukYj+gCEIwHCBg+GQ8KadCKUXJ0VCVdxTygds9eXMRrOZN1FKCOqbuiM6wWDMIR3eNTvnnCwaY4mwM6EIeqKqKTeF20sv6c2MAidHsiW8upQaL6dWVDAaIA7kTCeF6mInOVxZUjOmfD0kPK1aiWApSzkWOXDdKkfUeYXhaKvt/yNBZyztCBLEKlzCyVYi1O1dyDPyTPNxYEo0oMp/4EWSsyEVFg0WGj/7xOdR3zcIyndx4k0egipMFYFODs/9bvC62ck0HG2YcpqBv7Y6xcwFY9lD56oRUnSTuY+e12kgwV8y2WwruKniSDAbilRwxRbZsQiuaQujUMHgX0k0IZqLzeijPett2K3Z52qYeFIn7dWnz2+81Vp688uVzMf6KkAG+GTQq+KWZunVGAc3QmApMC9g0zssZWl993zUkaRfNu96A6ih4fBWk2zA5CbLyqv60KBqmCf+aOAjW7W2UK/ILvxbZOJltOtMXAXqrFWpQgJhtm9bdYg1OsKo6kQwoQmVwNqhT4/vF34l7sLhWlZuxzrpQyJo7vZKOyXwZpFe4gXhislS2BQwpQJ++qUaHA949/kDdjowdwgja1kJijScfPtd6HQm4lRYXyHNy2mQB5kuXlcEmBWvpPpMD332gGWKTJ91RWxrIbT/EY4PxkJqpH/KFWAv4WFeTKlEuXbinQS40FCBQgrcADNd2sjH5UNZ3YGzSpxNpKSyqAoXCIv2kPWYLyCQVuKXCNh0xntZQpoNYBOcI675ay29SiAKdzyWvSa1W1Lj5Ijhp0UcPsfcmTcE2Bbwl/OsMNJQrodMBtOYzXda9pBpqqw3MSjOPspnVCjoGUoUZpBpPBtsoBAG+gwFVtGa1pbqXvFPj+8SvnhtpGl7w+as/HCGpZ7RNnW1tgHhiAyAXdMKsd8QEYE7wswRsoQG6+Q4jzJ3SjAEcH3NCb8uUPWH7zXLl5HKHJnXUyNhtzvQQhRoBsK/Pnb0CTF0upgXdQ4HrjzIeU3bmYU4CpA+6IWKHHossdRTBLjbbsbshGBRlel+8d9WOkslA7otmEBKTmXicUvIcC3/wxxyWYPB7RlQLff2PqgAeCOFPXhXbLyGQHsh+zX9eOAQFyeEcevzb8cSGGA5dgzaLIa76JAleMBxqfYFA4tT8+VBkhCmF8odY26w6NB5b74ZJB2/5ybL413YtXWv+oOSTkop6pvtkcszZyS4sE5PsocL3z+YF8tbLy2W8/PrTRIIbfTgeH5mK3u2uE3W7fWS27c6/msL9ZNFFr7YE5sx4IRyot0+/SYUuaNavIjE9pk2U0m89bmaA/8pFp2ha8KG7JzsgqjQSj96OGDihhFobT+RVRGCbWkx79+anVlIiwzg6DkeUxQ/54sJL1zK5pchLi/y2Scfc0aN1wmUidXlcKWDHAPbwgnE6Px+Ng2br+O4qmYeLm9E3/Kjg+LZer/FTy5XJwjKb2pP1LwNnRlmz8F5l8VlVyfo5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41602" r="3711" b="40820"/>
          <a:stretch/>
        </p:blipFill>
        <p:spPr>
          <a:xfrm>
            <a:off x="3991246" y="5270312"/>
            <a:ext cx="1068826" cy="2029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70615" y="4312416"/>
            <a:ext cx="2138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C00000"/>
                </a:solidFill>
              </a:rPr>
              <a:t>2001-07 </a:t>
            </a:r>
            <a:r>
              <a:rPr lang="da-DK" sz="1400" dirty="0" err="1" smtClean="0">
                <a:solidFill>
                  <a:srgbClr val="C00000"/>
                </a:solidFill>
              </a:rPr>
              <a:t>B.Sc</a:t>
            </a:r>
            <a:r>
              <a:rPr lang="da-DK" sz="1400" dirty="0" smtClean="0">
                <a:solidFill>
                  <a:srgbClr val="C00000"/>
                </a:solidFill>
              </a:rPr>
              <a:t>. Athen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2006-07 </a:t>
            </a:r>
            <a:r>
              <a:rPr lang="da-DK" sz="1400" dirty="0" err="1" smtClean="0">
                <a:solidFill>
                  <a:srgbClr val="C00000"/>
                </a:solidFill>
              </a:rPr>
              <a:t>M.Sc</a:t>
            </a:r>
            <a:r>
              <a:rPr lang="da-DK" sz="1400" dirty="0" smtClean="0">
                <a:solidFill>
                  <a:srgbClr val="C00000"/>
                </a:solidFill>
              </a:rPr>
              <a:t>. Athen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2007-11 Ph.d. Eindhoven 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2011-17 </a:t>
            </a:r>
            <a:r>
              <a:rPr lang="da-DK" sz="1400" dirty="0" err="1" smtClean="0">
                <a:solidFill>
                  <a:srgbClr val="C00000"/>
                </a:solidFill>
              </a:rPr>
              <a:t>Postdoc</a:t>
            </a:r>
            <a:r>
              <a:rPr lang="da-DK" sz="1400" dirty="0" smtClean="0">
                <a:solidFill>
                  <a:srgbClr val="C00000"/>
                </a:solidFill>
              </a:rPr>
              <a:t> Aarhus </a:t>
            </a:r>
            <a:br>
              <a:rPr lang="da-DK" sz="1400" dirty="0" smtClean="0">
                <a:solidFill>
                  <a:srgbClr val="C00000"/>
                </a:solidFill>
              </a:rPr>
            </a:br>
            <a:r>
              <a:rPr lang="da-DK" sz="1400" dirty="0" smtClean="0">
                <a:solidFill>
                  <a:srgbClr val="C00000"/>
                </a:solidFill>
              </a:rPr>
              <a:t>(2013-14 Græsk militær)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0" b="36500"/>
          <a:stretch/>
        </p:blipFill>
        <p:spPr>
          <a:xfrm>
            <a:off x="5456326" y="5458504"/>
            <a:ext cx="1273426" cy="2355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10766" y="4312416"/>
            <a:ext cx="1229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Aarhus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2004-07 </a:t>
            </a:r>
            <a:r>
              <a:rPr lang="da-DK" sz="1400" dirty="0" err="1" smtClean="0">
                <a:solidFill>
                  <a:srgbClr val="C00000"/>
                </a:solidFill>
              </a:rPr>
              <a:t>B.Sc</a:t>
            </a:r>
            <a:r>
              <a:rPr lang="da-DK" sz="14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2007-10 </a:t>
            </a:r>
            <a:r>
              <a:rPr lang="da-DK" sz="1400" dirty="0" err="1" smtClean="0">
                <a:solidFill>
                  <a:srgbClr val="C00000"/>
                </a:solidFill>
              </a:rPr>
              <a:t>M.Sc</a:t>
            </a:r>
            <a:r>
              <a:rPr lang="da-DK" sz="1400" dirty="0" smtClean="0">
                <a:solidFill>
                  <a:srgbClr val="C00000"/>
                </a:solidFill>
              </a:rPr>
              <a:t>.</a:t>
            </a:r>
            <a:br>
              <a:rPr lang="da-DK" sz="1400" dirty="0" smtClean="0">
                <a:solidFill>
                  <a:srgbClr val="C00000"/>
                </a:solidFill>
              </a:rPr>
            </a:br>
            <a:r>
              <a:rPr lang="da-DK" sz="1400" dirty="0" smtClean="0">
                <a:solidFill>
                  <a:srgbClr val="C00000"/>
                </a:solidFill>
              </a:rPr>
              <a:t>2008-15 Ph.d.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35405" y="4312416"/>
            <a:ext cx="27116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rgbClr val="C00000"/>
                </a:solidFill>
              </a:rPr>
              <a:t> </a:t>
            </a:r>
            <a:r>
              <a:rPr lang="da-DK" sz="1400" dirty="0" smtClean="0">
                <a:solidFill>
                  <a:srgbClr val="C00000"/>
                </a:solidFill>
              </a:rPr>
              <a:t>     Aarhus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1989-94 </a:t>
            </a:r>
            <a:r>
              <a:rPr lang="da-DK" sz="1400" dirty="0" err="1" smtClean="0">
                <a:solidFill>
                  <a:srgbClr val="C00000"/>
                </a:solidFill>
              </a:rPr>
              <a:t>M.Sc</a:t>
            </a:r>
            <a:r>
              <a:rPr lang="da-DK" sz="1400" dirty="0" smtClean="0">
                <a:solidFill>
                  <a:srgbClr val="C00000"/>
                </a:solidFill>
              </a:rPr>
              <a:t>.</a:t>
            </a:r>
            <a:br>
              <a:rPr lang="da-DK" sz="1400" dirty="0" smtClean="0">
                <a:solidFill>
                  <a:srgbClr val="C00000"/>
                </a:solidFill>
              </a:rPr>
            </a:br>
            <a:r>
              <a:rPr lang="da-DK" sz="1400" dirty="0" smtClean="0">
                <a:solidFill>
                  <a:srgbClr val="C00000"/>
                </a:solidFill>
              </a:rPr>
              <a:t>1993-97 Ph.d.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1997-98 </a:t>
            </a:r>
            <a:r>
              <a:rPr lang="da-DK" sz="1400" dirty="0" err="1" smtClean="0">
                <a:solidFill>
                  <a:srgbClr val="C00000"/>
                </a:solidFill>
              </a:rPr>
              <a:t>Postdoc</a:t>
            </a:r>
            <a:r>
              <a:rPr lang="da-DK" sz="1400" dirty="0" smtClean="0">
                <a:solidFill>
                  <a:srgbClr val="C00000"/>
                </a:solidFill>
              </a:rPr>
              <a:t> (Saarbrücken)</a:t>
            </a:r>
            <a:br>
              <a:rPr lang="da-DK" sz="1400" dirty="0" smtClean="0">
                <a:solidFill>
                  <a:srgbClr val="C00000"/>
                </a:solidFill>
              </a:rPr>
            </a:br>
            <a:r>
              <a:rPr lang="da-DK" sz="1400" dirty="0" smtClean="0">
                <a:solidFill>
                  <a:srgbClr val="C00000"/>
                </a:solidFill>
              </a:rPr>
              <a:t>1998-04 </a:t>
            </a:r>
            <a:r>
              <a:rPr lang="da-DK" sz="1400" dirty="0" err="1" smtClean="0">
                <a:solidFill>
                  <a:srgbClr val="C00000"/>
                </a:solidFill>
              </a:rPr>
              <a:t>Postdoc</a:t>
            </a:r>
            <a:r>
              <a:rPr lang="da-DK" sz="1400" dirty="0" smtClean="0">
                <a:solidFill>
                  <a:srgbClr val="C00000"/>
                </a:solidFill>
              </a:rPr>
              <a:t> </a:t>
            </a:r>
            <a:endParaRPr lang="da-DK" sz="1400" dirty="0">
              <a:solidFill>
                <a:srgbClr val="C00000"/>
              </a:solidFill>
            </a:endParaRPr>
          </a:p>
          <a:p>
            <a:r>
              <a:rPr lang="da-DK" sz="1400" dirty="0" smtClean="0">
                <a:solidFill>
                  <a:srgbClr val="C00000"/>
                </a:solidFill>
              </a:rPr>
              <a:t>2004-15 Lektor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2016- Professor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96263" y="4312416"/>
            <a:ext cx="2507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C00000"/>
                </a:solidFill>
              </a:rPr>
              <a:t>     Aarhus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1986-90 </a:t>
            </a:r>
            <a:r>
              <a:rPr lang="da-DK" sz="1400" dirty="0" err="1">
                <a:solidFill>
                  <a:srgbClr val="C00000"/>
                </a:solidFill>
              </a:rPr>
              <a:t>B</a:t>
            </a:r>
            <a:r>
              <a:rPr lang="da-DK" sz="1400" dirty="0" err="1" smtClean="0">
                <a:solidFill>
                  <a:srgbClr val="C00000"/>
                </a:solidFill>
              </a:rPr>
              <a:t>.Sc</a:t>
            </a:r>
            <a:r>
              <a:rPr lang="da-DK" sz="1400" dirty="0" smtClean="0">
                <a:solidFill>
                  <a:srgbClr val="C00000"/>
                </a:solidFill>
              </a:rPr>
              <a:t>. </a:t>
            </a:r>
            <a:br>
              <a:rPr lang="da-DK" sz="1400" dirty="0" smtClean="0">
                <a:solidFill>
                  <a:srgbClr val="C00000"/>
                </a:solidFill>
              </a:rPr>
            </a:br>
            <a:r>
              <a:rPr lang="da-DK" sz="1400" dirty="0" smtClean="0">
                <a:solidFill>
                  <a:srgbClr val="C00000"/>
                </a:solidFill>
              </a:rPr>
              <a:t>1990-93 </a:t>
            </a:r>
            <a:r>
              <a:rPr lang="da-DK" sz="1400" dirty="0" err="1" smtClean="0">
                <a:solidFill>
                  <a:srgbClr val="C00000"/>
                </a:solidFill>
              </a:rPr>
              <a:t>M.Sc</a:t>
            </a:r>
            <a:r>
              <a:rPr lang="da-DK" sz="1400" dirty="0" smtClean="0">
                <a:solidFill>
                  <a:srgbClr val="C00000"/>
                </a:solidFill>
              </a:rPr>
              <a:t>.</a:t>
            </a:r>
            <a:br>
              <a:rPr lang="da-DK" sz="1400" dirty="0" smtClean="0">
                <a:solidFill>
                  <a:srgbClr val="C00000"/>
                </a:solidFill>
              </a:rPr>
            </a:br>
            <a:r>
              <a:rPr lang="da-DK" sz="1400" dirty="0" smtClean="0">
                <a:solidFill>
                  <a:srgbClr val="C00000"/>
                </a:solidFill>
              </a:rPr>
              <a:t>1992-96 Ph.d.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1996-98 </a:t>
            </a:r>
            <a:r>
              <a:rPr lang="da-DK" sz="1400" dirty="0" err="1" smtClean="0">
                <a:solidFill>
                  <a:srgbClr val="C00000"/>
                </a:solidFill>
              </a:rPr>
              <a:t>Postdoc</a:t>
            </a:r>
            <a:r>
              <a:rPr lang="da-DK" sz="1400" dirty="0" smtClean="0">
                <a:solidFill>
                  <a:srgbClr val="C00000"/>
                </a:solidFill>
              </a:rPr>
              <a:t> (Duke)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1998-03 Adjunkt (Duke)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2004- Professor</a:t>
            </a:r>
          </a:p>
          <a:p>
            <a:r>
              <a:rPr lang="da-DK" sz="1400" dirty="0" smtClean="0">
                <a:solidFill>
                  <a:srgbClr val="C00000"/>
                </a:solidFill>
              </a:rPr>
              <a:t>2007-17 Centerleder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42700" y="3061917"/>
            <a:ext cx="1080000" cy="760783"/>
            <a:chOff x="742700" y="3061917"/>
            <a:chExt cx="1080000" cy="760783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1282700" y="3441700"/>
              <a:ext cx="0" cy="381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42700" y="3061917"/>
              <a:ext cx="10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I er her</a:t>
              </a:r>
              <a:endParaRPr lang="da-DK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/>
          <a:srcRect l="20452" t="5914" r="20768" b="85171"/>
          <a:stretch/>
        </p:blipFill>
        <p:spPr>
          <a:xfrm>
            <a:off x="0" y="504779"/>
            <a:ext cx="12192000" cy="11556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0368" y="5883750"/>
            <a:ext cx="471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Samarbejde med Økoinformatik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og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Biodiversitet gruppen ved Bioscience</a:t>
            </a: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62967" y="5122991"/>
            <a:ext cx="998408" cy="820609"/>
          </a:xfrm>
          <a:custGeom>
            <a:avLst/>
            <a:gdLst>
              <a:gd name="connsiteX0" fmla="*/ 0 w 664029"/>
              <a:gd name="connsiteY0" fmla="*/ 696686 h 696686"/>
              <a:gd name="connsiteX1" fmla="*/ 533400 w 664029"/>
              <a:gd name="connsiteY1" fmla="*/ 250372 h 696686"/>
              <a:gd name="connsiteX2" fmla="*/ 664029 w 664029"/>
              <a:gd name="connsiteY2" fmla="*/ 0 h 696686"/>
              <a:gd name="connsiteX0" fmla="*/ 0 w 650256"/>
              <a:gd name="connsiteY0" fmla="*/ 784236 h 784236"/>
              <a:gd name="connsiteX1" fmla="*/ 533400 w 650256"/>
              <a:gd name="connsiteY1" fmla="*/ 337922 h 784236"/>
              <a:gd name="connsiteX2" fmla="*/ 650256 w 650256"/>
              <a:gd name="connsiteY2" fmla="*/ 0 h 784236"/>
              <a:gd name="connsiteX0" fmla="*/ 0 w 650256"/>
              <a:gd name="connsiteY0" fmla="*/ 784236 h 784236"/>
              <a:gd name="connsiteX1" fmla="*/ 519627 w 650256"/>
              <a:gd name="connsiteY1" fmla="*/ 117141 h 784236"/>
              <a:gd name="connsiteX2" fmla="*/ 650256 w 650256"/>
              <a:gd name="connsiteY2" fmla="*/ 0 h 784236"/>
              <a:gd name="connsiteX0" fmla="*/ 0 w 650256"/>
              <a:gd name="connsiteY0" fmla="*/ 939848 h 939848"/>
              <a:gd name="connsiteX1" fmla="*/ 519627 w 650256"/>
              <a:gd name="connsiteY1" fmla="*/ 272753 h 939848"/>
              <a:gd name="connsiteX2" fmla="*/ 650256 w 650256"/>
              <a:gd name="connsiteY2" fmla="*/ 155612 h 939848"/>
              <a:gd name="connsiteX0" fmla="*/ 0 w 650256"/>
              <a:gd name="connsiteY0" fmla="*/ 784236 h 812353"/>
              <a:gd name="connsiteX1" fmla="*/ 474867 w 650256"/>
              <a:gd name="connsiteY1" fmla="*/ 516829 h 812353"/>
              <a:gd name="connsiteX2" fmla="*/ 650256 w 650256"/>
              <a:gd name="connsiteY2" fmla="*/ 0 h 812353"/>
              <a:gd name="connsiteX0" fmla="*/ 0 w 650256"/>
              <a:gd name="connsiteY0" fmla="*/ 784236 h 784236"/>
              <a:gd name="connsiteX1" fmla="*/ 474867 w 650256"/>
              <a:gd name="connsiteY1" fmla="*/ 516829 h 784236"/>
              <a:gd name="connsiteX2" fmla="*/ 650256 w 650256"/>
              <a:gd name="connsiteY2" fmla="*/ 0 h 784236"/>
              <a:gd name="connsiteX0" fmla="*/ 0 w 650256"/>
              <a:gd name="connsiteY0" fmla="*/ 784236 h 784236"/>
              <a:gd name="connsiteX1" fmla="*/ 550616 w 650256"/>
              <a:gd name="connsiteY1" fmla="*/ 398825 h 784236"/>
              <a:gd name="connsiteX2" fmla="*/ 650256 w 650256"/>
              <a:gd name="connsiteY2" fmla="*/ 0 h 784236"/>
              <a:gd name="connsiteX0" fmla="*/ 0 w 650256"/>
              <a:gd name="connsiteY0" fmla="*/ 784236 h 784236"/>
              <a:gd name="connsiteX1" fmla="*/ 543730 w 650256"/>
              <a:gd name="connsiteY1" fmla="*/ 257983 h 784236"/>
              <a:gd name="connsiteX2" fmla="*/ 650256 w 650256"/>
              <a:gd name="connsiteY2" fmla="*/ 0 h 784236"/>
              <a:gd name="connsiteX0" fmla="*/ 0 w 650256"/>
              <a:gd name="connsiteY0" fmla="*/ 784236 h 784236"/>
              <a:gd name="connsiteX1" fmla="*/ 419355 w 650256"/>
              <a:gd name="connsiteY1" fmla="*/ 420503 h 784236"/>
              <a:gd name="connsiteX2" fmla="*/ 650256 w 650256"/>
              <a:gd name="connsiteY2" fmla="*/ 0 h 784236"/>
              <a:gd name="connsiteX0" fmla="*/ 0 w 650256"/>
              <a:gd name="connsiteY0" fmla="*/ 784236 h 784236"/>
              <a:gd name="connsiteX1" fmla="*/ 419355 w 650256"/>
              <a:gd name="connsiteY1" fmla="*/ 420503 h 784236"/>
              <a:gd name="connsiteX2" fmla="*/ 650256 w 650256"/>
              <a:gd name="connsiteY2" fmla="*/ 0 h 784236"/>
              <a:gd name="connsiteX0" fmla="*/ 0 w 650256"/>
              <a:gd name="connsiteY0" fmla="*/ 784236 h 784236"/>
              <a:gd name="connsiteX1" fmla="*/ 419355 w 650256"/>
              <a:gd name="connsiteY1" fmla="*/ 420503 h 784236"/>
              <a:gd name="connsiteX2" fmla="*/ 650256 w 650256"/>
              <a:gd name="connsiteY2" fmla="*/ 0 h 784236"/>
              <a:gd name="connsiteX0" fmla="*/ 0 w 650256"/>
              <a:gd name="connsiteY0" fmla="*/ 784236 h 784236"/>
              <a:gd name="connsiteX1" fmla="*/ 187187 w 650256"/>
              <a:gd name="connsiteY1" fmla="*/ 487888 h 784236"/>
              <a:gd name="connsiteX2" fmla="*/ 650256 w 650256"/>
              <a:gd name="connsiteY2" fmla="*/ 0 h 784236"/>
              <a:gd name="connsiteX0" fmla="*/ 0 w 650256"/>
              <a:gd name="connsiteY0" fmla="*/ 784236 h 784236"/>
              <a:gd name="connsiteX1" fmla="*/ 187187 w 650256"/>
              <a:gd name="connsiteY1" fmla="*/ 487888 h 784236"/>
              <a:gd name="connsiteX2" fmla="*/ 650256 w 650256"/>
              <a:gd name="connsiteY2" fmla="*/ 0 h 784236"/>
              <a:gd name="connsiteX0" fmla="*/ 7881 w 658137"/>
              <a:gd name="connsiteY0" fmla="*/ 784236 h 784236"/>
              <a:gd name="connsiteX1" fmla="*/ 195068 w 658137"/>
              <a:gd name="connsiteY1" fmla="*/ 487888 h 784236"/>
              <a:gd name="connsiteX2" fmla="*/ 658137 w 658137"/>
              <a:gd name="connsiteY2" fmla="*/ 0 h 784236"/>
              <a:gd name="connsiteX0" fmla="*/ 0 w 977779"/>
              <a:gd name="connsiteY0" fmla="*/ 768381 h 768381"/>
              <a:gd name="connsiteX1" fmla="*/ 514710 w 977779"/>
              <a:gd name="connsiteY1" fmla="*/ 487888 h 768381"/>
              <a:gd name="connsiteX2" fmla="*/ 977779 w 977779"/>
              <a:gd name="connsiteY2" fmla="*/ 0 h 768381"/>
              <a:gd name="connsiteX0" fmla="*/ 0 w 977779"/>
              <a:gd name="connsiteY0" fmla="*/ 768381 h 768381"/>
              <a:gd name="connsiteX1" fmla="*/ 726149 w 977779"/>
              <a:gd name="connsiteY1" fmla="*/ 400682 h 768381"/>
              <a:gd name="connsiteX2" fmla="*/ 977779 w 977779"/>
              <a:gd name="connsiteY2" fmla="*/ 0 h 768381"/>
              <a:gd name="connsiteX0" fmla="*/ 0 w 977779"/>
              <a:gd name="connsiteY0" fmla="*/ 768757 h 768757"/>
              <a:gd name="connsiteX1" fmla="*/ 726149 w 977779"/>
              <a:gd name="connsiteY1" fmla="*/ 401058 h 768757"/>
              <a:gd name="connsiteX2" fmla="*/ 977779 w 977779"/>
              <a:gd name="connsiteY2" fmla="*/ 376 h 768757"/>
              <a:gd name="connsiteX0" fmla="*/ 0 w 977779"/>
              <a:gd name="connsiteY0" fmla="*/ 768381 h 768381"/>
              <a:gd name="connsiteX1" fmla="*/ 726149 w 977779"/>
              <a:gd name="connsiteY1" fmla="*/ 400682 h 768381"/>
              <a:gd name="connsiteX2" fmla="*/ 977779 w 977779"/>
              <a:gd name="connsiteY2" fmla="*/ 0 h 768381"/>
              <a:gd name="connsiteX0" fmla="*/ 0 w 977779"/>
              <a:gd name="connsiteY0" fmla="*/ 768381 h 768381"/>
              <a:gd name="connsiteX1" fmla="*/ 784190 w 977779"/>
              <a:gd name="connsiteY1" fmla="*/ 353115 h 768381"/>
              <a:gd name="connsiteX2" fmla="*/ 977779 w 977779"/>
              <a:gd name="connsiteY2" fmla="*/ 0 h 768381"/>
              <a:gd name="connsiteX0" fmla="*/ 0 w 977779"/>
              <a:gd name="connsiteY0" fmla="*/ 768381 h 768381"/>
              <a:gd name="connsiteX1" fmla="*/ 784190 w 977779"/>
              <a:gd name="connsiteY1" fmla="*/ 353115 h 768381"/>
              <a:gd name="connsiteX2" fmla="*/ 977779 w 977779"/>
              <a:gd name="connsiteY2" fmla="*/ 0 h 768381"/>
              <a:gd name="connsiteX0" fmla="*/ 0 w 977779"/>
              <a:gd name="connsiteY0" fmla="*/ 768381 h 768381"/>
              <a:gd name="connsiteX1" fmla="*/ 784190 w 977779"/>
              <a:gd name="connsiteY1" fmla="*/ 353115 h 768381"/>
              <a:gd name="connsiteX2" fmla="*/ 977779 w 977779"/>
              <a:gd name="connsiteY2" fmla="*/ 0 h 76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779" h="768381">
                <a:moveTo>
                  <a:pt x="0" y="768381"/>
                </a:moveTo>
                <a:cubicBezTo>
                  <a:pt x="12363" y="393195"/>
                  <a:pt x="621227" y="481178"/>
                  <a:pt x="784190" y="353115"/>
                </a:cubicBezTo>
                <a:cubicBezTo>
                  <a:pt x="947153" y="225052"/>
                  <a:pt x="735632" y="51274"/>
                  <a:pt x="977779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10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8" grpId="0"/>
      <p:bldP spid="30" grpId="0"/>
      <p:bldP spid="31" grpId="0"/>
      <p:bldP spid="32" grpId="0"/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504779"/>
            <a:ext cx="12192000" cy="1155662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6" y="1837530"/>
            <a:ext cx="4351338" cy="435133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16188" y="3128188"/>
            <a:ext cx="548288" cy="1129114"/>
            <a:chOff x="2916188" y="3128188"/>
            <a:chExt cx="548288" cy="112911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16188" y="3128188"/>
              <a:ext cx="305096" cy="798731"/>
            </a:xfrm>
            <a:prstGeom prst="straightConnector1">
              <a:avLst/>
            </a:prstGeom>
            <a:ln w="1174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221284" y="4038969"/>
              <a:ext cx="243192" cy="21833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5328" t="16230" r="45220" b="53308"/>
          <a:stretch/>
        </p:blipFill>
        <p:spPr>
          <a:xfrm>
            <a:off x="5522120" y="1837530"/>
            <a:ext cx="4450555" cy="4356100"/>
          </a:xfrm>
          <a:prstGeom prst="rect">
            <a:avLst/>
          </a:prstGeom>
          <a:solidFill>
            <a:srgbClr val="A2B077"/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645649" y="3065263"/>
            <a:ext cx="140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  <a:tab pos="714375" algn="l"/>
              </a:tabLst>
            </a:pPr>
            <a:r>
              <a:rPr lang="da-DK" dirty="0" smtClean="0">
                <a:solidFill>
                  <a:srgbClr val="C00000"/>
                </a:solidFill>
              </a:rPr>
              <a:t>	Rød:	64% </a:t>
            </a:r>
            <a:br>
              <a:rPr lang="da-DK" dirty="0" smtClean="0">
                <a:solidFill>
                  <a:srgbClr val="C00000"/>
                </a:solidFill>
              </a:rPr>
            </a:br>
            <a:r>
              <a:rPr lang="da-DK" dirty="0" smtClean="0"/>
              <a:t>= </a:t>
            </a:r>
            <a:r>
              <a:rPr lang="da-DK" dirty="0" smtClean="0">
                <a:solidFill>
                  <a:srgbClr val="00B050"/>
                </a:solidFill>
              </a:rPr>
              <a:t>Grøn:	70% </a:t>
            </a:r>
            <a:br>
              <a:rPr lang="da-DK" dirty="0" smtClean="0">
                <a:solidFill>
                  <a:srgbClr val="00B050"/>
                </a:solidFill>
              </a:rPr>
            </a:br>
            <a:r>
              <a:rPr lang="da-DK" dirty="0" smtClean="0">
                <a:solidFill>
                  <a:srgbClr val="00B050"/>
                </a:solidFill>
              </a:rPr>
              <a:t>	</a:t>
            </a:r>
            <a:r>
              <a:rPr lang="da-DK" dirty="0" smtClean="0">
                <a:solidFill>
                  <a:srgbClr val="0070C0"/>
                </a:solidFill>
              </a:rPr>
              <a:t>Blå:	44%</a:t>
            </a:r>
            <a:endParaRPr lang="da-DK" dirty="0"/>
          </a:p>
        </p:txBody>
      </p:sp>
      <p:sp>
        <p:nvSpPr>
          <p:cNvPr id="12" name="Rectangle 11"/>
          <p:cNvSpPr/>
          <p:nvPr/>
        </p:nvSpPr>
        <p:spPr>
          <a:xfrm>
            <a:off x="10324666" y="3365003"/>
            <a:ext cx="342900" cy="342900"/>
          </a:xfrm>
          <a:prstGeom prst="rect">
            <a:avLst/>
          </a:prstGeom>
          <a:solidFill>
            <a:srgbClr val="A3B26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1" name="Group 20"/>
          <p:cNvGrpSpPr/>
          <p:nvPr/>
        </p:nvGrpSpPr>
        <p:grpSpPr>
          <a:xfrm>
            <a:off x="7358310" y="2586240"/>
            <a:ext cx="449809" cy="1014209"/>
            <a:chOff x="7358310" y="2586240"/>
            <a:chExt cx="449809" cy="1014209"/>
          </a:xfrm>
        </p:grpSpPr>
        <p:sp>
          <p:nvSpPr>
            <p:cNvPr id="9" name="Rectangle 8"/>
            <p:cNvSpPr/>
            <p:nvPr/>
          </p:nvSpPr>
          <p:spPr>
            <a:xfrm>
              <a:off x="7663406" y="3454660"/>
              <a:ext cx="144713" cy="14578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358310" y="2586240"/>
              <a:ext cx="305096" cy="798731"/>
            </a:xfrm>
            <a:prstGeom prst="straightConnector1">
              <a:avLst/>
            </a:prstGeom>
            <a:ln w="1174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>
            <a:off x="9982200" y="1138337"/>
            <a:ext cx="2009775" cy="5302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2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/>
          <a:srcRect l="20452" t="5914" r="20768" b="85171"/>
          <a:stretch/>
        </p:blipFill>
        <p:spPr>
          <a:xfrm>
            <a:off x="0" y="122187"/>
            <a:ext cx="12192000" cy="1155662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12484" y="6154915"/>
            <a:ext cx="12145263" cy="561975"/>
            <a:chOff x="12484" y="6154915"/>
            <a:chExt cx="12145263" cy="5619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6154915"/>
              <a:ext cx="561975" cy="5619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21" y="6212065"/>
              <a:ext cx="504825" cy="5048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992" y="6269215"/>
              <a:ext cx="447675" cy="447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113" y="6307315"/>
              <a:ext cx="409575" cy="4095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119" y="6345415"/>
              <a:ext cx="371475" cy="3714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055" y="6373990"/>
              <a:ext cx="342900" cy="34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416" y="6393040"/>
              <a:ext cx="323850" cy="3238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727" y="6421615"/>
              <a:ext cx="295275" cy="2952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463" y="6440665"/>
              <a:ext cx="276225" cy="2762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149" y="6450190"/>
              <a:ext cx="266700" cy="2667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310" y="6469240"/>
              <a:ext cx="247650" cy="247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421" y="6478765"/>
              <a:ext cx="238125" cy="2381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392" y="6497815"/>
              <a:ext cx="219075" cy="2190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093" y="6507340"/>
              <a:ext cx="209550" cy="2095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036" y="6516865"/>
              <a:ext cx="200025" cy="2000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108" y="6526390"/>
              <a:ext cx="190500" cy="190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798" y="6535915"/>
              <a:ext cx="180975" cy="1809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405" y="6535915"/>
              <a:ext cx="180975" cy="1809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526" y="6545440"/>
              <a:ext cx="171450" cy="17145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176" y="6554965"/>
              <a:ext cx="161925" cy="1619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059" y="6554965"/>
              <a:ext cx="161925" cy="1619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085" y="6564490"/>
              <a:ext cx="152400" cy="1524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054" y="6574015"/>
              <a:ext cx="142875" cy="14287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237" y="6574015"/>
              <a:ext cx="142875" cy="14287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496" y="6583540"/>
              <a:ext cx="133350" cy="13335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100" y="6583540"/>
              <a:ext cx="133350" cy="13335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296" y="6583540"/>
              <a:ext cx="133350" cy="13335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438" y="6593065"/>
              <a:ext cx="123825" cy="1238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055" y="6593065"/>
              <a:ext cx="123825" cy="1238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672" y="6602590"/>
              <a:ext cx="114300" cy="1143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033" y="6602590"/>
              <a:ext cx="114300" cy="1143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904" y="6602590"/>
              <a:ext cx="114300" cy="1143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714" y="6612115"/>
              <a:ext cx="104775" cy="10477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320" y="6612115"/>
              <a:ext cx="104775" cy="10477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926" y="6612115"/>
              <a:ext cx="104775" cy="10477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58" y="6612115"/>
              <a:ext cx="104775" cy="10477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846" y="6621640"/>
              <a:ext cx="95250" cy="952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222" y="6621640"/>
              <a:ext cx="95250" cy="9525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6" y="6621640"/>
              <a:ext cx="95250" cy="9525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197" y="6621640"/>
              <a:ext cx="95250" cy="9525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628" y="6631165"/>
              <a:ext cx="85725" cy="8572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765" y="6631165"/>
              <a:ext cx="85725" cy="857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343" y="6631165"/>
              <a:ext cx="85725" cy="8572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493" y="6631165"/>
              <a:ext cx="85725" cy="8572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108" y="6631165"/>
              <a:ext cx="85725" cy="8572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595" y="6631165"/>
              <a:ext cx="85725" cy="8572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0483" y="6640690"/>
              <a:ext cx="76200" cy="762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5955" y="6640690"/>
              <a:ext cx="76200" cy="762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427" y="6640690"/>
              <a:ext cx="76200" cy="762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269" y="6640690"/>
              <a:ext cx="76200" cy="762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5275" y="6640690"/>
              <a:ext cx="76200" cy="762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5433" y="6640690"/>
              <a:ext cx="76200" cy="762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462" y="6650215"/>
              <a:ext cx="66675" cy="6667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789" y="6650215"/>
              <a:ext cx="66675" cy="6667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3862" y="6650215"/>
              <a:ext cx="66675" cy="66675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3285" y="6650215"/>
              <a:ext cx="66675" cy="6667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7693" y="6650215"/>
              <a:ext cx="66675" cy="6667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3685" y="6650215"/>
              <a:ext cx="66675" cy="6667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1524" y="6650215"/>
              <a:ext cx="66675" cy="6667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5315" y="6650215"/>
              <a:ext cx="66675" cy="6667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5033" y="6650215"/>
              <a:ext cx="66675" cy="6667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436" y="6659740"/>
              <a:ext cx="57150" cy="5715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954" y="6659740"/>
              <a:ext cx="57150" cy="5715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1246" y="6659740"/>
              <a:ext cx="57150" cy="5715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2414" y="6659740"/>
              <a:ext cx="57150" cy="5715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288" y="6659740"/>
              <a:ext cx="57150" cy="5715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5711" y="6659740"/>
              <a:ext cx="57150" cy="5715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0597" y="6659740"/>
              <a:ext cx="57150" cy="57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2484" y="6205400"/>
                  <a:ext cx="766970" cy="443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4" y="6205400"/>
                  <a:ext cx="766970" cy="443904"/>
                </a:xfrm>
                <a:prstGeom prst="rect">
                  <a:avLst/>
                </a:prstGeom>
                <a:blipFill>
                  <a:blip r:embed="rId34"/>
                  <a:stretch>
                    <a:fillRect t="-1370" b="-10959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90925" y="6233554"/>
                  <a:ext cx="766970" cy="443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16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9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25" y="6233554"/>
                  <a:ext cx="766970" cy="443904"/>
                </a:xfrm>
                <a:prstGeom prst="rect">
                  <a:avLst/>
                </a:prstGeom>
                <a:blipFill>
                  <a:blip r:embed="rId35"/>
                  <a:stretch>
                    <a:fillRect t="-1389" b="-12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Box 94"/>
            <p:cNvSpPr txBox="1"/>
            <p:nvPr/>
          </p:nvSpPr>
          <p:spPr>
            <a:xfrm>
              <a:off x="1276977" y="6235847"/>
              <a:ext cx="4417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 smtClean="0">
                  <a:solidFill>
                    <a:schemeClr val="bg1"/>
                  </a:solidFill>
                </a:rPr>
                <a:t>…</a:t>
              </a:r>
              <a:endParaRPr lang="da-DK" sz="2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5178093" y="2000182"/>
                <a:ext cx="6568250" cy="12500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tabLst>
                    <a:tab pos="1166813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Input</a:t>
                </a:r>
                <a:r>
                  <a:rPr lang="da-DK" dirty="0">
                    <a:latin typeface="+mj-lt"/>
                  </a:rPr>
                  <a:t>	</a:t>
                </a:r>
                <a:r>
                  <a:rPr lang="da-DK" dirty="0" smtClean="0">
                    <a:latin typeface="+mj-lt"/>
                  </a:rPr>
                  <a:t>n </a:t>
                </a:r>
                <a:r>
                  <a:rPr lang="da-DK" dirty="0">
                    <a:latin typeface="+mj-lt"/>
                  </a:rPr>
                  <a:t>x n billede M</a:t>
                </a:r>
                <a:r>
                  <a:rPr lang="da-DK" baseline="-25000" dirty="0">
                    <a:latin typeface="+mj-lt"/>
                  </a:rPr>
                  <a:t>1</a:t>
                </a:r>
              </a:p>
              <a:p>
                <a:pPr algn="l">
                  <a:tabLst>
                    <a:tab pos="1166813" algn="l"/>
                  </a:tabLst>
                </a:pPr>
                <a:r>
                  <a:rPr lang="da-DK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Output</a:t>
                </a:r>
                <a:r>
                  <a:rPr lang="da-DK" dirty="0">
                    <a:latin typeface="+mj-lt"/>
                  </a:rPr>
                  <a:t>	</a:t>
                </a:r>
                <a:r>
                  <a:rPr lang="da-DK" dirty="0" smtClean="0">
                    <a:latin typeface="+mj-lt"/>
                  </a:rPr>
                  <a:t>M</a:t>
                </a:r>
                <a:r>
                  <a:rPr lang="da-DK" baseline="-25000" dirty="0" smtClean="0">
                    <a:latin typeface="+mj-lt"/>
                  </a:rPr>
                  <a:t>2</a:t>
                </a:r>
                <a:r>
                  <a:rPr lang="da-DK" dirty="0" smtClean="0">
                    <a:latin typeface="+mj-lt"/>
                  </a:rPr>
                  <a:t> M</a:t>
                </a:r>
                <a:r>
                  <a:rPr lang="da-DK" baseline="-25000" dirty="0" smtClean="0">
                    <a:latin typeface="+mj-lt"/>
                  </a:rPr>
                  <a:t>3</a:t>
                </a:r>
                <a:r>
                  <a:rPr lang="da-DK" dirty="0" smtClean="0">
                    <a:latin typeface="+mj-lt"/>
                  </a:rPr>
                  <a:t> </a:t>
                </a:r>
                <a:r>
                  <a:rPr lang="da-DK" dirty="0" smtClean="0"/>
                  <a:t>∙∙∙</a:t>
                </a:r>
                <a:r>
                  <a:rPr lang="da-DK" sz="3200" dirty="0" smtClean="0"/>
                  <a:t> </a:t>
                </a:r>
                <a:r>
                  <a:rPr lang="da-DK" dirty="0" smtClean="0">
                    <a:latin typeface="+mj-lt"/>
                  </a:rPr>
                  <a:t>M</a:t>
                </a:r>
                <a:r>
                  <a:rPr lang="da-DK" baseline="-25000" dirty="0" smtClean="0">
                    <a:latin typeface="+mj-lt"/>
                  </a:rPr>
                  <a:t>d</a:t>
                </a:r>
                <a:r>
                  <a:rPr lang="da-DK" dirty="0" smtClean="0">
                    <a:latin typeface="+mj-lt"/>
                  </a:rPr>
                  <a:t> </a:t>
                </a:r>
                <a:r>
                  <a:rPr lang="da-DK" dirty="0" smtClean="0"/>
                  <a:t>∙∙∙ </a:t>
                </a:r>
                <a:r>
                  <a:rPr lang="da-DK" dirty="0" smtClean="0">
                    <a:latin typeface="+mj-lt"/>
                  </a:rPr>
                  <a:t>M</a:t>
                </a:r>
                <a:r>
                  <a:rPr lang="da-DK" baseline="-25000" dirty="0" smtClean="0">
                    <a:latin typeface="+mj-lt"/>
                  </a:rPr>
                  <a:t>n</a:t>
                </a:r>
                <a:r>
                  <a:rPr lang="da-DK" dirty="0" smtClean="0">
                    <a:latin typeface="+mj-lt"/>
                  </a:rPr>
                  <a:t>, hvor M</a:t>
                </a:r>
                <a:r>
                  <a:rPr lang="da-DK" baseline="-25000" dirty="0" smtClean="0">
                    <a:latin typeface="+mj-lt"/>
                  </a:rPr>
                  <a:t>d </a:t>
                </a:r>
                <a:r>
                  <a:rPr lang="da-DK" dirty="0" smtClean="0">
                    <a:latin typeface="+mj-lt"/>
                  </a:rPr>
                  <a:t>størrelse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000" i="0">
                            <a:latin typeface="+mj-lt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000" b="0" i="0" smtClean="0">
                            <a:latin typeface="+mj-lt"/>
                          </a:rPr>
                          <m:t>d</m:t>
                        </m:r>
                      </m:den>
                    </m:f>
                  </m:oMath>
                </a14:m>
                <a:r>
                  <a:rPr lang="da-DK" dirty="0"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2000" i="0">
                            <a:latin typeface="+mj-lt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2000" b="0" i="0" smtClean="0">
                            <a:latin typeface="+mj-lt"/>
                          </a:rPr>
                          <m:t>d</m:t>
                        </m:r>
                      </m:den>
                    </m:f>
                  </m:oMath>
                </a14:m>
                <a:endParaRPr lang="da-DK" dirty="0">
                  <a:latin typeface="+mj-lt"/>
                </a:endParaRPr>
              </a:p>
            </p:txBody>
          </p:sp>
        </mc:Choice>
        <mc:Fallback xmlns="">
          <p:sp>
            <p:nvSpPr>
              <p:cNvPr id="9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093" y="2000182"/>
                <a:ext cx="6568250" cy="1250069"/>
              </a:xfrm>
              <a:prstGeom prst="rect">
                <a:avLst/>
              </a:prstGeom>
              <a:blipFill>
                <a:blip r:embed="rId36"/>
                <a:stretch>
                  <a:fillRect l="-1390"/>
                </a:stretch>
              </a:blipFill>
              <a:ln w="635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14300" y="1498600"/>
            <a:ext cx="4562475" cy="4562475"/>
            <a:chOff x="114300" y="1498600"/>
            <a:chExt cx="4562475" cy="45624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498600"/>
              <a:ext cx="4562475" cy="4562475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311446" y="3579782"/>
              <a:ext cx="216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smtClean="0">
                  <a:solidFill>
                    <a:schemeClr val="bg1"/>
                  </a:solidFill>
                  <a:latin typeface="+mj-lt"/>
                </a:rPr>
                <a:t>n x n</a:t>
              </a:r>
              <a:endParaRPr lang="da-DK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756266" y="4853110"/>
              <a:ext cx="13131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da-DK" sz="2000" dirty="0" smtClean="0">
                  <a:solidFill>
                    <a:schemeClr val="bg1"/>
                  </a:solidFill>
                </a:rPr>
                <a:t> (input) 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712544" y="3779837"/>
            <a:ext cx="2276475" cy="2276475"/>
            <a:chOff x="4712544" y="3779837"/>
            <a:chExt cx="2276475" cy="22764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544" y="3779837"/>
              <a:ext cx="2276475" cy="22764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763517" y="4660250"/>
                  <a:ext cx="2168181" cy="4859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3517" y="4660250"/>
                  <a:ext cx="2168181" cy="485902"/>
                </a:xfrm>
                <a:prstGeom prst="rect">
                  <a:avLst/>
                </a:prstGeom>
                <a:blipFill>
                  <a:blip r:embed="rId39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5640378" y="541238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24788" y="4541837"/>
            <a:ext cx="1514475" cy="1514475"/>
            <a:chOff x="7024788" y="4541837"/>
            <a:chExt cx="1514475" cy="1514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788" y="4541837"/>
              <a:ext cx="1514475" cy="15144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7408268" y="5026994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268" y="5026994"/>
                  <a:ext cx="766970" cy="487826"/>
                </a:xfrm>
                <a:prstGeom prst="rect">
                  <a:avLst/>
                </a:prstGeom>
                <a:blipFill>
                  <a:blip r:embed="rId41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ectangle 97"/>
            <p:cNvSpPr/>
            <p:nvPr/>
          </p:nvSpPr>
          <p:spPr>
            <a:xfrm>
              <a:off x="7579491" y="5552305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575032" y="4922837"/>
            <a:ext cx="3618848" cy="1177711"/>
            <a:chOff x="8575032" y="4922837"/>
            <a:chExt cx="3618848" cy="11777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032" y="4922837"/>
              <a:ext cx="1133475" cy="1133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276" y="5160006"/>
              <a:ext cx="904875" cy="904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920" y="5312406"/>
              <a:ext cx="752475" cy="752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3164" y="5417181"/>
              <a:ext cx="647700" cy="6477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8732227" y="5150029"/>
                  <a:ext cx="766970" cy="486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2227" y="5150029"/>
                  <a:ext cx="766970" cy="486608"/>
                </a:xfrm>
                <a:prstGeom prst="rect">
                  <a:avLst/>
                </a:prstGeom>
                <a:blipFill>
                  <a:blip r:embed="rId46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9813228" y="5249207"/>
                  <a:ext cx="766970" cy="487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3228" y="5249207"/>
                  <a:ext cx="766970" cy="487762"/>
                </a:xfrm>
                <a:prstGeom prst="rect">
                  <a:avLst/>
                </a:prstGeom>
                <a:blipFill>
                  <a:blip r:embed="rId47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0677511" y="5315070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7511" y="5315070"/>
                  <a:ext cx="766970" cy="487826"/>
                </a:xfrm>
                <a:prstGeom prst="rect">
                  <a:avLst/>
                </a:prstGeom>
                <a:blipFill>
                  <a:blip r:embed="rId48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1426910" y="5381831"/>
                  <a:ext cx="766970" cy="486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6910" y="5381831"/>
                  <a:ext cx="766970" cy="486543"/>
                </a:xfrm>
                <a:prstGeom prst="rect">
                  <a:avLst/>
                </a:prstGeom>
                <a:blipFill>
                  <a:blip r:embed="rId49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/>
            <p:cNvSpPr/>
            <p:nvPr/>
          </p:nvSpPr>
          <p:spPr>
            <a:xfrm>
              <a:off x="8915559" y="5641866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998143" y="5687780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862729" y="5684227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6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1589063" y="5700438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7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Oval 104"/>
          <p:cNvSpPr/>
          <p:nvPr/>
        </p:nvSpPr>
        <p:spPr>
          <a:xfrm>
            <a:off x="6275338" y="665091"/>
            <a:ext cx="5671425" cy="6953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3" name="TextBox 102"/>
          <p:cNvSpPr txBox="1"/>
          <p:nvPr/>
        </p:nvSpPr>
        <p:spPr>
          <a:xfrm>
            <a:off x="5381705" y="3274255"/>
            <a:ext cx="644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C.E.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Woodcock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and A.H.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Strahler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. The Factor of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Scale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in Remote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Sensing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Remote </a:t>
            </a:r>
            <a:r>
              <a:rPr lang="da-DK" sz="1400" i="1" dirty="0" err="1" smtClean="0">
                <a:solidFill>
                  <a:schemeClr val="bg1">
                    <a:lumMod val="50000"/>
                  </a:schemeClr>
                </a:solidFill>
              </a:rPr>
              <a:t>Sensing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 of Environments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, 21:311-332, 1987</a:t>
            </a:r>
          </a:p>
        </p:txBody>
      </p:sp>
    </p:spTree>
    <p:extLst>
      <p:ext uri="{BB962C8B-B14F-4D97-AF65-F5344CB8AC3E}">
        <p14:creationId xmlns:p14="http://schemas.microsoft.com/office/powerpoint/2010/main" val="38381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5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85" y="-41275"/>
            <a:ext cx="3876472" cy="1325563"/>
          </a:xfrm>
        </p:spPr>
        <p:txBody>
          <a:bodyPr>
            <a:normAutofit/>
          </a:bodyPr>
          <a:lstStyle/>
          <a:p>
            <a:r>
              <a:rPr lang="da-DK" dirty="0" smtClean="0"/>
              <a:t>Samlet </a:t>
            </a:r>
            <a:r>
              <a:rPr lang="da-DK" dirty="0" smtClean="0">
                <a:solidFill>
                  <a:schemeClr val="accent1">
                    <a:lumMod val="50000"/>
                  </a:schemeClr>
                </a:solidFill>
              </a:rPr>
              <a:t>bredde</a:t>
            </a:r>
            <a:endParaRPr lang="da-DK" sz="31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77821" y="2223440"/>
            <a:ext cx="12694839" cy="4600244"/>
            <a:chOff x="77821" y="1829740"/>
            <a:chExt cx="12694839" cy="46002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1829740"/>
              <a:ext cx="4562475" cy="45624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793" y="4115740"/>
              <a:ext cx="2276475" cy="2276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726" y="4877740"/>
              <a:ext cx="1514475" cy="1514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561" y="5258740"/>
              <a:ext cx="1133475" cy="1133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406" y="5487340"/>
              <a:ext cx="904875" cy="904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031" y="5639740"/>
              <a:ext cx="752475" cy="752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843" y="5744515"/>
              <a:ext cx="647700" cy="647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3691" y="5824997"/>
              <a:ext cx="561975" cy="5619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389267" y="3880034"/>
              <a:ext cx="216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smtClean="0">
                  <a:solidFill>
                    <a:schemeClr val="bg1"/>
                  </a:solidFill>
                  <a:latin typeface="+mj-lt"/>
                </a:rPr>
                <a:t>n x n</a:t>
              </a:r>
              <a:endParaRPr lang="da-DK" sz="3200" dirty="0">
                <a:solidFill>
                  <a:schemeClr val="bg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771776" y="4942954"/>
                  <a:ext cx="2168181" cy="529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776" y="4942954"/>
                  <a:ext cx="2168181" cy="529697"/>
                </a:xfrm>
                <a:prstGeom prst="rect">
                  <a:avLst/>
                </a:prstGeom>
                <a:blipFill>
                  <a:blip r:embed="rId12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379081" y="5327246"/>
                  <a:ext cx="766970" cy="531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81" y="5327246"/>
                  <a:ext cx="766970" cy="531812"/>
                </a:xfrm>
                <a:prstGeom prst="rect">
                  <a:avLst/>
                </a:prstGeom>
                <a:blipFill>
                  <a:blip r:embed="rId13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722500" y="5450281"/>
                  <a:ext cx="766970" cy="53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2500" y="5450281"/>
                  <a:ext cx="766970" cy="530466"/>
                </a:xfrm>
                <a:prstGeom prst="rect">
                  <a:avLst/>
                </a:prstGeom>
                <a:blipFill>
                  <a:blip r:embed="rId1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9745133" y="5559187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5133" y="5559187"/>
                  <a:ext cx="766970" cy="531620"/>
                </a:xfrm>
                <a:prstGeom prst="rect">
                  <a:avLst/>
                </a:prstGeom>
                <a:blipFill>
                  <a:blip r:embed="rId15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0619143" y="5606203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143" y="5606203"/>
                  <a:ext cx="766970" cy="531620"/>
                </a:xfrm>
                <a:prstGeom prst="rect">
                  <a:avLst/>
                </a:prstGeom>
                <a:blipFill>
                  <a:blip r:embed="rId16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1329632" y="5701742"/>
                  <a:ext cx="766970" cy="530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9632" y="5701742"/>
                  <a:ext cx="766970" cy="530145"/>
                </a:xfrm>
                <a:prstGeom prst="rect">
                  <a:avLst/>
                </a:prstGeom>
                <a:blipFill>
                  <a:blip r:embed="rId17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2005690" y="5836556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5690" y="5836556"/>
                  <a:ext cx="766970" cy="487826"/>
                </a:xfrm>
                <a:prstGeom prst="rect">
                  <a:avLst/>
                </a:prstGeom>
                <a:blipFill>
                  <a:blip r:embed="rId18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 89"/>
            <p:cNvSpPr/>
            <p:nvPr/>
          </p:nvSpPr>
          <p:spPr>
            <a:xfrm>
              <a:off x="2216033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675847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569496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918405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930048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804361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6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491785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7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71347" y="1022466"/>
                <a:ext cx="11700890" cy="108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a-DK" sz="2800">
                              <a:latin typeface="+mj-l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</a:rPr>
                                <m:t>n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</a:rPr>
                                <m:t>d</m:t>
                              </m:r>
                            </m:den>
                          </m:f>
                        </m:e>
                      </m:nary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a-DK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a-DK" sz="2800" b="0" i="0" smtClean="0"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800" smtClean="0">
                          <a:latin typeface="+mj-lt"/>
                        </a:rPr>
                        <m:t>n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a-DK" sz="2800">
                              <a:latin typeface="+mj-l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a-DK" sz="2800" b="0" i="0" smtClean="0">
                                  <a:latin typeface="+mj-lt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</a:rPr>
                                <m:t>d</m:t>
                              </m:r>
                            </m:den>
                          </m:f>
                        </m:e>
                      </m:nary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m:rPr>
                          <m:nor/>
                        </m:rPr>
                        <a:rPr lang="da-DK" sz="2800" b="0" i="0" smtClean="0">
                          <a:latin typeface="+mj-lt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800" smtClean="0">
                          <a:latin typeface="+mj-lt"/>
                        </a:rPr>
                        <m:t>n</m:t>
                      </m:r>
                      <m:d>
                        <m:d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1</m:t>
                          </m:r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da-DK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24"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n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a-DK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da-DK" sz="2800">
                                      <a:solidFill>
                                        <a:srgbClr val="C00000"/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da-DK" sz="2800">
                                      <a:solidFill>
                                        <a:srgbClr val="C00000"/>
                                      </a:solidFill>
                                      <a:latin typeface="+mj-lt"/>
                                    </a:rPr>
                                    <m:t>x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dx</m:t>
                              </m:r>
                            </m:e>
                          </m:nary>
                        </m:e>
                      </m:d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da-DK" sz="2800" b="0" i="0" smtClean="0">
                          <a:latin typeface="+mj-lt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da-DK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a-DK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da-DK" sz="2800" b="0" i="0" smtClean="0">
                                  <a:latin typeface="+mj-lt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a-DK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a-DK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</m:e>
                      </m:d>
                      <m:r>
                        <m:rPr>
                          <m:nor/>
                        </m:rPr>
                        <a:rPr lang="da-DK" sz="2800" b="0" i="0" smtClean="0">
                          <a:latin typeface="+mj-lt"/>
                          <a:ea typeface="Cambria Math" panose="02040503050406030204" pitchFamily="18" charset="0"/>
                        </a:rPr>
                        <m:t>  =  </m:t>
                      </m:r>
                      <m:r>
                        <m:rPr>
                          <m:nor/>
                        </m:rPr>
                        <a:rPr lang="da-DK" sz="2800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m:t>n</m:t>
                      </m:r>
                      <m:d>
                        <m:dPr>
                          <m:ctrlPr>
                            <a:rPr lang="da-DK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da-DK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da-DK" sz="2800" b="0" i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+mj-lt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da-DK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7" y="1022466"/>
                <a:ext cx="11700890" cy="108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210106" y="2414936"/>
            <a:ext cx="4398277" cy="2345389"/>
            <a:chOff x="8018108" y="2921046"/>
            <a:chExt cx="3579835" cy="1745199"/>
          </a:xfrm>
        </p:grpSpPr>
        <p:sp>
          <p:nvSpPr>
            <p:cNvPr id="20" name="Freeform 19"/>
            <p:cNvSpPr/>
            <p:nvPr/>
          </p:nvSpPr>
          <p:spPr>
            <a:xfrm>
              <a:off x="8667020" y="3092602"/>
              <a:ext cx="2691541" cy="1373754"/>
            </a:xfrm>
            <a:custGeom>
              <a:avLst/>
              <a:gdLst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962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597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597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6900 w 2552700"/>
                <a:gd name="connsiteY4" fmla="*/ 876300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3763 w 2552700"/>
                <a:gd name="connsiteY6" fmla="*/ 950119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4718 h 1025525"/>
                <a:gd name="connsiteX6" fmla="*/ 893763 w 2552700"/>
                <a:gd name="connsiteY6" fmla="*/ 950119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648019"/>
                <a:gd name="connsiteY0" fmla="*/ 0 h 1033912"/>
                <a:gd name="connsiteX1" fmla="*/ 146050 w 2648019"/>
                <a:gd name="connsiteY1" fmla="*/ 539750 h 1033912"/>
                <a:gd name="connsiteX2" fmla="*/ 295275 w 2648019"/>
                <a:gd name="connsiteY2" fmla="*/ 723900 h 1033912"/>
                <a:gd name="connsiteX3" fmla="*/ 447675 w 2648019"/>
                <a:gd name="connsiteY3" fmla="*/ 808038 h 1033912"/>
                <a:gd name="connsiteX4" fmla="*/ 596900 w 2648019"/>
                <a:gd name="connsiteY4" fmla="*/ 871538 h 1033912"/>
                <a:gd name="connsiteX5" fmla="*/ 749300 w 2648019"/>
                <a:gd name="connsiteY5" fmla="*/ 924718 h 1033912"/>
                <a:gd name="connsiteX6" fmla="*/ 893763 w 2648019"/>
                <a:gd name="connsiteY6" fmla="*/ 950119 h 1033912"/>
                <a:gd name="connsiteX7" fmla="*/ 1050925 w 2648019"/>
                <a:gd name="connsiteY7" fmla="*/ 965200 h 1033912"/>
                <a:gd name="connsiteX8" fmla="*/ 1200150 w 2648019"/>
                <a:gd name="connsiteY8" fmla="*/ 977900 h 1033912"/>
                <a:gd name="connsiteX9" fmla="*/ 1352550 w 2648019"/>
                <a:gd name="connsiteY9" fmla="*/ 987425 h 1033912"/>
                <a:gd name="connsiteX10" fmla="*/ 2552700 w 2648019"/>
                <a:gd name="connsiteY10" fmla="*/ 1025525 h 1033912"/>
                <a:gd name="connsiteX11" fmla="*/ 2576512 w 2648019"/>
                <a:gd name="connsiteY11" fmla="*/ 813594 h 1033912"/>
                <a:gd name="connsiteX0" fmla="*/ 0 w 2552700"/>
                <a:gd name="connsiteY0" fmla="*/ 0 h 1033912"/>
                <a:gd name="connsiteX1" fmla="*/ 146050 w 2552700"/>
                <a:gd name="connsiteY1" fmla="*/ 539750 h 1033912"/>
                <a:gd name="connsiteX2" fmla="*/ 295275 w 2552700"/>
                <a:gd name="connsiteY2" fmla="*/ 723900 h 1033912"/>
                <a:gd name="connsiteX3" fmla="*/ 447675 w 2552700"/>
                <a:gd name="connsiteY3" fmla="*/ 808038 h 1033912"/>
                <a:gd name="connsiteX4" fmla="*/ 596900 w 2552700"/>
                <a:gd name="connsiteY4" fmla="*/ 871538 h 1033912"/>
                <a:gd name="connsiteX5" fmla="*/ 749300 w 2552700"/>
                <a:gd name="connsiteY5" fmla="*/ 924718 h 1033912"/>
                <a:gd name="connsiteX6" fmla="*/ 893763 w 2552700"/>
                <a:gd name="connsiteY6" fmla="*/ 950119 h 1033912"/>
                <a:gd name="connsiteX7" fmla="*/ 1050925 w 2552700"/>
                <a:gd name="connsiteY7" fmla="*/ 965200 h 1033912"/>
                <a:gd name="connsiteX8" fmla="*/ 1200150 w 2552700"/>
                <a:gd name="connsiteY8" fmla="*/ 977900 h 1033912"/>
                <a:gd name="connsiteX9" fmla="*/ 1352550 w 2552700"/>
                <a:gd name="connsiteY9" fmla="*/ 987425 h 1033912"/>
                <a:gd name="connsiteX10" fmla="*/ 2552700 w 2552700"/>
                <a:gd name="connsiteY10" fmla="*/ 1025525 h 1033912"/>
                <a:gd name="connsiteX0" fmla="*/ 0 w 2552700"/>
                <a:gd name="connsiteY0" fmla="*/ 0 h 1033455"/>
                <a:gd name="connsiteX1" fmla="*/ 146050 w 2552700"/>
                <a:gd name="connsiteY1" fmla="*/ 539750 h 1033455"/>
                <a:gd name="connsiteX2" fmla="*/ 295275 w 2552700"/>
                <a:gd name="connsiteY2" fmla="*/ 723900 h 1033455"/>
                <a:gd name="connsiteX3" fmla="*/ 447675 w 2552700"/>
                <a:gd name="connsiteY3" fmla="*/ 808038 h 1033455"/>
                <a:gd name="connsiteX4" fmla="*/ 596900 w 2552700"/>
                <a:gd name="connsiteY4" fmla="*/ 871538 h 1033455"/>
                <a:gd name="connsiteX5" fmla="*/ 749300 w 2552700"/>
                <a:gd name="connsiteY5" fmla="*/ 924718 h 1033455"/>
                <a:gd name="connsiteX6" fmla="*/ 893763 w 2552700"/>
                <a:gd name="connsiteY6" fmla="*/ 950119 h 1033455"/>
                <a:gd name="connsiteX7" fmla="*/ 1050925 w 2552700"/>
                <a:gd name="connsiteY7" fmla="*/ 965200 h 1033455"/>
                <a:gd name="connsiteX8" fmla="*/ 1200150 w 2552700"/>
                <a:gd name="connsiteY8" fmla="*/ 977900 h 1033455"/>
                <a:gd name="connsiteX9" fmla="*/ 1352550 w 2552700"/>
                <a:gd name="connsiteY9" fmla="*/ 987425 h 1033455"/>
                <a:gd name="connsiteX10" fmla="*/ 2552700 w 2552700"/>
                <a:gd name="connsiteY10" fmla="*/ 1025525 h 1033455"/>
                <a:gd name="connsiteX0" fmla="*/ 0 w 2400300"/>
                <a:gd name="connsiteY0" fmla="*/ 0 h 1033455"/>
                <a:gd name="connsiteX1" fmla="*/ 146050 w 2400300"/>
                <a:gd name="connsiteY1" fmla="*/ 539750 h 1033455"/>
                <a:gd name="connsiteX2" fmla="*/ 295275 w 2400300"/>
                <a:gd name="connsiteY2" fmla="*/ 723900 h 1033455"/>
                <a:gd name="connsiteX3" fmla="*/ 447675 w 2400300"/>
                <a:gd name="connsiteY3" fmla="*/ 808038 h 1033455"/>
                <a:gd name="connsiteX4" fmla="*/ 596900 w 2400300"/>
                <a:gd name="connsiteY4" fmla="*/ 871538 h 1033455"/>
                <a:gd name="connsiteX5" fmla="*/ 749300 w 2400300"/>
                <a:gd name="connsiteY5" fmla="*/ 924718 h 1033455"/>
                <a:gd name="connsiteX6" fmla="*/ 893763 w 2400300"/>
                <a:gd name="connsiteY6" fmla="*/ 950119 h 1033455"/>
                <a:gd name="connsiteX7" fmla="*/ 1050925 w 2400300"/>
                <a:gd name="connsiteY7" fmla="*/ 965200 h 1033455"/>
                <a:gd name="connsiteX8" fmla="*/ 1200150 w 2400300"/>
                <a:gd name="connsiteY8" fmla="*/ 977900 h 1033455"/>
                <a:gd name="connsiteX9" fmla="*/ 1352550 w 2400300"/>
                <a:gd name="connsiteY9" fmla="*/ 987425 h 1033455"/>
                <a:gd name="connsiteX10" fmla="*/ 2400300 w 2400300"/>
                <a:gd name="connsiteY10" fmla="*/ 1025525 h 103345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893763 w 2400300"/>
                <a:gd name="connsiteY6" fmla="*/ 950119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893763 w 2400300"/>
                <a:gd name="connsiteY6" fmla="*/ 950119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56444 w 2400300"/>
                <a:gd name="connsiteY5" fmla="*/ 931862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9481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9481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295275 w 2400300"/>
                <a:gd name="connsiteY1" fmla="*/ 723900 h 1025525"/>
                <a:gd name="connsiteX2" fmla="*/ 447675 w 2400300"/>
                <a:gd name="connsiteY2" fmla="*/ 808038 h 1025525"/>
                <a:gd name="connsiteX3" fmla="*/ 596900 w 2400300"/>
                <a:gd name="connsiteY3" fmla="*/ 871538 h 1025525"/>
                <a:gd name="connsiteX4" fmla="*/ 749300 w 2400300"/>
                <a:gd name="connsiteY4" fmla="*/ 929481 h 1025525"/>
                <a:gd name="connsiteX5" fmla="*/ 900906 w 2400300"/>
                <a:gd name="connsiteY5" fmla="*/ 947738 h 1025525"/>
                <a:gd name="connsiteX6" fmla="*/ 1050925 w 2400300"/>
                <a:gd name="connsiteY6" fmla="*/ 965200 h 1025525"/>
                <a:gd name="connsiteX7" fmla="*/ 1200150 w 2400300"/>
                <a:gd name="connsiteY7" fmla="*/ 977900 h 1025525"/>
                <a:gd name="connsiteX8" fmla="*/ 1352550 w 2400300"/>
                <a:gd name="connsiteY8" fmla="*/ 987425 h 1025525"/>
                <a:gd name="connsiteX9" fmla="*/ 2400300 w 2400300"/>
                <a:gd name="connsiteY9" fmla="*/ 1025525 h 1025525"/>
                <a:gd name="connsiteX0" fmla="*/ 0 w 2400300"/>
                <a:gd name="connsiteY0" fmla="*/ 0 h 1025525"/>
                <a:gd name="connsiteX1" fmla="*/ 295275 w 2400300"/>
                <a:gd name="connsiteY1" fmla="*/ 723900 h 1025525"/>
                <a:gd name="connsiteX2" fmla="*/ 447675 w 2400300"/>
                <a:gd name="connsiteY2" fmla="*/ 808038 h 1025525"/>
                <a:gd name="connsiteX3" fmla="*/ 596900 w 2400300"/>
                <a:gd name="connsiteY3" fmla="*/ 871538 h 1025525"/>
                <a:gd name="connsiteX4" fmla="*/ 749300 w 2400300"/>
                <a:gd name="connsiteY4" fmla="*/ 929481 h 1025525"/>
                <a:gd name="connsiteX5" fmla="*/ 900906 w 2400300"/>
                <a:gd name="connsiteY5" fmla="*/ 947738 h 1025525"/>
                <a:gd name="connsiteX6" fmla="*/ 1050925 w 2400300"/>
                <a:gd name="connsiteY6" fmla="*/ 965200 h 1025525"/>
                <a:gd name="connsiteX7" fmla="*/ 1200150 w 2400300"/>
                <a:gd name="connsiteY7" fmla="*/ 977900 h 1025525"/>
                <a:gd name="connsiteX8" fmla="*/ 1352550 w 2400300"/>
                <a:gd name="connsiteY8" fmla="*/ 987425 h 1025525"/>
                <a:gd name="connsiteX9" fmla="*/ 2400300 w 2400300"/>
                <a:gd name="connsiteY9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900906 w 2400300"/>
                <a:gd name="connsiteY3" fmla="*/ 947738 h 1025525"/>
                <a:gd name="connsiteX4" fmla="*/ 1050925 w 2400300"/>
                <a:gd name="connsiteY4" fmla="*/ 965200 h 1025525"/>
                <a:gd name="connsiteX5" fmla="*/ 1200150 w 2400300"/>
                <a:gd name="connsiteY5" fmla="*/ 977900 h 1025525"/>
                <a:gd name="connsiteX6" fmla="*/ 1352550 w 2400300"/>
                <a:gd name="connsiteY6" fmla="*/ 987425 h 1025525"/>
                <a:gd name="connsiteX7" fmla="*/ 2400300 w 2400300"/>
                <a:gd name="connsiteY7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1022141 w 2400300"/>
                <a:gd name="connsiteY2" fmla="*/ 636046 h 1025525"/>
                <a:gd name="connsiteX3" fmla="*/ 900906 w 2400300"/>
                <a:gd name="connsiteY3" fmla="*/ 947738 h 1025525"/>
                <a:gd name="connsiteX4" fmla="*/ 1050925 w 2400300"/>
                <a:gd name="connsiteY4" fmla="*/ 965200 h 1025525"/>
                <a:gd name="connsiteX5" fmla="*/ 1200150 w 2400300"/>
                <a:gd name="connsiteY5" fmla="*/ 977900 h 1025525"/>
                <a:gd name="connsiteX6" fmla="*/ 1352550 w 2400300"/>
                <a:gd name="connsiteY6" fmla="*/ 987425 h 1025525"/>
                <a:gd name="connsiteX7" fmla="*/ 2400300 w 2400300"/>
                <a:gd name="connsiteY7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2400300 w 2400300"/>
                <a:gd name="connsiteY5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2397919 w 2397919"/>
                <a:gd name="connsiteY3" fmla="*/ 1016000 h 1016000"/>
                <a:gd name="connsiteX0" fmla="*/ 0 w 2412822"/>
                <a:gd name="connsiteY0" fmla="*/ 0 h 976334"/>
                <a:gd name="connsiteX1" fmla="*/ 450057 w 2412822"/>
                <a:gd name="connsiteY1" fmla="*/ 810419 h 976334"/>
                <a:gd name="connsiteX2" fmla="*/ 1050925 w 2412822"/>
                <a:gd name="connsiteY2" fmla="*/ 942975 h 976334"/>
                <a:gd name="connsiteX3" fmla="*/ 2412822 w 2412822"/>
                <a:gd name="connsiteY3" fmla="*/ 976334 h 976334"/>
                <a:gd name="connsiteX0" fmla="*/ 0 w 2412822"/>
                <a:gd name="connsiteY0" fmla="*/ 0 h 976334"/>
                <a:gd name="connsiteX1" fmla="*/ 450057 w 2412822"/>
                <a:gd name="connsiteY1" fmla="*/ 810419 h 976334"/>
                <a:gd name="connsiteX2" fmla="*/ 1050925 w 2412822"/>
                <a:gd name="connsiteY2" fmla="*/ 942975 h 976334"/>
                <a:gd name="connsiteX3" fmla="*/ 2412822 w 2412822"/>
                <a:gd name="connsiteY3" fmla="*/ 976334 h 976334"/>
                <a:gd name="connsiteX0" fmla="*/ 0 w 2468179"/>
                <a:gd name="connsiteY0" fmla="*/ 0 h 943000"/>
                <a:gd name="connsiteX1" fmla="*/ 450057 w 2468179"/>
                <a:gd name="connsiteY1" fmla="*/ 810419 h 943000"/>
                <a:gd name="connsiteX2" fmla="*/ 1050925 w 2468179"/>
                <a:gd name="connsiteY2" fmla="*/ 942975 h 943000"/>
                <a:gd name="connsiteX3" fmla="*/ 2468179 w 2468179"/>
                <a:gd name="connsiteY3" fmla="*/ 800675 h 943000"/>
                <a:gd name="connsiteX0" fmla="*/ 0 w 2468179"/>
                <a:gd name="connsiteY0" fmla="*/ 0 h 943003"/>
                <a:gd name="connsiteX1" fmla="*/ 450057 w 2468179"/>
                <a:gd name="connsiteY1" fmla="*/ 810419 h 943003"/>
                <a:gd name="connsiteX2" fmla="*/ 1050925 w 2468179"/>
                <a:gd name="connsiteY2" fmla="*/ 942975 h 943003"/>
                <a:gd name="connsiteX3" fmla="*/ 2109015 w 2468179"/>
                <a:gd name="connsiteY3" fmla="*/ 822142 h 943003"/>
                <a:gd name="connsiteX4" fmla="*/ 2468179 w 2468179"/>
                <a:gd name="connsiteY4" fmla="*/ 800675 h 943003"/>
                <a:gd name="connsiteX0" fmla="*/ 0 w 2468179"/>
                <a:gd name="connsiteY0" fmla="*/ 0 h 942978"/>
                <a:gd name="connsiteX1" fmla="*/ 450057 w 2468179"/>
                <a:gd name="connsiteY1" fmla="*/ 810419 h 942978"/>
                <a:gd name="connsiteX2" fmla="*/ 1050925 w 2468179"/>
                <a:gd name="connsiteY2" fmla="*/ 942975 h 942978"/>
                <a:gd name="connsiteX3" fmla="*/ 1887590 w 2468179"/>
                <a:gd name="connsiteY3" fmla="*/ 807031 h 942978"/>
                <a:gd name="connsiteX4" fmla="*/ 2109015 w 2468179"/>
                <a:gd name="connsiteY4" fmla="*/ 822142 h 942978"/>
                <a:gd name="connsiteX5" fmla="*/ 2468179 w 2468179"/>
                <a:gd name="connsiteY5" fmla="*/ 800675 h 942978"/>
                <a:gd name="connsiteX0" fmla="*/ 530 w 2125880"/>
                <a:gd name="connsiteY0" fmla="*/ 0 h 1280452"/>
                <a:gd name="connsiteX1" fmla="*/ 450587 w 2125880"/>
                <a:gd name="connsiteY1" fmla="*/ 810419 h 1280452"/>
                <a:gd name="connsiteX2" fmla="*/ 1051455 w 2125880"/>
                <a:gd name="connsiteY2" fmla="*/ 942975 h 1280452"/>
                <a:gd name="connsiteX3" fmla="*/ 1888120 w 2125880"/>
                <a:gd name="connsiteY3" fmla="*/ 807031 h 1280452"/>
                <a:gd name="connsiteX4" fmla="*/ 2109545 w 2125880"/>
                <a:gd name="connsiteY4" fmla="*/ 822142 h 1280452"/>
                <a:gd name="connsiteX5" fmla="*/ 1099 w 2125880"/>
                <a:gd name="connsiteY5" fmla="*/ 1280433 h 1280452"/>
                <a:gd name="connsiteX0" fmla="*/ 530 w 2125880"/>
                <a:gd name="connsiteY0" fmla="*/ 0 h 1280452"/>
                <a:gd name="connsiteX1" fmla="*/ 450587 w 2125880"/>
                <a:gd name="connsiteY1" fmla="*/ 810419 h 1280452"/>
                <a:gd name="connsiteX2" fmla="*/ 1051455 w 2125880"/>
                <a:gd name="connsiteY2" fmla="*/ 942975 h 1280452"/>
                <a:gd name="connsiteX3" fmla="*/ 1888120 w 2125880"/>
                <a:gd name="connsiteY3" fmla="*/ 807031 h 1280452"/>
                <a:gd name="connsiteX4" fmla="*/ 2109545 w 2125880"/>
                <a:gd name="connsiteY4" fmla="*/ 822142 h 1280452"/>
                <a:gd name="connsiteX5" fmla="*/ 1099 w 2125880"/>
                <a:gd name="connsiteY5" fmla="*/ 1280433 h 1280452"/>
                <a:gd name="connsiteX6" fmla="*/ 530 w 2125880"/>
                <a:gd name="connsiteY6" fmla="*/ 0 h 1280452"/>
                <a:gd name="connsiteX0" fmla="*/ 4787 w 2130110"/>
                <a:gd name="connsiteY0" fmla="*/ 0 h 1089695"/>
                <a:gd name="connsiteX1" fmla="*/ 454844 w 2130110"/>
                <a:gd name="connsiteY1" fmla="*/ 810419 h 1089695"/>
                <a:gd name="connsiteX2" fmla="*/ 1055712 w 2130110"/>
                <a:gd name="connsiteY2" fmla="*/ 942975 h 1089695"/>
                <a:gd name="connsiteX3" fmla="*/ 1892377 w 2130110"/>
                <a:gd name="connsiteY3" fmla="*/ 807031 h 1089695"/>
                <a:gd name="connsiteX4" fmla="*/ 2113802 w 2130110"/>
                <a:gd name="connsiteY4" fmla="*/ 822142 h 1089695"/>
                <a:gd name="connsiteX5" fmla="*/ 1097 w 2130110"/>
                <a:gd name="connsiteY5" fmla="*/ 1089663 h 1089695"/>
                <a:gd name="connsiteX6" fmla="*/ 4787 w 2130110"/>
                <a:gd name="connsiteY6" fmla="*/ 0 h 1089695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762 w 2407591"/>
                <a:gd name="connsiteY0" fmla="*/ 0 h 1089781"/>
                <a:gd name="connsiteX1" fmla="*/ 454819 w 2407591"/>
                <a:gd name="connsiteY1" fmla="*/ 810419 h 1089781"/>
                <a:gd name="connsiteX2" fmla="*/ 1055687 w 2407591"/>
                <a:gd name="connsiteY2" fmla="*/ 942975 h 1089781"/>
                <a:gd name="connsiteX3" fmla="*/ 1892352 w 2407591"/>
                <a:gd name="connsiteY3" fmla="*/ 807031 h 1089781"/>
                <a:gd name="connsiteX4" fmla="*/ 2407591 w 2407591"/>
                <a:gd name="connsiteY4" fmla="*/ 1088464 h 1089781"/>
                <a:gd name="connsiteX5" fmla="*/ 1072 w 2407591"/>
                <a:gd name="connsiteY5" fmla="*/ 1089663 h 1089781"/>
                <a:gd name="connsiteX6" fmla="*/ 4762 w 2407591"/>
                <a:gd name="connsiteY6" fmla="*/ 0 h 1089781"/>
                <a:gd name="connsiteX0" fmla="*/ 4762 w 2407591"/>
                <a:gd name="connsiteY0" fmla="*/ 0 h 1149129"/>
                <a:gd name="connsiteX1" fmla="*/ 454819 w 2407591"/>
                <a:gd name="connsiteY1" fmla="*/ 810419 h 1149129"/>
                <a:gd name="connsiteX2" fmla="*/ 1055687 w 2407591"/>
                <a:gd name="connsiteY2" fmla="*/ 942975 h 1149129"/>
                <a:gd name="connsiteX3" fmla="*/ 1892352 w 2407591"/>
                <a:gd name="connsiteY3" fmla="*/ 807031 h 1149129"/>
                <a:gd name="connsiteX4" fmla="*/ 2407591 w 2407591"/>
                <a:gd name="connsiteY4" fmla="*/ 1088464 h 1149129"/>
                <a:gd name="connsiteX5" fmla="*/ 1072 w 2407591"/>
                <a:gd name="connsiteY5" fmla="*/ 1089663 h 1149129"/>
                <a:gd name="connsiteX6" fmla="*/ 4762 w 2407591"/>
                <a:gd name="connsiteY6" fmla="*/ 0 h 1149129"/>
                <a:gd name="connsiteX0" fmla="*/ 4762 w 2407591"/>
                <a:gd name="connsiteY0" fmla="*/ 0 h 1204612"/>
                <a:gd name="connsiteX1" fmla="*/ 454819 w 2407591"/>
                <a:gd name="connsiteY1" fmla="*/ 810419 h 1204612"/>
                <a:gd name="connsiteX2" fmla="*/ 1055687 w 2407591"/>
                <a:gd name="connsiteY2" fmla="*/ 942975 h 1204612"/>
                <a:gd name="connsiteX3" fmla="*/ 1892352 w 2407591"/>
                <a:gd name="connsiteY3" fmla="*/ 807031 h 1204612"/>
                <a:gd name="connsiteX4" fmla="*/ 2407591 w 2407591"/>
                <a:gd name="connsiteY4" fmla="*/ 1088464 h 1204612"/>
                <a:gd name="connsiteX5" fmla="*/ 1072 w 2407591"/>
                <a:gd name="connsiteY5" fmla="*/ 1089663 h 1204612"/>
                <a:gd name="connsiteX6" fmla="*/ 4762 w 2407591"/>
                <a:gd name="connsiteY6" fmla="*/ 0 h 1204612"/>
                <a:gd name="connsiteX0" fmla="*/ 4762 w 2407591"/>
                <a:gd name="connsiteY0" fmla="*/ 0 h 1204612"/>
                <a:gd name="connsiteX1" fmla="*/ 454819 w 2407591"/>
                <a:gd name="connsiteY1" fmla="*/ 810419 h 1204612"/>
                <a:gd name="connsiteX2" fmla="*/ 1055687 w 2407591"/>
                <a:gd name="connsiteY2" fmla="*/ 942975 h 1204612"/>
                <a:gd name="connsiteX3" fmla="*/ 1892352 w 2407591"/>
                <a:gd name="connsiteY3" fmla="*/ 807031 h 1204612"/>
                <a:gd name="connsiteX4" fmla="*/ 2407591 w 2407591"/>
                <a:gd name="connsiteY4" fmla="*/ 1088464 h 1204612"/>
                <a:gd name="connsiteX5" fmla="*/ 1072 w 2407591"/>
                <a:gd name="connsiteY5" fmla="*/ 1089663 h 1204612"/>
                <a:gd name="connsiteX6" fmla="*/ 4762 w 2407591"/>
                <a:gd name="connsiteY6" fmla="*/ 0 h 1204612"/>
                <a:gd name="connsiteX0" fmla="*/ 4762 w 2407591"/>
                <a:gd name="connsiteY0" fmla="*/ 0 h 1090916"/>
                <a:gd name="connsiteX1" fmla="*/ 454819 w 2407591"/>
                <a:gd name="connsiteY1" fmla="*/ 810419 h 1090916"/>
                <a:gd name="connsiteX2" fmla="*/ 1055687 w 2407591"/>
                <a:gd name="connsiteY2" fmla="*/ 942975 h 1090916"/>
                <a:gd name="connsiteX3" fmla="*/ 1892352 w 2407591"/>
                <a:gd name="connsiteY3" fmla="*/ 807031 h 1090916"/>
                <a:gd name="connsiteX4" fmla="*/ 2407591 w 2407591"/>
                <a:gd name="connsiteY4" fmla="*/ 1088464 h 1090916"/>
                <a:gd name="connsiteX5" fmla="*/ 1072 w 2407591"/>
                <a:gd name="connsiteY5" fmla="*/ 1089663 h 1090916"/>
                <a:gd name="connsiteX6" fmla="*/ 4762 w 2407591"/>
                <a:gd name="connsiteY6" fmla="*/ 0 h 1090916"/>
                <a:gd name="connsiteX0" fmla="*/ 4762 w 2408222"/>
                <a:gd name="connsiteY0" fmla="*/ 0 h 1089781"/>
                <a:gd name="connsiteX1" fmla="*/ 454819 w 2408222"/>
                <a:gd name="connsiteY1" fmla="*/ 810419 h 1089781"/>
                <a:gd name="connsiteX2" fmla="*/ 1055687 w 2408222"/>
                <a:gd name="connsiteY2" fmla="*/ 942975 h 1089781"/>
                <a:gd name="connsiteX3" fmla="*/ 1892352 w 2408222"/>
                <a:gd name="connsiteY3" fmla="*/ 807031 h 1089781"/>
                <a:gd name="connsiteX4" fmla="*/ 2407591 w 2408222"/>
                <a:gd name="connsiteY4" fmla="*/ 1088464 h 1089781"/>
                <a:gd name="connsiteX5" fmla="*/ 1072 w 2408222"/>
                <a:gd name="connsiteY5" fmla="*/ 1089663 h 1089781"/>
                <a:gd name="connsiteX6" fmla="*/ 4762 w 2408222"/>
                <a:gd name="connsiteY6" fmla="*/ 0 h 1089781"/>
                <a:gd name="connsiteX0" fmla="*/ 3690 w 2407150"/>
                <a:gd name="connsiteY0" fmla="*/ 0 h 1089663"/>
                <a:gd name="connsiteX1" fmla="*/ 453747 w 2407150"/>
                <a:gd name="connsiteY1" fmla="*/ 810419 h 1089663"/>
                <a:gd name="connsiteX2" fmla="*/ 1054615 w 2407150"/>
                <a:gd name="connsiteY2" fmla="*/ 942975 h 1089663"/>
                <a:gd name="connsiteX3" fmla="*/ 1891280 w 2407150"/>
                <a:gd name="connsiteY3" fmla="*/ 807031 h 1089663"/>
                <a:gd name="connsiteX4" fmla="*/ 2406519 w 2407150"/>
                <a:gd name="connsiteY4" fmla="*/ 1088464 h 1089663"/>
                <a:gd name="connsiteX5" fmla="*/ 0 w 2407150"/>
                <a:gd name="connsiteY5" fmla="*/ 1089663 h 1089663"/>
                <a:gd name="connsiteX6" fmla="*/ 3690 w 2407150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1891280 w 2406519"/>
                <a:gd name="connsiteY3" fmla="*/ 807031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82981"/>
                <a:gd name="connsiteY0" fmla="*/ 0 h 1089663"/>
                <a:gd name="connsiteX1" fmla="*/ 453747 w 2482981"/>
                <a:gd name="connsiteY1" fmla="*/ 810419 h 1089663"/>
                <a:gd name="connsiteX2" fmla="*/ 1054615 w 2482981"/>
                <a:gd name="connsiteY2" fmla="*/ 942975 h 1089663"/>
                <a:gd name="connsiteX3" fmla="*/ 2404390 w 2482981"/>
                <a:gd name="connsiteY3" fmla="*/ 1009134 h 1089663"/>
                <a:gd name="connsiteX4" fmla="*/ 2406519 w 2482981"/>
                <a:gd name="connsiteY4" fmla="*/ 1088464 h 1089663"/>
                <a:gd name="connsiteX5" fmla="*/ 0 w 2482981"/>
                <a:gd name="connsiteY5" fmla="*/ 1089663 h 1089663"/>
                <a:gd name="connsiteX6" fmla="*/ 3690 w 2482981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6519" h="1089663">
                  <a:moveTo>
                    <a:pt x="3690" y="0"/>
                  </a:moveTo>
                  <a:cubicBezTo>
                    <a:pt x="68379" y="654115"/>
                    <a:pt x="350031" y="753270"/>
                    <a:pt x="453747" y="810419"/>
                  </a:cubicBezTo>
                  <a:cubicBezTo>
                    <a:pt x="557463" y="867568"/>
                    <a:pt x="729508" y="909856"/>
                    <a:pt x="1054615" y="942975"/>
                  </a:cubicBezTo>
                  <a:cubicBezTo>
                    <a:pt x="1379722" y="976094"/>
                    <a:pt x="2053457" y="1010386"/>
                    <a:pt x="2404390" y="1009134"/>
                  </a:cubicBezTo>
                  <a:cubicBezTo>
                    <a:pt x="2404024" y="1038104"/>
                    <a:pt x="2404999" y="975367"/>
                    <a:pt x="2406519" y="1088464"/>
                  </a:cubicBezTo>
                  <a:lnTo>
                    <a:pt x="0" y="1089663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514553" y="3098020"/>
              <a:ext cx="2828605" cy="1361573"/>
              <a:chOff x="8514553" y="3090877"/>
              <a:chExt cx="2828605" cy="13615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514553" y="3090877"/>
                <a:ext cx="144000" cy="13615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682341" y="3771663"/>
                <a:ext cx="144000" cy="6807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850129" y="3998592"/>
                <a:ext cx="144000" cy="4538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917" y="4112057"/>
                <a:ext cx="144000" cy="34039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185705" y="4180135"/>
                <a:ext cx="144000" cy="27231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521281" y="4257291"/>
                <a:ext cx="144000" cy="1951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689069" y="4279984"/>
                <a:ext cx="144000" cy="1724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856857" y="4302677"/>
                <a:ext cx="144000" cy="14977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0024645" y="4316293"/>
                <a:ext cx="144000" cy="13615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0192433" y="4329908"/>
                <a:ext cx="144000" cy="12254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0360221" y="4338986"/>
                <a:ext cx="144000" cy="1134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528009" y="4348063"/>
                <a:ext cx="144000" cy="1043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0695797" y="4357140"/>
                <a:ext cx="144000" cy="953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863585" y="4361678"/>
                <a:ext cx="144000" cy="9077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031373" y="4366217"/>
                <a:ext cx="144000" cy="8623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199158" y="4370756"/>
                <a:ext cx="144000" cy="8169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353493" y="4225521"/>
                <a:ext cx="144000" cy="2269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8668485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836272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004059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9171846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339633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9507420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675206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9842993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0010780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178567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0346354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0514141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0681928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849715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1017502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1185289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353071" y="4463547"/>
              <a:ext cx="0" cy="39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8455455" y="3100495"/>
              <a:ext cx="46397" cy="1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455455" y="3781282"/>
              <a:ext cx="46397" cy="1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147151" y="300360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200" dirty="0" smtClean="0"/>
                <a:t>1</a:t>
              </a:r>
              <a:endParaRPr lang="da-DK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018108" y="3676710"/>
              <a:ext cx="486074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200" dirty="0" smtClean="0"/>
                <a:t>1/2</a:t>
              </a:r>
              <a:endParaRPr lang="da-DK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492129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1</a:t>
              </a:r>
              <a:endParaRPr lang="da-DK" sz="12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659619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2</a:t>
              </a:r>
              <a:endParaRPr lang="da-DK" sz="12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27110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994600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162091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5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329581" y="4460131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6</a:t>
              </a:r>
              <a:endParaRPr lang="da-DK" sz="12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497073" y="4460130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7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177448" y="4455269"/>
              <a:ext cx="357030" cy="20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501851" y="2921046"/>
              <a:ext cx="0" cy="15410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696374" y="3374396"/>
              <a:ext cx="590625" cy="32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dirty="0" smtClean="0">
                  <a:solidFill>
                    <a:srgbClr val="C00000"/>
                  </a:solidFill>
                </a:rPr>
                <a:t>1/x</a:t>
              </a:r>
              <a:endParaRPr lang="da-DK" sz="1050" dirty="0">
                <a:solidFill>
                  <a:srgbClr val="C0000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501851" y="4464633"/>
              <a:ext cx="30960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/>
              <p:cNvSpPr txBox="1">
                <a:spLocks/>
              </p:cNvSpPr>
              <p:nvPr/>
            </p:nvSpPr>
            <p:spPr>
              <a:xfrm>
                <a:off x="4470868" y="-68536"/>
                <a:ext cx="5674416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a-DK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1</m:t>
                        </m:r>
                      </m:den>
                    </m:f>
                  </m:oMath>
                </a14:m>
                <a:r>
                  <a:rPr lang="da-DK" sz="31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2</m:t>
                        </m:r>
                      </m:den>
                    </m:f>
                  </m:oMath>
                </a14:m>
                <a:r>
                  <a:rPr lang="da-DK" sz="31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3</m:t>
                        </m:r>
                      </m:den>
                    </m:f>
                  </m:oMath>
                </a14:m>
                <a:r>
                  <a:rPr lang="da-DK" sz="3100" dirty="0" smtClean="0"/>
                  <a:t> + ∙∙∙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/>
                          <m:t>d</m:t>
                        </m:r>
                      </m:den>
                    </m:f>
                  </m:oMath>
                </a14:m>
                <a:r>
                  <a:rPr lang="da-DK" sz="3100" dirty="0" smtClean="0"/>
                  <a:t> + ∙∙∙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n</m:t>
                        </m:r>
                        <m:r>
                          <m:rPr>
                            <m:nor/>
                          </m:rPr>
                          <a:rPr lang="da-DK" sz="3100" smtClean="0"/>
                          <m:t>−1</m:t>
                        </m:r>
                      </m:den>
                    </m:f>
                  </m:oMath>
                </a14:m>
                <a:r>
                  <a:rPr lang="da-DK" sz="31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3100"/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da-DK" sz="3100" smtClean="0"/>
                          <m:t>n</m:t>
                        </m:r>
                      </m:den>
                    </m:f>
                  </m:oMath>
                </a14:m>
                <a:endParaRPr lang="da-DK" sz="3100" dirty="0"/>
              </a:p>
            </p:txBody>
          </p:sp>
        </mc:Choice>
        <mc:Fallback xmlns="">
          <p:sp>
            <p:nvSpPr>
              <p:cNvPr id="11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868" y="-68536"/>
                <a:ext cx="5674416" cy="1325563"/>
              </a:xfrm>
              <a:prstGeom prst="rect">
                <a:avLst/>
              </a:prstGeom>
              <a:blipFill>
                <a:blip r:embed="rId20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itle 1"/>
          <p:cNvSpPr txBox="1">
            <a:spLocks/>
          </p:cNvSpPr>
          <p:nvPr/>
        </p:nvSpPr>
        <p:spPr>
          <a:xfrm>
            <a:off x="9885557" y="-69754"/>
            <a:ext cx="60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=</a:t>
            </a:r>
            <a:endParaRPr lang="da-DK" sz="3100" dirty="0"/>
          </a:p>
        </p:txBody>
      </p:sp>
    </p:spTree>
    <p:extLst>
      <p:ext uri="{BB962C8B-B14F-4D97-AF65-F5344CB8AC3E}">
        <p14:creationId xmlns:p14="http://schemas.microsoft.com/office/powerpoint/2010/main" val="504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" grpId="0"/>
      <p:bldP spid="117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" y="-53975"/>
            <a:ext cx="4306111" cy="1325563"/>
          </a:xfrm>
        </p:spPr>
        <p:txBody>
          <a:bodyPr>
            <a:normAutofit/>
          </a:bodyPr>
          <a:lstStyle/>
          <a:p>
            <a:r>
              <a:rPr lang="da-DK" sz="4900" dirty="0" smtClean="0"/>
              <a:t>Samlet </a:t>
            </a:r>
            <a:r>
              <a:rPr lang="da-DK" sz="4900" dirty="0" smtClean="0">
                <a:solidFill>
                  <a:schemeClr val="accent1">
                    <a:lumMod val="50000"/>
                  </a:schemeClr>
                </a:solidFill>
              </a:rPr>
              <a:t>størrelse</a:t>
            </a:r>
            <a:endParaRPr lang="da-DK" sz="31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77821" y="2223440"/>
            <a:ext cx="12694839" cy="4600244"/>
            <a:chOff x="77821" y="1829740"/>
            <a:chExt cx="12694839" cy="46002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1829740"/>
              <a:ext cx="4562475" cy="45624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793" y="4115740"/>
              <a:ext cx="2276475" cy="2276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726" y="4877740"/>
              <a:ext cx="1514475" cy="1514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561" y="5258740"/>
              <a:ext cx="1133475" cy="1133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406" y="5487340"/>
              <a:ext cx="904875" cy="9048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031" y="5639740"/>
              <a:ext cx="752475" cy="752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843" y="5744515"/>
              <a:ext cx="647700" cy="6477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3691" y="5824997"/>
              <a:ext cx="561975" cy="561975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389267" y="3880034"/>
              <a:ext cx="2168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 smtClean="0">
                  <a:solidFill>
                    <a:schemeClr val="bg1"/>
                  </a:solidFill>
                  <a:latin typeface="+mj-lt"/>
                </a:rPr>
                <a:t>n x n</a:t>
              </a:r>
              <a:endParaRPr lang="da-DK" sz="3200" dirty="0">
                <a:solidFill>
                  <a:schemeClr val="bg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771776" y="4942954"/>
                  <a:ext cx="2168181" cy="5296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2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776" y="4942954"/>
                  <a:ext cx="2168181" cy="529697"/>
                </a:xfrm>
                <a:prstGeom prst="rect">
                  <a:avLst/>
                </a:prstGeom>
                <a:blipFill>
                  <a:blip r:embed="rId12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7379081" y="5327246"/>
                  <a:ext cx="766970" cy="531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9081" y="5327246"/>
                  <a:ext cx="766970" cy="531812"/>
                </a:xfrm>
                <a:prstGeom prst="rect">
                  <a:avLst/>
                </a:prstGeom>
                <a:blipFill>
                  <a:blip r:embed="rId13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722500" y="5450281"/>
                  <a:ext cx="766970" cy="530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4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2500" y="5450281"/>
                  <a:ext cx="766970" cy="530466"/>
                </a:xfrm>
                <a:prstGeom prst="rect">
                  <a:avLst/>
                </a:prstGeom>
                <a:blipFill>
                  <a:blip r:embed="rId14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9745133" y="5559187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5133" y="5559187"/>
                  <a:ext cx="766970" cy="531620"/>
                </a:xfrm>
                <a:prstGeom prst="rect">
                  <a:avLst/>
                </a:prstGeom>
                <a:blipFill>
                  <a:blip r:embed="rId15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0619143" y="5606203"/>
                  <a:ext cx="766970" cy="531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6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9143" y="5606203"/>
                  <a:ext cx="766970" cy="531620"/>
                </a:xfrm>
                <a:prstGeom prst="rect">
                  <a:avLst/>
                </a:prstGeom>
                <a:blipFill>
                  <a:blip r:embed="rId16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1329632" y="5701742"/>
                  <a:ext cx="766970" cy="530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da-DK" sz="2000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sz="2000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7</m:t>
                          </m:r>
                        </m:den>
                      </m:f>
                    </m:oMath>
                  </a14:m>
                  <a:endParaRPr lang="da-DK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9632" y="5701742"/>
                  <a:ext cx="766970" cy="530145"/>
                </a:xfrm>
                <a:prstGeom prst="rect">
                  <a:avLst/>
                </a:prstGeom>
                <a:blipFill>
                  <a:blip r:embed="rId17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2005690" y="5836556"/>
                  <a:ext cx="766970" cy="4878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da-DK" dirty="0" smtClean="0">
                      <a:solidFill>
                        <a:schemeClr val="bg1"/>
                      </a:solidFill>
                      <a:latin typeface="+mj-lt"/>
                    </a:rPr>
                    <a:t> x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a-DK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a-DK" b="0" i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8</m:t>
                          </m:r>
                        </m:den>
                      </m:f>
                    </m:oMath>
                  </a14:m>
                  <a:endParaRPr lang="da-DK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5690" y="5836556"/>
                  <a:ext cx="766970" cy="487826"/>
                </a:xfrm>
                <a:prstGeom prst="rect">
                  <a:avLst/>
                </a:prstGeom>
                <a:blipFill>
                  <a:blip r:embed="rId18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 89"/>
            <p:cNvSpPr/>
            <p:nvPr/>
          </p:nvSpPr>
          <p:spPr>
            <a:xfrm>
              <a:off x="2216033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1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675847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569496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3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918405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930048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5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804361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6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491785" y="6029874"/>
              <a:ext cx="4908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1166813" algn="l"/>
                </a:tabLst>
              </a:pPr>
              <a:r>
                <a:rPr lang="da-DK" sz="2000" dirty="0" smtClean="0">
                  <a:solidFill>
                    <a:schemeClr val="bg1"/>
                  </a:solidFill>
                </a:rPr>
                <a:t>M</a:t>
              </a:r>
              <a:r>
                <a:rPr lang="da-DK" sz="2000" baseline="-25000" dirty="0" smtClean="0">
                  <a:solidFill>
                    <a:schemeClr val="bg1"/>
                  </a:solidFill>
                </a:rPr>
                <a:t>7</a:t>
              </a:r>
              <a:endParaRPr lang="da-DK" sz="2000" baseline="-25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81000" y="1051424"/>
                <a:ext cx="11802490" cy="10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a-DK" sz="2800">
                              <a:latin typeface="+mj-l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a-DK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a-DK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</a:rPr>
                                        <m:t>d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a-DK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a-DK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e>
                        <m:sup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23"/>
                            </m:rPr>
                            <a:rPr lang="da-DK" sz="2800">
                              <a:latin typeface="+mj-lt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a-DK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da-DK" sz="2800">
                                      <a:latin typeface="+mj-lt"/>
                                    </a:rPr>
                                    <m:t>d</m:t>
                                  </m:r>
                                </m:e>
                                <m:sup>
                                  <m:r>
                                    <a:rPr lang="da-DK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a-DK" sz="280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e>
                        <m:sup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 i="0" smtClean="0">
                              <a:latin typeface="+mj-lt"/>
                            </a:rPr>
                            <m:t>1</m:t>
                          </m:r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da-DK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24"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n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a-DK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da-DK" sz="2800">
                                      <a:solidFill>
                                        <a:srgbClr val="C00000"/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da-DK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solidFill>
                                            <a:srgbClr val="C00000"/>
                                          </a:solidFill>
                                          <a:latin typeface="+mj-lt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da-DK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da-DK" sz="2800">
                                  <a:solidFill>
                                    <a:srgbClr val="C00000"/>
                                  </a:solidFill>
                                  <a:latin typeface="+mj-lt"/>
                                </a:rPr>
                                <m:t>dx</m:t>
                              </m:r>
                            </m:e>
                          </m:nary>
                        </m:e>
                      </m:d>
                      <m:r>
                        <a:rPr lang="da-DK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a-DK" sz="2800">
                              <a:latin typeface="+mj-lt"/>
                            </a:rPr>
                            <m:t>n</m:t>
                          </m:r>
                        </m:e>
                        <m:sup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a-DK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da-DK" sz="2800" b="0" i="0" smtClean="0">
                              <a:latin typeface="+mj-lt"/>
                            </a:rPr>
                            <m:t>1</m:t>
                          </m:r>
                          <m:r>
                            <a:rPr lang="da-DK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a-DK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a-DK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da-DK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da-DK" sz="2800">
                                          <a:latin typeface="+mj-lt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da-DK" sz="2800">
                                  <a:latin typeface="+mj-lt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p>
                          </m:sSubSup>
                        </m:e>
                      </m:d>
                      <m:r>
                        <a:rPr lang="da-DK" sz="280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a-DK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da-DK" sz="2800" b="0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da-DK" sz="28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+mj-lt"/>
                            </a:rPr>
                            <m:t>n</m:t>
                          </m:r>
                        </m:e>
                        <m:sup>
                          <m:r>
                            <a:rPr lang="da-DK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a-DK" sz="2800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51424"/>
                <a:ext cx="11802490" cy="1044000"/>
              </a:xfrm>
              <a:prstGeom prst="rect">
                <a:avLst/>
              </a:prstGeom>
              <a:blipFill>
                <a:blip r:embed="rId19"/>
                <a:stretch>
                  <a:fillRect b="-29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4109110" y="-76082"/>
                <a:ext cx="797887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da-DK" sz="49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a-DK" sz="2700" smtClean="0"/>
                      <m:t>+</m:t>
                    </m:r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a-DK" sz="2700" smtClean="0"/>
                          <m:t>+</m:t>
                        </m:r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a-DK" sz="2700" smtClean="0"/>
                      <m:t>+</m:t>
                    </m:r>
                  </m:oMath>
                </a14:m>
                <a:r>
                  <a:rPr lang="da-DK" sz="2700" dirty="0" smtClean="0"/>
                  <a:t> ∙∙∙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700" smtClean="0"/>
                      <m:t>+</m:t>
                    </m:r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d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a-DK" sz="2700" smtClean="0"/>
                      <m:t>+</m:t>
                    </m:r>
                  </m:oMath>
                </a14:m>
                <a:r>
                  <a:rPr lang="da-DK" sz="2700" dirty="0" smtClean="0"/>
                  <a:t> ∙∙∙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700" smtClean="0"/>
                      <m:t>+</m:t>
                    </m:r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a-DK" sz="2700" smtClean="0"/>
                      <m:t>+</m:t>
                    </m:r>
                    <m:sSup>
                      <m:sSupPr>
                        <m:ctrlPr>
                          <a:rPr lang="da-DK" sz="2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sz="27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da-DK" sz="2700"/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da-DK" sz="2700" smtClean="0"/>
                                  <m:t>n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da-DK" sz="2700" smtClean="0"/>
                          <m:t>2</m:t>
                        </m:r>
                      </m:sup>
                    </m:sSup>
                  </m:oMath>
                </a14:m>
                <a:endParaRPr lang="da-DK" sz="3100" dirty="0"/>
              </a:p>
            </p:txBody>
          </p:sp>
        </mc:Choice>
        <mc:Fallback xmlns="">
          <p:sp>
            <p:nvSpPr>
              <p:cNvPr id="2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10" y="-76082"/>
                <a:ext cx="7978873" cy="1325563"/>
              </a:xfrm>
              <a:prstGeom prst="rect">
                <a:avLst/>
              </a:prstGeom>
              <a:blipFill>
                <a:blip r:embed="rId20"/>
                <a:stretch>
                  <a:fillRect l="-2521" b="-368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210106" y="2414936"/>
            <a:ext cx="4398277" cy="2345389"/>
            <a:chOff x="7210106" y="2414936"/>
            <a:chExt cx="4398277" cy="2345389"/>
          </a:xfrm>
        </p:grpSpPr>
        <p:sp>
          <p:nvSpPr>
            <p:cNvPr id="30" name="Freeform 29"/>
            <p:cNvSpPr/>
            <p:nvPr/>
          </p:nvSpPr>
          <p:spPr>
            <a:xfrm>
              <a:off x="8007377" y="2645492"/>
              <a:ext cx="3310320" cy="1846201"/>
            </a:xfrm>
            <a:custGeom>
              <a:avLst/>
              <a:gdLst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962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597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5975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6125 w 2552700"/>
                <a:gd name="connsiteY5" fmla="*/ 930275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3725 w 2552700"/>
                <a:gd name="connsiteY4" fmla="*/ 866775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6900 w 2552700"/>
                <a:gd name="connsiteY4" fmla="*/ 876300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12800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8525 w 2552700"/>
                <a:gd name="connsiteY6" fmla="*/ 952500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7100 h 1025525"/>
                <a:gd name="connsiteX6" fmla="*/ 893763 w 2552700"/>
                <a:gd name="connsiteY6" fmla="*/ 950119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552700"/>
                <a:gd name="connsiteY0" fmla="*/ 0 h 1025525"/>
                <a:gd name="connsiteX1" fmla="*/ 146050 w 2552700"/>
                <a:gd name="connsiteY1" fmla="*/ 539750 h 1025525"/>
                <a:gd name="connsiteX2" fmla="*/ 295275 w 2552700"/>
                <a:gd name="connsiteY2" fmla="*/ 723900 h 1025525"/>
                <a:gd name="connsiteX3" fmla="*/ 447675 w 2552700"/>
                <a:gd name="connsiteY3" fmla="*/ 808038 h 1025525"/>
                <a:gd name="connsiteX4" fmla="*/ 596900 w 2552700"/>
                <a:gd name="connsiteY4" fmla="*/ 871538 h 1025525"/>
                <a:gd name="connsiteX5" fmla="*/ 749300 w 2552700"/>
                <a:gd name="connsiteY5" fmla="*/ 924718 h 1025525"/>
                <a:gd name="connsiteX6" fmla="*/ 893763 w 2552700"/>
                <a:gd name="connsiteY6" fmla="*/ 950119 h 1025525"/>
                <a:gd name="connsiteX7" fmla="*/ 1050925 w 2552700"/>
                <a:gd name="connsiteY7" fmla="*/ 965200 h 1025525"/>
                <a:gd name="connsiteX8" fmla="*/ 1200150 w 2552700"/>
                <a:gd name="connsiteY8" fmla="*/ 977900 h 1025525"/>
                <a:gd name="connsiteX9" fmla="*/ 1352550 w 2552700"/>
                <a:gd name="connsiteY9" fmla="*/ 987425 h 1025525"/>
                <a:gd name="connsiteX10" fmla="*/ 2552700 w 2552700"/>
                <a:gd name="connsiteY10" fmla="*/ 1025525 h 1025525"/>
                <a:gd name="connsiteX11" fmla="*/ 2552700 w 2552700"/>
                <a:gd name="connsiteY11" fmla="*/ 1025525 h 1025525"/>
                <a:gd name="connsiteX0" fmla="*/ 0 w 2648019"/>
                <a:gd name="connsiteY0" fmla="*/ 0 h 1033912"/>
                <a:gd name="connsiteX1" fmla="*/ 146050 w 2648019"/>
                <a:gd name="connsiteY1" fmla="*/ 539750 h 1033912"/>
                <a:gd name="connsiteX2" fmla="*/ 295275 w 2648019"/>
                <a:gd name="connsiteY2" fmla="*/ 723900 h 1033912"/>
                <a:gd name="connsiteX3" fmla="*/ 447675 w 2648019"/>
                <a:gd name="connsiteY3" fmla="*/ 808038 h 1033912"/>
                <a:gd name="connsiteX4" fmla="*/ 596900 w 2648019"/>
                <a:gd name="connsiteY4" fmla="*/ 871538 h 1033912"/>
                <a:gd name="connsiteX5" fmla="*/ 749300 w 2648019"/>
                <a:gd name="connsiteY5" fmla="*/ 924718 h 1033912"/>
                <a:gd name="connsiteX6" fmla="*/ 893763 w 2648019"/>
                <a:gd name="connsiteY6" fmla="*/ 950119 h 1033912"/>
                <a:gd name="connsiteX7" fmla="*/ 1050925 w 2648019"/>
                <a:gd name="connsiteY7" fmla="*/ 965200 h 1033912"/>
                <a:gd name="connsiteX8" fmla="*/ 1200150 w 2648019"/>
                <a:gd name="connsiteY8" fmla="*/ 977900 h 1033912"/>
                <a:gd name="connsiteX9" fmla="*/ 1352550 w 2648019"/>
                <a:gd name="connsiteY9" fmla="*/ 987425 h 1033912"/>
                <a:gd name="connsiteX10" fmla="*/ 2552700 w 2648019"/>
                <a:gd name="connsiteY10" fmla="*/ 1025525 h 1033912"/>
                <a:gd name="connsiteX11" fmla="*/ 2576512 w 2648019"/>
                <a:gd name="connsiteY11" fmla="*/ 813594 h 1033912"/>
                <a:gd name="connsiteX0" fmla="*/ 0 w 2552700"/>
                <a:gd name="connsiteY0" fmla="*/ 0 h 1033912"/>
                <a:gd name="connsiteX1" fmla="*/ 146050 w 2552700"/>
                <a:gd name="connsiteY1" fmla="*/ 539750 h 1033912"/>
                <a:gd name="connsiteX2" fmla="*/ 295275 w 2552700"/>
                <a:gd name="connsiteY2" fmla="*/ 723900 h 1033912"/>
                <a:gd name="connsiteX3" fmla="*/ 447675 w 2552700"/>
                <a:gd name="connsiteY3" fmla="*/ 808038 h 1033912"/>
                <a:gd name="connsiteX4" fmla="*/ 596900 w 2552700"/>
                <a:gd name="connsiteY4" fmla="*/ 871538 h 1033912"/>
                <a:gd name="connsiteX5" fmla="*/ 749300 w 2552700"/>
                <a:gd name="connsiteY5" fmla="*/ 924718 h 1033912"/>
                <a:gd name="connsiteX6" fmla="*/ 893763 w 2552700"/>
                <a:gd name="connsiteY6" fmla="*/ 950119 h 1033912"/>
                <a:gd name="connsiteX7" fmla="*/ 1050925 w 2552700"/>
                <a:gd name="connsiteY7" fmla="*/ 965200 h 1033912"/>
                <a:gd name="connsiteX8" fmla="*/ 1200150 w 2552700"/>
                <a:gd name="connsiteY8" fmla="*/ 977900 h 1033912"/>
                <a:gd name="connsiteX9" fmla="*/ 1352550 w 2552700"/>
                <a:gd name="connsiteY9" fmla="*/ 987425 h 1033912"/>
                <a:gd name="connsiteX10" fmla="*/ 2552700 w 2552700"/>
                <a:gd name="connsiteY10" fmla="*/ 1025525 h 1033912"/>
                <a:gd name="connsiteX0" fmla="*/ 0 w 2552700"/>
                <a:gd name="connsiteY0" fmla="*/ 0 h 1033455"/>
                <a:gd name="connsiteX1" fmla="*/ 146050 w 2552700"/>
                <a:gd name="connsiteY1" fmla="*/ 539750 h 1033455"/>
                <a:gd name="connsiteX2" fmla="*/ 295275 w 2552700"/>
                <a:gd name="connsiteY2" fmla="*/ 723900 h 1033455"/>
                <a:gd name="connsiteX3" fmla="*/ 447675 w 2552700"/>
                <a:gd name="connsiteY3" fmla="*/ 808038 h 1033455"/>
                <a:gd name="connsiteX4" fmla="*/ 596900 w 2552700"/>
                <a:gd name="connsiteY4" fmla="*/ 871538 h 1033455"/>
                <a:gd name="connsiteX5" fmla="*/ 749300 w 2552700"/>
                <a:gd name="connsiteY5" fmla="*/ 924718 h 1033455"/>
                <a:gd name="connsiteX6" fmla="*/ 893763 w 2552700"/>
                <a:gd name="connsiteY6" fmla="*/ 950119 h 1033455"/>
                <a:gd name="connsiteX7" fmla="*/ 1050925 w 2552700"/>
                <a:gd name="connsiteY7" fmla="*/ 965200 h 1033455"/>
                <a:gd name="connsiteX8" fmla="*/ 1200150 w 2552700"/>
                <a:gd name="connsiteY8" fmla="*/ 977900 h 1033455"/>
                <a:gd name="connsiteX9" fmla="*/ 1352550 w 2552700"/>
                <a:gd name="connsiteY9" fmla="*/ 987425 h 1033455"/>
                <a:gd name="connsiteX10" fmla="*/ 2552700 w 2552700"/>
                <a:gd name="connsiteY10" fmla="*/ 1025525 h 1033455"/>
                <a:gd name="connsiteX0" fmla="*/ 0 w 2400300"/>
                <a:gd name="connsiteY0" fmla="*/ 0 h 1033455"/>
                <a:gd name="connsiteX1" fmla="*/ 146050 w 2400300"/>
                <a:gd name="connsiteY1" fmla="*/ 539750 h 1033455"/>
                <a:gd name="connsiteX2" fmla="*/ 295275 w 2400300"/>
                <a:gd name="connsiteY2" fmla="*/ 723900 h 1033455"/>
                <a:gd name="connsiteX3" fmla="*/ 447675 w 2400300"/>
                <a:gd name="connsiteY3" fmla="*/ 808038 h 1033455"/>
                <a:gd name="connsiteX4" fmla="*/ 596900 w 2400300"/>
                <a:gd name="connsiteY4" fmla="*/ 871538 h 1033455"/>
                <a:gd name="connsiteX5" fmla="*/ 749300 w 2400300"/>
                <a:gd name="connsiteY5" fmla="*/ 924718 h 1033455"/>
                <a:gd name="connsiteX6" fmla="*/ 893763 w 2400300"/>
                <a:gd name="connsiteY6" fmla="*/ 950119 h 1033455"/>
                <a:gd name="connsiteX7" fmla="*/ 1050925 w 2400300"/>
                <a:gd name="connsiteY7" fmla="*/ 965200 h 1033455"/>
                <a:gd name="connsiteX8" fmla="*/ 1200150 w 2400300"/>
                <a:gd name="connsiteY8" fmla="*/ 977900 h 1033455"/>
                <a:gd name="connsiteX9" fmla="*/ 1352550 w 2400300"/>
                <a:gd name="connsiteY9" fmla="*/ 987425 h 1033455"/>
                <a:gd name="connsiteX10" fmla="*/ 2400300 w 2400300"/>
                <a:gd name="connsiteY10" fmla="*/ 1025525 h 103345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893763 w 2400300"/>
                <a:gd name="connsiteY6" fmla="*/ 950119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893763 w 2400300"/>
                <a:gd name="connsiteY6" fmla="*/ 950119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4718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56444 w 2400300"/>
                <a:gd name="connsiteY5" fmla="*/ 931862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9481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146050 w 2400300"/>
                <a:gd name="connsiteY1" fmla="*/ 539750 h 1025525"/>
                <a:gd name="connsiteX2" fmla="*/ 295275 w 2400300"/>
                <a:gd name="connsiteY2" fmla="*/ 723900 h 1025525"/>
                <a:gd name="connsiteX3" fmla="*/ 447675 w 2400300"/>
                <a:gd name="connsiteY3" fmla="*/ 808038 h 1025525"/>
                <a:gd name="connsiteX4" fmla="*/ 596900 w 2400300"/>
                <a:gd name="connsiteY4" fmla="*/ 871538 h 1025525"/>
                <a:gd name="connsiteX5" fmla="*/ 749300 w 2400300"/>
                <a:gd name="connsiteY5" fmla="*/ 929481 h 1025525"/>
                <a:gd name="connsiteX6" fmla="*/ 900906 w 2400300"/>
                <a:gd name="connsiteY6" fmla="*/ 947738 h 1025525"/>
                <a:gd name="connsiteX7" fmla="*/ 1050925 w 2400300"/>
                <a:gd name="connsiteY7" fmla="*/ 965200 h 1025525"/>
                <a:gd name="connsiteX8" fmla="*/ 1200150 w 2400300"/>
                <a:gd name="connsiteY8" fmla="*/ 977900 h 1025525"/>
                <a:gd name="connsiteX9" fmla="*/ 1352550 w 2400300"/>
                <a:gd name="connsiteY9" fmla="*/ 987425 h 1025525"/>
                <a:gd name="connsiteX10" fmla="*/ 2400300 w 2400300"/>
                <a:gd name="connsiteY10" fmla="*/ 1025525 h 1025525"/>
                <a:gd name="connsiteX0" fmla="*/ 0 w 2400300"/>
                <a:gd name="connsiteY0" fmla="*/ 0 h 1025525"/>
                <a:gd name="connsiteX1" fmla="*/ 295275 w 2400300"/>
                <a:gd name="connsiteY1" fmla="*/ 723900 h 1025525"/>
                <a:gd name="connsiteX2" fmla="*/ 447675 w 2400300"/>
                <a:gd name="connsiteY2" fmla="*/ 808038 h 1025525"/>
                <a:gd name="connsiteX3" fmla="*/ 596900 w 2400300"/>
                <a:gd name="connsiteY3" fmla="*/ 871538 h 1025525"/>
                <a:gd name="connsiteX4" fmla="*/ 749300 w 2400300"/>
                <a:gd name="connsiteY4" fmla="*/ 929481 h 1025525"/>
                <a:gd name="connsiteX5" fmla="*/ 900906 w 2400300"/>
                <a:gd name="connsiteY5" fmla="*/ 947738 h 1025525"/>
                <a:gd name="connsiteX6" fmla="*/ 1050925 w 2400300"/>
                <a:gd name="connsiteY6" fmla="*/ 965200 h 1025525"/>
                <a:gd name="connsiteX7" fmla="*/ 1200150 w 2400300"/>
                <a:gd name="connsiteY7" fmla="*/ 977900 h 1025525"/>
                <a:gd name="connsiteX8" fmla="*/ 1352550 w 2400300"/>
                <a:gd name="connsiteY8" fmla="*/ 987425 h 1025525"/>
                <a:gd name="connsiteX9" fmla="*/ 2400300 w 2400300"/>
                <a:gd name="connsiteY9" fmla="*/ 1025525 h 1025525"/>
                <a:gd name="connsiteX0" fmla="*/ 0 w 2400300"/>
                <a:gd name="connsiteY0" fmla="*/ 0 h 1025525"/>
                <a:gd name="connsiteX1" fmla="*/ 295275 w 2400300"/>
                <a:gd name="connsiteY1" fmla="*/ 723900 h 1025525"/>
                <a:gd name="connsiteX2" fmla="*/ 447675 w 2400300"/>
                <a:gd name="connsiteY2" fmla="*/ 808038 h 1025525"/>
                <a:gd name="connsiteX3" fmla="*/ 596900 w 2400300"/>
                <a:gd name="connsiteY3" fmla="*/ 871538 h 1025525"/>
                <a:gd name="connsiteX4" fmla="*/ 749300 w 2400300"/>
                <a:gd name="connsiteY4" fmla="*/ 929481 h 1025525"/>
                <a:gd name="connsiteX5" fmla="*/ 900906 w 2400300"/>
                <a:gd name="connsiteY5" fmla="*/ 947738 h 1025525"/>
                <a:gd name="connsiteX6" fmla="*/ 1050925 w 2400300"/>
                <a:gd name="connsiteY6" fmla="*/ 965200 h 1025525"/>
                <a:gd name="connsiteX7" fmla="*/ 1200150 w 2400300"/>
                <a:gd name="connsiteY7" fmla="*/ 977900 h 1025525"/>
                <a:gd name="connsiteX8" fmla="*/ 1352550 w 2400300"/>
                <a:gd name="connsiteY8" fmla="*/ 987425 h 1025525"/>
                <a:gd name="connsiteX9" fmla="*/ 2400300 w 2400300"/>
                <a:gd name="connsiteY9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749300 w 2400300"/>
                <a:gd name="connsiteY3" fmla="*/ 929481 h 1025525"/>
                <a:gd name="connsiteX4" fmla="*/ 900906 w 2400300"/>
                <a:gd name="connsiteY4" fmla="*/ 947738 h 1025525"/>
                <a:gd name="connsiteX5" fmla="*/ 1050925 w 2400300"/>
                <a:gd name="connsiteY5" fmla="*/ 965200 h 1025525"/>
                <a:gd name="connsiteX6" fmla="*/ 1200150 w 2400300"/>
                <a:gd name="connsiteY6" fmla="*/ 977900 h 1025525"/>
                <a:gd name="connsiteX7" fmla="*/ 1352550 w 2400300"/>
                <a:gd name="connsiteY7" fmla="*/ 987425 h 1025525"/>
                <a:gd name="connsiteX8" fmla="*/ 2400300 w 2400300"/>
                <a:gd name="connsiteY8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596900 w 2400300"/>
                <a:gd name="connsiteY2" fmla="*/ 871538 h 1025525"/>
                <a:gd name="connsiteX3" fmla="*/ 900906 w 2400300"/>
                <a:gd name="connsiteY3" fmla="*/ 947738 h 1025525"/>
                <a:gd name="connsiteX4" fmla="*/ 1050925 w 2400300"/>
                <a:gd name="connsiteY4" fmla="*/ 965200 h 1025525"/>
                <a:gd name="connsiteX5" fmla="*/ 1200150 w 2400300"/>
                <a:gd name="connsiteY5" fmla="*/ 977900 h 1025525"/>
                <a:gd name="connsiteX6" fmla="*/ 1352550 w 2400300"/>
                <a:gd name="connsiteY6" fmla="*/ 987425 h 1025525"/>
                <a:gd name="connsiteX7" fmla="*/ 2400300 w 2400300"/>
                <a:gd name="connsiteY7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1022141 w 2400300"/>
                <a:gd name="connsiteY2" fmla="*/ 636046 h 1025525"/>
                <a:gd name="connsiteX3" fmla="*/ 900906 w 2400300"/>
                <a:gd name="connsiteY3" fmla="*/ 947738 h 1025525"/>
                <a:gd name="connsiteX4" fmla="*/ 1050925 w 2400300"/>
                <a:gd name="connsiteY4" fmla="*/ 965200 h 1025525"/>
                <a:gd name="connsiteX5" fmla="*/ 1200150 w 2400300"/>
                <a:gd name="connsiteY5" fmla="*/ 977900 h 1025525"/>
                <a:gd name="connsiteX6" fmla="*/ 1352550 w 2400300"/>
                <a:gd name="connsiteY6" fmla="*/ 987425 h 1025525"/>
                <a:gd name="connsiteX7" fmla="*/ 2400300 w 2400300"/>
                <a:gd name="connsiteY7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1352550 w 2400300"/>
                <a:gd name="connsiteY5" fmla="*/ 987425 h 1025525"/>
                <a:gd name="connsiteX6" fmla="*/ 2400300 w 2400300"/>
                <a:gd name="connsiteY6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050925 w 2400300"/>
                <a:gd name="connsiteY3" fmla="*/ 965200 h 1025525"/>
                <a:gd name="connsiteX4" fmla="*/ 1200150 w 2400300"/>
                <a:gd name="connsiteY4" fmla="*/ 977900 h 1025525"/>
                <a:gd name="connsiteX5" fmla="*/ 2400300 w 2400300"/>
                <a:gd name="connsiteY5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0906 w 2400300"/>
                <a:gd name="connsiteY2" fmla="*/ 947738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47675 w 2400300"/>
                <a:gd name="connsiteY1" fmla="*/ 808038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400300"/>
                <a:gd name="connsiteY0" fmla="*/ 0 h 1025525"/>
                <a:gd name="connsiteX1" fmla="*/ 452438 w 2400300"/>
                <a:gd name="connsiteY1" fmla="*/ 819944 h 1025525"/>
                <a:gd name="connsiteX2" fmla="*/ 905668 w 2400300"/>
                <a:gd name="connsiteY2" fmla="*/ 938213 h 1025525"/>
                <a:gd name="connsiteX3" fmla="*/ 1200150 w 2400300"/>
                <a:gd name="connsiteY3" fmla="*/ 977900 h 1025525"/>
                <a:gd name="connsiteX4" fmla="*/ 2400300 w 2400300"/>
                <a:gd name="connsiteY4" fmla="*/ 1025525 h 1025525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197769 w 2397919"/>
                <a:gd name="connsiteY3" fmla="*/ 968375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903287 w 2397919"/>
                <a:gd name="connsiteY2" fmla="*/ 928688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1200150 w 2397919"/>
                <a:gd name="connsiteY3" fmla="*/ 958850 h 1016000"/>
                <a:gd name="connsiteX4" fmla="*/ 2397919 w 2397919"/>
                <a:gd name="connsiteY4" fmla="*/ 1016000 h 1016000"/>
                <a:gd name="connsiteX0" fmla="*/ 0 w 2397919"/>
                <a:gd name="connsiteY0" fmla="*/ 0 h 1016000"/>
                <a:gd name="connsiteX1" fmla="*/ 450057 w 2397919"/>
                <a:gd name="connsiteY1" fmla="*/ 810419 h 1016000"/>
                <a:gd name="connsiteX2" fmla="*/ 1050925 w 2397919"/>
                <a:gd name="connsiteY2" fmla="*/ 942975 h 1016000"/>
                <a:gd name="connsiteX3" fmla="*/ 2397919 w 2397919"/>
                <a:gd name="connsiteY3" fmla="*/ 1016000 h 1016000"/>
                <a:gd name="connsiteX0" fmla="*/ 0 w 2412822"/>
                <a:gd name="connsiteY0" fmla="*/ 0 h 976334"/>
                <a:gd name="connsiteX1" fmla="*/ 450057 w 2412822"/>
                <a:gd name="connsiteY1" fmla="*/ 810419 h 976334"/>
                <a:gd name="connsiteX2" fmla="*/ 1050925 w 2412822"/>
                <a:gd name="connsiteY2" fmla="*/ 942975 h 976334"/>
                <a:gd name="connsiteX3" fmla="*/ 2412822 w 2412822"/>
                <a:gd name="connsiteY3" fmla="*/ 976334 h 976334"/>
                <a:gd name="connsiteX0" fmla="*/ 0 w 2412822"/>
                <a:gd name="connsiteY0" fmla="*/ 0 h 976334"/>
                <a:gd name="connsiteX1" fmla="*/ 450057 w 2412822"/>
                <a:gd name="connsiteY1" fmla="*/ 810419 h 976334"/>
                <a:gd name="connsiteX2" fmla="*/ 1050925 w 2412822"/>
                <a:gd name="connsiteY2" fmla="*/ 942975 h 976334"/>
                <a:gd name="connsiteX3" fmla="*/ 2412822 w 2412822"/>
                <a:gd name="connsiteY3" fmla="*/ 976334 h 976334"/>
                <a:gd name="connsiteX0" fmla="*/ 0 w 2468179"/>
                <a:gd name="connsiteY0" fmla="*/ 0 h 943000"/>
                <a:gd name="connsiteX1" fmla="*/ 450057 w 2468179"/>
                <a:gd name="connsiteY1" fmla="*/ 810419 h 943000"/>
                <a:gd name="connsiteX2" fmla="*/ 1050925 w 2468179"/>
                <a:gd name="connsiteY2" fmla="*/ 942975 h 943000"/>
                <a:gd name="connsiteX3" fmla="*/ 2468179 w 2468179"/>
                <a:gd name="connsiteY3" fmla="*/ 800675 h 943000"/>
                <a:gd name="connsiteX0" fmla="*/ 0 w 2468179"/>
                <a:gd name="connsiteY0" fmla="*/ 0 h 943003"/>
                <a:gd name="connsiteX1" fmla="*/ 450057 w 2468179"/>
                <a:gd name="connsiteY1" fmla="*/ 810419 h 943003"/>
                <a:gd name="connsiteX2" fmla="*/ 1050925 w 2468179"/>
                <a:gd name="connsiteY2" fmla="*/ 942975 h 943003"/>
                <a:gd name="connsiteX3" fmla="*/ 2109015 w 2468179"/>
                <a:gd name="connsiteY3" fmla="*/ 822142 h 943003"/>
                <a:gd name="connsiteX4" fmla="*/ 2468179 w 2468179"/>
                <a:gd name="connsiteY4" fmla="*/ 800675 h 943003"/>
                <a:gd name="connsiteX0" fmla="*/ 0 w 2468179"/>
                <a:gd name="connsiteY0" fmla="*/ 0 h 942978"/>
                <a:gd name="connsiteX1" fmla="*/ 450057 w 2468179"/>
                <a:gd name="connsiteY1" fmla="*/ 810419 h 942978"/>
                <a:gd name="connsiteX2" fmla="*/ 1050925 w 2468179"/>
                <a:gd name="connsiteY2" fmla="*/ 942975 h 942978"/>
                <a:gd name="connsiteX3" fmla="*/ 1887590 w 2468179"/>
                <a:gd name="connsiteY3" fmla="*/ 807031 h 942978"/>
                <a:gd name="connsiteX4" fmla="*/ 2109015 w 2468179"/>
                <a:gd name="connsiteY4" fmla="*/ 822142 h 942978"/>
                <a:gd name="connsiteX5" fmla="*/ 2468179 w 2468179"/>
                <a:gd name="connsiteY5" fmla="*/ 800675 h 942978"/>
                <a:gd name="connsiteX0" fmla="*/ 530 w 2125880"/>
                <a:gd name="connsiteY0" fmla="*/ 0 h 1280452"/>
                <a:gd name="connsiteX1" fmla="*/ 450587 w 2125880"/>
                <a:gd name="connsiteY1" fmla="*/ 810419 h 1280452"/>
                <a:gd name="connsiteX2" fmla="*/ 1051455 w 2125880"/>
                <a:gd name="connsiteY2" fmla="*/ 942975 h 1280452"/>
                <a:gd name="connsiteX3" fmla="*/ 1888120 w 2125880"/>
                <a:gd name="connsiteY3" fmla="*/ 807031 h 1280452"/>
                <a:gd name="connsiteX4" fmla="*/ 2109545 w 2125880"/>
                <a:gd name="connsiteY4" fmla="*/ 822142 h 1280452"/>
                <a:gd name="connsiteX5" fmla="*/ 1099 w 2125880"/>
                <a:gd name="connsiteY5" fmla="*/ 1280433 h 1280452"/>
                <a:gd name="connsiteX0" fmla="*/ 530 w 2125880"/>
                <a:gd name="connsiteY0" fmla="*/ 0 h 1280452"/>
                <a:gd name="connsiteX1" fmla="*/ 450587 w 2125880"/>
                <a:gd name="connsiteY1" fmla="*/ 810419 h 1280452"/>
                <a:gd name="connsiteX2" fmla="*/ 1051455 w 2125880"/>
                <a:gd name="connsiteY2" fmla="*/ 942975 h 1280452"/>
                <a:gd name="connsiteX3" fmla="*/ 1888120 w 2125880"/>
                <a:gd name="connsiteY3" fmla="*/ 807031 h 1280452"/>
                <a:gd name="connsiteX4" fmla="*/ 2109545 w 2125880"/>
                <a:gd name="connsiteY4" fmla="*/ 822142 h 1280452"/>
                <a:gd name="connsiteX5" fmla="*/ 1099 w 2125880"/>
                <a:gd name="connsiteY5" fmla="*/ 1280433 h 1280452"/>
                <a:gd name="connsiteX6" fmla="*/ 530 w 2125880"/>
                <a:gd name="connsiteY6" fmla="*/ 0 h 1280452"/>
                <a:gd name="connsiteX0" fmla="*/ 4787 w 2130110"/>
                <a:gd name="connsiteY0" fmla="*/ 0 h 1089695"/>
                <a:gd name="connsiteX1" fmla="*/ 454844 w 2130110"/>
                <a:gd name="connsiteY1" fmla="*/ 810419 h 1089695"/>
                <a:gd name="connsiteX2" fmla="*/ 1055712 w 2130110"/>
                <a:gd name="connsiteY2" fmla="*/ 942975 h 1089695"/>
                <a:gd name="connsiteX3" fmla="*/ 1892377 w 2130110"/>
                <a:gd name="connsiteY3" fmla="*/ 807031 h 1089695"/>
                <a:gd name="connsiteX4" fmla="*/ 2113802 w 2130110"/>
                <a:gd name="connsiteY4" fmla="*/ 822142 h 1089695"/>
                <a:gd name="connsiteX5" fmla="*/ 1097 w 2130110"/>
                <a:gd name="connsiteY5" fmla="*/ 1089663 h 1089695"/>
                <a:gd name="connsiteX6" fmla="*/ 4787 w 2130110"/>
                <a:gd name="connsiteY6" fmla="*/ 0 h 1089695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671 w 2422132"/>
                <a:gd name="connsiteY0" fmla="*/ 0 h 1089978"/>
                <a:gd name="connsiteX1" fmla="*/ 454728 w 2422132"/>
                <a:gd name="connsiteY1" fmla="*/ 810419 h 1089978"/>
                <a:gd name="connsiteX2" fmla="*/ 1055596 w 2422132"/>
                <a:gd name="connsiteY2" fmla="*/ 942975 h 1089978"/>
                <a:gd name="connsiteX3" fmla="*/ 1892261 w 2422132"/>
                <a:gd name="connsiteY3" fmla="*/ 807031 h 1089978"/>
                <a:gd name="connsiteX4" fmla="*/ 2407500 w 2422132"/>
                <a:gd name="connsiteY4" fmla="*/ 1088464 h 1089978"/>
                <a:gd name="connsiteX5" fmla="*/ 981 w 2422132"/>
                <a:gd name="connsiteY5" fmla="*/ 1089663 h 1089978"/>
                <a:gd name="connsiteX6" fmla="*/ 4671 w 2422132"/>
                <a:gd name="connsiteY6" fmla="*/ 0 h 1089978"/>
                <a:gd name="connsiteX0" fmla="*/ 4762 w 2407591"/>
                <a:gd name="connsiteY0" fmla="*/ 0 h 1089781"/>
                <a:gd name="connsiteX1" fmla="*/ 454819 w 2407591"/>
                <a:gd name="connsiteY1" fmla="*/ 810419 h 1089781"/>
                <a:gd name="connsiteX2" fmla="*/ 1055687 w 2407591"/>
                <a:gd name="connsiteY2" fmla="*/ 942975 h 1089781"/>
                <a:gd name="connsiteX3" fmla="*/ 1892352 w 2407591"/>
                <a:gd name="connsiteY3" fmla="*/ 807031 h 1089781"/>
                <a:gd name="connsiteX4" fmla="*/ 2407591 w 2407591"/>
                <a:gd name="connsiteY4" fmla="*/ 1088464 h 1089781"/>
                <a:gd name="connsiteX5" fmla="*/ 1072 w 2407591"/>
                <a:gd name="connsiteY5" fmla="*/ 1089663 h 1089781"/>
                <a:gd name="connsiteX6" fmla="*/ 4762 w 2407591"/>
                <a:gd name="connsiteY6" fmla="*/ 0 h 1089781"/>
                <a:gd name="connsiteX0" fmla="*/ 4762 w 2407591"/>
                <a:gd name="connsiteY0" fmla="*/ 0 h 1149129"/>
                <a:gd name="connsiteX1" fmla="*/ 454819 w 2407591"/>
                <a:gd name="connsiteY1" fmla="*/ 810419 h 1149129"/>
                <a:gd name="connsiteX2" fmla="*/ 1055687 w 2407591"/>
                <a:gd name="connsiteY2" fmla="*/ 942975 h 1149129"/>
                <a:gd name="connsiteX3" fmla="*/ 1892352 w 2407591"/>
                <a:gd name="connsiteY3" fmla="*/ 807031 h 1149129"/>
                <a:gd name="connsiteX4" fmla="*/ 2407591 w 2407591"/>
                <a:gd name="connsiteY4" fmla="*/ 1088464 h 1149129"/>
                <a:gd name="connsiteX5" fmla="*/ 1072 w 2407591"/>
                <a:gd name="connsiteY5" fmla="*/ 1089663 h 1149129"/>
                <a:gd name="connsiteX6" fmla="*/ 4762 w 2407591"/>
                <a:gd name="connsiteY6" fmla="*/ 0 h 1149129"/>
                <a:gd name="connsiteX0" fmla="*/ 4762 w 2407591"/>
                <a:gd name="connsiteY0" fmla="*/ 0 h 1204612"/>
                <a:gd name="connsiteX1" fmla="*/ 454819 w 2407591"/>
                <a:gd name="connsiteY1" fmla="*/ 810419 h 1204612"/>
                <a:gd name="connsiteX2" fmla="*/ 1055687 w 2407591"/>
                <a:gd name="connsiteY2" fmla="*/ 942975 h 1204612"/>
                <a:gd name="connsiteX3" fmla="*/ 1892352 w 2407591"/>
                <a:gd name="connsiteY3" fmla="*/ 807031 h 1204612"/>
                <a:gd name="connsiteX4" fmla="*/ 2407591 w 2407591"/>
                <a:gd name="connsiteY4" fmla="*/ 1088464 h 1204612"/>
                <a:gd name="connsiteX5" fmla="*/ 1072 w 2407591"/>
                <a:gd name="connsiteY5" fmla="*/ 1089663 h 1204612"/>
                <a:gd name="connsiteX6" fmla="*/ 4762 w 2407591"/>
                <a:gd name="connsiteY6" fmla="*/ 0 h 1204612"/>
                <a:gd name="connsiteX0" fmla="*/ 4762 w 2407591"/>
                <a:gd name="connsiteY0" fmla="*/ 0 h 1204612"/>
                <a:gd name="connsiteX1" fmla="*/ 454819 w 2407591"/>
                <a:gd name="connsiteY1" fmla="*/ 810419 h 1204612"/>
                <a:gd name="connsiteX2" fmla="*/ 1055687 w 2407591"/>
                <a:gd name="connsiteY2" fmla="*/ 942975 h 1204612"/>
                <a:gd name="connsiteX3" fmla="*/ 1892352 w 2407591"/>
                <a:gd name="connsiteY3" fmla="*/ 807031 h 1204612"/>
                <a:gd name="connsiteX4" fmla="*/ 2407591 w 2407591"/>
                <a:gd name="connsiteY4" fmla="*/ 1088464 h 1204612"/>
                <a:gd name="connsiteX5" fmla="*/ 1072 w 2407591"/>
                <a:gd name="connsiteY5" fmla="*/ 1089663 h 1204612"/>
                <a:gd name="connsiteX6" fmla="*/ 4762 w 2407591"/>
                <a:gd name="connsiteY6" fmla="*/ 0 h 1204612"/>
                <a:gd name="connsiteX0" fmla="*/ 4762 w 2407591"/>
                <a:gd name="connsiteY0" fmla="*/ 0 h 1090916"/>
                <a:gd name="connsiteX1" fmla="*/ 454819 w 2407591"/>
                <a:gd name="connsiteY1" fmla="*/ 810419 h 1090916"/>
                <a:gd name="connsiteX2" fmla="*/ 1055687 w 2407591"/>
                <a:gd name="connsiteY2" fmla="*/ 942975 h 1090916"/>
                <a:gd name="connsiteX3" fmla="*/ 1892352 w 2407591"/>
                <a:gd name="connsiteY3" fmla="*/ 807031 h 1090916"/>
                <a:gd name="connsiteX4" fmla="*/ 2407591 w 2407591"/>
                <a:gd name="connsiteY4" fmla="*/ 1088464 h 1090916"/>
                <a:gd name="connsiteX5" fmla="*/ 1072 w 2407591"/>
                <a:gd name="connsiteY5" fmla="*/ 1089663 h 1090916"/>
                <a:gd name="connsiteX6" fmla="*/ 4762 w 2407591"/>
                <a:gd name="connsiteY6" fmla="*/ 0 h 1090916"/>
                <a:gd name="connsiteX0" fmla="*/ 4762 w 2408222"/>
                <a:gd name="connsiteY0" fmla="*/ 0 h 1089781"/>
                <a:gd name="connsiteX1" fmla="*/ 454819 w 2408222"/>
                <a:gd name="connsiteY1" fmla="*/ 810419 h 1089781"/>
                <a:gd name="connsiteX2" fmla="*/ 1055687 w 2408222"/>
                <a:gd name="connsiteY2" fmla="*/ 942975 h 1089781"/>
                <a:gd name="connsiteX3" fmla="*/ 1892352 w 2408222"/>
                <a:gd name="connsiteY3" fmla="*/ 807031 h 1089781"/>
                <a:gd name="connsiteX4" fmla="*/ 2407591 w 2408222"/>
                <a:gd name="connsiteY4" fmla="*/ 1088464 h 1089781"/>
                <a:gd name="connsiteX5" fmla="*/ 1072 w 2408222"/>
                <a:gd name="connsiteY5" fmla="*/ 1089663 h 1089781"/>
                <a:gd name="connsiteX6" fmla="*/ 4762 w 2408222"/>
                <a:gd name="connsiteY6" fmla="*/ 0 h 1089781"/>
                <a:gd name="connsiteX0" fmla="*/ 3690 w 2407150"/>
                <a:gd name="connsiteY0" fmla="*/ 0 h 1089663"/>
                <a:gd name="connsiteX1" fmla="*/ 453747 w 2407150"/>
                <a:gd name="connsiteY1" fmla="*/ 810419 h 1089663"/>
                <a:gd name="connsiteX2" fmla="*/ 1054615 w 2407150"/>
                <a:gd name="connsiteY2" fmla="*/ 942975 h 1089663"/>
                <a:gd name="connsiteX3" fmla="*/ 1891280 w 2407150"/>
                <a:gd name="connsiteY3" fmla="*/ 807031 h 1089663"/>
                <a:gd name="connsiteX4" fmla="*/ 2406519 w 2407150"/>
                <a:gd name="connsiteY4" fmla="*/ 1088464 h 1089663"/>
                <a:gd name="connsiteX5" fmla="*/ 0 w 2407150"/>
                <a:gd name="connsiteY5" fmla="*/ 1089663 h 1089663"/>
                <a:gd name="connsiteX6" fmla="*/ 3690 w 2407150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1891280 w 2406519"/>
                <a:gd name="connsiteY3" fmla="*/ 807031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82981"/>
                <a:gd name="connsiteY0" fmla="*/ 0 h 1089663"/>
                <a:gd name="connsiteX1" fmla="*/ 453747 w 2482981"/>
                <a:gd name="connsiteY1" fmla="*/ 810419 h 1089663"/>
                <a:gd name="connsiteX2" fmla="*/ 1054615 w 2482981"/>
                <a:gd name="connsiteY2" fmla="*/ 942975 h 1089663"/>
                <a:gd name="connsiteX3" fmla="*/ 2404390 w 2482981"/>
                <a:gd name="connsiteY3" fmla="*/ 1009134 h 1089663"/>
                <a:gd name="connsiteX4" fmla="*/ 2406519 w 2482981"/>
                <a:gd name="connsiteY4" fmla="*/ 1088464 h 1089663"/>
                <a:gd name="connsiteX5" fmla="*/ 0 w 2482981"/>
                <a:gd name="connsiteY5" fmla="*/ 1089663 h 1089663"/>
                <a:gd name="connsiteX6" fmla="*/ 3690 w 2482981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6519"/>
                <a:gd name="connsiteY0" fmla="*/ 0 h 1089663"/>
                <a:gd name="connsiteX1" fmla="*/ 453747 w 2406519"/>
                <a:gd name="connsiteY1" fmla="*/ 810419 h 1089663"/>
                <a:gd name="connsiteX2" fmla="*/ 1054615 w 2406519"/>
                <a:gd name="connsiteY2" fmla="*/ 942975 h 1089663"/>
                <a:gd name="connsiteX3" fmla="*/ 2404390 w 2406519"/>
                <a:gd name="connsiteY3" fmla="*/ 1009134 h 1089663"/>
                <a:gd name="connsiteX4" fmla="*/ 2406519 w 2406519"/>
                <a:gd name="connsiteY4" fmla="*/ 1088464 h 1089663"/>
                <a:gd name="connsiteX5" fmla="*/ 0 w 2406519"/>
                <a:gd name="connsiteY5" fmla="*/ 1089663 h 1089663"/>
                <a:gd name="connsiteX6" fmla="*/ 3690 w 2406519"/>
                <a:gd name="connsiteY6" fmla="*/ 0 h 1089663"/>
                <a:gd name="connsiteX0" fmla="*/ 3690 w 2409011"/>
                <a:gd name="connsiteY0" fmla="*/ 0 h 1089663"/>
                <a:gd name="connsiteX1" fmla="*/ 453747 w 2409011"/>
                <a:gd name="connsiteY1" fmla="*/ 810419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34082"/>
                <a:gd name="connsiteY0" fmla="*/ 0 h 1089663"/>
                <a:gd name="connsiteX1" fmla="*/ 453747 w 2434082"/>
                <a:gd name="connsiteY1" fmla="*/ 810419 h 1089663"/>
                <a:gd name="connsiteX2" fmla="*/ 1054615 w 2434082"/>
                <a:gd name="connsiteY2" fmla="*/ 942975 h 1089663"/>
                <a:gd name="connsiteX3" fmla="*/ 2409011 w 2434082"/>
                <a:gd name="connsiteY3" fmla="*/ 1076596 h 1089663"/>
                <a:gd name="connsiteX4" fmla="*/ 2406519 w 2434082"/>
                <a:gd name="connsiteY4" fmla="*/ 1088464 h 1089663"/>
                <a:gd name="connsiteX5" fmla="*/ 0 w 2434082"/>
                <a:gd name="connsiteY5" fmla="*/ 1089663 h 1089663"/>
                <a:gd name="connsiteX6" fmla="*/ 3690 w 2434082"/>
                <a:gd name="connsiteY6" fmla="*/ 0 h 1089663"/>
                <a:gd name="connsiteX0" fmla="*/ 3690 w 2409011"/>
                <a:gd name="connsiteY0" fmla="*/ 0 h 1089663"/>
                <a:gd name="connsiteX1" fmla="*/ 453747 w 2409011"/>
                <a:gd name="connsiteY1" fmla="*/ 810419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3747 w 2409011"/>
                <a:gd name="connsiteY1" fmla="*/ 810419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37929"/>
                <a:gd name="connsiteY0" fmla="*/ 0 h 1089663"/>
                <a:gd name="connsiteX1" fmla="*/ 453747 w 2437929"/>
                <a:gd name="connsiteY1" fmla="*/ 810419 h 1089663"/>
                <a:gd name="connsiteX2" fmla="*/ 1054615 w 2437929"/>
                <a:gd name="connsiteY2" fmla="*/ 942975 h 1089663"/>
                <a:gd name="connsiteX3" fmla="*/ 2409011 w 2437929"/>
                <a:gd name="connsiteY3" fmla="*/ 1076596 h 1089663"/>
                <a:gd name="connsiteX4" fmla="*/ 2406519 w 2437929"/>
                <a:gd name="connsiteY4" fmla="*/ 1088464 h 1089663"/>
                <a:gd name="connsiteX5" fmla="*/ 0 w 2437929"/>
                <a:gd name="connsiteY5" fmla="*/ 1089663 h 1089663"/>
                <a:gd name="connsiteX6" fmla="*/ 3690 w 2437929"/>
                <a:gd name="connsiteY6" fmla="*/ 0 h 1089663"/>
                <a:gd name="connsiteX0" fmla="*/ 3690 w 2439468"/>
                <a:gd name="connsiteY0" fmla="*/ 0 h 1089663"/>
                <a:gd name="connsiteX1" fmla="*/ 453747 w 2439468"/>
                <a:gd name="connsiteY1" fmla="*/ 810419 h 1089663"/>
                <a:gd name="connsiteX2" fmla="*/ 1054615 w 2439468"/>
                <a:gd name="connsiteY2" fmla="*/ 942975 h 1089663"/>
                <a:gd name="connsiteX3" fmla="*/ 2409011 w 2439468"/>
                <a:gd name="connsiteY3" fmla="*/ 1076596 h 1089663"/>
                <a:gd name="connsiteX4" fmla="*/ 2406519 w 2439468"/>
                <a:gd name="connsiteY4" fmla="*/ 1088464 h 1089663"/>
                <a:gd name="connsiteX5" fmla="*/ 0 w 2439468"/>
                <a:gd name="connsiteY5" fmla="*/ 1089663 h 1089663"/>
                <a:gd name="connsiteX6" fmla="*/ 3690 w 2439468"/>
                <a:gd name="connsiteY6" fmla="*/ 0 h 1089663"/>
                <a:gd name="connsiteX0" fmla="*/ 3690 w 2409011"/>
                <a:gd name="connsiteY0" fmla="*/ 0 h 1089663"/>
                <a:gd name="connsiteX1" fmla="*/ 453747 w 2409011"/>
                <a:gd name="connsiteY1" fmla="*/ 810419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43349 w 2409011"/>
                <a:gd name="connsiteY1" fmla="*/ 1015616 h 1089663"/>
                <a:gd name="connsiteX2" fmla="*/ 1054615 w 2409011"/>
                <a:gd name="connsiteY2" fmla="*/ 942975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105689"/>
                <a:gd name="connsiteX1" fmla="*/ 443349 w 2409011"/>
                <a:gd name="connsiteY1" fmla="*/ 1015616 h 1105689"/>
                <a:gd name="connsiteX2" fmla="*/ 1051149 w 2409011"/>
                <a:gd name="connsiteY2" fmla="*/ 1062439 h 1105689"/>
                <a:gd name="connsiteX3" fmla="*/ 2409011 w 2409011"/>
                <a:gd name="connsiteY3" fmla="*/ 1076596 h 1105689"/>
                <a:gd name="connsiteX4" fmla="*/ 2406519 w 2409011"/>
                <a:gd name="connsiteY4" fmla="*/ 1088464 h 1105689"/>
                <a:gd name="connsiteX5" fmla="*/ 0 w 2409011"/>
                <a:gd name="connsiteY5" fmla="*/ 1089663 h 1105689"/>
                <a:gd name="connsiteX6" fmla="*/ 3690 w 2409011"/>
                <a:gd name="connsiteY6" fmla="*/ 0 h 1105689"/>
                <a:gd name="connsiteX0" fmla="*/ 3690 w 2409011"/>
                <a:gd name="connsiteY0" fmla="*/ 0 h 1105689"/>
                <a:gd name="connsiteX1" fmla="*/ 452013 w 2409011"/>
                <a:gd name="connsiteY1" fmla="*/ 1015616 h 1105689"/>
                <a:gd name="connsiteX2" fmla="*/ 1051149 w 2409011"/>
                <a:gd name="connsiteY2" fmla="*/ 1062439 h 1105689"/>
                <a:gd name="connsiteX3" fmla="*/ 2409011 w 2409011"/>
                <a:gd name="connsiteY3" fmla="*/ 1076596 h 1105689"/>
                <a:gd name="connsiteX4" fmla="*/ 2406519 w 2409011"/>
                <a:gd name="connsiteY4" fmla="*/ 1088464 h 1105689"/>
                <a:gd name="connsiteX5" fmla="*/ 0 w 2409011"/>
                <a:gd name="connsiteY5" fmla="*/ 1089663 h 1105689"/>
                <a:gd name="connsiteX6" fmla="*/ 3690 w 2409011"/>
                <a:gd name="connsiteY6" fmla="*/ 0 h 1105689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  <a:gd name="connsiteX0" fmla="*/ 3690 w 2409011"/>
                <a:gd name="connsiteY0" fmla="*/ 0 h 1089663"/>
                <a:gd name="connsiteX1" fmla="*/ 452013 w 2409011"/>
                <a:gd name="connsiteY1" fmla="*/ 1015616 h 1089663"/>
                <a:gd name="connsiteX2" fmla="*/ 1051149 w 2409011"/>
                <a:gd name="connsiteY2" fmla="*/ 1062439 h 1089663"/>
                <a:gd name="connsiteX3" fmla="*/ 2409011 w 2409011"/>
                <a:gd name="connsiteY3" fmla="*/ 1076596 h 1089663"/>
                <a:gd name="connsiteX4" fmla="*/ 2406519 w 2409011"/>
                <a:gd name="connsiteY4" fmla="*/ 1088464 h 1089663"/>
                <a:gd name="connsiteX5" fmla="*/ 0 w 2409011"/>
                <a:gd name="connsiteY5" fmla="*/ 1089663 h 1089663"/>
                <a:gd name="connsiteX6" fmla="*/ 3690 w 2409011"/>
                <a:gd name="connsiteY6" fmla="*/ 0 h 108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011" h="1089663">
                  <a:moveTo>
                    <a:pt x="3690" y="0"/>
                  </a:moveTo>
                  <a:cubicBezTo>
                    <a:pt x="23323" y="883205"/>
                    <a:pt x="258374" y="981899"/>
                    <a:pt x="452013" y="1015616"/>
                  </a:cubicBezTo>
                  <a:cubicBezTo>
                    <a:pt x="645652" y="1049333"/>
                    <a:pt x="723251" y="1046654"/>
                    <a:pt x="1051149" y="1062439"/>
                  </a:cubicBezTo>
                  <a:cubicBezTo>
                    <a:pt x="1379047" y="1078224"/>
                    <a:pt x="2058078" y="1077848"/>
                    <a:pt x="2409011" y="1076596"/>
                  </a:cubicBezTo>
                  <a:cubicBezTo>
                    <a:pt x="2403446" y="1084484"/>
                    <a:pt x="2404999" y="1086398"/>
                    <a:pt x="2406519" y="1088464"/>
                  </a:cubicBezTo>
                  <a:lnTo>
                    <a:pt x="0" y="1089663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820051" y="2652773"/>
              <a:ext cx="176922" cy="18298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026200" y="4025403"/>
              <a:ext cx="176922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32348" y="4281003"/>
              <a:ext cx="176922" cy="20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438497" y="4367403"/>
              <a:ext cx="176922" cy="115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644646" y="4410603"/>
              <a:ext cx="176922" cy="7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56943" y="4446602"/>
              <a:ext cx="176922" cy="360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263092" y="4453803"/>
              <a:ext cx="176922" cy="2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469240" y="4461002"/>
              <a:ext cx="176922" cy="216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675389" y="4464603"/>
              <a:ext cx="176922" cy="1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881538" y="4468203"/>
              <a:ext cx="176922" cy="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087686" y="4468203"/>
              <a:ext cx="176922" cy="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293835" y="4471803"/>
              <a:ext cx="176922" cy="10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499984" y="4471803"/>
              <a:ext cx="176922" cy="10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706132" y="4475402"/>
              <a:ext cx="176922" cy="72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912281" y="4475402"/>
              <a:ext cx="176922" cy="72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1118426" y="4475402"/>
              <a:ext cx="176922" cy="72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850794" y="4432202"/>
              <a:ext cx="176922" cy="504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009176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15323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21471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627618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833765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039913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246059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452206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658354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864501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070649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276796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482944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689091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895238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101386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307527" y="4487917"/>
              <a:ext cx="0" cy="53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747442" y="2656099"/>
              <a:ext cx="57005" cy="2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7747442" y="3571015"/>
              <a:ext cx="57005" cy="2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368652" y="2525882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200" dirty="0" smtClean="0"/>
                <a:t>1</a:t>
              </a:r>
              <a:endParaRPr lang="da-DK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10106" y="3430480"/>
              <a:ext cx="5972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200" dirty="0" smtClean="0"/>
                <a:t>1/2</a:t>
              </a:r>
              <a:endParaRPr lang="da-DK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92500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1</a:t>
              </a:r>
              <a:endParaRPr lang="da-DK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98283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2</a:t>
              </a:r>
              <a:endParaRPr lang="da-DK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04067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409849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15633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821415" y="4483326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smtClean="0"/>
                <a:t>6</a:t>
              </a:r>
              <a:endParaRPr lang="da-DK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027200" y="4483325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091752" y="4476792"/>
              <a:ext cx="438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/>
                <a:t>n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7804445" y="2414936"/>
              <a:ext cx="0" cy="2070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043441" y="3024197"/>
              <a:ext cx="725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dirty="0" smtClean="0">
                  <a:solidFill>
                    <a:srgbClr val="C00000"/>
                  </a:solidFill>
                </a:rPr>
                <a:t>1/x</a:t>
              </a:r>
              <a:r>
                <a:rPr lang="da-DK" sz="1050" baseline="30000" dirty="0" smtClean="0">
                  <a:solidFill>
                    <a:srgbClr val="C00000"/>
                  </a:solidFill>
                </a:rPr>
                <a:t>2</a:t>
              </a:r>
              <a:endParaRPr lang="da-DK" sz="1050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7804445" y="4489377"/>
              <a:ext cx="38039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itle 1"/>
          <p:cNvSpPr txBox="1">
            <a:spLocks/>
          </p:cNvSpPr>
          <p:nvPr/>
        </p:nvSpPr>
        <p:spPr>
          <a:xfrm>
            <a:off x="165821" y="910642"/>
            <a:ext cx="60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smtClean="0"/>
              <a:t>=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7035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7" grpId="0"/>
      <p:bldP spid="28" grpId="0"/>
      <p:bldP spid="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2820</Words>
  <Application>Microsoft Office PowerPoint</Application>
  <PresentationFormat>Widescreen</PresentationFormat>
  <Paragraphs>2007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Datalogi</vt:lpstr>
      <vt:lpstr>PowerPoint Presentation</vt:lpstr>
      <vt:lpstr>&lt;&lt; Kassogram &gt;&gt;</vt:lpstr>
      <vt:lpstr>PowerPoint Presentation</vt:lpstr>
      <vt:lpstr>PowerPoint Presentation</vt:lpstr>
      <vt:lpstr>PowerPoint Presentation</vt:lpstr>
      <vt:lpstr>PowerPoint Presentation</vt:lpstr>
      <vt:lpstr>Samlet bredde</vt:lpstr>
      <vt:lpstr>Samlet størrelse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Lenovo ThinkStation P710</vt:lpstr>
      <vt:lpstr>PowerPoint Presentation</vt:lpstr>
      <vt:lpstr>PowerPoint Presentation</vt:lpstr>
      <vt:lpstr>Intel Xeon  E5-2643 v4-processor</vt:lpstr>
      <vt:lpstr>PowerPoint Presentation</vt:lpstr>
      <vt:lpstr>Hukommelseshierarki</vt:lpstr>
      <vt:lpstr>PowerPoint Presentation</vt:lpstr>
      <vt:lpstr>PowerPoint Presentation</vt:lpstr>
      <vt:lpstr>Primtal</vt:lpstr>
      <vt:lpstr>Primtalsfaktorisering</vt:lpstr>
      <vt:lpstr>Ide    Konstruer Md ud fra Md/p, hvor p mindste primfaktor i d</vt:lpstr>
      <vt:lpstr>Cache Oblivious Algoritme</vt:lpstr>
      <vt:lpstr>Eksperimentelle Resultater</vt:lpstr>
      <vt:lpstr>PowerPoint Presentation</vt:lpstr>
      <vt:lpstr>&lt;&lt; Kassogram &gt;&gt;</vt:lpstr>
      <vt:lpstr>Tak for nu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164</cp:revision>
  <dcterms:created xsi:type="dcterms:W3CDTF">2017-08-18T17:26:17Z</dcterms:created>
  <dcterms:modified xsi:type="dcterms:W3CDTF">2017-08-25T07:40:54Z</dcterms:modified>
</cp:coreProperties>
</file>