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3" r:id="rId3"/>
    <p:sldId id="264" r:id="rId4"/>
    <p:sldId id="265" r:id="rId5"/>
    <p:sldId id="270" r:id="rId6"/>
    <p:sldId id="272" r:id="rId7"/>
    <p:sldId id="261" r:id="rId8"/>
    <p:sldId id="271" r:id="rId9"/>
    <p:sldId id="273" r:id="rId10"/>
    <p:sldId id="259" r:id="rId11"/>
    <p:sldId id="260" r:id="rId12"/>
    <p:sldId id="285" r:id="rId13"/>
    <p:sldId id="280" r:id="rId14"/>
    <p:sldId id="27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B383E7"/>
    <a:srgbClr val="4F81BD"/>
    <a:srgbClr val="F2F2F2"/>
    <a:srgbClr val="D9D9D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3" autoAdjust="0"/>
    <p:restoredTop sz="77273" autoAdjust="0"/>
  </p:normalViewPr>
  <p:slideViewPr>
    <p:cSldViewPr>
      <p:cViewPr varScale="1">
        <p:scale>
          <a:sx n="47" d="100"/>
          <a:sy n="47" d="100"/>
        </p:scale>
        <p:origin x="-4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EC9B8-9D09-4BF4-B085-E0AF06C3F827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1A907-C835-4DB9-86C6-8E13202D3C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11A907-C835-4DB9-86C6-8E13202D3C4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i="1" dirty="0" err="1" smtClean="0"/>
              <a:t>Making</a:t>
            </a:r>
            <a:r>
              <a:rPr lang="da-DK" i="1" dirty="0" smtClean="0"/>
              <a:t> Data </a:t>
            </a:r>
            <a:r>
              <a:rPr lang="da-DK" i="1" dirty="0" err="1" smtClean="0"/>
              <a:t>Structure</a:t>
            </a:r>
            <a:r>
              <a:rPr lang="da-DK" i="1" dirty="0" smtClean="0"/>
              <a:t> </a:t>
            </a:r>
            <a:r>
              <a:rPr lang="da-DK" i="1" dirty="0" err="1" smtClean="0"/>
              <a:t>Persistent</a:t>
            </a:r>
            <a:r>
              <a:rPr lang="da-DK" dirty="0" smtClean="0"/>
              <a:t> [STOC 86, </a:t>
            </a:r>
            <a:r>
              <a:rPr lang="da-DK" dirty="0" err="1" smtClean="0"/>
              <a:t>Driscoll</a:t>
            </a:r>
            <a:r>
              <a:rPr lang="da-DK" dirty="0" smtClean="0"/>
              <a:t>, </a:t>
            </a:r>
            <a:r>
              <a:rPr lang="da-DK" dirty="0" err="1" smtClean="0"/>
              <a:t>Sarnak</a:t>
            </a:r>
            <a:r>
              <a:rPr lang="da-DK" dirty="0" smtClean="0"/>
              <a:t>, </a:t>
            </a:r>
            <a:r>
              <a:rPr lang="da-DK" dirty="0" err="1" smtClean="0"/>
              <a:t>Sleator</a:t>
            </a:r>
            <a:r>
              <a:rPr lang="da-DK" dirty="0" smtClean="0"/>
              <a:t>, </a:t>
            </a:r>
            <a:r>
              <a:rPr lang="da-DK" dirty="0" err="1" smtClean="0"/>
              <a:t>Tarjan</a:t>
            </a:r>
            <a:r>
              <a:rPr lang="da-DK" dirty="0" smtClean="0"/>
              <a:t>]</a:t>
            </a:r>
          </a:p>
          <a:p>
            <a:r>
              <a:rPr lang="en-US" dirty="0" smtClean="0"/>
              <a:t>Two Algorithms for Maintaining Order in a List [STOC 87, Dietz, </a:t>
            </a:r>
            <a:r>
              <a:rPr lang="en-US" dirty="0" err="1" smtClean="0"/>
              <a:t>Sleator</a:t>
            </a:r>
            <a:r>
              <a:rPr lang="en-US" dirty="0" smtClean="0"/>
              <a:t>]	</a:t>
            </a:r>
          </a:p>
          <a:p>
            <a:r>
              <a:rPr lang="da-DK" dirty="0" err="1" smtClean="0"/>
              <a:t>Red-Black</a:t>
            </a:r>
            <a:r>
              <a:rPr lang="da-DK" dirty="0" smtClean="0"/>
              <a:t> </a:t>
            </a:r>
            <a:r>
              <a:rPr lang="da-DK" dirty="0" err="1" smtClean="0"/>
              <a:t>Trees</a:t>
            </a:r>
            <a:r>
              <a:rPr lang="da-DK" dirty="0" smtClean="0"/>
              <a:t> [Acta </a:t>
            </a:r>
            <a:r>
              <a:rPr lang="da-DK" dirty="0" err="1" smtClean="0"/>
              <a:t>Informatica</a:t>
            </a:r>
            <a:r>
              <a:rPr lang="da-DK" dirty="0" smtClean="0"/>
              <a:t>(1) 290-306, Bayer 1972]</a:t>
            </a:r>
          </a:p>
          <a:p>
            <a:r>
              <a:rPr lang="da-DK" dirty="0" err="1" smtClean="0"/>
              <a:t>B-trees</a:t>
            </a:r>
            <a:r>
              <a:rPr lang="da-DK" dirty="0" smtClean="0"/>
              <a:t> [Acta </a:t>
            </a:r>
            <a:r>
              <a:rPr lang="da-DK" dirty="0" err="1" smtClean="0"/>
              <a:t>Informatica</a:t>
            </a:r>
            <a:r>
              <a:rPr lang="da-DK" dirty="0" smtClean="0"/>
              <a:t>(1) 173-189, Bayer 1972]</a:t>
            </a:r>
          </a:p>
          <a:p>
            <a:pPr>
              <a:buNone/>
            </a:pPr>
            <a:endParaRPr lang="da-DK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11A907-C835-4DB9-86C6-8E13202D3C4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Invariant:</a:t>
            </a:r>
            <a:r>
              <a:rPr lang="da-DK" baseline="0" dirty="0" smtClean="0"/>
              <a:t> All </a:t>
            </a:r>
            <a:r>
              <a:rPr lang="da-DK" baseline="0" dirty="0" err="1" smtClean="0"/>
              <a:t>children</a:t>
            </a:r>
            <a:r>
              <a:rPr lang="da-DK" baseline="0" dirty="0" smtClean="0"/>
              <a:t> </a:t>
            </a:r>
            <a:r>
              <a:rPr lang="da-DK" baseline="0" dirty="0" err="1" smtClean="0"/>
              <a:t>outside</a:t>
            </a:r>
            <a:r>
              <a:rPr lang="da-DK" baseline="0" dirty="0" smtClean="0"/>
              <a:t> the </a:t>
            </a:r>
            <a:r>
              <a:rPr lang="da-DK" baseline="0" dirty="0" err="1" smtClean="0"/>
              <a:t>displacement</a:t>
            </a:r>
            <a:r>
              <a:rPr lang="da-DK" baseline="0" dirty="0" smtClean="0"/>
              <a:t> </a:t>
            </a:r>
            <a:r>
              <a:rPr lang="da-DK" baseline="0" dirty="0" err="1" smtClean="0"/>
              <a:t>path</a:t>
            </a:r>
            <a:r>
              <a:rPr lang="da-DK" baseline="0" dirty="0" smtClean="0"/>
              <a:t> </a:t>
            </a:r>
            <a:r>
              <a:rPr lang="da-DK" baseline="0" dirty="0" err="1" smtClean="0"/>
              <a:t>are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black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11A907-C835-4DB9-86C6-8E13202D3C4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E160F-2E5C-4E3C-A95C-812909532F2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833BBB-91A3-4E14-AE9C-D77B0ECC5B11}" type="slidenum">
              <a:rPr lang="da-DK"/>
              <a:pPr/>
              <a:t>14</a:t>
            </a:fld>
            <a:endParaRPr lang="da-DK"/>
          </a:p>
        </p:txBody>
      </p:sp>
      <p:sp>
        <p:nvSpPr>
          <p:cNvPr id="42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641" y="4343510"/>
            <a:ext cx="5486719" cy="4114289"/>
          </a:xfrm>
        </p:spPr>
        <p:txBody>
          <a:bodyPr/>
          <a:lstStyle/>
          <a:p>
            <a:r>
              <a:rPr lang="da-DK" dirty="0" err="1" smtClean="0"/>
              <a:t>Related</a:t>
            </a:r>
            <a:r>
              <a:rPr lang="da-DK" dirty="0" smtClean="0"/>
              <a:t> </a:t>
            </a:r>
            <a:r>
              <a:rPr lang="da-DK" dirty="0" err="1" smtClean="0"/>
              <a:t>work</a:t>
            </a:r>
            <a:r>
              <a:rPr lang="da-DK" dirty="0" smtClean="0"/>
              <a:t>: </a:t>
            </a:r>
            <a:r>
              <a:rPr lang="da-DK" b="1" dirty="0" smtClean="0"/>
              <a:t>ACUNU</a:t>
            </a:r>
            <a:r>
              <a:rPr lang="da-DK" dirty="0" smtClean="0"/>
              <a:t> </a:t>
            </a:r>
            <a:r>
              <a:rPr lang="da-DK" dirty="0" err="1" smtClean="0"/>
              <a:t>considers</a:t>
            </a:r>
            <a:r>
              <a:rPr lang="da-DK" dirty="0" smtClean="0"/>
              <a:t> the problem of </a:t>
            </a:r>
            <a:r>
              <a:rPr lang="da-DK" dirty="0" err="1" smtClean="0"/>
              <a:t>batched</a:t>
            </a:r>
            <a:r>
              <a:rPr lang="da-DK" dirty="0" smtClean="0"/>
              <a:t> </a:t>
            </a:r>
            <a:r>
              <a:rPr lang="da-DK" dirty="0" err="1" smtClean="0"/>
              <a:t>updates</a:t>
            </a:r>
            <a:r>
              <a:rPr lang="da-DK" dirty="0" smtClean="0"/>
              <a:t>, </a:t>
            </a:r>
            <a:r>
              <a:rPr lang="da-DK" dirty="0" err="1" smtClean="0"/>
              <a:t>essentially</a:t>
            </a:r>
            <a:r>
              <a:rPr lang="da-DK" dirty="0" smtClean="0"/>
              <a:t> </a:t>
            </a:r>
            <a:r>
              <a:rPr lang="da-DK" dirty="0" err="1" smtClean="0"/>
              <a:t>trying</a:t>
            </a:r>
            <a:r>
              <a:rPr lang="da-DK" dirty="0" smtClean="0"/>
              <a:t> to speed up </a:t>
            </a:r>
            <a:r>
              <a:rPr lang="da-DK" dirty="0" err="1" smtClean="0"/>
              <a:t>updates</a:t>
            </a:r>
            <a:r>
              <a:rPr lang="da-DK" dirty="0" smtClean="0"/>
              <a:t> by a factor O(B), for </a:t>
            </a:r>
            <a:r>
              <a:rPr lang="da-DK" dirty="0" err="1" smtClean="0"/>
              <a:t>random</a:t>
            </a:r>
            <a:r>
              <a:rPr lang="da-DK" dirty="0" smtClean="0"/>
              <a:t> input.</a:t>
            </a:r>
            <a:r>
              <a:rPr lang="da-DK" baseline="0" dirty="0" smtClean="0"/>
              <a:t> </a:t>
            </a:r>
            <a:r>
              <a:rPr lang="da-DK" baseline="0" dirty="0" err="1" smtClean="0"/>
              <a:t>Require</a:t>
            </a:r>
            <a:r>
              <a:rPr lang="da-DK" baseline="0" dirty="0" smtClean="0"/>
              <a:t> VERSION </a:t>
            </a:r>
            <a:r>
              <a:rPr lang="da-DK" baseline="0" dirty="0" err="1" smtClean="0"/>
              <a:t>tree</a:t>
            </a:r>
            <a:r>
              <a:rPr lang="da-DK" baseline="0" dirty="0" smtClean="0"/>
              <a:t> to </a:t>
            </a:r>
            <a:r>
              <a:rPr lang="da-DK" baseline="0" dirty="0" err="1" smtClean="0"/>
              <a:t>be</a:t>
            </a:r>
            <a:r>
              <a:rPr lang="da-DK" baseline="0" dirty="0" smtClean="0"/>
              <a:t> in </a:t>
            </a:r>
            <a:r>
              <a:rPr lang="da-DK" baseline="0" dirty="0" err="1" smtClean="0"/>
              <a:t>internal</a:t>
            </a:r>
            <a:r>
              <a:rPr lang="da-DK" baseline="0" dirty="0" smtClean="0"/>
              <a:t> </a:t>
            </a:r>
            <a:r>
              <a:rPr lang="da-DK" baseline="0" dirty="0" err="1" smtClean="0"/>
              <a:t>memory</a:t>
            </a:r>
            <a:r>
              <a:rPr lang="da-DK" baseline="0" dirty="0" smtClean="0"/>
              <a:t>.</a:t>
            </a:r>
          </a:p>
          <a:p>
            <a:endParaRPr lang="da-DK" baseline="0" dirty="0" smtClean="0"/>
          </a:p>
          <a:p>
            <a:r>
              <a:rPr lang="da-DK" b="1" baseline="0" dirty="0" smtClean="0"/>
              <a:t>Multi-version databases</a:t>
            </a:r>
          </a:p>
          <a:p>
            <a:endParaRPr lang="da-DK" b="1" baseline="0" dirty="0" smtClean="0"/>
          </a:p>
          <a:p>
            <a:r>
              <a:rPr lang="da-DK" b="1" baseline="0" dirty="0" smtClean="0"/>
              <a:t>Oracle</a:t>
            </a:r>
          </a:p>
          <a:p>
            <a:endParaRPr lang="da-DK" b="1" dirty="0" smtClean="0"/>
          </a:p>
          <a:p>
            <a:r>
              <a:rPr lang="da-DK" b="1" dirty="0" smtClean="0"/>
              <a:t>BTRFS filesystem has support for </a:t>
            </a:r>
            <a:r>
              <a:rPr lang="da-DK" b="1" dirty="0" err="1" smtClean="0"/>
              <a:t>full</a:t>
            </a:r>
            <a:r>
              <a:rPr lang="da-DK" b="1" dirty="0" smtClean="0"/>
              <a:t> </a:t>
            </a:r>
            <a:r>
              <a:rPr lang="da-DK" b="1" dirty="0" err="1" smtClean="0"/>
              <a:t>persistence</a:t>
            </a:r>
            <a:endParaRPr lang="en-US" b="1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D391-0FD0-4DE9-8050-10C581FFC81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0440D-5831-46FB-BCD0-2816908D74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D391-0FD0-4DE9-8050-10C581FFC81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0440D-5831-46FB-BCD0-2816908D74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D391-0FD0-4DE9-8050-10C581FFC81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0440D-5831-46FB-BCD0-2816908D74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US" b="1" dirty="0" smtClean="0">
                <a:solidFill>
                  <a:srgbClr val="C00000"/>
                </a:solidFill>
              </a:rPr>
              <a:t>Fully Persistent B-Trees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0440D-5831-46FB-BCD0-2816908D74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D391-0FD0-4DE9-8050-10C581FFC81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0440D-5831-46FB-BCD0-2816908D74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D391-0FD0-4DE9-8050-10C581FFC81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0440D-5831-46FB-BCD0-2816908D74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D391-0FD0-4DE9-8050-10C581FFC81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0440D-5831-46FB-BCD0-2816908D74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D391-0FD0-4DE9-8050-10C581FFC81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0440D-5831-46FB-BCD0-2816908D74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D391-0FD0-4DE9-8050-10C581FFC81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0440D-5831-46FB-BCD0-2816908D74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D391-0FD0-4DE9-8050-10C581FFC81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0440D-5831-46FB-BCD0-2816908D74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D391-0FD0-4DE9-8050-10C581FFC81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0440D-5831-46FB-BCD0-2816908D74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b="1" dirty="0" smtClean="0">
              <a:solidFill>
                <a:srgbClr val="C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0440D-5831-46FB-BCD0-2816908D74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grayscl/>
            <a:lum bright="55000" contrast="-60000"/>
          </a:blip>
          <a:srcRect/>
          <a:stretch>
            <a:fillRect/>
          </a:stretch>
        </p:blipFill>
        <p:spPr bwMode="auto">
          <a:xfrm>
            <a:off x="-10890" y="0"/>
            <a:ext cx="91657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60848"/>
            <a:ext cx="9144000" cy="1470025"/>
          </a:xfrm>
        </p:spPr>
        <p:txBody>
          <a:bodyPr>
            <a:noAutofit/>
          </a:bodyPr>
          <a:lstStyle/>
          <a:p>
            <a:r>
              <a:rPr lang="en-US" sz="6600" b="1" dirty="0">
                <a:solidFill>
                  <a:srgbClr val="C00000"/>
                </a:solidFill>
              </a:rPr>
              <a:t>Fully Persistent B-Trees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52534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>
                <a:solidFill>
                  <a:schemeClr val="accent1">
                    <a:lumMod val="50000"/>
                  </a:schemeClr>
                </a:solidFill>
              </a:rPr>
              <a:t>23</a:t>
            </a:r>
            <a:r>
              <a:rPr lang="da-DK" baseline="30000" dirty="0" smtClean="0">
                <a:solidFill>
                  <a:schemeClr val="accent1">
                    <a:lumMod val="50000"/>
                  </a:schemeClr>
                </a:solidFill>
              </a:rPr>
              <a:t>rd</a:t>
            </a:r>
            <a:r>
              <a:rPr lang="da-DK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a-DK" dirty="0" err="1" smtClean="0">
                <a:solidFill>
                  <a:schemeClr val="accent1">
                    <a:lumMod val="50000"/>
                  </a:schemeClr>
                </a:solidFill>
              </a:rPr>
              <a:t>Annual</a:t>
            </a:r>
            <a:r>
              <a:rPr lang="da-DK" dirty="0" smtClean="0">
                <a:solidFill>
                  <a:schemeClr val="accent1">
                    <a:lumMod val="50000"/>
                  </a:schemeClr>
                </a:solidFill>
              </a:rPr>
              <a:t> ACM-SIAM Symposium </a:t>
            </a:r>
            <a:r>
              <a:rPr lang="da-DK" dirty="0" err="1" smtClean="0">
                <a:solidFill>
                  <a:schemeClr val="accent1">
                    <a:lumMod val="50000"/>
                  </a:schemeClr>
                </a:solidFill>
              </a:rPr>
              <a:t>on</a:t>
            </a:r>
            <a:r>
              <a:rPr lang="da-DK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a-DK" dirty="0" err="1" smtClean="0">
                <a:solidFill>
                  <a:schemeClr val="accent1">
                    <a:lumMod val="50000"/>
                  </a:schemeClr>
                </a:solidFill>
              </a:rPr>
              <a:t>Discrete</a:t>
            </a:r>
            <a:r>
              <a:rPr lang="da-DK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a-DK" dirty="0" err="1" smtClean="0">
                <a:solidFill>
                  <a:schemeClr val="accent1">
                    <a:lumMod val="50000"/>
                  </a:schemeClr>
                </a:solidFill>
              </a:rPr>
              <a:t>Algorithms</a:t>
            </a:r>
            <a:r>
              <a:rPr lang="da-DK" dirty="0" smtClean="0">
                <a:solidFill>
                  <a:schemeClr val="accent1">
                    <a:lumMod val="50000"/>
                  </a:schemeClr>
                </a:solidFill>
              </a:rPr>
              <a:t>, Kyoto, Japan, </a:t>
            </a:r>
            <a:r>
              <a:rPr lang="da-DK" dirty="0" err="1" smtClean="0">
                <a:solidFill>
                  <a:schemeClr val="accent1">
                    <a:lumMod val="50000"/>
                  </a:schemeClr>
                </a:solidFill>
              </a:rPr>
              <a:t>January</a:t>
            </a:r>
            <a:r>
              <a:rPr lang="da-DK" dirty="0" smtClean="0">
                <a:solidFill>
                  <a:schemeClr val="accent1">
                    <a:lumMod val="50000"/>
                  </a:schemeClr>
                </a:solidFill>
              </a:rPr>
              <a:t> 18, 2012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3528" y="3861048"/>
          <a:ext cx="8640960" cy="1684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864096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Gerth Stølting Brodal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Konstantinos</a:t>
                      </a:r>
                      <a:r>
                        <a:rPr lang="en-US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Tsakalidis</a:t>
                      </a:r>
                      <a:endParaRPr lang="en-US" sz="2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Aarhus University, Denmark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Spyros </a:t>
                      </a:r>
                      <a:r>
                        <a:rPr lang="en-US" sz="28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Sioutas</a:t>
                      </a:r>
                      <a:endParaRPr lang="en-US" sz="280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Ionian University, Corfu, Greece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0689">
                <a:tc vMerge="1"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Kostas </a:t>
                      </a:r>
                      <a:r>
                        <a:rPr lang="en-US" sz="28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Tsichlas</a:t>
                      </a:r>
                      <a:endParaRPr lang="en-US" sz="2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Aristotle University of Thessaloniki, Greece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Oval 6"/>
          <p:cNvSpPr/>
          <p:nvPr/>
        </p:nvSpPr>
        <p:spPr>
          <a:xfrm>
            <a:off x="4777835" y="1395789"/>
            <a:ext cx="72000" cy="720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120880" y="2073245"/>
            <a:ext cx="72000" cy="720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024442" y="2112470"/>
            <a:ext cx="72000" cy="720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909446" y="2246909"/>
            <a:ext cx="72000" cy="72000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2" descr="MadalgoLogo1024x107transpar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5085184"/>
            <a:ext cx="3471590" cy="3399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084168" y="87015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3600" b="1" dirty="0" smtClean="0">
                <a:solidFill>
                  <a:srgbClr val="C00000"/>
                </a:solidFill>
              </a:rPr>
              <a:t>RAM model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9512" y="87015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b="1" dirty="0" smtClean="0">
                <a:solidFill>
                  <a:srgbClr val="C00000"/>
                </a:solidFill>
              </a:rPr>
              <a:t>IO model</a:t>
            </a:r>
            <a:endParaRPr lang="en-US" sz="3600" b="1" dirty="0">
              <a:solidFill>
                <a:srgbClr val="C00000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6876256" y="908720"/>
            <a:ext cx="2016224" cy="86409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da-DK" sz="2400" b="1" dirty="0" err="1" smtClean="0">
                <a:solidFill>
                  <a:schemeClr val="tx1"/>
                </a:solidFill>
              </a:rPr>
              <a:t>Binary</a:t>
            </a:r>
            <a:r>
              <a:rPr lang="da-DK" sz="2400" b="1" dirty="0" smtClean="0">
                <a:solidFill>
                  <a:schemeClr val="tx1"/>
                </a:solidFill>
              </a:rPr>
              <a:t> </a:t>
            </a:r>
            <a:r>
              <a:rPr lang="da-DK" sz="2400" b="1" dirty="0" err="1" smtClean="0">
                <a:solidFill>
                  <a:schemeClr val="tx1"/>
                </a:solidFill>
              </a:rPr>
              <a:t>Search</a:t>
            </a:r>
            <a:r>
              <a:rPr lang="da-DK" sz="2400" b="1" dirty="0" smtClean="0">
                <a:solidFill>
                  <a:schemeClr val="tx1"/>
                </a:solidFill>
              </a:rPr>
              <a:t> </a:t>
            </a:r>
            <a:br>
              <a:rPr lang="da-DK" sz="2400" b="1" dirty="0" smtClean="0">
                <a:solidFill>
                  <a:schemeClr val="tx1"/>
                </a:solidFill>
              </a:rPr>
            </a:br>
            <a:r>
              <a:rPr lang="da-DK" sz="2400" b="1" dirty="0" err="1" smtClean="0">
                <a:solidFill>
                  <a:schemeClr val="tx1"/>
                </a:solidFill>
              </a:rPr>
              <a:t>Trees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364088" y="5805264"/>
            <a:ext cx="3528392" cy="86409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da-DK" sz="2400" b="1" dirty="0" err="1" smtClean="0">
                <a:solidFill>
                  <a:schemeClr val="tx1"/>
                </a:solidFill>
              </a:rPr>
              <a:t>Fully</a:t>
            </a:r>
            <a:r>
              <a:rPr lang="da-DK" sz="2400" b="1" dirty="0" smtClean="0">
                <a:solidFill>
                  <a:schemeClr val="tx1"/>
                </a:solidFill>
              </a:rPr>
              <a:t> </a:t>
            </a:r>
            <a:r>
              <a:rPr lang="da-DK" sz="2400" b="1" dirty="0" err="1" smtClean="0">
                <a:solidFill>
                  <a:schemeClr val="tx1"/>
                </a:solidFill>
              </a:rPr>
              <a:t>Persistent</a:t>
            </a:r>
            <a:r>
              <a:rPr lang="da-DK" sz="2400" b="1" dirty="0" smtClean="0">
                <a:solidFill>
                  <a:schemeClr val="tx1"/>
                </a:solidFill>
              </a:rPr>
              <a:t> </a:t>
            </a:r>
            <a:r>
              <a:rPr lang="da-DK" sz="2400" b="1" dirty="0" err="1" smtClean="0">
                <a:solidFill>
                  <a:schemeClr val="tx1"/>
                </a:solidFill>
              </a:rPr>
              <a:t>Balanced</a:t>
            </a:r>
            <a:r>
              <a:rPr lang="da-DK" sz="2400" b="1" dirty="0" smtClean="0">
                <a:solidFill>
                  <a:schemeClr val="tx1"/>
                </a:solidFill>
              </a:rPr>
              <a:t> </a:t>
            </a:r>
            <a:r>
              <a:rPr lang="da-DK" sz="2400" b="1" dirty="0" err="1" smtClean="0">
                <a:solidFill>
                  <a:schemeClr val="tx1"/>
                </a:solidFill>
              </a:rPr>
              <a:t>Binary</a:t>
            </a:r>
            <a:r>
              <a:rPr lang="da-DK" sz="2400" b="1" dirty="0" smtClean="0">
                <a:solidFill>
                  <a:schemeClr val="tx1"/>
                </a:solidFill>
              </a:rPr>
              <a:t> </a:t>
            </a:r>
            <a:r>
              <a:rPr lang="da-DK" sz="2400" b="1" dirty="0" err="1" smtClean="0">
                <a:solidFill>
                  <a:schemeClr val="tx1"/>
                </a:solidFill>
              </a:rPr>
              <a:t>Search</a:t>
            </a:r>
            <a:r>
              <a:rPr lang="da-DK" sz="2400" b="1" dirty="0" smtClean="0">
                <a:solidFill>
                  <a:schemeClr val="tx1"/>
                </a:solidFill>
              </a:rPr>
              <a:t> </a:t>
            </a:r>
            <a:r>
              <a:rPr lang="da-DK" sz="2400" b="1" dirty="0" err="1" smtClean="0">
                <a:solidFill>
                  <a:schemeClr val="tx1"/>
                </a:solidFill>
              </a:rPr>
              <a:t>Trees</a:t>
            </a:r>
            <a:endParaRPr lang="en-US" sz="2400" b="1" dirty="0">
              <a:solidFill>
                <a:schemeClr val="tx1"/>
              </a:solidFill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251520" y="3140968"/>
            <a:ext cx="5760640" cy="1224136"/>
            <a:chOff x="251520" y="3140968"/>
            <a:chExt cx="5760640" cy="1224136"/>
          </a:xfrm>
        </p:grpSpPr>
        <p:sp>
          <p:nvSpPr>
            <p:cNvPr id="20" name="Rounded Rectangle 19"/>
            <p:cNvSpPr/>
            <p:nvPr/>
          </p:nvSpPr>
          <p:spPr>
            <a:xfrm>
              <a:off x="251520" y="3501008"/>
              <a:ext cx="1872208" cy="864096"/>
            </a:xfrm>
            <a:prstGeom prst="round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000"/>
                </a:lnSpc>
              </a:pPr>
              <a:r>
                <a:rPr lang="da-DK" sz="2400" b="1" dirty="0" err="1" smtClean="0">
                  <a:solidFill>
                    <a:schemeClr val="tx1"/>
                  </a:solidFill>
                </a:rPr>
                <a:t>Incremental</a:t>
              </a:r>
              <a:r>
                <a:rPr lang="da-DK" sz="2400" b="1" dirty="0" smtClean="0">
                  <a:solidFill>
                    <a:schemeClr val="tx1"/>
                  </a:solidFill>
                </a:rPr>
                <a:t> </a:t>
              </a:r>
              <a:br>
                <a:rPr lang="da-DK" sz="2400" b="1" dirty="0" smtClean="0">
                  <a:solidFill>
                    <a:schemeClr val="tx1"/>
                  </a:solidFill>
                </a:rPr>
              </a:br>
              <a:r>
                <a:rPr lang="da-DK" sz="2400" b="1" dirty="0" err="1" smtClean="0">
                  <a:solidFill>
                    <a:schemeClr val="tx1"/>
                  </a:solidFill>
                </a:rPr>
                <a:t>B-Trees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50" name="Straight Arrow Connector 49"/>
            <p:cNvCxnSpPr/>
            <p:nvPr/>
          </p:nvCxnSpPr>
          <p:spPr>
            <a:xfrm flipH="1">
              <a:off x="2267744" y="4005064"/>
              <a:ext cx="3744416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1187624" y="3140968"/>
              <a:ext cx="0" cy="288032"/>
            </a:xfrm>
            <a:prstGeom prst="straightConnector1">
              <a:avLst/>
            </a:prstGeom>
            <a:ln w="762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Straight Arrow Connector 37"/>
          <p:cNvCxnSpPr/>
          <p:nvPr/>
        </p:nvCxnSpPr>
        <p:spPr>
          <a:xfrm>
            <a:off x="7812360" y="4509120"/>
            <a:ext cx="0" cy="1224136"/>
          </a:xfrm>
          <a:prstGeom prst="straightConnector1">
            <a:avLst/>
          </a:prstGeom>
          <a:ln w="762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Group 80"/>
          <p:cNvGrpSpPr/>
          <p:nvPr/>
        </p:nvGrpSpPr>
        <p:grpSpPr>
          <a:xfrm>
            <a:off x="251520" y="4509120"/>
            <a:ext cx="5040560" cy="2160240"/>
            <a:chOff x="251520" y="4509120"/>
            <a:chExt cx="5040560" cy="2160240"/>
          </a:xfrm>
        </p:grpSpPr>
        <p:sp>
          <p:nvSpPr>
            <p:cNvPr id="22" name="Rounded Rectangle 21"/>
            <p:cNvSpPr/>
            <p:nvPr/>
          </p:nvSpPr>
          <p:spPr>
            <a:xfrm>
              <a:off x="251520" y="5805264"/>
              <a:ext cx="2304256" cy="864096"/>
            </a:xfrm>
            <a:prstGeom prst="round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000"/>
                </a:lnSpc>
              </a:pPr>
              <a:r>
                <a:rPr lang="da-DK" sz="2400" b="1" dirty="0" err="1" smtClean="0">
                  <a:solidFill>
                    <a:schemeClr val="tx1"/>
                  </a:solidFill>
                </a:rPr>
                <a:t>Fully</a:t>
              </a:r>
              <a:r>
                <a:rPr lang="da-DK" sz="2400" b="1" dirty="0" smtClean="0">
                  <a:solidFill>
                    <a:schemeClr val="tx1"/>
                  </a:solidFill>
                </a:rPr>
                <a:t> </a:t>
              </a:r>
              <a:r>
                <a:rPr lang="da-DK" sz="2400" b="1" dirty="0" err="1" smtClean="0">
                  <a:solidFill>
                    <a:schemeClr val="tx1"/>
                  </a:solidFill>
                </a:rPr>
                <a:t>Persistent</a:t>
              </a:r>
              <a:endParaRPr lang="da-DK" sz="2400" b="1" dirty="0" smtClean="0">
                <a:solidFill>
                  <a:schemeClr val="tx1"/>
                </a:solidFill>
              </a:endParaRPr>
            </a:p>
            <a:p>
              <a:pPr algn="ctr">
                <a:lnSpc>
                  <a:spcPts val="2000"/>
                </a:lnSpc>
              </a:pPr>
              <a:r>
                <a:rPr lang="da-DK" sz="2400" b="1" dirty="0" err="1" smtClean="0">
                  <a:solidFill>
                    <a:schemeClr val="tx1"/>
                  </a:solidFill>
                </a:rPr>
                <a:t>B-Trees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flipH="1">
              <a:off x="2627784" y="6309320"/>
              <a:ext cx="2664296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1187624" y="4509120"/>
              <a:ext cx="0" cy="1152128"/>
            </a:xfrm>
            <a:prstGeom prst="straightConnector1">
              <a:avLst/>
            </a:prstGeom>
            <a:ln w="762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H="1">
              <a:off x="2051720" y="5476220"/>
              <a:ext cx="144016" cy="288032"/>
            </a:xfrm>
            <a:prstGeom prst="straightConnector1">
              <a:avLst/>
            </a:prstGeom>
            <a:ln w="762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3" name="Straight Arrow Connector 72"/>
          <p:cNvCxnSpPr/>
          <p:nvPr/>
        </p:nvCxnSpPr>
        <p:spPr>
          <a:xfrm>
            <a:off x="6300192" y="5488204"/>
            <a:ext cx="72008" cy="288032"/>
          </a:xfrm>
          <a:prstGeom prst="straightConnector1">
            <a:avLst/>
          </a:prstGeom>
          <a:ln w="762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/>
          <p:cNvGrpSpPr/>
          <p:nvPr/>
        </p:nvGrpSpPr>
        <p:grpSpPr>
          <a:xfrm>
            <a:off x="164998" y="2204864"/>
            <a:ext cx="6567242" cy="883841"/>
            <a:chOff x="164998" y="2204864"/>
            <a:chExt cx="6567242" cy="883841"/>
          </a:xfrm>
        </p:grpSpPr>
        <p:sp>
          <p:nvSpPr>
            <p:cNvPr id="23" name="Rounded Rectangle 22"/>
            <p:cNvSpPr/>
            <p:nvPr/>
          </p:nvSpPr>
          <p:spPr>
            <a:xfrm>
              <a:off x="251520" y="2204864"/>
              <a:ext cx="1872208" cy="86409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300"/>
                </a:lnSpc>
              </a:pPr>
              <a:r>
                <a:rPr lang="da-DK" sz="2400" b="1" dirty="0" err="1" smtClean="0">
                  <a:solidFill>
                    <a:schemeClr val="tx1"/>
                  </a:solidFill>
                </a:rPr>
                <a:t>B-Trees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H="1">
              <a:off x="2267744" y="2636912"/>
              <a:ext cx="4464496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164998" y="2780928"/>
              <a:ext cx="20882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Bayer 1972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6876256" y="1844824"/>
            <a:ext cx="2016224" cy="1281630"/>
            <a:chOff x="6876256" y="1844824"/>
            <a:chExt cx="2016224" cy="1281630"/>
          </a:xfrm>
        </p:grpSpPr>
        <p:sp>
          <p:nvSpPr>
            <p:cNvPr id="26" name="Rounded Rectangle 25"/>
            <p:cNvSpPr/>
            <p:nvPr/>
          </p:nvSpPr>
          <p:spPr>
            <a:xfrm>
              <a:off x="6876256" y="2204864"/>
              <a:ext cx="2016224" cy="86409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000"/>
                </a:lnSpc>
              </a:pPr>
              <a:r>
                <a:rPr lang="da-DK" sz="2400" b="1" dirty="0" err="1" smtClean="0">
                  <a:solidFill>
                    <a:schemeClr val="tx1"/>
                  </a:solidFill>
                </a:rPr>
                <a:t>Red-Black</a:t>
              </a:r>
              <a:r>
                <a:rPr lang="da-DK" sz="2400" b="1" dirty="0" smtClean="0">
                  <a:solidFill>
                    <a:schemeClr val="tx1"/>
                  </a:solidFill>
                </a:rPr>
                <a:t> </a:t>
              </a:r>
              <a:r>
                <a:rPr lang="da-DK" sz="2400" b="1" dirty="0" err="1" smtClean="0">
                  <a:solidFill>
                    <a:schemeClr val="tx1"/>
                  </a:solidFill>
                </a:rPr>
                <a:t>Trees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>
              <a:off x="7812360" y="1844824"/>
              <a:ext cx="0" cy="288032"/>
            </a:xfrm>
            <a:prstGeom prst="straightConnector1">
              <a:avLst/>
            </a:prstGeom>
            <a:ln w="762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7099110" y="2818677"/>
              <a:ext cx="16314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Bayer 1972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084168" y="3140968"/>
            <a:ext cx="2808312" cy="1290922"/>
            <a:chOff x="6084168" y="3140968"/>
            <a:chExt cx="2808312" cy="1290922"/>
          </a:xfrm>
        </p:grpSpPr>
        <p:sp>
          <p:nvSpPr>
            <p:cNvPr id="27" name="Rounded Rectangle 26"/>
            <p:cNvSpPr/>
            <p:nvPr/>
          </p:nvSpPr>
          <p:spPr>
            <a:xfrm>
              <a:off x="6084168" y="3501008"/>
              <a:ext cx="2808312" cy="86409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000"/>
                </a:lnSpc>
              </a:pPr>
              <a:r>
                <a:rPr lang="da-DK" sz="2400" b="1" dirty="0" err="1" smtClean="0">
                  <a:solidFill>
                    <a:schemeClr val="tx1"/>
                  </a:solidFill>
                </a:rPr>
                <a:t>Red-Black</a:t>
              </a:r>
              <a:r>
                <a:rPr lang="da-DK" sz="2400" b="1" dirty="0" smtClean="0">
                  <a:solidFill>
                    <a:schemeClr val="tx1"/>
                  </a:solidFill>
                </a:rPr>
                <a:t> </a:t>
              </a:r>
              <a:r>
                <a:rPr lang="da-DK" sz="2400" b="1" dirty="0" err="1" smtClean="0">
                  <a:solidFill>
                    <a:schemeClr val="tx1"/>
                  </a:solidFill>
                </a:rPr>
                <a:t>Trees</a:t>
              </a:r>
              <a:r>
                <a:rPr lang="da-DK" sz="2400" b="1" dirty="0" smtClean="0">
                  <a:solidFill>
                    <a:schemeClr val="tx1"/>
                  </a:solidFill>
                </a:rPr>
                <a:t> w.</a:t>
              </a:r>
            </a:p>
            <a:p>
              <a:pPr algn="ctr">
                <a:lnSpc>
                  <a:spcPts val="2000"/>
                </a:lnSpc>
              </a:pPr>
              <a:r>
                <a:rPr lang="da-DK" sz="2400" b="1" dirty="0" err="1" smtClean="0">
                  <a:solidFill>
                    <a:schemeClr val="tx1"/>
                  </a:solidFill>
                </a:rPr>
                <a:t>Displacement</a:t>
              </a:r>
              <a:r>
                <a:rPr lang="da-DK" sz="2400" b="1" dirty="0" smtClean="0">
                  <a:solidFill>
                    <a:schemeClr val="tx1"/>
                  </a:solidFill>
                </a:rPr>
                <a:t> </a:t>
              </a:r>
              <a:r>
                <a:rPr lang="da-DK" sz="2400" b="1" dirty="0" err="1" smtClean="0">
                  <a:solidFill>
                    <a:schemeClr val="tx1"/>
                  </a:solidFill>
                </a:rPr>
                <a:t>Paths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>
              <a:off x="7812360" y="3140968"/>
              <a:ext cx="0" cy="288032"/>
            </a:xfrm>
            <a:prstGeom prst="straightConnector1">
              <a:avLst/>
            </a:prstGeom>
            <a:ln w="762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6372200" y="4124113"/>
              <a:ext cx="20882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Driscoll</a:t>
              </a:r>
              <a:r>
                <a:rPr lang="da-DK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et al. 1986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6012160" y="6433591"/>
            <a:ext cx="2088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Driscoll</a:t>
            </a:r>
            <a:r>
              <a:rPr lang="da-DK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et al. 1986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5076056" y="4581128"/>
            <a:ext cx="2376264" cy="921590"/>
            <a:chOff x="5076056" y="4581128"/>
            <a:chExt cx="2376264" cy="921590"/>
          </a:xfrm>
        </p:grpSpPr>
        <p:sp>
          <p:nvSpPr>
            <p:cNvPr id="28" name="Rounded Rectangle 27"/>
            <p:cNvSpPr/>
            <p:nvPr/>
          </p:nvSpPr>
          <p:spPr>
            <a:xfrm>
              <a:off x="5076056" y="4581128"/>
              <a:ext cx="2376264" cy="86409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000"/>
                </a:lnSpc>
              </a:pPr>
              <a:r>
                <a:rPr lang="da-DK" sz="2400" b="1" dirty="0" err="1" smtClean="0">
                  <a:solidFill>
                    <a:schemeClr val="tx1"/>
                  </a:solidFill>
                </a:rPr>
                <a:t>Full</a:t>
              </a:r>
              <a:r>
                <a:rPr lang="da-DK" sz="2400" b="1" dirty="0" smtClean="0">
                  <a:solidFill>
                    <a:schemeClr val="tx1"/>
                  </a:solidFill>
                </a:rPr>
                <a:t> </a:t>
              </a:r>
              <a:r>
                <a:rPr lang="da-DK" sz="2400" b="1" dirty="0" err="1" smtClean="0">
                  <a:solidFill>
                    <a:schemeClr val="tx1"/>
                  </a:solidFill>
                </a:rPr>
                <a:t>Persistence</a:t>
              </a:r>
              <a:r>
                <a:rPr lang="da-DK" sz="2400" b="1" dirty="0" smtClean="0">
                  <a:solidFill>
                    <a:schemeClr val="tx1"/>
                  </a:solidFill>
                </a:rPr>
                <a:t>: Node splitting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220072" y="5194941"/>
              <a:ext cx="20882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Driscoll</a:t>
              </a:r>
              <a:r>
                <a:rPr lang="da-DK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et al. 1986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3419872" y="2852936"/>
            <a:ext cx="2232248" cy="1656184"/>
            <a:chOff x="3419872" y="2852936"/>
            <a:chExt cx="2232248" cy="1656184"/>
          </a:xfrm>
        </p:grpSpPr>
        <p:sp>
          <p:nvSpPr>
            <p:cNvPr id="25" name="Rounded Rectangle 24"/>
            <p:cNvSpPr/>
            <p:nvPr/>
          </p:nvSpPr>
          <p:spPr>
            <a:xfrm>
              <a:off x="3491880" y="2852936"/>
              <a:ext cx="2160240" cy="86409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000"/>
                </a:lnSpc>
              </a:pPr>
              <a:r>
                <a:rPr lang="da-DK" sz="2400" b="1" dirty="0" err="1" smtClean="0">
                  <a:solidFill>
                    <a:schemeClr val="tx1"/>
                  </a:solidFill>
                </a:rPr>
                <a:t>Maintaining</a:t>
              </a:r>
              <a:r>
                <a:rPr lang="da-DK" sz="2400" b="1" dirty="0" smtClean="0">
                  <a:solidFill>
                    <a:schemeClr val="tx1"/>
                  </a:solidFill>
                </a:rPr>
                <a:t> </a:t>
              </a:r>
            </a:p>
            <a:p>
              <a:pPr algn="ctr">
                <a:lnSpc>
                  <a:spcPts val="2000"/>
                </a:lnSpc>
              </a:pPr>
              <a:r>
                <a:rPr lang="da-DK" sz="2400" b="1" dirty="0" err="1" smtClean="0">
                  <a:solidFill>
                    <a:schemeClr val="tx1"/>
                  </a:solidFill>
                </a:rPr>
                <a:t>Order</a:t>
              </a:r>
              <a:r>
                <a:rPr lang="da-DK" sz="2400" b="1" dirty="0" smtClean="0">
                  <a:solidFill>
                    <a:schemeClr val="tx1"/>
                  </a:solidFill>
                </a:rPr>
                <a:t> in a List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5364088" y="3789040"/>
              <a:ext cx="288032" cy="720080"/>
            </a:xfrm>
            <a:prstGeom prst="straightConnector1">
              <a:avLst/>
            </a:prstGeom>
            <a:ln w="762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flipH="1">
              <a:off x="3419872" y="3789040"/>
              <a:ext cx="360040" cy="720080"/>
            </a:xfrm>
            <a:prstGeom prst="straightConnector1">
              <a:avLst/>
            </a:prstGeom>
            <a:ln w="762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3534860" y="3466749"/>
              <a:ext cx="20882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Dietz</a:t>
              </a:r>
              <a:r>
                <a:rPr lang="da-DK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, </a:t>
              </a:r>
              <a:r>
                <a:rPr lang="da-DK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Sleator</a:t>
              </a:r>
              <a:r>
                <a:rPr lang="da-DK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1987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4788024" y="216024"/>
            <a:ext cx="1656184" cy="2204864"/>
            <a:chOff x="4788024" y="216024"/>
            <a:chExt cx="1656184" cy="2204864"/>
          </a:xfrm>
        </p:grpSpPr>
        <p:sp>
          <p:nvSpPr>
            <p:cNvPr id="44" name="Rectangle 43"/>
            <p:cNvSpPr/>
            <p:nvPr/>
          </p:nvSpPr>
          <p:spPr>
            <a:xfrm>
              <a:off x="4788024" y="216024"/>
              <a:ext cx="1656184" cy="220486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5292080" y="1021740"/>
              <a:ext cx="792088" cy="0"/>
            </a:xfrm>
            <a:prstGeom prst="line">
              <a:avLst/>
            </a:prstGeom>
            <a:ln w="152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Freeform 38"/>
            <p:cNvSpPr/>
            <p:nvPr/>
          </p:nvSpPr>
          <p:spPr>
            <a:xfrm>
              <a:off x="4932040" y="764704"/>
              <a:ext cx="720080" cy="504056"/>
            </a:xfrm>
            <a:custGeom>
              <a:avLst/>
              <a:gdLst>
                <a:gd name="connsiteX0" fmla="*/ 0 w 635431"/>
                <a:gd name="connsiteY0" fmla="*/ 0 h 464950"/>
                <a:gd name="connsiteX1" fmla="*/ 635431 w 635431"/>
                <a:gd name="connsiteY1" fmla="*/ 15499 h 464950"/>
                <a:gd name="connsiteX2" fmla="*/ 464949 w 635431"/>
                <a:gd name="connsiteY2" fmla="*/ 464950 h 464950"/>
                <a:gd name="connsiteX3" fmla="*/ 123987 w 635431"/>
                <a:gd name="connsiteY3" fmla="*/ 464950 h 464950"/>
                <a:gd name="connsiteX4" fmla="*/ 0 w 635431"/>
                <a:gd name="connsiteY4" fmla="*/ 0 h 464950"/>
                <a:gd name="connsiteX0" fmla="*/ 0 w 635431"/>
                <a:gd name="connsiteY0" fmla="*/ 0 h 464950"/>
                <a:gd name="connsiteX1" fmla="*/ 635431 w 635431"/>
                <a:gd name="connsiteY1" fmla="*/ 102687 h 464950"/>
                <a:gd name="connsiteX2" fmla="*/ 464949 w 635431"/>
                <a:gd name="connsiteY2" fmla="*/ 464950 h 464950"/>
                <a:gd name="connsiteX3" fmla="*/ 123987 w 635431"/>
                <a:gd name="connsiteY3" fmla="*/ 464950 h 464950"/>
                <a:gd name="connsiteX4" fmla="*/ 0 w 635431"/>
                <a:gd name="connsiteY4" fmla="*/ 0 h 464950"/>
                <a:gd name="connsiteX0" fmla="*/ 0 w 635431"/>
                <a:gd name="connsiteY0" fmla="*/ 0 h 362263"/>
                <a:gd name="connsiteX1" fmla="*/ 635431 w 635431"/>
                <a:gd name="connsiteY1" fmla="*/ 0 h 362263"/>
                <a:gd name="connsiteX2" fmla="*/ 464949 w 635431"/>
                <a:gd name="connsiteY2" fmla="*/ 362263 h 362263"/>
                <a:gd name="connsiteX3" fmla="*/ 123987 w 635431"/>
                <a:gd name="connsiteY3" fmla="*/ 362263 h 362263"/>
                <a:gd name="connsiteX4" fmla="*/ 0 w 635431"/>
                <a:gd name="connsiteY4" fmla="*/ 0 h 362263"/>
                <a:gd name="connsiteX0" fmla="*/ 0 w 635431"/>
                <a:gd name="connsiteY0" fmla="*/ 0 h 362263"/>
                <a:gd name="connsiteX1" fmla="*/ 635431 w 635431"/>
                <a:gd name="connsiteY1" fmla="*/ 0 h 362263"/>
                <a:gd name="connsiteX2" fmla="*/ 564828 w 635431"/>
                <a:gd name="connsiteY2" fmla="*/ 359407 h 362263"/>
                <a:gd name="connsiteX3" fmla="*/ 123987 w 635431"/>
                <a:gd name="connsiteY3" fmla="*/ 362263 h 362263"/>
                <a:gd name="connsiteX4" fmla="*/ 0 w 635431"/>
                <a:gd name="connsiteY4" fmla="*/ 0 h 362263"/>
                <a:gd name="connsiteX0" fmla="*/ 0 w 635431"/>
                <a:gd name="connsiteY0" fmla="*/ 0 h 564781"/>
                <a:gd name="connsiteX1" fmla="*/ 635431 w 635431"/>
                <a:gd name="connsiteY1" fmla="*/ 0 h 564781"/>
                <a:gd name="connsiteX2" fmla="*/ 564828 w 635431"/>
                <a:gd name="connsiteY2" fmla="*/ 359407 h 564781"/>
                <a:gd name="connsiteX3" fmla="*/ 141207 w 635431"/>
                <a:gd name="connsiteY3" fmla="*/ 564781 h 564781"/>
                <a:gd name="connsiteX4" fmla="*/ 0 w 635431"/>
                <a:gd name="connsiteY4" fmla="*/ 0 h 564781"/>
                <a:gd name="connsiteX0" fmla="*/ 0 w 635431"/>
                <a:gd name="connsiteY0" fmla="*/ 0 h 564781"/>
                <a:gd name="connsiteX1" fmla="*/ 635431 w 635431"/>
                <a:gd name="connsiteY1" fmla="*/ 0 h 564781"/>
                <a:gd name="connsiteX2" fmla="*/ 494224 w 635431"/>
                <a:gd name="connsiteY2" fmla="*/ 564781 h 564781"/>
                <a:gd name="connsiteX3" fmla="*/ 141207 w 635431"/>
                <a:gd name="connsiteY3" fmla="*/ 564781 h 564781"/>
                <a:gd name="connsiteX4" fmla="*/ 0 w 635431"/>
                <a:gd name="connsiteY4" fmla="*/ 0 h 564781"/>
                <a:gd name="connsiteX0" fmla="*/ 0 w 635431"/>
                <a:gd name="connsiteY0" fmla="*/ 0 h 564781"/>
                <a:gd name="connsiteX1" fmla="*/ 635431 w 635431"/>
                <a:gd name="connsiteY1" fmla="*/ 0 h 564781"/>
                <a:gd name="connsiteX2" fmla="*/ 564828 w 635431"/>
                <a:gd name="connsiteY2" fmla="*/ 564781 h 564781"/>
                <a:gd name="connsiteX3" fmla="*/ 141207 w 635431"/>
                <a:gd name="connsiteY3" fmla="*/ 564781 h 564781"/>
                <a:gd name="connsiteX4" fmla="*/ 0 w 635431"/>
                <a:gd name="connsiteY4" fmla="*/ 0 h 564781"/>
                <a:gd name="connsiteX0" fmla="*/ 0 w 706034"/>
                <a:gd name="connsiteY0" fmla="*/ 0 h 564781"/>
                <a:gd name="connsiteX1" fmla="*/ 706034 w 706034"/>
                <a:gd name="connsiteY1" fmla="*/ 205375 h 564781"/>
                <a:gd name="connsiteX2" fmla="*/ 564828 w 706034"/>
                <a:gd name="connsiteY2" fmla="*/ 564781 h 564781"/>
                <a:gd name="connsiteX3" fmla="*/ 141207 w 706034"/>
                <a:gd name="connsiteY3" fmla="*/ 564781 h 564781"/>
                <a:gd name="connsiteX4" fmla="*/ 0 w 706034"/>
                <a:gd name="connsiteY4" fmla="*/ 0 h 564781"/>
                <a:gd name="connsiteX0" fmla="*/ 0 w 706034"/>
                <a:gd name="connsiteY0" fmla="*/ 0 h 359406"/>
                <a:gd name="connsiteX1" fmla="*/ 706034 w 706034"/>
                <a:gd name="connsiteY1" fmla="*/ 0 h 359406"/>
                <a:gd name="connsiteX2" fmla="*/ 564828 w 706034"/>
                <a:gd name="connsiteY2" fmla="*/ 359406 h 359406"/>
                <a:gd name="connsiteX3" fmla="*/ 141207 w 706034"/>
                <a:gd name="connsiteY3" fmla="*/ 359406 h 359406"/>
                <a:gd name="connsiteX4" fmla="*/ 0 w 706034"/>
                <a:gd name="connsiteY4" fmla="*/ 0 h 359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6034" h="359406">
                  <a:moveTo>
                    <a:pt x="0" y="0"/>
                  </a:moveTo>
                  <a:lnTo>
                    <a:pt x="706034" y="0"/>
                  </a:lnTo>
                  <a:lnTo>
                    <a:pt x="564828" y="359406"/>
                  </a:lnTo>
                  <a:lnTo>
                    <a:pt x="141207" y="35940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dirty="0" smtClean="0"/>
                <a:t>CPU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860032" y="1702549"/>
              <a:ext cx="15121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a-DK" dirty="0" err="1" smtClean="0"/>
                <a:t>Complexity</a:t>
              </a:r>
              <a:r>
                <a:rPr lang="da-DK" dirty="0" smtClean="0"/>
                <a:t>  =</a:t>
              </a:r>
            </a:p>
            <a:p>
              <a:pPr algn="ctr"/>
              <a:r>
                <a:rPr lang="da-DK" dirty="0" smtClean="0"/>
                <a:t># </a:t>
              </a:r>
              <a:r>
                <a:rPr lang="da-DK" dirty="0" err="1" smtClean="0"/>
                <a:t>instructions</a:t>
              </a:r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5940152" y="404664"/>
              <a:ext cx="294468" cy="1380827"/>
            </a:xfrm>
            <a:custGeom>
              <a:avLst/>
              <a:gdLst>
                <a:gd name="connsiteX0" fmla="*/ 0 w 294468"/>
                <a:gd name="connsiteY0" fmla="*/ 0 h 1255363"/>
                <a:gd name="connsiteX1" fmla="*/ 294468 w 294468"/>
                <a:gd name="connsiteY1" fmla="*/ 0 h 1255363"/>
                <a:gd name="connsiteX2" fmla="*/ 294468 w 294468"/>
                <a:gd name="connsiteY2" fmla="*/ 1239864 h 1255363"/>
                <a:gd name="connsiteX3" fmla="*/ 154983 w 294468"/>
                <a:gd name="connsiteY3" fmla="*/ 1115878 h 1255363"/>
                <a:gd name="connsiteX4" fmla="*/ 0 w 294468"/>
                <a:gd name="connsiteY4" fmla="*/ 1255363 h 1255363"/>
                <a:gd name="connsiteX5" fmla="*/ 0 w 294468"/>
                <a:gd name="connsiteY5" fmla="*/ 0 h 1255363"/>
                <a:gd name="connsiteX0" fmla="*/ 286992 w 581460"/>
                <a:gd name="connsiteY0" fmla="*/ 0 h 1255363"/>
                <a:gd name="connsiteX1" fmla="*/ 581460 w 581460"/>
                <a:gd name="connsiteY1" fmla="*/ 0 h 1255363"/>
                <a:gd name="connsiteX2" fmla="*/ 581460 w 581460"/>
                <a:gd name="connsiteY2" fmla="*/ 1239864 h 1255363"/>
                <a:gd name="connsiteX3" fmla="*/ 441975 w 581460"/>
                <a:gd name="connsiteY3" fmla="*/ 1115878 h 1255363"/>
                <a:gd name="connsiteX4" fmla="*/ 286992 w 581460"/>
                <a:gd name="connsiteY4" fmla="*/ 1255363 h 1255363"/>
                <a:gd name="connsiteX5" fmla="*/ 286992 w 581460"/>
                <a:gd name="connsiteY5" fmla="*/ 0 h 1255363"/>
                <a:gd name="connsiteX0" fmla="*/ 286992 w 581460"/>
                <a:gd name="connsiteY0" fmla="*/ 0 h 1380827"/>
                <a:gd name="connsiteX1" fmla="*/ 581460 w 581460"/>
                <a:gd name="connsiteY1" fmla="*/ 0 h 1380827"/>
                <a:gd name="connsiteX2" fmla="*/ 567866 w 581460"/>
                <a:gd name="connsiteY2" fmla="*/ 1380827 h 1380827"/>
                <a:gd name="connsiteX3" fmla="*/ 441975 w 581460"/>
                <a:gd name="connsiteY3" fmla="*/ 1115878 h 1380827"/>
                <a:gd name="connsiteX4" fmla="*/ 286992 w 581460"/>
                <a:gd name="connsiteY4" fmla="*/ 1255363 h 1380827"/>
                <a:gd name="connsiteX5" fmla="*/ 286992 w 581460"/>
                <a:gd name="connsiteY5" fmla="*/ 0 h 1380827"/>
                <a:gd name="connsiteX0" fmla="*/ 0 w 294468"/>
                <a:gd name="connsiteY0" fmla="*/ 0 h 1380827"/>
                <a:gd name="connsiteX1" fmla="*/ 294468 w 294468"/>
                <a:gd name="connsiteY1" fmla="*/ 0 h 1380827"/>
                <a:gd name="connsiteX2" fmla="*/ 280874 w 294468"/>
                <a:gd name="connsiteY2" fmla="*/ 1380827 h 1380827"/>
                <a:gd name="connsiteX3" fmla="*/ 154983 w 294468"/>
                <a:gd name="connsiteY3" fmla="*/ 1115878 h 1380827"/>
                <a:gd name="connsiteX4" fmla="*/ 0 w 294468"/>
                <a:gd name="connsiteY4" fmla="*/ 1255363 h 1380827"/>
                <a:gd name="connsiteX5" fmla="*/ 0 w 294468"/>
                <a:gd name="connsiteY5" fmla="*/ 0 h 1380827"/>
                <a:gd name="connsiteX0" fmla="*/ 0 w 294468"/>
                <a:gd name="connsiteY0" fmla="*/ 0 h 1380827"/>
                <a:gd name="connsiteX1" fmla="*/ 294468 w 294468"/>
                <a:gd name="connsiteY1" fmla="*/ 0 h 1380827"/>
                <a:gd name="connsiteX2" fmla="*/ 280874 w 294468"/>
                <a:gd name="connsiteY2" fmla="*/ 1380827 h 1380827"/>
                <a:gd name="connsiteX3" fmla="*/ 154983 w 294468"/>
                <a:gd name="connsiteY3" fmla="*/ 1115878 h 1380827"/>
                <a:gd name="connsiteX4" fmla="*/ 0 w 294468"/>
                <a:gd name="connsiteY4" fmla="*/ 1255363 h 1380827"/>
                <a:gd name="connsiteX5" fmla="*/ 0 w 294468"/>
                <a:gd name="connsiteY5" fmla="*/ 0 h 1380827"/>
                <a:gd name="connsiteX0" fmla="*/ 0 w 294468"/>
                <a:gd name="connsiteY0" fmla="*/ 0 h 1380827"/>
                <a:gd name="connsiteX1" fmla="*/ 294468 w 294468"/>
                <a:gd name="connsiteY1" fmla="*/ 0 h 1380827"/>
                <a:gd name="connsiteX2" fmla="*/ 280874 w 294468"/>
                <a:gd name="connsiteY2" fmla="*/ 1380827 h 1380827"/>
                <a:gd name="connsiteX3" fmla="*/ 136858 w 294468"/>
                <a:gd name="connsiteY3" fmla="*/ 1308819 h 1380827"/>
                <a:gd name="connsiteX4" fmla="*/ 0 w 294468"/>
                <a:gd name="connsiteY4" fmla="*/ 1255363 h 1380827"/>
                <a:gd name="connsiteX5" fmla="*/ 0 w 294468"/>
                <a:gd name="connsiteY5" fmla="*/ 0 h 1380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4468" h="1380827">
                  <a:moveTo>
                    <a:pt x="0" y="0"/>
                  </a:moveTo>
                  <a:lnTo>
                    <a:pt x="294468" y="0"/>
                  </a:lnTo>
                  <a:lnTo>
                    <a:pt x="280874" y="1380827"/>
                  </a:lnTo>
                  <a:cubicBezTo>
                    <a:pt x="238910" y="1292511"/>
                    <a:pt x="193385" y="1285651"/>
                    <a:pt x="136858" y="1308819"/>
                  </a:cubicBezTo>
                  <a:cubicBezTo>
                    <a:pt x="53737" y="1350799"/>
                    <a:pt x="51661" y="1208868"/>
                    <a:pt x="0" y="1255363"/>
                  </a:cubicBez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da-DK" dirty="0" err="1" smtClean="0"/>
                <a:t>Memory</a:t>
              </a:r>
              <a:endParaRPr lang="en-US" dirty="0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339752" y="216024"/>
            <a:ext cx="2016224" cy="2204864"/>
            <a:chOff x="2339752" y="216024"/>
            <a:chExt cx="2016224" cy="2204864"/>
          </a:xfrm>
        </p:grpSpPr>
        <p:sp>
          <p:nvSpPr>
            <p:cNvPr id="47" name="Rectangle 46"/>
            <p:cNvSpPr/>
            <p:nvPr/>
          </p:nvSpPr>
          <p:spPr>
            <a:xfrm>
              <a:off x="2339752" y="216024"/>
              <a:ext cx="2016224" cy="220486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/>
            <p:cNvCxnSpPr/>
            <p:nvPr/>
          </p:nvCxnSpPr>
          <p:spPr>
            <a:xfrm flipV="1">
              <a:off x="2843808" y="1021740"/>
              <a:ext cx="1152128" cy="0"/>
            </a:xfrm>
            <a:prstGeom prst="line">
              <a:avLst/>
            </a:prstGeom>
            <a:ln w="152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Freeform 48"/>
            <p:cNvSpPr/>
            <p:nvPr/>
          </p:nvSpPr>
          <p:spPr>
            <a:xfrm>
              <a:off x="2411760" y="764704"/>
              <a:ext cx="720080" cy="504056"/>
            </a:xfrm>
            <a:custGeom>
              <a:avLst/>
              <a:gdLst>
                <a:gd name="connsiteX0" fmla="*/ 0 w 635431"/>
                <a:gd name="connsiteY0" fmla="*/ 0 h 464950"/>
                <a:gd name="connsiteX1" fmla="*/ 635431 w 635431"/>
                <a:gd name="connsiteY1" fmla="*/ 15499 h 464950"/>
                <a:gd name="connsiteX2" fmla="*/ 464949 w 635431"/>
                <a:gd name="connsiteY2" fmla="*/ 464950 h 464950"/>
                <a:gd name="connsiteX3" fmla="*/ 123987 w 635431"/>
                <a:gd name="connsiteY3" fmla="*/ 464950 h 464950"/>
                <a:gd name="connsiteX4" fmla="*/ 0 w 635431"/>
                <a:gd name="connsiteY4" fmla="*/ 0 h 464950"/>
                <a:gd name="connsiteX0" fmla="*/ 0 w 635431"/>
                <a:gd name="connsiteY0" fmla="*/ 0 h 464950"/>
                <a:gd name="connsiteX1" fmla="*/ 635431 w 635431"/>
                <a:gd name="connsiteY1" fmla="*/ 102687 h 464950"/>
                <a:gd name="connsiteX2" fmla="*/ 464949 w 635431"/>
                <a:gd name="connsiteY2" fmla="*/ 464950 h 464950"/>
                <a:gd name="connsiteX3" fmla="*/ 123987 w 635431"/>
                <a:gd name="connsiteY3" fmla="*/ 464950 h 464950"/>
                <a:gd name="connsiteX4" fmla="*/ 0 w 635431"/>
                <a:gd name="connsiteY4" fmla="*/ 0 h 464950"/>
                <a:gd name="connsiteX0" fmla="*/ 0 w 635431"/>
                <a:gd name="connsiteY0" fmla="*/ 0 h 362263"/>
                <a:gd name="connsiteX1" fmla="*/ 635431 w 635431"/>
                <a:gd name="connsiteY1" fmla="*/ 0 h 362263"/>
                <a:gd name="connsiteX2" fmla="*/ 464949 w 635431"/>
                <a:gd name="connsiteY2" fmla="*/ 362263 h 362263"/>
                <a:gd name="connsiteX3" fmla="*/ 123987 w 635431"/>
                <a:gd name="connsiteY3" fmla="*/ 362263 h 362263"/>
                <a:gd name="connsiteX4" fmla="*/ 0 w 635431"/>
                <a:gd name="connsiteY4" fmla="*/ 0 h 362263"/>
                <a:gd name="connsiteX0" fmla="*/ 0 w 635431"/>
                <a:gd name="connsiteY0" fmla="*/ 0 h 362263"/>
                <a:gd name="connsiteX1" fmla="*/ 635431 w 635431"/>
                <a:gd name="connsiteY1" fmla="*/ 0 h 362263"/>
                <a:gd name="connsiteX2" fmla="*/ 564828 w 635431"/>
                <a:gd name="connsiteY2" fmla="*/ 359407 h 362263"/>
                <a:gd name="connsiteX3" fmla="*/ 123987 w 635431"/>
                <a:gd name="connsiteY3" fmla="*/ 362263 h 362263"/>
                <a:gd name="connsiteX4" fmla="*/ 0 w 635431"/>
                <a:gd name="connsiteY4" fmla="*/ 0 h 362263"/>
                <a:gd name="connsiteX0" fmla="*/ 0 w 635431"/>
                <a:gd name="connsiteY0" fmla="*/ 0 h 564781"/>
                <a:gd name="connsiteX1" fmla="*/ 635431 w 635431"/>
                <a:gd name="connsiteY1" fmla="*/ 0 h 564781"/>
                <a:gd name="connsiteX2" fmla="*/ 564828 w 635431"/>
                <a:gd name="connsiteY2" fmla="*/ 359407 h 564781"/>
                <a:gd name="connsiteX3" fmla="*/ 141207 w 635431"/>
                <a:gd name="connsiteY3" fmla="*/ 564781 h 564781"/>
                <a:gd name="connsiteX4" fmla="*/ 0 w 635431"/>
                <a:gd name="connsiteY4" fmla="*/ 0 h 564781"/>
                <a:gd name="connsiteX0" fmla="*/ 0 w 635431"/>
                <a:gd name="connsiteY0" fmla="*/ 0 h 564781"/>
                <a:gd name="connsiteX1" fmla="*/ 635431 w 635431"/>
                <a:gd name="connsiteY1" fmla="*/ 0 h 564781"/>
                <a:gd name="connsiteX2" fmla="*/ 494224 w 635431"/>
                <a:gd name="connsiteY2" fmla="*/ 564781 h 564781"/>
                <a:gd name="connsiteX3" fmla="*/ 141207 w 635431"/>
                <a:gd name="connsiteY3" fmla="*/ 564781 h 564781"/>
                <a:gd name="connsiteX4" fmla="*/ 0 w 635431"/>
                <a:gd name="connsiteY4" fmla="*/ 0 h 564781"/>
                <a:gd name="connsiteX0" fmla="*/ 0 w 635431"/>
                <a:gd name="connsiteY0" fmla="*/ 0 h 564781"/>
                <a:gd name="connsiteX1" fmla="*/ 635431 w 635431"/>
                <a:gd name="connsiteY1" fmla="*/ 0 h 564781"/>
                <a:gd name="connsiteX2" fmla="*/ 564828 w 635431"/>
                <a:gd name="connsiteY2" fmla="*/ 564781 h 564781"/>
                <a:gd name="connsiteX3" fmla="*/ 141207 w 635431"/>
                <a:gd name="connsiteY3" fmla="*/ 564781 h 564781"/>
                <a:gd name="connsiteX4" fmla="*/ 0 w 635431"/>
                <a:gd name="connsiteY4" fmla="*/ 0 h 564781"/>
                <a:gd name="connsiteX0" fmla="*/ 0 w 706034"/>
                <a:gd name="connsiteY0" fmla="*/ 0 h 564781"/>
                <a:gd name="connsiteX1" fmla="*/ 706034 w 706034"/>
                <a:gd name="connsiteY1" fmla="*/ 205375 h 564781"/>
                <a:gd name="connsiteX2" fmla="*/ 564828 w 706034"/>
                <a:gd name="connsiteY2" fmla="*/ 564781 h 564781"/>
                <a:gd name="connsiteX3" fmla="*/ 141207 w 706034"/>
                <a:gd name="connsiteY3" fmla="*/ 564781 h 564781"/>
                <a:gd name="connsiteX4" fmla="*/ 0 w 706034"/>
                <a:gd name="connsiteY4" fmla="*/ 0 h 564781"/>
                <a:gd name="connsiteX0" fmla="*/ 0 w 706034"/>
                <a:gd name="connsiteY0" fmla="*/ 0 h 359406"/>
                <a:gd name="connsiteX1" fmla="*/ 706034 w 706034"/>
                <a:gd name="connsiteY1" fmla="*/ 0 h 359406"/>
                <a:gd name="connsiteX2" fmla="*/ 564828 w 706034"/>
                <a:gd name="connsiteY2" fmla="*/ 359406 h 359406"/>
                <a:gd name="connsiteX3" fmla="*/ 141207 w 706034"/>
                <a:gd name="connsiteY3" fmla="*/ 359406 h 359406"/>
                <a:gd name="connsiteX4" fmla="*/ 0 w 706034"/>
                <a:gd name="connsiteY4" fmla="*/ 0 h 359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6034" h="359406">
                  <a:moveTo>
                    <a:pt x="0" y="0"/>
                  </a:moveTo>
                  <a:lnTo>
                    <a:pt x="706034" y="0"/>
                  </a:lnTo>
                  <a:lnTo>
                    <a:pt x="564828" y="359406"/>
                  </a:lnTo>
                  <a:lnTo>
                    <a:pt x="141207" y="35940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dirty="0" smtClean="0"/>
                <a:t>CPU</a:t>
              </a:r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411760" y="1702549"/>
              <a:ext cx="18722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a-DK" dirty="0" err="1" smtClean="0"/>
                <a:t>Complexity</a:t>
              </a:r>
              <a:r>
                <a:rPr lang="da-DK" dirty="0" smtClean="0"/>
                <a:t>  =</a:t>
              </a:r>
            </a:p>
            <a:p>
              <a:pPr algn="ctr"/>
              <a:r>
                <a:rPr lang="da-DK" dirty="0" smtClean="0"/>
                <a:t># </a:t>
              </a:r>
              <a:r>
                <a:rPr lang="da-DK" dirty="0" err="1" smtClean="0"/>
                <a:t>block</a:t>
              </a:r>
              <a:r>
                <a:rPr lang="da-DK" dirty="0" smtClean="0"/>
                <a:t> transfers</a:t>
              </a:r>
              <a:endParaRPr lang="en-US" dirty="0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3923928" y="404664"/>
              <a:ext cx="294468" cy="1380827"/>
            </a:xfrm>
            <a:custGeom>
              <a:avLst/>
              <a:gdLst>
                <a:gd name="connsiteX0" fmla="*/ 0 w 294468"/>
                <a:gd name="connsiteY0" fmla="*/ 0 h 1255363"/>
                <a:gd name="connsiteX1" fmla="*/ 294468 w 294468"/>
                <a:gd name="connsiteY1" fmla="*/ 0 h 1255363"/>
                <a:gd name="connsiteX2" fmla="*/ 294468 w 294468"/>
                <a:gd name="connsiteY2" fmla="*/ 1239864 h 1255363"/>
                <a:gd name="connsiteX3" fmla="*/ 154983 w 294468"/>
                <a:gd name="connsiteY3" fmla="*/ 1115878 h 1255363"/>
                <a:gd name="connsiteX4" fmla="*/ 0 w 294468"/>
                <a:gd name="connsiteY4" fmla="*/ 1255363 h 1255363"/>
                <a:gd name="connsiteX5" fmla="*/ 0 w 294468"/>
                <a:gd name="connsiteY5" fmla="*/ 0 h 1255363"/>
                <a:gd name="connsiteX0" fmla="*/ 286992 w 581460"/>
                <a:gd name="connsiteY0" fmla="*/ 0 h 1255363"/>
                <a:gd name="connsiteX1" fmla="*/ 581460 w 581460"/>
                <a:gd name="connsiteY1" fmla="*/ 0 h 1255363"/>
                <a:gd name="connsiteX2" fmla="*/ 581460 w 581460"/>
                <a:gd name="connsiteY2" fmla="*/ 1239864 h 1255363"/>
                <a:gd name="connsiteX3" fmla="*/ 441975 w 581460"/>
                <a:gd name="connsiteY3" fmla="*/ 1115878 h 1255363"/>
                <a:gd name="connsiteX4" fmla="*/ 286992 w 581460"/>
                <a:gd name="connsiteY4" fmla="*/ 1255363 h 1255363"/>
                <a:gd name="connsiteX5" fmla="*/ 286992 w 581460"/>
                <a:gd name="connsiteY5" fmla="*/ 0 h 1255363"/>
                <a:gd name="connsiteX0" fmla="*/ 286992 w 581460"/>
                <a:gd name="connsiteY0" fmla="*/ 0 h 1380827"/>
                <a:gd name="connsiteX1" fmla="*/ 581460 w 581460"/>
                <a:gd name="connsiteY1" fmla="*/ 0 h 1380827"/>
                <a:gd name="connsiteX2" fmla="*/ 567866 w 581460"/>
                <a:gd name="connsiteY2" fmla="*/ 1380827 h 1380827"/>
                <a:gd name="connsiteX3" fmla="*/ 441975 w 581460"/>
                <a:gd name="connsiteY3" fmla="*/ 1115878 h 1380827"/>
                <a:gd name="connsiteX4" fmla="*/ 286992 w 581460"/>
                <a:gd name="connsiteY4" fmla="*/ 1255363 h 1380827"/>
                <a:gd name="connsiteX5" fmla="*/ 286992 w 581460"/>
                <a:gd name="connsiteY5" fmla="*/ 0 h 1380827"/>
                <a:gd name="connsiteX0" fmla="*/ 0 w 294468"/>
                <a:gd name="connsiteY0" fmla="*/ 0 h 1380827"/>
                <a:gd name="connsiteX1" fmla="*/ 294468 w 294468"/>
                <a:gd name="connsiteY1" fmla="*/ 0 h 1380827"/>
                <a:gd name="connsiteX2" fmla="*/ 280874 w 294468"/>
                <a:gd name="connsiteY2" fmla="*/ 1380827 h 1380827"/>
                <a:gd name="connsiteX3" fmla="*/ 154983 w 294468"/>
                <a:gd name="connsiteY3" fmla="*/ 1115878 h 1380827"/>
                <a:gd name="connsiteX4" fmla="*/ 0 w 294468"/>
                <a:gd name="connsiteY4" fmla="*/ 1255363 h 1380827"/>
                <a:gd name="connsiteX5" fmla="*/ 0 w 294468"/>
                <a:gd name="connsiteY5" fmla="*/ 0 h 1380827"/>
                <a:gd name="connsiteX0" fmla="*/ 0 w 294468"/>
                <a:gd name="connsiteY0" fmla="*/ 0 h 1380827"/>
                <a:gd name="connsiteX1" fmla="*/ 294468 w 294468"/>
                <a:gd name="connsiteY1" fmla="*/ 0 h 1380827"/>
                <a:gd name="connsiteX2" fmla="*/ 280874 w 294468"/>
                <a:gd name="connsiteY2" fmla="*/ 1380827 h 1380827"/>
                <a:gd name="connsiteX3" fmla="*/ 154983 w 294468"/>
                <a:gd name="connsiteY3" fmla="*/ 1115878 h 1380827"/>
                <a:gd name="connsiteX4" fmla="*/ 0 w 294468"/>
                <a:gd name="connsiteY4" fmla="*/ 1255363 h 1380827"/>
                <a:gd name="connsiteX5" fmla="*/ 0 w 294468"/>
                <a:gd name="connsiteY5" fmla="*/ 0 h 1380827"/>
                <a:gd name="connsiteX0" fmla="*/ 0 w 294468"/>
                <a:gd name="connsiteY0" fmla="*/ 0 h 1380827"/>
                <a:gd name="connsiteX1" fmla="*/ 294468 w 294468"/>
                <a:gd name="connsiteY1" fmla="*/ 0 h 1380827"/>
                <a:gd name="connsiteX2" fmla="*/ 280874 w 294468"/>
                <a:gd name="connsiteY2" fmla="*/ 1380827 h 1380827"/>
                <a:gd name="connsiteX3" fmla="*/ 136858 w 294468"/>
                <a:gd name="connsiteY3" fmla="*/ 1308819 h 1380827"/>
                <a:gd name="connsiteX4" fmla="*/ 0 w 294468"/>
                <a:gd name="connsiteY4" fmla="*/ 1255363 h 1380827"/>
                <a:gd name="connsiteX5" fmla="*/ 0 w 294468"/>
                <a:gd name="connsiteY5" fmla="*/ 0 h 1380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4468" h="1380827">
                  <a:moveTo>
                    <a:pt x="0" y="0"/>
                  </a:moveTo>
                  <a:lnTo>
                    <a:pt x="294468" y="0"/>
                  </a:lnTo>
                  <a:lnTo>
                    <a:pt x="280874" y="1380827"/>
                  </a:lnTo>
                  <a:cubicBezTo>
                    <a:pt x="238910" y="1292511"/>
                    <a:pt x="193385" y="1285651"/>
                    <a:pt x="136858" y="1308819"/>
                  </a:cubicBezTo>
                  <a:cubicBezTo>
                    <a:pt x="53737" y="1350799"/>
                    <a:pt x="51661" y="1208868"/>
                    <a:pt x="0" y="1255363"/>
                  </a:cubicBez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da-DK" dirty="0" smtClean="0"/>
                <a:t>Disk</a:t>
              </a:r>
              <a:endParaRPr lang="en-US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3275856" y="564178"/>
              <a:ext cx="288032" cy="9926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da-DK" dirty="0" err="1" smtClean="0"/>
                <a:t>Memory</a:t>
              </a:r>
              <a:endParaRPr lang="en-US" dirty="0"/>
            </a:p>
          </p:txBody>
        </p:sp>
        <p:cxnSp>
          <p:nvCxnSpPr>
            <p:cNvPr id="59" name="Straight Arrow Connector 58"/>
            <p:cNvCxnSpPr/>
            <p:nvPr/>
          </p:nvCxnSpPr>
          <p:spPr>
            <a:xfrm>
              <a:off x="3594884" y="852210"/>
              <a:ext cx="288032" cy="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3594884" y="46738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b="1" dirty="0" smtClean="0">
                  <a:solidFill>
                    <a:srgbClr val="C00000"/>
                  </a:solidFill>
                </a:rPr>
                <a:t>B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1403648" y="4581128"/>
            <a:ext cx="3600400" cy="864096"/>
            <a:chOff x="1403648" y="4581128"/>
            <a:chExt cx="3600400" cy="864096"/>
          </a:xfrm>
        </p:grpSpPr>
        <p:sp>
          <p:nvSpPr>
            <p:cNvPr id="21" name="Rounded Rectangle 20"/>
            <p:cNvSpPr/>
            <p:nvPr/>
          </p:nvSpPr>
          <p:spPr>
            <a:xfrm>
              <a:off x="1403648" y="4581128"/>
              <a:ext cx="2304256" cy="864096"/>
            </a:xfrm>
            <a:prstGeom prst="round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000"/>
                </a:lnSpc>
              </a:pPr>
              <a:r>
                <a:rPr lang="da-DK" sz="2400" b="1" dirty="0" smtClean="0">
                  <a:solidFill>
                    <a:schemeClr val="tx1"/>
                  </a:solidFill>
                </a:rPr>
                <a:t>IO </a:t>
              </a:r>
              <a:r>
                <a:rPr lang="da-DK" sz="2400" b="1" dirty="0" err="1" smtClean="0">
                  <a:solidFill>
                    <a:schemeClr val="tx1"/>
                  </a:solidFill>
                </a:rPr>
                <a:t>Efficient</a:t>
              </a:r>
              <a:r>
                <a:rPr lang="da-DK" sz="2400" b="1" dirty="0" smtClean="0">
                  <a:solidFill>
                    <a:schemeClr val="tx1"/>
                  </a:solidFill>
                </a:rPr>
                <a:t/>
              </a:r>
              <a:br>
                <a:rPr lang="da-DK" sz="2400" b="1" dirty="0" smtClean="0">
                  <a:solidFill>
                    <a:schemeClr val="tx1"/>
                  </a:solidFill>
                </a:rPr>
              </a:br>
              <a:r>
                <a:rPr lang="da-DK" sz="2400" b="1" dirty="0" smtClean="0">
                  <a:solidFill>
                    <a:schemeClr val="tx1"/>
                  </a:solidFill>
                </a:rPr>
                <a:t>Node Splitting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 flipH="1">
              <a:off x="3779912" y="5013176"/>
              <a:ext cx="1224136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4186808" cy="1800200"/>
          </a:xfrm>
        </p:spPr>
        <p:txBody>
          <a:bodyPr>
            <a:normAutofit/>
          </a:bodyPr>
          <a:lstStyle/>
          <a:p>
            <a:pPr algn="l"/>
            <a:r>
              <a:rPr lang="da-DK" b="1" dirty="0" err="1" smtClean="0"/>
              <a:t>Fully</a:t>
            </a:r>
            <a:r>
              <a:rPr lang="da-DK" b="1" dirty="0" smtClean="0"/>
              <a:t> </a:t>
            </a:r>
            <a:r>
              <a:rPr lang="da-DK" b="1" dirty="0" err="1" smtClean="0"/>
              <a:t>Persistent</a:t>
            </a:r>
            <a:r>
              <a:rPr lang="da-DK" b="1" dirty="0" smtClean="0"/>
              <a:t/>
            </a:r>
            <a:br>
              <a:rPr lang="da-DK" b="1" dirty="0" smtClean="0"/>
            </a:br>
            <a:r>
              <a:rPr lang="da-DK" b="1" dirty="0" err="1" smtClean="0"/>
              <a:t>Search</a:t>
            </a:r>
            <a:r>
              <a:rPr lang="da-DK" b="1" dirty="0" smtClean="0"/>
              <a:t> </a:t>
            </a:r>
            <a:r>
              <a:rPr lang="da-DK" b="1" dirty="0" err="1" smtClean="0"/>
              <a:t>Trees</a:t>
            </a:r>
            <a:endParaRPr lang="en-US" sz="27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12" grpId="0"/>
      <p:bldP spid="13" grpId="0"/>
      <p:bldP spid="24" grpId="0" animBg="1"/>
      <p:bldP spid="29" grpId="0" animBg="1"/>
      <p:bldP spid="78" grpId="0"/>
      <p:bldP spid="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79512" y="1004972"/>
            <a:ext cx="8784976" cy="1008112"/>
          </a:xfrm>
          <a:prstGeom prst="roundRect">
            <a:avLst/>
          </a:prstGeom>
          <a:solidFill>
            <a:srgbClr val="FFFF00">
              <a:alpha val="94902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2400" spc="-30" dirty="0" err="1" smtClean="0">
                <a:solidFill>
                  <a:srgbClr val="C00000"/>
                </a:solidFill>
              </a:rPr>
              <a:t>Incremental</a:t>
            </a:r>
            <a:r>
              <a:rPr lang="da-DK" sz="2400" spc="-30" dirty="0" smtClean="0">
                <a:solidFill>
                  <a:srgbClr val="C00000"/>
                </a:solidFill>
              </a:rPr>
              <a:t> </a:t>
            </a:r>
            <a:r>
              <a:rPr lang="da-DK" sz="2400" spc="-30" dirty="0" err="1" smtClean="0">
                <a:solidFill>
                  <a:srgbClr val="C00000"/>
                </a:solidFill>
              </a:rPr>
              <a:t>B-tree</a:t>
            </a:r>
            <a:r>
              <a:rPr lang="da-DK" sz="2400" spc="-30" dirty="0" smtClean="0">
                <a:solidFill>
                  <a:schemeClr val="tx1"/>
                </a:solidFill>
              </a:rPr>
              <a:t> </a:t>
            </a:r>
            <a:r>
              <a:rPr lang="da-DK" sz="2400" spc="-30" dirty="0" err="1" smtClean="0">
                <a:solidFill>
                  <a:schemeClr val="tx1"/>
                </a:solidFill>
              </a:rPr>
              <a:t>with</a:t>
            </a:r>
            <a:r>
              <a:rPr lang="da-DK" sz="2400" spc="-30" dirty="0" smtClean="0">
                <a:solidFill>
                  <a:schemeClr val="tx1"/>
                </a:solidFill>
              </a:rPr>
              <a:t> range </a:t>
            </a:r>
            <a:r>
              <a:rPr lang="da-DK" sz="2400" spc="-30" dirty="0" err="1" smtClean="0">
                <a:solidFill>
                  <a:schemeClr val="tx1"/>
                </a:solidFill>
              </a:rPr>
              <a:t>searches</a:t>
            </a:r>
            <a:r>
              <a:rPr lang="da-DK" sz="2400" spc="-30" dirty="0" smtClean="0">
                <a:solidFill>
                  <a:schemeClr val="tx1"/>
                </a:solidFill>
              </a:rPr>
              <a:t> in O(</a:t>
            </a:r>
            <a:r>
              <a:rPr lang="en-US" sz="2400" spc="-30" dirty="0" err="1" smtClean="0">
                <a:solidFill>
                  <a:schemeClr val="tx1"/>
                </a:solidFill>
              </a:rPr>
              <a:t>log</a:t>
            </a:r>
            <a:r>
              <a:rPr lang="en-US" sz="2400" spc="-30" baseline="-25000" dirty="0" err="1" smtClean="0">
                <a:solidFill>
                  <a:schemeClr val="tx1"/>
                </a:solidFill>
              </a:rPr>
              <a:t>B</a:t>
            </a:r>
            <a:r>
              <a:rPr lang="en-US" sz="2400" spc="-30" baseline="-25000" dirty="0" smtClean="0">
                <a:solidFill>
                  <a:schemeClr val="tx1"/>
                </a:solidFill>
              </a:rPr>
              <a:t> </a:t>
            </a:r>
            <a:r>
              <a:rPr lang="en-US" sz="2400" spc="-30" dirty="0" smtClean="0">
                <a:solidFill>
                  <a:schemeClr val="tx1"/>
                </a:solidFill>
              </a:rPr>
              <a:t>n + t/B)</a:t>
            </a:r>
            <a:r>
              <a:rPr lang="da-DK" sz="2400" spc="-30" dirty="0" smtClean="0">
                <a:solidFill>
                  <a:schemeClr val="tx1"/>
                </a:solidFill>
              </a:rPr>
              <a:t> </a:t>
            </a:r>
            <a:r>
              <a:rPr lang="da-DK" sz="2400" spc="-30" dirty="0" err="1" smtClean="0">
                <a:solidFill>
                  <a:schemeClr val="tx1"/>
                </a:solidFill>
              </a:rPr>
              <a:t>IOs</a:t>
            </a:r>
            <a:r>
              <a:rPr lang="da-DK" sz="2400" spc="-30" dirty="0" smtClean="0">
                <a:solidFill>
                  <a:schemeClr val="tx1"/>
                </a:solidFill>
              </a:rPr>
              <a:t>, </a:t>
            </a:r>
            <a:r>
              <a:rPr lang="da-DK" sz="2400" spc="-30" dirty="0" err="1" smtClean="0">
                <a:solidFill>
                  <a:schemeClr val="tx1"/>
                </a:solidFill>
              </a:rPr>
              <a:t>updates</a:t>
            </a:r>
            <a:r>
              <a:rPr lang="da-DK" sz="2400" spc="-30" dirty="0" smtClean="0">
                <a:solidFill>
                  <a:schemeClr val="tx1"/>
                </a:solidFill>
              </a:rPr>
              <a:t> in O(</a:t>
            </a:r>
            <a:r>
              <a:rPr lang="da-DK" sz="2400" spc="-30" dirty="0" err="1" smtClean="0">
                <a:solidFill>
                  <a:schemeClr val="tx1"/>
                </a:solidFill>
              </a:rPr>
              <a:t>log</a:t>
            </a:r>
            <a:r>
              <a:rPr lang="da-DK" sz="2400" spc="-30" baseline="-25000" dirty="0" err="1" smtClean="0">
                <a:solidFill>
                  <a:schemeClr val="tx1"/>
                </a:solidFill>
              </a:rPr>
              <a:t>B</a:t>
            </a:r>
            <a:r>
              <a:rPr lang="da-DK" sz="2400" spc="-30" dirty="0" smtClean="0">
                <a:solidFill>
                  <a:schemeClr val="tx1"/>
                </a:solidFill>
              </a:rPr>
              <a:t> n) </a:t>
            </a:r>
            <a:r>
              <a:rPr lang="da-DK" sz="2400" spc="-30" dirty="0" err="1" smtClean="0">
                <a:solidFill>
                  <a:schemeClr val="tx1"/>
                </a:solidFill>
              </a:rPr>
              <a:t>IOs</a:t>
            </a:r>
            <a:r>
              <a:rPr lang="da-DK" sz="2400" spc="-30" dirty="0" smtClean="0">
                <a:solidFill>
                  <a:schemeClr val="tx1"/>
                </a:solidFill>
              </a:rPr>
              <a:t> </a:t>
            </a:r>
            <a:r>
              <a:rPr lang="da-DK" sz="2400" spc="-30" dirty="0" err="1" smtClean="0">
                <a:solidFill>
                  <a:schemeClr val="tx1"/>
                </a:solidFill>
              </a:rPr>
              <a:t>with</a:t>
            </a:r>
            <a:r>
              <a:rPr lang="da-DK" sz="2400" spc="-30" dirty="0" smtClean="0">
                <a:solidFill>
                  <a:schemeClr val="tx1"/>
                </a:solidFill>
              </a:rPr>
              <a:t> O(1) </a:t>
            </a:r>
            <a:r>
              <a:rPr lang="da-DK" sz="2400" spc="-30" dirty="0" err="1" smtClean="0">
                <a:solidFill>
                  <a:schemeClr val="tx1"/>
                </a:solidFill>
              </a:rPr>
              <a:t>key</a:t>
            </a:r>
            <a:r>
              <a:rPr lang="da-DK" sz="2400" spc="-30" dirty="0" smtClean="0">
                <a:solidFill>
                  <a:schemeClr val="tx1"/>
                </a:solidFill>
              </a:rPr>
              <a:t> and pointer </a:t>
            </a:r>
            <a:r>
              <a:rPr lang="da-DK" sz="2400" spc="-30" dirty="0" err="1" smtClean="0">
                <a:solidFill>
                  <a:schemeClr val="tx1"/>
                </a:solidFill>
              </a:rPr>
              <a:t>modifications</a:t>
            </a:r>
            <a:r>
              <a:rPr lang="da-DK" sz="2400" spc="-30" dirty="0" smtClean="0">
                <a:solidFill>
                  <a:schemeClr val="tx1"/>
                </a:solidFill>
              </a:rPr>
              <a:t>, O(n/B) </a:t>
            </a:r>
            <a:r>
              <a:rPr lang="da-DK" sz="2400" spc="-30" dirty="0" err="1" smtClean="0">
                <a:solidFill>
                  <a:schemeClr val="tx1"/>
                </a:solidFill>
              </a:rPr>
              <a:t>space</a:t>
            </a:r>
            <a:endParaRPr lang="en-US" sz="2400" spc="-30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-99392"/>
            <a:ext cx="8229600" cy="1143000"/>
          </a:xfrm>
        </p:spPr>
        <p:txBody>
          <a:bodyPr/>
          <a:lstStyle/>
          <a:p>
            <a:pPr algn="l"/>
            <a:r>
              <a:rPr lang="da-DK" b="1" dirty="0" err="1" smtClean="0"/>
              <a:t>Results</a:t>
            </a:r>
            <a:endParaRPr 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179512" y="3645024"/>
            <a:ext cx="8784976" cy="1008112"/>
          </a:xfrm>
          <a:prstGeom prst="roundRect">
            <a:avLst/>
          </a:prstGeom>
          <a:solidFill>
            <a:srgbClr val="FFFF00">
              <a:alpha val="94902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2400" spc="-30" dirty="0" err="1" smtClean="0">
                <a:solidFill>
                  <a:srgbClr val="C00000"/>
                </a:solidFill>
              </a:rPr>
              <a:t>Fully</a:t>
            </a:r>
            <a:r>
              <a:rPr lang="da-DK" sz="2400" spc="-30" dirty="0" smtClean="0">
                <a:solidFill>
                  <a:srgbClr val="C00000"/>
                </a:solidFill>
              </a:rPr>
              <a:t> </a:t>
            </a:r>
            <a:r>
              <a:rPr lang="da-DK" sz="2400" spc="-30" dirty="0" err="1" smtClean="0">
                <a:solidFill>
                  <a:srgbClr val="C00000"/>
                </a:solidFill>
              </a:rPr>
              <a:t>persistent</a:t>
            </a:r>
            <a:r>
              <a:rPr lang="da-DK" sz="2400" spc="-30" dirty="0" smtClean="0">
                <a:solidFill>
                  <a:srgbClr val="C00000"/>
                </a:solidFill>
              </a:rPr>
              <a:t> </a:t>
            </a:r>
            <a:r>
              <a:rPr lang="da-DK" sz="2400" spc="-30" dirty="0" err="1" smtClean="0">
                <a:solidFill>
                  <a:srgbClr val="C00000"/>
                </a:solidFill>
              </a:rPr>
              <a:t>B-tree</a:t>
            </a:r>
            <a:r>
              <a:rPr lang="da-DK" sz="2400" spc="-30" dirty="0" smtClean="0">
                <a:solidFill>
                  <a:srgbClr val="C00000"/>
                </a:solidFill>
              </a:rPr>
              <a:t> </a:t>
            </a:r>
            <a:r>
              <a:rPr lang="da-DK" sz="2400" spc="-30" dirty="0" err="1" smtClean="0">
                <a:solidFill>
                  <a:schemeClr val="tx1"/>
                </a:solidFill>
              </a:rPr>
              <a:t>with</a:t>
            </a:r>
            <a:r>
              <a:rPr lang="da-DK" sz="2400" spc="-30" dirty="0" smtClean="0">
                <a:solidFill>
                  <a:schemeClr val="tx1"/>
                </a:solidFill>
              </a:rPr>
              <a:t> </a:t>
            </a:r>
            <a:r>
              <a:rPr lang="da-DK" sz="2400" spc="-30" dirty="0" err="1" smtClean="0">
                <a:solidFill>
                  <a:schemeClr val="tx1"/>
                </a:solidFill>
              </a:rPr>
              <a:t>updates</a:t>
            </a:r>
            <a:r>
              <a:rPr lang="da-DK" sz="2400" spc="-30" dirty="0" smtClean="0">
                <a:solidFill>
                  <a:schemeClr val="tx1"/>
                </a:solidFill>
              </a:rPr>
              <a:t> in O(</a:t>
            </a:r>
            <a:r>
              <a:rPr lang="en-US" sz="2400" spc="-30" dirty="0" err="1" smtClean="0">
                <a:solidFill>
                  <a:schemeClr val="tx1"/>
                </a:solidFill>
              </a:rPr>
              <a:t>log</a:t>
            </a:r>
            <a:r>
              <a:rPr lang="en-US" sz="2400" spc="-30" baseline="-25000" dirty="0" err="1" smtClean="0">
                <a:solidFill>
                  <a:schemeClr val="tx1"/>
                </a:solidFill>
              </a:rPr>
              <a:t>B</a:t>
            </a:r>
            <a:r>
              <a:rPr lang="en-US" sz="2400" spc="-30" baseline="-25000" dirty="0" smtClean="0">
                <a:solidFill>
                  <a:schemeClr val="tx1"/>
                </a:solidFill>
              </a:rPr>
              <a:t> </a:t>
            </a:r>
            <a:r>
              <a:rPr lang="en-US" sz="2400" spc="-30" dirty="0" smtClean="0">
                <a:solidFill>
                  <a:schemeClr val="tx1"/>
                </a:solidFill>
              </a:rPr>
              <a:t>n + log</a:t>
            </a:r>
            <a:r>
              <a:rPr lang="en-US" sz="2400" spc="-30" baseline="-25000" dirty="0" smtClean="0">
                <a:solidFill>
                  <a:schemeClr val="tx1"/>
                </a:solidFill>
              </a:rPr>
              <a:t>2 </a:t>
            </a:r>
            <a:r>
              <a:rPr lang="en-US" sz="2400" spc="-30" dirty="0" smtClean="0">
                <a:solidFill>
                  <a:schemeClr val="tx1"/>
                </a:solidFill>
              </a:rPr>
              <a:t>B)</a:t>
            </a:r>
            <a:r>
              <a:rPr lang="da-DK" sz="2400" spc="-30" dirty="0" smtClean="0">
                <a:solidFill>
                  <a:schemeClr val="tx1"/>
                </a:solidFill>
              </a:rPr>
              <a:t> </a:t>
            </a:r>
            <a:r>
              <a:rPr lang="da-DK" sz="2400" spc="-30" dirty="0" err="1" smtClean="0">
                <a:solidFill>
                  <a:schemeClr val="tx1"/>
                </a:solidFill>
              </a:rPr>
              <a:t>IOs</a:t>
            </a:r>
            <a:r>
              <a:rPr lang="da-DK" sz="2400" spc="-30" dirty="0" smtClean="0">
                <a:solidFill>
                  <a:schemeClr val="tx1"/>
                </a:solidFill>
              </a:rPr>
              <a:t> </a:t>
            </a:r>
            <a:r>
              <a:rPr lang="da-DK" sz="2400" spc="-30" dirty="0" err="1" smtClean="0">
                <a:solidFill>
                  <a:schemeClr val="tx1"/>
                </a:solidFill>
              </a:rPr>
              <a:t>amortized</a:t>
            </a:r>
            <a:r>
              <a:rPr lang="da-DK" sz="2400" spc="-30" dirty="0" smtClean="0">
                <a:solidFill>
                  <a:schemeClr val="tx1"/>
                </a:solidFill>
              </a:rPr>
              <a:t>, range </a:t>
            </a:r>
            <a:r>
              <a:rPr lang="da-DK" sz="2400" spc="-30" dirty="0" err="1" smtClean="0">
                <a:solidFill>
                  <a:schemeClr val="tx1"/>
                </a:solidFill>
              </a:rPr>
              <a:t>searches</a:t>
            </a:r>
            <a:r>
              <a:rPr lang="da-DK" sz="2400" spc="-30" dirty="0" smtClean="0">
                <a:solidFill>
                  <a:schemeClr val="tx1"/>
                </a:solidFill>
              </a:rPr>
              <a:t> in O(</a:t>
            </a:r>
            <a:r>
              <a:rPr lang="da-DK" sz="2400" spc="-30" dirty="0" err="1" smtClean="0">
                <a:solidFill>
                  <a:schemeClr val="tx1"/>
                </a:solidFill>
              </a:rPr>
              <a:t>log</a:t>
            </a:r>
            <a:r>
              <a:rPr lang="da-DK" sz="2400" spc="-30" baseline="-25000" dirty="0" err="1" smtClean="0">
                <a:solidFill>
                  <a:schemeClr val="tx1"/>
                </a:solidFill>
              </a:rPr>
              <a:t>B</a:t>
            </a:r>
            <a:r>
              <a:rPr lang="da-DK" sz="2400" spc="-30" dirty="0" smtClean="0">
                <a:solidFill>
                  <a:schemeClr val="tx1"/>
                </a:solidFill>
              </a:rPr>
              <a:t> n + t/B) </a:t>
            </a:r>
            <a:r>
              <a:rPr lang="da-DK" sz="2400" spc="-30" dirty="0" err="1" smtClean="0">
                <a:solidFill>
                  <a:schemeClr val="tx1"/>
                </a:solidFill>
              </a:rPr>
              <a:t>IOs</a:t>
            </a:r>
            <a:r>
              <a:rPr lang="da-DK" sz="2400" spc="-30" dirty="0" smtClean="0">
                <a:solidFill>
                  <a:schemeClr val="tx1"/>
                </a:solidFill>
              </a:rPr>
              <a:t>, O(m/B) </a:t>
            </a:r>
            <a:r>
              <a:rPr lang="da-DK" sz="2400" spc="-30" dirty="0" err="1" smtClean="0">
                <a:solidFill>
                  <a:schemeClr val="tx1"/>
                </a:solidFill>
              </a:rPr>
              <a:t>space</a:t>
            </a:r>
            <a:endParaRPr lang="en-US" sz="2400" spc="-30" dirty="0" smtClean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9512" y="2108974"/>
            <a:ext cx="8784976" cy="1440160"/>
          </a:xfrm>
          <a:prstGeom prst="roundRect">
            <a:avLst/>
          </a:prstGeom>
          <a:solidFill>
            <a:srgbClr val="FFFF00">
              <a:alpha val="94902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2400" spc="-30" dirty="0" err="1" smtClean="0">
                <a:solidFill>
                  <a:srgbClr val="C00000"/>
                </a:solidFill>
              </a:rPr>
              <a:t>Any</a:t>
            </a:r>
            <a:r>
              <a:rPr lang="da-DK" sz="2400" spc="-30" dirty="0" smtClean="0">
                <a:solidFill>
                  <a:srgbClr val="C00000"/>
                </a:solidFill>
              </a:rPr>
              <a:t> </a:t>
            </a:r>
            <a:r>
              <a:rPr lang="da-DK" sz="2400" spc="-30" dirty="0" err="1" smtClean="0">
                <a:solidFill>
                  <a:srgbClr val="C00000"/>
                </a:solidFill>
              </a:rPr>
              <a:t>emphemeral</a:t>
            </a:r>
            <a:r>
              <a:rPr lang="da-DK" sz="2400" spc="-30" dirty="0" smtClean="0">
                <a:solidFill>
                  <a:schemeClr val="tx1"/>
                </a:solidFill>
              </a:rPr>
              <a:t> pointer </a:t>
            </a:r>
            <a:r>
              <a:rPr lang="da-DK" sz="2400" spc="-30" dirty="0" err="1" smtClean="0">
                <a:solidFill>
                  <a:schemeClr val="tx1"/>
                </a:solidFill>
              </a:rPr>
              <a:t>based</a:t>
            </a:r>
            <a:r>
              <a:rPr lang="da-DK" sz="2400" spc="-30" dirty="0" smtClean="0">
                <a:solidFill>
                  <a:schemeClr val="tx1"/>
                </a:solidFill>
              </a:rPr>
              <a:t> IO data </a:t>
            </a:r>
            <a:r>
              <a:rPr lang="da-DK" sz="2400" spc="-30" dirty="0" err="1" smtClean="0">
                <a:solidFill>
                  <a:schemeClr val="tx1"/>
                </a:solidFill>
              </a:rPr>
              <a:t>structure</a:t>
            </a:r>
            <a:r>
              <a:rPr lang="da-DK" sz="2400" spc="-30" dirty="0" smtClean="0">
                <a:solidFill>
                  <a:schemeClr val="tx1"/>
                </a:solidFill>
              </a:rPr>
              <a:t> </a:t>
            </a:r>
            <a:r>
              <a:rPr lang="da-DK" sz="2400" spc="-30" dirty="0" err="1" smtClean="0">
                <a:solidFill>
                  <a:schemeClr val="tx1"/>
                </a:solidFill>
              </a:rPr>
              <a:t>with</a:t>
            </a:r>
            <a:r>
              <a:rPr lang="da-DK" sz="2400" spc="-30" dirty="0" smtClean="0">
                <a:solidFill>
                  <a:schemeClr val="tx1"/>
                </a:solidFill>
              </a:rPr>
              <a:t> </a:t>
            </a:r>
            <a:r>
              <a:rPr lang="da-DK" sz="2400" spc="-30" dirty="0" smtClean="0">
                <a:solidFill>
                  <a:srgbClr val="C00000"/>
                </a:solidFill>
              </a:rPr>
              <a:t>O(1) </a:t>
            </a:r>
            <a:r>
              <a:rPr lang="da-DK" sz="2400" spc="-30" dirty="0" err="1" smtClean="0">
                <a:solidFill>
                  <a:srgbClr val="C00000"/>
                </a:solidFill>
              </a:rPr>
              <a:t>indegree</a:t>
            </a:r>
            <a:r>
              <a:rPr lang="da-DK" sz="2400" spc="-30" dirty="0" smtClean="0">
                <a:solidFill>
                  <a:schemeClr val="tx1"/>
                </a:solidFill>
              </a:rPr>
              <a:t> </a:t>
            </a:r>
            <a:r>
              <a:rPr lang="da-DK" sz="2400" spc="-30" dirty="0" err="1" smtClean="0">
                <a:solidFill>
                  <a:schemeClr val="tx1"/>
                </a:solidFill>
              </a:rPr>
              <a:t>can</a:t>
            </a:r>
            <a:r>
              <a:rPr lang="da-DK" sz="2400" spc="-30" dirty="0" smtClean="0">
                <a:solidFill>
                  <a:schemeClr val="tx1"/>
                </a:solidFill>
              </a:rPr>
              <a:t> </a:t>
            </a:r>
            <a:r>
              <a:rPr lang="da-DK" sz="2400" spc="-30" dirty="0" err="1" smtClean="0">
                <a:solidFill>
                  <a:schemeClr val="tx1"/>
                </a:solidFill>
              </a:rPr>
              <a:t>be</a:t>
            </a:r>
            <a:r>
              <a:rPr lang="da-DK" sz="2400" spc="-30" dirty="0" smtClean="0">
                <a:solidFill>
                  <a:schemeClr val="tx1"/>
                </a:solidFill>
              </a:rPr>
              <a:t> made </a:t>
            </a:r>
            <a:r>
              <a:rPr lang="da-DK" sz="2400" spc="-30" dirty="0" err="1" smtClean="0">
                <a:solidFill>
                  <a:srgbClr val="C00000"/>
                </a:solidFill>
              </a:rPr>
              <a:t>fully</a:t>
            </a:r>
            <a:r>
              <a:rPr lang="da-DK" sz="2400" spc="-30" dirty="0" smtClean="0">
                <a:solidFill>
                  <a:srgbClr val="C00000"/>
                </a:solidFill>
              </a:rPr>
              <a:t> </a:t>
            </a:r>
            <a:r>
              <a:rPr lang="da-DK" sz="2400" spc="-30" dirty="0" err="1" smtClean="0">
                <a:solidFill>
                  <a:srgbClr val="C00000"/>
                </a:solidFill>
              </a:rPr>
              <a:t>persistent</a:t>
            </a:r>
            <a:r>
              <a:rPr lang="da-DK" sz="2400" spc="-30" dirty="0" smtClean="0">
                <a:solidFill>
                  <a:schemeClr val="tx1"/>
                </a:solidFill>
              </a:rPr>
              <a:t> </a:t>
            </a:r>
            <a:r>
              <a:rPr lang="da-DK" sz="2400" spc="-30" dirty="0" err="1" smtClean="0">
                <a:solidFill>
                  <a:schemeClr val="tx1"/>
                </a:solidFill>
              </a:rPr>
              <a:t>with</a:t>
            </a:r>
            <a:r>
              <a:rPr lang="da-DK" sz="2400" spc="-30" dirty="0" smtClean="0">
                <a:solidFill>
                  <a:schemeClr val="tx1"/>
                </a:solidFill>
              </a:rPr>
              <a:t> O(1) overhead per </a:t>
            </a:r>
            <a:r>
              <a:rPr lang="da-DK" sz="2400" spc="-30" dirty="0" err="1" smtClean="0">
                <a:solidFill>
                  <a:schemeClr val="tx1"/>
                </a:solidFill>
              </a:rPr>
              <a:t>block</a:t>
            </a:r>
            <a:r>
              <a:rPr lang="da-DK" sz="2400" spc="-30" dirty="0" smtClean="0">
                <a:solidFill>
                  <a:schemeClr val="tx1"/>
                </a:solidFill>
              </a:rPr>
              <a:t> </a:t>
            </a:r>
            <a:r>
              <a:rPr lang="da-DK" sz="2400" spc="-30" dirty="0" err="1" smtClean="0">
                <a:solidFill>
                  <a:schemeClr val="tx1"/>
                </a:solidFill>
              </a:rPr>
              <a:t>access</a:t>
            </a:r>
            <a:r>
              <a:rPr lang="da-DK" sz="2400" spc="-30" dirty="0" smtClean="0">
                <a:solidFill>
                  <a:schemeClr val="tx1"/>
                </a:solidFill>
              </a:rPr>
              <a:t> and O(</a:t>
            </a:r>
            <a:r>
              <a:rPr lang="en-US" sz="2400" spc="-30" dirty="0" smtClean="0">
                <a:solidFill>
                  <a:schemeClr val="tx1"/>
                </a:solidFill>
              </a:rPr>
              <a:t>log</a:t>
            </a:r>
            <a:r>
              <a:rPr lang="en-US" sz="2400" spc="-30" baseline="-25000" dirty="0" smtClean="0">
                <a:solidFill>
                  <a:schemeClr val="tx1"/>
                </a:solidFill>
              </a:rPr>
              <a:t>2 </a:t>
            </a:r>
            <a:r>
              <a:rPr lang="en-US" sz="2400" spc="-30" dirty="0" smtClean="0">
                <a:solidFill>
                  <a:schemeClr val="tx1"/>
                </a:solidFill>
              </a:rPr>
              <a:t>B) IOs </a:t>
            </a:r>
            <a:r>
              <a:rPr lang="da-DK" sz="2400" spc="-30" dirty="0" err="1" smtClean="0">
                <a:solidFill>
                  <a:schemeClr val="tx1"/>
                </a:solidFill>
              </a:rPr>
              <a:t>amortized</a:t>
            </a:r>
            <a:r>
              <a:rPr lang="en-US" sz="2400" spc="-30" dirty="0" smtClean="0">
                <a:solidFill>
                  <a:schemeClr val="tx1"/>
                </a:solidFill>
              </a:rPr>
              <a:t> overhead per field modification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98595544"/>
              </p:ext>
            </p:extLst>
          </p:nvPr>
        </p:nvGraphicFramePr>
        <p:xfrm>
          <a:off x="1115616" y="4840560"/>
          <a:ext cx="7776864" cy="182880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3169687"/>
                <a:gridCol w="2727862"/>
                <a:gridCol w="1879315"/>
              </a:tblGrid>
              <a:tr h="251780">
                <a:tc>
                  <a:txBody>
                    <a:bodyPr/>
                    <a:lstStyle/>
                    <a:p>
                      <a:r>
                        <a:rPr lang="da-DK" sz="2400" b="1" i="0" dirty="0" err="1" smtClean="0">
                          <a:solidFill>
                            <a:schemeClr val="bg1"/>
                          </a:solidFill>
                        </a:rPr>
                        <a:t>Persistent</a:t>
                      </a:r>
                      <a:r>
                        <a:rPr lang="da-DK" sz="2400" b="1" i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da-DK" sz="2400" b="1" i="0" dirty="0" err="1" smtClean="0">
                          <a:solidFill>
                            <a:schemeClr val="bg1"/>
                          </a:solidFill>
                        </a:rPr>
                        <a:t>B-tree</a:t>
                      </a:r>
                      <a:r>
                        <a:rPr lang="da-DK" sz="2400" b="1" i="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da-DK" sz="2400" b="1" i="0" baseline="0" dirty="0" err="1" smtClean="0">
                          <a:solidFill>
                            <a:schemeClr val="bg1"/>
                          </a:solidFill>
                        </a:rPr>
                        <a:t>result</a:t>
                      </a:r>
                      <a:endParaRPr lang="en-US" sz="24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0" dirty="0" smtClean="0">
                          <a:solidFill>
                            <a:schemeClr val="bg1"/>
                          </a:solidFill>
                        </a:rPr>
                        <a:t>Query</a:t>
                      </a:r>
                      <a:endParaRPr lang="en-US" sz="24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 smtClean="0">
                          <a:solidFill>
                            <a:schemeClr val="bg1"/>
                          </a:solidFill>
                        </a:rPr>
                        <a:t>Update</a:t>
                      </a:r>
                      <a:endParaRPr lang="en-US" sz="24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</a:tr>
              <a:tr h="412311">
                <a:tc>
                  <a:txBody>
                    <a:bodyPr/>
                    <a:lstStyle/>
                    <a:p>
                      <a:pPr algn="r"/>
                      <a:r>
                        <a:rPr lang="da-DK" sz="2400" b="0" i="0" baseline="0" dirty="0" smtClean="0"/>
                        <a:t>Arge, Danner, </a:t>
                      </a:r>
                      <a:r>
                        <a:rPr lang="da-DK" sz="2400" b="0" i="0" baseline="0" dirty="0" err="1" smtClean="0"/>
                        <a:t>Teh</a:t>
                      </a:r>
                      <a:r>
                        <a:rPr lang="da-DK" sz="2400" b="0" i="0" baseline="0" dirty="0" smtClean="0"/>
                        <a:t> 2003</a:t>
                      </a:r>
                      <a:endParaRPr lang="en-US" sz="2400" b="0" i="0" baseline="0" dirty="0" smtClean="0"/>
                    </a:p>
                  </a:txBody>
                  <a:tcPr marL="84406" marR="84406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err="1" smtClean="0">
                          <a:solidFill>
                            <a:srgbClr val="BA2A12"/>
                          </a:solidFill>
                        </a:rPr>
                        <a:t>log</a:t>
                      </a:r>
                      <a:r>
                        <a:rPr lang="en-US" sz="2400" b="1" i="0" baseline="-25000" dirty="0" err="1" smtClean="0">
                          <a:solidFill>
                            <a:srgbClr val="BA2A12"/>
                          </a:solidFill>
                        </a:rPr>
                        <a:t>B</a:t>
                      </a:r>
                      <a:r>
                        <a:rPr lang="en-US" sz="2400" b="1" i="0" baseline="-25000" dirty="0" smtClean="0">
                          <a:solidFill>
                            <a:srgbClr val="BA2A12"/>
                          </a:solidFill>
                        </a:rPr>
                        <a:t> </a:t>
                      </a:r>
                      <a:r>
                        <a:rPr lang="en-US" sz="2400" b="1" i="0" dirty="0" smtClean="0">
                          <a:solidFill>
                            <a:srgbClr val="BA2A12"/>
                          </a:solidFill>
                        </a:rPr>
                        <a:t>n + t/B</a:t>
                      </a:r>
                    </a:p>
                  </a:txBody>
                  <a:tcPr marL="84406" marR="8440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err="1" smtClean="0">
                          <a:solidFill>
                            <a:srgbClr val="BA2A12"/>
                          </a:solidFill>
                        </a:rPr>
                        <a:t>log</a:t>
                      </a:r>
                      <a:r>
                        <a:rPr lang="en-US" sz="2400" b="1" i="0" baseline="-25000" dirty="0" err="1" smtClean="0">
                          <a:solidFill>
                            <a:srgbClr val="BA2A12"/>
                          </a:solidFill>
                        </a:rPr>
                        <a:t>B</a:t>
                      </a:r>
                      <a:r>
                        <a:rPr lang="en-US" sz="2400" b="1" i="0" baseline="-25000" dirty="0" smtClean="0">
                          <a:solidFill>
                            <a:srgbClr val="BA2A12"/>
                          </a:solidFill>
                        </a:rPr>
                        <a:t> </a:t>
                      </a:r>
                      <a:r>
                        <a:rPr lang="en-US" sz="2400" b="1" i="0" dirty="0" smtClean="0">
                          <a:solidFill>
                            <a:srgbClr val="BA2A12"/>
                          </a:solidFill>
                        </a:rPr>
                        <a:t>n</a:t>
                      </a:r>
                    </a:p>
                  </a:txBody>
                  <a:tcPr marL="84406" marR="84406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2311">
                <a:tc>
                  <a:txBody>
                    <a:bodyPr/>
                    <a:lstStyle/>
                    <a:p>
                      <a:pPr algn="r"/>
                      <a:r>
                        <a:rPr lang="en-US" sz="2400" b="0" i="0" dirty="0" smtClean="0"/>
                        <a:t>Lanka, Mays 1991</a:t>
                      </a:r>
                      <a:endParaRPr lang="en-US" sz="2400" b="0" i="0" baseline="0" dirty="0" smtClean="0"/>
                    </a:p>
                  </a:txBody>
                  <a:tcPr marL="84406" marR="84406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0" i="0" dirty="0" smtClean="0"/>
                        <a:t>(</a:t>
                      </a:r>
                      <a:r>
                        <a:rPr lang="en-US" sz="2400" b="0" i="0" dirty="0" err="1" smtClean="0"/>
                        <a:t>log</a:t>
                      </a:r>
                      <a:r>
                        <a:rPr lang="en-US" sz="2400" b="1" i="0" baseline="-25000" dirty="0" err="1" smtClean="0"/>
                        <a:t>B</a:t>
                      </a:r>
                      <a:r>
                        <a:rPr lang="en-US" sz="2400" b="0" i="0" dirty="0" err="1" smtClean="0"/>
                        <a:t>n</a:t>
                      </a:r>
                      <a:r>
                        <a:rPr lang="en-US" sz="2400" b="0" i="0" dirty="0" smtClean="0"/>
                        <a:t> + t/B) ∙ </a:t>
                      </a:r>
                      <a:r>
                        <a:rPr lang="en-US" sz="2400" b="0" i="0" dirty="0" err="1" smtClean="0"/>
                        <a:t>log</a:t>
                      </a:r>
                      <a:r>
                        <a:rPr lang="en-US" sz="2400" b="0" i="0" baseline="-25000" dirty="0" err="1" smtClean="0"/>
                        <a:t>B</a:t>
                      </a:r>
                      <a:r>
                        <a:rPr lang="en-US" sz="2400" b="0" i="0" baseline="-25000" dirty="0" smtClean="0"/>
                        <a:t> </a:t>
                      </a:r>
                      <a:r>
                        <a:rPr lang="en-US" sz="2400" b="0" i="0" dirty="0" smtClean="0"/>
                        <a:t>m</a:t>
                      </a:r>
                      <a:endParaRPr lang="en-US" sz="2400" b="0" i="0" dirty="0"/>
                    </a:p>
                  </a:txBody>
                  <a:tcPr marL="84406" marR="8440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 err="1" smtClean="0"/>
                        <a:t>log</a:t>
                      </a:r>
                      <a:r>
                        <a:rPr lang="en-US" sz="2400" b="1" i="0" baseline="-25000" dirty="0" err="1" smtClean="0"/>
                        <a:t>B</a:t>
                      </a:r>
                      <a:r>
                        <a:rPr lang="en-US" sz="2400" b="1" i="0" baseline="-25000" dirty="0" smtClean="0"/>
                        <a:t> </a:t>
                      </a:r>
                      <a:r>
                        <a:rPr lang="en-US" sz="2400" b="0" i="0" dirty="0" smtClean="0"/>
                        <a:t>n</a:t>
                      </a:r>
                      <a:r>
                        <a:rPr lang="en-US" sz="2400" b="1" i="0" dirty="0" smtClean="0"/>
                        <a:t> </a:t>
                      </a:r>
                      <a:r>
                        <a:rPr lang="en-US" sz="2400" b="0" i="0" dirty="0" smtClean="0"/>
                        <a:t>∙ </a:t>
                      </a:r>
                      <a:r>
                        <a:rPr lang="en-US" sz="2400" b="0" i="0" dirty="0" err="1" smtClean="0"/>
                        <a:t>log</a:t>
                      </a:r>
                      <a:r>
                        <a:rPr lang="en-US" sz="2400" b="0" i="0" baseline="-25000" dirty="0" err="1" smtClean="0"/>
                        <a:t>B</a:t>
                      </a:r>
                      <a:r>
                        <a:rPr lang="en-US" sz="2400" b="0" i="0" baseline="-25000" dirty="0" smtClean="0"/>
                        <a:t> </a:t>
                      </a:r>
                      <a:r>
                        <a:rPr lang="en-US" sz="2400" b="0" i="0" dirty="0" smtClean="0"/>
                        <a:t>m</a:t>
                      </a:r>
                    </a:p>
                  </a:txBody>
                  <a:tcPr marL="84406" marR="84406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2311">
                <a:tc>
                  <a:txBody>
                    <a:bodyPr/>
                    <a:lstStyle/>
                    <a:p>
                      <a:pPr algn="r"/>
                      <a:r>
                        <a:rPr lang="da-DK" sz="2400" b="1" i="0" dirty="0" err="1" smtClean="0">
                          <a:solidFill>
                            <a:srgbClr val="BA2A12"/>
                          </a:solidFill>
                        </a:rPr>
                        <a:t>This</a:t>
                      </a:r>
                      <a:r>
                        <a:rPr lang="da-DK" sz="2400" b="1" i="0" dirty="0" smtClean="0">
                          <a:solidFill>
                            <a:srgbClr val="BA2A12"/>
                          </a:solidFill>
                        </a:rPr>
                        <a:t> talk</a:t>
                      </a:r>
                      <a:endParaRPr lang="en-US" sz="2400" b="1" i="0" dirty="0">
                        <a:solidFill>
                          <a:srgbClr val="BA2A12"/>
                        </a:solidFill>
                      </a:endParaRPr>
                    </a:p>
                  </a:txBody>
                  <a:tcPr marL="84406" marR="84406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err="1" smtClean="0">
                          <a:solidFill>
                            <a:srgbClr val="BA2A12"/>
                          </a:solidFill>
                        </a:rPr>
                        <a:t>log</a:t>
                      </a:r>
                      <a:r>
                        <a:rPr lang="en-US" sz="2400" b="1" i="0" baseline="-25000" dirty="0" err="1" smtClean="0">
                          <a:solidFill>
                            <a:srgbClr val="BA2A12"/>
                          </a:solidFill>
                        </a:rPr>
                        <a:t>B</a:t>
                      </a:r>
                      <a:r>
                        <a:rPr lang="en-US" sz="2400" b="1" i="0" baseline="-25000" dirty="0" smtClean="0">
                          <a:solidFill>
                            <a:srgbClr val="BA2A12"/>
                          </a:solidFill>
                        </a:rPr>
                        <a:t> </a:t>
                      </a:r>
                      <a:r>
                        <a:rPr lang="en-US" sz="2400" b="1" i="0" dirty="0" smtClean="0">
                          <a:solidFill>
                            <a:srgbClr val="BA2A12"/>
                          </a:solidFill>
                        </a:rPr>
                        <a:t>n + t/B</a:t>
                      </a:r>
                    </a:p>
                  </a:txBody>
                  <a:tcPr marL="84406" marR="8440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err="1" smtClean="0">
                          <a:solidFill>
                            <a:srgbClr val="BA2A12"/>
                          </a:solidFill>
                        </a:rPr>
                        <a:t>log</a:t>
                      </a:r>
                      <a:r>
                        <a:rPr lang="en-US" sz="2400" b="1" i="0" baseline="-25000" dirty="0" err="1" smtClean="0">
                          <a:solidFill>
                            <a:srgbClr val="BA2A12"/>
                          </a:solidFill>
                        </a:rPr>
                        <a:t>B</a:t>
                      </a:r>
                      <a:r>
                        <a:rPr lang="en-US" sz="2400" b="1" i="0" baseline="-25000" dirty="0" smtClean="0">
                          <a:solidFill>
                            <a:srgbClr val="BA2A12"/>
                          </a:solidFill>
                        </a:rPr>
                        <a:t> </a:t>
                      </a:r>
                      <a:r>
                        <a:rPr lang="en-US" sz="2400" b="1" i="0" dirty="0" smtClean="0">
                          <a:solidFill>
                            <a:srgbClr val="BA2A12"/>
                          </a:solidFill>
                        </a:rPr>
                        <a:t>n +</a:t>
                      </a:r>
                      <a:r>
                        <a:rPr lang="en-US" sz="2400" b="1" i="0" baseline="0" dirty="0" smtClean="0">
                          <a:solidFill>
                            <a:srgbClr val="BA2A12"/>
                          </a:solidFill>
                        </a:rPr>
                        <a:t> log</a:t>
                      </a:r>
                      <a:r>
                        <a:rPr lang="en-US" sz="2400" b="1" i="0" baseline="-25000" dirty="0" smtClean="0">
                          <a:solidFill>
                            <a:srgbClr val="BA2A12"/>
                          </a:solidFill>
                        </a:rPr>
                        <a:t>2 </a:t>
                      </a:r>
                      <a:r>
                        <a:rPr lang="en-US" sz="2400" b="1" i="0" baseline="0" dirty="0" smtClean="0">
                          <a:solidFill>
                            <a:srgbClr val="BA2A12"/>
                          </a:solidFill>
                        </a:rPr>
                        <a:t>B</a:t>
                      </a:r>
                      <a:endParaRPr lang="en-US" sz="2400" b="1" i="0" dirty="0" smtClean="0">
                        <a:solidFill>
                          <a:srgbClr val="BA2A12"/>
                        </a:solidFill>
                      </a:endParaRPr>
                    </a:p>
                  </a:txBody>
                  <a:tcPr marL="84406" marR="84406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516216" y="16361"/>
            <a:ext cx="2571217" cy="9643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  <a:tabLst>
                <a:tab pos="263525" algn="l"/>
              </a:tabLst>
            </a:pPr>
            <a:r>
              <a:rPr lang="en-US" b="1" dirty="0" smtClean="0"/>
              <a:t>n  	=  # </a:t>
            </a:r>
            <a:r>
              <a:rPr lang="en-US" dirty="0" smtClean="0"/>
              <a:t>elements in B-tree</a:t>
            </a:r>
            <a:endParaRPr lang="en-US" b="1" dirty="0" smtClean="0"/>
          </a:p>
          <a:p>
            <a:pPr>
              <a:lnSpc>
                <a:spcPts val="1700"/>
              </a:lnSpc>
              <a:tabLst>
                <a:tab pos="263525" algn="l"/>
              </a:tabLst>
            </a:pPr>
            <a:r>
              <a:rPr lang="da-DK" b="1" dirty="0" smtClean="0"/>
              <a:t>t	</a:t>
            </a:r>
            <a:r>
              <a:rPr lang="da-DK" dirty="0" smtClean="0"/>
              <a:t>=  output </a:t>
            </a:r>
            <a:r>
              <a:rPr lang="da-DK" dirty="0" err="1" smtClean="0"/>
              <a:t>size</a:t>
            </a:r>
            <a:endParaRPr lang="en-US" dirty="0" smtClean="0"/>
          </a:p>
          <a:p>
            <a:pPr>
              <a:lnSpc>
                <a:spcPts val="1700"/>
              </a:lnSpc>
              <a:tabLst>
                <a:tab pos="263525" algn="l"/>
              </a:tabLst>
            </a:pPr>
            <a:r>
              <a:rPr lang="en-US" b="1" dirty="0" smtClean="0"/>
              <a:t>m	</a:t>
            </a:r>
            <a:r>
              <a:rPr lang="en-US" dirty="0" smtClean="0"/>
              <a:t>=  # versions / updates</a:t>
            </a:r>
          </a:p>
          <a:p>
            <a:pPr>
              <a:lnSpc>
                <a:spcPts val="1700"/>
              </a:lnSpc>
              <a:tabLst>
                <a:tab pos="263525" algn="l"/>
              </a:tabLst>
            </a:pPr>
            <a:r>
              <a:rPr lang="en-US" b="1" dirty="0" smtClean="0"/>
              <a:t>B 	=  </a:t>
            </a:r>
            <a:r>
              <a:rPr lang="en-US" dirty="0" smtClean="0"/>
              <a:t>block size</a:t>
            </a:r>
            <a:endParaRPr lang="en-US" b="1" dirty="0" smtClean="0"/>
          </a:p>
        </p:txBody>
      </p:sp>
      <p:sp>
        <p:nvSpPr>
          <p:cNvPr id="12" name="Left Brace 11"/>
          <p:cNvSpPr/>
          <p:nvPr/>
        </p:nvSpPr>
        <p:spPr>
          <a:xfrm>
            <a:off x="899592" y="5805264"/>
            <a:ext cx="144016" cy="7920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7504" y="601199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dirty="0" err="1" smtClean="0"/>
              <a:t>Full</a:t>
            </a:r>
            <a:endParaRPr lang="en-US" dirty="0"/>
          </a:p>
        </p:txBody>
      </p:sp>
      <p:sp>
        <p:nvSpPr>
          <p:cNvPr id="14" name="Left Brace 13"/>
          <p:cNvSpPr/>
          <p:nvPr/>
        </p:nvSpPr>
        <p:spPr>
          <a:xfrm>
            <a:off x="899592" y="5373216"/>
            <a:ext cx="144016" cy="3240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07504" y="537321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dirty="0" err="1" smtClean="0"/>
              <a:t>Partial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5496" y="989474"/>
            <a:ext cx="9144000" cy="1080120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-35496" y="2036966"/>
            <a:ext cx="9144000" cy="1584176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2449" y="3573016"/>
            <a:ext cx="9144000" cy="1152128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2449" y="4725144"/>
            <a:ext cx="9144000" cy="2132856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9943" y="891480"/>
            <a:ext cx="9038561" cy="59939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084168" y="0"/>
            <a:ext cx="3059832" cy="908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5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87"/>
          <p:cNvSpPr/>
          <p:nvPr/>
        </p:nvSpPr>
        <p:spPr>
          <a:xfrm>
            <a:off x="4067944" y="-14132"/>
            <a:ext cx="5076056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2" name="Group 221"/>
          <p:cNvGrpSpPr/>
          <p:nvPr/>
        </p:nvGrpSpPr>
        <p:grpSpPr>
          <a:xfrm>
            <a:off x="4355976" y="1362716"/>
            <a:ext cx="2232248" cy="3650460"/>
            <a:chOff x="4355976" y="1362716"/>
            <a:chExt cx="2232248" cy="3650460"/>
          </a:xfrm>
        </p:grpSpPr>
        <p:sp>
          <p:nvSpPr>
            <p:cNvPr id="101" name="Isosceles Triangle 100"/>
            <p:cNvSpPr/>
            <p:nvPr/>
          </p:nvSpPr>
          <p:spPr>
            <a:xfrm>
              <a:off x="4355976" y="1362716"/>
              <a:ext cx="2232248" cy="3384376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4355976" y="4819100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4925493" y="4819100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5115332" y="4819100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5305171" y="4819100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6444208" y="4819100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6" name="Straight Connector 115"/>
            <p:cNvCxnSpPr/>
            <p:nvPr/>
          </p:nvCxnSpPr>
          <p:spPr>
            <a:xfrm flipH="1" flipV="1">
              <a:off x="5269424" y="4589417"/>
              <a:ext cx="103420" cy="26448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flipV="1">
              <a:off x="5179476" y="4573918"/>
              <a:ext cx="74449" cy="29364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V="1">
              <a:off x="5001607" y="4563318"/>
              <a:ext cx="254364" cy="33340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H="1" flipV="1">
              <a:off x="5255971" y="4563318"/>
              <a:ext cx="321700" cy="32779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TextBox 123"/>
            <p:cNvSpPr txBox="1"/>
            <p:nvPr/>
          </p:nvSpPr>
          <p:spPr>
            <a:xfrm>
              <a:off x="6012160" y="4643844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...</a:t>
              </a:r>
              <a:endParaRPr lang="en-US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4499992" y="4643844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...</a:t>
              </a:r>
              <a:endParaRPr lang="en-US" dirty="0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5495010" y="4819100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/>
            <p:nvPr/>
          </p:nvSpPr>
          <p:spPr>
            <a:xfrm>
              <a:off x="5300464" y="402701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cxnSp>
          <p:nvCxnSpPr>
            <p:cNvPr id="143" name="Straight Connector 142"/>
            <p:cNvCxnSpPr/>
            <p:nvPr/>
          </p:nvCxnSpPr>
          <p:spPr>
            <a:xfrm flipH="1" flipV="1">
              <a:off x="5329124" y="3692810"/>
              <a:ext cx="80466" cy="44256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 flipV="1">
              <a:off x="5325466" y="3261212"/>
              <a:ext cx="160934" cy="43525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9" name="Group 188"/>
            <p:cNvGrpSpPr/>
            <p:nvPr/>
          </p:nvGrpSpPr>
          <p:grpSpPr>
            <a:xfrm>
              <a:off x="4921066" y="2874884"/>
              <a:ext cx="803062" cy="1701558"/>
              <a:chOff x="4921066" y="2996952"/>
              <a:chExt cx="803062" cy="1701558"/>
            </a:xfrm>
          </p:grpSpPr>
          <p:cxnSp>
            <p:nvCxnSpPr>
              <p:cNvPr id="133" name="Straight Connector 132"/>
              <p:cNvCxnSpPr/>
              <p:nvPr/>
            </p:nvCxnSpPr>
            <p:spPr>
              <a:xfrm flipV="1">
                <a:off x="5004048" y="4253789"/>
                <a:ext cx="401885" cy="39934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5405933" y="4246474"/>
                <a:ext cx="102171" cy="40666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>
                <a:off x="5402275" y="4242816"/>
                <a:ext cx="321853" cy="41032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 flipV="1">
                <a:off x="5253740" y="4250131"/>
                <a:ext cx="155850" cy="44837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/>
              <p:cNvCxnSpPr/>
              <p:nvPr/>
            </p:nvCxnSpPr>
            <p:spPr>
              <a:xfrm flipV="1">
                <a:off x="4921066" y="3829056"/>
                <a:ext cx="401885" cy="39934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/>
              <p:cNvCxnSpPr/>
              <p:nvPr/>
            </p:nvCxnSpPr>
            <p:spPr>
              <a:xfrm flipV="1">
                <a:off x="5117362" y="3822192"/>
                <a:ext cx="215419" cy="40987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/>
              <p:cNvCxnSpPr/>
              <p:nvPr/>
            </p:nvCxnSpPr>
            <p:spPr>
              <a:xfrm>
                <a:off x="5329123" y="3814877"/>
                <a:ext cx="331381" cy="380825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/>
              <p:nvPr/>
            </p:nvCxnSpPr>
            <p:spPr>
              <a:xfrm>
                <a:off x="5481523" y="3408215"/>
                <a:ext cx="242605" cy="380825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/>
              <p:cNvCxnSpPr/>
              <p:nvPr/>
            </p:nvCxnSpPr>
            <p:spPr>
              <a:xfrm>
                <a:off x="5436096" y="2996952"/>
                <a:ext cx="51040" cy="405284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0" name="Oval 129"/>
            <p:cNvSpPr/>
            <p:nvPr/>
          </p:nvSpPr>
          <p:spPr>
            <a:xfrm>
              <a:off x="5372472" y="3162940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129" name="Oval 128"/>
            <p:cNvSpPr/>
            <p:nvPr/>
          </p:nvSpPr>
          <p:spPr>
            <a:xfrm>
              <a:off x="5220072" y="359496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w</a:t>
              </a:r>
              <a:endParaRPr lang="en-US" sz="1400" b="1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a-DK" b="1" dirty="0" err="1" smtClean="0"/>
              <a:t>Incremental</a:t>
            </a:r>
            <a:r>
              <a:rPr lang="da-DK" b="1" dirty="0" smtClean="0"/>
              <a:t> </a:t>
            </a:r>
            <a:r>
              <a:rPr lang="da-DK" b="1" dirty="0" err="1" smtClean="0"/>
              <a:t>Search</a:t>
            </a:r>
            <a:r>
              <a:rPr lang="da-DK" b="1" dirty="0" smtClean="0"/>
              <a:t> </a:t>
            </a:r>
            <a:r>
              <a:rPr lang="da-DK" b="1" dirty="0" err="1" smtClean="0"/>
              <a:t>Tree</a:t>
            </a:r>
            <a:r>
              <a:rPr lang="da-DK" b="1" dirty="0" smtClean="0"/>
              <a:t> </a:t>
            </a:r>
            <a:r>
              <a:rPr lang="da-DK" b="1" dirty="0" err="1" smtClean="0"/>
              <a:t>Updates</a:t>
            </a:r>
            <a:endParaRPr lang="en-US" b="1" dirty="0"/>
          </a:p>
        </p:txBody>
      </p:sp>
      <p:grpSp>
        <p:nvGrpSpPr>
          <p:cNvPr id="95" name="Group 94"/>
          <p:cNvGrpSpPr/>
          <p:nvPr/>
        </p:nvGrpSpPr>
        <p:grpSpPr>
          <a:xfrm>
            <a:off x="1083357" y="4555005"/>
            <a:ext cx="248259" cy="458147"/>
            <a:chOff x="1083357" y="4555005"/>
            <a:chExt cx="248259" cy="458147"/>
          </a:xfrm>
        </p:grpSpPr>
        <p:cxnSp>
          <p:nvCxnSpPr>
            <p:cNvPr id="7" name="Straight Connector 6"/>
            <p:cNvCxnSpPr/>
            <p:nvPr/>
          </p:nvCxnSpPr>
          <p:spPr>
            <a:xfrm flipH="1" flipV="1">
              <a:off x="1083357" y="4555005"/>
              <a:ext cx="130045" cy="341660"/>
            </a:xfrm>
            <a:prstGeom prst="line">
              <a:avLst/>
            </a:prstGeom>
            <a:ln w="571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1115616" y="4797152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y</a:t>
              </a:r>
              <a:endParaRPr lang="en-US" sz="1400" b="1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95536" y="1556816"/>
            <a:ext cx="792064" cy="3096320"/>
            <a:chOff x="395536" y="1556816"/>
            <a:chExt cx="792064" cy="3096320"/>
          </a:xfrm>
        </p:grpSpPr>
        <p:cxnSp>
          <p:nvCxnSpPr>
            <p:cNvPr id="34" name="Straight Connector 33"/>
            <p:cNvCxnSpPr/>
            <p:nvPr/>
          </p:nvCxnSpPr>
          <p:spPr>
            <a:xfrm flipV="1">
              <a:off x="647559" y="3392581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798163" y="3116763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 flipV="1">
              <a:off x="941008" y="3100764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494253" y="3696577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 flipV="1">
              <a:off x="637098" y="3680578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793856" y="4272665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 flipV="1">
              <a:off x="936701" y="4256666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 flipV="1">
              <a:off x="789630" y="3971626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683568" y="4437136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683568" y="3861048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827560" y="414910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971576" y="4437112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x</a:t>
              </a:r>
              <a:endParaRPr lang="en-US" sz="1400" b="1" dirty="0"/>
            </a:p>
          </p:txBody>
        </p:sp>
        <p:sp>
          <p:nvSpPr>
            <p:cNvPr id="25" name="Oval 24"/>
            <p:cNvSpPr/>
            <p:nvPr/>
          </p:nvSpPr>
          <p:spPr>
            <a:xfrm>
              <a:off x="395536" y="3861048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539552" y="3573016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29" name="Oval 28"/>
            <p:cNvSpPr/>
            <p:nvPr/>
          </p:nvSpPr>
          <p:spPr>
            <a:xfrm>
              <a:off x="971576" y="328498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683544" y="328498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827536" y="299695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647583" y="2240453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798187" y="1964635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 flipV="1">
              <a:off x="941032" y="1948636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494277" y="2544449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 flipV="1">
              <a:off x="637122" y="2528450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 flipV="1">
              <a:off x="789654" y="2819498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>
              <a:off x="683592" y="2708920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42" name="Oval 41"/>
            <p:cNvSpPr/>
            <p:nvPr/>
          </p:nvSpPr>
          <p:spPr>
            <a:xfrm>
              <a:off x="395560" y="2708920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43" name="Oval 42"/>
            <p:cNvSpPr/>
            <p:nvPr/>
          </p:nvSpPr>
          <p:spPr>
            <a:xfrm>
              <a:off x="539576" y="2420888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44" name="Oval 43"/>
            <p:cNvSpPr/>
            <p:nvPr/>
          </p:nvSpPr>
          <p:spPr>
            <a:xfrm>
              <a:off x="971600" y="2132856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45" name="Oval 44"/>
            <p:cNvSpPr/>
            <p:nvPr/>
          </p:nvSpPr>
          <p:spPr>
            <a:xfrm>
              <a:off x="683568" y="2132856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47" name="Oval 46"/>
            <p:cNvSpPr/>
            <p:nvPr/>
          </p:nvSpPr>
          <p:spPr>
            <a:xfrm>
              <a:off x="683568" y="1556816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cxnSp>
          <p:nvCxnSpPr>
            <p:cNvPr id="48" name="Straight Connector 47"/>
            <p:cNvCxnSpPr/>
            <p:nvPr/>
          </p:nvCxnSpPr>
          <p:spPr>
            <a:xfrm flipH="1" flipV="1">
              <a:off x="787356" y="1660604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/>
            <p:cNvSpPr/>
            <p:nvPr/>
          </p:nvSpPr>
          <p:spPr>
            <a:xfrm>
              <a:off x="827560" y="184482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w</a:t>
              </a:r>
              <a:endParaRPr lang="en-US" sz="1400" b="1" dirty="0"/>
            </a:p>
          </p:txBody>
        </p:sp>
      </p:grpSp>
      <p:sp>
        <p:nvSpPr>
          <p:cNvPr id="83" name="Rounded Rectangle 82"/>
          <p:cNvSpPr/>
          <p:nvPr/>
        </p:nvSpPr>
        <p:spPr>
          <a:xfrm>
            <a:off x="164014" y="5229200"/>
            <a:ext cx="3759914" cy="1512000"/>
          </a:xfrm>
          <a:prstGeom prst="roundRect">
            <a:avLst/>
          </a:prstGeom>
          <a:solidFill>
            <a:srgbClr val="F2F2F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2200" dirty="0" err="1" smtClean="0">
                <a:solidFill>
                  <a:srgbClr val="C00000"/>
                </a:solidFill>
              </a:rPr>
              <a:t>Displacement</a:t>
            </a:r>
            <a:r>
              <a:rPr lang="da-DK" sz="2200" dirty="0" smtClean="0">
                <a:solidFill>
                  <a:srgbClr val="C00000"/>
                </a:solidFill>
              </a:rPr>
              <a:t> </a:t>
            </a:r>
            <a:r>
              <a:rPr lang="da-DK" sz="2200" dirty="0" err="1" smtClean="0">
                <a:solidFill>
                  <a:srgbClr val="C00000"/>
                </a:solidFill>
              </a:rPr>
              <a:t>path</a:t>
            </a:r>
            <a:r>
              <a:rPr lang="da-DK" sz="2200" dirty="0" smtClean="0">
                <a:solidFill>
                  <a:srgbClr val="C00000"/>
                </a:solidFill>
              </a:rPr>
              <a:t> </a:t>
            </a:r>
            <a:r>
              <a:rPr lang="da-DK" sz="2200" dirty="0" err="1" smtClean="0">
                <a:solidFill>
                  <a:srgbClr val="C00000"/>
                </a:solidFill>
              </a:rPr>
              <a:t>w</a:t>
            </a:r>
            <a:r>
              <a:rPr lang="da-DK" sz="2200" dirty="0" err="1" smtClean="0">
                <a:solidFill>
                  <a:srgbClr val="C00000"/>
                </a:solidFill>
                <a:sym typeface="Symbol"/>
              </a:rPr>
              <a:t>x</a:t>
            </a:r>
            <a:r>
              <a:rPr lang="da-DK" sz="2200" dirty="0" smtClean="0">
                <a:solidFill>
                  <a:srgbClr val="C00000"/>
                </a:solidFill>
              </a:rPr>
              <a:t> </a:t>
            </a:r>
            <a:br>
              <a:rPr lang="da-DK" sz="2200" dirty="0" smtClean="0">
                <a:solidFill>
                  <a:srgbClr val="C00000"/>
                </a:solidFill>
              </a:rPr>
            </a:br>
            <a:r>
              <a:rPr lang="da-DK" sz="2200" dirty="0" smtClean="0">
                <a:solidFill>
                  <a:schemeClr val="tx1"/>
                </a:solidFill>
                <a:sym typeface="Symbol"/>
              </a:rPr>
              <a:t>  flip all </a:t>
            </a:r>
            <a:r>
              <a:rPr lang="da-DK" sz="2200" dirty="0" err="1" smtClean="0">
                <a:solidFill>
                  <a:schemeClr val="tx1"/>
                </a:solidFill>
                <a:sym typeface="Symbol"/>
              </a:rPr>
              <a:t>colors</a:t>
            </a:r>
            <a:r>
              <a:rPr lang="da-DK" sz="2200" dirty="0" smtClean="0">
                <a:solidFill>
                  <a:schemeClr val="tx1"/>
                </a:solidFill>
                <a:sym typeface="Symbol"/>
              </a:rPr>
              <a:t> </a:t>
            </a:r>
            <a:r>
              <a:rPr lang="da-DK" sz="2200" dirty="0" err="1" smtClean="0">
                <a:solidFill>
                  <a:schemeClr val="tx1"/>
                </a:solidFill>
                <a:sym typeface="Symbol"/>
              </a:rPr>
              <a:t>on</a:t>
            </a:r>
            <a:r>
              <a:rPr lang="da-DK" sz="2200" dirty="0" smtClean="0">
                <a:solidFill>
                  <a:schemeClr val="tx1"/>
                </a:solidFill>
                <a:sym typeface="Symbol"/>
              </a:rPr>
              <a:t> </a:t>
            </a:r>
            <a:r>
              <a:rPr lang="da-DK" sz="2200" dirty="0" err="1" smtClean="0">
                <a:solidFill>
                  <a:schemeClr val="tx1"/>
                </a:solidFill>
                <a:sym typeface="Symbol"/>
              </a:rPr>
              <a:t>path</a:t>
            </a:r>
            <a:r>
              <a:rPr lang="da-DK" sz="2200" dirty="0" smtClean="0">
                <a:solidFill>
                  <a:schemeClr val="tx1"/>
                </a:solidFill>
                <a:sym typeface="Symbol"/>
              </a:rPr>
              <a:t> + all red </a:t>
            </a:r>
            <a:r>
              <a:rPr lang="da-DK" sz="2200" dirty="0" err="1" smtClean="0">
                <a:solidFill>
                  <a:schemeClr val="tx1"/>
                </a:solidFill>
                <a:sym typeface="Symbol"/>
              </a:rPr>
              <a:t>siblings</a:t>
            </a:r>
            <a:r>
              <a:rPr lang="da-DK" sz="2200" dirty="0" smtClean="0">
                <a:solidFill>
                  <a:schemeClr val="tx1"/>
                </a:solidFill>
                <a:sym typeface="Symbol"/>
              </a:rPr>
              <a:t> (flag w </a:t>
            </a:r>
            <a:r>
              <a:rPr lang="da-DK" sz="2200" dirty="0" err="1" smtClean="0">
                <a:solidFill>
                  <a:schemeClr val="tx1"/>
                </a:solidFill>
                <a:sym typeface="Symbol"/>
              </a:rPr>
              <a:t>with</a:t>
            </a:r>
            <a:r>
              <a:rPr lang="da-DK" sz="2200" dirty="0" smtClean="0">
                <a:solidFill>
                  <a:schemeClr val="tx1"/>
                </a:solidFill>
                <a:sym typeface="Symbol"/>
              </a:rPr>
              <a:t> x)</a:t>
            </a:r>
          </a:p>
          <a:p>
            <a:endParaRPr lang="en-US" sz="2200" dirty="0" smtClean="0">
              <a:solidFill>
                <a:schemeClr val="tx1"/>
              </a:solidFill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1187624" y="1556792"/>
            <a:ext cx="2088232" cy="3456336"/>
            <a:chOff x="1187624" y="1556792"/>
            <a:chExt cx="2088232" cy="3456336"/>
          </a:xfrm>
        </p:grpSpPr>
        <p:cxnSp>
          <p:nvCxnSpPr>
            <p:cNvPr id="49" name="Straight Connector 48"/>
            <p:cNvCxnSpPr/>
            <p:nvPr/>
          </p:nvCxnSpPr>
          <p:spPr>
            <a:xfrm flipV="1">
              <a:off x="2591799" y="3392557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2742403" y="3116739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 flipV="1">
              <a:off x="2885248" y="3100740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2438493" y="3696553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H="1" flipV="1">
              <a:off x="2581338" y="3680554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V="1">
              <a:off x="2738096" y="4272641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 flipV="1">
              <a:off x="3027597" y="4554981"/>
              <a:ext cx="130045" cy="341660"/>
            </a:xfrm>
            <a:prstGeom prst="line">
              <a:avLst/>
            </a:prstGeom>
            <a:ln w="571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 flipV="1">
              <a:off x="2880941" y="4256642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 flipV="1">
              <a:off x="2733870" y="3971602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/>
            <p:cNvSpPr/>
            <p:nvPr/>
          </p:nvSpPr>
          <p:spPr>
            <a:xfrm>
              <a:off x="2627808" y="443711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59" name="Oval 58"/>
            <p:cNvSpPr/>
            <p:nvPr/>
          </p:nvSpPr>
          <p:spPr>
            <a:xfrm>
              <a:off x="2627808" y="386102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62" name="Oval 61"/>
            <p:cNvSpPr/>
            <p:nvPr/>
          </p:nvSpPr>
          <p:spPr>
            <a:xfrm>
              <a:off x="2915816" y="4437088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x</a:t>
              </a:r>
              <a:endParaRPr lang="en-US" sz="1400" b="1" dirty="0"/>
            </a:p>
          </p:txBody>
        </p:sp>
        <p:sp>
          <p:nvSpPr>
            <p:cNvPr id="63" name="Oval 62"/>
            <p:cNvSpPr/>
            <p:nvPr/>
          </p:nvSpPr>
          <p:spPr>
            <a:xfrm>
              <a:off x="2339776" y="386102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65" name="Oval 64"/>
            <p:cNvSpPr/>
            <p:nvPr/>
          </p:nvSpPr>
          <p:spPr>
            <a:xfrm>
              <a:off x="2915816" y="3284960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66" name="Oval 65"/>
            <p:cNvSpPr/>
            <p:nvPr/>
          </p:nvSpPr>
          <p:spPr>
            <a:xfrm>
              <a:off x="2627784" y="3284960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cxnSp>
          <p:nvCxnSpPr>
            <p:cNvPr id="68" name="Straight Connector 67"/>
            <p:cNvCxnSpPr/>
            <p:nvPr/>
          </p:nvCxnSpPr>
          <p:spPr>
            <a:xfrm flipV="1">
              <a:off x="2591823" y="2240429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V="1">
              <a:off x="2742427" y="1964611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 flipV="1">
              <a:off x="2885272" y="1948612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2438517" y="2544425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H="1" flipV="1">
              <a:off x="2581362" y="2528426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H="1" flipV="1">
              <a:off x="2733894" y="2819474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Oval 73"/>
            <p:cNvSpPr/>
            <p:nvPr/>
          </p:nvSpPr>
          <p:spPr>
            <a:xfrm>
              <a:off x="2627832" y="2708896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75" name="Oval 74"/>
            <p:cNvSpPr/>
            <p:nvPr/>
          </p:nvSpPr>
          <p:spPr>
            <a:xfrm>
              <a:off x="2339776" y="2708896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77" name="Oval 76"/>
            <p:cNvSpPr/>
            <p:nvPr/>
          </p:nvSpPr>
          <p:spPr>
            <a:xfrm>
              <a:off x="2915840" y="213283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78" name="Oval 77"/>
            <p:cNvSpPr/>
            <p:nvPr/>
          </p:nvSpPr>
          <p:spPr>
            <a:xfrm>
              <a:off x="2627808" y="213283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79" name="Oval 78"/>
            <p:cNvSpPr/>
            <p:nvPr/>
          </p:nvSpPr>
          <p:spPr>
            <a:xfrm>
              <a:off x="2627808" y="155679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cxnSp>
          <p:nvCxnSpPr>
            <p:cNvPr id="80" name="Straight Connector 79"/>
            <p:cNvCxnSpPr/>
            <p:nvPr/>
          </p:nvCxnSpPr>
          <p:spPr>
            <a:xfrm flipH="1" flipV="1">
              <a:off x="2731596" y="1660580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Oval 59"/>
            <p:cNvSpPr/>
            <p:nvPr/>
          </p:nvSpPr>
          <p:spPr>
            <a:xfrm>
              <a:off x="2771800" y="4149080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61" name="Oval 60"/>
            <p:cNvSpPr/>
            <p:nvPr/>
          </p:nvSpPr>
          <p:spPr>
            <a:xfrm>
              <a:off x="3059856" y="4797128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y</a:t>
              </a:r>
              <a:endParaRPr lang="en-US" sz="1400" b="1" dirty="0"/>
            </a:p>
          </p:txBody>
        </p:sp>
        <p:sp>
          <p:nvSpPr>
            <p:cNvPr id="64" name="Oval 63"/>
            <p:cNvSpPr/>
            <p:nvPr/>
          </p:nvSpPr>
          <p:spPr>
            <a:xfrm>
              <a:off x="2483792" y="3572992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67" name="Oval 66"/>
            <p:cNvSpPr/>
            <p:nvPr/>
          </p:nvSpPr>
          <p:spPr>
            <a:xfrm>
              <a:off x="2771776" y="2996928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76" name="Oval 75"/>
            <p:cNvSpPr/>
            <p:nvPr/>
          </p:nvSpPr>
          <p:spPr>
            <a:xfrm>
              <a:off x="2483816" y="242086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81" name="Oval 80"/>
            <p:cNvSpPr/>
            <p:nvPr/>
          </p:nvSpPr>
          <p:spPr>
            <a:xfrm>
              <a:off x="2771800" y="1844800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w</a:t>
              </a:r>
              <a:endParaRPr lang="en-US" sz="1400" b="1" dirty="0"/>
            </a:p>
          </p:txBody>
        </p:sp>
        <p:sp>
          <p:nvSpPr>
            <p:cNvPr id="82" name="Right Arrow 81"/>
            <p:cNvSpPr/>
            <p:nvPr/>
          </p:nvSpPr>
          <p:spPr>
            <a:xfrm>
              <a:off x="1435988" y="2780984"/>
              <a:ext cx="792000" cy="504000"/>
            </a:xfrm>
            <a:prstGeom prst="rightArrow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1187624" y="3212976"/>
              <a:ext cx="12241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a-DK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Cascaded</a:t>
              </a:r>
              <a:r>
                <a:rPr lang="da-DK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recoloring</a:t>
              </a:r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89" name="Straight Connector 88"/>
          <p:cNvCxnSpPr/>
          <p:nvPr/>
        </p:nvCxnSpPr>
        <p:spPr>
          <a:xfrm>
            <a:off x="4067944" y="1196752"/>
            <a:ext cx="0" cy="5661248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4067944" y="0"/>
            <a:ext cx="0" cy="692696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 descr="C:\Users\gerth\Desktop\fla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503321">
            <a:off x="1019468" y="1608470"/>
            <a:ext cx="360040" cy="360040"/>
          </a:xfrm>
          <a:prstGeom prst="rect">
            <a:avLst/>
          </a:prstGeom>
          <a:noFill/>
        </p:spPr>
      </p:pic>
      <p:sp>
        <p:nvSpPr>
          <p:cNvPr id="100" name="TextBox 99"/>
          <p:cNvSpPr txBox="1"/>
          <p:nvPr/>
        </p:nvSpPr>
        <p:spPr>
          <a:xfrm rot="1973222">
            <a:off x="1098407" y="158633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>
                <a:solidFill>
                  <a:srgbClr val="FFFFFF"/>
                </a:solidFill>
              </a:rPr>
              <a:t>x</a:t>
            </a:r>
            <a:endParaRPr lang="en-US" b="1" dirty="0">
              <a:solidFill>
                <a:srgbClr val="FFFFFF"/>
              </a:solidFill>
            </a:endParaRPr>
          </a:p>
        </p:txBody>
      </p:sp>
      <p:grpSp>
        <p:nvGrpSpPr>
          <p:cNvPr id="224" name="Group 223"/>
          <p:cNvGrpSpPr/>
          <p:nvPr/>
        </p:nvGrpSpPr>
        <p:grpSpPr>
          <a:xfrm>
            <a:off x="5259629" y="4566975"/>
            <a:ext cx="569236" cy="396141"/>
            <a:chOff x="5259629" y="4566975"/>
            <a:chExt cx="569236" cy="396141"/>
          </a:xfrm>
        </p:grpSpPr>
        <p:sp>
          <p:nvSpPr>
            <p:cNvPr id="110" name="Rectangle 109"/>
            <p:cNvSpPr/>
            <p:nvPr/>
          </p:nvSpPr>
          <p:spPr>
            <a:xfrm>
              <a:off x="5684849" y="4819100"/>
              <a:ext cx="144016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26" name="Straight Connector 125"/>
            <p:cNvCxnSpPr/>
            <p:nvPr/>
          </p:nvCxnSpPr>
          <p:spPr>
            <a:xfrm flipH="1" flipV="1">
              <a:off x="5259629" y="4566975"/>
              <a:ext cx="498167" cy="32413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5" name="Oval 114"/>
          <p:cNvSpPr/>
          <p:nvPr/>
        </p:nvSpPr>
        <p:spPr>
          <a:xfrm>
            <a:off x="5148064" y="4459084"/>
            <a:ext cx="216000" cy="216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b="1" dirty="0" smtClean="0"/>
              <a:t>x</a:t>
            </a:r>
            <a:endParaRPr lang="en-US" sz="1400" b="1" dirty="0"/>
          </a:p>
        </p:txBody>
      </p:sp>
      <p:grpSp>
        <p:nvGrpSpPr>
          <p:cNvPr id="223" name="Group 222"/>
          <p:cNvGrpSpPr/>
          <p:nvPr/>
        </p:nvGrpSpPr>
        <p:grpSpPr>
          <a:xfrm>
            <a:off x="6804248" y="1362716"/>
            <a:ext cx="2232248" cy="3650460"/>
            <a:chOff x="6804248" y="1362716"/>
            <a:chExt cx="2232248" cy="3650460"/>
          </a:xfrm>
        </p:grpSpPr>
        <p:sp>
          <p:nvSpPr>
            <p:cNvPr id="159" name="Isosceles Triangle 158"/>
            <p:cNvSpPr/>
            <p:nvPr/>
          </p:nvSpPr>
          <p:spPr>
            <a:xfrm>
              <a:off x="6804248" y="1362716"/>
              <a:ext cx="2232248" cy="3384376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6804248" y="4819100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7373765" y="4819100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7563604" y="4819100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7753443" y="4819100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8133121" y="4819100"/>
              <a:ext cx="144016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8892480" y="4819100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6" name="Straight Connector 165"/>
            <p:cNvCxnSpPr/>
            <p:nvPr/>
          </p:nvCxnSpPr>
          <p:spPr>
            <a:xfrm flipH="1" flipV="1">
              <a:off x="7717696" y="4589417"/>
              <a:ext cx="103420" cy="26448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 flipV="1">
              <a:off x="7627748" y="4573918"/>
              <a:ext cx="74449" cy="29364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 flipV="1">
              <a:off x="7449879" y="4563318"/>
              <a:ext cx="254364" cy="33340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flipH="1" flipV="1">
              <a:off x="7983415" y="4585585"/>
              <a:ext cx="42528" cy="30552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0" name="TextBox 169"/>
            <p:cNvSpPr txBox="1"/>
            <p:nvPr/>
          </p:nvSpPr>
          <p:spPr>
            <a:xfrm>
              <a:off x="8460432" y="4643844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...</a:t>
              </a:r>
              <a:endParaRPr lang="en-US" dirty="0"/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6948264" y="4643844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/>
                <a:t>...</a:t>
              </a:r>
              <a:endParaRPr lang="en-US" dirty="0"/>
            </a:p>
          </p:txBody>
        </p:sp>
        <p:cxnSp>
          <p:nvCxnSpPr>
            <p:cNvPr id="172" name="Straight Connector 171"/>
            <p:cNvCxnSpPr/>
            <p:nvPr/>
          </p:nvCxnSpPr>
          <p:spPr>
            <a:xfrm flipH="1" flipV="1">
              <a:off x="7998488" y="4575536"/>
              <a:ext cx="207581" cy="31557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" name="Rectangle 173"/>
            <p:cNvSpPr/>
            <p:nvPr/>
          </p:nvSpPr>
          <p:spPr>
            <a:xfrm>
              <a:off x="7943282" y="4819100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5" name="Straight Connector 174"/>
            <p:cNvCxnSpPr/>
            <p:nvPr/>
          </p:nvCxnSpPr>
          <p:spPr>
            <a:xfrm flipV="1">
              <a:off x="7380312" y="4131721"/>
              <a:ext cx="401885" cy="39934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>
            <a:xfrm>
              <a:off x="8070229" y="4124406"/>
              <a:ext cx="102171" cy="40666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>
              <a:off x="8066571" y="4120748"/>
              <a:ext cx="321853" cy="41032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 flipV="1">
              <a:off x="7696200" y="4138782"/>
              <a:ext cx="82550" cy="4445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flipH="1" flipV="1">
              <a:off x="7702062" y="3701330"/>
              <a:ext cx="70338" cy="43207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flipV="1">
              <a:off x="7702062" y="3261212"/>
              <a:ext cx="232610" cy="44514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flipV="1">
              <a:off x="7308304" y="3706988"/>
              <a:ext cx="401885" cy="39934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flipV="1">
              <a:off x="7502560" y="3705148"/>
              <a:ext cx="215419" cy="40987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>
              <a:off x="7985035" y="3692809"/>
              <a:ext cx="331381" cy="380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>
              <a:off x="7962900" y="3306932"/>
              <a:ext cx="209500" cy="36004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6" name="Oval 185"/>
            <p:cNvSpPr/>
            <p:nvPr/>
          </p:nvSpPr>
          <p:spPr>
            <a:xfrm>
              <a:off x="7596336" y="359496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cxnSp>
          <p:nvCxnSpPr>
            <p:cNvPr id="187" name="Straight Connector 186"/>
            <p:cNvCxnSpPr/>
            <p:nvPr/>
          </p:nvCxnSpPr>
          <p:spPr>
            <a:xfrm>
              <a:off x="7884368" y="2874884"/>
              <a:ext cx="51040" cy="405284"/>
            </a:xfrm>
            <a:prstGeom prst="line">
              <a:avLst/>
            </a:prstGeom>
            <a:ln w="5715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/>
            <p:nvPr/>
          </p:nvCxnSpPr>
          <p:spPr>
            <a:xfrm flipV="1">
              <a:off x="7988440" y="4128385"/>
              <a:ext cx="75362" cy="44212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>
            <a:xfrm flipH="1" flipV="1">
              <a:off x="7993464" y="3701331"/>
              <a:ext cx="70338" cy="42705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/>
            <p:nvPr/>
          </p:nvCxnSpPr>
          <p:spPr>
            <a:xfrm flipH="1" flipV="1">
              <a:off x="7924800" y="3316457"/>
              <a:ext cx="68664" cy="38487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Oval 172"/>
            <p:cNvSpPr/>
            <p:nvPr/>
          </p:nvSpPr>
          <p:spPr>
            <a:xfrm>
              <a:off x="7596336" y="445908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178" name="Oval 177"/>
            <p:cNvSpPr/>
            <p:nvPr/>
          </p:nvSpPr>
          <p:spPr>
            <a:xfrm>
              <a:off x="7668368" y="4027012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190" name="Oval 189"/>
            <p:cNvSpPr/>
            <p:nvPr/>
          </p:nvSpPr>
          <p:spPr>
            <a:xfrm>
              <a:off x="7884392" y="4459060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191" name="Oval 190"/>
            <p:cNvSpPr/>
            <p:nvPr/>
          </p:nvSpPr>
          <p:spPr>
            <a:xfrm>
              <a:off x="7956400" y="4027012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192" name="Oval 191"/>
            <p:cNvSpPr/>
            <p:nvPr/>
          </p:nvSpPr>
          <p:spPr>
            <a:xfrm>
              <a:off x="7884392" y="359496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188" name="Oval 187"/>
            <p:cNvSpPr/>
            <p:nvPr/>
          </p:nvSpPr>
          <p:spPr>
            <a:xfrm>
              <a:off x="7820744" y="3162940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</p:grpSp>
      <p:sp>
        <p:nvSpPr>
          <p:cNvPr id="213" name="TextBox 212"/>
          <p:cNvSpPr txBox="1"/>
          <p:nvPr/>
        </p:nvSpPr>
        <p:spPr>
          <a:xfrm>
            <a:off x="6012160" y="3212976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Cascaded</a:t>
            </a:r>
            <a:endParaRPr lang="da-DK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splitting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4" name="TextBox 213"/>
          <p:cNvSpPr txBox="1"/>
          <p:nvPr/>
        </p:nvSpPr>
        <p:spPr>
          <a:xfrm>
            <a:off x="3779912" y="1268760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3200" b="1" dirty="0" err="1" smtClean="0">
                <a:solidFill>
                  <a:srgbClr val="C00000"/>
                </a:solidFill>
              </a:rPr>
              <a:t>B-Tree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216" name="Picture 3" descr="C:\Users\gerth\Desktop\fla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042993" flipH="1">
            <a:off x="4820218" y="3414860"/>
            <a:ext cx="444124" cy="360040"/>
          </a:xfrm>
          <a:prstGeom prst="rect">
            <a:avLst/>
          </a:prstGeom>
          <a:noFill/>
        </p:spPr>
      </p:pic>
      <p:sp>
        <p:nvSpPr>
          <p:cNvPr id="217" name="TextBox 216"/>
          <p:cNvSpPr txBox="1"/>
          <p:nvPr/>
        </p:nvSpPr>
        <p:spPr>
          <a:xfrm rot="19486015">
            <a:off x="4830390" y="336614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>
                <a:solidFill>
                  <a:srgbClr val="FFFFFF"/>
                </a:solidFill>
              </a:rPr>
              <a:t>x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5508104" y="1157843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err="1" smtClean="0">
                <a:solidFill>
                  <a:srgbClr val="C00000"/>
                </a:solidFill>
              </a:rPr>
              <a:t>degree</a:t>
            </a:r>
            <a:r>
              <a:rPr lang="da-DK" sz="2400" dirty="0" smtClean="0">
                <a:solidFill>
                  <a:srgbClr val="C00000"/>
                </a:solidFill>
              </a:rPr>
              <a:t> [B,2B]</a:t>
            </a:r>
          </a:p>
          <a:p>
            <a:r>
              <a:rPr lang="da-DK" sz="2400" dirty="0" smtClean="0">
                <a:solidFill>
                  <a:srgbClr val="C00000"/>
                </a:solidFill>
              </a:rPr>
              <a:t>  </a:t>
            </a:r>
            <a:r>
              <a:rPr lang="da-DK" sz="2400" dirty="0" err="1" smtClean="0">
                <a:solidFill>
                  <a:srgbClr val="C00000"/>
                </a:solidFill>
              </a:rPr>
              <a:t>height</a:t>
            </a:r>
            <a:r>
              <a:rPr lang="da-DK" sz="2400" dirty="0" smtClean="0">
                <a:solidFill>
                  <a:srgbClr val="C00000"/>
                </a:solidFill>
              </a:rPr>
              <a:t> O(</a:t>
            </a:r>
            <a:r>
              <a:rPr lang="da-DK" sz="2400" dirty="0" err="1" smtClean="0">
                <a:solidFill>
                  <a:srgbClr val="C00000"/>
                </a:solidFill>
              </a:rPr>
              <a:t>log</a:t>
            </a:r>
            <a:r>
              <a:rPr lang="da-DK" sz="2400" baseline="-25000" dirty="0" err="1" smtClean="0">
                <a:solidFill>
                  <a:srgbClr val="C00000"/>
                </a:solidFill>
              </a:rPr>
              <a:t>B</a:t>
            </a:r>
            <a:r>
              <a:rPr lang="da-DK" sz="2400" dirty="0" smtClean="0">
                <a:solidFill>
                  <a:srgbClr val="C00000"/>
                </a:solidFill>
              </a:rPr>
              <a:t> n)</a:t>
            </a:r>
          </a:p>
        </p:txBody>
      </p:sp>
      <p:grpSp>
        <p:nvGrpSpPr>
          <p:cNvPr id="300" name="Group 299"/>
          <p:cNvGrpSpPr/>
          <p:nvPr/>
        </p:nvGrpSpPr>
        <p:grpSpPr>
          <a:xfrm>
            <a:off x="4211960" y="5229201"/>
            <a:ext cx="4759762" cy="1512168"/>
            <a:chOff x="4211960" y="5229201"/>
            <a:chExt cx="4759762" cy="1512168"/>
          </a:xfrm>
        </p:grpSpPr>
        <p:sp>
          <p:nvSpPr>
            <p:cNvPr id="225" name="Rounded Rectangle 224"/>
            <p:cNvSpPr/>
            <p:nvPr/>
          </p:nvSpPr>
          <p:spPr>
            <a:xfrm>
              <a:off x="4268470" y="5229201"/>
              <a:ext cx="4703252" cy="1512168"/>
            </a:xfrm>
            <a:prstGeom prst="roundRect">
              <a:avLst/>
            </a:prstGeom>
            <a:solidFill>
              <a:srgbClr val="F2F2F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400" dirty="0" smtClean="0">
                <a:solidFill>
                  <a:schemeClr val="tx1"/>
                </a:solidFill>
              </a:endParaRPr>
            </a:p>
          </p:txBody>
        </p:sp>
        <p:pic>
          <p:nvPicPr>
            <p:cNvPr id="256" name="Picture 3" descr="C:\Users\gerth\Desktop\flag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20042993" flipH="1">
              <a:off x="4491370" y="5491959"/>
              <a:ext cx="444124" cy="360040"/>
            </a:xfrm>
            <a:prstGeom prst="rect">
              <a:avLst/>
            </a:prstGeom>
            <a:noFill/>
          </p:spPr>
        </p:pic>
        <p:sp>
          <p:nvSpPr>
            <p:cNvPr id="257" name="TextBox 256"/>
            <p:cNvSpPr txBox="1"/>
            <p:nvPr/>
          </p:nvSpPr>
          <p:spPr>
            <a:xfrm rot="19486015">
              <a:off x="4501542" y="5443242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b="1" dirty="0" smtClean="0">
                  <a:solidFill>
                    <a:srgbClr val="FFFFFF"/>
                  </a:solidFill>
                </a:rPr>
                <a:t>x</a:t>
              </a:r>
              <a:endParaRPr lang="en-US" b="1" dirty="0">
                <a:solidFill>
                  <a:srgbClr val="FFFFFF"/>
                </a:solidFill>
              </a:endParaRPr>
            </a:p>
          </p:txBody>
        </p:sp>
        <p:sp>
          <p:nvSpPr>
            <p:cNvPr id="260" name="Oval 259"/>
            <p:cNvSpPr/>
            <p:nvPr/>
          </p:nvSpPr>
          <p:spPr>
            <a:xfrm>
              <a:off x="4877284" y="570740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w</a:t>
              </a:r>
            </a:p>
          </p:txBody>
        </p:sp>
        <p:sp>
          <p:nvSpPr>
            <p:cNvPr id="261" name="TextBox 260"/>
            <p:cNvSpPr txBox="1"/>
            <p:nvPr/>
          </p:nvSpPr>
          <p:spPr>
            <a:xfrm>
              <a:off x="4211960" y="6021288"/>
              <a:ext cx="1584176" cy="682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500"/>
                </a:lnSpc>
              </a:pPr>
              <a:r>
                <a:rPr lang="da-DK" dirty="0" err="1" smtClean="0"/>
                <a:t>Overflow</a:t>
              </a:r>
              <a:r>
                <a:rPr lang="da-DK" dirty="0" smtClean="0"/>
                <a:t> flag </a:t>
              </a:r>
            </a:p>
            <a:p>
              <a:pPr algn="ctr">
                <a:lnSpc>
                  <a:spcPts val="1500"/>
                </a:lnSpc>
              </a:pPr>
              <a:r>
                <a:rPr lang="da-DK" dirty="0" smtClean="0"/>
                <a:t>(</a:t>
              </a:r>
              <a:r>
                <a:rPr lang="da-DK" dirty="0" err="1" smtClean="0"/>
                <a:t>path</a:t>
              </a:r>
              <a:r>
                <a:rPr lang="da-DK" dirty="0" smtClean="0"/>
                <a:t> </a:t>
              </a:r>
              <a:r>
                <a:rPr lang="da-DK" dirty="0" err="1" smtClean="0"/>
                <a:t>w</a:t>
              </a:r>
              <a:r>
                <a:rPr lang="da-DK" dirty="0" err="1" smtClean="0">
                  <a:sym typeface="Symbol"/>
                </a:rPr>
                <a:t>x</a:t>
              </a:r>
              <a:r>
                <a:rPr lang="da-DK" dirty="0" smtClean="0">
                  <a:sym typeface="Symbol"/>
                </a:rPr>
                <a:t>)</a:t>
              </a:r>
            </a:p>
            <a:p>
              <a:pPr algn="ctr">
                <a:lnSpc>
                  <a:spcPts val="1500"/>
                </a:lnSpc>
              </a:pPr>
              <a:r>
                <a:rPr lang="da-DK" dirty="0" smtClean="0">
                  <a:sym typeface="Symbol"/>
                </a:rPr>
                <a:t>Counts </a:t>
              </a:r>
              <a:r>
                <a:rPr lang="da-DK" dirty="0" err="1" smtClean="0">
                  <a:sym typeface="Symbol"/>
                </a:rPr>
                <a:t>twice</a:t>
              </a:r>
              <a:endParaRPr lang="en-US" dirty="0"/>
            </a:p>
          </p:txBody>
        </p:sp>
        <p:cxnSp>
          <p:nvCxnSpPr>
            <p:cNvPr id="266" name="Straight Connector 265"/>
            <p:cNvCxnSpPr/>
            <p:nvPr/>
          </p:nvCxnSpPr>
          <p:spPr>
            <a:xfrm flipV="1">
              <a:off x="6228184" y="5702060"/>
              <a:ext cx="336518" cy="31922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flipV="1">
              <a:off x="6372200" y="5733256"/>
              <a:ext cx="193651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flipV="1">
              <a:off x="6516216" y="5719314"/>
              <a:ext cx="39860" cy="30197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Straight Connector 268"/>
            <p:cNvCxnSpPr/>
            <p:nvPr/>
          </p:nvCxnSpPr>
          <p:spPr>
            <a:xfrm flipH="1" flipV="1">
              <a:off x="6556076" y="5719314"/>
              <a:ext cx="104156" cy="30197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flipV="1">
              <a:off x="6795622" y="5719314"/>
              <a:ext cx="39860" cy="30197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3" name="Oval 262"/>
            <p:cNvSpPr/>
            <p:nvPr/>
          </p:nvSpPr>
          <p:spPr>
            <a:xfrm>
              <a:off x="6732264" y="5596410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sz="1400" b="1" dirty="0" smtClean="0"/>
            </a:p>
          </p:txBody>
        </p:sp>
        <p:sp>
          <p:nvSpPr>
            <p:cNvPr id="262" name="Oval 261"/>
            <p:cNvSpPr/>
            <p:nvPr/>
          </p:nvSpPr>
          <p:spPr>
            <a:xfrm>
              <a:off x="6444232" y="559643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w</a:t>
              </a:r>
            </a:p>
          </p:txBody>
        </p:sp>
        <p:sp>
          <p:nvSpPr>
            <p:cNvPr id="284" name="Rounded Rectangle 283"/>
            <p:cNvSpPr/>
            <p:nvPr/>
          </p:nvSpPr>
          <p:spPr>
            <a:xfrm>
              <a:off x="6372200" y="5517232"/>
              <a:ext cx="648072" cy="360040"/>
            </a:xfrm>
            <a:prstGeom prst="roundRect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TextBox 284"/>
            <p:cNvSpPr txBox="1"/>
            <p:nvPr/>
          </p:nvSpPr>
          <p:spPr>
            <a:xfrm>
              <a:off x="5868144" y="6237312"/>
              <a:ext cx="1584176" cy="2975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500"/>
                </a:lnSpc>
              </a:pPr>
              <a:r>
                <a:rPr lang="da-DK" dirty="0" smtClean="0"/>
                <a:t>Splitting pair</a:t>
              </a:r>
              <a:endParaRPr lang="en-US" dirty="0"/>
            </a:p>
          </p:txBody>
        </p:sp>
        <p:cxnSp>
          <p:nvCxnSpPr>
            <p:cNvPr id="286" name="Straight Connector 285"/>
            <p:cNvCxnSpPr/>
            <p:nvPr/>
          </p:nvCxnSpPr>
          <p:spPr>
            <a:xfrm flipV="1">
              <a:off x="7812360" y="5702060"/>
              <a:ext cx="336518" cy="31922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/>
            <p:cNvCxnSpPr/>
            <p:nvPr/>
          </p:nvCxnSpPr>
          <p:spPr>
            <a:xfrm flipV="1">
              <a:off x="7956376" y="5733256"/>
              <a:ext cx="193651" cy="28803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/>
            <p:cNvCxnSpPr/>
            <p:nvPr/>
          </p:nvCxnSpPr>
          <p:spPr>
            <a:xfrm flipV="1">
              <a:off x="8100392" y="5719314"/>
              <a:ext cx="39860" cy="30197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flipH="1" flipV="1">
              <a:off x="8460432" y="5719314"/>
              <a:ext cx="104156" cy="30197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/>
            <p:cNvCxnSpPr/>
            <p:nvPr/>
          </p:nvCxnSpPr>
          <p:spPr>
            <a:xfrm flipV="1">
              <a:off x="8379798" y="5719314"/>
              <a:ext cx="39860" cy="30197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1" name="Oval 290"/>
            <p:cNvSpPr/>
            <p:nvPr/>
          </p:nvSpPr>
          <p:spPr>
            <a:xfrm>
              <a:off x="8316440" y="5596410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sz="1400" b="1" dirty="0" smtClean="0"/>
            </a:p>
          </p:txBody>
        </p:sp>
        <p:sp>
          <p:nvSpPr>
            <p:cNvPr id="292" name="Oval 291"/>
            <p:cNvSpPr/>
            <p:nvPr/>
          </p:nvSpPr>
          <p:spPr>
            <a:xfrm>
              <a:off x="8028408" y="559643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w</a:t>
              </a:r>
            </a:p>
          </p:txBody>
        </p:sp>
        <p:sp>
          <p:nvSpPr>
            <p:cNvPr id="293" name="Rounded Rectangle 292"/>
            <p:cNvSpPr/>
            <p:nvPr/>
          </p:nvSpPr>
          <p:spPr>
            <a:xfrm>
              <a:off x="7956376" y="5517232"/>
              <a:ext cx="648072" cy="360040"/>
            </a:xfrm>
            <a:prstGeom prst="roundRect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4" name="Straight Connector 293"/>
            <p:cNvCxnSpPr/>
            <p:nvPr/>
          </p:nvCxnSpPr>
          <p:spPr>
            <a:xfrm flipV="1">
              <a:off x="8244408" y="5716004"/>
              <a:ext cx="172894" cy="3052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Right Arrow 211"/>
            <p:cNvSpPr/>
            <p:nvPr/>
          </p:nvSpPr>
          <p:spPr>
            <a:xfrm>
              <a:off x="5436096" y="5589240"/>
              <a:ext cx="288032" cy="288032"/>
            </a:xfrm>
            <a:prstGeom prst="rightArrow">
              <a:avLst>
                <a:gd name="adj1" fmla="val 30832"/>
                <a:gd name="adj2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6" name="Right Arrow 295"/>
            <p:cNvSpPr/>
            <p:nvPr/>
          </p:nvSpPr>
          <p:spPr>
            <a:xfrm>
              <a:off x="7308304" y="5589240"/>
              <a:ext cx="288032" cy="288032"/>
            </a:xfrm>
            <a:prstGeom prst="rightArrow">
              <a:avLst>
                <a:gd name="adj1" fmla="val 30832"/>
                <a:gd name="adj2" fmla="val 5000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7" name="Arc 296"/>
            <p:cNvSpPr/>
            <p:nvPr/>
          </p:nvSpPr>
          <p:spPr>
            <a:xfrm>
              <a:off x="6470086" y="5373216"/>
              <a:ext cx="432048" cy="216024"/>
            </a:xfrm>
            <a:prstGeom prst="arc">
              <a:avLst>
                <a:gd name="adj1" fmla="val 11210742"/>
                <a:gd name="adj2" fmla="val 21173229"/>
              </a:avLst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TextBox 297"/>
            <p:cNvSpPr txBox="1"/>
            <p:nvPr/>
          </p:nvSpPr>
          <p:spPr>
            <a:xfrm>
              <a:off x="7740352" y="6165304"/>
              <a:ext cx="108012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500"/>
                </a:lnSpc>
              </a:pPr>
              <a:r>
                <a:rPr lang="da-DK" dirty="0" err="1" smtClean="0"/>
                <a:t>Ready</a:t>
              </a:r>
              <a:r>
                <a:rPr lang="da-DK" dirty="0" smtClean="0"/>
                <a:t> to</a:t>
              </a:r>
              <a:r>
                <a:rPr lang="en-US" dirty="0" smtClean="0"/>
                <a:t> overflow</a:t>
              </a:r>
              <a:endParaRPr lang="da-DK" dirty="0" smtClean="0"/>
            </a:p>
          </p:txBody>
        </p:sp>
      </p:grpSp>
      <p:sp>
        <p:nvSpPr>
          <p:cNvPr id="299" name="Right Arrow 298"/>
          <p:cNvSpPr/>
          <p:nvPr/>
        </p:nvSpPr>
        <p:spPr>
          <a:xfrm>
            <a:off x="6300192" y="2780928"/>
            <a:ext cx="792000" cy="504000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2" name="TextBox 301"/>
          <p:cNvSpPr txBox="1"/>
          <p:nvPr/>
        </p:nvSpPr>
        <p:spPr>
          <a:xfrm>
            <a:off x="971600" y="6341258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Driscoll</a:t>
            </a:r>
            <a:r>
              <a:rPr lang="da-DK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et al. 1986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3" name="Rounded Rectangle 302"/>
          <p:cNvSpPr/>
          <p:nvPr/>
        </p:nvSpPr>
        <p:spPr>
          <a:xfrm>
            <a:off x="1187624" y="1772816"/>
            <a:ext cx="6768752" cy="2808312"/>
          </a:xfrm>
          <a:prstGeom prst="roundRect">
            <a:avLst/>
          </a:prstGeom>
          <a:solidFill>
            <a:srgbClr val="FFFF00">
              <a:alpha val="9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da-DK" sz="3600" b="1" dirty="0" err="1" smtClean="0">
                <a:solidFill>
                  <a:srgbClr val="C00000"/>
                </a:solidFill>
              </a:rPr>
              <a:t>Incremental</a:t>
            </a:r>
            <a:r>
              <a:rPr lang="da-DK" sz="3600" b="1" dirty="0" smtClean="0">
                <a:solidFill>
                  <a:srgbClr val="C00000"/>
                </a:solidFill>
              </a:rPr>
              <a:t> </a:t>
            </a:r>
            <a:r>
              <a:rPr lang="da-DK" sz="3600" b="1" dirty="0" err="1" smtClean="0">
                <a:solidFill>
                  <a:srgbClr val="C00000"/>
                </a:solidFill>
              </a:rPr>
              <a:t>B-tree</a:t>
            </a:r>
            <a:endParaRPr lang="da-DK" sz="2800" b="1" dirty="0" smtClean="0">
              <a:solidFill>
                <a:srgbClr val="C00000"/>
              </a:solidFill>
            </a:endParaRPr>
          </a:p>
          <a:p>
            <a:pPr marL="514350" indent="-514350"/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Range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searches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visit O(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log</a:t>
            </a:r>
            <a:r>
              <a:rPr lang="da-DK" sz="2800" baseline="-25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n + t/B) nodes. </a:t>
            </a:r>
          </a:p>
          <a:p>
            <a:pPr marL="514350" indent="-514350"/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Updates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...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visit O(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log</a:t>
            </a:r>
            <a:r>
              <a:rPr lang="da-DK" sz="2800" baseline="-25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n) nodes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modify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O(1) pointers and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keys</a:t>
            </a:r>
            <a:endParaRPr lang="da-DK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creates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O(1) new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empty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nodes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83" grpId="0" animBg="1"/>
      <p:bldP spid="100" grpId="0"/>
      <p:bldP spid="115" grpId="0" animBg="1"/>
      <p:bldP spid="213" grpId="0"/>
      <p:bldP spid="214" grpId="0"/>
      <p:bldP spid="217" grpId="1"/>
      <p:bldP spid="218" grpId="0"/>
      <p:bldP spid="299" grpId="0" animBg="1"/>
      <p:bldP spid="302" grpId="0"/>
      <p:bldP spid="30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Content Placeholder 2"/>
          <p:cNvSpPr>
            <a:spLocks noGrp="1"/>
          </p:cNvSpPr>
          <p:nvPr>
            <p:ph idx="1"/>
          </p:nvPr>
        </p:nvSpPr>
        <p:spPr>
          <a:xfrm>
            <a:off x="251520" y="3223517"/>
            <a:ext cx="88924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 smtClean="0"/>
              <a:t>Fat node	</a:t>
            </a:r>
            <a:br>
              <a:rPr lang="da-DK" dirty="0" smtClean="0"/>
            </a:br>
            <a:r>
              <a:rPr lang="da-DK" sz="2000" dirty="0" err="1" smtClean="0"/>
              <a:t>Queries</a:t>
            </a:r>
            <a:r>
              <a:rPr lang="da-DK" sz="2000" dirty="0" smtClean="0"/>
              <a:t> = </a:t>
            </a:r>
            <a:r>
              <a:rPr lang="da-DK" sz="2000" dirty="0" err="1" smtClean="0"/>
              <a:t>binary</a:t>
            </a:r>
            <a:r>
              <a:rPr lang="da-DK" sz="2000" dirty="0" smtClean="0"/>
              <a:t> </a:t>
            </a:r>
            <a:r>
              <a:rPr lang="da-DK" sz="2000" dirty="0" err="1" smtClean="0"/>
              <a:t>search</a:t>
            </a:r>
            <a:r>
              <a:rPr lang="da-DK" sz="2000" dirty="0" smtClean="0"/>
              <a:t> </a:t>
            </a:r>
            <a:r>
              <a:rPr lang="da-DK" sz="2000" dirty="0" err="1" smtClean="0"/>
              <a:t>among</a:t>
            </a:r>
            <a:r>
              <a:rPr lang="da-DK" sz="2000" dirty="0" smtClean="0"/>
              <a:t> versions</a:t>
            </a:r>
          </a:p>
          <a:p>
            <a:pPr>
              <a:buNone/>
            </a:pPr>
            <a:endParaRPr lang="da-DK" sz="800" dirty="0" smtClean="0"/>
          </a:p>
          <a:p>
            <a:pPr>
              <a:buNone/>
            </a:pPr>
            <a:r>
              <a:rPr lang="da-DK" dirty="0" smtClean="0"/>
              <a:t>Node splitting </a:t>
            </a:r>
            <a:r>
              <a:rPr lang="da-DK" sz="2000" dirty="0" smtClean="0"/>
              <a:t>(#</a:t>
            </a:r>
            <a:r>
              <a:rPr lang="da-DK" sz="2000" dirty="0" smtClean="0">
                <a:sym typeface="Symbol"/>
              </a:rPr>
              <a:t> ekstra </a:t>
            </a:r>
            <a:r>
              <a:rPr lang="da-DK" sz="2000" dirty="0" err="1" smtClean="0">
                <a:sym typeface="Symbol"/>
              </a:rPr>
              <a:t>fields</a:t>
            </a:r>
            <a:r>
              <a:rPr lang="da-DK" sz="2000" dirty="0" smtClean="0">
                <a:sym typeface="Symbol"/>
              </a:rPr>
              <a:t> </a:t>
            </a:r>
            <a:r>
              <a:rPr lang="da-DK" sz="2000" dirty="0" smtClean="0"/>
              <a:t>≥2∙indegree</a:t>
            </a:r>
            <a:r>
              <a:rPr lang="da-DK" sz="2000" dirty="0" smtClean="0">
                <a:sym typeface="Symbol"/>
              </a:rPr>
              <a:t>)</a:t>
            </a:r>
            <a:endParaRPr lang="da-DK" sz="2000" dirty="0" smtClean="0"/>
          </a:p>
          <a:p>
            <a:endParaRPr lang="da-DK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5996310"/>
            <a:ext cx="2133600" cy="365125"/>
          </a:xfrm>
        </p:spPr>
        <p:txBody>
          <a:bodyPr/>
          <a:lstStyle/>
          <a:p>
            <a:fld id="{2D510906-6E64-46D9-9D73-D39E9676222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79512" y="116632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da-DK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Full</a:t>
            </a:r>
            <a:r>
              <a:rPr kumimoji="0" lang="da-DK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a-DK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persistence</a:t>
            </a:r>
            <a:r>
              <a:rPr kumimoji="0" lang="da-DK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</a:t>
            </a:r>
            <a:r>
              <a:rPr lang="da-DK" sz="3600" b="1" dirty="0" smtClean="0"/>
              <a:t>Node Splitting </a:t>
            </a:r>
            <a:r>
              <a:rPr lang="da-DK" sz="3600" b="1" dirty="0" err="1" smtClean="0"/>
              <a:t>Technique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144016" y="980728"/>
            <a:ext cx="3995936" cy="2088232"/>
            <a:chOff x="144016" y="764704"/>
            <a:chExt cx="3995936" cy="2088232"/>
          </a:xfrm>
        </p:grpSpPr>
        <p:cxnSp>
          <p:nvCxnSpPr>
            <p:cNvPr id="36" name="Straight Connector 35"/>
            <p:cNvCxnSpPr/>
            <p:nvPr/>
          </p:nvCxnSpPr>
          <p:spPr>
            <a:xfrm flipH="1">
              <a:off x="1637882" y="939521"/>
              <a:ext cx="582804" cy="607925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 flipV="1">
              <a:off x="2235758" y="944546"/>
              <a:ext cx="130629" cy="60290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2235758" y="954593"/>
              <a:ext cx="658167" cy="587829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1446964" y="1557867"/>
              <a:ext cx="178636" cy="69296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676400" y="1557867"/>
              <a:ext cx="215396" cy="729069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31" idx="4"/>
              <a:endCxn id="33" idx="0"/>
            </p:cNvCxnSpPr>
            <p:nvPr/>
          </p:nvCxnSpPr>
          <p:spPr>
            <a:xfrm>
              <a:off x="2375756" y="1700808"/>
              <a:ext cx="0" cy="36004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144016" y="2483604"/>
              <a:ext cx="39959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a-DK" dirty="0" smtClean="0">
                  <a:solidFill>
                    <a:srgbClr val="C00000"/>
                  </a:solidFill>
                </a:rPr>
                <a:t>Version </a:t>
              </a:r>
              <a:r>
                <a:rPr lang="da-DK" dirty="0" err="1" smtClean="0">
                  <a:solidFill>
                    <a:srgbClr val="C00000"/>
                  </a:solidFill>
                </a:rPr>
                <a:t>tree</a:t>
              </a:r>
              <a:r>
                <a:rPr lang="da-DK" dirty="0" smtClean="0">
                  <a:solidFill>
                    <a:srgbClr val="C00000"/>
                  </a:solidFill>
                </a:rPr>
                <a:t>  (</a:t>
              </a:r>
              <a:r>
                <a:rPr lang="da-DK" dirty="0" err="1" smtClean="0">
                  <a:solidFill>
                    <a:srgbClr val="C00000"/>
                  </a:solidFill>
                </a:rPr>
                <a:t>numbers</a:t>
              </a:r>
              <a:r>
                <a:rPr lang="da-DK" dirty="0" smtClean="0">
                  <a:solidFill>
                    <a:srgbClr val="C00000"/>
                  </a:solidFill>
                </a:rPr>
                <a:t> = version ids)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2051720" y="764704"/>
              <a:ext cx="360040" cy="36004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b="1" dirty="0" smtClean="0">
                  <a:solidFill>
                    <a:schemeClr val="bg1"/>
                  </a:solidFill>
                </a:rPr>
                <a:t>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1475656" y="1340768"/>
              <a:ext cx="360040" cy="36004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b="1" dirty="0" smtClean="0">
                  <a:solidFill>
                    <a:schemeClr val="bg1"/>
                  </a:solidFill>
                </a:rPr>
                <a:t>4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2195736" y="1340768"/>
              <a:ext cx="360040" cy="36004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b="1" dirty="0" smtClean="0">
                  <a:solidFill>
                    <a:schemeClr val="bg1"/>
                  </a:solidFill>
                </a:rPr>
                <a:t>3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2699792" y="1340768"/>
              <a:ext cx="360040" cy="36004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b="1" dirty="0" smtClean="0">
                  <a:solidFill>
                    <a:schemeClr val="bg1"/>
                  </a:solidFill>
                </a:rPr>
                <a:t>2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2195736" y="2060848"/>
              <a:ext cx="360040" cy="36004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b="1" dirty="0" smtClean="0">
                  <a:solidFill>
                    <a:schemeClr val="bg1"/>
                  </a:solidFill>
                </a:rPr>
                <a:t>6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1691680" y="2060848"/>
              <a:ext cx="360040" cy="36004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b="1" dirty="0" smtClean="0">
                  <a:solidFill>
                    <a:schemeClr val="bg1"/>
                  </a:solidFill>
                </a:rPr>
                <a:t>5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1259632" y="2060848"/>
              <a:ext cx="360040" cy="3600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b="1" dirty="0" smtClean="0">
                  <a:solidFill>
                    <a:schemeClr val="bg1"/>
                  </a:solidFill>
                </a:rPr>
                <a:t>7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2843808" y="205155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 smtClean="0">
                <a:solidFill>
                  <a:srgbClr val="C00000"/>
                </a:solidFill>
              </a:rPr>
              <a:t>preorder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r>
              <a:rPr lang="da-DK" dirty="0" err="1" smtClean="0">
                <a:solidFill>
                  <a:srgbClr val="C00000"/>
                </a:solidFill>
              </a:rPr>
              <a:t>traversal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62" name="Table 61"/>
          <p:cNvGraphicFramePr>
            <a:graphicFrameLocks noGrp="1"/>
          </p:cNvGraphicFramePr>
          <p:nvPr/>
        </p:nvGraphicFramePr>
        <p:xfrm>
          <a:off x="5521011" y="3419708"/>
          <a:ext cx="32994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993"/>
                <a:gridCol w="2597468"/>
              </a:tblGrid>
              <a:tr h="370840">
                <a:tc>
                  <a:txBody>
                    <a:bodyPr/>
                    <a:lstStyle/>
                    <a:p>
                      <a:r>
                        <a:rPr lang="da-DK" b="1" dirty="0" err="1" smtClean="0">
                          <a:solidFill>
                            <a:schemeClr val="tx1"/>
                          </a:solidFill>
                        </a:rPr>
                        <a:t>field</a:t>
                      </a: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da-DK" dirty="0" smtClean="0">
                          <a:solidFill>
                            <a:schemeClr val="accent1"/>
                          </a:solidFill>
                        </a:rPr>
                        <a:t>1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,x)</a:t>
                      </a:r>
                      <a:r>
                        <a:rPr lang="da-DK" baseline="0" dirty="0" smtClean="0">
                          <a:solidFill>
                            <a:srgbClr val="C00000"/>
                          </a:solidFill>
                        </a:rPr>
                        <a:t> (</a:t>
                      </a:r>
                      <a:r>
                        <a:rPr lang="da-DK" baseline="0" dirty="0" smtClean="0">
                          <a:solidFill>
                            <a:schemeClr val="accent1"/>
                          </a:solidFill>
                        </a:rPr>
                        <a:t>7</a:t>
                      </a:r>
                      <a:r>
                        <a:rPr lang="da-DK" baseline="0" dirty="0" smtClean="0">
                          <a:solidFill>
                            <a:srgbClr val="C00000"/>
                          </a:solidFill>
                        </a:rPr>
                        <a:t>,z) (</a:t>
                      </a:r>
                      <a:r>
                        <a:rPr lang="da-DK" baseline="0" dirty="0" smtClean="0">
                          <a:solidFill>
                            <a:schemeClr val="accent1"/>
                          </a:solidFill>
                        </a:rPr>
                        <a:t>5</a:t>
                      </a:r>
                      <a:r>
                        <a:rPr lang="da-DK" baseline="0" dirty="0" smtClean="0">
                          <a:solidFill>
                            <a:srgbClr val="C00000"/>
                          </a:solidFill>
                        </a:rPr>
                        <a:t>,x)</a:t>
                      </a:r>
                      <a:r>
                        <a:rPr lang="da-DK" baseline="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da-DK" baseline="0" dirty="0" smtClean="0">
                          <a:solidFill>
                            <a:schemeClr val="accent1"/>
                          </a:solidFill>
                        </a:rPr>
                        <a:t>6</a:t>
                      </a:r>
                      <a:r>
                        <a:rPr lang="da-DK" baseline="0" dirty="0" smtClean="0">
                          <a:solidFill>
                            <a:schemeClr val="tx1"/>
                          </a:solidFill>
                        </a:rPr>
                        <a:t>,y) (</a:t>
                      </a:r>
                      <a:r>
                        <a:rPr lang="da-DK" baseline="0" dirty="0" smtClean="0">
                          <a:solidFill>
                            <a:schemeClr val="accent1"/>
                          </a:solidFill>
                        </a:rPr>
                        <a:t>2</a:t>
                      </a:r>
                      <a:r>
                        <a:rPr lang="da-DK" baseline="0" dirty="0" smtClean="0">
                          <a:solidFill>
                            <a:schemeClr val="tx1"/>
                          </a:solidFill>
                        </a:rPr>
                        <a:t>,x)</a:t>
                      </a:r>
                      <a:endParaRPr lang="da-DK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5" name="Arc 64"/>
          <p:cNvSpPr/>
          <p:nvPr/>
        </p:nvSpPr>
        <p:spPr>
          <a:xfrm>
            <a:off x="1187624" y="1772816"/>
            <a:ext cx="792088" cy="360040"/>
          </a:xfrm>
          <a:prstGeom prst="arc">
            <a:avLst>
              <a:gd name="adj1" fmla="val 20941160"/>
              <a:gd name="adj2" fmla="val 9839479"/>
            </a:avLst>
          </a:prstGeom>
          <a:ln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179512" y="1628800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 smtClean="0">
                <a:solidFill>
                  <a:srgbClr val="C00000"/>
                </a:solidFill>
              </a:rPr>
              <a:t>increasing</a:t>
            </a:r>
            <a:r>
              <a:rPr lang="da-DK" dirty="0" smtClean="0">
                <a:solidFill>
                  <a:srgbClr val="C00000"/>
                </a:solidFill>
              </a:rPr>
              <a:t> version</a:t>
            </a:r>
          </a:p>
        </p:txBody>
      </p:sp>
      <p:sp>
        <p:nvSpPr>
          <p:cNvPr id="67" name="Arc 66"/>
          <p:cNvSpPr/>
          <p:nvPr/>
        </p:nvSpPr>
        <p:spPr>
          <a:xfrm flipH="1" flipV="1">
            <a:off x="6588224" y="3275692"/>
            <a:ext cx="936104" cy="360040"/>
          </a:xfrm>
          <a:prstGeom prst="arc">
            <a:avLst>
              <a:gd name="adj1" fmla="val 21397113"/>
              <a:gd name="adj2" fmla="val 11083949"/>
            </a:avLst>
          </a:prstGeom>
          <a:ln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8" name="Table 67"/>
          <p:cNvGraphicFramePr>
            <a:graphicFrameLocks noGrp="1"/>
          </p:cNvGraphicFramePr>
          <p:nvPr/>
        </p:nvGraphicFramePr>
        <p:xfrm>
          <a:off x="484143" y="5589240"/>
          <a:ext cx="271970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9705"/>
              </a:tblGrid>
              <a:tr h="370840">
                <a:tc>
                  <a:txBody>
                    <a:bodyPr/>
                    <a:lstStyle/>
                    <a:p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field</a:t>
                      </a:r>
                      <a:r>
                        <a:rPr lang="da-DK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: (</a:t>
                      </a:r>
                      <a:r>
                        <a:rPr lang="da-DK" b="1" dirty="0" smtClean="0">
                          <a:solidFill>
                            <a:schemeClr val="accent1"/>
                          </a:solidFill>
                        </a:rPr>
                        <a:t>1</a:t>
                      </a: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,a) (</a:t>
                      </a:r>
                      <a:r>
                        <a:rPr lang="da-DK" b="1" dirty="0" smtClean="0">
                          <a:solidFill>
                            <a:schemeClr val="accent1"/>
                          </a:solidFill>
                        </a:rPr>
                        <a:t>4</a:t>
                      </a: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,b) (</a:t>
                      </a:r>
                      <a:r>
                        <a:rPr lang="da-DK" b="1" dirty="0" smtClean="0">
                          <a:solidFill>
                            <a:schemeClr val="accent1"/>
                          </a:solidFill>
                        </a:rPr>
                        <a:t>3</a:t>
                      </a: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,a)</a:t>
                      </a:r>
                      <a:r>
                        <a:rPr lang="da-DK" b="1" baseline="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da-DK" b="1" baseline="0" dirty="0" smtClean="0">
                          <a:solidFill>
                            <a:schemeClr val="accent1"/>
                          </a:solidFill>
                        </a:rPr>
                        <a:t>2</a:t>
                      </a:r>
                      <a:r>
                        <a:rPr lang="da-DK" b="1" baseline="0" dirty="0" smtClean="0">
                          <a:solidFill>
                            <a:schemeClr val="tx1"/>
                          </a:solidFill>
                        </a:rPr>
                        <a:t>,c)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field</a:t>
                      </a:r>
                      <a:r>
                        <a:rPr lang="da-DK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: (</a:t>
                      </a:r>
                      <a:r>
                        <a:rPr lang="da-DK" b="1" dirty="0" smtClean="0">
                          <a:solidFill>
                            <a:schemeClr val="accent1"/>
                          </a:solidFill>
                        </a:rPr>
                        <a:t>1</a:t>
                      </a: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,f)</a:t>
                      </a:r>
                      <a:r>
                        <a:rPr lang="da-DK" b="1" baseline="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da-DK" b="1" baseline="0" dirty="0" smtClean="0">
                          <a:solidFill>
                            <a:schemeClr val="accent1"/>
                          </a:solidFill>
                        </a:rPr>
                        <a:t>7</a:t>
                      </a:r>
                      <a:r>
                        <a:rPr lang="da-DK" b="1" baseline="0" dirty="0" smtClean="0">
                          <a:solidFill>
                            <a:schemeClr val="tx1"/>
                          </a:solidFill>
                        </a:rPr>
                        <a:t>,g) (</a:t>
                      </a:r>
                      <a:r>
                        <a:rPr lang="da-DK" b="1" baseline="0" dirty="0" smtClean="0">
                          <a:solidFill>
                            <a:schemeClr val="accent1"/>
                          </a:solidFill>
                        </a:rPr>
                        <a:t>5</a:t>
                      </a:r>
                      <a:r>
                        <a:rPr lang="da-DK" b="1" baseline="0" dirty="0" smtClean="0">
                          <a:solidFill>
                            <a:schemeClr val="tx1"/>
                          </a:solidFill>
                        </a:rPr>
                        <a:t>,f)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9" name="TextBox 68"/>
          <p:cNvSpPr txBox="1"/>
          <p:nvPr/>
        </p:nvSpPr>
        <p:spPr>
          <a:xfrm>
            <a:off x="395536" y="522920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[</a:t>
            </a:r>
            <a:r>
              <a:rPr lang="da-DK" dirty="0" smtClean="0">
                <a:solidFill>
                  <a:schemeClr val="accent1"/>
                </a:solidFill>
              </a:rPr>
              <a:t>0</a:t>
            </a:r>
            <a:r>
              <a:rPr lang="da-DK" dirty="0" smtClean="0"/>
              <a:t>,</a:t>
            </a:r>
            <a:r>
              <a:rPr lang="da-DK" dirty="0" smtClean="0">
                <a:solidFill>
                  <a:schemeClr val="accent1"/>
                </a:solidFill>
                <a:sym typeface="Symbol"/>
              </a:rPr>
              <a:t></a:t>
            </a:r>
            <a:r>
              <a:rPr lang="da-DK" dirty="0" smtClean="0">
                <a:sym typeface="Symbol"/>
              </a:rPr>
              <a:t>[</a:t>
            </a:r>
            <a:endParaRPr lang="en-US" dirty="0"/>
          </a:p>
        </p:txBody>
      </p:sp>
      <p:cxnSp>
        <p:nvCxnSpPr>
          <p:cNvPr id="70" name="Straight Arrow Connector 69"/>
          <p:cNvCxnSpPr/>
          <p:nvPr/>
        </p:nvCxnSpPr>
        <p:spPr>
          <a:xfrm flipH="1">
            <a:off x="1979712" y="5157192"/>
            <a:ext cx="0" cy="4320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1979712" y="500388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[</a:t>
            </a:r>
            <a:r>
              <a:rPr lang="da-DK" dirty="0" smtClean="0">
                <a:solidFill>
                  <a:schemeClr val="accent1"/>
                </a:solidFill>
              </a:rPr>
              <a:t>4</a:t>
            </a:r>
            <a:r>
              <a:rPr lang="da-DK" dirty="0" smtClean="0"/>
              <a:t>,</a:t>
            </a:r>
            <a:r>
              <a:rPr lang="da-DK" dirty="0" smtClean="0">
                <a:solidFill>
                  <a:schemeClr val="accent1"/>
                </a:solidFill>
              </a:rPr>
              <a:t>3</a:t>
            </a:r>
            <a:r>
              <a:rPr lang="da-DK" dirty="0" smtClean="0">
                <a:sym typeface="Symbol"/>
              </a:rPr>
              <a:t>[</a:t>
            </a:r>
            <a:endParaRPr lang="en-US" dirty="0"/>
          </a:p>
        </p:txBody>
      </p:sp>
      <p:graphicFrame>
        <p:nvGraphicFramePr>
          <p:cNvPr id="73" name="Table 72"/>
          <p:cNvGraphicFramePr>
            <a:graphicFrameLocks noGrp="1"/>
          </p:cNvGraphicFramePr>
          <p:nvPr/>
        </p:nvGraphicFramePr>
        <p:xfrm>
          <a:off x="4384208" y="5578480"/>
          <a:ext cx="177196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1968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field</a:t>
                      </a:r>
                      <a:r>
                        <a:rPr lang="da-DK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: (</a:t>
                      </a:r>
                      <a:r>
                        <a:rPr lang="da-DK" b="1" dirty="0" smtClean="0">
                          <a:solidFill>
                            <a:schemeClr val="accent1"/>
                          </a:solidFill>
                        </a:rPr>
                        <a:t>1</a:t>
                      </a: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,a) (</a:t>
                      </a:r>
                      <a:r>
                        <a:rPr lang="da-DK" b="1" dirty="0" smtClean="0">
                          <a:solidFill>
                            <a:schemeClr val="accent1"/>
                          </a:solidFill>
                        </a:rPr>
                        <a:t>4</a:t>
                      </a: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,b)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field</a:t>
                      </a:r>
                      <a:r>
                        <a:rPr lang="da-DK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: (</a:t>
                      </a:r>
                      <a:r>
                        <a:rPr lang="da-DK" b="1" dirty="0" smtClean="0">
                          <a:solidFill>
                            <a:schemeClr val="accent1"/>
                          </a:solidFill>
                        </a:rPr>
                        <a:t>1</a:t>
                      </a: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,f)</a:t>
                      </a:r>
                      <a:r>
                        <a:rPr lang="da-DK" b="1" baseline="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da-DK" b="1" baseline="0" dirty="0" smtClean="0">
                          <a:solidFill>
                            <a:schemeClr val="accent1"/>
                          </a:solidFill>
                        </a:rPr>
                        <a:t>7</a:t>
                      </a:r>
                      <a:r>
                        <a:rPr lang="da-DK" b="1" baseline="0" dirty="0" smtClean="0">
                          <a:solidFill>
                            <a:schemeClr val="tx1"/>
                          </a:solidFill>
                        </a:rPr>
                        <a:t>,g)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4" name="Table 73"/>
          <p:cNvGraphicFramePr>
            <a:graphicFrameLocks noGrp="1"/>
          </p:cNvGraphicFramePr>
          <p:nvPr/>
        </p:nvGraphicFramePr>
        <p:xfrm>
          <a:off x="6367343" y="5589240"/>
          <a:ext cx="223710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7105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field</a:t>
                      </a:r>
                      <a:r>
                        <a:rPr lang="da-DK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da-DK" b="1" dirty="0" smtClean="0">
                          <a:solidFill>
                            <a:srgbClr val="C00000"/>
                          </a:solidFill>
                        </a:rPr>
                        <a:t>(5,b)</a:t>
                      </a: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da-DK" b="1" dirty="0" smtClean="0">
                          <a:solidFill>
                            <a:schemeClr val="accent1"/>
                          </a:solidFill>
                        </a:rPr>
                        <a:t>3</a:t>
                      </a: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,a)</a:t>
                      </a:r>
                      <a:r>
                        <a:rPr lang="da-DK" b="1" baseline="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da-DK" b="1" baseline="0" dirty="0" smtClean="0">
                          <a:solidFill>
                            <a:schemeClr val="accent1"/>
                          </a:solidFill>
                        </a:rPr>
                        <a:t>2</a:t>
                      </a:r>
                      <a:r>
                        <a:rPr lang="da-DK" b="1" baseline="0" dirty="0" smtClean="0">
                          <a:solidFill>
                            <a:schemeClr val="tx1"/>
                          </a:solidFill>
                        </a:rPr>
                        <a:t>,c)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field</a:t>
                      </a:r>
                      <a:r>
                        <a:rPr lang="da-DK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da-DK" b="1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da-DK" b="1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da-DK" b="1" baseline="0" dirty="0" smtClean="0">
                          <a:solidFill>
                            <a:schemeClr val="accent1"/>
                          </a:solidFill>
                        </a:rPr>
                        <a:t>5</a:t>
                      </a:r>
                      <a:r>
                        <a:rPr lang="da-DK" b="1" baseline="0" dirty="0" smtClean="0">
                          <a:solidFill>
                            <a:schemeClr val="tx1"/>
                          </a:solidFill>
                        </a:rPr>
                        <a:t>,f)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75" name="Straight Arrow Connector 74"/>
          <p:cNvCxnSpPr/>
          <p:nvPr/>
        </p:nvCxnSpPr>
        <p:spPr>
          <a:xfrm>
            <a:off x="3203848" y="5949280"/>
            <a:ext cx="1152128" cy="0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2339752" y="5530006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>
                <a:solidFill>
                  <a:srgbClr val="C00000"/>
                </a:solidFill>
              </a:rPr>
              <a:t>split </a:t>
            </a:r>
          </a:p>
          <a:p>
            <a:pPr algn="ctr"/>
            <a:endParaRPr lang="da-DK" dirty="0" smtClean="0">
              <a:solidFill>
                <a:srgbClr val="C00000"/>
              </a:solidFill>
            </a:endParaRPr>
          </a:p>
          <a:p>
            <a:pPr algn="ctr"/>
            <a:r>
              <a:rPr lang="da-DK" dirty="0" smtClean="0">
                <a:solidFill>
                  <a:srgbClr val="C00000"/>
                </a:solidFill>
              </a:rPr>
              <a:t>version 5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283968" y="52199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[</a:t>
            </a:r>
            <a:r>
              <a:rPr lang="da-DK" dirty="0" smtClean="0">
                <a:solidFill>
                  <a:schemeClr val="accent1"/>
                </a:solidFill>
              </a:rPr>
              <a:t>0</a:t>
            </a:r>
            <a:r>
              <a:rPr lang="da-DK" dirty="0" smtClean="0"/>
              <a:t>,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5</a:t>
            </a:r>
            <a:r>
              <a:rPr lang="da-DK" dirty="0" smtClean="0">
                <a:sym typeface="Symbol"/>
              </a:rPr>
              <a:t>[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6300192" y="52199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[</a:t>
            </a:r>
            <a:r>
              <a:rPr lang="da-DK" dirty="0" smtClean="0">
                <a:solidFill>
                  <a:schemeClr val="accent1"/>
                </a:solidFill>
                <a:sym typeface="Symbol"/>
              </a:rPr>
              <a:t>5</a:t>
            </a:r>
            <a:r>
              <a:rPr lang="da-DK" dirty="0" smtClean="0">
                <a:sym typeface="Symbol"/>
              </a:rPr>
              <a:t>,[</a:t>
            </a:r>
            <a:endParaRPr lang="en-US" dirty="0"/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5292080" y="4941168"/>
            <a:ext cx="0" cy="64807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5292080" y="501317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[</a:t>
            </a:r>
            <a:r>
              <a:rPr lang="da-DK" dirty="0" smtClean="0">
                <a:solidFill>
                  <a:schemeClr val="accent1"/>
                </a:solidFill>
              </a:rPr>
              <a:t>4</a:t>
            </a:r>
            <a:r>
              <a:rPr lang="da-DK" dirty="0" smtClean="0"/>
              <a:t>,</a:t>
            </a:r>
            <a:r>
              <a:rPr lang="da-DK" dirty="0" smtClean="0">
                <a:solidFill>
                  <a:srgbClr val="C00000"/>
                </a:solidFill>
              </a:rPr>
              <a:t>5</a:t>
            </a:r>
            <a:r>
              <a:rPr lang="da-DK" dirty="0" smtClean="0">
                <a:sym typeface="Symbol"/>
              </a:rPr>
              <a:t>[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6516216" y="471585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[5,3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[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3" name="Arc 82"/>
          <p:cNvSpPr/>
          <p:nvPr/>
        </p:nvSpPr>
        <p:spPr>
          <a:xfrm>
            <a:off x="2915816" y="4941168"/>
            <a:ext cx="4752528" cy="1296144"/>
          </a:xfrm>
          <a:prstGeom prst="arc">
            <a:avLst>
              <a:gd name="adj1" fmla="val 16200000"/>
              <a:gd name="adj2" fmla="val 21599170"/>
            </a:avLst>
          </a:prstGeom>
          <a:ln w="28575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Arc 84"/>
          <p:cNvSpPr/>
          <p:nvPr/>
        </p:nvSpPr>
        <p:spPr>
          <a:xfrm flipH="1" flipV="1">
            <a:off x="2051720" y="5502718"/>
            <a:ext cx="5256584" cy="345526"/>
          </a:xfrm>
          <a:prstGeom prst="arc">
            <a:avLst>
              <a:gd name="adj1" fmla="val 8845"/>
              <a:gd name="adj2" fmla="val 10770304"/>
            </a:avLst>
          </a:prstGeom>
          <a:ln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4" name="Group 53"/>
          <p:cNvGrpSpPr/>
          <p:nvPr/>
        </p:nvGrpSpPr>
        <p:grpSpPr>
          <a:xfrm>
            <a:off x="3635896" y="1700808"/>
            <a:ext cx="5256584" cy="1008112"/>
            <a:chOff x="3635896" y="1484784"/>
            <a:chExt cx="5256584" cy="1008112"/>
          </a:xfrm>
        </p:grpSpPr>
        <p:cxnSp>
          <p:nvCxnSpPr>
            <p:cNvPr id="20" name="Straight Connector 19"/>
            <p:cNvCxnSpPr>
              <a:stCxn id="5" idx="6"/>
              <a:endCxn id="7" idx="2"/>
            </p:cNvCxnSpPr>
            <p:nvPr/>
          </p:nvCxnSpPr>
          <p:spPr>
            <a:xfrm>
              <a:off x="5754108" y="1664804"/>
              <a:ext cx="84009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/>
            <p:cNvSpPr/>
            <p:nvPr/>
          </p:nvSpPr>
          <p:spPr>
            <a:xfrm>
              <a:off x="5394068" y="1484784"/>
              <a:ext cx="360040" cy="36004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b="1" dirty="0" smtClean="0">
                  <a:solidFill>
                    <a:schemeClr val="bg1"/>
                  </a:solidFill>
                </a:rPr>
                <a:t>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5838117" y="1484784"/>
              <a:ext cx="360040" cy="36004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b="1" dirty="0" smtClean="0">
                  <a:solidFill>
                    <a:schemeClr val="bg1"/>
                  </a:solidFill>
                </a:rPr>
                <a:t>4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7170264" y="1484784"/>
              <a:ext cx="360040" cy="36004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b="1" dirty="0" smtClean="0">
                  <a:solidFill>
                    <a:schemeClr val="bg1"/>
                  </a:solidFill>
                </a:rPr>
                <a:t>3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8058364" y="1484784"/>
              <a:ext cx="360040" cy="36004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b="1" dirty="0" smtClean="0">
                  <a:solidFill>
                    <a:schemeClr val="bg1"/>
                  </a:solidFill>
                </a:rPr>
                <a:t>2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7614313" y="1484784"/>
              <a:ext cx="360040" cy="36004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b="1" dirty="0" smtClean="0">
                  <a:solidFill>
                    <a:schemeClr val="bg1"/>
                  </a:solidFill>
                </a:rPr>
                <a:t>6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726215" y="1484784"/>
              <a:ext cx="360040" cy="36004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b="1" dirty="0" smtClean="0">
                  <a:solidFill>
                    <a:schemeClr val="bg1"/>
                  </a:solidFill>
                </a:rPr>
                <a:t>5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6282166" y="1484784"/>
              <a:ext cx="360040" cy="3600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b="1" dirty="0" smtClean="0">
                  <a:solidFill>
                    <a:schemeClr val="bg1"/>
                  </a:solidFill>
                </a:rPr>
                <a:t>7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4932040" y="1846565"/>
              <a:ext cx="396044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a-DK" dirty="0" smtClean="0">
                  <a:solidFill>
                    <a:srgbClr val="C00000"/>
                  </a:solidFill>
                </a:rPr>
                <a:t>Version list</a:t>
              </a:r>
            </a:p>
            <a:p>
              <a:pPr algn="ctr"/>
              <a:r>
                <a:rPr lang="da-DK" dirty="0" smtClean="0">
                  <a:solidFill>
                    <a:srgbClr val="C00000"/>
                  </a:solidFill>
                </a:rPr>
                <a:t>(</a:t>
              </a:r>
              <a:r>
                <a:rPr lang="da-DK" dirty="0" err="1" smtClean="0">
                  <a:solidFill>
                    <a:srgbClr val="C00000"/>
                  </a:solidFill>
                </a:rPr>
                <a:t>order</a:t>
              </a:r>
              <a:r>
                <a:rPr lang="da-DK" dirty="0" smtClean="0">
                  <a:solidFill>
                    <a:srgbClr val="C00000"/>
                  </a:solidFill>
                </a:rPr>
                <a:t> </a:t>
              </a:r>
              <a:r>
                <a:rPr lang="da-DK" dirty="0" err="1" smtClean="0">
                  <a:solidFill>
                    <a:srgbClr val="C00000"/>
                  </a:solidFill>
                </a:rPr>
                <a:t>maintenance</a:t>
              </a:r>
              <a:r>
                <a:rPr lang="da-DK" dirty="0" smtClean="0">
                  <a:solidFill>
                    <a:srgbClr val="C00000"/>
                  </a:solidFill>
                </a:rPr>
                <a:t> data </a:t>
              </a:r>
              <a:r>
                <a:rPr lang="da-DK" dirty="0" err="1" smtClean="0">
                  <a:solidFill>
                    <a:srgbClr val="C00000"/>
                  </a:solidFill>
                </a:rPr>
                <a:t>structure</a:t>
              </a:r>
              <a:r>
                <a:rPr lang="da-DK" dirty="0" smtClean="0">
                  <a:solidFill>
                    <a:srgbClr val="C00000"/>
                  </a:solidFill>
                </a:rPr>
                <a:t>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>
              <a:off x="3635896" y="1628800"/>
              <a:ext cx="1152128" cy="0"/>
            </a:xfrm>
            <a:prstGeom prst="straightConnector1">
              <a:avLst/>
            </a:prstGeom>
            <a:ln w="762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12" idx="6"/>
              <a:endCxn id="11" idx="2"/>
            </p:cNvCxnSpPr>
            <p:nvPr/>
          </p:nvCxnSpPr>
          <p:spPr>
            <a:xfrm>
              <a:off x="6642206" y="1664804"/>
              <a:ext cx="84009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7" idx="6"/>
              <a:endCxn id="12" idx="2"/>
            </p:cNvCxnSpPr>
            <p:nvPr/>
          </p:nvCxnSpPr>
          <p:spPr>
            <a:xfrm>
              <a:off x="6198157" y="1664804"/>
              <a:ext cx="84009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>
              <a:stCxn id="11" idx="6"/>
              <a:endCxn id="8" idx="2"/>
            </p:cNvCxnSpPr>
            <p:nvPr/>
          </p:nvCxnSpPr>
          <p:spPr>
            <a:xfrm>
              <a:off x="7086255" y="1664804"/>
              <a:ext cx="84009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stCxn id="8" idx="6"/>
              <a:endCxn id="10" idx="2"/>
            </p:cNvCxnSpPr>
            <p:nvPr/>
          </p:nvCxnSpPr>
          <p:spPr>
            <a:xfrm>
              <a:off x="7530304" y="1664804"/>
              <a:ext cx="84009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10" idx="6"/>
              <a:endCxn id="9" idx="2"/>
            </p:cNvCxnSpPr>
            <p:nvPr/>
          </p:nvCxnSpPr>
          <p:spPr>
            <a:xfrm>
              <a:off x="7974353" y="1664804"/>
              <a:ext cx="84011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Box 55"/>
          <p:cNvSpPr txBox="1"/>
          <p:nvPr/>
        </p:nvSpPr>
        <p:spPr>
          <a:xfrm>
            <a:off x="4283968" y="591071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Driscoll</a:t>
            </a:r>
            <a:r>
              <a:rPr lang="da-DK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da-DK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Sarnak</a:t>
            </a:r>
            <a:r>
              <a:rPr lang="da-DK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da-DK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Sleator</a:t>
            </a:r>
            <a:r>
              <a:rPr lang="da-DK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da-DK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Tarjan</a:t>
            </a:r>
            <a:r>
              <a:rPr lang="da-DK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1986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5436096" y="263691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Dietz</a:t>
            </a:r>
            <a:r>
              <a:rPr lang="da-DK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da-DK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Sleator</a:t>
            </a:r>
            <a:r>
              <a:rPr lang="da-DK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1987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5114457" y="3811686"/>
            <a:ext cx="28266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da-DK" dirty="0" err="1" smtClean="0"/>
              <a:t>Updates</a:t>
            </a:r>
            <a:r>
              <a:rPr lang="da-DK" dirty="0" smtClean="0"/>
              <a:t> (</a:t>
            </a:r>
            <a:r>
              <a:rPr lang="da-DK" dirty="0" smtClean="0">
                <a:solidFill>
                  <a:schemeClr val="accent1"/>
                </a:solidFill>
              </a:rPr>
              <a:t>1</a:t>
            </a:r>
            <a:r>
              <a:rPr lang="da-DK" dirty="0" smtClean="0"/>
              <a:t>,x) (</a:t>
            </a:r>
            <a:r>
              <a:rPr lang="da-DK" dirty="0" smtClean="0">
                <a:solidFill>
                  <a:schemeClr val="accent1"/>
                </a:solidFill>
              </a:rPr>
              <a:t>6</a:t>
            </a:r>
            <a:r>
              <a:rPr lang="da-DK" dirty="0" smtClean="0"/>
              <a:t>,y) </a:t>
            </a:r>
            <a:r>
              <a:rPr lang="da-DK" dirty="0" smtClean="0">
                <a:solidFill>
                  <a:srgbClr val="C00000"/>
                </a:solidFill>
              </a:rPr>
              <a:t>(</a:t>
            </a:r>
            <a:r>
              <a:rPr lang="da-DK" dirty="0" smtClean="0">
                <a:solidFill>
                  <a:schemeClr val="accent1"/>
                </a:solidFill>
              </a:rPr>
              <a:t>7</a:t>
            </a:r>
            <a:r>
              <a:rPr lang="da-DK" dirty="0" smtClean="0">
                <a:solidFill>
                  <a:srgbClr val="C00000"/>
                </a:solidFill>
              </a:rPr>
              <a:t>,z)</a:t>
            </a:r>
            <a:endParaRPr lang="da-DK" dirty="0" smtClean="0"/>
          </a:p>
        </p:txBody>
      </p:sp>
      <p:sp>
        <p:nvSpPr>
          <p:cNvPr id="105" name="Rounded Rectangle 104"/>
          <p:cNvSpPr/>
          <p:nvPr/>
        </p:nvSpPr>
        <p:spPr>
          <a:xfrm>
            <a:off x="755576" y="1844824"/>
            <a:ext cx="7560840" cy="2808312"/>
          </a:xfrm>
          <a:prstGeom prst="roundRect">
            <a:avLst/>
          </a:prstGeom>
          <a:solidFill>
            <a:srgbClr val="FFFF00">
              <a:alpha val="9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da-DK" sz="3600" b="1" dirty="0" smtClean="0">
                <a:solidFill>
                  <a:srgbClr val="C00000"/>
                </a:solidFill>
              </a:rPr>
              <a:t>... in the IO model</a:t>
            </a:r>
            <a:endParaRPr lang="da-DK" sz="2800" b="1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O(B)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fields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&amp;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updates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in a node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local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version list </a:t>
            </a:r>
            <a:r>
              <a:rPr lang="da-DK" sz="2800" b="1" dirty="0" smtClean="0">
                <a:solidFill>
                  <a:schemeClr val="accent1"/>
                </a:solidFill>
              </a:rPr>
              <a:t>LVL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of all version ids in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block</a:t>
            </a:r>
            <a:endParaRPr lang="da-DK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each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inpointer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spans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O(1)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verions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in </a:t>
            </a:r>
            <a:r>
              <a:rPr lang="da-DK" sz="2800" b="1" dirty="0" smtClean="0">
                <a:solidFill>
                  <a:schemeClr val="accent1"/>
                </a:solidFill>
              </a:rPr>
              <a:t>LVL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5" grpId="0" animBg="1"/>
      <p:bldP spid="66" grpId="0"/>
      <p:bldP spid="67" grpId="0" animBg="1"/>
      <p:bldP spid="69" grpId="0"/>
      <p:bldP spid="71" grpId="0"/>
      <p:bldP spid="76" grpId="0"/>
      <p:bldP spid="77" grpId="0"/>
      <p:bldP spid="78" grpId="0"/>
      <p:bldP spid="81" grpId="0"/>
      <p:bldP spid="82" grpId="0"/>
      <p:bldP spid="83" grpId="0" animBg="1"/>
      <p:bldP spid="85" grpId="0" animBg="1"/>
      <p:bldP spid="102" grpId="0"/>
      <p:bldP spid="104" grpId="0"/>
      <p:bldP spid="10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23528" y="3925795"/>
            <a:ext cx="8458200" cy="2671557"/>
          </a:xfrm>
        </p:spPr>
        <p:txBody>
          <a:bodyPr>
            <a:normAutofit/>
          </a:bodyPr>
          <a:lstStyle/>
          <a:p>
            <a:pPr algn="ctr"/>
            <a:r>
              <a:rPr lang="da-DK" sz="9600" dirty="0" err="1" smtClean="0">
                <a:solidFill>
                  <a:srgbClr val="C00000"/>
                </a:solidFill>
                <a:latin typeface="Edwardian Script ITC" pitchFamily="66" charset="0"/>
                <a:ea typeface="AU Peto" pitchFamily="82" charset="0"/>
              </a:rPr>
              <a:t>Thank</a:t>
            </a:r>
            <a:r>
              <a:rPr lang="da-DK" sz="9600" dirty="0" smtClean="0">
                <a:solidFill>
                  <a:srgbClr val="C00000"/>
                </a:solidFill>
                <a:latin typeface="Edwardian Script ITC" pitchFamily="66" charset="0"/>
                <a:ea typeface="AU Peto" pitchFamily="82" charset="0"/>
              </a:rPr>
              <a:t> </a:t>
            </a:r>
            <a:r>
              <a:rPr lang="da-DK" sz="9600" dirty="0" err="1" smtClean="0">
                <a:solidFill>
                  <a:srgbClr val="C00000"/>
                </a:solidFill>
                <a:latin typeface="Edwardian Script ITC" pitchFamily="66" charset="0"/>
                <a:ea typeface="AU Peto" pitchFamily="82" charset="0"/>
              </a:rPr>
              <a:t>You</a:t>
            </a:r>
            <a:endParaRPr lang="en-US" sz="9600" dirty="0">
              <a:solidFill>
                <a:srgbClr val="C00000"/>
              </a:solidFill>
              <a:latin typeface="Edwardian Script ITC" pitchFamily="66" charset="0"/>
              <a:ea typeface="AU Peto" pitchFamily="82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95536" y="1484784"/>
            <a:ext cx="8352928" cy="194421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/>
            <a:r>
              <a:rPr lang="da-DK" sz="3600" b="1" dirty="0" smtClean="0">
                <a:solidFill>
                  <a:srgbClr val="C00000"/>
                </a:solidFill>
              </a:rPr>
              <a:t>Main </a:t>
            </a:r>
            <a:r>
              <a:rPr lang="da-DK" sz="3600" b="1" dirty="0" err="1" smtClean="0">
                <a:solidFill>
                  <a:srgbClr val="C00000"/>
                </a:solidFill>
              </a:rPr>
              <a:t>result</a:t>
            </a:r>
            <a:r>
              <a:rPr lang="da-DK" sz="800" b="1" dirty="0" smtClean="0">
                <a:solidFill>
                  <a:srgbClr val="C00000"/>
                </a:solidFill>
              </a:rPr>
              <a:t/>
            </a:r>
            <a:br>
              <a:rPr lang="da-DK" sz="800" b="1" dirty="0" smtClean="0">
                <a:solidFill>
                  <a:srgbClr val="C00000"/>
                </a:solidFill>
              </a:rPr>
            </a:br>
            <a:endParaRPr lang="da-DK" sz="800" b="1" dirty="0" smtClean="0">
              <a:solidFill>
                <a:srgbClr val="C00000"/>
              </a:solidFill>
            </a:endParaRPr>
          </a:p>
          <a:p>
            <a:r>
              <a:rPr lang="da-DK" sz="2800" dirty="0" err="1" smtClean="0">
                <a:solidFill>
                  <a:schemeClr val="tx1"/>
                </a:solidFill>
              </a:rPr>
              <a:t>Fully</a:t>
            </a:r>
            <a:r>
              <a:rPr lang="da-DK" sz="2800" dirty="0" smtClean="0">
                <a:solidFill>
                  <a:schemeClr val="tx1"/>
                </a:solidFill>
              </a:rPr>
              <a:t> </a:t>
            </a:r>
            <a:r>
              <a:rPr lang="da-DK" sz="2800" dirty="0" err="1" smtClean="0">
                <a:solidFill>
                  <a:schemeClr val="tx1"/>
                </a:solidFill>
              </a:rPr>
              <a:t>persistent</a:t>
            </a:r>
            <a:r>
              <a:rPr lang="da-DK" sz="2800" dirty="0" smtClean="0">
                <a:solidFill>
                  <a:schemeClr val="tx1"/>
                </a:solidFill>
              </a:rPr>
              <a:t> </a:t>
            </a:r>
            <a:r>
              <a:rPr lang="da-DK" sz="2800" dirty="0" err="1" smtClean="0">
                <a:solidFill>
                  <a:schemeClr val="tx1"/>
                </a:solidFill>
              </a:rPr>
              <a:t>B-tree</a:t>
            </a:r>
            <a:r>
              <a:rPr lang="da-DK" sz="2800" dirty="0" smtClean="0">
                <a:solidFill>
                  <a:schemeClr val="tx1"/>
                </a:solidFill>
              </a:rPr>
              <a:t> </a:t>
            </a:r>
            <a:r>
              <a:rPr lang="da-DK" sz="2800" dirty="0" err="1" smtClean="0">
                <a:solidFill>
                  <a:schemeClr val="tx1"/>
                </a:solidFill>
              </a:rPr>
              <a:t>with</a:t>
            </a:r>
            <a:r>
              <a:rPr lang="da-DK" sz="2800" dirty="0" smtClean="0">
                <a:solidFill>
                  <a:schemeClr val="tx1"/>
                </a:solidFill>
              </a:rPr>
              <a:t> </a:t>
            </a:r>
            <a:r>
              <a:rPr lang="da-DK" sz="2800" dirty="0" err="1" smtClean="0">
                <a:solidFill>
                  <a:schemeClr val="tx1"/>
                </a:solidFill>
              </a:rPr>
              <a:t>updates</a:t>
            </a:r>
            <a:r>
              <a:rPr lang="da-DK" sz="2800" dirty="0" smtClean="0">
                <a:solidFill>
                  <a:schemeClr val="tx1"/>
                </a:solidFill>
              </a:rPr>
              <a:t> in O(</a:t>
            </a:r>
            <a:r>
              <a:rPr lang="en-US" sz="2800" dirty="0" err="1" smtClean="0">
                <a:solidFill>
                  <a:schemeClr val="tx1"/>
                </a:solidFill>
              </a:rPr>
              <a:t>log</a:t>
            </a:r>
            <a:r>
              <a:rPr lang="en-US" sz="2800" baseline="-25000" dirty="0" err="1" smtClean="0">
                <a:solidFill>
                  <a:schemeClr val="tx1"/>
                </a:solidFill>
              </a:rPr>
              <a:t>B</a:t>
            </a:r>
            <a:r>
              <a:rPr lang="en-US" sz="2800" baseline="-250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n + log</a:t>
            </a:r>
            <a:r>
              <a:rPr lang="en-US" sz="2800" baseline="-25000" dirty="0" smtClean="0">
                <a:solidFill>
                  <a:schemeClr val="tx1"/>
                </a:solidFill>
              </a:rPr>
              <a:t>2 </a:t>
            </a:r>
            <a:r>
              <a:rPr lang="en-US" sz="2800" dirty="0" smtClean="0">
                <a:solidFill>
                  <a:schemeClr val="tx1"/>
                </a:solidFill>
              </a:rPr>
              <a:t>B)</a:t>
            </a:r>
            <a:r>
              <a:rPr lang="da-DK" sz="2800" dirty="0" smtClean="0">
                <a:solidFill>
                  <a:schemeClr val="tx1"/>
                </a:solidFill>
              </a:rPr>
              <a:t> </a:t>
            </a:r>
            <a:r>
              <a:rPr lang="da-DK" sz="2800" dirty="0" err="1" smtClean="0">
                <a:solidFill>
                  <a:schemeClr val="tx1"/>
                </a:solidFill>
              </a:rPr>
              <a:t>IOs</a:t>
            </a:r>
            <a:r>
              <a:rPr lang="da-DK" sz="2800" dirty="0" smtClean="0">
                <a:solidFill>
                  <a:schemeClr val="tx1"/>
                </a:solidFill>
              </a:rPr>
              <a:t>, </a:t>
            </a:r>
            <a:r>
              <a:rPr lang="da-DK" sz="2800" dirty="0" err="1" smtClean="0">
                <a:solidFill>
                  <a:schemeClr val="tx1"/>
                </a:solidFill>
              </a:rPr>
              <a:t>searches</a:t>
            </a:r>
            <a:r>
              <a:rPr lang="da-DK" sz="2800" dirty="0" smtClean="0">
                <a:solidFill>
                  <a:schemeClr val="tx1"/>
                </a:solidFill>
              </a:rPr>
              <a:t> in O(</a:t>
            </a:r>
            <a:r>
              <a:rPr lang="da-DK" sz="2800" dirty="0" err="1" smtClean="0">
                <a:solidFill>
                  <a:schemeClr val="tx1"/>
                </a:solidFill>
              </a:rPr>
              <a:t>log</a:t>
            </a:r>
            <a:r>
              <a:rPr lang="da-DK" sz="2800" baseline="-25000" dirty="0" err="1" smtClean="0">
                <a:solidFill>
                  <a:schemeClr val="tx1"/>
                </a:solidFill>
              </a:rPr>
              <a:t>B</a:t>
            </a:r>
            <a:r>
              <a:rPr lang="da-DK" sz="2800" dirty="0" smtClean="0">
                <a:solidFill>
                  <a:schemeClr val="tx1"/>
                </a:solidFill>
              </a:rPr>
              <a:t> n + t/B) </a:t>
            </a:r>
            <a:r>
              <a:rPr lang="da-DK" sz="2800" dirty="0" err="1" smtClean="0">
                <a:solidFill>
                  <a:schemeClr val="tx1"/>
                </a:solidFill>
              </a:rPr>
              <a:t>IOs</a:t>
            </a:r>
            <a:r>
              <a:rPr lang="da-DK" sz="2800" dirty="0" smtClean="0">
                <a:solidFill>
                  <a:schemeClr val="tx1"/>
                </a:solidFill>
              </a:rPr>
              <a:t>, </a:t>
            </a:r>
            <a:r>
              <a:rPr lang="da-DK" sz="2800" dirty="0" err="1" smtClean="0">
                <a:solidFill>
                  <a:schemeClr val="tx1"/>
                </a:solidFill>
              </a:rPr>
              <a:t>using</a:t>
            </a:r>
            <a:r>
              <a:rPr lang="da-DK" sz="2800" dirty="0" smtClean="0">
                <a:solidFill>
                  <a:schemeClr val="tx1"/>
                </a:solidFill>
              </a:rPr>
              <a:t> </a:t>
            </a:r>
            <a:r>
              <a:rPr lang="da-DK" sz="2800" dirty="0" err="1" smtClean="0">
                <a:solidFill>
                  <a:schemeClr val="tx1"/>
                </a:solidFill>
              </a:rPr>
              <a:t>space</a:t>
            </a:r>
            <a:r>
              <a:rPr lang="da-DK" sz="2800" dirty="0" smtClean="0">
                <a:solidFill>
                  <a:schemeClr val="tx1"/>
                </a:solidFill>
              </a:rPr>
              <a:t> O(m/B)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7534344" y="2420888"/>
            <a:ext cx="854080" cy="28803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524328" y="2420888"/>
            <a:ext cx="864096" cy="28803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740352" y="1844824"/>
            <a:ext cx="48725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3600" b="1" i="1" dirty="0" smtClean="0">
                <a:solidFill>
                  <a:srgbClr val="C00000"/>
                </a:solidFill>
              </a:rPr>
              <a:t>?</a:t>
            </a:r>
            <a:endParaRPr lang="en-US" sz="36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894" grpId="0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 flipV="1">
            <a:off x="2915816" y="2924944"/>
            <a:ext cx="648072" cy="10081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4572000" y="1772816"/>
            <a:ext cx="1368152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563888" y="1772816"/>
            <a:ext cx="1008112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5940152" y="2852936"/>
            <a:ext cx="720080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5220072" y="2852936"/>
            <a:ext cx="720080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5220072" y="3933056"/>
            <a:ext cx="576064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644008" y="3933056"/>
            <a:ext cx="576064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algn="l"/>
            <a:r>
              <a:rPr lang="da-DK" b="1" dirty="0" err="1" smtClean="0"/>
              <a:t>Binary</a:t>
            </a:r>
            <a:r>
              <a:rPr lang="da-DK" b="1" dirty="0" smtClean="0"/>
              <a:t> </a:t>
            </a:r>
            <a:r>
              <a:rPr lang="da-DK" b="1" dirty="0" err="1" smtClean="0"/>
              <a:t>Tree</a:t>
            </a:r>
            <a:endParaRPr lang="en-US" b="1" dirty="0"/>
          </a:p>
        </p:txBody>
      </p:sp>
      <p:grpSp>
        <p:nvGrpSpPr>
          <p:cNvPr id="3" name="Group 17"/>
          <p:cNvGrpSpPr/>
          <p:nvPr/>
        </p:nvGrpSpPr>
        <p:grpSpPr>
          <a:xfrm>
            <a:off x="2627848" y="1484784"/>
            <a:ext cx="4320416" cy="3816360"/>
            <a:chOff x="2555776" y="1700808"/>
            <a:chExt cx="4320416" cy="3816360"/>
          </a:xfrm>
          <a:solidFill>
            <a:schemeClr val="bg1"/>
          </a:solidFill>
        </p:grpSpPr>
        <p:sp>
          <p:nvSpPr>
            <p:cNvPr id="4" name="Oval 3"/>
            <p:cNvSpPr/>
            <p:nvPr/>
          </p:nvSpPr>
          <p:spPr>
            <a:xfrm>
              <a:off x="4211960" y="1700808"/>
              <a:ext cx="576000" cy="576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dirty="0" smtClean="0"/>
                <a:t>3</a:t>
              </a:r>
              <a:endParaRPr lang="en-US" sz="2800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3203848" y="2852936"/>
              <a:ext cx="576000" cy="576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dirty="0" smtClean="0"/>
                <a:t>2</a:t>
              </a:r>
              <a:endParaRPr lang="en-US" sz="2800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5580176" y="2780928"/>
              <a:ext cx="576000" cy="576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dirty="0" smtClean="0"/>
                <a:t>8</a:t>
              </a:r>
              <a:endParaRPr lang="en-US" sz="2800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4860032" y="3861048"/>
              <a:ext cx="576000" cy="576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dirty="0" smtClean="0"/>
                <a:t>6</a:t>
              </a:r>
              <a:endParaRPr lang="en-US" sz="28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6300192" y="3861048"/>
              <a:ext cx="576000" cy="576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dirty="0" smtClean="0"/>
                <a:t>9</a:t>
              </a:r>
              <a:endParaRPr lang="en-US" sz="2800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4283968" y="4941168"/>
              <a:ext cx="576000" cy="576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dirty="0" smtClean="0"/>
                <a:t>4</a:t>
              </a:r>
              <a:endParaRPr lang="en-US" sz="2800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5436160" y="4941168"/>
              <a:ext cx="576000" cy="576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dirty="0" smtClean="0"/>
                <a:t>7</a:t>
              </a:r>
              <a:endParaRPr lang="en-US" sz="2800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2555776" y="3861048"/>
              <a:ext cx="576000" cy="576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dirty="0" smtClean="0"/>
                <a:t>1</a:t>
              </a:r>
              <a:endParaRPr lang="en-US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 flipV="1">
            <a:off x="2915816" y="2924944"/>
            <a:ext cx="648072" cy="10081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4572000" y="1772816"/>
            <a:ext cx="1368152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563888" y="1772816"/>
            <a:ext cx="1008112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5940152" y="2852936"/>
            <a:ext cx="720080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5220072" y="2852936"/>
            <a:ext cx="720080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5220072" y="3933056"/>
            <a:ext cx="576064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644008" y="3933056"/>
            <a:ext cx="576064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algn="l"/>
            <a:r>
              <a:rPr lang="da-DK" b="1" dirty="0" err="1" smtClean="0"/>
              <a:t>Binary</a:t>
            </a:r>
            <a:r>
              <a:rPr lang="da-DK" b="1" dirty="0" smtClean="0"/>
              <a:t> </a:t>
            </a:r>
            <a:r>
              <a:rPr lang="da-DK" b="1" dirty="0" err="1" smtClean="0"/>
              <a:t>Search</a:t>
            </a:r>
            <a:r>
              <a:rPr lang="da-DK" b="1" dirty="0" smtClean="0"/>
              <a:t> </a:t>
            </a:r>
            <a:r>
              <a:rPr lang="da-DK" b="1" dirty="0" err="1" smtClean="0"/>
              <a:t>Tree</a:t>
            </a:r>
            <a:endParaRPr lang="en-US" b="1" dirty="0"/>
          </a:p>
        </p:txBody>
      </p:sp>
      <p:grpSp>
        <p:nvGrpSpPr>
          <p:cNvPr id="3" name="Group 17"/>
          <p:cNvGrpSpPr/>
          <p:nvPr/>
        </p:nvGrpSpPr>
        <p:grpSpPr>
          <a:xfrm>
            <a:off x="2627848" y="1484784"/>
            <a:ext cx="4320416" cy="3816360"/>
            <a:chOff x="2555776" y="1700808"/>
            <a:chExt cx="4320416" cy="3816360"/>
          </a:xfrm>
          <a:solidFill>
            <a:schemeClr val="bg1"/>
          </a:solidFill>
        </p:grpSpPr>
        <p:sp>
          <p:nvSpPr>
            <p:cNvPr id="4" name="Oval 3"/>
            <p:cNvSpPr/>
            <p:nvPr/>
          </p:nvSpPr>
          <p:spPr>
            <a:xfrm>
              <a:off x="4211960" y="1700808"/>
              <a:ext cx="576000" cy="576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b="1" dirty="0" smtClean="0">
                  <a:solidFill>
                    <a:schemeClr val="tx1"/>
                  </a:solidFill>
                </a:rPr>
                <a:t>3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3203848" y="2852936"/>
              <a:ext cx="576000" cy="576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b="1" dirty="0" smtClean="0">
                  <a:solidFill>
                    <a:schemeClr val="tx1"/>
                  </a:solidFill>
                </a:rPr>
                <a:t>2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5580176" y="2780928"/>
              <a:ext cx="576000" cy="576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b="1" dirty="0" smtClean="0">
                  <a:solidFill>
                    <a:schemeClr val="tx1"/>
                  </a:solidFill>
                </a:rPr>
                <a:t>8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4860032" y="3861048"/>
              <a:ext cx="576000" cy="576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b="1" dirty="0" smtClean="0">
                  <a:solidFill>
                    <a:schemeClr val="tx1"/>
                  </a:solidFill>
                </a:rPr>
                <a:t>6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6300192" y="3861048"/>
              <a:ext cx="576000" cy="576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b="1" dirty="0" smtClean="0">
                  <a:solidFill>
                    <a:schemeClr val="tx1"/>
                  </a:solidFill>
                </a:rPr>
                <a:t>9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4283968" y="4941168"/>
              <a:ext cx="576000" cy="576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b="1" dirty="0" smtClean="0">
                  <a:solidFill>
                    <a:schemeClr val="tx1"/>
                  </a:solidFill>
                </a:rPr>
                <a:t>4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5436160" y="4941168"/>
              <a:ext cx="576000" cy="576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b="1" dirty="0" smtClean="0">
                  <a:solidFill>
                    <a:schemeClr val="tx1"/>
                  </a:solidFill>
                </a:rPr>
                <a:t>7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2555776" y="3861048"/>
              <a:ext cx="576000" cy="576000"/>
            </a:xfrm>
            <a:prstGeom prst="ellipse">
              <a:avLst/>
            </a:prstGeom>
            <a:grp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b="1" dirty="0" smtClean="0">
                  <a:solidFill>
                    <a:schemeClr val="tx1"/>
                  </a:solidFill>
                </a:rPr>
                <a:t>1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4644008" y="5013176"/>
            <a:ext cx="720080" cy="1368088"/>
            <a:chOff x="4644008" y="5013176"/>
            <a:chExt cx="720080" cy="1368088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4644008" y="5013176"/>
              <a:ext cx="432048" cy="1080120"/>
            </a:xfrm>
            <a:prstGeom prst="line">
              <a:avLst/>
            </a:prstGeom>
            <a:ln w="571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4788088" y="5805264"/>
              <a:ext cx="576000" cy="5760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b="1" dirty="0" smtClean="0">
                  <a:solidFill>
                    <a:schemeClr val="tx1"/>
                  </a:solidFill>
                </a:rPr>
                <a:t>5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3" name="Straight Connector 12"/>
          <p:cNvCxnSpPr/>
          <p:nvPr/>
        </p:nvCxnSpPr>
        <p:spPr>
          <a:xfrm flipV="1">
            <a:off x="2915816" y="2924944"/>
            <a:ext cx="648072" cy="10081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4572000" y="1772816"/>
            <a:ext cx="1368152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563888" y="1772816"/>
            <a:ext cx="1008112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5940152" y="2852936"/>
            <a:ext cx="720080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5220072" y="2852936"/>
            <a:ext cx="720080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5220072" y="3933056"/>
            <a:ext cx="576064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644008" y="3933056"/>
            <a:ext cx="576064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algn="l"/>
            <a:r>
              <a:rPr lang="da-DK" b="1" dirty="0" err="1" smtClean="0"/>
              <a:t>Insert</a:t>
            </a:r>
            <a:r>
              <a:rPr lang="da-DK" b="1" dirty="0" smtClean="0"/>
              <a:t>(5)</a:t>
            </a:r>
            <a:endParaRPr lang="en-US" b="1" dirty="0"/>
          </a:p>
        </p:txBody>
      </p:sp>
      <p:sp>
        <p:nvSpPr>
          <p:cNvPr id="4" name="Oval 3"/>
          <p:cNvSpPr/>
          <p:nvPr/>
        </p:nvSpPr>
        <p:spPr>
          <a:xfrm>
            <a:off x="4284032" y="148478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3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275920" y="2636912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2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652248" y="256490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8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932104" y="364502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6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372264" y="364502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9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356040" y="472514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4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508232" y="472514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7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2627848" y="364502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 flipV="1">
            <a:off x="2915816" y="2924944"/>
            <a:ext cx="648072" cy="10081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4572000" y="1772816"/>
            <a:ext cx="1368152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563888" y="1772816"/>
            <a:ext cx="1008112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5940152" y="2852936"/>
            <a:ext cx="720080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5220072" y="2852936"/>
            <a:ext cx="720080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5220072" y="3933056"/>
            <a:ext cx="576064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644008" y="3933056"/>
            <a:ext cx="576064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algn="l"/>
            <a:r>
              <a:rPr lang="da-DK" b="1" dirty="0" err="1" smtClean="0"/>
              <a:t>Balanced</a:t>
            </a:r>
            <a:r>
              <a:rPr lang="da-DK" b="1" dirty="0" smtClean="0"/>
              <a:t> </a:t>
            </a:r>
            <a:r>
              <a:rPr lang="da-DK" b="1" dirty="0" err="1" smtClean="0"/>
              <a:t>Binary</a:t>
            </a:r>
            <a:r>
              <a:rPr lang="da-DK" b="1" dirty="0" smtClean="0"/>
              <a:t> </a:t>
            </a:r>
            <a:r>
              <a:rPr lang="da-DK" b="1" dirty="0" err="1" smtClean="0"/>
              <a:t>Search</a:t>
            </a:r>
            <a:r>
              <a:rPr lang="da-DK" b="1" dirty="0" smtClean="0"/>
              <a:t> </a:t>
            </a:r>
            <a:r>
              <a:rPr lang="da-DK" b="1" dirty="0" err="1" smtClean="0"/>
              <a:t>Tree</a:t>
            </a:r>
            <a:endParaRPr lang="en-US" b="1" dirty="0"/>
          </a:p>
        </p:txBody>
      </p:sp>
      <p:sp>
        <p:nvSpPr>
          <p:cNvPr id="4" name="Oval 3"/>
          <p:cNvSpPr/>
          <p:nvPr/>
        </p:nvSpPr>
        <p:spPr>
          <a:xfrm>
            <a:off x="4284032" y="148478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3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275920" y="2636912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2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652248" y="256490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8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932104" y="364502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6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372264" y="364502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9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356040" y="472514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4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508232" y="472514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7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1547664" y="1484784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547664" y="530120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 flipV="1">
            <a:off x="1691680" y="1484784"/>
            <a:ext cx="8384" cy="38164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83568" y="2996952"/>
            <a:ext cx="2016224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a-DK" sz="3200" dirty="0" err="1" smtClean="0">
                <a:solidFill>
                  <a:srgbClr val="C00000"/>
                </a:solidFill>
              </a:rPr>
              <a:t>Height</a:t>
            </a:r>
            <a:r>
              <a:rPr lang="da-DK" sz="3200" dirty="0" smtClean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da-DK" sz="3200" dirty="0" smtClean="0">
                <a:solidFill>
                  <a:srgbClr val="C00000"/>
                </a:solidFill>
              </a:rPr>
              <a:t>O(log n)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2627848" y="364502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 flipV="1">
            <a:off x="2915816" y="2924944"/>
            <a:ext cx="648072" cy="10081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4572000" y="1772816"/>
            <a:ext cx="1368152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563888" y="1772816"/>
            <a:ext cx="1008112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5940152" y="2852936"/>
            <a:ext cx="720080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5220072" y="2852936"/>
            <a:ext cx="720080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5220072" y="3933056"/>
            <a:ext cx="576064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644008" y="3933056"/>
            <a:ext cx="576064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algn="l"/>
            <a:r>
              <a:rPr lang="da-DK" b="1" dirty="0" err="1" smtClean="0"/>
              <a:t>Report</a:t>
            </a:r>
            <a:r>
              <a:rPr lang="da-DK" b="1" dirty="0" smtClean="0"/>
              <a:t>(2,7)</a:t>
            </a:r>
            <a:endParaRPr lang="en-US" b="1" dirty="0"/>
          </a:p>
        </p:txBody>
      </p:sp>
      <p:sp>
        <p:nvSpPr>
          <p:cNvPr id="4" name="Oval 3"/>
          <p:cNvSpPr/>
          <p:nvPr/>
        </p:nvSpPr>
        <p:spPr>
          <a:xfrm>
            <a:off x="4284032" y="148478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3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275920" y="2636912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2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652248" y="256490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8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932104" y="364502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6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372264" y="364502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9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356040" y="472514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4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508232" y="472514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7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1547664" y="1484784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547664" y="530120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 flipV="1">
            <a:off x="1691680" y="1484784"/>
            <a:ext cx="8384" cy="38164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83568" y="2996952"/>
            <a:ext cx="2016224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a-DK" sz="3200" dirty="0" err="1" smtClean="0">
                <a:solidFill>
                  <a:srgbClr val="C00000"/>
                </a:solidFill>
              </a:rPr>
              <a:t>Height</a:t>
            </a:r>
            <a:r>
              <a:rPr lang="da-DK" sz="3200" dirty="0" smtClean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da-DK" sz="3200" dirty="0" smtClean="0">
                <a:solidFill>
                  <a:srgbClr val="C00000"/>
                </a:solidFill>
              </a:rPr>
              <a:t>O(log n)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2627848" y="3645024"/>
            <a:ext cx="576000" cy="576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699792" y="5652537"/>
            <a:ext cx="396044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a-DK" sz="3200" dirty="0" smtClean="0">
                <a:solidFill>
                  <a:srgbClr val="C00000"/>
                </a:solidFill>
              </a:rPr>
              <a:t>Time O(log n + t)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FFF37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FFF37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FFF37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4644008" y="5013176"/>
            <a:ext cx="720080" cy="1368088"/>
            <a:chOff x="4644008" y="5013176"/>
            <a:chExt cx="720080" cy="1368088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4644008" y="5013176"/>
              <a:ext cx="432048" cy="1080120"/>
            </a:xfrm>
            <a:prstGeom prst="line">
              <a:avLst/>
            </a:prstGeom>
            <a:ln w="571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4788088" y="5805264"/>
              <a:ext cx="576000" cy="57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800" b="1" dirty="0" smtClean="0"/>
                <a:t>5</a:t>
              </a:r>
              <a:endParaRPr lang="en-US" sz="2800" b="1" dirty="0"/>
            </a:p>
          </p:txBody>
        </p:sp>
      </p:grpSp>
      <p:cxnSp>
        <p:nvCxnSpPr>
          <p:cNvPr id="13" name="Straight Connector 12"/>
          <p:cNvCxnSpPr/>
          <p:nvPr/>
        </p:nvCxnSpPr>
        <p:spPr>
          <a:xfrm flipV="1">
            <a:off x="2915816" y="2924944"/>
            <a:ext cx="648072" cy="10081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4572000" y="1772816"/>
            <a:ext cx="1368152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563888" y="1772816"/>
            <a:ext cx="1008112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5940152" y="2852936"/>
            <a:ext cx="720080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5220072" y="2852936"/>
            <a:ext cx="720080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5220072" y="3933056"/>
            <a:ext cx="576064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644008" y="3933056"/>
            <a:ext cx="576064" cy="10801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da-DK" b="1" dirty="0" err="1" smtClean="0">
                <a:solidFill>
                  <a:srgbClr val="FF0000"/>
                </a:solidFill>
              </a:rPr>
              <a:t>Red</a:t>
            </a:r>
            <a:r>
              <a:rPr lang="da-DK" b="1" dirty="0" err="1" smtClean="0"/>
              <a:t>-Black</a:t>
            </a:r>
            <a:r>
              <a:rPr lang="da-DK" b="1" dirty="0" smtClean="0"/>
              <a:t> </a:t>
            </a:r>
            <a:r>
              <a:rPr lang="da-DK" b="1" dirty="0" err="1" smtClean="0"/>
              <a:t>Tree</a:t>
            </a:r>
            <a:endParaRPr lang="en-US" sz="2700" b="1" dirty="0"/>
          </a:p>
        </p:txBody>
      </p:sp>
      <p:sp>
        <p:nvSpPr>
          <p:cNvPr id="4" name="Oval 3"/>
          <p:cNvSpPr/>
          <p:nvPr/>
        </p:nvSpPr>
        <p:spPr>
          <a:xfrm>
            <a:off x="4284032" y="1484784"/>
            <a:ext cx="576000" cy="576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/>
              <a:t>3</a:t>
            </a:r>
            <a:endParaRPr lang="en-US" sz="2800" b="1" dirty="0"/>
          </a:p>
        </p:txBody>
      </p:sp>
      <p:sp>
        <p:nvSpPr>
          <p:cNvPr id="5" name="Oval 4"/>
          <p:cNvSpPr/>
          <p:nvPr/>
        </p:nvSpPr>
        <p:spPr>
          <a:xfrm>
            <a:off x="3275920" y="2636912"/>
            <a:ext cx="576000" cy="576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/>
              <a:t>2</a:t>
            </a:r>
            <a:endParaRPr lang="en-US" sz="2800" b="1" dirty="0"/>
          </a:p>
        </p:txBody>
      </p:sp>
      <p:sp>
        <p:nvSpPr>
          <p:cNvPr id="6" name="Oval 5"/>
          <p:cNvSpPr/>
          <p:nvPr/>
        </p:nvSpPr>
        <p:spPr>
          <a:xfrm>
            <a:off x="5652248" y="2564904"/>
            <a:ext cx="576000" cy="576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/>
              <a:t>8</a:t>
            </a:r>
            <a:endParaRPr lang="en-US" sz="2800" b="1" dirty="0"/>
          </a:p>
        </p:txBody>
      </p:sp>
      <p:sp>
        <p:nvSpPr>
          <p:cNvPr id="7" name="Oval 6"/>
          <p:cNvSpPr/>
          <p:nvPr/>
        </p:nvSpPr>
        <p:spPr>
          <a:xfrm>
            <a:off x="4932104" y="3645024"/>
            <a:ext cx="576000" cy="576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/>
              <a:t>6</a:t>
            </a:r>
            <a:endParaRPr lang="en-US" sz="2800" b="1" dirty="0"/>
          </a:p>
        </p:txBody>
      </p:sp>
      <p:sp>
        <p:nvSpPr>
          <p:cNvPr id="8" name="Oval 7"/>
          <p:cNvSpPr/>
          <p:nvPr/>
        </p:nvSpPr>
        <p:spPr>
          <a:xfrm>
            <a:off x="6372264" y="3645024"/>
            <a:ext cx="576000" cy="576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/>
              <a:t>9</a:t>
            </a:r>
            <a:endParaRPr lang="en-US" sz="2800" b="1" dirty="0"/>
          </a:p>
        </p:txBody>
      </p:sp>
      <p:sp>
        <p:nvSpPr>
          <p:cNvPr id="9" name="Oval 8"/>
          <p:cNvSpPr/>
          <p:nvPr/>
        </p:nvSpPr>
        <p:spPr>
          <a:xfrm>
            <a:off x="4356040" y="4725144"/>
            <a:ext cx="576000" cy="576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/>
              <a:t>4</a:t>
            </a:r>
            <a:endParaRPr lang="en-US" sz="2800" b="1" dirty="0"/>
          </a:p>
        </p:txBody>
      </p:sp>
      <p:sp>
        <p:nvSpPr>
          <p:cNvPr id="10" name="Oval 9"/>
          <p:cNvSpPr/>
          <p:nvPr/>
        </p:nvSpPr>
        <p:spPr>
          <a:xfrm>
            <a:off x="5508232" y="4725144"/>
            <a:ext cx="576000" cy="576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/>
              <a:t>7</a:t>
            </a:r>
            <a:endParaRPr lang="en-US" sz="2800" b="1" dirty="0"/>
          </a:p>
        </p:txBody>
      </p:sp>
      <p:sp>
        <p:nvSpPr>
          <p:cNvPr id="17" name="Oval 16"/>
          <p:cNvSpPr/>
          <p:nvPr/>
        </p:nvSpPr>
        <p:spPr>
          <a:xfrm>
            <a:off x="2627848" y="3645024"/>
            <a:ext cx="576000" cy="576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 smtClean="0"/>
              <a:t>1</a:t>
            </a:r>
            <a:endParaRPr lang="en-US" sz="28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6444208" y="6381328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2400" dirty="0" smtClean="0">
                <a:solidFill>
                  <a:schemeClr val="bg1">
                    <a:lumMod val="50000"/>
                  </a:schemeClr>
                </a:solidFill>
              </a:rPr>
              <a:t>Bayer 1972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Group 128"/>
          <p:cNvGrpSpPr/>
          <p:nvPr/>
        </p:nvGrpSpPr>
        <p:grpSpPr>
          <a:xfrm>
            <a:off x="5220072" y="2325582"/>
            <a:ext cx="3528392" cy="2519932"/>
            <a:chOff x="5372472" y="2069580"/>
            <a:chExt cx="3528392" cy="2519932"/>
          </a:xfrm>
        </p:grpSpPr>
        <p:grpSp>
          <p:nvGrpSpPr>
            <p:cNvPr id="111" name="Group 44"/>
            <p:cNvGrpSpPr/>
            <p:nvPr/>
          </p:nvGrpSpPr>
          <p:grpSpPr>
            <a:xfrm>
              <a:off x="6836681" y="3677541"/>
              <a:ext cx="480007" cy="911971"/>
              <a:chOff x="4644008" y="5013176"/>
              <a:chExt cx="720080" cy="1368088"/>
            </a:xfrm>
          </p:grpSpPr>
          <p:cxnSp>
            <p:nvCxnSpPr>
              <p:cNvPr id="112" name="Straight Connector 111"/>
              <p:cNvCxnSpPr/>
              <p:nvPr/>
            </p:nvCxnSpPr>
            <p:spPr>
              <a:xfrm>
                <a:off x="4644008" y="5013176"/>
                <a:ext cx="432048" cy="1080120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3" name="Oval 112"/>
              <p:cNvSpPr/>
              <p:nvPr/>
            </p:nvSpPr>
            <p:spPr>
              <a:xfrm>
                <a:off x="4788088" y="5805264"/>
                <a:ext cx="576000" cy="5760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a-DK" sz="2000" b="1" dirty="0" smtClean="0"/>
                  <a:t>5</a:t>
                </a:r>
                <a:endParaRPr lang="en-US" sz="2000" b="1" dirty="0"/>
              </a:p>
            </p:txBody>
          </p:sp>
        </p:grpSp>
        <p:cxnSp>
          <p:nvCxnSpPr>
            <p:cNvPr id="114" name="Straight Connector 113"/>
            <p:cNvCxnSpPr/>
            <p:nvPr/>
          </p:nvCxnSpPr>
          <p:spPr>
            <a:xfrm flipV="1">
              <a:off x="5588496" y="3677666"/>
              <a:ext cx="263926" cy="69617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flipH="1">
              <a:off x="6308730" y="2285604"/>
              <a:ext cx="1007958" cy="6240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flipV="1">
              <a:off x="5804520" y="2909656"/>
              <a:ext cx="504209" cy="81610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flipH="1" flipV="1">
              <a:off x="8228854" y="2957740"/>
              <a:ext cx="480007" cy="72001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flipV="1">
              <a:off x="7748847" y="2957740"/>
              <a:ext cx="480007" cy="72001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H="1" flipV="1">
              <a:off x="7316688" y="2285604"/>
              <a:ext cx="936104" cy="72008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 flipV="1">
              <a:off x="6308576" y="2933676"/>
              <a:ext cx="528105" cy="79202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/>
            <p:nvPr/>
          </p:nvSpPr>
          <p:spPr>
            <a:xfrm>
              <a:off x="6116768" y="2717652"/>
              <a:ext cx="383963" cy="38396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000" b="1" dirty="0" smtClean="0"/>
                <a:t>3</a:t>
              </a:r>
              <a:endParaRPr lang="en-US" sz="2000" b="1" dirty="0"/>
            </a:p>
          </p:txBody>
        </p:sp>
        <p:sp>
          <p:nvSpPr>
            <p:cNvPr id="122" name="Oval 121"/>
            <p:cNvSpPr/>
            <p:nvPr/>
          </p:nvSpPr>
          <p:spPr>
            <a:xfrm>
              <a:off x="5660462" y="3485663"/>
              <a:ext cx="383963" cy="38396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000" b="1" dirty="0" smtClean="0"/>
                <a:t>2</a:t>
              </a:r>
              <a:endParaRPr lang="en-US" sz="2000" b="1" dirty="0"/>
            </a:p>
          </p:txBody>
        </p:sp>
        <p:sp>
          <p:nvSpPr>
            <p:cNvPr id="123" name="Oval 122"/>
            <p:cNvSpPr/>
            <p:nvPr/>
          </p:nvSpPr>
          <p:spPr>
            <a:xfrm>
              <a:off x="8036937" y="2765737"/>
              <a:ext cx="383963" cy="3839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000" b="1" dirty="0" smtClean="0"/>
                <a:t>8</a:t>
              </a:r>
              <a:endParaRPr lang="en-US" sz="2000" b="1" dirty="0"/>
            </a:p>
          </p:txBody>
        </p:sp>
        <p:sp>
          <p:nvSpPr>
            <p:cNvPr id="124" name="Oval 123"/>
            <p:cNvSpPr/>
            <p:nvPr/>
          </p:nvSpPr>
          <p:spPr>
            <a:xfrm>
              <a:off x="7100664" y="2069580"/>
              <a:ext cx="383963" cy="3839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000" b="1" dirty="0" smtClean="0"/>
                <a:t>6</a:t>
              </a:r>
              <a:endParaRPr lang="en-US" sz="2000" b="1" dirty="0"/>
            </a:p>
          </p:txBody>
        </p:sp>
        <p:sp>
          <p:nvSpPr>
            <p:cNvPr id="125" name="Oval 124"/>
            <p:cNvSpPr/>
            <p:nvPr/>
          </p:nvSpPr>
          <p:spPr>
            <a:xfrm>
              <a:off x="8516901" y="3485747"/>
              <a:ext cx="383963" cy="38396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000" b="1" dirty="0" smtClean="0"/>
                <a:t>9</a:t>
              </a:r>
              <a:endParaRPr lang="en-US" sz="2000" b="1" dirty="0"/>
            </a:p>
          </p:txBody>
        </p:sp>
        <p:sp>
          <p:nvSpPr>
            <p:cNvPr id="126" name="Oval 125"/>
            <p:cNvSpPr/>
            <p:nvPr/>
          </p:nvSpPr>
          <p:spPr>
            <a:xfrm>
              <a:off x="6644721" y="3485538"/>
              <a:ext cx="383963" cy="38396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000" b="1" dirty="0" smtClean="0"/>
                <a:t>4</a:t>
              </a:r>
              <a:endParaRPr lang="en-US" sz="2000" b="1" dirty="0"/>
            </a:p>
          </p:txBody>
        </p:sp>
        <p:sp>
          <p:nvSpPr>
            <p:cNvPr id="127" name="Oval 126"/>
            <p:cNvSpPr/>
            <p:nvPr/>
          </p:nvSpPr>
          <p:spPr>
            <a:xfrm>
              <a:off x="7604720" y="3485817"/>
              <a:ext cx="383963" cy="38396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000" b="1" dirty="0" smtClean="0"/>
                <a:t>7</a:t>
              </a:r>
              <a:endParaRPr lang="en-US" sz="2000" b="1" dirty="0"/>
            </a:p>
          </p:txBody>
        </p:sp>
        <p:sp>
          <p:nvSpPr>
            <p:cNvPr id="128" name="Oval 127"/>
            <p:cNvSpPr/>
            <p:nvPr/>
          </p:nvSpPr>
          <p:spPr>
            <a:xfrm>
              <a:off x="5372472" y="4205549"/>
              <a:ext cx="383963" cy="3839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000" b="1" dirty="0" smtClean="0"/>
                <a:t>1</a:t>
              </a:r>
              <a:endParaRPr lang="en-US" sz="2000" b="1" dirty="0"/>
            </a:p>
          </p:txBody>
        </p:sp>
      </p:grpSp>
      <p:grpSp>
        <p:nvGrpSpPr>
          <p:cNvPr id="3" name="Group 44"/>
          <p:cNvGrpSpPr/>
          <p:nvPr/>
        </p:nvGrpSpPr>
        <p:grpSpPr>
          <a:xfrm>
            <a:off x="1955537" y="4605261"/>
            <a:ext cx="480007" cy="911971"/>
            <a:chOff x="4644008" y="5013176"/>
            <a:chExt cx="720080" cy="1368088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4644008" y="5013176"/>
              <a:ext cx="432048" cy="108012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4788088" y="5805264"/>
              <a:ext cx="576000" cy="576000"/>
            </a:xfrm>
            <a:prstGeom prst="ellipse">
              <a:avLst/>
            </a:prstGeom>
            <a:solidFill>
              <a:srgbClr val="FF000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000" b="1" dirty="0" smtClean="0"/>
                <a:t>5</a:t>
              </a:r>
              <a:endParaRPr lang="en-US" sz="2000" b="1" dirty="0"/>
            </a:p>
          </p:txBody>
        </p:sp>
      </p:grpSp>
      <p:cxnSp>
        <p:nvCxnSpPr>
          <p:cNvPr id="13" name="Straight Connector 12"/>
          <p:cNvCxnSpPr/>
          <p:nvPr/>
        </p:nvCxnSpPr>
        <p:spPr>
          <a:xfrm flipV="1">
            <a:off x="803520" y="3213240"/>
            <a:ext cx="432006" cy="67201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1907537" y="2445229"/>
            <a:ext cx="912014" cy="76801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1235527" y="2445229"/>
            <a:ext cx="672010" cy="76801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2819550" y="3165240"/>
            <a:ext cx="480007" cy="72001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339543" y="3165240"/>
            <a:ext cx="480007" cy="72001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2339543" y="3885250"/>
            <a:ext cx="384006" cy="72001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1955537" y="3885250"/>
            <a:ext cx="384006" cy="72001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1715576" y="2253226"/>
            <a:ext cx="383963" cy="38396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/>
              <a:t>3</a:t>
            </a:r>
            <a:endParaRPr lang="en-US" sz="2000" b="1" dirty="0"/>
          </a:p>
        </p:txBody>
      </p:sp>
      <p:sp>
        <p:nvSpPr>
          <p:cNvPr id="5" name="Oval 4"/>
          <p:cNvSpPr/>
          <p:nvPr/>
        </p:nvSpPr>
        <p:spPr>
          <a:xfrm>
            <a:off x="1043566" y="3021237"/>
            <a:ext cx="383963" cy="38396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/>
              <a:t>2</a:t>
            </a:r>
            <a:endParaRPr lang="en-US" sz="2000" b="1" dirty="0"/>
          </a:p>
        </p:txBody>
      </p:sp>
      <p:sp>
        <p:nvSpPr>
          <p:cNvPr id="6" name="Oval 5"/>
          <p:cNvSpPr/>
          <p:nvPr/>
        </p:nvSpPr>
        <p:spPr>
          <a:xfrm>
            <a:off x="2627633" y="2973237"/>
            <a:ext cx="383963" cy="38396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/>
              <a:t>8</a:t>
            </a:r>
            <a:endParaRPr lang="en-US" sz="2000" b="1" dirty="0"/>
          </a:p>
        </p:txBody>
      </p:sp>
      <p:sp>
        <p:nvSpPr>
          <p:cNvPr id="7" name="Oval 6"/>
          <p:cNvSpPr/>
          <p:nvPr/>
        </p:nvSpPr>
        <p:spPr>
          <a:xfrm>
            <a:off x="2147583" y="3693247"/>
            <a:ext cx="383963" cy="38396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/>
              <a:t>6</a:t>
            </a:r>
            <a:endParaRPr lang="en-US" sz="2000" b="1" dirty="0"/>
          </a:p>
        </p:txBody>
      </p:sp>
      <p:sp>
        <p:nvSpPr>
          <p:cNvPr id="8" name="Oval 7"/>
          <p:cNvSpPr/>
          <p:nvPr/>
        </p:nvSpPr>
        <p:spPr>
          <a:xfrm>
            <a:off x="3107597" y="3693247"/>
            <a:ext cx="383963" cy="38396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/>
              <a:t>9</a:t>
            </a:r>
            <a:endParaRPr lang="en-US" sz="2000" b="1" dirty="0"/>
          </a:p>
        </p:txBody>
      </p:sp>
      <p:sp>
        <p:nvSpPr>
          <p:cNvPr id="9" name="Oval 8"/>
          <p:cNvSpPr/>
          <p:nvPr/>
        </p:nvSpPr>
        <p:spPr>
          <a:xfrm>
            <a:off x="1763577" y="4413258"/>
            <a:ext cx="383963" cy="38396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/>
              <a:t>4</a:t>
            </a:r>
            <a:endParaRPr lang="en-US" sz="2000" b="1" dirty="0"/>
          </a:p>
        </p:txBody>
      </p:sp>
      <p:sp>
        <p:nvSpPr>
          <p:cNvPr id="10" name="Oval 9"/>
          <p:cNvSpPr/>
          <p:nvPr/>
        </p:nvSpPr>
        <p:spPr>
          <a:xfrm>
            <a:off x="2531631" y="4413258"/>
            <a:ext cx="383963" cy="38396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/>
              <a:t>7</a:t>
            </a:r>
            <a:endParaRPr lang="en-US" sz="2000" b="1" dirty="0"/>
          </a:p>
        </p:txBody>
      </p:sp>
      <p:sp>
        <p:nvSpPr>
          <p:cNvPr id="17" name="Oval 16"/>
          <p:cNvSpPr/>
          <p:nvPr/>
        </p:nvSpPr>
        <p:spPr>
          <a:xfrm>
            <a:off x="611560" y="3693247"/>
            <a:ext cx="383963" cy="38396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/>
              <a:t>1</a:t>
            </a:r>
            <a:endParaRPr lang="en-US" sz="20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6444208" y="6381328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2400" dirty="0" smtClean="0">
                <a:solidFill>
                  <a:schemeClr val="bg1">
                    <a:lumMod val="50000"/>
                  </a:schemeClr>
                </a:solidFill>
              </a:rPr>
              <a:t>Bayer 1972</a:t>
            </a:r>
          </a:p>
        </p:txBody>
      </p:sp>
      <p:sp>
        <p:nvSpPr>
          <p:cNvPr id="79" name="Oval 78"/>
          <p:cNvSpPr/>
          <p:nvPr/>
        </p:nvSpPr>
        <p:spPr>
          <a:xfrm>
            <a:off x="5964368" y="2973654"/>
            <a:ext cx="383963" cy="38396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/>
              <a:t>3</a:t>
            </a:r>
            <a:endParaRPr lang="en-US" sz="2000" b="1" dirty="0"/>
          </a:p>
        </p:txBody>
      </p:sp>
      <p:sp>
        <p:nvSpPr>
          <p:cNvPr id="82" name="Oval 81"/>
          <p:cNvSpPr/>
          <p:nvPr/>
        </p:nvSpPr>
        <p:spPr>
          <a:xfrm>
            <a:off x="6948264" y="2325582"/>
            <a:ext cx="383963" cy="38396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/>
              <a:t>6</a:t>
            </a:r>
            <a:endParaRPr lang="en-US" sz="2000" b="1" dirty="0"/>
          </a:p>
        </p:txBody>
      </p:sp>
      <p:sp>
        <p:nvSpPr>
          <p:cNvPr id="100" name="Right Arrow 99"/>
          <p:cNvSpPr/>
          <p:nvPr/>
        </p:nvSpPr>
        <p:spPr>
          <a:xfrm>
            <a:off x="4067944" y="3356992"/>
            <a:ext cx="864096" cy="648072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04"/>
          <p:cNvSpPr/>
          <p:nvPr/>
        </p:nvSpPr>
        <p:spPr>
          <a:xfrm>
            <a:off x="1556162" y="3511821"/>
            <a:ext cx="1549619" cy="1502730"/>
          </a:xfrm>
          <a:custGeom>
            <a:avLst/>
            <a:gdLst>
              <a:gd name="connsiteX0" fmla="*/ 741680 w 1483360"/>
              <a:gd name="connsiteY0" fmla="*/ 50800 h 1440180"/>
              <a:gd name="connsiteX1" fmla="*/ 1244600 w 1483360"/>
              <a:gd name="connsiteY1" fmla="*/ 568960 h 1440180"/>
              <a:gd name="connsiteX2" fmla="*/ 1473200 w 1483360"/>
              <a:gd name="connsiteY2" fmla="*/ 1193800 h 1440180"/>
              <a:gd name="connsiteX3" fmla="*/ 1183640 w 1483360"/>
              <a:gd name="connsiteY3" fmla="*/ 1407160 h 1440180"/>
              <a:gd name="connsiteX4" fmla="*/ 345440 w 1483360"/>
              <a:gd name="connsiteY4" fmla="*/ 1391920 h 1440180"/>
              <a:gd name="connsiteX5" fmla="*/ 10160 w 1483360"/>
              <a:gd name="connsiteY5" fmla="*/ 1117600 h 1440180"/>
              <a:gd name="connsiteX6" fmla="*/ 406400 w 1483360"/>
              <a:gd name="connsiteY6" fmla="*/ 264160 h 1440180"/>
              <a:gd name="connsiteX7" fmla="*/ 741680 w 1483360"/>
              <a:gd name="connsiteY7" fmla="*/ 50800 h 1440180"/>
              <a:gd name="connsiteX0" fmla="*/ 741680 w 1473200"/>
              <a:gd name="connsiteY0" fmla="*/ 20320 h 1409700"/>
              <a:gd name="connsiteX1" fmla="*/ 1183640 w 1473200"/>
              <a:gd name="connsiteY1" fmla="*/ 355600 h 1409700"/>
              <a:gd name="connsiteX2" fmla="*/ 1473200 w 1473200"/>
              <a:gd name="connsiteY2" fmla="*/ 1163320 h 1409700"/>
              <a:gd name="connsiteX3" fmla="*/ 1183640 w 1473200"/>
              <a:gd name="connsiteY3" fmla="*/ 1376680 h 1409700"/>
              <a:gd name="connsiteX4" fmla="*/ 345440 w 1473200"/>
              <a:gd name="connsiteY4" fmla="*/ 1361440 h 1409700"/>
              <a:gd name="connsiteX5" fmla="*/ 10160 w 1473200"/>
              <a:gd name="connsiteY5" fmla="*/ 1087120 h 1409700"/>
              <a:gd name="connsiteX6" fmla="*/ 406400 w 1473200"/>
              <a:gd name="connsiteY6" fmla="*/ 233680 h 1409700"/>
              <a:gd name="connsiteX7" fmla="*/ 741680 w 1473200"/>
              <a:gd name="connsiteY7" fmla="*/ 20320 h 1409700"/>
              <a:gd name="connsiteX0" fmla="*/ 741680 w 1484888"/>
              <a:gd name="connsiteY0" fmla="*/ 20320 h 1479788"/>
              <a:gd name="connsiteX1" fmla="*/ 1183640 w 1484888"/>
              <a:gd name="connsiteY1" fmla="*/ 355600 h 1479788"/>
              <a:gd name="connsiteX2" fmla="*/ 1473200 w 1484888"/>
              <a:gd name="connsiteY2" fmla="*/ 1163320 h 1479788"/>
              <a:gd name="connsiteX3" fmla="*/ 1253768 w 1484888"/>
              <a:gd name="connsiteY3" fmla="*/ 1446768 h 1479788"/>
              <a:gd name="connsiteX4" fmla="*/ 345440 w 1484888"/>
              <a:gd name="connsiteY4" fmla="*/ 1361440 h 1479788"/>
              <a:gd name="connsiteX5" fmla="*/ 10160 w 1484888"/>
              <a:gd name="connsiteY5" fmla="*/ 1087120 h 1479788"/>
              <a:gd name="connsiteX6" fmla="*/ 406400 w 1484888"/>
              <a:gd name="connsiteY6" fmla="*/ 233680 h 1479788"/>
              <a:gd name="connsiteX7" fmla="*/ 741680 w 1484888"/>
              <a:gd name="connsiteY7" fmla="*/ 20320 h 1479788"/>
              <a:gd name="connsiteX0" fmla="*/ 741680 w 1553488"/>
              <a:gd name="connsiteY0" fmla="*/ 20320 h 1480552"/>
              <a:gd name="connsiteX1" fmla="*/ 1183640 w 1553488"/>
              <a:gd name="connsiteY1" fmla="*/ 355600 h 1480552"/>
              <a:gd name="connsiteX2" fmla="*/ 1541800 w 1553488"/>
              <a:gd name="connsiteY2" fmla="*/ 1158736 h 1480552"/>
              <a:gd name="connsiteX3" fmla="*/ 1253768 w 1553488"/>
              <a:gd name="connsiteY3" fmla="*/ 1446768 h 1480552"/>
              <a:gd name="connsiteX4" fmla="*/ 345440 w 1553488"/>
              <a:gd name="connsiteY4" fmla="*/ 1361440 h 1480552"/>
              <a:gd name="connsiteX5" fmla="*/ 10160 w 1553488"/>
              <a:gd name="connsiteY5" fmla="*/ 1087120 h 1480552"/>
              <a:gd name="connsiteX6" fmla="*/ 406400 w 1553488"/>
              <a:gd name="connsiteY6" fmla="*/ 233680 h 1480552"/>
              <a:gd name="connsiteX7" fmla="*/ 741680 w 1553488"/>
              <a:gd name="connsiteY7" fmla="*/ 20320 h 1480552"/>
              <a:gd name="connsiteX0" fmla="*/ 746309 w 1558117"/>
              <a:gd name="connsiteY0" fmla="*/ 20320 h 1506709"/>
              <a:gd name="connsiteX1" fmla="*/ 1188269 w 1558117"/>
              <a:gd name="connsiteY1" fmla="*/ 355600 h 1506709"/>
              <a:gd name="connsiteX2" fmla="*/ 1546429 w 1558117"/>
              <a:gd name="connsiteY2" fmla="*/ 1158736 h 1506709"/>
              <a:gd name="connsiteX3" fmla="*/ 1258397 w 1558117"/>
              <a:gd name="connsiteY3" fmla="*/ 1446768 h 1506709"/>
              <a:gd name="connsiteX4" fmla="*/ 322293 w 1558117"/>
              <a:gd name="connsiteY4" fmla="*/ 1446768 h 1506709"/>
              <a:gd name="connsiteX5" fmla="*/ 14789 w 1558117"/>
              <a:gd name="connsiteY5" fmla="*/ 1087120 h 1506709"/>
              <a:gd name="connsiteX6" fmla="*/ 411029 w 1558117"/>
              <a:gd name="connsiteY6" fmla="*/ 233680 h 1506709"/>
              <a:gd name="connsiteX7" fmla="*/ 746309 w 1558117"/>
              <a:gd name="connsiteY7" fmla="*/ 20320 h 1506709"/>
              <a:gd name="connsiteX0" fmla="*/ 737811 w 1549619"/>
              <a:gd name="connsiteY0" fmla="*/ 28343 h 1514732"/>
              <a:gd name="connsiteX1" fmla="*/ 1179771 w 1549619"/>
              <a:gd name="connsiteY1" fmla="*/ 363623 h 1514732"/>
              <a:gd name="connsiteX2" fmla="*/ 1537931 w 1549619"/>
              <a:gd name="connsiteY2" fmla="*/ 1166759 h 1514732"/>
              <a:gd name="connsiteX3" fmla="*/ 1249899 w 1549619"/>
              <a:gd name="connsiteY3" fmla="*/ 1454791 h 1514732"/>
              <a:gd name="connsiteX4" fmla="*/ 313795 w 1549619"/>
              <a:gd name="connsiteY4" fmla="*/ 1454791 h 1514732"/>
              <a:gd name="connsiteX5" fmla="*/ 6291 w 1549619"/>
              <a:gd name="connsiteY5" fmla="*/ 1095143 h 1514732"/>
              <a:gd name="connsiteX6" fmla="*/ 351542 w 1549619"/>
              <a:gd name="connsiteY6" fmla="*/ 193567 h 1514732"/>
              <a:gd name="connsiteX7" fmla="*/ 737811 w 1549619"/>
              <a:gd name="connsiteY7" fmla="*/ 28343 h 1514732"/>
              <a:gd name="connsiteX0" fmla="*/ 737811 w 1549619"/>
              <a:gd name="connsiteY0" fmla="*/ 16341 h 1502730"/>
              <a:gd name="connsiteX1" fmla="*/ 1179771 w 1549619"/>
              <a:gd name="connsiteY1" fmla="*/ 351621 h 1502730"/>
              <a:gd name="connsiteX2" fmla="*/ 1537931 w 1549619"/>
              <a:gd name="connsiteY2" fmla="*/ 1154757 h 1502730"/>
              <a:gd name="connsiteX3" fmla="*/ 1249899 w 1549619"/>
              <a:gd name="connsiteY3" fmla="*/ 1442789 h 1502730"/>
              <a:gd name="connsiteX4" fmla="*/ 313795 w 1549619"/>
              <a:gd name="connsiteY4" fmla="*/ 1442789 h 1502730"/>
              <a:gd name="connsiteX5" fmla="*/ 6291 w 1549619"/>
              <a:gd name="connsiteY5" fmla="*/ 1083141 h 1502730"/>
              <a:gd name="connsiteX6" fmla="*/ 351542 w 1549619"/>
              <a:gd name="connsiteY6" fmla="*/ 253573 h 1502730"/>
              <a:gd name="connsiteX7" fmla="*/ 737811 w 1549619"/>
              <a:gd name="connsiteY7" fmla="*/ 16341 h 1502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9619" h="1502730">
                <a:moveTo>
                  <a:pt x="737811" y="16341"/>
                </a:moveTo>
                <a:cubicBezTo>
                  <a:pt x="875849" y="32682"/>
                  <a:pt x="1046418" y="161885"/>
                  <a:pt x="1179771" y="351621"/>
                </a:cubicBezTo>
                <a:cubicBezTo>
                  <a:pt x="1313124" y="541357"/>
                  <a:pt x="1526243" y="972896"/>
                  <a:pt x="1537931" y="1154757"/>
                </a:cubicBezTo>
                <a:cubicBezTo>
                  <a:pt x="1549619" y="1336618"/>
                  <a:pt x="1453922" y="1394784"/>
                  <a:pt x="1249899" y="1442789"/>
                </a:cubicBezTo>
                <a:cubicBezTo>
                  <a:pt x="1045876" y="1490794"/>
                  <a:pt x="521063" y="1502730"/>
                  <a:pt x="313795" y="1442789"/>
                </a:cubicBezTo>
                <a:cubicBezTo>
                  <a:pt x="106527" y="1382848"/>
                  <a:pt x="0" y="1281344"/>
                  <a:pt x="6291" y="1083141"/>
                </a:cubicBezTo>
                <a:cubicBezTo>
                  <a:pt x="12582" y="884938"/>
                  <a:pt x="224542" y="431373"/>
                  <a:pt x="351542" y="253573"/>
                </a:cubicBezTo>
                <a:cubicBezTo>
                  <a:pt x="478542" y="75773"/>
                  <a:pt x="599773" y="0"/>
                  <a:pt x="737811" y="16341"/>
                </a:cubicBezTo>
                <a:close/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reeform 105"/>
          <p:cNvSpPr/>
          <p:nvPr/>
        </p:nvSpPr>
        <p:spPr>
          <a:xfrm>
            <a:off x="1439652" y="1992782"/>
            <a:ext cx="1812587" cy="2240860"/>
          </a:xfrm>
          <a:custGeom>
            <a:avLst/>
            <a:gdLst>
              <a:gd name="connsiteX0" fmla="*/ 370840 w 1696720"/>
              <a:gd name="connsiteY0" fmla="*/ 38100 h 2171700"/>
              <a:gd name="connsiteX1" fmla="*/ 721360 w 1696720"/>
              <a:gd name="connsiteY1" fmla="*/ 144780 h 2171700"/>
              <a:gd name="connsiteX2" fmla="*/ 1529080 w 1696720"/>
              <a:gd name="connsiteY2" fmla="*/ 906780 h 2171700"/>
              <a:gd name="connsiteX3" fmla="*/ 1635760 w 1696720"/>
              <a:gd name="connsiteY3" fmla="*/ 1150620 h 2171700"/>
              <a:gd name="connsiteX4" fmla="*/ 1163320 w 1696720"/>
              <a:gd name="connsiteY4" fmla="*/ 1958340 h 2171700"/>
              <a:gd name="connsiteX5" fmla="*/ 751840 w 1696720"/>
              <a:gd name="connsiteY5" fmla="*/ 2156460 h 2171700"/>
              <a:gd name="connsiteX6" fmla="*/ 386080 w 1696720"/>
              <a:gd name="connsiteY6" fmla="*/ 1866900 h 2171700"/>
              <a:gd name="connsiteX7" fmla="*/ 5080 w 1696720"/>
              <a:gd name="connsiteY7" fmla="*/ 373380 h 2171700"/>
              <a:gd name="connsiteX8" fmla="*/ 370840 w 1696720"/>
              <a:gd name="connsiteY8" fmla="*/ 38100 h 2171700"/>
              <a:gd name="connsiteX0" fmla="*/ 370840 w 1684151"/>
              <a:gd name="connsiteY0" fmla="*/ 38100 h 2171700"/>
              <a:gd name="connsiteX1" fmla="*/ 721360 w 1684151"/>
              <a:gd name="connsiteY1" fmla="*/ 144780 h 2171700"/>
              <a:gd name="connsiteX2" fmla="*/ 1453664 w 1684151"/>
              <a:gd name="connsiteY2" fmla="*/ 695340 h 2171700"/>
              <a:gd name="connsiteX3" fmla="*/ 1635760 w 1684151"/>
              <a:gd name="connsiteY3" fmla="*/ 1150620 h 2171700"/>
              <a:gd name="connsiteX4" fmla="*/ 1163320 w 1684151"/>
              <a:gd name="connsiteY4" fmla="*/ 1958340 h 2171700"/>
              <a:gd name="connsiteX5" fmla="*/ 751840 w 1684151"/>
              <a:gd name="connsiteY5" fmla="*/ 2156460 h 2171700"/>
              <a:gd name="connsiteX6" fmla="*/ 386080 w 1684151"/>
              <a:gd name="connsiteY6" fmla="*/ 1866900 h 2171700"/>
              <a:gd name="connsiteX7" fmla="*/ 5080 w 1684151"/>
              <a:gd name="connsiteY7" fmla="*/ 373380 h 2171700"/>
              <a:gd name="connsiteX8" fmla="*/ 370840 w 1684151"/>
              <a:gd name="connsiteY8" fmla="*/ 38100 h 2171700"/>
              <a:gd name="connsiteX0" fmla="*/ 396240 w 1709551"/>
              <a:gd name="connsiteY0" fmla="*/ 38100 h 2171700"/>
              <a:gd name="connsiteX1" fmla="*/ 746760 w 1709551"/>
              <a:gd name="connsiteY1" fmla="*/ 144780 h 2171700"/>
              <a:gd name="connsiteX2" fmla="*/ 1479064 w 1709551"/>
              <a:gd name="connsiteY2" fmla="*/ 695340 h 2171700"/>
              <a:gd name="connsiteX3" fmla="*/ 1661160 w 1709551"/>
              <a:gd name="connsiteY3" fmla="*/ 1150620 h 2171700"/>
              <a:gd name="connsiteX4" fmla="*/ 1188720 w 1709551"/>
              <a:gd name="connsiteY4" fmla="*/ 1958340 h 2171700"/>
              <a:gd name="connsiteX5" fmla="*/ 777240 w 1709551"/>
              <a:gd name="connsiteY5" fmla="*/ 2156460 h 2171700"/>
              <a:gd name="connsiteX6" fmla="*/ 411480 w 1709551"/>
              <a:gd name="connsiteY6" fmla="*/ 1866900 h 2171700"/>
              <a:gd name="connsiteX7" fmla="*/ 213361 w 1709551"/>
              <a:gd name="connsiteY7" fmla="*/ 1272540 h 2171700"/>
              <a:gd name="connsiteX8" fmla="*/ 30480 w 1709551"/>
              <a:gd name="connsiteY8" fmla="*/ 373380 h 2171700"/>
              <a:gd name="connsiteX9" fmla="*/ 396240 w 1709551"/>
              <a:gd name="connsiteY9" fmla="*/ 38100 h 2171700"/>
              <a:gd name="connsiteX0" fmla="*/ 426217 w 1739528"/>
              <a:gd name="connsiteY0" fmla="*/ 38100 h 2171700"/>
              <a:gd name="connsiteX1" fmla="*/ 776737 w 1739528"/>
              <a:gd name="connsiteY1" fmla="*/ 144780 h 2171700"/>
              <a:gd name="connsiteX2" fmla="*/ 1509041 w 1739528"/>
              <a:gd name="connsiteY2" fmla="*/ 695340 h 2171700"/>
              <a:gd name="connsiteX3" fmla="*/ 1691137 w 1739528"/>
              <a:gd name="connsiteY3" fmla="*/ 1150620 h 2171700"/>
              <a:gd name="connsiteX4" fmla="*/ 1218697 w 1739528"/>
              <a:gd name="connsiteY4" fmla="*/ 1958340 h 2171700"/>
              <a:gd name="connsiteX5" fmla="*/ 807217 w 1739528"/>
              <a:gd name="connsiteY5" fmla="*/ 2156460 h 2171700"/>
              <a:gd name="connsiteX6" fmla="*/ 441457 w 1739528"/>
              <a:gd name="connsiteY6" fmla="*/ 1866900 h 2171700"/>
              <a:gd name="connsiteX7" fmla="*/ 788962 w 1739528"/>
              <a:gd name="connsiteY7" fmla="*/ 1199396 h 2171700"/>
              <a:gd name="connsiteX8" fmla="*/ 60457 w 1739528"/>
              <a:gd name="connsiteY8" fmla="*/ 373380 h 2171700"/>
              <a:gd name="connsiteX9" fmla="*/ 426217 w 1739528"/>
              <a:gd name="connsiteY9" fmla="*/ 38100 h 2171700"/>
              <a:gd name="connsiteX0" fmla="*/ 417792 w 1731103"/>
              <a:gd name="connsiteY0" fmla="*/ 55756 h 2189356"/>
              <a:gd name="connsiteX1" fmla="*/ 768312 w 1731103"/>
              <a:gd name="connsiteY1" fmla="*/ 162436 h 2189356"/>
              <a:gd name="connsiteX2" fmla="*/ 1500616 w 1731103"/>
              <a:gd name="connsiteY2" fmla="*/ 712996 h 2189356"/>
              <a:gd name="connsiteX3" fmla="*/ 1682712 w 1731103"/>
              <a:gd name="connsiteY3" fmla="*/ 1168276 h 2189356"/>
              <a:gd name="connsiteX4" fmla="*/ 1210272 w 1731103"/>
              <a:gd name="connsiteY4" fmla="*/ 1975996 h 2189356"/>
              <a:gd name="connsiteX5" fmla="*/ 798792 w 1731103"/>
              <a:gd name="connsiteY5" fmla="*/ 2174116 h 2189356"/>
              <a:gd name="connsiteX6" fmla="*/ 433032 w 1731103"/>
              <a:gd name="connsiteY6" fmla="*/ 1884556 h 2189356"/>
              <a:gd name="connsiteX7" fmla="*/ 780537 w 1731103"/>
              <a:gd name="connsiteY7" fmla="*/ 1217052 h 2189356"/>
              <a:gd name="connsiteX8" fmla="*/ 60457 w 1731103"/>
              <a:gd name="connsiteY8" fmla="*/ 496972 h 2189356"/>
              <a:gd name="connsiteX9" fmla="*/ 417792 w 1731103"/>
              <a:gd name="connsiteY9" fmla="*/ 55756 h 2189356"/>
              <a:gd name="connsiteX0" fmla="*/ 429794 w 1743105"/>
              <a:gd name="connsiteY0" fmla="*/ 55756 h 2189356"/>
              <a:gd name="connsiteX1" fmla="*/ 780314 w 1743105"/>
              <a:gd name="connsiteY1" fmla="*/ 162436 h 2189356"/>
              <a:gd name="connsiteX2" fmla="*/ 1512618 w 1743105"/>
              <a:gd name="connsiteY2" fmla="*/ 712996 h 2189356"/>
              <a:gd name="connsiteX3" fmla="*/ 1694714 w 1743105"/>
              <a:gd name="connsiteY3" fmla="*/ 1168276 h 2189356"/>
              <a:gd name="connsiteX4" fmla="*/ 1222274 w 1743105"/>
              <a:gd name="connsiteY4" fmla="*/ 1975996 h 2189356"/>
              <a:gd name="connsiteX5" fmla="*/ 810794 w 1743105"/>
              <a:gd name="connsiteY5" fmla="*/ 2174116 h 2189356"/>
              <a:gd name="connsiteX6" fmla="*/ 445034 w 1743105"/>
              <a:gd name="connsiteY6" fmla="*/ 1884556 h 2189356"/>
              <a:gd name="connsiteX7" fmla="*/ 864547 w 1743105"/>
              <a:gd name="connsiteY7" fmla="*/ 1217052 h 2189356"/>
              <a:gd name="connsiteX8" fmla="*/ 72459 w 1743105"/>
              <a:gd name="connsiteY8" fmla="*/ 496972 h 2189356"/>
              <a:gd name="connsiteX9" fmla="*/ 429794 w 1743105"/>
              <a:gd name="connsiteY9" fmla="*/ 55756 h 2189356"/>
              <a:gd name="connsiteX0" fmla="*/ 252028 w 1778658"/>
              <a:gd name="connsiteY0" fmla="*/ 55756 h 2228550"/>
              <a:gd name="connsiteX1" fmla="*/ 815867 w 1778658"/>
              <a:gd name="connsiteY1" fmla="*/ 201630 h 2228550"/>
              <a:gd name="connsiteX2" fmla="*/ 1548171 w 1778658"/>
              <a:gd name="connsiteY2" fmla="*/ 752190 h 2228550"/>
              <a:gd name="connsiteX3" fmla="*/ 1730267 w 1778658"/>
              <a:gd name="connsiteY3" fmla="*/ 1207470 h 2228550"/>
              <a:gd name="connsiteX4" fmla="*/ 1257827 w 1778658"/>
              <a:gd name="connsiteY4" fmla="*/ 2015190 h 2228550"/>
              <a:gd name="connsiteX5" fmla="*/ 846347 w 1778658"/>
              <a:gd name="connsiteY5" fmla="*/ 2213310 h 2228550"/>
              <a:gd name="connsiteX6" fmla="*/ 480587 w 1778658"/>
              <a:gd name="connsiteY6" fmla="*/ 1923750 h 2228550"/>
              <a:gd name="connsiteX7" fmla="*/ 900100 w 1778658"/>
              <a:gd name="connsiteY7" fmla="*/ 1256246 h 2228550"/>
              <a:gd name="connsiteX8" fmla="*/ 108012 w 1778658"/>
              <a:gd name="connsiteY8" fmla="*/ 536166 h 2228550"/>
              <a:gd name="connsiteX9" fmla="*/ 252028 w 1778658"/>
              <a:gd name="connsiteY9" fmla="*/ 55756 h 2228550"/>
              <a:gd name="connsiteX0" fmla="*/ 372041 w 1754655"/>
              <a:gd name="connsiteY0" fmla="*/ 55756 h 2300558"/>
              <a:gd name="connsiteX1" fmla="*/ 791864 w 1754655"/>
              <a:gd name="connsiteY1" fmla="*/ 273638 h 2300558"/>
              <a:gd name="connsiteX2" fmla="*/ 1524168 w 1754655"/>
              <a:gd name="connsiteY2" fmla="*/ 824198 h 2300558"/>
              <a:gd name="connsiteX3" fmla="*/ 1706264 w 1754655"/>
              <a:gd name="connsiteY3" fmla="*/ 1279478 h 2300558"/>
              <a:gd name="connsiteX4" fmla="*/ 1233824 w 1754655"/>
              <a:gd name="connsiteY4" fmla="*/ 2087198 h 2300558"/>
              <a:gd name="connsiteX5" fmla="*/ 822344 w 1754655"/>
              <a:gd name="connsiteY5" fmla="*/ 2285318 h 2300558"/>
              <a:gd name="connsiteX6" fmla="*/ 456584 w 1754655"/>
              <a:gd name="connsiteY6" fmla="*/ 1995758 h 2300558"/>
              <a:gd name="connsiteX7" fmla="*/ 876097 w 1754655"/>
              <a:gd name="connsiteY7" fmla="*/ 1328254 h 2300558"/>
              <a:gd name="connsiteX8" fmla="*/ 84009 w 1754655"/>
              <a:gd name="connsiteY8" fmla="*/ 608174 h 2300558"/>
              <a:gd name="connsiteX9" fmla="*/ 372041 w 1754655"/>
              <a:gd name="connsiteY9" fmla="*/ 55756 h 2300558"/>
              <a:gd name="connsiteX0" fmla="*/ 372041 w 1754655"/>
              <a:gd name="connsiteY0" fmla="*/ 68067 h 2312869"/>
              <a:gd name="connsiteX1" fmla="*/ 804089 w 1754655"/>
              <a:gd name="connsiteY1" fmla="*/ 212083 h 2312869"/>
              <a:gd name="connsiteX2" fmla="*/ 1524168 w 1754655"/>
              <a:gd name="connsiteY2" fmla="*/ 836509 h 2312869"/>
              <a:gd name="connsiteX3" fmla="*/ 1706264 w 1754655"/>
              <a:gd name="connsiteY3" fmla="*/ 1291789 h 2312869"/>
              <a:gd name="connsiteX4" fmla="*/ 1233824 w 1754655"/>
              <a:gd name="connsiteY4" fmla="*/ 2099509 h 2312869"/>
              <a:gd name="connsiteX5" fmla="*/ 822344 w 1754655"/>
              <a:gd name="connsiteY5" fmla="*/ 2297629 h 2312869"/>
              <a:gd name="connsiteX6" fmla="*/ 456584 w 1754655"/>
              <a:gd name="connsiteY6" fmla="*/ 2008069 h 2312869"/>
              <a:gd name="connsiteX7" fmla="*/ 876097 w 1754655"/>
              <a:gd name="connsiteY7" fmla="*/ 1340565 h 2312869"/>
              <a:gd name="connsiteX8" fmla="*/ 84009 w 1754655"/>
              <a:gd name="connsiteY8" fmla="*/ 620485 h 2312869"/>
              <a:gd name="connsiteX9" fmla="*/ 372041 w 1754655"/>
              <a:gd name="connsiteY9" fmla="*/ 68067 h 2312869"/>
              <a:gd name="connsiteX0" fmla="*/ 252028 w 1778658"/>
              <a:gd name="connsiteY0" fmla="*/ 68067 h 2240860"/>
              <a:gd name="connsiteX1" fmla="*/ 828092 w 1778658"/>
              <a:gd name="connsiteY1" fmla="*/ 140074 h 2240860"/>
              <a:gd name="connsiteX2" fmla="*/ 1548171 w 1778658"/>
              <a:gd name="connsiteY2" fmla="*/ 764500 h 2240860"/>
              <a:gd name="connsiteX3" fmla="*/ 1730267 w 1778658"/>
              <a:gd name="connsiteY3" fmla="*/ 1219780 h 2240860"/>
              <a:gd name="connsiteX4" fmla="*/ 1257827 w 1778658"/>
              <a:gd name="connsiteY4" fmla="*/ 2027500 h 2240860"/>
              <a:gd name="connsiteX5" fmla="*/ 846347 w 1778658"/>
              <a:gd name="connsiteY5" fmla="*/ 2225620 h 2240860"/>
              <a:gd name="connsiteX6" fmla="*/ 480587 w 1778658"/>
              <a:gd name="connsiteY6" fmla="*/ 1936060 h 2240860"/>
              <a:gd name="connsiteX7" fmla="*/ 900100 w 1778658"/>
              <a:gd name="connsiteY7" fmla="*/ 1268556 h 2240860"/>
              <a:gd name="connsiteX8" fmla="*/ 108012 w 1778658"/>
              <a:gd name="connsiteY8" fmla="*/ 548476 h 2240860"/>
              <a:gd name="connsiteX9" fmla="*/ 252028 w 1778658"/>
              <a:gd name="connsiteY9" fmla="*/ 68067 h 2240860"/>
              <a:gd name="connsiteX0" fmla="*/ 252028 w 1812587"/>
              <a:gd name="connsiteY0" fmla="*/ 68067 h 2240860"/>
              <a:gd name="connsiteX1" fmla="*/ 828092 w 1812587"/>
              <a:gd name="connsiteY1" fmla="*/ 140074 h 2240860"/>
              <a:gd name="connsiteX2" fmla="*/ 1548171 w 1812587"/>
              <a:gd name="connsiteY2" fmla="*/ 764500 h 2240860"/>
              <a:gd name="connsiteX3" fmla="*/ 1764196 w 1812587"/>
              <a:gd name="connsiteY3" fmla="*/ 1220194 h 2240860"/>
              <a:gd name="connsiteX4" fmla="*/ 1257827 w 1812587"/>
              <a:gd name="connsiteY4" fmla="*/ 2027500 h 2240860"/>
              <a:gd name="connsiteX5" fmla="*/ 846347 w 1812587"/>
              <a:gd name="connsiteY5" fmla="*/ 2225620 h 2240860"/>
              <a:gd name="connsiteX6" fmla="*/ 480587 w 1812587"/>
              <a:gd name="connsiteY6" fmla="*/ 1936060 h 2240860"/>
              <a:gd name="connsiteX7" fmla="*/ 900100 w 1812587"/>
              <a:gd name="connsiteY7" fmla="*/ 1268556 h 2240860"/>
              <a:gd name="connsiteX8" fmla="*/ 108012 w 1812587"/>
              <a:gd name="connsiteY8" fmla="*/ 548476 h 2240860"/>
              <a:gd name="connsiteX9" fmla="*/ 252028 w 1812587"/>
              <a:gd name="connsiteY9" fmla="*/ 68067 h 2240860"/>
              <a:gd name="connsiteX0" fmla="*/ 252028 w 1812587"/>
              <a:gd name="connsiteY0" fmla="*/ 68067 h 2240860"/>
              <a:gd name="connsiteX1" fmla="*/ 828092 w 1812587"/>
              <a:gd name="connsiteY1" fmla="*/ 140074 h 2240860"/>
              <a:gd name="connsiteX2" fmla="*/ 1548172 w 1812587"/>
              <a:gd name="connsiteY2" fmla="*/ 716138 h 2240860"/>
              <a:gd name="connsiteX3" fmla="*/ 1764196 w 1812587"/>
              <a:gd name="connsiteY3" fmla="*/ 1220194 h 2240860"/>
              <a:gd name="connsiteX4" fmla="*/ 1257827 w 1812587"/>
              <a:gd name="connsiteY4" fmla="*/ 2027500 h 2240860"/>
              <a:gd name="connsiteX5" fmla="*/ 846347 w 1812587"/>
              <a:gd name="connsiteY5" fmla="*/ 2225620 h 2240860"/>
              <a:gd name="connsiteX6" fmla="*/ 480587 w 1812587"/>
              <a:gd name="connsiteY6" fmla="*/ 1936060 h 2240860"/>
              <a:gd name="connsiteX7" fmla="*/ 900100 w 1812587"/>
              <a:gd name="connsiteY7" fmla="*/ 1268556 h 2240860"/>
              <a:gd name="connsiteX8" fmla="*/ 108012 w 1812587"/>
              <a:gd name="connsiteY8" fmla="*/ 548476 h 2240860"/>
              <a:gd name="connsiteX9" fmla="*/ 252028 w 1812587"/>
              <a:gd name="connsiteY9" fmla="*/ 68067 h 2240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12587" h="2240860">
                <a:moveTo>
                  <a:pt x="252028" y="68067"/>
                </a:moveTo>
                <a:cubicBezTo>
                  <a:pt x="372041" y="0"/>
                  <a:pt x="612068" y="32062"/>
                  <a:pt x="828092" y="140074"/>
                </a:cubicBezTo>
                <a:cubicBezTo>
                  <a:pt x="1044116" y="248086"/>
                  <a:pt x="1392155" y="536118"/>
                  <a:pt x="1548172" y="716138"/>
                </a:cubicBezTo>
                <a:cubicBezTo>
                  <a:pt x="1704189" y="896158"/>
                  <a:pt x="1812587" y="1001634"/>
                  <a:pt x="1764196" y="1220194"/>
                </a:cubicBezTo>
                <a:cubicBezTo>
                  <a:pt x="1715805" y="1438754"/>
                  <a:pt x="1410802" y="1859929"/>
                  <a:pt x="1257827" y="2027500"/>
                </a:cubicBezTo>
                <a:cubicBezTo>
                  <a:pt x="1104852" y="2195071"/>
                  <a:pt x="975887" y="2240860"/>
                  <a:pt x="846347" y="2225620"/>
                </a:cubicBezTo>
                <a:cubicBezTo>
                  <a:pt x="716807" y="2210380"/>
                  <a:pt x="471628" y="2095571"/>
                  <a:pt x="480587" y="1936060"/>
                </a:cubicBezTo>
                <a:cubicBezTo>
                  <a:pt x="489546" y="1776549"/>
                  <a:pt x="962196" y="1499820"/>
                  <a:pt x="900100" y="1268556"/>
                </a:cubicBezTo>
                <a:cubicBezTo>
                  <a:pt x="838004" y="1037292"/>
                  <a:pt x="216024" y="748557"/>
                  <a:pt x="108012" y="548476"/>
                </a:cubicBezTo>
                <a:cubicBezTo>
                  <a:pt x="0" y="348395"/>
                  <a:pt x="132015" y="136134"/>
                  <a:pt x="252028" y="68067"/>
                </a:cubicBezTo>
                <a:close/>
              </a:path>
            </a:pathLst>
          </a:custGeom>
          <a:noFill/>
          <a:ln w="2857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/>
          <p:cNvSpPr txBox="1"/>
          <p:nvPr/>
        </p:nvSpPr>
        <p:spPr>
          <a:xfrm>
            <a:off x="251520" y="4485474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 err="1" smtClean="0">
                <a:solidFill>
                  <a:schemeClr val="bg1">
                    <a:lumMod val="50000"/>
                  </a:schemeClr>
                </a:solidFill>
              </a:rPr>
              <a:t>recolor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2555776" y="2007585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 err="1" smtClean="0">
                <a:solidFill>
                  <a:schemeClr val="bg1">
                    <a:lumMod val="50000"/>
                  </a:schemeClr>
                </a:solidFill>
              </a:rPr>
              <a:t>restructure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0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da-DK" b="1" dirty="0" err="1" smtClean="0">
                <a:solidFill>
                  <a:srgbClr val="FF0000"/>
                </a:solidFill>
              </a:rPr>
              <a:t>Red</a:t>
            </a:r>
            <a:r>
              <a:rPr lang="da-DK" b="1" dirty="0" err="1" smtClean="0"/>
              <a:t>-Black</a:t>
            </a:r>
            <a:r>
              <a:rPr lang="da-DK" b="1" dirty="0" smtClean="0"/>
              <a:t> </a:t>
            </a:r>
            <a:r>
              <a:rPr lang="da-DK" b="1" dirty="0" err="1" smtClean="0"/>
              <a:t>Tree</a:t>
            </a:r>
            <a:r>
              <a:rPr lang="da-DK" b="1" dirty="0" smtClean="0"/>
              <a:t> - </a:t>
            </a:r>
            <a:r>
              <a:rPr lang="da-DK" b="1" dirty="0" err="1" smtClean="0"/>
              <a:t>rebalancing</a:t>
            </a:r>
            <a:endParaRPr lang="en-US" sz="2700" b="1" dirty="0"/>
          </a:p>
        </p:txBody>
      </p:sp>
      <p:sp>
        <p:nvSpPr>
          <p:cNvPr id="134" name="TextBox 133"/>
          <p:cNvSpPr txBox="1"/>
          <p:nvPr/>
        </p:nvSpPr>
        <p:spPr>
          <a:xfrm>
            <a:off x="251520" y="4845514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 smtClean="0">
                <a:solidFill>
                  <a:schemeClr val="bg1">
                    <a:lumMod val="50000"/>
                  </a:schemeClr>
                </a:solidFill>
              </a:rPr>
              <a:t>O(log n)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3131840" y="2439633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smtClean="0">
                <a:solidFill>
                  <a:schemeClr val="bg1">
                    <a:lumMod val="50000"/>
                  </a:schemeClr>
                </a:solidFill>
              </a:rPr>
              <a:t>O(1)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6" name="Arc 135"/>
          <p:cNvSpPr/>
          <p:nvPr/>
        </p:nvSpPr>
        <p:spPr>
          <a:xfrm>
            <a:off x="2581176" y="2893194"/>
            <a:ext cx="504056" cy="504056"/>
          </a:xfrm>
          <a:prstGeom prst="arc">
            <a:avLst>
              <a:gd name="adj1" fmla="val 14839493"/>
              <a:gd name="adj2" fmla="val 1534873"/>
            </a:avLst>
          </a:prstGeom>
          <a:ln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Arc 136"/>
          <p:cNvSpPr/>
          <p:nvPr/>
        </p:nvSpPr>
        <p:spPr>
          <a:xfrm>
            <a:off x="1619672" y="2177306"/>
            <a:ext cx="550664" cy="504056"/>
          </a:xfrm>
          <a:prstGeom prst="arc">
            <a:avLst>
              <a:gd name="adj1" fmla="val 10722849"/>
              <a:gd name="adj2" fmla="val 18270779"/>
            </a:avLst>
          </a:prstGeom>
          <a:ln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9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3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2" grpId="0" animBg="1"/>
      <p:bldP spid="100" grpId="0" animBg="1"/>
      <p:bldP spid="105" grpId="0" animBg="1"/>
      <p:bldP spid="106" grpId="0" animBg="1"/>
      <p:bldP spid="107" grpId="0"/>
      <p:bldP spid="109" grpId="0"/>
      <p:bldP spid="134" grpId="0"/>
      <p:bldP spid="135" grpId="0"/>
      <p:bldP spid="136" grpId="0" animBg="1"/>
      <p:bldP spid="1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4283968" y="6381328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2400" dirty="0" err="1" smtClean="0">
                <a:solidFill>
                  <a:schemeClr val="bg1">
                    <a:lumMod val="50000"/>
                  </a:schemeClr>
                </a:solidFill>
              </a:rPr>
              <a:t>Driscoll</a:t>
            </a:r>
            <a:r>
              <a:rPr lang="da-DK" sz="24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a-DK" sz="2400" dirty="0" err="1" smtClean="0">
                <a:solidFill>
                  <a:schemeClr val="bg1">
                    <a:lumMod val="50000"/>
                  </a:schemeClr>
                </a:solidFill>
              </a:rPr>
              <a:t>Sarnak</a:t>
            </a:r>
            <a:r>
              <a:rPr lang="da-DK" sz="24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a-DK" sz="2400" dirty="0" err="1" smtClean="0">
                <a:solidFill>
                  <a:schemeClr val="bg1">
                    <a:lumMod val="50000"/>
                  </a:schemeClr>
                </a:solidFill>
              </a:rPr>
              <a:t>Sleator</a:t>
            </a:r>
            <a:r>
              <a:rPr lang="da-DK" sz="24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da-DK" sz="2400" dirty="0" err="1" smtClean="0">
                <a:solidFill>
                  <a:schemeClr val="bg1">
                    <a:lumMod val="50000"/>
                  </a:schemeClr>
                </a:solidFill>
              </a:rPr>
              <a:t>Tarjan</a:t>
            </a:r>
            <a:r>
              <a:rPr lang="da-DK" sz="2400" dirty="0" smtClean="0">
                <a:solidFill>
                  <a:schemeClr val="bg1">
                    <a:lumMod val="50000"/>
                  </a:schemeClr>
                </a:solidFill>
              </a:rPr>
              <a:t> 1986</a:t>
            </a:r>
          </a:p>
        </p:txBody>
      </p:sp>
      <p:sp>
        <p:nvSpPr>
          <p:cNvPr id="130" name="Title 1"/>
          <p:cNvSpPr>
            <a:spLocks noGrp="1"/>
          </p:cNvSpPr>
          <p:nvPr>
            <p:ph type="title"/>
          </p:nvPr>
        </p:nvSpPr>
        <p:spPr>
          <a:xfrm>
            <a:off x="4932040" y="116632"/>
            <a:ext cx="3754760" cy="1143000"/>
          </a:xfrm>
        </p:spPr>
        <p:txBody>
          <a:bodyPr>
            <a:normAutofit/>
          </a:bodyPr>
          <a:lstStyle/>
          <a:p>
            <a:pPr algn="r"/>
            <a:r>
              <a:rPr lang="da-DK" b="1" dirty="0" err="1" smtClean="0">
                <a:solidFill>
                  <a:srgbClr val="FF0000"/>
                </a:solidFill>
              </a:rPr>
              <a:t>Red</a:t>
            </a:r>
            <a:r>
              <a:rPr lang="da-DK" b="1" dirty="0" err="1" smtClean="0"/>
              <a:t>-Black</a:t>
            </a:r>
            <a:r>
              <a:rPr lang="da-DK" b="1" dirty="0" smtClean="0"/>
              <a:t> </a:t>
            </a:r>
            <a:r>
              <a:rPr lang="da-DK" b="1" dirty="0" err="1" smtClean="0"/>
              <a:t>Tree</a:t>
            </a:r>
            <a:endParaRPr lang="en-US" sz="2700" b="1" dirty="0"/>
          </a:p>
        </p:txBody>
      </p:sp>
      <p:grpSp>
        <p:nvGrpSpPr>
          <p:cNvPr id="228" name="Group 227"/>
          <p:cNvGrpSpPr/>
          <p:nvPr/>
        </p:nvGrpSpPr>
        <p:grpSpPr>
          <a:xfrm>
            <a:off x="179512" y="3017218"/>
            <a:ext cx="323660" cy="318310"/>
            <a:chOff x="491996" y="2582778"/>
            <a:chExt cx="323660" cy="318310"/>
          </a:xfrm>
        </p:grpSpPr>
        <p:sp>
          <p:nvSpPr>
            <p:cNvPr id="220" name="Rounded Rectangle 219"/>
            <p:cNvSpPr/>
            <p:nvPr/>
          </p:nvSpPr>
          <p:spPr>
            <a:xfrm>
              <a:off x="491996" y="2582778"/>
              <a:ext cx="323660" cy="31831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539528" y="263691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3</a:t>
              </a:r>
              <a:endParaRPr lang="en-US" sz="1400" b="1" dirty="0"/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821223" y="2888341"/>
            <a:ext cx="432048" cy="576064"/>
            <a:chOff x="1301950" y="2600532"/>
            <a:chExt cx="432048" cy="576064"/>
          </a:xfrm>
        </p:grpSpPr>
        <p:sp>
          <p:nvSpPr>
            <p:cNvPr id="212" name="Rounded Rectangle 211"/>
            <p:cNvSpPr/>
            <p:nvPr/>
          </p:nvSpPr>
          <p:spPr>
            <a:xfrm>
              <a:off x="1301950" y="2600532"/>
              <a:ext cx="432048" cy="57606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/>
            <p:nvPr/>
          </p:nvCxnSpPr>
          <p:spPr>
            <a:xfrm flipV="1">
              <a:off x="1434908" y="2734171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/>
            <p:cNvSpPr/>
            <p:nvPr/>
          </p:nvSpPr>
          <p:spPr>
            <a:xfrm>
              <a:off x="1475680" y="2636936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3</a:t>
              </a:r>
              <a:endParaRPr lang="en-US" sz="1400" b="1" dirty="0"/>
            </a:p>
          </p:txBody>
        </p:sp>
        <p:sp>
          <p:nvSpPr>
            <p:cNvPr id="65" name="Oval 64"/>
            <p:cNvSpPr/>
            <p:nvPr/>
          </p:nvSpPr>
          <p:spPr>
            <a:xfrm>
              <a:off x="1331688" y="2924968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2</a:t>
              </a:r>
              <a:endParaRPr lang="en-US" sz="1400" b="1" dirty="0"/>
            </a:p>
          </p:txBody>
        </p:sp>
      </p:grpSp>
      <p:grpSp>
        <p:nvGrpSpPr>
          <p:cNvPr id="222" name="Group 221"/>
          <p:cNvGrpSpPr/>
          <p:nvPr/>
        </p:nvGrpSpPr>
        <p:grpSpPr>
          <a:xfrm>
            <a:off x="1571322" y="2888047"/>
            <a:ext cx="571216" cy="576652"/>
            <a:chOff x="2166046" y="2606634"/>
            <a:chExt cx="571216" cy="576652"/>
          </a:xfrm>
        </p:grpSpPr>
        <p:sp>
          <p:nvSpPr>
            <p:cNvPr id="213" name="Rounded Rectangle 212"/>
            <p:cNvSpPr/>
            <p:nvPr/>
          </p:nvSpPr>
          <p:spPr>
            <a:xfrm>
              <a:off x="2166046" y="2606634"/>
              <a:ext cx="571216" cy="576652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3" name="Straight Connector 72"/>
            <p:cNvCxnSpPr/>
            <p:nvPr/>
          </p:nvCxnSpPr>
          <p:spPr>
            <a:xfrm flipH="1" flipV="1">
              <a:off x="2445959" y="2742032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V="1">
              <a:off x="2299004" y="2734147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Oval 82"/>
            <p:cNvSpPr/>
            <p:nvPr/>
          </p:nvSpPr>
          <p:spPr>
            <a:xfrm>
              <a:off x="2339776" y="263691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3</a:t>
              </a:r>
              <a:endParaRPr lang="en-US" sz="1400" b="1" dirty="0"/>
            </a:p>
          </p:txBody>
        </p:sp>
        <p:sp>
          <p:nvSpPr>
            <p:cNvPr id="84" name="Oval 83"/>
            <p:cNvSpPr/>
            <p:nvPr/>
          </p:nvSpPr>
          <p:spPr>
            <a:xfrm>
              <a:off x="2195784" y="292494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2</a:t>
              </a:r>
              <a:endParaRPr lang="en-US" sz="1400" b="1" dirty="0"/>
            </a:p>
          </p:txBody>
        </p:sp>
        <p:sp>
          <p:nvSpPr>
            <p:cNvPr id="85" name="Oval 84"/>
            <p:cNvSpPr/>
            <p:nvPr/>
          </p:nvSpPr>
          <p:spPr>
            <a:xfrm>
              <a:off x="2483792" y="292494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8</a:t>
              </a:r>
              <a:endParaRPr lang="en-US" sz="1400" b="1" dirty="0"/>
            </a:p>
          </p:txBody>
        </p:sp>
      </p:grpSp>
      <p:grpSp>
        <p:nvGrpSpPr>
          <p:cNvPr id="223" name="Group 222"/>
          <p:cNvGrpSpPr/>
          <p:nvPr/>
        </p:nvGrpSpPr>
        <p:grpSpPr>
          <a:xfrm>
            <a:off x="2460589" y="2752125"/>
            <a:ext cx="559433" cy="848497"/>
            <a:chOff x="3034145" y="2607221"/>
            <a:chExt cx="559433" cy="848497"/>
          </a:xfrm>
        </p:grpSpPr>
        <p:sp>
          <p:nvSpPr>
            <p:cNvPr id="214" name="Rounded Rectangle 213"/>
            <p:cNvSpPr/>
            <p:nvPr/>
          </p:nvSpPr>
          <p:spPr>
            <a:xfrm>
              <a:off x="3034145" y="2607221"/>
              <a:ext cx="559433" cy="84849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/>
            <p:cNvCxnSpPr/>
            <p:nvPr/>
          </p:nvCxnSpPr>
          <p:spPr>
            <a:xfrm flipH="1" flipV="1">
              <a:off x="3310055" y="2742032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V="1">
              <a:off x="3163100" y="2734147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flipV="1">
              <a:off x="3302202" y="3046325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Oval 99"/>
            <p:cNvSpPr/>
            <p:nvPr/>
          </p:nvSpPr>
          <p:spPr>
            <a:xfrm>
              <a:off x="3203872" y="263691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3</a:t>
              </a:r>
              <a:endParaRPr lang="en-US" sz="1400" b="1" dirty="0"/>
            </a:p>
          </p:txBody>
        </p:sp>
        <p:sp>
          <p:nvSpPr>
            <p:cNvPr id="101" name="Oval 100"/>
            <p:cNvSpPr/>
            <p:nvPr/>
          </p:nvSpPr>
          <p:spPr>
            <a:xfrm>
              <a:off x="3059880" y="292494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2</a:t>
              </a:r>
              <a:endParaRPr lang="en-US" sz="1400" b="1" dirty="0"/>
            </a:p>
          </p:txBody>
        </p:sp>
        <p:sp>
          <p:nvSpPr>
            <p:cNvPr id="102" name="Oval 101"/>
            <p:cNvSpPr/>
            <p:nvPr/>
          </p:nvSpPr>
          <p:spPr>
            <a:xfrm>
              <a:off x="3347888" y="292494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8</a:t>
              </a:r>
              <a:endParaRPr lang="en-US" sz="1400" b="1" dirty="0"/>
            </a:p>
          </p:txBody>
        </p:sp>
        <p:sp>
          <p:nvSpPr>
            <p:cNvPr id="103" name="Oval 102"/>
            <p:cNvSpPr/>
            <p:nvPr/>
          </p:nvSpPr>
          <p:spPr>
            <a:xfrm>
              <a:off x="3203872" y="3212976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6</a:t>
              </a:r>
              <a:endParaRPr lang="en-US" sz="1400" b="1" dirty="0"/>
            </a:p>
          </p:txBody>
        </p:sp>
      </p:grpSp>
      <p:grpSp>
        <p:nvGrpSpPr>
          <p:cNvPr id="224" name="Group 223"/>
          <p:cNvGrpSpPr/>
          <p:nvPr/>
        </p:nvGrpSpPr>
        <p:grpSpPr>
          <a:xfrm>
            <a:off x="3338073" y="2748780"/>
            <a:ext cx="707450" cy="855187"/>
            <a:chOff x="3894238" y="2600531"/>
            <a:chExt cx="707450" cy="855187"/>
          </a:xfrm>
        </p:grpSpPr>
        <p:sp>
          <p:nvSpPr>
            <p:cNvPr id="215" name="Rounded Rectangle 214"/>
            <p:cNvSpPr/>
            <p:nvPr/>
          </p:nvSpPr>
          <p:spPr>
            <a:xfrm>
              <a:off x="3894238" y="2600531"/>
              <a:ext cx="707450" cy="85518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9" name="Straight Connector 108"/>
            <p:cNvCxnSpPr/>
            <p:nvPr/>
          </p:nvCxnSpPr>
          <p:spPr>
            <a:xfrm flipH="1" flipV="1">
              <a:off x="4174151" y="2742032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H="1" flipV="1">
              <a:off x="4326551" y="3075167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flipV="1">
              <a:off x="4027196" y="2734147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flipV="1">
              <a:off x="4166298" y="3046325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Oval 134"/>
            <p:cNvSpPr/>
            <p:nvPr/>
          </p:nvSpPr>
          <p:spPr>
            <a:xfrm>
              <a:off x="4067968" y="263691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3</a:t>
              </a:r>
              <a:endParaRPr lang="en-US" sz="1400" b="1" dirty="0"/>
            </a:p>
          </p:txBody>
        </p:sp>
        <p:sp>
          <p:nvSpPr>
            <p:cNvPr id="136" name="Oval 135"/>
            <p:cNvSpPr/>
            <p:nvPr/>
          </p:nvSpPr>
          <p:spPr>
            <a:xfrm>
              <a:off x="3923976" y="292494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2</a:t>
              </a:r>
              <a:endParaRPr lang="en-US" sz="1400" b="1" dirty="0"/>
            </a:p>
          </p:txBody>
        </p:sp>
        <p:sp>
          <p:nvSpPr>
            <p:cNvPr id="137" name="Oval 136"/>
            <p:cNvSpPr/>
            <p:nvPr/>
          </p:nvSpPr>
          <p:spPr>
            <a:xfrm>
              <a:off x="4211984" y="292494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8</a:t>
              </a:r>
              <a:endParaRPr lang="en-US" sz="1400" b="1" dirty="0"/>
            </a:p>
          </p:txBody>
        </p:sp>
        <p:sp>
          <p:nvSpPr>
            <p:cNvPr id="138" name="Oval 137"/>
            <p:cNvSpPr/>
            <p:nvPr/>
          </p:nvSpPr>
          <p:spPr>
            <a:xfrm>
              <a:off x="4067968" y="3212976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6</a:t>
              </a:r>
              <a:endParaRPr lang="en-US" sz="1400" b="1" dirty="0"/>
            </a:p>
          </p:txBody>
        </p:sp>
        <p:sp>
          <p:nvSpPr>
            <p:cNvPr id="139" name="Oval 138"/>
            <p:cNvSpPr/>
            <p:nvPr/>
          </p:nvSpPr>
          <p:spPr>
            <a:xfrm>
              <a:off x="4356000" y="3212976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9</a:t>
              </a:r>
              <a:endParaRPr lang="en-US" sz="1400" b="1" dirty="0"/>
            </a:p>
          </p:txBody>
        </p:sp>
      </p:grpSp>
      <p:grpSp>
        <p:nvGrpSpPr>
          <p:cNvPr id="225" name="Group 224"/>
          <p:cNvGrpSpPr/>
          <p:nvPr/>
        </p:nvGrpSpPr>
        <p:grpSpPr>
          <a:xfrm>
            <a:off x="4363574" y="2606652"/>
            <a:ext cx="704315" cy="1139443"/>
            <a:chOff x="4764271" y="2607221"/>
            <a:chExt cx="704315" cy="1139443"/>
          </a:xfrm>
        </p:grpSpPr>
        <p:sp>
          <p:nvSpPr>
            <p:cNvPr id="216" name="Rounded Rectangle 215"/>
            <p:cNvSpPr/>
            <p:nvPr/>
          </p:nvSpPr>
          <p:spPr>
            <a:xfrm>
              <a:off x="4764271" y="2607221"/>
              <a:ext cx="704315" cy="113944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4" name="Straight Connector 143"/>
            <p:cNvCxnSpPr/>
            <p:nvPr/>
          </p:nvCxnSpPr>
          <p:spPr>
            <a:xfrm flipH="1" flipV="1">
              <a:off x="5038199" y="2742032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flipH="1" flipV="1">
              <a:off x="5190599" y="3075167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 flipH="1" flipV="1">
              <a:off x="5050130" y="3336461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flipV="1">
              <a:off x="4891244" y="2734147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 flipV="1">
              <a:off x="5030346" y="3046325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Oval 151"/>
            <p:cNvSpPr/>
            <p:nvPr/>
          </p:nvSpPr>
          <p:spPr>
            <a:xfrm>
              <a:off x="4932016" y="263691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3</a:t>
              </a:r>
              <a:endParaRPr lang="en-US" sz="1400" b="1" dirty="0"/>
            </a:p>
          </p:txBody>
        </p:sp>
        <p:sp>
          <p:nvSpPr>
            <p:cNvPr id="153" name="Oval 152"/>
            <p:cNvSpPr/>
            <p:nvPr/>
          </p:nvSpPr>
          <p:spPr>
            <a:xfrm>
              <a:off x="4788024" y="292494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2</a:t>
              </a:r>
              <a:endParaRPr lang="en-US" sz="1400" b="1" dirty="0"/>
            </a:p>
          </p:txBody>
        </p:sp>
        <p:sp>
          <p:nvSpPr>
            <p:cNvPr id="154" name="Oval 153"/>
            <p:cNvSpPr/>
            <p:nvPr/>
          </p:nvSpPr>
          <p:spPr>
            <a:xfrm>
              <a:off x="5076032" y="292494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8</a:t>
              </a:r>
              <a:endParaRPr lang="en-US" sz="1400" b="1" dirty="0"/>
            </a:p>
          </p:txBody>
        </p:sp>
        <p:sp>
          <p:nvSpPr>
            <p:cNvPr id="155" name="Oval 154"/>
            <p:cNvSpPr/>
            <p:nvPr/>
          </p:nvSpPr>
          <p:spPr>
            <a:xfrm>
              <a:off x="4932016" y="3212976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6</a:t>
              </a:r>
              <a:endParaRPr lang="en-US" sz="1400" b="1" dirty="0"/>
            </a:p>
          </p:txBody>
        </p:sp>
        <p:sp>
          <p:nvSpPr>
            <p:cNvPr id="156" name="Oval 155"/>
            <p:cNvSpPr/>
            <p:nvPr/>
          </p:nvSpPr>
          <p:spPr>
            <a:xfrm>
              <a:off x="5220048" y="3212976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9</a:t>
              </a:r>
              <a:endParaRPr lang="en-US" sz="1400" b="1" dirty="0"/>
            </a:p>
          </p:txBody>
        </p:sp>
        <p:sp>
          <p:nvSpPr>
            <p:cNvPr id="158" name="Oval 9"/>
            <p:cNvSpPr/>
            <p:nvPr/>
          </p:nvSpPr>
          <p:spPr>
            <a:xfrm>
              <a:off x="5076032" y="3501008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7</a:t>
              </a:r>
              <a:endParaRPr lang="en-US" sz="1400" b="1" dirty="0"/>
            </a:p>
          </p:txBody>
        </p:sp>
      </p:grpSp>
      <p:grpSp>
        <p:nvGrpSpPr>
          <p:cNvPr id="226" name="Group 225"/>
          <p:cNvGrpSpPr/>
          <p:nvPr/>
        </p:nvGrpSpPr>
        <p:grpSpPr>
          <a:xfrm>
            <a:off x="5385940" y="2610027"/>
            <a:ext cx="842503" cy="1132692"/>
            <a:chOff x="5487044" y="2613973"/>
            <a:chExt cx="842503" cy="1132692"/>
          </a:xfrm>
        </p:grpSpPr>
        <p:sp>
          <p:nvSpPr>
            <p:cNvPr id="217" name="Rounded Rectangle 216"/>
            <p:cNvSpPr/>
            <p:nvPr/>
          </p:nvSpPr>
          <p:spPr>
            <a:xfrm>
              <a:off x="5487044" y="2613973"/>
              <a:ext cx="842503" cy="1132692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1" name="Straight Connector 160"/>
            <p:cNvCxnSpPr/>
            <p:nvPr/>
          </p:nvCxnSpPr>
          <p:spPr>
            <a:xfrm flipH="1" flipV="1">
              <a:off x="5902343" y="2742032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flipH="1" flipV="1">
              <a:off x="6054743" y="3075167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flipH="1" flipV="1">
              <a:off x="5914274" y="3336461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 flipV="1">
              <a:off x="5755388" y="2734147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flipV="1">
              <a:off x="5602771" y="3049173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flipV="1">
              <a:off x="5894490" y="3046325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Oval 168"/>
            <p:cNvSpPr/>
            <p:nvPr/>
          </p:nvSpPr>
          <p:spPr>
            <a:xfrm>
              <a:off x="5796160" y="263691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3</a:t>
              </a:r>
              <a:endParaRPr lang="en-US" sz="1400" b="1" dirty="0"/>
            </a:p>
          </p:txBody>
        </p:sp>
        <p:sp>
          <p:nvSpPr>
            <p:cNvPr id="170" name="Oval 169"/>
            <p:cNvSpPr/>
            <p:nvPr/>
          </p:nvSpPr>
          <p:spPr>
            <a:xfrm>
              <a:off x="5652168" y="292494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2</a:t>
              </a:r>
              <a:endParaRPr lang="en-US" sz="1400" b="1" dirty="0"/>
            </a:p>
          </p:txBody>
        </p:sp>
        <p:sp>
          <p:nvSpPr>
            <p:cNvPr id="171" name="Oval 170"/>
            <p:cNvSpPr/>
            <p:nvPr/>
          </p:nvSpPr>
          <p:spPr>
            <a:xfrm>
              <a:off x="5940176" y="292494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8</a:t>
              </a:r>
              <a:endParaRPr lang="en-US" sz="1400" b="1" dirty="0"/>
            </a:p>
          </p:txBody>
        </p:sp>
        <p:sp>
          <p:nvSpPr>
            <p:cNvPr id="172" name="Oval 171"/>
            <p:cNvSpPr/>
            <p:nvPr/>
          </p:nvSpPr>
          <p:spPr>
            <a:xfrm>
              <a:off x="5796160" y="3212976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6</a:t>
              </a:r>
              <a:endParaRPr lang="en-US" sz="1400" b="1" dirty="0"/>
            </a:p>
          </p:txBody>
        </p:sp>
        <p:sp>
          <p:nvSpPr>
            <p:cNvPr id="173" name="Oval 172"/>
            <p:cNvSpPr/>
            <p:nvPr/>
          </p:nvSpPr>
          <p:spPr>
            <a:xfrm>
              <a:off x="6084192" y="3212976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9</a:t>
              </a:r>
              <a:endParaRPr lang="en-US" sz="1400" b="1" dirty="0"/>
            </a:p>
          </p:txBody>
        </p:sp>
        <p:sp>
          <p:nvSpPr>
            <p:cNvPr id="175" name="Oval 9"/>
            <p:cNvSpPr/>
            <p:nvPr/>
          </p:nvSpPr>
          <p:spPr>
            <a:xfrm>
              <a:off x="5940176" y="3501008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7</a:t>
              </a:r>
              <a:endParaRPr lang="en-US" sz="1400" b="1" dirty="0"/>
            </a:p>
          </p:txBody>
        </p:sp>
        <p:sp>
          <p:nvSpPr>
            <p:cNvPr id="176" name="Oval 175"/>
            <p:cNvSpPr/>
            <p:nvPr/>
          </p:nvSpPr>
          <p:spPr>
            <a:xfrm>
              <a:off x="5508152" y="3212976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1</a:t>
              </a:r>
              <a:endParaRPr lang="en-US" sz="1400" b="1" dirty="0"/>
            </a:p>
          </p:txBody>
        </p:sp>
      </p:grpSp>
      <p:grpSp>
        <p:nvGrpSpPr>
          <p:cNvPr id="227" name="Group 226"/>
          <p:cNvGrpSpPr/>
          <p:nvPr/>
        </p:nvGrpSpPr>
        <p:grpSpPr>
          <a:xfrm>
            <a:off x="6546494" y="2603307"/>
            <a:ext cx="842061" cy="1146133"/>
            <a:chOff x="6354385" y="2606469"/>
            <a:chExt cx="842061" cy="1146133"/>
          </a:xfrm>
        </p:grpSpPr>
        <p:sp>
          <p:nvSpPr>
            <p:cNvPr id="218" name="Rounded Rectangle 217"/>
            <p:cNvSpPr/>
            <p:nvPr/>
          </p:nvSpPr>
          <p:spPr>
            <a:xfrm>
              <a:off x="6354385" y="2606469"/>
              <a:ext cx="842061" cy="114613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8" name="Straight Connector 177"/>
            <p:cNvCxnSpPr/>
            <p:nvPr/>
          </p:nvCxnSpPr>
          <p:spPr>
            <a:xfrm flipH="1" flipV="1">
              <a:off x="6766439" y="2742032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 flipH="1" flipV="1">
              <a:off x="6918839" y="3075167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flipH="1" flipV="1">
              <a:off x="6778370" y="3336461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flipV="1">
              <a:off x="6619484" y="2734147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flipV="1">
              <a:off x="6466867" y="3049173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flipV="1">
              <a:off x="6758586" y="3046325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flipV="1">
              <a:off x="6614146" y="3337205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6" name="Oval 185"/>
            <p:cNvSpPr/>
            <p:nvPr/>
          </p:nvSpPr>
          <p:spPr>
            <a:xfrm>
              <a:off x="6660256" y="263691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3</a:t>
              </a:r>
              <a:endParaRPr lang="en-US" sz="1400" b="1" dirty="0"/>
            </a:p>
          </p:txBody>
        </p:sp>
        <p:sp>
          <p:nvSpPr>
            <p:cNvPr id="187" name="Oval 186"/>
            <p:cNvSpPr/>
            <p:nvPr/>
          </p:nvSpPr>
          <p:spPr>
            <a:xfrm>
              <a:off x="6516264" y="292494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2</a:t>
              </a:r>
              <a:endParaRPr lang="en-US" sz="1400" b="1" dirty="0"/>
            </a:p>
          </p:txBody>
        </p:sp>
        <p:sp>
          <p:nvSpPr>
            <p:cNvPr id="188" name="Oval 187"/>
            <p:cNvSpPr/>
            <p:nvPr/>
          </p:nvSpPr>
          <p:spPr>
            <a:xfrm>
              <a:off x="6804272" y="292494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8</a:t>
              </a:r>
              <a:endParaRPr lang="en-US" sz="1400" b="1" dirty="0"/>
            </a:p>
          </p:txBody>
        </p:sp>
        <p:sp>
          <p:nvSpPr>
            <p:cNvPr id="189" name="Oval 188"/>
            <p:cNvSpPr/>
            <p:nvPr/>
          </p:nvSpPr>
          <p:spPr>
            <a:xfrm>
              <a:off x="6660256" y="3212976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6</a:t>
              </a:r>
              <a:endParaRPr lang="en-US" sz="1400" b="1" dirty="0"/>
            </a:p>
          </p:txBody>
        </p:sp>
        <p:sp>
          <p:nvSpPr>
            <p:cNvPr id="190" name="Oval 189"/>
            <p:cNvSpPr/>
            <p:nvPr/>
          </p:nvSpPr>
          <p:spPr>
            <a:xfrm>
              <a:off x="6948288" y="3212976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9</a:t>
              </a:r>
              <a:endParaRPr lang="en-US" sz="1400" b="1" dirty="0"/>
            </a:p>
          </p:txBody>
        </p:sp>
        <p:sp>
          <p:nvSpPr>
            <p:cNvPr id="191" name="Oval 190"/>
            <p:cNvSpPr/>
            <p:nvPr/>
          </p:nvSpPr>
          <p:spPr>
            <a:xfrm>
              <a:off x="6516240" y="3501008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4</a:t>
              </a:r>
              <a:endParaRPr lang="en-US" sz="1400" b="1" dirty="0"/>
            </a:p>
          </p:txBody>
        </p:sp>
        <p:sp>
          <p:nvSpPr>
            <p:cNvPr id="192" name="Oval 9"/>
            <p:cNvSpPr/>
            <p:nvPr/>
          </p:nvSpPr>
          <p:spPr>
            <a:xfrm>
              <a:off x="6804272" y="3501008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7</a:t>
              </a:r>
              <a:endParaRPr lang="en-US" sz="1400" b="1" dirty="0"/>
            </a:p>
          </p:txBody>
        </p:sp>
        <p:sp>
          <p:nvSpPr>
            <p:cNvPr id="193" name="Oval 192"/>
            <p:cNvSpPr/>
            <p:nvPr/>
          </p:nvSpPr>
          <p:spPr>
            <a:xfrm>
              <a:off x="6372248" y="3212976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1</a:t>
              </a:r>
              <a:endParaRPr lang="en-US" sz="1400" b="1" dirty="0"/>
            </a:p>
          </p:txBody>
        </p:sp>
      </p:grpSp>
      <p:grpSp>
        <p:nvGrpSpPr>
          <p:cNvPr id="271" name="Group 270"/>
          <p:cNvGrpSpPr/>
          <p:nvPr/>
        </p:nvGrpSpPr>
        <p:grpSpPr>
          <a:xfrm>
            <a:off x="7706603" y="2564904"/>
            <a:ext cx="1257885" cy="1222939"/>
            <a:chOff x="7308304" y="3029301"/>
            <a:chExt cx="1257885" cy="1222939"/>
          </a:xfrm>
        </p:grpSpPr>
        <p:sp>
          <p:nvSpPr>
            <p:cNvPr id="230" name="Rounded Rectangle 229"/>
            <p:cNvSpPr/>
            <p:nvPr/>
          </p:nvSpPr>
          <p:spPr>
            <a:xfrm>
              <a:off x="7308304" y="3029301"/>
              <a:ext cx="1257885" cy="122293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7" name="Straight Connector 266"/>
            <p:cNvCxnSpPr/>
            <p:nvPr/>
          </p:nvCxnSpPr>
          <p:spPr>
            <a:xfrm flipV="1">
              <a:off x="8134233" y="3534184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/>
            <p:cNvCxnSpPr/>
            <p:nvPr/>
          </p:nvCxnSpPr>
          <p:spPr>
            <a:xfrm flipH="1" flipV="1">
              <a:off x="7876183" y="3809066"/>
              <a:ext cx="112195" cy="25805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7884392" y="396949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5</a:t>
              </a:r>
              <a:endParaRPr lang="en-US" sz="1400" b="1" dirty="0"/>
            </a:p>
          </p:txBody>
        </p:sp>
        <p:cxnSp>
          <p:nvCxnSpPr>
            <p:cNvPr id="231" name="Straight Connector 230"/>
            <p:cNvCxnSpPr/>
            <p:nvPr/>
          </p:nvCxnSpPr>
          <p:spPr>
            <a:xfrm flipH="1" flipV="1">
              <a:off x="7742393" y="3498550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/>
            <p:cNvCxnSpPr/>
            <p:nvPr/>
          </p:nvCxnSpPr>
          <p:spPr>
            <a:xfrm flipH="1" flipV="1">
              <a:off x="8028384" y="3212977"/>
              <a:ext cx="234875" cy="30437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232"/>
            <p:cNvCxnSpPr/>
            <p:nvPr/>
          </p:nvCxnSpPr>
          <p:spPr>
            <a:xfrm flipH="1" flipV="1">
              <a:off x="8282259" y="3514768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/>
            <p:cNvCxnSpPr/>
            <p:nvPr/>
          </p:nvCxnSpPr>
          <p:spPr>
            <a:xfrm flipV="1">
              <a:off x="7595438" y="3490665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/>
            <p:cNvCxnSpPr/>
            <p:nvPr/>
          </p:nvCxnSpPr>
          <p:spPr>
            <a:xfrm flipV="1">
              <a:off x="7442821" y="3805691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flipV="1">
              <a:off x="7740352" y="3191985"/>
              <a:ext cx="231196" cy="30902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8" name="Oval 237"/>
            <p:cNvSpPr/>
            <p:nvPr/>
          </p:nvSpPr>
          <p:spPr>
            <a:xfrm>
              <a:off x="7636210" y="3393430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3</a:t>
              </a:r>
              <a:endParaRPr lang="en-US" sz="1400" b="1" dirty="0"/>
            </a:p>
          </p:txBody>
        </p:sp>
        <p:sp>
          <p:nvSpPr>
            <p:cNvPr id="239" name="Oval 238"/>
            <p:cNvSpPr/>
            <p:nvPr/>
          </p:nvSpPr>
          <p:spPr>
            <a:xfrm>
              <a:off x="7492218" y="368146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2</a:t>
              </a:r>
              <a:endParaRPr lang="en-US" sz="1400" b="1" dirty="0"/>
            </a:p>
          </p:txBody>
        </p:sp>
        <p:sp>
          <p:nvSpPr>
            <p:cNvPr id="240" name="Oval 239"/>
            <p:cNvSpPr/>
            <p:nvPr/>
          </p:nvSpPr>
          <p:spPr>
            <a:xfrm>
              <a:off x="8172424" y="342902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8</a:t>
              </a:r>
              <a:endParaRPr lang="en-US" sz="1400" b="1" dirty="0"/>
            </a:p>
          </p:txBody>
        </p:sp>
        <p:sp>
          <p:nvSpPr>
            <p:cNvPr id="241" name="Oval 240"/>
            <p:cNvSpPr/>
            <p:nvPr/>
          </p:nvSpPr>
          <p:spPr>
            <a:xfrm>
              <a:off x="7884368" y="3068960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6</a:t>
              </a:r>
              <a:endParaRPr lang="en-US" sz="1400" b="1" dirty="0"/>
            </a:p>
          </p:txBody>
        </p:sp>
        <p:sp>
          <p:nvSpPr>
            <p:cNvPr id="242" name="Oval 241"/>
            <p:cNvSpPr/>
            <p:nvPr/>
          </p:nvSpPr>
          <p:spPr>
            <a:xfrm>
              <a:off x="8316416" y="368146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9</a:t>
              </a:r>
              <a:endParaRPr lang="en-US" sz="1400" b="1" dirty="0"/>
            </a:p>
          </p:txBody>
        </p:sp>
        <p:sp>
          <p:nvSpPr>
            <p:cNvPr id="243" name="Oval 242"/>
            <p:cNvSpPr/>
            <p:nvPr/>
          </p:nvSpPr>
          <p:spPr>
            <a:xfrm>
              <a:off x="7762792" y="368146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4</a:t>
              </a:r>
              <a:endParaRPr lang="en-US" sz="1400" b="1" dirty="0"/>
            </a:p>
          </p:txBody>
        </p:sp>
        <p:sp>
          <p:nvSpPr>
            <p:cNvPr id="244" name="Oval 9"/>
            <p:cNvSpPr/>
            <p:nvPr/>
          </p:nvSpPr>
          <p:spPr>
            <a:xfrm>
              <a:off x="8028384" y="368146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7</a:t>
              </a:r>
              <a:endParaRPr lang="en-US" sz="1400" b="1" dirty="0"/>
            </a:p>
          </p:txBody>
        </p:sp>
        <p:sp>
          <p:nvSpPr>
            <p:cNvPr id="245" name="Oval 244"/>
            <p:cNvSpPr/>
            <p:nvPr/>
          </p:nvSpPr>
          <p:spPr>
            <a:xfrm>
              <a:off x="7348202" y="396949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1</a:t>
              </a:r>
              <a:endParaRPr lang="en-US" sz="1400" b="1" dirty="0"/>
            </a:p>
          </p:txBody>
        </p:sp>
      </p:grpSp>
      <p:sp>
        <p:nvSpPr>
          <p:cNvPr id="283" name="Right Arrow 282"/>
          <p:cNvSpPr/>
          <p:nvPr/>
        </p:nvSpPr>
        <p:spPr>
          <a:xfrm>
            <a:off x="553200" y="3070844"/>
            <a:ext cx="202376" cy="25696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Right Arrow 283"/>
          <p:cNvSpPr/>
          <p:nvPr/>
        </p:nvSpPr>
        <p:spPr>
          <a:xfrm>
            <a:off x="1314224" y="3070844"/>
            <a:ext cx="202376" cy="25696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Right Arrow 284"/>
          <p:cNvSpPr/>
          <p:nvPr/>
        </p:nvSpPr>
        <p:spPr>
          <a:xfrm>
            <a:off x="2195736" y="3070844"/>
            <a:ext cx="202376" cy="25696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Right Arrow 285"/>
          <p:cNvSpPr/>
          <p:nvPr/>
        </p:nvSpPr>
        <p:spPr>
          <a:xfrm>
            <a:off x="3073480" y="3070844"/>
            <a:ext cx="202376" cy="25696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ight Arrow 286"/>
          <p:cNvSpPr/>
          <p:nvPr/>
        </p:nvSpPr>
        <p:spPr>
          <a:xfrm>
            <a:off x="4099008" y="3070844"/>
            <a:ext cx="202376" cy="25696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Right Arrow 287"/>
          <p:cNvSpPr/>
          <p:nvPr/>
        </p:nvSpPr>
        <p:spPr>
          <a:xfrm>
            <a:off x="5120768" y="3070844"/>
            <a:ext cx="202376" cy="25696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Right Arrow 288"/>
          <p:cNvSpPr/>
          <p:nvPr/>
        </p:nvSpPr>
        <p:spPr>
          <a:xfrm>
            <a:off x="6286544" y="3070844"/>
            <a:ext cx="202376" cy="25696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Right Arrow 289"/>
          <p:cNvSpPr/>
          <p:nvPr/>
        </p:nvSpPr>
        <p:spPr>
          <a:xfrm>
            <a:off x="7438672" y="3070844"/>
            <a:ext cx="202376" cy="25696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Rectangle 292"/>
          <p:cNvSpPr/>
          <p:nvPr/>
        </p:nvSpPr>
        <p:spPr>
          <a:xfrm>
            <a:off x="107504" y="2537782"/>
            <a:ext cx="7532175" cy="125125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6" name="Group 245"/>
          <p:cNvGrpSpPr/>
          <p:nvPr/>
        </p:nvGrpSpPr>
        <p:grpSpPr>
          <a:xfrm>
            <a:off x="3336949" y="3789040"/>
            <a:ext cx="703699" cy="875564"/>
            <a:chOff x="5487044" y="2613973"/>
            <a:chExt cx="703699" cy="875564"/>
          </a:xfrm>
        </p:grpSpPr>
        <p:sp>
          <p:nvSpPr>
            <p:cNvPr id="247" name="Rounded Rectangle 246"/>
            <p:cNvSpPr/>
            <p:nvPr/>
          </p:nvSpPr>
          <p:spPr>
            <a:xfrm>
              <a:off x="5487044" y="2613973"/>
              <a:ext cx="703699" cy="87556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8" name="Straight Connector 247"/>
            <p:cNvCxnSpPr/>
            <p:nvPr/>
          </p:nvCxnSpPr>
          <p:spPr>
            <a:xfrm flipH="1" flipV="1">
              <a:off x="5902343" y="2742032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flipV="1">
              <a:off x="5755388" y="2734147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flipV="1">
              <a:off x="5602771" y="3049173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flipV="1">
              <a:off x="5894490" y="3046325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4" name="Oval 253"/>
            <p:cNvSpPr/>
            <p:nvPr/>
          </p:nvSpPr>
          <p:spPr>
            <a:xfrm>
              <a:off x="5796160" y="263691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3</a:t>
              </a:r>
              <a:endParaRPr lang="en-US" sz="1400" b="1" dirty="0"/>
            </a:p>
          </p:txBody>
        </p:sp>
        <p:sp>
          <p:nvSpPr>
            <p:cNvPr id="255" name="Oval 254"/>
            <p:cNvSpPr/>
            <p:nvPr/>
          </p:nvSpPr>
          <p:spPr>
            <a:xfrm>
              <a:off x="5652168" y="292494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2</a:t>
              </a:r>
              <a:endParaRPr lang="en-US" sz="1400" b="1" dirty="0"/>
            </a:p>
          </p:txBody>
        </p:sp>
        <p:sp>
          <p:nvSpPr>
            <p:cNvPr id="256" name="Oval 255"/>
            <p:cNvSpPr/>
            <p:nvPr/>
          </p:nvSpPr>
          <p:spPr>
            <a:xfrm>
              <a:off x="5940176" y="292494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8</a:t>
              </a:r>
              <a:endParaRPr lang="en-US" sz="1400" b="1" dirty="0"/>
            </a:p>
          </p:txBody>
        </p:sp>
        <p:sp>
          <p:nvSpPr>
            <p:cNvPr id="257" name="Oval 256"/>
            <p:cNvSpPr/>
            <p:nvPr/>
          </p:nvSpPr>
          <p:spPr>
            <a:xfrm>
              <a:off x="5796160" y="3212976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6</a:t>
              </a:r>
              <a:endParaRPr lang="en-US" sz="1400" b="1" dirty="0"/>
            </a:p>
          </p:txBody>
        </p:sp>
        <p:sp>
          <p:nvSpPr>
            <p:cNvPr id="260" name="Oval 259"/>
            <p:cNvSpPr/>
            <p:nvPr/>
          </p:nvSpPr>
          <p:spPr>
            <a:xfrm>
              <a:off x="5508152" y="3212976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1</a:t>
              </a:r>
              <a:endParaRPr lang="en-US" sz="1400" b="1" dirty="0"/>
            </a:p>
          </p:txBody>
        </p:sp>
      </p:grpSp>
      <p:grpSp>
        <p:nvGrpSpPr>
          <p:cNvPr id="272" name="Group 271"/>
          <p:cNvGrpSpPr/>
          <p:nvPr/>
        </p:nvGrpSpPr>
        <p:grpSpPr>
          <a:xfrm>
            <a:off x="2387197" y="1772816"/>
            <a:ext cx="703699" cy="875564"/>
            <a:chOff x="5487044" y="2613973"/>
            <a:chExt cx="703699" cy="875564"/>
          </a:xfrm>
        </p:grpSpPr>
        <p:sp>
          <p:nvSpPr>
            <p:cNvPr id="273" name="Rounded Rectangle 272"/>
            <p:cNvSpPr/>
            <p:nvPr/>
          </p:nvSpPr>
          <p:spPr>
            <a:xfrm>
              <a:off x="5487044" y="2613973"/>
              <a:ext cx="703699" cy="87556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4" name="Straight Connector 273"/>
            <p:cNvCxnSpPr/>
            <p:nvPr/>
          </p:nvCxnSpPr>
          <p:spPr>
            <a:xfrm flipH="1" flipV="1">
              <a:off x="5902343" y="2742032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Straight Connector 274"/>
            <p:cNvCxnSpPr/>
            <p:nvPr/>
          </p:nvCxnSpPr>
          <p:spPr>
            <a:xfrm flipV="1">
              <a:off x="5755388" y="2734147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Straight Connector 275"/>
            <p:cNvCxnSpPr/>
            <p:nvPr/>
          </p:nvCxnSpPr>
          <p:spPr>
            <a:xfrm flipV="1">
              <a:off x="5602771" y="3049173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8" name="Oval 277"/>
            <p:cNvSpPr/>
            <p:nvPr/>
          </p:nvSpPr>
          <p:spPr>
            <a:xfrm>
              <a:off x="5796160" y="263691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3</a:t>
              </a:r>
              <a:endParaRPr lang="en-US" sz="1400" b="1" dirty="0"/>
            </a:p>
          </p:txBody>
        </p:sp>
        <p:sp>
          <p:nvSpPr>
            <p:cNvPr id="279" name="Oval 278"/>
            <p:cNvSpPr/>
            <p:nvPr/>
          </p:nvSpPr>
          <p:spPr>
            <a:xfrm>
              <a:off x="5652168" y="292494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2</a:t>
              </a:r>
              <a:endParaRPr lang="en-US" sz="1400" b="1" dirty="0"/>
            </a:p>
          </p:txBody>
        </p:sp>
        <p:sp>
          <p:nvSpPr>
            <p:cNvPr id="280" name="Oval 279"/>
            <p:cNvSpPr/>
            <p:nvPr/>
          </p:nvSpPr>
          <p:spPr>
            <a:xfrm>
              <a:off x="5940176" y="2924944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8</a:t>
              </a:r>
              <a:endParaRPr lang="en-US" sz="1400" b="1" dirty="0"/>
            </a:p>
          </p:txBody>
        </p:sp>
        <p:sp>
          <p:nvSpPr>
            <p:cNvPr id="282" name="Oval 281"/>
            <p:cNvSpPr/>
            <p:nvPr/>
          </p:nvSpPr>
          <p:spPr>
            <a:xfrm>
              <a:off x="5508152" y="3212976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1</a:t>
              </a:r>
              <a:endParaRPr lang="en-US" sz="1400" b="1" dirty="0"/>
            </a:p>
          </p:txBody>
        </p:sp>
      </p:grpSp>
      <p:sp>
        <p:nvSpPr>
          <p:cNvPr id="295" name="Title 1"/>
          <p:cNvSpPr txBox="1">
            <a:spLocks/>
          </p:cNvSpPr>
          <p:nvPr/>
        </p:nvSpPr>
        <p:spPr>
          <a:xfrm>
            <a:off x="1393304" y="116632"/>
            <a:ext cx="37547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Ephemeral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7" name="Title 1"/>
          <p:cNvSpPr txBox="1">
            <a:spLocks/>
          </p:cNvSpPr>
          <p:nvPr/>
        </p:nvSpPr>
        <p:spPr>
          <a:xfrm>
            <a:off x="755576" y="116632"/>
            <a:ext cx="440283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Persistent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8" name="Title 1"/>
          <p:cNvSpPr txBox="1">
            <a:spLocks/>
          </p:cNvSpPr>
          <p:nvPr/>
        </p:nvSpPr>
        <p:spPr>
          <a:xfrm>
            <a:off x="2905472" y="3933056"/>
            <a:ext cx="1810544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query</a:t>
            </a:r>
            <a:r>
              <a:rPr kumimoji="0" lang="da-DK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a-DK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only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9" name="Title 1"/>
          <p:cNvSpPr txBox="1">
            <a:spLocks/>
          </p:cNvSpPr>
          <p:nvPr/>
        </p:nvSpPr>
        <p:spPr>
          <a:xfrm>
            <a:off x="539552" y="116632"/>
            <a:ext cx="22322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Partially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6" name="Right Brace 295"/>
          <p:cNvSpPr/>
          <p:nvPr/>
        </p:nvSpPr>
        <p:spPr>
          <a:xfrm rot="5400000">
            <a:off x="3743908" y="368660"/>
            <a:ext cx="144016" cy="712879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0" name="Right Arrow 299"/>
          <p:cNvSpPr/>
          <p:nvPr/>
        </p:nvSpPr>
        <p:spPr>
          <a:xfrm rot="2040000">
            <a:off x="3059832" y="3569462"/>
            <a:ext cx="202376" cy="25696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Right Arrow 300"/>
          <p:cNvSpPr/>
          <p:nvPr/>
        </p:nvSpPr>
        <p:spPr>
          <a:xfrm rot="-2040000">
            <a:off x="2106268" y="2561350"/>
            <a:ext cx="202376" cy="25696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02" name="Group 301"/>
          <p:cNvGrpSpPr/>
          <p:nvPr/>
        </p:nvGrpSpPr>
        <p:grpSpPr>
          <a:xfrm>
            <a:off x="7706603" y="3934253"/>
            <a:ext cx="1257885" cy="1222939"/>
            <a:chOff x="7308304" y="3029301"/>
            <a:chExt cx="1257885" cy="1222939"/>
          </a:xfrm>
        </p:grpSpPr>
        <p:sp>
          <p:nvSpPr>
            <p:cNvPr id="303" name="Rounded Rectangle 302"/>
            <p:cNvSpPr/>
            <p:nvPr/>
          </p:nvSpPr>
          <p:spPr>
            <a:xfrm>
              <a:off x="7308304" y="3029301"/>
              <a:ext cx="1257885" cy="122293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4" name="Straight Connector 303"/>
            <p:cNvCxnSpPr/>
            <p:nvPr/>
          </p:nvCxnSpPr>
          <p:spPr>
            <a:xfrm flipV="1">
              <a:off x="8134233" y="3534184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Straight Connector 304"/>
            <p:cNvCxnSpPr/>
            <p:nvPr/>
          </p:nvCxnSpPr>
          <p:spPr>
            <a:xfrm flipH="1" flipV="1">
              <a:off x="7876183" y="3809066"/>
              <a:ext cx="112195" cy="25805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6" name="Oval 305"/>
            <p:cNvSpPr/>
            <p:nvPr/>
          </p:nvSpPr>
          <p:spPr>
            <a:xfrm>
              <a:off x="7884392" y="396949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5</a:t>
              </a:r>
              <a:endParaRPr lang="en-US" sz="1400" b="1" dirty="0"/>
            </a:p>
          </p:txBody>
        </p:sp>
        <p:cxnSp>
          <p:nvCxnSpPr>
            <p:cNvPr id="307" name="Straight Connector 306"/>
            <p:cNvCxnSpPr/>
            <p:nvPr/>
          </p:nvCxnSpPr>
          <p:spPr>
            <a:xfrm flipH="1" flipV="1">
              <a:off x="7742393" y="3498550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/>
            <p:cNvCxnSpPr/>
            <p:nvPr/>
          </p:nvCxnSpPr>
          <p:spPr>
            <a:xfrm flipH="1" flipV="1">
              <a:off x="8028384" y="3212977"/>
              <a:ext cx="234875" cy="30437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/>
            <p:cNvCxnSpPr/>
            <p:nvPr/>
          </p:nvCxnSpPr>
          <p:spPr>
            <a:xfrm flipH="1" flipV="1">
              <a:off x="8282259" y="3514768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/>
            <p:cNvCxnSpPr/>
            <p:nvPr/>
          </p:nvCxnSpPr>
          <p:spPr>
            <a:xfrm flipV="1">
              <a:off x="7595438" y="3490665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Straight Connector 310"/>
            <p:cNvCxnSpPr/>
            <p:nvPr/>
          </p:nvCxnSpPr>
          <p:spPr>
            <a:xfrm flipV="1">
              <a:off x="7442821" y="3805691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Straight Connector 311"/>
            <p:cNvCxnSpPr/>
            <p:nvPr/>
          </p:nvCxnSpPr>
          <p:spPr>
            <a:xfrm flipV="1">
              <a:off x="7740352" y="3191985"/>
              <a:ext cx="231196" cy="30902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3" name="Oval 312"/>
            <p:cNvSpPr/>
            <p:nvPr/>
          </p:nvSpPr>
          <p:spPr>
            <a:xfrm>
              <a:off x="7636210" y="3393430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3</a:t>
              </a:r>
              <a:endParaRPr lang="en-US" sz="1400" b="1" dirty="0"/>
            </a:p>
          </p:txBody>
        </p:sp>
        <p:sp>
          <p:nvSpPr>
            <p:cNvPr id="314" name="Oval 313"/>
            <p:cNvSpPr/>
            <p:nvPr/>
          </p:nvSpPr>
          <p:spPr>
            <a:xfrm>
              <a:off x="7492218" y="368146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2</a:t>
              </a:r>
              <a:endParaRPr lang="en-US" sz="1400" b="1" dirty="0"/>
            </a:p>
          </p:txBody>
        </p:sp>
        <p:sp>
          <p:nvSpPr>
            <p:cNvPr id="315" name="Oval 314"/>
            <p:cNvSpPr/>
            <p:nvPr/>
          </p:nvSpPr>
          <p:spPr>
            <a:xfrm>
              <a:off x="8172424" y="342902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8</a:t>
              </a:r>
              <a:endParaRPr lang="en-US" sz="1400" b="1" dirty="0"/>
            </a:p>
          </p:txBody>
        </p:sp>
        <p:sp>
          <p:nvSpPr>
            <p:cNvPr id="316" name="Oval 315"/>
            <p:cNvSpPr/>
            <p:nvPr/>
          </p:nvSpPr>
          <p:spPr>
            <a:xfrm>
              <a:off x="7884368" y="3068960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6</a:t>
              </a:r>
              <a:endParaRPr lang="en-US" sz="1400" b="1" dirty="0"/>
            </a:p>
          </p:txBody>
        </p:sp>
        <p:sp>
          <p:nvSpPr>
            <p:cNvPr id="317" name="Oval 316"/>
            <p:cNvSpPr/>
            <p:nvPr/>
          </p:nvSpPr>
          <p:spPr>
            <a:xfrm>
              <a:off x="8316416" y="368146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9</a:t>
              </a:r>
              <a:endParaRPr lang="en-US" sz="1400" b="1" dirty="0"/>
            </a:p>
          </p:txBody>
        </p:sp>
        <p:sp>
          <p:nvSpPr>
            <p:cNvPr id="318" name="Oval 317"/>
            <p:cNvSpPr/>
            <p:nvPr/>
          </p:nvSpPr>
          <p:spPr>
            <a:xfrm>
              <a:off x="7762792" y="368146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4</a:t>
              </a:r>
              <a:endParaRPr lang="en-US" sz="1400" b="1" dirty="0"/>
            </a:p>
          </p:txBody>
        </p:sp>
        <p:sp>
          <p:nvSpPr>
            <p:cNvPr id="319" name="Oval 9"/>
            <p:cNvSpPr/>
            <p:nvPr/>
          </p:nvSpPr>
          <p:spPr>
            <a:xfrm>
              <a:off x="8028384" y="368146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7</a:t>
              </a:r>
              <a:endParaRPr lang="en-US" sz="1400" b="1" dirty="0"/>
            </a:p>
          </p:txBody>
        </p:sp>
        <p:sp>
          <p:nvSpPr>
            <p:cNvPr id="320" name="Oval 319"/>
            <p:cNvSpPr/>
            <p:nvPr/>
          </p:nvSpPr>
          <p:spPr>
            <a:xfrm>
              <a:off x="7348202" y="396949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1</a:t>
              </a:r>
              <a:endParaRPr lang="en-US" sz="1400" b="1" dirty="0"/>
            </a:p>
          </p:txBody>
        </p:sp>
      </p:grpSp>
      <p:sp>
        <p:nvSpPr>
          <p:cNvPr id="321" name="Right Arrow 320"/>
          <p:cNvSpPr/>
          <p:nvPr/>
        </p:nvSpPr>
        <p:spPr>
          <a:xfrm rot="2040000">
            <a:off x="7362852" y="3785486"/>
            <a:ext cx="202376" cy="25696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2" name="Group 321"/>
          <p:cNvGrpSpPr/>
          <p:nvPr/>
        </p:nvGrpSpPr>
        <p:grpSpPr>
          <a:xfrm>
            <a:off x="7706603" y="1196752"/>
            <a:ext cx="1257885" cy="1222939"/>
            <a:chOff x="7308304" y="3029301"/>
            <a:chExt cx="1257885" cy="1222939"/>
          </a:xfrm>
        </p:grpSpPr>
        <p:sp>
          <p:nvSpPr>
            <p:cNvPr id="323" name="Rounded Rectangle 322"/>
            <p:cNvSpPr/>
            <p:nvPr/>
          </p:nvSpPr>
          <p:spPr>
            <a:xfrm>
              <a:off x="7308304" y="3029301"/>
              <a:ext cx="1257885" cy="122293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4" name="Straight Connector 323"/>
            <p:cNvCxnSpPr/>
            <p:nvPr/>
          </p:nvCxnSpPr>
          <p:spPr>
            <a:xfrm flipV="1">
              <a:off x="8134233" y="3534184"/>
              <a:ext cx="140246" cy="25244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Straight Connector 324"/>
            <p:cNvCxnSpPr/>
            <p:nvPr/>
          </p:nvCxnSpPr>
          <p:spPr>
            <a:xfrm flipH="1" flipV="1">
              <a:off x="7876183" y="3809066"/>
              <a:ext cx="112195" cy="25805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6" name="Oval 325"/>
            <p:cNvSpPr/>
            <p:nvPr/>
          </p:nvSpPr>
          <p:spPr>
            <a:xfrm>
              <a:off x="7884392" y="396949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5</a:t>
              </a:r>
              <a:endParaRPr lang="en-US" sz="1400" b="1" dirty="0"/>
            </a:p>
          </p:txBody>
        </p:sp>
        <p:cxnSp>
          <p:nvCxnSpPr>
            <p:cNvPr id="327" name="Straight Connector 326"/>
            <p:cNvCxnSpPr/>
            <p:nvPr/>
          </p:nvCxnSpPr>
          <p:spPr>
            <a:xfrm flipH="1" flipV="1">
              <a:off x="7742393" y="3498550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Straight Connector 327"/>
            <p:cNvCxnSpPr/>
            <p:nvPr/>
          </p:nvCxnSpPr>
          <p:spPr>
            <a:xfrm flipH="1" flipV="1">
              <a:off x="8028384" y="3212977"/>
              <a:ext cx="234875" cy="30437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Straight Connector 328"/>
            <p:cNvCxnSpPr/>
            <p:nvPr/>
          </p:nvCxnSpPr>
          <p:spPr>
            <a:xfrm flipH="1" flipV="1">
              <a:off x="8282259" y="3514768"/>
              <a:ext cx="142756" cy="2818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Straight Connector 329"/>
            <p:cNvCxnSpPr/>
            <p:nvPr/>
          </p:nvCxnSpPr>
          <p:spPr>
            <a:xfrm flipV="1">
              <a:off x="7595438" y="3490665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Straight Connector 330"/>
            <p:cNvCxnSpPr/>
            <p:nvPr/>
          </p:nvCxnSpPr>
          <p:spPr>
            <a:xfrm flipV="1">
              <a:off x="7442821" y="3805691"/>
              <a:ext cx="140329" cy="2851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2" name="Straight Connector 331"/>
            <p:cNvCxnSpPr/>
            <p:nvPr/>
          </p:nvCxnSpPr>
          <p:spPr>
            <a:xfrm flipV="1">
              <a:off x="7740352" y="3191985"/>
              <a:ext cx="231196" cy="30902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3" name="Oval 332"/>
            <p:cNvSpPr/>
            <p:nvPr/>
          </p:nvSpPr>
          <p:spPr>
            <a:xfrm>
              <a:off x="7636210" y="3393430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3</a:t>
              </a:r>
              <a:endParaRPr lang="en-US" sz="1400" b="1" dirty="0"/>
            </a:p>
          </p:txBody>
        </p:sp>
        <p:sp>
          <p:nvSpPr>
            <p:cNvPr id="334" name="Oval 333"/>
            <p:cNvSpPr/>
            <p:nvPr/>
          </p:nvSpPr>
          <p:spPr>
            <a:xfrm>
              <a:off x="7492218" y="368146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2</a:t>
              </a:r>
              <a:endParaRPr lang="en-US" sz="1400" b="1" dirty="0"/>
            </a:p>
          </p:txBody>
        </p:sp>
        <p:sp>
          <p:nvSpPr>
            <p:cNvPr id="335" name="Oval 334"/>
            <p:cNvSpPr/>
            <p:nvPr/>
          </p:nvSpPr>
          <p:spPr>
            <a:xfrm>
              <a:off x="8172424" y="342902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8</a:t>
              </a:r>
              <a:endParaRPr lang="en-US" sz="1400" b="1" dirty="0"/>
            </a:p>
          </p:txBody>
        </p:sp>
        <p:sp>
          <p:nvSpPr>
            <p:cNvPr id="336" name="Oval 335"/>
            <p:cNvSpPr/>
            <p:nvPr/>
          </p:nvSpPr>
          <p:spPr>
            <a:xfrm>
              <a:off x="7884368" y="3068960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6</a:t>
              </a:r>
              <a:endParaRPr lang="en-US" sz="1400" b="1" dirty="0"/>
            </a:p>
          </p:txBody>
        </p:sp>
        <p:sp>
          <p:nvSpPr>
            <p:cNvPr id="337" name="Oval 336"/>
            <p:cNvSpPr/>
            <p:nvPr/>
          </p:nvSpPr>
          <p:spPr>
            <a:xfrm>
              <a:off x="8316416" y="368146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9</a:t>
              </a:r>
              <a:endParaRPr lang="en-US" sz="1400" b="1" dirty="0"/>
            </a:p>
          </p:txBody>
        </p:sp>
        <p:sp>
          <p:nvSpPr>
            <p:cNvPr id="338" name="Oval 337"/>
            <p:cNvSpPr/>
            <p:nvPr/>
          </p:nvSpPr>
          <p:spPr>
            <a:xfrm>
              <a:off x="7762792" y="368146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4</a:t>
              </a:r>
              <a:endParaRPr lang="en-US" sz="1400" b="1" dirty="0"/>
            </a:p>
          </p:txBody>
        </p:sp>
        <p:sp>
          <p:nvSpPr>
            <p:cNvPr id="339" name="Oval 9"/>
            <p:cNvSpPr/>
            <p:nvPr/>
          </p:nvSpPr>
          <p:spPr>
            <a:xfrm>
              <a:off x="8028384" y="3681462"/>
              <a:ext cx="216000" cy="216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7</a:t>
              </a:r>
              <a:endParaRPr lang="en-US" sz="1400" b="1" dirty="0"/>
            </a:p>
          </p:txBody>
        </p:sp>
        <p:sp>
          <p:nvSpPr>
            <p:cNvPr id="340" name="Oval 339"/>
            <p:cNvSpPr/>
            <p:nvPr/>
          </p:nvSpPr>
          <p:spPr>
            <a:xfrm>
              <a:off x="7348202" y="3969494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1400" b="1" dirty="0" smtClean="0"/>
                <a:t>1</a:t>
              </a:r>
              <a:endParaRPr lang="en-US" sz="1400" b="1" dirty="0"/>
            </a:p>
          </p:txBody>
        </p:sp>
      </p:grpSp>
      <p:sp>
        <p:nvSpPr>
          <p:cNvPr id="341" name="Right Arrow 340"/>
          <p:cNvSpPr/>
          <p:nvPr/>
        </p:nvSpPr>
        <p:spPr>
          <a:xfrm rot="-2040000">
            <a:off x="7362852" y="2311490"/>
            <a:ext cx="202376" cy="25696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2" name="Title 1"/>
          <p:cNvSpPr txBox="1">
            <a:spLocks/>
          </p:cNvSpPr>
          <p:nvPr/>
        </p:nvSpPr>
        <p:spPr>
          <a:xfrm>
            <a:off x="1475656" y="116632"/>
            <a:ext cx="12961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Fully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49" name="Rounded Rectangle 348"/>
          <p:cNvSpPr/>
          <p:nvPr/>
        </p:nvSpPr>
        <p:spPr>
          <a:xfrm>
            <a:off x="827584" y="5373216"/>
            <a:ext cx="7560840" cy="792088"/>
          </a:xfrm>
          <a:prstGeom prst="roundRect">
            <a:avLst>
              <a:gd name="adj" fmla="val 28407"/>
            </a:avLst>
          </a:prstGeom>
          <a:solidFill>
            <a:srgbClr val="F2F2F2">
              <a:alpha val="94902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600"/>
              </a:lnSpc>
            </a:pPr>
            <a:r>
              <a:rPr lang="da-DK" sz="2800" b="1" dirty="0" err="1" smtClean="0">
                <a:solidFill>
                  <a:srgbClr val="C00000"/>
                </a:solidFill>
              </a:rPr>
              <a:t>Expensive</a:t>
            </a:r>
            <a:r>
              <a:rPr lang="da-DK" sz="2800" b="1" dirty="0" smtClean="0">
                <a:solidFill>
                  <a:srgbClr val="C00000"/>
                </a:solidFill>
              </a:rPr>
              <a:t> 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record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updates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performing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2800" b="1" dirty="0" err="1" smtClean="0">
                <a:solidFill>
                  <a:srgbClr val="C00000"/>
                </a:solidFill>
              </a:rPr>
              <a:t>many</a:t>
            </a:r>
            <a:r>
              <a:rPr lang="da-DK" sz="2800" b="1" dirty="0" smtClean="0">
                <a:solidFill>
                  <a:srgbClr val="C00000"/>
                </a:solidFill>
              </a:rPr>
              <a:t> </a:t>
            </a:r>
            <a:r>
              <a:rPr lang="da-DK" sz="2800" b="1" dirty="0" err="1" smtClean="0">
                <a:solidFill>
                  <a:srgbClr val="C00000"/>
                </a:solidFill>
              </a:rPr>
              <a:t>modifications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53" name="TextBox 352"/>
          <p:cNvSpPr txBox="1"/>
          <p:nvPr/>
        </p:nvSpPr>
        <p:spPr>
          <a:xfrm>
            <a:off x="611560" y="1844824"/>
            <a:ext cx="1512168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da-DK" sz="2800" b="1" dirty="0" smtClean="0">
                <a:solidFill>
                  <a:schemeClr val="accent1">
                    <a:lumMod val="75000"/>
                  </a:schemeClr>
                </a:solidFill>
              </a:rPr>
              <a:t>Version </a:t>
            </a:r>
          </a:p>
          <a:p>
            <a:pPr algn="ctr"/>
            <a:r>
              <a:rPr lang="da-DK" sz="2800" b="1" dirty="0" err="1" smtClean="0">
                <a:solidFill>
                  <a:schemeClr val="accent1">
                    <a:lumMod val="75000"/>
                  </a:schemeClr>
                </a:solidFill>
              </a:rPr>
              <a:t>tree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2" name="Rounded Rectangle 351"/>
          <p:cNvSpPr/>
          <p:nvPr/>
        </p:nvSpPr>
        <p:spPr>
          <a:xfrm>
            <a:off x="827584" y="1484784"/>
            <a:ext cx="7560840" cy="3384376"/>
          </a:xfrm>
          <a:prstGeom prst="roundRect">
            <a:avLst/>
          </a:prstGeom>
          <a:solidFill>
            <a:srgbClr val="F2F2F2">
              <a:alpha val="94902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da-DK" sz="3600" b="1" dirty="0" err="1" smtClean="0">
                <a:solidFill>
                  <a:srgbClr val="C00000"/>
                </a:solidFill>
              </a:rPr>
              <a:t>Contributions</a:t>
            </a:r>
            <a:r>
              <a:rPr lang="da-DK" sz="3600" b="1" dirty="0" smtClean="0">
                <a:solidFill>
                  <a:srgbClr val="C00000"/>
                </a:solidFill>
              </a:rPr>
              <a:t> of  </a:t>
            </a:r>
            <a:r>
              <a:rPr lang="da-DK" sz="3600" b="1" dirty="0" err="1" smtClean="0">
                <a:solidFill>
                  <a:srgbClr val="C00000"/>
                </a:solidFill>
              </a:rPr>
              <a:t>Driscoll</a:t>
            </a:r>
            <a:r>
              <a:rPr lang="da-DK" sz="3600" b="1" dirty="0" smtClean="0">
                <a:solidFill>
                  <a:srgbClr val="C00000"/>
                </a:solidFill>
              </a:rPr>
              <a:t> et al.</a:t>
            </a:r>
          </a:p>
          <a:p>
            <a:pPr marL="514350" indent="-514350" algn="ctr">
              <a:buFont typeface="+mj-lt"/>
              <a:buAutoNum type="arabicPeriod"/>
            </a:pPr>
            <a:endParaRPr lang="da-DK" sz="2800" b="1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Red-black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trees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with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O(1)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modifications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per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update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displacement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paths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endParaRPr lang="da-DK" sz="1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General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technique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to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make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pointer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based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data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structures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a-DK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persistent</a:t>
            </a:r>
            <a:endParaRPr lang="da-DK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283" grpId="0" animBg="1"/>
      <p:bldP spid="284" grpId="0" animBg="1"/>
      <p:bldP spid="285" grpId="0" animBg="1"/>
      <p:bldP spid="286" grpId="0" animBg="1"/>
      <p:bldP spid="287" grpId="0" animBg="1"/>
      <p:bldP spid="288" grpId="0" animBg="1"/>
      <p:bldP spid="289" grpId="0" animBg="1"/>
      <p:bldP spid="290" grpId="0" animBg="1"/>
      <p:bldP spid="293" grpId="0" animBg="1"/>
      <p:bldP spid="293" grpId="1" animBg="1"/>
      <p:bldP spid="295" grpId="0"/>
      <p:bldP spid="295" grpId="1"/>
      <p:bldP spid="297" grpId="0"/>
      <p:bldP spid="298" grpId="0"/>
      <p:bldP spid="298" grpId="1"/>
      <p:bldP spid="299" grpId="0"/>
      <p:bldP spid="299" grpId="1"/>
      <p:bldP spid="296" grpId="0" animBg="1"/>
      <p:bldP spid="296" grpId="1" animBg="1"/>
      <p:bldP spid="300" grpId="0" animBg="1"/>
      <p:bldP spid="301" grpId="1" animBg="1"/>
      <p:bldP spid="321" grpId="0" animBg="1"/>
      <p:bldP spid="341" grpId="0" animBg="1"/>
      <p:bldP spid="342" grpId="0"/>
      <p:bldP spid="349" grpId="0" animBg="1"/>
      <p:bldP spid="353" grpId="0"/>
      <p:bldP spid="35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2263</TotalTime>
  <Words>885</Words>
  <Application>Microsoft Office PowerPoint</Application>
  <PresentationFormat>On-screen Show (4:3)</PresentationFormat>
  <Paragraphs>345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Fully Persistent B-Trees</vt:lpstr>
      <vt:lpstr>Binary Tree</vt:lpstr>
      <vt:lpstr>Binary Search Tree</vt:lpstr>
      <vt:lpstr>Insert(5)</vt:lpstr>
      <vt:lpstr>Balanced Binary Search Tree</vt:lpstr>
      <vt:lpstr>Report(2,7)</vt:lpstr>
      <vt:lpstr>Red-Black Tree</vt:lpstr>
      <vt:lpstr>Red-Black Tree - rebalancing</vt:lpstr>
      <vt:lpstr>Red-Black Tree</vt:lpstr>
      <vt:lpstr>Fully Persistent Search Trees</vt:lpstr>
      <vt:lpstr>Results</vt:lpstr>
      <vt:lpstr>Incremental Search Tree Updates</vt:lpstr>
      <vt:lpstr>Slide 13</vt:lpstr>
      <vt:lpstr>Thank You</vt:lpstr>
    </vt:vector>
  </TitlesOfParts>
  <Company>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xzx</dc:title>
  <dc:creator>Gerth Stølting Brodal</dc:creator>
  <cp:lastModifiedBy>Gerth Stølting Brodal</cp:lastModifiedBy>
  <cp:revision>39</cp:revision>
  <dcterms:created xsi:type="dcterms:W3CDTF">2012-01-11T19:45:34Z</dcterms:created>
  <dcterms:modified xsi:type="dcterms:W3CDTF">2012-01-18T01:18:37Z</dcterms:modified>
</cp:coreProperties>
</file>