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90" r:id="rId3"/>
    <p:sldId id="263" r:id="rId4"/>
    <p:sldId id="262" r:id="rId5"/>
    <p:sldId id="293" r:id="rId6"/>
    <p:sldId id="264" r:id="rId7"/>
    <p:sldId id="265" r:id="rId8"/>
    <p:sldId id="286" r:id="rId9"/>
    <p:sldId id="266" r:id="rId10"/>
    <p:sldId id="267" r:id="rId11"/>
    <p:sldId id="284" r:id="rId12"/>
    <p:sldId id="292" r:id="rId13"/>
    <p:sldId id="289" r:id="rId14"/>
    <p:sldId id="258" r:id="rId15"/>
    <p:sldId id="269" r:id="rId16"/>
    <p:sldId id="288" r:id="rId17"/>
    <p:sldId id="291" r:id="rId18"/>
    <p:sldId id="287" r:id="rId19"/>
    <p:sldId id="272" r:id="rId20"/>
    <p:sldId id="275" r:id="rId21"/>
    <p:sldId id="277" r:id="rId22"/>
    <p:sldId id="279" r:id="rId23"/>
    <p:sldId id="283" r:id="rId24"/>
    <p:sldId id="285" r:id="rId25"/>
    <p:sldId id="268" r:id="rId26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86213" autoAdjust="0"/>
  </p:normalViewPr>
  <p:slideViewPr>
    <p:cSldViewPr>
      <p:cViewPr>
        <p:scale>
          <a:sx n="150" d="100"/>
          <a:sy n="150" d="100"/>
        </p:scale>
        <p:origin x="-163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23C4-F8A6-445F-AA0C-2DCB1DB6D135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4D51B-3D24-45C0-8591-70D7DEF9CA4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 smtClean="0"/>
              <a:t>Algoritmik</a:t>
            </a:r>
            <a:r>
              <a:rPr lang="da-DK" smtClean="0"/>
              <a:t> er et emne som på datalogi studiet bliver</a:t>
            </a:r>
            <a:r>
              <a:rPr lang="da-DK" baseline="0" smtClean="0"/>
              <a:t> dækket på første år af de introducerende kurser </a:t>
            </a:r>
            <a:r>
              <a:rPr lang="da-DK" b="1" baseline="0" smtClean="0"/>
              <a:t>algoritmer og datastrukturer 1+2</a:t>
            </a:r>
          </a:p>
          <a:p>
            <a:r>
              <a:rPr lang="da-DK" b="1" baseline="0" smtClean="0"/>
              <a:t>Fokus: Finde effektive metoder til at løse problemer</a:t>
            </a:r>
          </a:p>
          <a:p>
            <a:r>
              <a:rPr lang="da-DK" b="1" baseline="0" smtClean="0"/>
              <a:t>Sekundært: At omsætte løsninger til programmer</a:t>
            </a:r>
            <a:endParaRPr lang="da-DK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63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ÆndrerA2 til der bliver en cykel</a:t>
            </a:r>
          </a:p>
          <a:p>
            <a:r>
              <a:rPr lang="da-DK" smtClean="0"/>
              <a:t>Cykel kan</a:t>
            </a:r>
            <a:r>
              <a:rPr lang="da-DK" baseline="0" smtClean="0"/>
              <a:t> findes ved at følge afhængigheder baglæns indtil en cykel nødvendigvis er fundet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Sanity</a:t>
            </a:r>
            <a:r>
              <a:rPr lang="da-DK" dirty="0" smtClean="0"/>
              <a:t> check</a:t>
            </a:r>
            <a:r>
              <a:rPr lang="da-DK" baseline="0" dirty="0" smtClean="0"/>
              <a:t> af vej data 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Sanity</a:t>
            </a:r>
            <a:r>
              <a:rPr lang="da-DK" dirty="0" smtClean="0"/>
              <a:t> check</a:t>
            </a:r>
            <a:r>
              <a:rPr lang="da-DK" baseline="0" dirty="0" smtClean="0"/>
              <a:t> af </a:t>
            </a:r>
            <a:r>
              <a:rPr lang="da-DK" b="1" baseline="0" dirty="0" smtClean="0"/>
              <a:t>vej-data </a:t>
            </a:r>
            <a:r>
              <a:rPr lang="da-DK" baseline="0" dirty="0" smtClean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Sanity</a:t>
            </a:r>
            <a:r>
              <a:rPr lang="da-DK" dirty="0" smtClean="0"/>
              <a:t> check</a:t>
            </a:r>
            <a:r>
              <a:rPr lang="da-DK" baseline="0" dirty="0" smtClean="0"/>
              <a:t> af </a:t>
            </a:r>
            <a:r>
              <a:rPr lang="da-DK" b="1" baseline="0" dirty="0" smtClean="0"/>
              <a:t>vej-data </a:t>
            </a:r>
            <a:r>
              <a:rPr lang="da-DK" baseline="0" dirty="0" smtClean="0"/>
              <a:t>– alt skal gerne være en stærk sammenhængskomponent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Job scheduling</a:t>
            </a:r>
          </a:p>
          <a:p>
            <a:pPr marL="171450" indent="-171450">
              <a:buFont typeface="Arial" charset="0"/>
              <a:buChar char="•"/>
            </a:pPr>
            <a:r>
              <a:rPr lang="en-US" smtClean="0"/>
              <a:t>Dependency </a:t>
            </a:r>
            <a:r>
              <a:rPr lang="en-US" err="1" smtClean="0"/>
              <a:t>analyse</a:t>
            </a:r>
            <a:r>
              <a:rPr lang="en-US" smtClean="0"/>
              <a:t> </a:t>
            </a:r>
            <a:r>
              <a:rPr lang="en-US" err="1" smtClean="0"/>
              <a:t>i</a:t>
            </a:r>
            <a:r>
              <a:rPr lang="en-US" baseline="0" smtClean="0"/>
              <a:t> </a:t>
            </a:r>
            <a:r>
              <a:rPr lang="en-US" baseline="0" err="1" smtClean="0"/>
              <a:t>f.eks</a:t>
            </a:r>
            <a:r>
              <a:rPr lang="en-US" baseline="0" smtClean="0"/>
              <a:t>. “make”</a:t>
            </a:r>
          </a:p>
          <a:p>
            <a:pPr marL="171450" indent="-171450">
              <a:buFont typeface="Arial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84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597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721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Undladt ulovlige tilstande for det enkelte</a:t>
            </a:r>
            <a:r>
              <a:rPr lang="da-DK" baseline="0" smtClean="0"/>
              <a:t> lyskryds</a:t>
            </a:r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002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9C249-6064-4A83-9FA1-EF2CC43D90AB}" type="slidenum">
              <a:rPr lang="da-DK" smtClean="0"/>
              <a:pPr eaLnBrk="1" hangingPunct="1"/>
              <a:t>21</a:t>
            </a:fld>
            <a:endParaRPr lang="da-DK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a-DK" smtClean="0"/>
              <a:t>Tilstande/konfigurationer</a:t>
            </a:r>
          </a:p>
          <a:p>
            <a:pPr eaLnBrk="1" hangingPunct="1">
              <a:buFontTx/>
              <a:buChar char="•"/>
            </a:pPr>
            <a:r>
              <a:rPr lang="da-DK" smtClean="0"/>
              <a:t>Start tilstand</a:t>
            </a:r>
            <a:r>
              <a:rPr lang="da-DK" b="1" smtClean="0"/>
              <a:t>2954 tilstande der kan nås fra starttilstanden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639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2A934B-4443-457F-8505-E84D4FDE336C}" type="slidenum">
              <a:rPr lang="da-DK" smtClean="0"/>
              <a:pPr eaLnBrk="1" hangingPunct="1"/>
              <a:t>23</a:t>
            </a:fld>
            <a:endParaRPr lang="da-DK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Max random walk over 100 forsøg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210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DETTE FOREDRAG</a:t>
            </a:r>
            <a:r>
              <a:rPr lang="da-DK" baseline="0" dirty="0" smtClean="0"/>
              <a:t> : </a:t>
            </a:r>
            <a:r>
              <a:rPr lang="da-DK" b="1" baseline="0" dirty="0" smtClean="0"/>
              <a:t>Ignoreret</a:t>
            </a:r>
            <a:r>
              <a:rPr lang="da-DK" baseline="0" dirty="0" smtClean="0"/>
              <a:t> at finde EFFEKTIVE LØSNINGER.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08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Ækvivalent problem = find</a:t>
            </a:r>
            <a:r>
              <a:rPr lang="da-DK" baseline="0" smtClean="0"/>
              <a:t> et punkt planen (centrum) der er længst mulig fra et input punkt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Voronoi diagram anvendelse : Hvilken</a:t>
            </a:r>
            <a:r>
              <a:rPr lang="da-DK" baseline="0" smtClean="0"/>
              <a:t> radiomast er tættest på ?</a:t>
            </a:r>
            <a:endParaRPr lang="da-DK" smtClean="0"/>
          </a:p>
          <a:p>
            <a:r>
              <a:rPr lang="da-DK" smtClean="0"/>
              <a:t>Voronoi diagram</a:t>
            </a:r>
            <a:r>
              <a:rPr lang="da-DK" baseline="0" smtClean="0"/>
              <a:t> : </a:t>
            </a:r>
            <a:r>
              <a:rPr lang="da-DK" b="1" baseline="0" smtClean="0"/>
              <a:t>potentielt n</a:t>
            </a:r>
            <a:r>
              <a:rPr lang="da-DK" b="1" baseline="30000" smtClean="0"/>
              <a:t>2</a:t>
            </a:r>
            <a:r>
              <a:rPr lang="da-DK" b="1" baseline="0" smtClean="0"/>
              <a:t> kanter</a:t>
            </a:r>
            <a:r>
              <a:rPr lang="da-DK" baseline="0" smtClean="0"/>
              <a:t> (del af </a:t>
            </a:r>
            <a:r>
              <a:rPr lang="da-DK" baseline="0" err="1" smtClean="0"/>
              <a:t>bisektorer</a:t>
            </a:r>
            <a:r>
              <a:rPr lang="da-DK" baseline="0" smtClean="0"/>
              <a:t>), men kan vise at der er kun er </a:t>
            </a:r>
            <a:r>
              <a:rPr lang="da-DK" baseline="0" smtClean="0"/>
              <a:t>≤ 2n</a:t>
            </a:r>
          </a:p>
          <a:p>
            <a:endParaRPr lang="da-DK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Voronoi</a:t>
            </a:r>
            <a:r>
              <a:rPr lang="da-DK" dirty="0" smtClean="0"/>
              <a:t> diagram anvendelse : Hvilken</a:t>
            </a:r>
            <a:r>
              <a:rPr lang="da-DK" baseline="0" dirty="0" smtClean="0"/>
              <a:t> radiomast er tættest på ?</a:t>
            </a:r>
            <a:endParaRPr lang="da-DK" dirty="0" smtClean="0"/>
          </a:p>
          <a:p>
            <a:r>
              <a:rPr lang="da-DK" dirty="0" err="1" smtClean="0"/>
              <a:t>Voronoi</a:t>
            </a:r>
            <a:r>
              <a:rPr lang="da-DK" dirty="0" smtClean="0"/>
              <a:t> diagram</a:t>
            </a:r>
            <a:r>
              <a:rPr lang="da-DK" baseline="0" dirty="0" smtClean="0"/>
              <a:t> </a:t>
            </a:r>
            <a:r>
              <a:rPr lang="da-DK" baseline="0" smtClean="0"/>
              <a:t>: </a:t>
            </a:r>
            <a:r>
              <a:rPr lang="da-DK" b="1" baseline="0" smtClean="0"/>
              <a:t>potentielt </a:t>
            </a:r>
            <a:r>
              <a:rPr lang="da-DK" b="1" baseline="0" dirty="0" smtClean="0"/>
              <a:t>n</a:t>
            </a:r>
            <a:r>
              <a:rPr lang="da-DK" b="1" baseline="30000" dirty="0" smtClean="0"/>
              <a:t>2</a:t>
            </a:r>
            <a:r>
              <a:rPr lang="da-DK" b="1" baseline="0" dirty="0" smtClean="0"/>
              <a:t> kanter</a:t>
            </a:r>
            <a:r>
              <a:rPr lang="da-DK" baseline="0" dirty="0" smtClean="0"/>
              <a:t> (del af </a:t>
            </a:r>
            <a:r>
              <a:rPr lang="da-DK" baseline="0" dirty="0" err="1" smtClean="0"/>
              <a:t>bisektorer</a:t>
            </a:r>
            <a:r>
              <a:rPr lang="da-DK" baseline="0" dirty="0" smtClean="0"/>
              <a:t>), men kan vise at der er kun er </a:t>
            </a:r>
            <a:r>
              <a:rPr lang="da-DK" baseline="0" smtClean="0"/>
              <a:t>≤</a:t>
            </a:r>
            <a:r>
              <a:rPr lang="da-DK" baseline="0" smtClean="0"/>
              <a:t>2n</a:t>
            </a:r>
          </a:p>
          <a:p>
            <a:endParaRPr lang="da-DK" baseline="0" smtClean="0"/>
          </a:p>
          <a:p>
            <a:r>
              <a:rPr lang="da-DK" baseline="0" smtClean="0"/>
              <a:t>Bevis for 2n: Lav bounding konveks polygon (+1 flade og flere kanter og knuder) og antag ikke tre punkter på en cirkel (perputation =&gt; flere kanter og knuder).</a:t>
            </a:r>
          </a:p>
          <a:p>
            <a:r>
              <a:rPr lang="da-DK" baseline="0" smtClean="0"/>
              <a:t>Kan nu antage alle knuder grad 3. Dvs 3V=2E. Euler V-E+F=2 =&gt; 2/3*E-E+(n+1)=2 =&gt; n-1 = 1/3E =&gt; E=3n-3 =&gt; sum af boundaries = 6n-6 =&gt; forventet 6</a:t>
            </a:r>
            <a:endParaRPr lang="da-DK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Bevis for </a:t>
            </a:r>
            <a:r>
              <a:rPr lang="da-DK" err="1" smtClean="0"/>
              <a:t>Euler</a:t>
            </a:r>
            <a:r>
              <a:rPr lang="da-DK" smtClean="0"/>
              <a:t>:</a:t>
            </a:r>
            <a:r>
              <a:rPr lang="da-DK" baseline="0" smtClean="0"/>
              <a:t> Induktion. Start med en knude; hver yderligere kant tilføjer enten en flade eller en knude.</a:t>
            </a:r>
            <a:endParaRPr lang="da-DK" smtClean="0"/>
          </a:p>
          <a:p>
            <a:r>
              <a:rPr lang="da-DK" b="1" smtClean="0"/>
              <a:t>V≥3 =&gt; E≤3V-6 </a:t>
            </a:r>
            <a:r>
              <a:rPr lang="da-DK" smtClean="0"/>
              <a:t>: </a:t>
            </a:r>
          </a:p>
          <a:p>
            <a:r>
              <a:rPr lang="da-DK" smtClean="0"/>
              <a:t>*  Hver flade mindst</a:t>
            </a:r>
            <a:r>
              <a:rPr lang="da-DK" baseline="0" smtClean="0"/>
              <a:t> 3 tilstødende (halv)kanter; </a:t>
            </a:r>
          </a:p>
          <a:p>
            <a:r>
              <a:rPr lang="da-DK" baseline="0" smtClean="0"/>
              <a:t>*  2E=#halv-kanter≥3F</a:t>
            </a:r>
          </a:p>
          <a:p>
            <a:pPr marL="171450" indent="-171450">
              <a:buFont typeface="Arial" charset="0"/>
              <a:buChar char="•"/>
            </a:pPr>
            <a:r>
              <a:rPr lang="da-DK" smtClean="0"/>
              <a:t>F≤2/3*E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smtClean="0"/>
              <a:t>V+2/3*E-E ≥ 2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smtClean="0"/>
              <a:t>V≥2+E/3</a:t>
            </a:r>
          </a:p>
          <a:p>
            <a:pPr marL="171450" indent="-171450">
              <a:buFont typeface="Arial" charset="0"/>
              <a:buChar char="•"/>
            </a:pPr>
            <a:r>
              <a:rPr lang="da-DK" baseline="0" smtClean="0"/>
              <a:t>E≤3V-6</a:t>
            </a:r>
          </a:p>
          <a:p>
            <a:pPr marL="171450" indent="-171450">
              <a:buFont typeface="Arial" charset="0"/>
              <a:buChar char="•"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353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Sjællandsgade ensrettet</a:t>
            </a:r>
          </a:p>
          <a:p>
            <a:r>
              <a:rPr lang="da-DK" smtClean="0"/>
              <a:t>Kanter kan</a:t>
            </a:r>
            <a:r>
              <a:rPr lang="da-DK" baseline="0" smtClean="0"/>
              <a:t> have tilknyttet et tal der angiver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676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21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Dynamisk opdatering = skal kun opdatere det der kan nås fra den opdaterede celle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4D51B-3D24-45C0-8591-70D7DEF9CA4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87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94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64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63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28851-D126-4FC0-AD20-36D6C609D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C00000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C000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C0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9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5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3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970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19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97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97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81FE6-6235-4D59-BEB2-0C22E4312680}" type="datetimeFigureOut">
              <a:rPr lang="da-DK" smtClean="0"/>
              <a:t>08-04-2014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699B-7935-456E-B215-9223E8CBB1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4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02" y="116632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800" dirty="0" smtClean="0">
                <a:solidFill>
                  <a:srgbClr val="C00000"/>
                </a:solidFill>
              </a:rPr>
              <a:t>Algoritmer</a:t>
            </a:r>
          </a:p>
          <a:p>
            <a:pPr algn="ctr"/>
            <a:endParaRPr lang="da-DK" sz="8800" dirty="0">
              <a:solidFill>
                <a:srgbClr val="C00000"/>
              </a:solidFill>
            </a:endParaRPr>
          </a:p>
          <a:p>
            <a:pPr algn="ctr"/>
            <a:endParaRPr lang="da-DK" dirty="0" smtClean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dirty="0" smtClean="0"/>
          </a:p>
          <a:p>
            <a:pPr algn="ctr"/>
            <a:endParaRPr lang="da-DK" dirty="0"/>
          </a:p>
          <a:p>
            <a:pPr algn="ctr"/>
            <a:endParaRPr lang="da-DK" sz="3600" dirty="0" smtClean="0"/>
          </a:p>
          <a:p>
            <a:pPr algn="ctr"/>
            <a:r>
              <a:rPr lang="da-DK" sz="3600" dirty="0" smtClean="0"/>
              <a:t>Gerth </a:t>
            </a:r>
            <a:r>
              <a:rPr lang="da-DK" sz="3600" dirty="0" err="1" smtClean="0"/>
              <a:t>Stølting</a:t>
            </a:r>
            <a:r>
              <a:rPr lang="da-DK" sz="3600" dirty="0" smtClean="0"/>
              <a:t> Brodal</a:t>
            </a:r>
          </a:p>
          <a:p>
            <a:pPr algn="ctr"/>
            <a:endParaRPr lang="da-DK" sz="2000" dirty="0"/>
          </a:p>
          <a:p>
            <a:pPr algn="ctr"/>
            <a:r>
              <a:rPr lang="da-DK" sz="2000" dirty="0" smtClean="0"/>
              <a:t>Institut for Datalogi</a:t>
            </a:r>
          </a:p>
          <a:p>
            <a:pPr algn="ctr"/>
            <a:r>
              <a:rPr lang="da-DK" sz="2000" dirty="0" smtClean="0"/>
              <a:t>Aarhus Universitet</a:t>
            </a:r>
            <a:endParaRPr lang="da-DK" sz="2000" dirty="0"/>
          </a:p>
          <a:p>
            <a:pPr algn="ctr"/>
            <a:endParaRPr lang="da-DK" dirty="0"/>
          </a:p>
          <a:p>
            <a:pPr algn="ctr"/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MasterClass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 i 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Matematik</a:t>
            </a:r>
            <a:r>
              <a:rPr lang="da-DK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a-DK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da-DK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da-DK" smtClean="0">
                <a:solidFill>
                  <a:schemeClr val="bg1">
                    <a:lumMod val="65000"/>
                  </a:schemeClr>
                </a:solidFill>
              </a:rPr>
              <a:t>april </a:t>
            </a:r>
            <a:r>
              <a:rPr lang="da-DK" smtClean="0">
                <a:solidFill>
                  <a:schemeClr val="bg1">
                    <a:lumMod val="65000"/>
                  </a:schemeClr>
                </a:solidFill>
              </a:rPr>
              <a:t>2014, 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Aarhus Universitet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977227" y="1772816"/>
            <a:ext cx="5187061" cy="2499129"/>
            <a:chOff x="1198920" y="1293275"/>
            <a:chExt cx="6824094" cy="3287853"/>
          </a:xfrm>
        </p:grpSpPr>
        <p:grpSp>
          <p:nvGrpSpPr>
            <p:cNvPr id="5" name="Group 4"/>
            <p:cNvGrpSpPr/>
            <p:nvPr/>
          </p:nvGrpSpPr>
          <p:grpSpPr>
            <a:xfrm>
              <a:off x="1198920" y="1293275"/>
              <a:ext cx="6824094" cy="3287853"/>
              <a:chOff x="700234" y="1916832"/>
              <a:chExt cx="6824094" cy="328785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700234" y="1916832"/>
                <a:ext cx="6824094" cy="3287853"/>
                <a:chOff x="455601" y="1920849"/>
                <a:chExt cx="6824094" cy="3287853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43" name="Oval 42"/>
                <p:cNvSpPr/>
                <p:nvPr/>
              </p:nvSpPr>
              <p:spPr>
                <a:xfrm>
                  <a:off x="5321647" y="3155988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455601" y="1920849"/>
                  <a:ext cx="6402647" cy="3287853"/>
                  <a:chOff x="455601" y="1920849"/>
                  <a:chExt cx="6402647" cy="3287853"/>
                </a:xfrm>
                <a:grpFill/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989043" y="1993764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2110602" y="194423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649163" y="192084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4900200" y="2265883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14980" y="3523130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788356" y="3571336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2809332" y="2812447"/>
                    <a:ext cx="2766604" cy="23108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1637115" y="348596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55601" y="291384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0" name="Freeform 39"/>
              <p:cNvSpPr/>
              <p:nvPr/>
            </p:nvSpPr>
            <p:spPr>
              <a:xfrm>
                <a:off x="1403350" y="2597150"/>
                <a:ext cx="1905000" cy="1612900"/>
              </a:xfrm>
              <a:custGeom>
                <a:avLst/>
                <a:gdLst>
                  <a:gd name="connsiteX0" fmla="*/ 0 w 1905000"/>
                  <a:gd name="connsiteY0" fmla="*/ 901700 h 1612900"/>
                  <a:gd name="connsiteX1" fmla="*/ 476250 w 1905000"/>
                  <a:gd name="connsiteY1" fmla="*/ 0 h 1612900"/>
                  <a:gd name="connsiteX2" fmla="*/ 1797050 w 1905000"/>
                  <a:gd name="connsiteY2" fmla="*/ 508000 h 1612900"/>
                  <a:gd name="connsiteX3" fmla="*/ 1905000 w 1905000"/>
                  <a:gd name="connsiteY3" fmla="*/ 965200 h 1612900"/>
                  <a:gd name="connsiteX4" fmla="*/ 622300 w 1905000"/>
                  <a:gd name="connsiteY4" fmla="*/ 1612900 h 1612900"/>
                  <a:gd name="connsiteX5" fmla="*/ 406400 w 1905000"/>
                  <a:gd name="connsiteY5" fmla="*/ 1543050 h 1612900"/>
                  <a:gd name="connsiteX6" fmla="*/ 0 w 1905000"/>
                  <a:gd name="connsiteY6" fmla="*/ 90170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0" h="1612900">
                    <a:moveTo>
                      <a:pt x="0" y="901700"/>
                    </a:moveTo>
                    <a:lnTo>
                      <a:pt x="476250" y="0"/>
                    </a:lnTo>
                    <a:lnTo>
                      <a:pt x="1797050" y="508000"/>
                    </a:lnTo>
                    <a:lnTo>
                      <a:pt x="1905000" y="965200"/>
                    </a:lnTo>
                    <a:lnTo>
                      <a:pt x="622300" y="1612900"/>
                    </a:lnTo>
                    <a:lnTo>
                      <a:pt x="406400" y="1543050"/>
                    </a:lnTo>
                    <a:lnTo>
                      <a:pt x="0" y="90170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949700" y="2607762"/>
                <a:ext cx="1752600" cy="1663700"/>
              </a:xfrm>
              <a:custGeom>
                <a:avLst/>
                <a:gdLst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98550 w 1752600"/>
                  <a:gd name="connsiteY4" fmla="*/ 1663700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79500 w 1752600"/>
                  <a:gd name="connsiteY4" fmla="*/ 1649413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600" h="1663700">
                    <a:moveTo>
                      <a:pt x="0" y="1219200"/>
                    </a:moveTo>
                    <a:lnTo>
                      <a:pt x="990600" y="0"/>
                    </a:lnTo>
                    <a:lnTo>
                      <a:pt x="1644650" y="127000"/>
                    </a:lnTo>
                    <a:lnTo>
                      <a:pt x="1752600" y="412750"/>
                    </a:lnTo>
                    <a:lnTo>
                      <a:pt x="1079500" y="1649413"/>
                    </a:lnTo>
                    <a:lnTo>
                      <a:pt x="527050" y="1663700"/>
                    </a:lnTo>
                    <a:lnTo>
                      <a:pt x="0" y="121920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051424" y="3073400"/>
                <a:ext cx="1762125" cy="1727200"/>
              </a:xfrm>
              <a:custGeom>
                <a:avLst/>
                <a:gdLst>
                  <a:gd name="connsiteX0" fmla="*/ 736600 w 1752600"/>
                  <a:gd name="connsiteY0" fmla="*/ 1727200 h 1727200"/>
                  <a:gd name="connsiteX1" fmla="*/ 1752600 w 1752600"/>
                  <a:gd name="connsiteY1" fmla="*/ 590550 h 1727200"/>
                  <a:gd name="connsiteX2" fmla="*/ 654050 w 1752600"/>
                  <a:gd name="connsiteY2" fmla="*/ 0 h 1727200"/>
                  <a:gd name="connsiteX3" fmla="*/ 0 w 1752600"/>
                  <a:gd name="connsiteY3" fmla="*/ 1257300 h 1727200"/>
                  <a:gd name="connsiteX4" fmla="*/ 736600 w 1752600"/>
                  <a:gd name="connsiteY4" fmla="*/ 1727200 h 1727200"/>
                  <a:gd name="connsiteX0" fmla="*/ 746125 w 1762125"/>
                  <a:gd name="connsiteY0" fmla="*/ 1727200 h 1727200"/>
                  <a:gd name="connsiteX1" fmla="*/ 1762125 w 1762125"/>
                  <a:gd name="connsiteY1" fmla="*/ 590550 h 1727200"/>
                  <a:gd name="connsiteX2" fmla="*/ 663575 w 1762125"/>
                  <a:gd name="connsiteY2" fmla="*/ 0 h 1727200"/>
                  <a:gd name="connsiteX3" fmla="*/ 0 w 1762125"/>
                  <a:gd name="connsiteY3" fmla="*/ 1228725 h 1727200"/>
                  <a:gd name="connsiteX4" fmla="*/ 746125 w 1762125"/>
                  <a:gd name="connsiteY4" fmla="*/ 172720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1727200">
                    <a:moveTo>
                      <a:pt x="746125" y="1727200"/>
                    </a:moveTo>
                    <a:lnTo>
                      <a:pt x="1762125" y="590550"/>
                    </a:lnTo>
                    <a:lnTo>
                      <a:pt x="663575" y="0"/>
                    </a:lnTo>
                    <a:lnTo>
                      <a:pt x="0" y="1228725"/>
                    </a:lnTo>
                    <a:lnTo>
                      <a:pt x="746125" y="172720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 flipV="1">
              <a:off x="1902334" y="285007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902334" y="193698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93736" y="349815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14414" y="292040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295781" y="3031137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538726" y="3653723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209878" y="2408551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083504" y="2105919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538726" y="2408551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978792" y="3653723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452413" y="3210119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452413" y="1980319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30726" y="1980319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69267" y="193698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06706" y="245041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3690" y="2920407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2574" y="3112637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1854386" y="1885871"/>
              <a:ext cx="5502548" cy="2320619"/>
              <a:chOff x="1355700" y="2536800"/>
              <a:chExt cx="5502548" cy="232061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750056" y="28722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057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439" r="69696" b="67706"/>
          <a:stretch/>
        </p:blipFill>
        <p:spPr bwMode="auto">
          <a:xfrm>
            <a:off x="609116" y="2107194"/>
            <a:ext cx="3592478" cy="23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9" y="2104495"/>
            <a:ext cx="3589200" cy="23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254931" y="4628354"/>
            <a:ext cx="1671726" cy="1523749"/>
            <a:chOff x="1254931" y="4628354"/>
            <a:chExt cx="1671726" cy="1523749"/>
          </a:xfrm>
        </p:grpSpPr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1405467" y="5376333"/>
              <a:ext cx="717582" cy="4684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2" idx="3"/>
            </p:cNvCxnSpPr>
            <p:nvPr/>
          </p:nvCxnSpPr>
          <p:spPr>
            <a:xfrm flipV="1">
              <a:off x="2243667" y="5505515"/>
              <a:ext cx="682990" cy="471952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 flipV="1">
              <a:off x="1430867" y="4808354"/>
              <a:ext cx="638299" cy="71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1430867" y="4817533"/>
              <a:ext cx="691020" cy="43651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 flipV="1">
              <a:off x="1405467" y="5381327"/>
              <a:ext cx="663699" cy="347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1" idx="0"/>
            </p:cNvCxnSpPr>
            <p:nvPr/>
          </p:nvCxnSpPr>
          <p:spPr>
            <a:xfrm>
              <a:off x="2243667" y="5376333"/>
              <a:ext cx="6661" cy="41577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2" idx="2"/>
            </p:cNvCxnSpPr>
            <p:nvPr/>
          </p:nvCxnSpPr>
          <p:spPr>
            <a:xfrm>
              <a:off x="2201333" y="5376333"/>
              <a:ext cx="672603" cy="19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8" idx="0"/>
            </p:cNvCxnSpPr>
            <p:nvPr/>
          </p:nvCxnSpPr>
          <p:spPr>
            <a:xfrm flipH="1">
              <a:off x="1423643" y="4842933"/>
              <a:ext cx="7224" cy="3583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070328" y="57921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smtClean="0">
                  <a:solidFill>
                    <a:schemeClr val="bg1"/>
                  </a:solidFill>
                </a:rPr>
                <a:t>C3</a:t>
              </a:r>
              <a:endParaRPr lang="da-DK" b="1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69166" y="5201327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smtClean="0">
                  <a:solidFill>
                    <a:schemeClr val="bg1"/>
                  </a:solidFill>
                </a:rPr>
                <a:t>C2</a:t>
              </a:r>
              <a:endParaRPr lang="da-DK" b="1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54931" y="4628354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a-DK" b="1" smtClean="0">
                  <a:solidFill>
                    <a:schemeClr val="bg1"/>
                  </a:solidFill>
                </a:rPr>
                <a:t>A1</a:t>
              </a:r>
              <a:endParaRPr lang="da-DK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rgbClr val="C00000"/>
                </a:solidFill>
              </a:rPr>
              <a:t>Opdatering af Regneark (II)</a:t>
            </a:r>
            <a:endParaRPr lang="da-DK" b="1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73936" y="5198236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smtClean="0">
                <a:solidFill>
                  <a:schemeClr val="bg1"/>
                </a:solidFill>
              </a:rPr>
              <a:t>C4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44008" y="2328818"/>
            <a:ext cx="4176464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363538" algn="l"/>
              </a:tabLst>
            </a:pPr>
            <a:r>
              <a:rPr lang="da-DK" sz="2000" b="1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Så længe der findes en </a:t>
            </a:r>
            <a:r>
              <a:rPr lang="da-DK" err="1" smtClean="0"/>
              <a:t>uberegnet</a:t>
            </a:r>
            <a:r>
              <a:rPr lang="da-DK" smtClean="0"/>
              <a:t> celle </a:t>
            </a:r>
            <a:r>
              <a:rPr lang="da-DK" b="1" smtClean="0">
                <a:solidFill>
                  <a:srgbClr val="00B050"/>
                </a:solidFill>
              </a:rPr>
              <a:t>c</a:t>
            </a:r>
            <a:r>
              <a:rPr lang="da-DK" smtClean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	Beregn </a:t>
            </a:r>
            <a:r>
              <a:rPr lang="da-DK" b="1" smtClean="0">
                <a:solidFill>
                  <a:srgbClr val="00B050"/>
                </a:solidFill>
              </a:rPr>
              <a:t>c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Hvis ikke alle celler beregnet :</a:t>
            </a:r>
          </a:p>
          <a:p>
            <a:pPr>
              <a:tabLst>
                <a:tab pos="363538" algn="l"/>
              </a:tabLst>
            </a:pPr>
            <a:r>
              <a:rPr lang="da-DK" smtClean="0"/>
              <a:t>	Rapporter at der findes en</a:t>
            </a:r>
            <a:r>
              <a:rPr lang="da-DK" b="1" smtClean="0">
                <a:solidFill>
                  <a:srgbClr val="0070C0"/>
                </a:solidFill>
              </a:rPr>
              <a:t> </a:t>
            </a:r>
            <a:r>
              <a:rPr lang="da-DK" b="1" smtClean="0">
                <a:solidFill>
                  <a:schemeClr val="accent1"/>
                </a:solidFill>
              </a:rPr>
              <a:t>cykel</a:t>
            </a:r>
            <a:endParaRPr lang="da-DK" b="1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5013176"/>
            <a:ext cx="43362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smtClean="0"/>
              <a:t>topologisk sorterer</a:t>
            </a:r>
            <a:br>
              <a:rPr lang="da-DK" sz="2000" b="1" smtClean="0"/>
            </a:br>
            <a:r>
              <a:rPr lang="da-DK" smtClean="0"/>
              <a:t> eller </a:t>
            </a:r>
          </a:p>
          <a:p>
            <a:pPr algn="ctr"/>
            <a:r>
              <a:rPr lang="da-DK" sz="2000" b="1" smtClean="0"/>
              <a:t>identificerer en cykel</a:t>
            </a:r>
            <a:endParaRPr lang="da-DK" sz="2000" b="1"/>
          </a:p>
        </p:txBody>
      </p:sp>
      <p:cxnSp>
        <p:nvCxnSpPr>
          <p:cNvPr id="6" name="Straight Arrow Connector 5"/>
          <p:cNvCxnSpPr>
            <a:endCxn id="9" idx="3"/>
          </p:cNvCxnSpPr>
          <p:nvPr/>
        </p:nvCxnSpPr>
        <p:spPr>
          <a:xfrm flipV="1">
            <a:off x="1413933" y="4935633"/>
            <a:ext cx="707954" cy="44916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2" idx="1"/>
          </p:cNvCxnSpPr>
          <p:nvPr/>
        </p:nvCxnSpPr>
        <p:spPr>
          <a:xfrm>
            <a:off x="2218267" y="4800600"/>
            <a:ext cx="708390" cy="45035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2" idx="4"/>
            <a:endCxn id="8" idx="4"/>
          </p:cNvCxnSpPr>
          <p:nvPr/>
        </p:nvCxnSpPr>
        <p:spPr>
          <a:xfrm rot="5400000">
            <a:off x="2237245" y="4744635"/>
            <a:ext cx="3091" cy="1630293"/>
          </a:xfrm>
          <a:prstGeom prst="curvedConnector3">
            <a:avLst>
              <a:gd name="adj1" fmla="val 23307053"/>
            </a:avLst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69166" y="4628354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smtClean="0">
                <a:solidFill>
                  <a:schemeClr val="bg1"/>
                </a:solidFill>
              </a:rPr>
              <a:t>C1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3643" y="5201327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smtClean="0">
                <a:solidFill>
                  <a:schemeClr val="bg1"/>
                </a:solidFill>
              </a:rPr>
              <a:t>A2</a:t>
            </a:r>
            <a:endParaRPr lang="da-DK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2" grpId="0" animBg="1"/>
      <p:bldP spid="47" grpId="0"/>
      <p:bldP spid="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3947155" y="2938073"/>
            <a:ext cx="360576" cy="318362"/>
          </a:xfrm>
          <a:custGeom>
            <a:avLst/>
            <a:gdLst>
              <a:gd name="connsiteX0" fmla="*/ 266700 w 266700"/>
              <a:gd name="connsiteY0" fmla="*/ 0 h 409575"/>
              <a:gd name="connsiteX1" fmla="*/ 0 w 266700"/>
              <a:gd name="connsiteY1" fmla="*/ 180975 h 409575"/>
              <a:gd name="connsiteX2" fmla="*/ 180975 w 266700"/>
              <a:gd name="connsiteY2" fmla="*/ 409575 h 409575"/>
              <a:gd name="connsiteX3" fmla="*/ 266700 w 266700"/>
              <a:gd name="connsiteY3" fmla="*/ 0 h 409575"/>
              <a:gd name="connsiteX0" fmla="*/ 266700 w 273909"/>
              <a:gd name="connsiteY0" fmla="*/ 6076 h 415651"/>
              <a:gd name="connsiteX1" fmla="*/ 0 w 273909"/>
              <a:gd name="connsiteY1" fmla="*/ 187051 h 415651"/>
              <a:gd name="connsiteX2" fmla="*/ 180975 w 273909"/>
              <a:gd name="connsiteY2" fmla="*/ 415651 h 415651"/>
              <a:gd name="connsiteX3" fmla="*/ 266700 w 273909"/>
              <a:gd name="connsiteY3" fmla="*/ 6076 h 415651"/>
              <a:gd name="connsiteX0" fmla="*/ 266700 w 273211"/>
              <a:gd name="connsiteY0" fmla="*/ 6076 h 418658"/>
              <a:gd name="connsiteX1" fmla="*/ 0 w 273211"/>
              <a:gd name="connsiteY1" fmla="*/ 187051 h 418658"/>
              <a:gd name="connsiteX2" fmla="*/ 180975 w 273211"/>
              <a:gd name="connsiteY2" fmla="*/ 415651 h 418658"/>
              <a:gd name="connsiteX3" fmla="*/ 266700 w 273211"/>
              <a:gd name="connsiteY3" fmla="*/ 6076 h 418658"/>
              <a:gd name="connsiteX0" fmla="*/ 271239 w 277750"/>
              <a:gd name="connsiteY0" fmla="*/ 5670 h 418252"/>
              <a:gd name="connsiteX1" fmla="*/ 4539 w 277750"/>
              <a:gd name="connsiteY1" fmla="*/ 186645 h 418252"/>
              <a:gd name="connsiteX2" fmla="*/ 185514 w 277750"/>
              <a:gd name="connsiteY2" fmla="*/ 415245 h 418252"/>
              <a:gd name="connsiteX3" fmla="*/ 271239 w 277750"/>
              <a:gd name="connsiteY3" fmla="*/ 5670 h 418252"/>
              <a:gd name="connsiteX0" fmla="*/ 271239 w 303848"/>
              <a:gd name="connsiteY0" fmla="*/ 5670 h 417655"/>
              <a:gd name="connsiteX1" fmla="*/ 4539 w 303848"/>
              <a:gd name="connsiteY1" fmla="*/ 186645 h 417655"/>
              <a:gd name="connsiteX2" fmla="*/ 185514 w 303848"/>
              <a:gd name="connsiteY2" fmla="*/ 415245 h 417655"/>
              <a:gd name="connsiteX3" fmla="*/ 271239 w 303848"/>
              <a:gd name="connsiteY3" fmla="*/ 5670 h 417655"/>
              <a:gd name="connsiteX0" fmla="*/ 270016 w 287682"/>
              <a:gd name="connsiteY0" fmla="*/ 4854 h 390771"/>
              <a:gd name="connsiteX1" fmla="*/ 3316 w 287682"/>
              <a:gd name="connsiteY1" fmla="*/ 185829 h 390771"/>
              <a:gd name="connsiteX2" fmla="*/ 150180 w 287682"/>
              <a:gd name="connsiteY2" fmla="*/ 388174 h 390771"/>
              <a:gd name="connsiteX3" fmla="*/ 270016 w 287682"/>
              <a:gd name="connsiteY3" fmla="*/ 4854 h 390771"/>
              <a:gd name="connsiteX0" fmla="*/ 185072 w 193797"/>
              <a:gd name="connsiteY0" fmla="*/ 5062 h 382890"/>
              <a:gd name="connsiteX1" fmla="*/ 237 w 193797"/>
              <a:gd name="connsiteY1" fmla="*/ 177285 h 382890"/>
              <a:gd name="connsiteX2" fmla="*/ 147101 w 193797"/>
              <a:gd name="connsiteY2" fmla="*/ 379630 h 382890"/>
              <a:gd name="connsiteX3" fmla="*/ 185072 w 193797"/>
              <a:gd name="connsiteY3" fmla="*/ 5062 h 382890"/>
              <a:gd name="connsiteX0" fmla="*/ 185072 w 232623"/>
              <a:gd name="connsiteY0" fmla="*/ 4503 h 382330"/>
              <a:gd name="connsiteX1" fmla="*/ 237 w 232623"/>
              <a:gd name="connsiteY1" fmla="*/ 176726 h 382330"/>
              <a:gd name="connsiteX2" fmla="*/ 147101 w 232623"/>
              <a:gd name="connsiteY2" fmla="*/ 379071 h 382330"/>
              <a:gd name="connsiteX3" fmla="*/ 185072 w 232623"/>
              <a:gd name="connsiteY3" fmla="*/ 4503 h 382330"/>
              <a:gd name="connsiteX0" fmla="*/ 185072 w 242494"/>
              <a:gd name="connsiteY0" fmla="*/ 17687 h 395514"/>
              <a:gd name="connsiteX1" fmla="*/ 237 w 242494"/>
              <a:gd name="connsiteY1" fmla="*/ 189910 h 395514"/>
              <a:gd name="connsiteX2" fmla="*/ 147101 w 242494"/>
              <a:gd name="connsiteY2" fmla="*/ 392255 h 395514"/>
              <a:gd name="connsiteX3" fmla="*/ 185072 w 242494"/>
              <a:gd name="connsiteY3" fmla="*/ 17687 h 395514"/>
              <a:gd name="connsiteX0" fmla="*/ 185080 w 262695"/>
              <a:gd name="connsiteY0" fmla="*/ 17687 h 394424"/>
              <a:gd name="connsiteX1" fmla="*/ 245 w 262695"/>
              <a:gd name="connsiteY1" fmla="*/ 189910 h 394424"/>
              <a:gd name="connsiteX2" fmla="*/ 147109 w 262695"/>
              <a:gd name="connsiteY2" fmla="*/ 392255 h 394424"/>
              <a:gd name="connsiteX3" fmla="*/ 185080 w 262695"/>
              <a:gd name="connsiteY3" fmla="*/ 17687 h 394424"/>
              <a:gd name="connsiteX0" fmla="*/ 184994 w 221675"/>
              <a:gd name="connsiteY0" fmla="*/ 1746 h 292434"/>
              <a:gd name="connsiteX1" fmla="*/ 159 w 221675"/>
              <a:gd name="connsiteY1" fmla="*/ 173969 h 292434"/>
              <a:gd name="connsiteX2" fmla="*/ 153845 w 221675"/>
              <a:gd name="connsiteY2" fmla="*/ 288798 h 292434"/>
              <a:gd name="connsiteX3" fmla="*/ 184994 w 221675"/>
              <a:gd name="connsiteY3" fmla="*/ 1746 h 292434"/>
              <a:gd name="connsiteX0" fmla="*/ 184994 w 223366"/>
              <a:gd name="connsiteY0" fmla="*/ 296 h 290984"/>
              <a:gd name="connsiteX1" fmla="*/ 159 w 223366"/>
              <a:gd name="connsiteY1" fmla="*/ 172519 h 290984"/>
              <a:gd name="connsiteX2" fmla="*/ 153845 w 223366"/>
              <a:gd name="connsiteY2" fmla="*/ 287348 h 290984"/>
              <a:gd name="connsiteX3" fmla="*/ 184994 w 223366"/>
              <a:gd name="connsiteY3" fmla="*/ 296 h 290984"/>
              <a:gd name="connsiteX0" fmla="*/ 184994 w 258256"/>
              <a:gd name="connsiteY0" fmla="*/ 1822 h 292510"/>
              <a:gd name="connsiteX1" fmla="*/ 159 w 258256"/>
              <a:gd name="connsiteY1" fmla="*/ 174045 h 292510"/>
              <a:gd name="connsiteX2" fmla="*/ 153845 w 258256"/>
              <a:gd name="connsiteY2" fmla="*/ 288874 h 292510"/>
              <a:gd name="connsiteX3" fmla="*/ 184994 w 258256"/>
              <a:gd name="connsiteY3" fmla="*/ 1822 h 29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256" h="292510">
                <a:moveTo>
                  <a:pt x="184994" y="1822"/>
                </a:moveTo>
                <a:cubicBezTo>
                  <a:pt x="45165" y="-17786"/>
                  <a:pt x="5351" y="126203"/>
                  <a:pt x="159" y="174045"/>
                </a:cubicBezTo>
                <a:cubicBezTo>
                  <a:pt x="-5033" y="221887"/>
                  <a:pt x="118431" y="311650"/>
                  <a:pt x="153845" y="288874"/>
                </a:cubicBezTo>
                <a:cubicBezTo>
                  <a:pt x="266516" y="216412"/>
                  <a:pt x="304199" y="18538"/>
                  <a:pt x="184994" y="182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Freeform 42"/>
          <p:cNvSpPr/>
          <p:nvPr/>
        </p:nvSpPr>
        <p:spPr>
          <a:xfrm>
            <a:off x="4344971" y="1556792"/>
            <a:ext cx="3287673" cy="2795123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  <a:gd name="connsiteX0" fmla="*/ 2021470 w 2444782"/>
              <a:gd name="connsiteY0" fmla="*/ 481993 h 2163219"/>
              <a:gd name="connsiteX1" fmla="*/ 440320 w 2444782"/>
              <a:gd name="connsiteY1" fmla="*/ 34318 h 2163219"/>
              <a:gd name="connsiteX2" fmla="*/ 30745 w 2444782"/>
              <a:gd name="connsiteY2" fmla="*/ 1444018 h 2163219"/>
              <a:gd name="connsiteX3" fmla="*/ 1088020 w 2444782"/>
              <a:gd name="connsiteY3" fmla="*/ 2158393 h 2163219"/>
              <a:gd name="connsiteX4" fmla="*/ 1850020 w 2444782"/>
              <a:gd name="connsiteY4" fmla="*/ 1710718 h 2163219"/>
              <a:gd name="connsiteX5" fmla="*/ 2440570 w 2444782"/>
              <a:gd name="connsiteY5" fmla="*/ 1015393 h 2163219"/>
              <a:gd name="connsiteX6" fmla="*/ 2021470 w 2444782"/>
              <a:gd name="connsiteY6" fmla="*/ 481993 h 2163219"/>
              <a:gd name="connsiteX0" fmla="*/ 2021470 w 2851423"/>
              <a:gd name="connsiteY0" fmla="*/ 483099 h 2164325"/>
              <a:gd name="connsiteX1" fmla="*/ 440320 w 2851423"/>
              <a:gd name="connsiteY1" fmla="*/ 35424 h 2164325"/>
              <a:gd name="connsiteX2" fmla="*/ 30745 w 2851423"/>
              <a:gd name="connsiteY2" fmla="*/ 1445124 h 2164325"/>
              <a:gd name="connsiteX3" fmla="*/ 1088020 w 2851423"/>
              <a:gd name="connsiteY3" fmla="*/ 2159499 h 2164325"/>
              <a:gd name="connsiteX4" fmla="*/ 1850020 w 2851423"/>
              <a:gd name="connsiteY4" fmla="*/ 1711824 h 2164325"/>
              <a:gd name="connsiteX5" fmla="*/ 2850145 w 2851423"/>
              <a:gd name="connsiteY5" fmla="*/ 1130799 h 2164325"/>
              <a:gd name="connsiteX6" fmla="*/ 2021470 w 2851423"/>
              <a:gd name="connsiteY6" fmla="*/ 483099 h 2164325"/>
              <a:gd name="connsiteX0" fmla="*/ 2021470 w 2851423"/>
              <a:gd name="connsiteY0" fmla="*/ 483099 h 2377192"/>
              <a:gd name="connsiteX1" fmla="*/ 440320 w 2851423"/>
              <a:gd name="connsiteY1" fmla="*/ 35424 h 2377192"/>
              <a:gd name="connsiteX2" fmla="*/ 30745 w 2851423"/>
              <a:gd name="connsiteY2" fmla="*/ 1445124 h 2377192"/>
              <a:gd name="connsiteX3" fmla="*/ 1088020 w 2851423"/>
              <a:gd name="connsiteY3" fmla="*/ 2159499 h 2377192"/>
              <a:gd name="connsiteX4" fmla="*/ 1886477 w 2851423"/>
              <a:gd name="connsiteY4" fmla="*/ 2354167 h 2377192"/>
              <a:gd name="connsiteX5" fmla="*/ 1850020 w 2851423"/>
              <a:gd name="connsiteY5" fmla="*/ 1711824 h 2377192"/>
              <a:gd name="connsiteX6" fmla="*/ 2850145 w 2851423"/>
              <a:gd name="connsiteY6" fmla="*/ 1130799 h 2377192"/>
              <a:gd name="connsiteX7" fmla="*/ 2021470 w 28514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4723"/>
              <a:gd name="connsiteY0" fmla="*/ 483099 h 2377192"/>
              <a:gd name="connsiteX1" fmla="*/ 440320 w 2854723"/>
              <a:gd name="connsiteY1" fmla="*/ 35424 h 2377192"/>
              <a:gd name="connsiteX2" fmla="*/ 30745 w 2854723"/>
              <a:gd name="connsiteY2" fmla="*/ 1445124 h 2377192"/>
              <a:gd name="connsiteX3" fmla="*/ 1088020 w 2854723"/>
              <a:gd name="connsiteY3" fmla="*/ 2159499 h 2377192"/>
              <a:gd name="connsiteX4" fmla="*/ 1886477 w 2854723"/>
              <a:gd name="connsiteY4" fmla="*/ 2354167 h 2377192"/>
              <a:gd name="connsiteX5" fmla="*/ 2316745 w 2854723"/>
              <a:gd name="connsiteY5" fmla="*/ 1949949 h 2377192"/>
              <a:gd name="connsiteX6" fmla="*/ 2850145 w 2854723"/>
              <a:gd name="connsiteY6" fmla="*/ 1130799 h 2377192"/>
              <a:gd name="connsiteX7" fmla="*/ 2021470 w 2854723"/>
              <a:gd name="connsiteY7" fmla="*/ 483099 h 2377192"/>
              <a:gd name="connsiteX0" fmla="*/ 2021470 w 2850956"/>
              <a:gd name="connsiteY0" fmla="*/ 483099 h 2417502"/>
              <a:gd name="connsiteX1" fmla="*/ 440320 w 2850956"/>
              <a:gd name="connsiteY1" fmla="*/ 35424 h 2417502"/>
              <a:gd name="connsiteX2" fmla="*/ 30745 w 2850956"/>
              <a:gd name="connsiteY2" fmla="*/ 1445124 h 2417502"/>
              <a:gd name="connsiteX3" fmla="*/ 1088020 w 2850956"/>
              <a:gd name="connsiteY3" fmla="*/ 2159499 h 2417502"/>
              <a:gd name="connsiteX4" fmla="*/ 1886477 w 2850956"/>
              <a:gd name="connsiteY4" fmla="*/ 2354167 h 2417502"/>
              <a:gd name="connsiteX5" fmla="*/ 2850145 w 2850956"/>
              <a:gd name="connsiteY5" fmla="*/ 1130799 h 2417502"/>
              <a:gd name="connsiteX6" fmla="*/ 2021470 w 2850956"/>
              <a:gd name="connsiteY6" fmla="*/ 483099 h 2417502"/>
              <a:gd name="connsiteX0" fmla="*/ 1961328 w 2790814"/>
              <a:gd name="connsiteY0" fmla="*/ 501765 h 2428739"/>
              <a:gd name="connsiteX1" fmla="*/ 380178 w 2790814"/>
              <a:gd name="connsiteY1" fmla="*/ 54090 h 2428739"/>
              <a:gd name="connsiteX2" fmla="*/ 37278 w 2790814"/>
              <a:gd name="connsiteY2" fmla="*/ 1787640 h 2428739"/>
              <a:gd name="connsiteX3" fmla="*/ 1027878 w 2790814"/>
              <a:gd name="connsiteY3" fmla="*/ 2178165 h 2428739"/>
              <a:gd name="connsiteX4" fmla="*/ 1826335 w 2790814"/>
              <a:gd name="connsiteY4" fmla="*/ 2372833 h 2428739"/>
              <a:gd name="connsiteX5" fmla="*/ 2790003 w 2790814"/>
              <a:gd name="connsiteY5" fmla="*/ 1149465 h 2428739"/>
              <a:gd name="connsiteX6" fmla="*/ 1961328 w 2790814"/>
              <a:gd name="connsiteY6" fmla="*/ 501765 h 2428739"/>
              <a:gd name="connsiteX0" fmla="*/ 1931534 w 2760950"/>
              <a:gd name="connsiteY0" fmla="*/ 864872 h 2791846"/>
              <a:gd name="connsiteX1" fmla="*/ 617084 w 2760950"/>
              <a:gd name="connsiteY1" fmla="*/ 36197 h 2791846"/>
              <a:gd name="connsiteX2" fmla="*/ 7484 w 2760950"/>
              <a:gd name="connsiteY2" fmla="*/ 2150747 h 2791846"/>
              <a:gd name="connsiteX3" fmla="*/ 998084 w 2760950"/>
              <a:gd name="connsiteY3" fmla="*/ 2541272 h 2791846"/>
              <a:gd name="connsiteX4" fmla="*/ 1796541 w 2760950"/>
              <a:gd name="connsiteY4" fmla="*/ 2735940 h 2791846"/>
              <a:gd name="connsiteX5" fmla="*/ 2760209 w 2760950"/>
              <a:gd name="connsiteY5" fmla="*/ 1512572 h 2791846"/>
              <a:gd name="connsiteX6" fmla="*/ 1931534 w 2760950"/>
              <a:gd name="connsiteY6" fmla="*/ 864872 h 2791846"/>
              <a:gd name="connsiteX0" fmla="*/ 1967480 w 2796896"/>
              <a:gd name="connsiteY0" fmla="*/ 873717 h 2800691"/>
              <a:gd name="connsiteX1" fmla="*/ 653030 w 2796896"/>
              <a:gd name="connsiteY1" fmla="*/ 45042 h 2800691"/>
              <a:gd name="connsiteX2" fmla="*/ 43430 w 2796896"/>
              <a:gd name="connsiteY2" fmla="*/ 2159592 h 2800691"/>
              <a:gd name="connsiteX3" fmla="*/ 1034030 w 2796896"/>
              <a:gd name="connsiteY3" fmla="*/ 2550117 h 2800691"/>
              <a:gd name="connsiteX4" fmla="*/ 1832487 w 2796896"/>
              <a:gd name="connsiteY4" fmla="*/ 2744785 h 2800691"/>
              <a:gd name="connsiteX5" fmla="*/ 2796155 w 2796896"/>
              <a:gd name="connsiteY5" fmla="*/ 1521417 h 2800691"/>
              <a:gd name="connsiteX6" fmla="*/ 1967480 w 2796896"/>
              <a:gd name="connsiteY6" fmla="*/ 873717 h 2800691"/>
              <a:gd name="connsiteX0" fmla="*/ 2021372 w 2850788"/>
              <a:gd name="connsiteY0" fmla="*/ 876502 h 2803476"/>
              <a:gd name="connsiteX1" fmla="*/ 706922 w 2850788"/>
              <a:gd name="connsiteY1" fmla="*/ 47827 h 2803476"/>
              <a:gd name="connsiteX2" fmla="*/ 97322 w 2850788"/>
              <a:gd name="connsiteY2" fmla="*/ 2162377 h 2803476"/>
              <a:gd name="connsiteX3" fmla="*/ 1087922 w 2850788"/>
              <a:gd name="connsiteY3" fmla="*/ 2552902 h 2803476"/>
              <a:gd name="connsiteX4" fmla="*/ 1886379 w 2850788"/>
              <a:gd name="connsiteY4" fmla="*/ 2747570 h 2803476"/>
              <a:gd name="connsiteX5" fmla="*/ 2850047 w 2850788"/>
              <a:gd name="connsiteY5" fmla="*/ 1524202 h 2803476"/>
              <a:gd name="connsiteX6" fmla="*/ 2021372 w 2850788"/>
              <a:gd name="connsiteY6" fmla="*/ 876502 h 2803476"/>
              <a:gd name="connsiteX0" fmla="*/ 2027861 w 2857277"/>
              <a:gd name="connsiteY0" fmla="*/ 831042 h 2758016"/>
              <a:gd name="connsiteX1" fmla="*/ 713411 w 2857277"/>
              <a:gd name="connsiteY1" fmla="*/ 2367 h 2758016"/>
              <a:gd name="connsiteX2" fmla="*/ 103811 w 2857277"/>
              <a:gd name="connsiteY2" fmla="*/ 2116917 h 2758016"/>
              <a:gd name="connsiteX3" fmla="*/ 1094411 w 2857277"/>
              <a:gd name="connsiteY3" fmla="*/ 2507442 h 2758016"/>
              <a:gd name="connsiteX4" fmla="*/ 1892868 w 2857277"/>
              <a:gd name="connsiteY4" fmla="*/ 2702110 h 2758016"/>
              <a:gd name="connsiteX5" fmla="*/ 2856536 w 2857277"/>
              <a:gd name="connsiteY5" fmla="*/ 1478742 h 2758016"/>
              <a:gd name="connsiteX6" fmla="*/ 2027861 w 2857277"/>
              <a:gd name="connsiteY6" fmla="*/ 831042 h 2758016"/>
              <a:gd name="connsiteX0" fmla="*/ 1797812 w 2759837"/>
              <a:gd name="connsiteY0" fmla="*/ 710396 h 2808820"/>
              <a:gd name="connsiteX1" fmla="*/ 616712 w 2759837"/>
              <a:gd name="connsiteY1" fmla="*/ 53171 h 2808820"/>
              <a:gd name="connsiteX2" fmla="*/ 7112 w 2759837"/>
              <a:gd name="connsiteY2" fmla="*/ 2167721 h 2808820"/>
              <a:gd name="connsiteX3" fmla="*/ 997712 w 2759837"/>
              <a:gd name="connsiteY3" fmla="*/ 2558246 h 2808820"/>
              <a:gd name="connsiteX4" fmla="*/ 1796169 w 2759837"/>
              <a:gd name="connsiteY4" fmla="*/ 2752914 h 2808820"/>
              <a:gd name="connsiteX5" fmla="*/ 2759837 w 2759837"/>
              <a:gd name="connsiteY5" fmla="*/ 1529546 h 2808820"/>
              <a:gd name="connsiteX6" fmla="*/ 1797812 w 2759837"/>
              <a:gd name="connsiteY6" fmla="*/ 710396 h 2808820"/>
              <a:gd name="connsiteX0" fmla="*/ 1799231 w 2761256"/>
              <a:gd name="connsiteY0" fmla="*/ 684278 h 2782702"/>
              <a:gd name="connsiteX1" fmla="*/ 618131 w 2761256"/>
              <a:gd name="connsiteY1" fmla="*/ 27053 h 2782702"/>
              <a:gd name="connsiteX2" fmla="*/ 8531 w 2761256"/>
              <a:gd name="connsiteY2" fmla="*/ 2141603 h 2782702"/>
              <a:gd name="connsiteX3" fmla="*/ 999131 w 2761256"/>
              <a:gd name="connsiteY3" fmla="*/ 2532128 h 2782702"/>
              <a:gd name="connsiteX4" fmla="*/ 1797588 w 2761256"/>
              <a:gd name="connsiteY4" fmla="*/ 2726796 h 2782702"/>
              <a:gd name="connsiteX5" fmla="*/ 2761256 w 2761256"/>
              <a:gd name="connsiteY5" fmla="*/ 1503428 h 2782702"/>
              <a:gd name="connsiteX6" fmla="*/ 1799231 w 2761256"/>
              <a:gd name="connsiteY6" fmla="*/ 684278 h 2782702"/>
              <a:gd name="connsiteX0" fmla="*/ 1799231 w 2827931"/>
              <a:gd name="connsiteY0" fmla="*/ 683986 h 2782410"/>
              <a:gd name="connsiteX1" fmla="*/ 618131 w 2827931"/>
              <a:gd name="connsiteY1" fmla="*/ 26761 h 2782410"/>
              <a:gd name="connsiteX2" fmla="*/ 8531 w 2827931"/>
              <a:gd name="connsiteY2" fmla="*/ 2141311 h 2782410"/>
              <a:gd name="connsiteX3" fmla="*/ 999131 w 2827931"/>
              <a:gd name="connsiteY3" fmla="*/ 2531836 h 2782410"/>
              <a:gd name="connsiteX4" fmla="*/ 1797588 w 2827931"/>
              <a:gd name="connsiteY4" fmla="*/ 2726504 h 2782410"/>
              <a:gd name="connsiteX5" fmla="*/ 2827931 w 2827931"/>
              <a:gd name="connsiteY5" fmla="*/ 1455511 h 2782410"/>
              <a:gd name="connsiteX6" fmla="*/ 1799231 w 2827931"/>
              <a:gd name="connsiteY6" fmla="*/ 683986 h 2782410"/>
              <a:gd name="connsiteX0" fmla="*/ 1799231 w 2828226"/>
              <a:gd name="connsiteY0" fmla="*/ 683986 h 2782410"/>
              <a:gd name="connsiteX1" fmla="*/ 618131 w 2828226"/>
              <a:gd name="connsiteY1" fmla="*/ 26761 h 2782410"/>
              <a:gd name="connsiteX2" fmla="*/ 8531 w 2828226"/>
              <a:gd name="connsiteY2" fmla="*/ 2141311 h 2782410"/>
              <a:gd name="connsiteX3" fmla="*/ 999131 w 2828226"/>
              <a:gd name="connsiteY3" fmla="*/ 2531836 h 2782410"/>
              <a:gd name="connsiteX4" fmla="*/ 1797588 w 2828226"/>
              <a:gd name="connsiteY4" fmla="*/ 2726504 h 2782410"/>
              <a:gd name="connsiteX5" fmla="*/ 2827931 w 2828226"/>
              <a:gd name="connsiteY5" fmla="*/ 1455511 h 2782410"/>
              <a:gd name="connsiteX6" fmla="*/ 1799231 w 2828226"/>
              <a:gd name="connsiteY6" fmla="*/ 683986 h 2782410"/>
              <a:gd name="connsiteX0" fmla="*/ 1799231 w 2835240"/>
              <a:gd name="connsiteY0" fmla="*/ 683986 h 2782410"/>
              <a:gd name="connsiteX1" fmla="*/ 618131 w 2835240"/>
              <a:gd name="connsiteY1" fmla="*/ 26761 h 2782410"/>
              <a:gd name="connsiteX2" fmla="*/ 8531 w 2835240"/>
              <a:gd name="connsiteY2" fmla="*/ 2141311 h 2782410"/>
              <a:gd name="connsiteX3" fmla="*/ 999131 w 2835240"/>
              <a:gd name="connsiteY3" fmla="*/ 2531836 h 2782410"/>
              <a:gd name="connsiteX4" fmla="*/ 1797588 w 2835240"/>
              <a:gd name="connsiteY4" fmla="*/ 2726504 h 2782410"/>
              <a:gd name="connsiteX5" fmla="*/ 2827931 w 2835240"/>
              <a:gd name="connsiteY5" fmla="*/ 1455511 h 2782410"/>
              <a:gd name="connsiteX6" fmla="*/ 1799231 w 2835240"/>
              <a:gd name="connsiteY6" fmla="*/ 683986 h 2782410"/>
              <a:gd name="connsiteX0" fmla="*/ 2251664 w 3287673"/>
              <a:gd name="connsiteY0" fmla="*/ 684421 h 2795123"/>
              <a:gd name="connsiteX1" fmla="*/ 1070564 w 3287673"/>
              <a:gd name="connsiteY1" fmla="*/ 27196 h 2795123"/>
              <a:gd name="connsiteX2" fmla="*/ 3764 w 3287673"/>
              <a:gd name="connsiteY2" fmla="*/ 1636921 h 2795123"/>
              <a:gd name="connsiteX3" fmla="*/ 1451564 w 3287673"/>
              <a:gd name="connsiteY3" fmla="*/ 2532271 h 2795123"/>
              <a:gd name="connsiteX4" fmla="*/ 2250021 w 3287673"/>
              <a:gd name="connsiteY4" fmla="*/ 2726939 h 2795123"/>
              <a:gd name="connsiteX5" fmla="*/ 3280364 w 3287673"/>
              <a:gd name="connsiteY5" fmla="*/ 1455946 h 2795123"/>
              <a:gd name="connsiteX6" fmla="*/ 2251664 w 3287673"/>
              <a:gd name="connsiteY6" fmla="*/ 684421 h 279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673" h="2795123">
                <a:moveTo>
                  <a:pt x="2251664" y="684421"/>
                </a:moveTo>
                <a:cubicBezTo>
                  <a:pt x="1883364" y="446296"/>
                  <a:pt x="1445214" y="-131554"/>
                  <a:pt x="1070564" y="27196"/>
                </a:cubicBezTo>
                <a:cubicBezTo>
                  <a:pt x="695914" y="185946"/>
                  <a:pt x="-59736" y="1219409"/>
                  <a:pt x="3764" y="1636921"/>
                </a:cubicBezTo>
                <a:cubicBezTo>
                  <a:pt x="67264" y="2054433"/>
                  <a:pt x="1077188" y="2350601"/>
                  <a:pt x="1451564" y="2532271"/>
                </a:cubicBezTo>
                <a:cubicBezTo>
                  <a:pt x="1825940" y="2713941"/>
                  <a:pt x="1956334" y="2898389"/>
                  <a:pt x="2250021" y="2726939"/>
                </a:cubicBezTo>
                <a:cubicBezTo>
                  <a:pt x="2543708" y="2555489"/>
                  <a:pt x="3373931" y="2148348"/>
                  <a:pt x="3280364" y="1455946"/>
                </a:cubicBezTo>
                <a:cubicBezTo>
                  <a:pt x="3181073" y="721189"/>
                  <a:pt x="2619964" y="922546"/>
                  <a:pt x="2251664" y="68442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Freeform 41"/>
          <p:cNvSpPr/>
          <p:nvPr/>
        </p:nvSpPr>
        <p:spPr>
          <a:xfrm>
            <a:off x="1626683" y="1576846"/>
            <a:ext cx="2434661" cy="2254511"/>
          </a:xfrm>
          <a:custGeom>
            <a:avLst/>
            <a:gdLst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32899 h 2366499"/>
              <a:gd name="connsiteX1" fmla="*/ 400050 w 2647950"/>
              <a:gd name="connsiteY1" fmla="*/ 42399 h 2366499"/>
              <a:gd name="connsiteX2" fmla="*/ 0 w 2647950"/>
              <a:gd name="connsiteY2" fmla="*/ 1452099 h 2366499"/>
              <a:gd name="connsiteX3" fmla="*/ 1304925 w 2647950"/>
              <a:gd name="connsiteY3" fmla="*/ 2366499 h 2366499"/>
              <a:gd name="connsiteX4" fmla="*/ 2028825 w 2647950"/>
              <a:gd name="connsiteY4" fmla="*/ 1852149 h 2366499"/>
              <a:gd name="connsiteX5" fmla="*/ 2647950 w 2647950"/>
              <a:gd name="connsiteY5" fmla="*/ 1042524 h 2366499"/>
              <a:gd name="connsiteX6" fmla="*/ 1981200 w 2647950"/>
              <a:gd name="connsiteY6" fmla="*/ 270999 h 2366499"/>
              <a:gd name="connsiteX7" fmla="*/ 1304925 w 2647950"/>
              <a:gd name="connsiteY7" fmla="*/ 232899 h 2366499"/>
              <a:gd name="connsiteX0" fmla="*/ 1304925 w 2647950"/>
              <a:gd name="connsiteY0" fmla="*/ 286947 h 2420547"/>
              <a:gd name="connsiteX1" fmla="*/ 400050 w 2647950"/>
              <a:gd name="connsiteY1" fmla="*/ 96447 h 2420547"/>
              <a:gd name="connsiteX2" fmla="*/ 0 w 2647950"/>
              <a:gd name="connsiteY2" fmla="*/ 1506147 h 2420547"/>
              <a:gd name="connsiteX3" fmla="*/ 1304925 w 2647950"/>
              <a:gd name="connsiteY3" fmla="*/ 2420547 h 2420547"/>
              <a:gd name="connsiteX4" fmla="*/ 2028825 w 2647950"/>
              <a:gd name="connsiteY4" fmla="*/ 1906197 h 2420547"/>
              <a:gd name="connsiteX5" fmla="*/ 2647950 w 2647950"/>
              <a:gd name="connsiteY5" fmla="*/ 1096572 h 2420547"/>
              <a:gd name="connsiteX6" fmla="*/ 1981200 w 2647950"/>
              <a:gd name="connsiteY6" fmla="*/ 325047 h 2420547"/>
              <a:gd name="connsiteX7" fmla="*/ 1304925 w 2647950"/>
              <a:gd name="connsiteY7" fmla="*/ 286947 h 2420547"/>
              <a:gd name="connsiteX0" fmla="*/ 1304925 w 2647950"/>
              <a:gd name="connsiteY0" fmla="*/ 190500 h 2324100"/>
              <a:gd name="connsiteX1" fmla="*/ 400050 w 2647950"/>
              <a:gd name="connsiteY1" fmla="*/ 0 h 2324100"/>
              <a:gd name="connsiteX2" fmla="*/ 0 w 2647950"/>
              <a:gd name="connsiteY2" fmla="*/ 1409700 h 2324100"/>
              <a:gd name="connsiteX3" fmla="*/ 1304925 w 2647950"/>
              <a:gd name="connsiteY3" fmla="*/ 2324100 h 2324100"/>
              <a:gd name="connsiteX4" fmla="*/ 2028825 w 2647950"/>
              <a:gd name="connsiteY4" fmla="*/ 1809750 h 2324100"/>
              <a:gd name="connsiteX5" fmla="*/ 2647950 w 2647950"/>
              <a:gd name="connsiteY5" fmla="*/ 1000125 h 2324100"/>
              <a:gd name="connsiteX6" fmla="*/ 1981200 w 2647950"/>
              <a:gd name="connsiteY6" fmla="*/ 228600 h 2324100"/>
              <a:gd name="connsiteX7" fmla="*/ 1304925 w 2647950"/>
              <a:gd name="connsiteY7" fmla="*/ 190500 h 2324100"/>
              <a:gd name="connsiteX0" fmla="*/ 1304925 w 2647950"/>
              <a:gd name="connsiteY0" fmla="*/ 252805 h 2386405"/>
              <a:gd name="connsiteX1" fmla="*/ 400050 w 2647950"/>
              <a:gd name="connsiteY1" fmla="*/ 62305 h 2386405"/>
              <a:gd name="connsiteX2" fmla="*/ 0 w 2647950"/>
              <a:gd name="connsiteY2" fmla="*/ 1472005 h 2386405"/>
              <a:gd name="connsiteX3" fmla="*/ 1304925 w 2647950"/>
              <a:gd name="connsiteY3" fmla="*/ 2386405 h 2386405"/>
              <a:gd name="connsiteX4" fmla="*/ 2028825 w 2647950"/>
              <a:gd name="connsiteY4" fmla="*/ 1872055 h 2386405"/>
              <a:gd name="connsiteX5" fmla="*/ 2647950 w 2647950"/>
              <a:gd name="connsiteY5" fmla="*/ 1062430 h 2386405"/>
              <a:gd name="connsiteX6" fmla="*/ 1981200 w 2647950"/>
              <a:gd name="connsiteY6" fmla="*/ 290905 h 2386405"/>
              <a:gd name="connsiteX7" fmla="*/ 1304925 w 2647950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04925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86405"/>
              <a:gd name="connsiteX1" fmla="*/ 400050 w 2648065"/>
              <a:gd name="connsiteY1" fmla="*/ 62305 h 2386405"/>
              <a:gd name="connsiteX2" fmla="*/ 0 w 2648065"/>
              <a:gd name="connsiteY2" fmla="*/ 1472005 h 2386405"/>
              <a:gd name="connsiteX3" fmla="*/ 1314450 w 2648065"/>
              <a:gd name="connsiteY3" fmla="*/ 2386405 h 2386405"/>
              <a:gd name="connsiteX4" fmla="*/ 2028825 w 2648065"/>
              <a:gd name="connsiteY4" fmla="*/ 1872055 h 2386405"/>
              <a:gd name="connsiteX5" fmla="*/ 2647950 w 2648065"/>
              <a:gd name="connsiteY5" fmla="*/ 1062430 h 2386405"/>
              <a:gd name="connsiteX6" fmla="*/ 1981200 w 2648065"/>
              <a:gd name="connsiteY6" fmla="*/ 290905 h 2386405"/>
              <a:gd name="connsiteX7" fmla="*/ 1304925 w 2648065"/>
              <a:gd name="connsiteY7" fmla="*/ 252805 h 23864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04925 w 2648065"/>
              <a:gd name="connsiteY0" fmla="*/ 252805 h 2394505"/>
              <a:gd name="connsiteX1" fmla="*/ 400050 w 2648065"/>
              <a:gd name="connsiteY1" fmla="*/ 62305 h 2394505"/>
              <a:gd name="connsiteX2" fmla="*/ 0 w 2648065"/>
              <a:gd name="connsiteY2" fmla="*/ 1472005 h 2394505"/>
              <a:gd name="connsiteX3" fmla="*/ 1314450 w 2648065"/>
              <a:gd name="connsiteY3" fmla="*/ 2386405 h 2394505"/>
              <a:gd name="connsiteX4" fmla="*/ 2028825 w 2648065"/>
              <a:gd name="connsiteY4" fmla="*/ 1872055 h 2394505"/>
              <a:gd name="connsiteX5" fmla="*/ 2647950 w 2648065"/>
              <a:gd name="connsiteY5" fmla="*/ 1062430 h 2394505"/>
              <a:gd name="connsiteX6" fmla="*/ 1981200 w 2648065"/>
              <a:gd name="connsiteY6" fmla="*/ 290905 h 2394505"/>
              <a:gd name="connsiteX7" fmla="*/ 1304925 w 2648065"/>
              <a:gd name="connsiteY7" fmla="*/ 252805 h 2394505"/>
              <a:gd name="connsiteX0" fmla="*/ 1314450 w 2657590"/>
              <a:gd name="connsiteY0" fmla="*/ 252805 h 2394505"/>
              <a:gd name="connsiteX1" fmla="*/ 409575 w 2657590"/>
              <a:gd name="connsiteY1" fmla="*/ 62305 h 2394505"/>
              <a:gd name="connsiteX2" fmla="*/ 0 w 2657590"/>
              <a:gd name="connsiteY2" fmla="*/ 1472005 h 2394505"/>
              <a:gd name="connsiteX3" fmla="*/ 1323975 w 2657590"/>
              <a:gd name="connsiteY3" fmla="*/ 2386405 h 2394505"/>
              <a:gd name="connsiteX4" fmla="*/ 2038350 w 2657590"/>
              <a:gd name="connsiteY4" fmla="*/ 1872055 h 2394505"/>
              <a:gd name="connsiteX5" fmla="*/ 2657475 w 2657590"/>
              <a:gd name="connsiteY5" fmla="*/ 1062430 h 2394505"/>
              <a:gd name="connsiteX6" fmla="*/ 1990725 w 2657590"/>
              <a:gd name="connsiteY6" fmla="*/ 290905 h 2394505"/>
              <a:gd name="connsiteX7" fmla="*/ 1314450 w 2657590"/>
              <a:gd name="connsiteY7" fmla="*/ 252805 h 2394505"/>
              <a:gd name="connsiteX0" fmla="*/ 1361842 w 2704982"/>
              <a:gd name="connsiteY0" fmla="*/ 252805 h 2394505"/>
              <a:gd name="connsiteX1" fmla="*/ 456967 w 2704982"/>
              <a:gd name="connsiteY1" fmla="*/ 62305 h 2394505"/>
              <a:gd name="connsiteX2" fmla="*/ 47392 w 2704982"/>
              <a:gd name="connsiteY2" fmla="*/ 1472005 h 2394505"/>
              <a:gd name="connsiteX3" fmla="*/ 1371367 w 2704982"/>
              <a:gd name="connsiteY3" fmla="*/ 2386405 h 2394505"/>
              <a:gd name="connsiteX4" fmla="*/ 2085742 w 2704982"/>
              <a:gd name="connsiteY4" fmla="*/ 1872055 h 2394505"/>
              <a:gd name="connsiteX5" fmla="*/ 2704867 w 2704982"/>
              <a:gd name="connsiteY5" fmla="*/ 1062430 h 2394505"/>
              <a:gd name="connsiteX6" fmla="*/ 2038117 w 2704982"/>
              <a:gd name="connsiteY6" fmla="*/ 290905 h 2394505"/>
              <a:gd name="connsiteX7" fmla="*/ 1361842 w 2704982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72976"/>
              <a:gd name="connsiteY0" fmla="*/ 252805 h 2394505"/>
              <a:gd name="connsiteX1" fmla="*/ 424961 w 2672976"/>
              <a:gd name="connsiteY1" fmla="*/ 62305 h 2394505"/>
              <a:gd name="connsiteX2" fmla="*/ 15386 w 2672976"/>
              <a:gd name="connsiteY2" fmla="*/ 1472005 h 2394505"/>
              <a:gd name="connsiteX3" fmla="*/ 1339361 w 2672976"/>
              <a:gd name="connsiteY3" fmla="*/ 2386405 h 2394505"/>
              <a:gd name="connsiteX4" fmla="*/ 2053736 w 2672976"/>
              <a:gd name="connsiteY4" fmla="*/ 1872055 h 2394505"/>
              <a:gd name="connsiteX5" fmla="*/ 2672861 w 2672976"/>
              <a:gd name="connsiteY5" fmla="*/ 1062430 h 2394505"/>
              <a:gd name="connsiteX6" fmla="*/ 2006111 w 2672976"/>
              <a:gd name="connsiteY6" fmla="*/ 290905 h 2394505"/>
              <a:gd name="connsiteX7" fmla="*/ 1329836 w 2672976"/>
              <a:gd name="connsiteY7" fmla="*/ 252805 h 2394505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8480"/>
              <a:gd name="connsiteY0" fmla="*/ 256977 h 2398677"/>
              <a:gd name="connsiteX1" fmla="*/ 424961 w 2678480"/>
              <a:gd name="connsiteY1" fmla="*/ 66477 h 2398677"/>
              <a:gd name="connsiteX2" fmla="*/ 15386 w 2678480"/>
              <a:gd name="connsiteY2" fmla="*/ 1476177 h 2398677"/>
              <a:gd name="connsiteX3" fmla="*/ 1339361 w 2678480"/>
              <a:gd name="connsiteY3" fmla="*/ 2390577 h 2398677"/>
              <a:gd name="connsiteX4" fmla="*/ 2053736 w 2678480"/>
              <a:gd name="connsiteY4" fmla="*/ 1876227 h 2398677"/>
              <a:gd name="connsiteX5" fmla="*/ 2672861 w 2678480"/>
              <a:gd name="connsiteY5" fmla="*/ 1066602 h 2398677"/>
              <a:gd name="connsiteX6" fmla="*/ 1863236 w 2678480"/>
              <a:gd name="connsiteY6" fmla="*/ 504628 h 2398677"/>
              <a:gd name="connsiteX7" fmla="*/ 1329836 w 2678480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74537"/>
              <a:gd name="connsiteY0" fmla="*/ 256977 h 2398677"/>
              <a:gd name="connsiteX1" fmla="*/ 424961 w 2674537"/>
              <a:gd name="connsiteY1" fmla="*/ 66477 h 2398677"/>
              <a:gd name="connsiteX2" fmla="*/ 15386 w 2674537"/>
              <a:gd name="connsiteY2" fmla="*/ 1476177 h 2398677"/>
              <a:gd name="connsiteX3" fmla="*/ 1339361 w 2674537"/>
              <a:gd name="connsiteY3" fmla="*/ 2390577 h 2398677"/>
              <a:gd name="connsiteX4" fmla="*/ 2053736 w 2674537"/>
              <a:gd name="connsiteY4" fmla="*/ 1876227 h 2398677"/>
              <a:gd name="connsiteX5" fmla="*/ 2672861 w 2674537"/>
              <a:gd name="connsiteY5" fmla="*/ 1066602 h 2398677"/>
              <a:gd name="connsiteX6" fmla="*/ 1863236 w 2674537"/>
              <a:gd name="connsiteY6" fmla="*/ 504628 h 2398677"/>
              <a:gd name="connsiteX7" fmla="*/ 1329836 w 2674537"/>
              <a:gd name="connsiteY7" fmla="*/ 256977 h 2398677"/>
              <a:gd name="connsiteX0" fmla="*/ 1329836 w 2690896"/>
              <a:gd name="connsiteY0" fmla="*/ 270771 h 2412471"/>
              <a:gd name="connsiteX1" fmla="*/ 424961 w 2690896"/>
              <a:gd name="connsiteY1" fmla="*/ 80271 h 2412471"/>
              <a:gd name="connsiteX2" fmla="*/ 15386 w 2690896"/>
              <a:gd name="connsiteY2" fmla="*/ 1489971 h 2412471"/>
              <a:gd name="connsiteX3" fmla="*/ 1339361 w 2690896"/>
              <a:gd name="connsiteY3" fmla="*/ 2404371 h 2412471"/>
              <a:gd name="connsiteX4" fmla="*/ 2053736 w 2690896"/>
              <a:gd name="connsiteY4" fmla="*/ 1890021 h 2412471"/>
              <a:gd name="connsiteX5" fmla="*/ 2672861 w 2690896"/>
              <a:gd name="connsiteY5" fmla="*/ 1080396 h 2412471"/>
              <a:gd name="connsiteX6" fmla="*/ 1329836 w 2690896"/>
              <a:gd name="connsiteY6" fmla="*/ 270771 h 2412471"/>
              <a:gd name="connsiteX0" fmla="*/ 1329836 w 2674267"/>
              <a:gd name="connsiteY0" fmla="*/ 270771 h 2412471"/>
              <a:gd name="connsiteX1" fmla="*/ 424961 w 2674267"/>
              <a:gd name="connsiteY1" fmla="*/ 80271 h 2412471"/>
              <a:gd name="connsiteX2" fmla="*/ 15386 w 2674267"/>
              <a:gd name="connsiteY2" fmla="*/ 1489971 h 2412471"/>
              <a:gd name="connsiteX3" fmla="*/ 1339361 w 2674267"/>
              <a:gd name="connsiteY3" fmla="*/ 2404371 h 2412471"/>
              <a:gd name="connsiteX4" fmla="*/ 2053736 w 2674267"/>
              <a:gd name="connsiteY4" fmla="*/ 1890021 h 2412471"/>
              <a:gd name="connsiteX5" fmla="*/ 2672861 w 2674267"/>
              <a:gd name="connsiteY5" fmla="*/ 1080396 h 2412471"/>
              <a:gd name="connsiteX6" fmla="*/ 1329836 w 2674267"/>
              <a:gd name="connsiteY6" fmla="*/ 270771 h 2412471"/>
              <a:gd name="connsiteX0" fmla="*/ 1331412 w 2675843"/>
              <a:gd name="connsiteY0" fmla="*/ 316695 h 2458395"/>
              <a:gd name="connsiteX1" fmla="*/ 426537 w 2675843"/>
              <a:gd name="connsiteY1" fmla="*/ 126195 h 2458395"/>
              <a:gd name="connsiteX2" fmla="*/ 16962 w 2675843"/>
              <a:gd name="connsiteY2" fmla="*/ 1535895 h 2458395"/>
              <a:gd name="connsiteX3" fmla="*/ 1340937 w 2675843"/>
              <a:gd name="connsiteY3" fmla="*/ 2450295 h 2458395"/>
              <a:gd name="connsiteX4" fmla="*/ 2055312 w 2675843"/>
              <a:gd name="connsiteY4" fmla="*/ 1935945 h 2458395"/>
              <a:gd name="connsiteX5" fmla="*/ 2674437 w 2675843"/>
              <a:gd name="connsiteY5" fmla="*/ 1126320 h 2458395"/>
              <a:gd name="connsiteX6" fmla="*/ 1331412 w 2675843"/>
              <a:gd name="connsiteY6" fmla="*/ 316695 h 2458395"/>
              <a:gd name="connsiteX0" fmla="*/ 1331412 w 2679396"/>
              <a:gd name="connsiteY0" fmla="*/ 316695 h 2456114"/>
              <a:gd name="connsiteX1" fmla="*/ 426537 w 2679396"/>
              <a:gd name="connsiteY1" fmla="*/ 126195 h 2456114"/>
              <a:gd name="connsiteX2" fmla="*/ 16962 w 2679396"/>
              <a:gd name="connsiteY2" fmla="*/ 1535895 h 2456114"/>
              <a:gd name="connsiteX3" fmla="*/ 1340937 w 2679396"/>
              <a:gd name="connsiteY3" fmla="*/ 2450295 h 2456114"/>
              <a:gd name="connsiteX4" fmla="*/ 1769562 w 2679396"/>
              <a:gd name="connsiteY4" fmla="*/ 1888320 h 2456114"/>
              <a:gd name="connsiteX5" fmla="*/ 2674437 w 2679396"/>
              <a:gd name="connsiteY5" fmla="*/ 1126320 h 2456114"/>
              <a:gd name="connsiteX6" fmla="*/ 1331412 w 2679396"/>
              <a:gd name="connsiteY6" fmla="*/ 316695 h 2456114"/>
              <a:gd name="connsiteX0" fmla="*/ 1339284 w 2687268"/>
              <a:gd name="connsiteY0" fmla="*/ 316695 h 2260648"/>
              <a:gd name="connsiteX1" fmla="*/ 434409 w 2687268"/>
              <a:gd name="connsiteY1" fmla="*/ 126195 h 2260648"/>
              <a:gd name="connsiteX2" fmla="*/ 24834 w 2687268"/>
              <a:gd name="connsiteY2" fmla="*/ 1535895 h 2260648"/>
              <a:gd name="connsiteX3" fmla="*/ 1082109 w 2687268"/>
              <a:gd name="connsiteY3" fmla="*/ 2250270 h 2260648"/>
              <a:gd name="connsiteX4" fmla="*/ 1777434 w 2687268"/>
              <a:gd name="connsiteY4" fmla="*/ 1888320 h 2260648"/>
              <a:gd name="connsiteX5" fmla="*/ 2682309 w 2687268"/>
              <a:gd name="connsiteY5" fmla="*/ 1126320 h 2260648"/>
              <a:gd name="connsiteX6" fmla="*/ 1339284 w 2687268"/>
              <a:gd name="connsiteY6" fmla="*/ 316695 h 2260648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7268"/>
              <a:gd name="connsiteY0" fmla="*/ 316695 h 2259207"/>
              <a:gd name="connsiteX1" fmla="*/ 434409 w 2687268"/>
              <a:gd name="connsiteY1" fmla="*/ 126195 h 2259207"/>
              <a:gd name="connsiteX2" fmla="*/ 24834 w 2687268"/>
              <a:gd name="connsiteY2" fmla="*/ 1535895 h 2259207"/>
              <a:gd name="connsiteX3" fmla="*/ 1082109 w 2687268"/>
              <a:gd name="connsiteY3" fmla="*/ 2250270 h 2259207"/>
              <a:gd name="connsiteX4" fmla="*/ 1777434 w 2687268"/>
              <a:gd name="connsiteY4" fmla="*/ 1888320 h 2259207"/>
              <a:gd name="connsiteX5" fmla="*/ 2682309 w 2687268"/>
              <a:gd name="connsiteY5" fmla="*/ 1126320 h 2259207"/>
              <a:gd name="connsiteX6" fmla="*/ 1339284 w 2687268"/>
              <a:gd name="connsiteY6" fmla="*/ 316695 h 2259207"/>
              <a:gd name="connsiteX0" fmla="*/ 1339284 w 2689301"/>
              <a:gd name="connsiteY0" fmla="*/ 316695 h 2255096"/>
              <a:gd name="connsiteX1" fmla="*/ 434409 w 2689301"/>
              <a:gd name="connsiteY1" fmla="*/ 126195 h 2255096"/>
              <a:gd name="connsiteX2" fmla="*/ 24834 w 2689301"/>
              <a:gd name="connsiteY2" fmla="*/ 1535895 h 2255096"/>
              <a:gd name="connsiteX3" fmla="*/ 1082109 w 2689301"/>
              <a:gd name="connsiteY3" fmla="*/ 2250270 h 2255096"/>
              <a:gd name="connsiteX4" fmla="*/ 1844109 w 2689301"/>
              <a:gd name="connsiteY4" fmla="*/ 1802595 h 2255096"/>
              <a:gd name="connsiteX5" fmla="*/ 2682309 w 2689301"/>
              <a:gd name="connsiteY5" fmla="*/ 1126320 h 2255096"/>
              <a:gd name="connsiteX6" fmla="*/ 1339284 w 2689301"/>
              <a:gd name="connsiteY6" fmla="*/ 316695 h 2255096"/>
              <a:gd name="connsiteX0" fmla="*/ 1339284 w 2454328"/>
              <a:gd name="connsiteY0" fmla="*/ 312132 h 2250533"/>
              <a:gd name="connsiteX1" fmla="*/ 434409 w 2454328"/>
              <a:gd name="connsiteY1" fmla="*/ 121632 h 2250533"/>
              <a:gd name="connsiteX2" fmla="*/ 24834 w 2454328"/>
              <a:gd name="connsiteY2" fmla="*/ 1531332 h 2250533"/>
              <a:gd name="connsiteX3" fmla="*/ 1082109 w 2454328"/>
              <a:gd name="connsiteY3" fmla="*/ 2245707 h 2250533"/>
              <a:gd name="connsiteX4" fmla="*/ 1844109 w 2454328"/>
              <a:gd name="connsiteY4" fmla="*/ 1798032 h 2250533"/>
              <a:gd name="connsiteX5" fmla="*/ 2444184 w 2454328"/>
              <a:gd name="connsiteY5" fmla="*/ 969357 h 2250533"/>
              <a:gd name="connsiteX6" fmla="*/ 1339284 w 2454328"/>
              <a:gd name="connsiteY6" fmla="*/ 312132 h 2250533"/>
              <a:gd name="connsiteX0" fmla="*/ 1339284 w 2444186"/>
              <a:gd name="connsiteY0" fmla="*/ 312132 h 2250533"/>
              <a:gd name="connsiteX1" fmla="*/ 434409 w 2444186"/>
              <a:gd name="connsiteY1" fmla="*/ 121632 h 2250533"/>
              <a:gd name="connsiteX2" fmla="*/ 24834 w 2444186"/>
              <a:gd name="connsiteY2" fmla="*/ 1531332 h 2250533"/>
              <a:gd name="connsiteX3" fmla="*/ 1082109 w 2444186"/>
              <a:gd name="connsiteY3" fmla="*/ 2245707 h 2250533"/>
              <a:gd name="connsiteX4" fmla="*/ 1844109 w 2444186"/>
              <a:gd name="connsiteY4" fmla="*/ 1798032 h 2250533"/>
              <a:gd name="connsiteX5" fmla="*/ 2444184 w 2444186"/>
              <a:gd name="connsiteY5" fmla="*/ 969357 h 2250533"/>
              <a:gd name="connsiteX6" fmla="*/ 1339284 w 2444186"/>
              <a:gd name="connsiteY6" fmla="*/ 312132 h 2250533"/>
              <a:gd name="connsiteX0" fmla="*/ 1339284 w 2434661"/>
              <a:gd name="connsiteY0" fmla="*/ 316110 h 2254511"/>
              <a:gd name="connsiteX1" fmla="*/ 434409 w 2434661"/>
              <a:gd name="connsiteY1" fmla="*/ 125610 h 2254511"/>
              <a:gd name="connsiteX2" fmla="*/ 24834 w 2434661"/>
              <a:gd name="connsiteY2" fmla="*/ 1535310 h 2254511"/>
              <a:gd name="connsiteX3" fmla="*/ 1082109 w 2434661"/>
              <a:gd name="connsiteY3" fmla="*/ 2249685 h 2254511"/>
              <a:gd name="connsiteX4" fmla="*/ 1844109 w 2434661"/>
              <a:gd name="connsiteY4" fmla="*/ 1802010 h 2254511"/>
              <a:gd name="connsiteX5" fmla="*/ 2434659 w 2434661"/>
              <a:gd name="connsiteY5" fmla="*/ 1106685 h 2254511"/>
              <a:gd name="connsiteX6" fmla="*/ 1339284 w 2434661"/>
              <a:gd name="connsiteY6" fmla="*/ 316110 h 225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661" h="2254511">
                <a:moveTo>
                  <a:pt x="1339284" y="316110"/>
                </a:moveTo>
                <a:cubicBezTo>
                  <a:pt x="1005909" y="152598"/>
                  <a:pt x="929709" y="-182365"/>
                  <a:pt x="434409" y="125610"/>
                </a:cubicBezTo>
                <a:cubicBezTo>
                  <a:pt x="180658" y="283391"/>
                  <a:pt x="-83116" y="1181298"/>
                  <a:pt x="24834" y="1535310"/>
                </a:cubicBezTo>
                <a:cubicBezTo>
                  <a:pt x="132784" y="1889323"/>
                  <a:pt x="778896" y="2205235"/>
                  <a:pt x="1082109" y="2249685"/>
                </a:cubicBezTo>
                <a:cubicBezTo>
                  <a:pt x="1385322" y="2294135"/>
                  <a:pt x="1621859" y="2022672"/>
                  <a:pt x="1844109" y="1802010"/>
                </a:cubicBezTo>
                <a:cubicBezTo>
                  <a:pt x="2067946" y="1581348"/>
                  <a:pt x="2434100" y="1368237"/>
                  <a:pt x="2434659" y="1106685"/>
                </a:cubicBezTo>
                <a:cubicBezTo>
                  <a:pt x="2436247" y="363735"/>
                  <a:pt x="1672659" y="479623"/>
                  <a:pt x="1339284" y="31611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3771616" y="1958900"/>
            <a:ext cx="1678074" cy="44715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Stærke Sammenhængskomponenter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20" y="5877272"/>
            <a:ext cx="8478344" cy="964704"/>
          </a:xfrm>
        </p:spPr>
        <p:txBody>
          <a:bodyPr>
            <a:normAutofit/>
          </a:bodyPr>
          <a:lstStyle/>
          <a:p>
            <a:r>
              <a:rPr lang="da-DK" dirty="0" smtClean="0"/>
              <a:t>Kan alle par af knuder nå hinanden </a:t>
            </a:r>
            <a:r>
              <a:rPr lang="da-DK" b="1" dirty="0" smtClean="0"/>
              <a:t>begge veje </a:t>
            </a:r>
            <a:r>
              <a:rPr lang="da-DK" dirty="0" smtClean="0"/>
              <a:t>?</a:t>
            </a:r>
            <a:br>
              <a:rPr lang="da-DK" dirty="0" smtClean="0"/>
            </a:br>
            <a:r>
              <a:rPr lang="da-DK" sz="2400" dirty="0" smtClean="0"/>
              <a:t>(bruges f.eks. til at </a:t>
            </a:r>
            <a:r>
              <a:rPr lang="da-DK" sz="2400" dirty="0" err="1" smtClean="0"/>
              <a:t>checke</a:t>
            </a:r>
            <a:r>
              <a:rPr lang="da-DK" sz="2400" dirty="0" smtClean="0"/>
              <a:t> for fejl i vej-data)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959791" y="2822216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959791" y="1909120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51193" y="3470288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71871" y="2892544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53238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96183" y="3625860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267335" y="2380688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140961" y="2078056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96183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36249" y="3625860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509870" y="3182256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09870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8183" y="1952456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26724" y="1909120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64163" y="2422548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1147" y="2892544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20031" y="3084774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911843" y="1858008"/>
            <a:ext cx="5502548" cy="2320619"/>
            <a:chOff x="1355700" y="2536800"/>
            <a:chExt cx="5502548" cy="2320619"/>
          </a:xfrm>
        </p:grpSpPr>
        <p:sp>
          <p:nvSpPr>
            <p:cNvPr id="22" name="Oval 21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5" name="Oval 24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Oval 28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Oval 29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Oval 33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6" name="Oval 35"/>
          <p:cNvSpPr/>
          <p:nvPr/>
        </p:nvSpPr>
        <p:spPr>
          <a:xfrm>
            <a:off x="3807513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8" name="Group 67"/>
          <p:cNvGrpSpPr/>
          <p:nvPr/>
        </p:nvGrpSpPr>
        <p:grpSpPr>
          <a:xfrm>
            <a:off x="3245258" y="4941168"/>
            <a:ext cx="2406862" cy="366350"/>
            <a:chOff x="972533" y="4835554"/>
            <a:chExt cx="2406862" cy="366350"/>
          </a:xfrm>
        </p:grpSpPr>
        <p:cxnSp>
          <p:nvCxnSpPr>
            <p:cNvPr id="48" name="Straight Connector 47"/>
            <p:cNvCxnSpPr>
              <a:stCxn id="45" idx="6"/>
              <a:endCxn id="46" idx="2"/>
            </p:cNvCxnSpPr>
            <p:nvPr/>
          </p:nvCxnSpPr>
          <p:spPr>
            <a:xfrm>
              <a:off x="1332533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6" idx="6"/>
              <a:endCxn id="47" idx="2"/>
            </p:cNvCxnSpPr>
            <p:nvPr/>
          </p:nvCxnSpPr>
          <p:spPr>
            <a:xfrm>
              <a:off x="2355964" y="5021904"/>
              <a:ext cx="663431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45" idx="0"/>
              <a:endCxn id="47" idx="0"/>
            </p:cNvCxnSpPr>
            <p:nvPr/>
          </p:nvCxnSpPr>
          <p:spPr>
            <a:xfrm rot="5400000" flipH="1" flipV="1">
              <a:off x="2175964" y="3818473"/>
              <a:ext cx="12700" cy="2046862"/>
            </a:xfrm>
            <a:prstGeom prst="curvedConnector3">
              <a:avLst>
                <a:gd name="adj1" fmla="val 4779315"/>
              </a:avLst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972533" y="4841904"/>
              <a:ext cx="360000" cy="36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995964" y="4841904"/>
              <a:ext cx="360000" cy="3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019395" y="4841904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245258" y="5345920"/>
            <a:ext cx="23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(topologisk sortering)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3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1959791" y="1904503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517426" y="1966008"/>
            <a:ext cx="1757464" cy="1673407"/>
            <a:chOff x="4662270" y="2115550"/>
            <a:chExt cx="1757464" cy="1673407"/>
          </a:xfrm>
        </p:grpSpPr>
        <p:cxnSp>
          <p:nvCxnSpPr>
            <p:cNvPr id="83" name="Straight Connector 82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512692" y="1963440"/>
            <a:ext cx="1757464" cy="1673407"/>
            <a:chOff x="4662270" y="2115550"/>
            <a:chExt cx="1757464" cy="1673407"/>
          </a:xfrm>
        </p:grpSpPr>
        <p:cxnSp>
          <p:nvCxnSpPr>
            <p:cNvPr id="91" name="Straight Connector 90"/>
            <p:cNvCxnSpPr/>
            <p:nvPr/>
          </p:nvCxnSpPr>
          <p:spPr>
            <a:xfrm flipH="1" flipV="1">
              <a:off x="6293361" y="2241150"/>
              <a:ext cx="126373" cy="30263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748583" y="2543782"/>
              <a:ext cx="671150" cy="1245172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188649" y="3788954"/>
              <a:ext cx="561292" cy="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4662270" y="3345350"/>
              <a:ext cx="526379" cy="443607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4662270" y="2115550"/>
              <a:ext cx="978316" cy="12298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640583" y="2115550"/>
              <a:ext cx="652778" cy="12560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6353238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1147" y="2892544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814572" y="2830189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683251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797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178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771616" y="1900432"/>
            <a:ext cx="3588775" cy="2218550"/>
            <a:chOff x="3771616" y="1900432"/>
            <a:chExt cx="3588775" cy="2218550"/>
          </a:xfrm>
        </p:grpSpPr>
        <p:grpSp>
          <p:nvGrpSpPr>
            <p:cNvPr id="39" name="Group 38"/>
            <p:cNvGrpSpPr/>
            <p:nvPr/>
          </p:nvGrpSpPr>
          <p:grpSpPr>
            <a:xfrm>
              <a:off x="3771616" y="1900432"/>
              <a:ext cx="3588775" cy="2218550"/>
              <a:chOff x="3771616" y="1900432"/>
              <a:chExt cx="3588775" cy="221855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3771616" y="1958900"/>
                <a:ext cx="1678074" cy="44715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5596183" y="3625860"/>
                <a:ext cx="757056" cy="49312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6267335" y="2380688"/>
                <a:ext cx="1093056" cy="607970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120031" y="3084774"/>
                <a:ext cx="389839" cy="97482"/>
              </a:xfrm>
              <a:prstGeom prst="line">
                <a:avLst/>
              </a:prstGeom>
              <a:ln w="57150" cap="rnd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4974827" y="357205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46334" y="357375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455871" y="313360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96147" y="203012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431703" y="190043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6204147" y="232668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954311" y="1908483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Straight Connector 177"/>
          <p:cNvCxnSpPr>
            <a:endCxn id="115" idx="6"/>
          </p:cNvCxnSpPr>
          <p:nvPr/>
        </p:nvCxnSpPr>
        <p:spPr>
          <a:xfrm flipH="1" flipV="1">
            <a:off x="3152438" y="2603772"/>
            <a:ext cx="2037629" cy="1817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126080" y="2744171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1911843" y="1853391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683251" y="2827367"/>
            <a:ext cx="1677140" cy="1288793"/>
            <a:chOff x="5835651" y="2982589"/>
            <a:chExt cx="1677140" cy="1288793"/>
          </a:xfrm>
        </p:grpSpPr>
        <p:cxnSp>
          <p:nvCxnSpPr>
            <p:cNvPr id="200" name="Straight Connector 199"/>
            <p:cNvCxnSpPr/>
            <p:nvPr/>
          </p:nvCxnSpPr>
          <p:spPr>
            <a:xfrm flipV="1">
              <a:off x="6505638" y="3155674"/>
              <a:ext cx="1007153" cy="111570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 flipV="1">
              <a:off x="5966972" y="2982589"/>
              <a:ext cx="1538728" cy="154311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5835651" y="3263900"/>
              <a:ext cx="666749" cy="98425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6299238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190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30" name="Oval 129"/>
          <p:cNvSpPr>
            <a:spLocks noChangeAspect="1"/>
          </p:cNvSpPr>
          <p:nvPr/>
        </p:nvSpPr>
        <p:spPr>
          <a:xfrm>
            <a:off x="5533505" y="2537759"/>
            <a:ext cx="630000" cy="63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31" name="Group 130"/>
          <p:cNvGrpSpPr/>
          <p:nvPr/>
        </p:nvGrpSpPr>
        <p:grpSpPr>
          <a:xfrm>
            <a:off x="5617363" y="2679104"/>
            <a:ext cx="462368" cy="356044"/>
            <a:chOff x="4412916" y="3219606"/>
            <a:chExt cx="462368" cy="356044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2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3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4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5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6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7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8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206" name="Straight Connector 205"/>
          <p:cNvCxnSpPr>
            <a:stCxn id="28" idx="6"/>
          </p:cNvCxnSpPr>
          <p:nvPr/>
        </p:nvCxnSpPr>
        <p:spPr>
          <a:xfrm flipV="1">
            <a:off x="4174031" y="2939143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endCxn id="115" idx="6"/>
          </p:cNvCxnSpPr>
          <p:nvPr/>
        </p:nvCxnSpPr>
        <p:spPr>
          <a:xfrm flipH="1" flipV="1">
            <a:off x="3152438" y="2603772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>
            <a:spLocks noChangeAspect="1"/>
          </p:cNvSpPr>
          <p:nvPr/>
        </p:nvSpPr>
        <p:spPr>
          <a:xfrm>
            <a:off x="2523958" y="2289532"/>
            <a:ext cx="628480" cy="628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16" name="Group 115"/>
          <p:cNvGrpSpPr/>
          <p:nvPr/>
        </p:nvGrpSpPr>
        <p:grpSpPr>
          <a:xfrm>
            <a:off x="2682137" y="2471290"/>
            <a:ext cx="313141" cy="271113"/>
            <a:chOff x="3707904" y="2636912"/>
            <a:chExt cx="313141" cy="271113"/>
          </a:xfrm>
        </p:grpSpPr>
        <p:cxnSp>
          <p:nvCxnSpPr>
            <p:cNvPr id="117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8" name="Oval 27"/>
          <p:cNvSpPr/>
          <p:nvPr/>
        </p:nvSpPr>
        <p:spPr>
          <a:xfrm>
            <a:off x="4066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6849" y="5562555"/>
            <a:ext cx="331769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cykel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Træk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grpSp>
        <p:nvGrpSpPr>
          <p:cNvPr id="254" name="Group 253"/>
          <p:cNvGrpSpPr>
            <a:grpSpLocks noChangeAspect="1"/>
          </p:cNvGrpSpPr>
          <p:nvPr/>
        </p:nvGrpSpPr>
        <p:grpSpPr>
          <a:xfrm>
            <a:off x="1979712" y="3356992"/>
            <a:ext cx="5174798" cy="2408307"/>
            <a:chOff x="1626683" y="1556792"/>
            <a:chExt cx="6005961" cy="2795123"/>
          </a:xfrm>
        </p:grpSpPr>
        <p:sp>
          <p:nvSpPr>
            <p:cNvPr id="217" name="Freeform 216"/>
            <p:cNvSpPr/>
            <p:nvPr/>
          </p:nvSpPr>
          <p:spPr>
            <a:xfrm>
              <a:off x="3947155" y="2938073"/>
              <a:ext cx="360576" cy="318362"/>
            </a:xfrm>
            <a:custGeom>
              <a:avLst/>
              <a:gdLst>
                <a:gd name="connsiteX0" fmla="*/ 266700 w 266700"/>
                <a:gd name="connsiteY0" fmla="*/ 0 h 409575"/>
                <a:gd name="connsiteX1" fmla="*/ 0 w 266700"/>
                <a:gd name="connsiteY1" fmla="*/ 180975 h 409575"/>
                <a:gd name="connsiteX2" fmla="*/ 180975 w 266700"/>
                <a:gd name="connsiteY2" fmla="*/ 409575 h 409575"/>
                <a:gd name="connsiteX3" fmla="*/ 266700 w 266700"/>
                <a:gd name="connsiteY3" fmla="*/ 0 h 409575"/>
                <a:gd name="connsiteX0" fmla="*/ 266700 w 273909"/>
                <a:gd name="connsiteY0" fmla="*/ 6076 h 415651"/>
                <a:gd name="connsiteX1" fmla="*/ 0 w 273909"/>
                <a:gd name="connsiteY1" fmla="*/ 187051 h 415651"/>
                <a:gd name="connsiteX2" fmla="*/ 180975 w 273909"/>
                <a:gd name="connsiteY2" fmla="*/ 415651 h 415651"/>
                <a:gd name="connsiteX3" fmla="*/ 266700 w 273909"/>
                <a:gd name="connsiteY3" fmla="*/ 6076 h 415651"/>
                <a:gd name="connsiteX0" fmla="*/ 266700 w 273211"/>
                <a:gd name="connsiteY0" fmla="*/ 6076 h 418658"/>
                <a:gd name="connsiteX1" fmla="*/ 0 w 273211"/>
                <a:gd name="connsiteY1" fmla="*/ 187051 h 418658"/>
                <a:gd name="connsiteX2" fmla="*/ 180975 w 273211"/>
                <a:gd name="connsiteY2" fmla="*/ 415651 h 418658"/>
                <a:gd name="connsiteX3" fmla="*/ 266700 w 273211"/>
                <a:gd name="connsiteY3" fmla="*/ 6076 h 418658"/>
                <a:gd name="connsiteX0" fmla="*/ 271239 w 277750"/>
                <a:gd name="connsiteY0" fmla="*/ 5670 h 418252"/>
                <a:gd name="connsiteX1" fmla="*/ 4539 w 277750"/>
                <a:gd name="connsiteY1" fmla="*/ 186645 h 418252"/>
                <a:gd name="connsiteX2" fmla="*/ 185514 w 277750"/>
                <a:gd name="connsiteY2" fmla="*/ 415245 h 418252"/>
                <a:gd name="connsiteX3" fmla="*/ 271239 w 277750"/>
                <a:gd name="connsiteY3" fmla="*/ 5670 h 418252"/>
                <a:gd name="connsiteX0" fmla="*/ 271239 w 303848"/>
                <a:gd name="connsiteY0" fmla="*/ 5670 h 417655"/>
                <a:gd name="connsiteX1" fmla="*/ 4539 w 303848"/>
                <a:gd name="connsiteY1" fmla="*/ 186645 h 417655"/>
                <a:gd name="connsiteX2" fmla="*/ 185514 w 303848"/>
                <a:gd name="connsiteY2" fmla="*/ 415245 h 417655"/>
                <a:gd name="connsiteX3" fmla="*/ 271239 w 303848"/>
                <a:gd name="connsiteY3" fmla="*/ 5670 h 417655"/>
                <a:gd name="connsiteX0" fmla="*/ 270016 w 287682"/>
                <a:gd name="connsiteY0" fmla="*/ 4854 h 390771"/>
                <a:gd name="connsiteX1" fmla="*/ 3316 w 287682"/>
                <a:gd name="connsiteY1" fmla="*/ 185829 h 390771"/>
                <a:gd name="connsiteX2" fmla="*/ 150180 w 287682"/>
                <a:gd name="connsiteY2" fmla="*/ 388174 h 390771"/>
                <a:gd name="connsiteX3" fmla="*/ 270016 w 287682"/>
                <a:gd name="connsiteY3" fmla="*/ 4854 h 390771"/>
                <a:gd name="connsiteX0" fmla="*/ 185072 w 193797"/>
                <a:gd name="connsiteY0" fmla="*/ 5062 h 382890"/>
                <a:gd name="connsiteX1" fmla="*/ 237 w 193797"/>
                <a:gd name="connsiteY1" fmla="*/ 177285 h 382890"/>
                <a:gd name="connsiteX2" fmla="*/ 147101 w 193797"/>
                <a:gd name="connsiteY2" fmla="*/ 379630 h 382890"/>
                <a:gd name="connsiteX3" fmla="*/ 185072 w 193797"/>
                <a:gd name="connsiteY3" fmla="*/ 5062 h 382890"/>
                <a:gd name="connsiteX0" fmla="*/ 185072 w 232623"/>
                <a:gd name="connsiteY0" fmla="*/ 4503 h 382330"/>
                <a:gd name="connsiteX1" fmla="*/ 237 w 232623"/>
                <a:gd name="connsiteY1" fmla="*/ 176726 h 382330"/>
                <a:gd name="connsiteX2" fmla="*/ 147101 w 232623"/>
                <a:gd name="connsiteY2" fmla="*/ 379071 h 382330"/>
                <a:gd name="connsiteX3" fmla="*/ 185072 w 232623"/>
                <a:gd name="connsiteY3" fmla="*/ 4503 h 382330"/>
                <a:gd name="connsiteX0" fmla="*/ 185072 w 242494"/>
                <a:gd name="connsiteY0" fmla="*/ 17687 h 395514"/>
                <a:gd name="connsiteX1" fmla="*/ 237 w 242494"/>
                <a:gd name="connsiteY1" fmla="*/ 189910 h 395514"/>
                <a:gd name="connsiteX2" fmla="*/ 147101 w 242494"/>
                <a:gd name="connsiteY2" fmla="*/ 392255 h 395514"/>
                <a:gd name="connsiteX3" fmla="*/ 185072 w 242494"/>
                <a:gd name="connsiteY3" fmla="*/ 17687 h 395514"/>
                <a:gd name="connsiteX0" fmla="*/ 185080 w 262695"/>
                <a:gd name="connsiteY0" fmla="*/ 17687 h 394424"/>
                <a:gd name="connsiteX1" fmla="*/ 245 w 262695"/>
                <a:gd name="connsiteY1" fmla="*/ 189910 h 394424"/>
                <a:gd name="connsiteX2" fmla="*/ 147109 w 262695"/>
                <a:gd name="connsiteY2" fmla="*/ 392255 h 394424"/>
                <a:gd name="connsiteX3" fmla="*/ 185080 w 262695"/>
                <a:gd name="connsiteY3" fmla="*/ 17687 h 394424"/>
                <a:gd name="connsiteX0" fmla="*/ 184994 w 221675"/>
                <a:gd name="connsiteY0" fmla="*/ 1746 h 292434"/>
                <a:gd name="connsiteX1" fmla="*/ 159 w 221675"/>
                <a:gd name="connsiteY1" fmla="*/ 173969 h 292434"/>
                <a:gd name="connsiteX2" fmla="*/ 153845 w 221675"/>
                <a:gd name="connsiteY2" fmla="*/ 288798 h 292434"/>
                <a:gd name="connsiteX3" fmla="*/ 184994 w 221675"/>
                <a:gd name="connsiteY3" fmla="*/ 1746 h 292434"/>
                <a:gd name="connsiteX0" fmla="*/ 184994 w 223366"/>
                <a:gd name="connsiteY0" fmla="*/ 296 h 290984"/>
                <a:gd name="connsiteX1" fmla="*/ 159 w 223366"/>
                <a:gd name="connsiteY1" fmla="*/ 172519 h 290984"/>
                <a:gd name="connsiteX2" fmla="*/ 153845 w 223366"/>
                <a:gd name="connsiteY2" fmla="*/ 287348 h 290984"/>
                <a:gd name="connsiteX3" fmla="*/ 184994 w 223366"/>
                <a:gd name="connsiteY3" fmla="*/ 296 h 290984"/>
                <a:gd name="connsiteX0" fmla="*/ 184994 w 258256"/>
                <a:gd name="connsiteY0" fmla="*/ 1822 h 292510"/>
                <a:gd name="connsiteX1" fmla="*/ 159 w 258256"/>
                <a:gd name="connsiteY1" fmla="*/ 174045 h 292510"/>
                <a:gd name="connsiteX2" fmla="*/ 153845 w 258256"/>
                <a:gd name="connsiteY2" fmla="*/ 288874 h 292510"/>
                <a:gd name="connsiteX3" fmla="*/ 184994 w 258256"/>
                <a:gd name="connsiteY3" fmla="*/ 1822 h 2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256" h="292510">
                  <a:moveTo>
                    <a:pt x="184994" y="1822"/>
                  </a:moveTo>
                  <a:cubicBezTo>
                    <a:pt x="45165" y="-17786"/>
                    <a:pt x="5351" y="126203"/>
                    <a:pt x="159" y="174045"/>
                  </a:cubicBezTo>
                  <a:cubicBezTo>
                    <a:pt x="-5033" y="221887"/>
                    <a:pt x="118431" y="311650"/>
                    <a:pt x="153845" y="288874"/>
                  </a:cubicBezTo>
                  <a:cubicBezTo>
                    <a:pt x="266516" y="216412"/>
                    <a:pt x="304199" y="18538"/>
                    <a:pt x="184994" y="182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344971" y="1556792"/>
              <a:ext cx="3287673" cy="2795123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  <a:gd name="connsiteX0" fmla="*/ 2021470 w 2444782"/>
                <a:gd name="connsiteY0" fmla="*/ 481993 h 2163219"/>
                <a:gd name="connsiteX1" fmla="*/ 440320 w 2444782"/>
                <a:gd name="connsiteY1" fmla="*/ 34318 h 2163219"/>
                <a:gd name="connsiteX2" fmla="*/ 30745 w 2444782"/>
                <a:gd name="connsiteY2" fmla="*/ 1444018 h 2163219"/>
                <a:gd name="connsiteX3" fmla="*/ 1088020 w 2444782"/>
                <a:gd name="connsiteY3" fmla="*/ 2158393 h 2163219"/>
                <a:gd name="connsiteX4" fmla="*/ 1850020 w 2444782"/>
                <a:gd name="connsiteY4" fmla="*/ 1710718 h 2163219"/>
                <a:gd name="connsiteX5" fmla="*/ 2440570 w 2444782"/>
                <a:gd name="connsiteY5" fmla="*/ 1015393 h 2163219"/>
                <a:gd name="connsiteX6" fmla="*/ 2021470 w 2444782"/>
                <a:gd name="connsiteY6" fmla="*/ 481993 h 2163219"/>
                <a:gd name="connsiteX0" fmla="*/ 2021470 w 2851423"/>
                <a:gd name="connsiteY0" fmla="*/ 483099 h 2164325"/>
                <a:gd name="connsiteX1" fmla="*/ 440320 w 2851423"/>
                <a:gd name="connsiteY1" fmla="*/ 35424 h 2164325"/>
                <a:gd name="connsiteX2" fmla="*/ 30745 w 2851423"/>
                <a:gd name="connsiteY2" fmla="*/ 1445124 h 2164325"/>
                <a:gd name="connsiteX3" fmla="*/ 1088020 w 2851423"/>
                <a:gd name="connsiteY3" fmla="*/ 2159499 h 2164325"/>
                <a:gd name="connsiteX4" fmla="*/ 1850020 w 2851423"/>
                <a:gd name="connsiteY4" fmla="*/ 1711824 h 2164325"/>
                <a:gd name="connsiteX5" fmla="*/ 2850145 w 2851423"/>
                <a:gd name="connsiteY5" fmla="*/ 1130799 h 2164325"/>
                <a:gd name="connsiteX6" fmla="*/ 2021470 w 2851423"/>
                <a:gd name="connsiteY6" fmla="*/ 483099 h 2164325"/>
                <a:gd name="connsiteX0" fmla="*/ 2021470 w 2851423"/>
                <a:gd name="connsiteY0" fmla="*/ 483099 h 2377192"/>
                <a:gd name="connsiteX1" fmla="*/ 440320 w 2851423"/>
                <a:gd name="connsiteY1" fmla="*/ 35424 h 2377192"/>
                <a:gd name="connsiteX2" fmla="*/ 30745 w 2851423"/>
                <a:gd name="connsiteY2" fmla="*/ 1445124 h 2377192"/>
                <a:gd name="connsiteX3" fmla="*/ 1088020 w 2851423"/>
                <a:gd name="connsiteY3" fmla="*/ 2159499 h 2377192"/>
                <a:gd name="connsiteX4" fmla="*/ 1886477 w 2851423"/>
                <a:gd name="connsiteY4" fmla="*/ 2354167 h 2377192"/>
                <a:gd name="connsiteX5" fmla="*/ 1850020 w 2851423"/>
                <a:gd name="connsiteY5" fmla="*/ 1711824 h 2377192"/>
                <a:gd name="connsiteX6" fmla="*/ 2850145 w 2851423"/>
                <a:gd name="connsiteY6" fmla="*/ 1130799 h 2377192"/>
                <a:gd name="connsiteX7" fmla="*/ 2021470 w 28514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4723"/>
                <a:gd name="connsiteY0" fmla="*/ 483099 h 2377192"/>
                <a:gd name="connsiteX1" fmla="*/ 440320 w 2854723"/>
                <a:gd name="connsiteY1" fmla="*/ 35424 h 2377192"/>
                <a:gd name="connsiteX2" fmla="*/ 30745 w 2854723"/>
                <a:gd name="connsiteY2" fmla="*/ 1445124 h 2377192"/>
                <a:gd name="connsiteX3" fmla="*/ 1088020 w 2854723"/>
                <a:gd name="connsiteY3" fmla="*/ 2159499 h 2377192"/>
                <a:gd name="connsiteX4" fmla="*/ 1886477 w 2854723"/>
                <a:gd name="connsiteY4" fmla="*/ 2354167 h 2377192"/>
                <a:gd name="connsiteX5" fmla="*/ 2316745 w 2854723"/>
                <a:gd name="connsiteY5" fmla="*/ 1949949 h 2377192"/>
                <a:gd name="connsiteX6" fmla="*/ 2850145 w 2854723"/>
                <a:gd name="connsiteY6" fmla="*/ 1130799 h 2377192"/>
                <a:gd name="connsiteX7" fmla="*/ 2021470 w 2854723"/>
                <a:gd name="connsiteY7" fmla="*/ 483099 h 2377192"/>
                <a:gd name="connsiteX0" fmla="*/ 2021470 w 2850956"/>
                <a:gd name="connsiteY0" fmla="*/ 483099 h 2417502"/>
                <a:gd name="connsiteX1" fmla="*/ 440320 w 2850956"/>
                <a:gd name="connsiteY1" fmla="*/ 35424 h 2417502"/>
                <a:gd name="connsiteX2" fmla="*/ 30745 w 2850956"/>
                <a:gd name="connsiteY2" fmla="*/ 1445124 h 2417502"/>
                <a:gd name="connsiteX3" fmla="*/ 1088020 w 2850956"/>
                <a:gd name="connsiteY3" fmla="*/ 2159499 h 2417502"/>
                <a:gd name="connsiteX4" fmla="*/ 1886477 w 2850956"/>
                <a:gd name="connsiteY4" fmla="*/ 2354167 h 2417502"/>
                <a:gd name="connsiteX5" fmla="*/ 2850145 w 2850956"/>
                <a:gd name="connsiteY5" fmla="*/ 1130799 h 2417502"/>
                <a:gd name="connsiteX6" fmla="*/ 2021470 w 2850956"/>
                <a:gd name="connsiteY6" fmla="*/ 483099 h 2417502"/>
                <a:gd name="connsiteX0" fmla="*/ 1961328 w 2790814"/>
                <a:gd name="connsiteY0" fmla="*/ 501765 h 2428739"/>
                <a:gd name="connsiteX1" fmla="*/ 380178 w 2790814"/>
                <a:gd name="connsiteY1" fmla="*/ 54090 h 2428739"/>
                <a:gd name="connsiteX2" fmla="*/ 37278 w 2790814"/>
                <a:gd name="connsiteY2" fmla="*/ 1787640 h 2428739"/>
                <a:gd name="connsiteX3" fmla="*/ 1027878 w 2790814"/>
                <a:gd name="connsiteY3" fmla="*/ 2178165 h 2428739"/>
                <a:gd name="connsiteX4" fmla="*/ 1826335 w 2790814"/>
                <a:gd name="connsiteY4" fmla="*/ 2372833 h 2428739"/>
                <a:gd name="connsiteX5" fmla="*/ 2790003 w 2790814"/>
                <a:gd name="connsiteY5" fmla="*/ 1149465 h 2428739"/>
                <a:gd name="connsiteX6" fmla="*/ 1961328 w 2790814"/>
                <a:gd name="connsiteY6" fmla="*/ 501765 h 2428739"/>
                <a:gd name="connsiteX0" fmla="*/ 1931534 w 2760950"/>
                <a:gd name="connsiteY0" fmla="*/ 864872 h 2791846"/>
                <a:gd name="connsiteX1" fmla="*/ 617084 w 2760950"/>
                <a:gd name="connsiteY1" fmla="*/ 36197 h 2791846"/>
                <a:gd name="connsiteX2" fmla="*/ 7484 w 2760950"/>
                <a:gd name="connsiteY2" fmla="*/ 2150747 h 2791846"/>
                <a:gd name="connsiteX3" fmla="*/ 998084 w 2760950"/>
                <a:gd name="connsiteY3" fmla="*/ 2541272 h 2791846"/>
                <a:gd name="connsiteX4" fmla="*/ 1796541 w 2760950"/>
                <a:gd name="connsiteY4" fmla="*/ 2735940 h 2791846"/>
                <a:gd name="connsiteX5" fmla="*/ 2760209 w 2760950"/>
                <a:gd name="connsiteY5" fmla="*/ 1512572 h 2791846"/>
                <a:gd name="connsiteX6" fmla="*/ 1931534 w 2760950"/>
                <a:gd name="connsiteY6" fmla="*/ 864872 h 2791846"/>
                <a:gd name="connsiteX0" fmla="*/ 1967480 w 2796896"/>
                <a:gd name="connsiteY0" fmla="*/ 873717 h 2800691"/>
                <a:gd name="connsiteX1" fmla="*/ 653030 w 2796896"/>
                <a:gd name="connsiteY1" fmla="*/ 45042 h 2800691"/>
                <a:gd name="connsiteX2" fmla="*/ 43430 w 2796896"/>
                <a:gd name="connsiteY2" fmla="*/ 2159592 h 2800691"/>
                <a:gd name="connsiteX3" fmla="*/ 1034030 w 2796896"/>
                <a:gd name="connsiteY3" fmla="*/ 2550117 h 2800691"/>
                <a:gd name="connsiteX4" fmla="*/ 1832487 w 2796896"/>
                <a:gd name="connsiteY4" fmla="*/ 2744785 h 2800691"/>
                <a:gd name="connsiteX5" fmla="*/ 2796155 w 2796896"/>
                <a:gd name="connsiteY5" fmla="*/ 1521417 h 2800691"/>
                <a:gd name="connsiteX6" fmla="*/ 1967480 w 2796896"/>
                <a:gd name="connsiteY6" fmla="*/ 873717 h 2800691"/>
                <a:gd name="connsiteX0" fmla="*/ 2021372 w 2850788"/>
                <a:gd name="connsiteY0" fmla="*/ 876502 h 2803476"/>
                <a:gd name="connsiteX1" fmla="*/ 706922 w 2850788"/>
                <a:gd name="connsiteY1" fmla="*/ 47827 h 2803476"/>
                <a:gd name="connsiteX2" fmla="*/ 97322 w 2850788"/>
                <a:gd name="connsiteY2" fmla="*/ 2162377 h 2803476"/>
                <a:gd name="connsiteX3" fmla="*/ 1087922 w 2850788"/>
                <a:gd name="connsiteY3" fmla="*/ 2552902 h 2803476"/>
                <a:gd name="connsiteX4" fmla="*/ 1886379 w 2850788"/>
                <a:gd name="connsiteY4" fmla="*/ 2747570 h 2803476"/>
                <a:gd name="connsiteX5" fmla="*/ 2850047 w 2850788"/>
                <a:gd name="connsiteY5" fmla="*/ 1524202 h 2803476"/>
                <a:gd name="connsiteX6" fmla="*/ 2021372 w 2850788"/>
                <a:gd name="connsiteY6" fmla="*/ 876502 h 2803476"/>
                <a:gd name="connsiteX0" fmla="*/ 2027861 w 2857277"/>
                <a:gd name="connsiteY0" fmla="*/ 831042 h 2758016"/>
                <a:gd name="connsiteX1" fmla="*/ 713411 w 2857277"/>
                <a:gd name="connsiteY1" fmla="*/ 2367 h 2758016"/>
                <a:gd name="connsiteX2" fmla="*/ 103811 w 2857277"/>
                <a:gd name="connsiteY2" fmla="*/ 2116917 h 2758016"/>
                <a:gd name="connsiteX3" fmla="*/ 1094411 w 2857277"/>
                <a:gd name="connsiteY3" fmla="*/ 2507442 h 2758016"/>
                <a:gd name="connsiteX4" fmla="*/ 1892868 w 2857277"/>
                <a:gd name="connsiteY4" fmla="*/ 2702110 h 2758016"/>
                <a:gd name="connsiteX5" fmla="*/ 2856536 w 2857277"/>
                <a:gd name="connsiteY5" fmla="*/ 1478742 h 2758016"/>
                <a:gd name="connsiteX6" fmla="*/ 2027861 w 2857277"/>
                <a:gd name="connsiteY6" fmla="*/ 831042 h 2758016"/>
                <a:gd name="connsiteX0" fmla="*/ 1797812 w 2759837"/>
                <a:gd name="connsiteY0" fmla="*/ 710396 h 2808820"/>
                <a:gd name="connsiteX1" fmla="*/ 616712 w 2759837"/>
                <a:gd name="connsiteY1" fmla="*/ 53171 h 2808820"/>
                <a:gd name="connsiteX2" fmla="*/ 7112 w 2759837"/>
                <a:gd name="connsiteY2" fmla="*/ 2167721 h 2808820"/>
                <a:gd name="connsiteX3" fmla="*/ 997712 w 2759837"/>
                <a:gd name="connsiteY3" fmla="*/ 2558246 h 2808820"/>
                <a:gd name="connsiteX4" fmla="*/ 1796169 w 2759837"/>
                <a:gd name="connsiteY4" fmla="*/ 2752914 h 2808820"/>
                <a:gd name="connsiteX5" fmla="*/ 2759837 w 2759837"/>
                <a:gd name="connsiteY5" fmla="*/ 1529546 h 2808820"/>
                <a:gd name="connsiteX6" fmla="*/ 1797812 w 2759837"/>
                <a:gd name="connsiteY6" fmla="*/ 710396 h 2808820"/>
                <a:gd name="connsiteX0" fmla="*/ 1799231 w 2761256"/>
                <a:gd name="connsiteY0" fmla="*/ 684278 h 2782702"/>
                <a:gd name="connsiteX1" fmla="*/ 618131 w 2761256"/>
                <a:gd name="connsiteY1" fmla="*/ 27053 h 2782702"/>
                <a:gd name="connsiteX2" fmla="*/ 8531 w 2761256"/>
                <a:gd name="connsiteY2" fmla="*/ 2141603 h 2782702"/>
                <a:gd name="connsiteX3" fmla="*/ 999131 w 2761256"/>
                <a:gd name="connsiteY3" fmla="*/ 2532128 h 2782702"/>
                <a:gd name="connsiteX4" fmla="*/ 1797588 w 2761256"/>
                <a:gd name="connsiteY4" fmla="*/ 2726796 h 2782702"/>
                <a:gd name="connsiteX5" fmla="*/ 2761256 w 2761256"/>
                <a:gd name="connsiteY5" fmla="*/ 1503428 h 2782702"/>
                <a:gd name="connsiteX6" fmla="*/ 1799231 w 2761256"/>
                <a:gd name="connsiteY6" fmla="*/ 684278 h 2782702"/>
                <a:gd name="connsiteX0" fmla="*/ 1799231 w 2827931"/>
                <a:gd name="connsiteY0" fmla="*/ 683986 h 2782410"/>
                <a:gd name="connsiteX1" fmla="*/ 618131 w 2827931"/>
                <a:gd name="connsiteY1" fmla="*/ 26761 h 2782410"/>
                <a:gd name="connsiteX2" fmla="*/ 8531 w 2827931"/>
                <a:gd name="connsiteY2" fmla="*/ 2141311 h 2782410"/>
                <a:gd name="connsiteX3" fmla="*/ 999131 w 2827931"/>
                <a:gd name="connsiteY3" fmla="*/ 2531836 h 2782410"/>
                <a:gd name="connsiteX4" fmla="*/ 1797588 w 2827931"/>
                <a:gd name="connsiteY4" fmla="*/ 2726504 h 2782410"/>
                <a:gd name="connsiteX5" fmla="*/ 2827931 w 2827931"/>
                <a:gd name="connsiteY5" fmla="*/ 1455511 h 2782410"/>
                <a:gd name="connsiteX6" fmla="*/ 1799231 w 2827931"/>
                <a:gd name="connsiteY6" fmla="*/ 683986 h 2782410"/>
                <a:gd name="connsiteX0" fmla="*/ 1799231 w 2828226"/>
                <a:gd name="connsiteY0" fmla="*/ 683986 h 2782410"/>
                <a:gd name="connsiteX1" fmla="*/ 618131 w 2828226"/>
                <a:gd name="connsiteY1" fmla="*/ 26761 h 2782410"/>
                <a:gd name="connsiteX2" fmla="*/ 8531 w 2828226"/>
                <a:gd name="connsiteY2" fmla="*/ 2141311 h 2782410"/>
                <a:gd name="connsiteX3" fmla="*/ 999131 w 2828226"/>
                <a:gd name="connsiteY3" fmla="*/ 2531836 h 2782410"/>
                <a:gd name="connsiteX4" fmla="*/ 1797588 w 2828226"/>
                <a:gd name="connsiteY4" fmla="*/ 2726504 h 2782410"/>
                <a:gd name="connsiteX5" fmla="*/ 2827931 w 2828226"/>
                <a:gd name="connsiteY5" fmla="*/ 1455511 h 2782410"/>
                <a:gd name="connsiteX6" fmla="*/ 1799231 w 2828226"/>
                <a:gd name="connsiteY6" fmla="*/ 683986 h 2782410"/>
                <a:gd name="connsiteX0" fmla="*/ 1799231 w 2835240"/>
                <a:gd name="connsiteY0" fmla="*/ 683986 h 2782410"/>
                <a:gd name="connsiteX1" fmla="*/ 618131 w 2835240"/>
                <a:gd name="connsiteY1" fmla="*/ 26761 h 2782410"/>
                <a:gd name="connsiteX2" fmla="*/ 8531 w 2835240"/>
                <a:gd name="connsiteY2" fmla="*/ 2141311 h 2782410"/>
                <a:gd name="connsiteX3" fmla="*/ 999131 w 2835240"/>
                <a:gd name="connsiteY3" fmla="*/ 2531836 h 2782410"/>
                <a:gd name="connsiteX4" fmla="*/ 1797588 w 2835240"/>
                <a:gd name="connsiteY4" fmla="*/ 2726504 h 2782410"/>
                <a:gd name="connsiteX5" fmla="*/ 2827931 w 2835240"/>
                <a:gd name="connsiteY5" fmla="*/ 1455511 h 2782410"/>
                <a:gd name="connsiteX6" fmla="*/ 1799231 w 2835240"/>
                <a:gd name="connsiteY6" fmla="*/ 683986 h 2782410"/>
                <a:gd name="connsiteX0" fmla="*/ 2251664 w 3287673"/>
                <a:gd name="connsiteY0" fmla="*/ 684421 h 2795123"/>
                <a:gd name="connsiteX1" fmla="*/ 1070564 w 3287673"/>
                <a:gd name="connsiteY1" fmla="*/ 27196 h 2795123"/>
                <a:gd name="connsiteX2" fmla="*/ 3764 w 3287673"/>
                <a:gd name="connsiteY2" fmla="*/ 1636921 h 2795123"/>
                <a:gd name="connsiteX3" fmla="*/ 1451564 w 3287673"/>
                <a:gd name="connsiteY3" fmla="*/ 2532271 h 2795123"/>
                <a:gd name="connsiteX4" fmla="*/ 2250021 w 3287673"/>
                <a:gd name="connsiteY4" fmla="*/ 2726939 h 2795123"/>
                <a:gd name="connsiteX5" fmla="*/ 3280364 w 3287673"/>
                <a:gd name="connsiteY5" fmla="*/ 1455946 h 2795123"/>
                <a:gd name="connsiteX6" fmla="*/ 2251664 w 3287673"/>
                <a:gd name="connsiteY6" fmla="*/ 684421 h 2795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7673" h="2795123">
                  <a:moveTo>
                    <a:pt x="2251664" y="684421"/>
                  </a:moveTo>
                  <a:cubicBezTo>
                    <a:pt x="1883364" y="446296"/>
                    <a:pt x="1445214" y="-131554"/>
                    <a:pt x="1070564" y="27196"/>
                  </a:cubicBezTo>
                  <a:cubicBezTo>
                    <a:pt x="695914" y="185946"/>
                    <a:pt x="-59736" y="1219409"/>
                    <a:pt x="3764" y="1636921"/>
                  </a:cubicBezTo>
                  <a:cubicBezTo>
                    <a:pt x="67264" y="2054433"/>
                    <a:pt x="1077188" y="2350601"/>
                    <a:pt x="1451564" y="2532271"/>
                  </a:cubicBezTo>
                  <a:cubicBezTo>
                    <a:pt x="1825940" y="2713941"/>
                    <a:pt x="1956334" y="2898389"/>
                    <a:pt x="2250021" y="2726939"/>
                  </a:cubicBezTo>
                  <a:cubicBezTo>
                    <a:pt x="2543708" y="2555489"/>
                    <a:pt x="3373931" y="2148348"/>
                    <a:pt x="3280364" y="1455946"/>
                  </a:cubicBezTo>
                  <a:cubicBezTo>
                    <a:pt x="3181073" y="721189"/>
                    <a:pt x="2619964" y="922546"/>
                    <a:pt x="2251664" y="68442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1626683" y="1576846"/>
              <a:ext cx="2434661" cy="2254511"/>
            </a:xfrm>
            <a:custGeom>
              <a:avLst/>
              <a:gdLst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32899 h 2366499"/>
                <a:gd name="connsiteX1" fmla="*/ 400050 w 2647950"/>
                <a:gd name="connsiteY1" fmla="*/ 42399 h 2366499"/>
                <a:gd name="connsiteX2" fmla="*/ 0 w 2647950"/>
                <a:gd name="connsiteY2" fmla="*/ 1452099 h 2366499"/>
                <a:gd name="connsiteX3" fmla="*/ 1304925 w 2647950"/>
                <a:gd name="connsiteY3" fmla="*/ 2366499 h 2366499"/>
                <a:gd name="connsiteX4" fmla="*/ 2028825 w 2647950"/>
                <a:gd name="connsiteY4" fmla="*/ 1852149 h 2366499"/>
                <a:gd name="connsiteX5" fmla="*/ 2647950 w 2647950"/>
                <a:gd name="connsiteY5" fmla="*/ 1042524 h 2366499"/>
                <a:gd name="connsiteX6" fmla="*/ 1981200 w 2647950"/>
                <a:gd name="connsiteY6" fmla="*/ 270999 h 2366499"/>
                <a:gd name="connsiteX7" fmla="*/ 1304925 w 2647950"/>
                <a:gd name="connsiteY7" fmla="*/ 232899 h 2366499"/>
                <a:gd name="connsiteX0" fmla="*/ 1304925 w 2647950"/>
                <a:gd name="connsiteY0" fmla="*/ 286947 h 2420547"/>
                <a:gd name="connsiteX1" fmla="*/ 400050 w 2647950"/>
                <a:gd name="connsiteY1" fmla="*/ 96447 h 2420547"/>
                <a:gd name="connsiteX2" fmla="*/ 0 w 2647950"/>
                <a:gd name="connsiteY2" fmla="*/ 1506147 h 2420547"/>
                <a:gd name="connsiteX3" fmla="*/ 1304925 w 2647950"/>
                <a:gd name="connsiteY3" fmla="*/ 2420547 h 2420547"/>
                <a:gd name="connsiteX4" fmla="*/ 2028825 w 2647950"/>
                <a:gd name="connsiteY4" fmla="*/ 1906197 h 2420547"/>
                <a:gd name="connsiteX5" fmla="*/ 2647950 w 2647950"/>
                <a:gd name="connsiteY5" fmla="*/ 1096572 h 2420547"/>
                <a:gd name="connsiteX6" fmla="*/ 1981200 w 2647950"/>
                <a:gd name="connsiteY6" fmla="*/ 325047 h 2420547"/>
                <a:gd name="connsiteX7" fmla="*/ 1304925 w 2647950"/>
                <a:gd name="connsiteY7" fmla="*/ 286947 h 2420547"/>
                <a:gd name="connsiteX0" fmla="*/ 1304925 w 2647950"/>
                <a:gd name="connsiteY0" fmla="*/ 190500 h 2324100"/>
                <a:gd name="connsiteX1" fmla="*/ 400050 w 2647950"/>
                <a:gd name="connsiteY1" fmla="*/ 0 h 2324100"/>
                <a:gd name="connsiteX2" fmla="*/ 0 w 2647950"/>
                <a:gd name="connsiteY2" fmla="*/ 1409700 h 2324100"/>
                <a:gd name="connsiteX3" fmla="*/ 1304925 w 2647950"/>
                <a:gd name="connsiteY3" fmla="*/ 2324100 h 2324100"/>
                <a:gd name="connsiteX4" fmla="*/ 2028825 w 2647950"/>
                <a:gd name="connsiteY4" fmla="*/ 1809750 h 2324100"/>
                <a:gd name="connsiteX5" fmla="*/ 2647950 w 2647950"/>
                <a:gd name="connsiteY5" fmla="*/ 1000125 h 2324100"/>
                <a:gd name="connsiteX6" fmla="*/ 1981200 w 2647950"/>
                <a:gd name="connsiteY6" fmla="*/ 228600 h 2324100"/>
                <a:gd name="connsiteX7" fmla="*/ 1304925 w 2647950"/>
                <a:gd name="connsiteY7" fmla="*/ 190500 h 2324100"/>
                <a:gd name="connsiteX0" fmla="*/ 1304925 w 2647950"/>
                <a:gd name="connsiteY0" fmla="*/ 252805 h 2386405"/>
                <a:gd name="connsiteX1" fmla="*/ 400050 w 2647950"/>
                <a:gd name="connsiteY1" fmla="*/ 62305 h 2386405"/>
                <a:gd name="connsiteX2" fmla="*/ 0 w 2647950"/>
                <a:gd name="connsiteY2" fmla="*/ 1472005 h 2386405"/>
                <a:gd name="connsiteX3" fmla="*/ 1304925 w 2647950"/>
                <a:gd name="connsiteY3" fmla="*/ 2386405 h 2386405"/>
                <a:gd name="connsiteX4" fmla="*/ 2028825 w 2647950"/>
                <a:gd name="connsiteY4" fmla="*/ 1872055 h 2386405"/>
                <a:gd name="connsiteX5" fmla="*/ 2647950 w 2647950"/>
                <a:gd name="connsiteY5" fmla="*/ 1062430 h 2386405"/>
                <a:gd name="connsiteX6" fmla="*/ 1981200 w 2647950"/>
                <a:gd name="connsiteY6" fmla="*/ 290905 h 2386405"/>
                <a:gd name="connsiteX7" fmla="*/ 1304925 w 2647950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04925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86405"/>
                <a:gd name="connsiteX1" fmla="*/ 400050 w 2648065"/>
                <a:gd name="connsiteY1" fmla="*/ 62305 h 2386405"/>
                <a:gd name="connsiteX2" fmla="*/ 0 w 2648065"/>
                <a:gd name="connsiteY2" fmla="*/ 1472005 h 2386405"/>
                <a:gd name="connsiteX3" fmla="*/ 1314450 w 2648065"/>
                <a:gd name="connsiteY3" fmla="*/ 2386405 h 2386405"/>
                <a:gd name="connsiteX4" fmla="*/ 2028825 w 2648065"/>
                <a:gd name="connsiteY4" fmla="*/ 1872055 h 2386405"/>
                <a:gd name="connsiteX5" fmla="*/ 2647950 w 2648065"/>
                <a:gd name="connsiteY5" fmla="*/ 1062430 h 2386405"/>
                <a:gd name="connsiteX6" fmla="*/ 1981200 w 2648065"/>
                <a:gd name="connsiteY6" fmla="*/ 290905 h 2386405"/>
                <a:gd name="connsiteX7" fmla="*/ 1304925 w 2648065"/>
                <a:gd name="connsiteY7" fmla="*/ 252805 h 23864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04925 w 2648065"/>
                <a:gd name="connsiteY0" fmla="*/ 252805 h 2394505"/>
                <a:gd name="connsiteX1" fmla="*/ 400050 w 2648065"/>
                <a:gd name="connsiteY1" fmla="*/ 62305 h 2394505"/>
                <a:gd name="connsiteX2" fmla="*/ 0 w 2648065"/>
                <a:gd name="connsiteY2" fmla="*/ 1472005 h 2394505"/>
                <a:gd name="connsiteX3" fmla="*/ 1314450 w 2648065"/>
                <a:gd name="connsiteY3" fmla="*/ 2386405 h 2394505"/>
                <a:gd name="connsiteX4" fmla="*/ 2028825 w 2648065"/>
                <a:gd name="connsiteY4" fmla="*/ 1872055 h 2394505"/>
                <a:gd name="connsiteX5" fmla="*/ 2647950 w 2648065"/>
                <a:gd name="connsiteY5" fmla="*/ 1062430 h 2394505"/>
                <a:gd name="connsiteX6" fmla="*/ 1981200 w 2648065"/>
                <a:gd name="connsiteY6" fmla="*/ 290905 h 2394505"/>
                <a:gd name="connsiteX7" fmla="*/ 1304925 w 2648065"/>
                <a:gd name="connsiteY7" fmla="*/ 252805 h 2394505"/>
                <a:gd name="connsiteX0" fmla="*/ 1314450 w 2657590"/>
                <a:gd name="connsiteY0" fmla="*/ 252805 h 2394505"/>
                <a:gd name="connsiteX1" fmla="*/ 409575 w 2657590"/>
                <a:gd name="connsiteY1" fmla="*/ 62305 h 2394505"/>
                <a:gd name="connsiteX2" fmla="*/ 0 w 2657590"/>
                <a:gd name="connsiteY2" fmla="*/ 1472005 h 2394505"/>
                <a:gd name="connsiteX3" fmla="*/ 1323975 w 2657590"/>
                <a:gd name="connsiteY3" fmla="*/ 2386405 h 2394505"/>
                <a:gd name="connsiteX4" fmla="*/ 2038350 w 2657590"/>
                <a:gd name="connsiteY4" fmla="*/ 1872055 h 2394505"/>
                <a:gd name="connsiteX5" fmla="*/ 2657475 w 2657590"/>
                <a:gd name="connsiteY5" fmla="*/ 1062430 h 2394505"/>
                <a:gd name="connsiteX6" fmla="*/ 1990725 w 2657590"/>
                <a:gd name="connsiteY6" fmla="*/ 290905 h 2394505"/>
                <a:gd name="connsiteX7" fmla="*/ 1314450 w 2657590"/>
                <a:gd name="connsiteY7" fmla="*/ 252805 h 2394505"/>
                <a:gd name="connsiteX0" fmla="*/ 1361842 w 2704982"/>
                <a:gd name="connsiteY0" fmla="*/ 252805 h 2394505"/>
                <a:gd name="connsiteX1" fmla="*/ 456967 w 2704982"/>
                <a:gd name="connsiteY1" fmla="*/ 62305 h 2394505"/>
                <a:gd name="connsiteX2" fmla="*/ 47392 w 2704982"/>
                <a:gd name="connsiteY2" fmla="*/ 1472005 h 2394505"/>
                <a:gd name="connsiteX3" fmla="*/ 1371367 w 2704982"/>
                <a:gd name="connsiteY3" fmla="*/ 2386405 h 2394505"/>
                <a:gd name="connsiteX4" fmla="*/ 2085742 w 2704982"/>
                <a:gd name="connsiteY4" fmla="*/ 1872055 h 2394505"/>
                <a:gd name="connsiteX5" fmla="*/ 2704867 w 2704982"/>
                <a:gd name="connsiteY5" fmla="*/ 1062430 h 2394505"/>
                <a:gd name="connsiteX6" fmla="*/ 2038117 w 2704982"/>
                <a:gd name="connsiteY6" fmla="*/ 290905 h 2394505"/>
                <a:gd name="connsiteX7" fmla="*/ 1361842 w 2704982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72976"/>
                <a:gd name="connsiteY0" fmla="*/ 252805 h 2394505"/>
                <a:gd name="connsiteX1" fmla="*/ 424961 w 2672976"/>
                <a:gd name="connsiteY1" fmla="*/ 62305 h 2394505"/>
                <a:gd name="connsiteX2" fmla="*/ 15386 w 2672976"/>
                <a:gd name="connsiteY2" fmla="*/ 1472005 h 2394505"/>
                <a:gd name="connsiteX3" fmla="*/ 1339361 w 2672976"/>
                <a:gd name="connsiteY3" fmla="*/ 2386405 h 2394505"/>
                <a:gd name="connsiteX4" fmla="*/ 2053736 w 2672976"/>
                <a:gd name="connsiteY4" fmla="*/ 1872055 h 2394505"/>
                <a:gd name="connsiteX5" fmla="*/ 2672861 w 2672976"/>
                <a:gd name="connsiteY5" fmla="*/ 1062430 h 2394505"/>
                <a:gd name="connsiteX6" fmla="*/ 2006111 w 2672976"/>
                <a:gd name="connsiteY6" fmla="*/ 290905 h 2394505"/>
                <a:gd name="connsiteX7" fmla="*/ 1329836 w 2672976"/>
                <a:gd name="connsiteY7" fmla="*/ 252805 h 2394505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8480"/>
                <a:gd name="connsiteY0" fmla="*/ 256977 h 2398677"/>
                <a:gd name="connsiteX1" fmla="*/ 424961 w 2678480"/>
                <a:gd name="connsiteY1" fmla="*/ 66477 h 2398677"/>
                <a:gd name="connsiteX2" fmla="*/ 15386 w 2678480"/>
                <a:gd name="connsiteY2" fmla="*/ 1476177 h 2398677"/>
                <a:gd name="connsiteX3" fmla="*/ 1339361 w 2678480"/>
                <a:gd name="connsiteY3" fmla="*/ 2390577 h 2398677"/>
                <a:gd name="connsiteX4" fmla="*/ 2053736 w 2678480"/>
                <a:gd name="connsiteY4" fmla="*/ 1876227 h 2398677"/>
                <a:gd name="connsiteX5" fmla="*/ 2672861 w 2678480"/>
                <a:gd name="connsiteY5" fmla="*/ 1066602 h 2398677"/>
                <a:gd name="connsiteX6" fmla="*/ 1863236 w 2678480"/>
                <a:gd name="connsiteY6" fmla="*/ 504628 h 2398677"/>
                <a:gd name="connsiteX7" fmla="*/ 1329836 w 2678480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74537"/>
                <a:gd name="connsiteY0" fmla="*/ 256977 h 2398677"/>
                <a:gd name="connsiteX1" fmla="*/ 424961 w 2674537"/>
                <a:gd name="connsiteY1" fmla="*/ 66477 h 2398677"/>
                <a:gd name="connsiteX2" fmla="*/ 15386 w 2674537"/>
                <a:gd name="connsiteY2" fmla="*/ 1476177 h 2398677"/>
                <a:gd name="connsiteX3" fmla="*/ 1339361 w 2674537"/>
                <a:gd name="connsiteY3" fmla="*/ 2390577 h 2398677"/>
                <a:gd name="connsiteX4" fmla="*/ 2053736 w 2674537"/>
                <a:gd name="connsiteY4" fmla="*/ 1876227 h 2398677"/>
                <a:gd name="connsiteX5" fmla="*/ 2672861 w 2674537"/>
                <a:gd name="connsiteY5" fmla="*/ 1066602 h 2398677"/>
                <a:gd name="connsiteX6" fmla="*/ 1863236 w 2674537"/>
                <a:gd name="connsiteY6" fmla="*/ 504628 h 2398677"/>
                <a:gd name="connsiteX7" fmla="*/ 1329836 w 2674537"/>
                <a:gd name="connsiteY7" fmla="*/ 256977 h 2398677"/>
                <a:gd name="connsiteX0" fmla="*/ 1329836 w 2690896"/>
                <a:gd name="connsiteY0" fmla="*/ 270771 h 2412471"/>
                <a:gd name="connsiteX1" fmla="*/ 424961 w 2690896"/>
                <a:gd name="connsiteY1" fmla="*/ 80271 h 2412471"/>
                <a:gd name="connsiteX2" fmla="*/ 15386 w 2690896"/>
                <a:gd name="connsiteY2" fmla="*/ 1489971 h 2412471"/>
                <a:gd name="connsiteX3" fmla="*/ 1339361 w 2690896"/>
                <a:gd name="connsiteY3" fmla="*/ 2404371 h 2412471"/>
                <a:gd name="connsiteX4" fmla="*/ 2053736 w 2690896"/>
                <a:gd name="connsiteY4" fmla="*/ 1890021 h 2412471"/>
                <a:gd name="connsiteX5" fmla="*/ 2672861 w 2690896"/>
                <a:gd name="connsiteY5" fmla="*/ 1080396 h 2412471"/>
                <a:gd name="connsiteX6" fmla="*/ 1329836 w 2690896"/>
                <a:gd name="connsiteY6" fmla="*/ 270771 h 2412471"/>
                <a:gd name="connsiteX0" fmla="*/ 1329836 w 2674267"/>
                <a:gd name="connsiteY0" fmla="*/ 270771 h 2412471"/>
                <a:gd name="connsiteX1" fmla="*/ 424961 w 2674267"/>
                <a:gd name="connsiteY1" fmla="*/ 80271 h 2412471"/>
                <a:gd name="connsiteX2" fmla="*/ 15386 w 2674267"/>
                <a:gd name="connsiteY2" fmla="*/ 1489971 h 2412471"/>
                <a:gd name="connsiteX3" fmla="*/ 1339361 w 2674267"/>
                <a:gd name="connsiteY3" fmla="*/ 2404371 h 2412471"/>
                <a:gd name="connsiteX4" fmla="*/ 2053736 w 2674267"/>
                <a:gd name="connsiteY4" fmla="*/ 1890021 h 2412471"/>
                <a:gd name="connsiteX5" fmla="*/ 2672861 w 2674267"/>
                <a:gd name="connsiteY5" fmla="*/ 1080396 h 2412471"/>
                <a:gd name="connsiteX6" fmla="*/ 1329836 w 2674267"/>
                <a:gd name="connsiteY6" fmla="*/ 270771 h 2412471"/>
                <a:gd name="connsiteX0" fmla="*/ 1331412 w 2675843"/>
                <a:gd name="connsiteY0" fmla="*/ 316695 h 2458395"/>
                <a:gd name="connsiteX1" fmla="*/ 426537 w 2675843"/>
                <a:gd name="connsiteY1" fmla="*/ 126195 h 2458395"/>
                <a:gd name="connsiteX2" fmla="*/ 16962 w 2675843"/>
                <a:gd name="connsiteY2" fmla="*/ 1535895 h 2458395"/>
                <a:gd name="connsiteX3" fmla="*/ 1340937 w 2675843"/>
                <a:gd name="connsiteY3" fmla="*/ 2450295 h 2458395"/>
                <a:gd name="connsiteX4" fmla="*/ 2055312 w 2675843"/>
                <a:gd name="connsiteY4" fmla="*/ 1935945 h 2458395"/>
                <a:gd name="connsiteX5" fmla="*/ 2674437 w 2675843"/>
                <a:gd name="connsiteY5" fmla="*/ 1126320 h 2458395"/>
                <a:gd name="connsiteX6" fmla="*/ 1331412 w 2675843"/>
                <a:gd name="connsiteY6" fmla="*/ 316695 h 2458395"/>
                <a:gd name="connsiteX0" fmla="*/ 1331412 w 2679396"/>
                <a:gd name="connsiteY0" fmla="*/ 316695 h 2456114"/>
                <a:gd name="connsiteX1" fmla="*/ 426537 w 2679396"/>
                <a:gd name="connsiteY1" fmla="*/ 126195 h 2456114"/>
                <a:gd name="connsiteX2" fmla="*/ 16962 w 2679396"/>
                <a:gd name="connsiteY2" fmla="*/ 1535895 h 2456114"/>
                <a:gd name="connsiteX3" fmla="*/ 1340937 w 2679396"/>
                <a:gd name="connsiteY3" fmla="*/ 2450295 h 2456114"/>
                <a:gd name="connsiteX4" fmla="*/ 1769562 w 2679396"/>
                <a:gd name="connsiteY4" fmla="*/ 1888320 h 2456114"/>
                <a:gd name="connsiteX5" fmla="*/ 2674437 w 2679396"/>
                <a:gd name="connsiteY5" fmla="*/ 1126320 h 2456114"/>
                <a:gd name="connsiteX6" fmla="*/ 1331412 w 2679396"/>
                <a:gd name="connsiteY6" fmla="*/ 316695 h 2456114"/>
                <a:gd name="connsiteX0" fmla="*/ 1339284 w 2687268"/>
                <a:gd name="connsiteY0" fmla="*/ 316695 h 2260648"/>
                <a:gd name="connsiteX1" fmla="*/ 434409 w 2687268"/>
                <a:gd name="connsiteY1" fmla="*/ 126195 h 2260648"/>
                <a:gd name="connsiteX2" fmla="*/ 24834 w 2687268"/>
                <a:gd name="connsiteY2" fmla="*/ 1535895 h 2260648"/>
                <a:gd name="connsiteX3" fmla="*/ 1082109 w 2687268"/>
                <a:gd name="connsiteY3" fmla="*/ 2250270 h 2260648"/>
                <a:gd name="connsiteX4" fmla="*/ 1777434 w 2687268"/>
                <a:gd name="connsiteY4" fmla="*/ 1888320 h 2260648"/>
                <a:gd name="connsiteX5" fmla="*/ 2682309 w 2687268"/>
                <a:gd name="connsiteY5" fmla="*/ 1126320 h 2260648"/>
                <a:gd name="connsiteX6" fmla="*/ 1339284 w 2687268"/>
                <a:gd name="connsiteY6" fmla="*/ 316695 h 2260648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7268"/>
                <a:gd name="connsiteY0" fmla="*/ 316695 h 2259207"/>
                <a:gd name="connsiteX1" fmla="*/ 434409 w 2687268"/>
                <a:gd name="connsiteY1" fmla="*/ 126195 h 2259207"/>
                <a:gd name="connsiteX2" fmla="*/ 24834 w 2687268"/>
                <a:gd name="connsiteY2" fmla="*/ 1535895 h 2259207"/>
                <a:gd name="connsiteX3" fmla="*/ 1082109 w 2687268"/>
                <a:gd name="connsiteY3" fmla="*/ 2250270 h 2259207"/>
                <a:gd name="connsiteX4" fmla="*/ 1777434 w 2687268"/>
                <a:gd name="connsiteY4" fmla="*/ 1888320 h 2259207"/>
                <a:gd name="connsiteX5" fmla="*/ 2682309 w 2687268"/>
                <a:gd name="connsiteY5" fmla="*/ 1126320 h 2259207"/>
                <a:gd name="connsiteX6" fmla="*/ 1339284 w 2687268"/>
                <a:gd name="connsiteY6" fmla="*/ 316695 h 2259207"/>
                <a:gd name="connsiteX0" fmla="*/ 1339284 w 2689301"/>
                <a:gd name="connsiteY0" fmla="*/ 316695 h 2255096"/>
                <a:gd name="connsiteX1" fmla="*/ 434409 w 2689301"/>
                <a:gd name="connsiteY1" fmla="*/ 126195 h 2255096"/>
                <a:gd name="connsiteX2" fmla="*/ 24834 w 2689301"/>
                <a:gd name="connsiteY2" fmla="*/ 1535895 h 2255096"/>
                <a:gd name="connsiteX3" fmla="*/ 1082109 w 2689301"/>
                <a:gd name="connsiteY3" fmla="*/ 2250270 h 2255096"/>
                <a:gd name="connsiteX4" fmla="*/ 1844109 w 2689301"/>
                <a:gd name="connsiteY4" fmla="*/ 1802595 h 2255096"/>
                <a:gd name="connsiteX5" fmla="*/ 2682309 w 2689301"/>
                <a:gd name="connsiteY5" fmla="*/ 1126320 h 2255096"/>
                <a:gd name="connsiteX6" fmla="*/ 1339284 w 2689301"/>
                <a:gd name="connsiteY6" fmla="*/ 316695 h 2255096"/>
                <a:gd name="connsiteX0" fmla="*/ 1339284 w 2454328"/>
                <a:gd name="connsiteY0" fmla="*/ 312132 h 2250533"/>
                <a:gd name="connsiteX1" fmla="*/ 434409 w 2454328"/>
                <a:gd name="connsiteY1" fmla="*/ 121632 h 2250533"/>
                <a:gd name="connsiteX2" fmla="*/ 24834 w 2454328"/>
                <a:gd name="connsiteY2" fmla="*/ 1531332 h 2250533"/>
                <a:gd name="connsiteX3" fmla="*/ 1082109 w 2454328"/>
                <a:gd name="connsiteY3" fmla="*/ 2245707 h 2250533"/>
                <a:gd name="connsiteX4" fmla="*/ 1844109 w 2454328"/>
                <a:gd name="connsiteY4" fmla="*/ 1798032 h 2250533"/>
                <a:gd name="connsiteX5" fmla="*/ 2444184 w 2454328"/>
                <a:gd name="connsiteY5" fmla="*/ 969357 h 2250533"/>
                <a:gd name="connsiteX6" fmla="*/ 1339284 w 2454328"/>
                <a:gd name="connsiteY6" fmla="*/ 312132 h 2250533"/>
                <a:gd name="connsiteX0" fmla="*/ 1339284 w 2444186"/>
                <a:gd name="connsiteY0" fmla="*/ 312132 h 2250533"/>
                <a:gd name="connsiteX1" fmla="*/ 434409 w 2444186"/>
                <a:gd name="connsiteY1" fmla="*/ 121632 h 2250533"/>
                <a:gd name="connsiteX2" fmla="*/ 24834 w 2444186"/>
                <a:gd name="connsiteY2" fmla="*/ 1531332 h 2250533"/>
                <a:gd name="connsiteX3" fmla="*/ 1082109 w 2444186"/>
                <a:gd name="connsiteY3" fmla="*/ 2245707 h 2250533"/>
                <a:gd name="connsiteX4" fmla="*/ 1844109 w 2444186"/>
                <a:gd name="connsiteY4" fmla="*/ 1798032 h 2250533"/>
                <a:gd name="connsiteX5" fmla="*/ 2444184 w 2444186"/>
                <a:gd name="connsiteY5" fmla="*/ 969357 h 2250533"/>
                <a:gd name="connsiteX6" fmla="*/ 1339284 w 2444186"/>
                <a:gd name="connsiteY6" fmla="*/ 312132 h 2250533"/>
                <a:gd name="connsiteX0" fmla="*/ 1339284 w 2434661"/>
                <a:gd name="connsiteY0" fmla="*/ 316110 h 2254511"/>
                <a:gd name="connsiteX1" fmla="*/ 434409 w 2434661"/>
                <a:gd name="connsiteY1" fmla="*/ 125610 h 2254511"/>
                <a:gd name="connsiteX2" fmla="*/ 24834 w 2434661"/>
                <a:gd name="connsiteY2" fmla="*/ 1535310 h 2254511"/>
                <a:gd name="connsiteX3" fmla="*/ 1082109 w 2434661"/>
                <a:gd name="connsiteY3" fmla="*/ 2249685 h 2254511"/>
                <a:gd name="connsiteX4" fmla="*/ 1844109 w 2434661"/>
                <a:gd name="connsiteY4" fmla="*/ 1802010 h 2254511"/>
                <a:gd name="connsiteX5" fmla="*/ 2434659 w 2434661"/>
                <a:gd name="connsiteY5" fmla="*/ 1106685 h 2254511"/>
                <a:gd name="connsiteX6" fmla="*/ 1339284 w 2434661"/>
                <a:gd name="connsiteY6" fmla="*/ 316110 h 225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4661" h="2254511">
                  <a:moveTo>
                    <a:pt x="1339284" y="316110"/>
                  </a:moveTo>
                  <a:cubicBezTo>
                    <a:pt x="1005909" y="152598"/>
                    <a:pt x="929709" y="-182365"/>
                    <a:pt x="434409" y="125610"/>
                  </a:cubicBezTo>
                  <a:cubicBezTo>
                    <a:pt x="180658" y="283391"/>
                    <a:pt x="-83116" y="1181298"/>
                    <a:pt x="24834" y="1535310"/>
                  </a:cubicBezTo>
                  <a:cubicBezTo>
                    <a:pt x="132784" y="1889323"/>
                    <a:pt x="778896" y="2205235"/>
                    <a:pt x="1082109" y="2249685"/>
                  </a:cubicBezTo>
                  <a:cubicBezTo>
                    <a:pt x="1385322" y="2294135"/>
                    <a:pt x="1621859" y="2022672"/>
                    <a:pt x="1844109" y="1802010"/>
                  </a:cubicBezTo>
                  <a:cubicBezTo>
                    <a:pt x="2067946" y="1581348"/>
                    <a:pt x="2434100" y="1368237"/>
                    <a:pt x="2434659" y="1106685"/>
                  </a:cubicBezTo>
                  <a:cubicBezTo>
                    <a:pt x="2436247" y="363735"/>
                    <a:pt x="1672659" y="479623"/>
                    <a:pt x="1339284" y="31611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H="1">
              <a:off x="3771616" y="1958900"/>
              <a:ext cx="1678074" cy="44715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 flipV="1">
              <a:off x="1959791" y="2822216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1959791" y="1909120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351193" y="3470288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2571871" y="2892544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6353238" y="3003274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 flipV="1">
              <a:off x="5596183" y="3625860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H="1" flipV="1">
              <a:off x="6267335" y="2380688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6140961" y="2078056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V="1">
              <a:off x="5596183" y="2380688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5036249" y="3625860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4509870" y="3182256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4509870" y="1952456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5488183" y="1952456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2426724" y="1909120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764163" y="2422548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871147" y="2892544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4120031" y="3084774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Group 237"/>
            <p:cNvGrpSpPr/>
            <p:nvPr/>
          </p:nvGrpSpPr>
          <p:grpSpPr>
            <a:xfrm>
              <a:off x="1911843" y="1858008"/>
              <a:ext cx="5502548" cy="2320619"/>
              <a:chOff x="1355700" y="2536800"/>
              <a:chExt cx="5502548" cy="2320619"/>
            </a:xfrm>
          </p:grpSpPr>
          <p:sp>
            <p:nvSpPr>
              <p:cNvPr id="239" name="Oval 238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53" name="Oval 252"/>
            <p:cNvSpPr/>
            <p:nvPr/>
          </p:nvSpPr>
          <p:spPr>
            <a:xfrm>
              <a:off x="3807513" y="284433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Stærke Sammenhængskomponenter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02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5B5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4BD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CDE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15" grpId="0" animBg="1"/>
      <p:bldP spid="2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/>
          <p:cNvGrpSpPr/>
          <p:nvPr/>
        </p:nvGrpSpPr>
        <p:grpSpPr>
          <a:xfrm>
            <a:off x="1959791" y="1904503"/>
            <a:ext cx="1911356" cy="1647599"/>
            <a:chOff x="4434045" y="4418013"/>
            <a:chExt cx="1911356" cy="1647599"/>
          </a:xfrm>
        </p:grpSpPr>
        <p:cxnSp>
          <p:nvCxnSpPr>
            <p:cNvPr id="186" name="Straight Connector 185"/>
            <p:cNvCxnSpPr/>
            <p:nvPr/>
          </p:nvCxnSpPr>
          <p:spPr>
            <a:xfrm flipH="1" flipV="1">
              <a:off x="4434045" y="533110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4434045" y="441801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4825447" y="597918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5046125" y="540143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4900978" y="441801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38417" y="493144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6353238" y="3003274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71147" y="2892544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53" idx="6"/>
          </p:cNvCxnSpPr>
          <p:nvPr/>
        </p:nvCxnSpPr>
        <p:spPr>
          <a:xfrm flipH="1" flipV="1">
            <a:off x="5814572" y="2830189"/>
            <a:ext cx="1538728" cy="154311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683251" y="3111500"/>
            <a:ext cx="666749" cy="98425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797300" y="2419350"/>
            <a:ext cx="1416050" cy="33020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178300" y="2870200"/>
            <a:ext cx="1028700" cy="2032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1954311" y="1908483"/>
            <a:ext cx="1911356" cy="1647599"/>
            <a:chOff x="2112191" y="2061520"/>
            <a:chExt cx="1911356" cy="1647599"/>
          </a:xfrm>
        </p:grpSpPr>
        <p:cxnSp>
          <p:nvCxnSpPr>
            <p:cNvPr id="171" name="Straight Connector 170"/>
            <p:cNvCxnSpPr/>
            <p:nvPr/>
          </p:nvCxnSpPr>
          <p:spPr>
            <a:xfrm flipH="1" flipV="1">
              <a:off x="2112191" y="2974616"/>
              <a:ext cx="391402" cy="64442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2112191" y="2061520"/>
              <a:ext cx="466934" cy="913096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2503593" y="3622688"/>
              <a:ext cx="230277" cy="8643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2724271" y="3044944"/>
              <a:ext cx="1288189" cy="664175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579124" y="2061520"/>
              <a:ext cx="1337439" cy="513428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3916563" y="2574948"/>
              <a:ext cx="106984" cy="475790"/>
            </a:xfrm>
            <a:prstGeom prst="line">
              <a:avLst/>
            </a:prstGeom>
            <a:ln w="57150" cap="rnd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1911843" y="1853391"/>
            <a:ext cx="2003670" cy="1734753"/>
            <a:chOff x="4386097" y="4366901"/>
            <a:chExt cx="2003670" cy="1734753"/>
          </a:xfrm>
        </p:grpSpPr>
        <p:sp>
          <p:nvSpPr>
            <p:cNvPr id="192" name="Oval 191"/>
            <p:cNvSpPr/>
            <p:nvPr/>
          </p:nvSpPr>
          <p:spPr>
            <a:xfrm>
              <a:off x="5001724" y="599365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Oval 192"/>
            <p:cNvSpPr/>
            <p:nvPr/>
          </p:nvSpPr>
          <p:spPr>
            <a:xfrm>
              <a:off x="4771447" y="592153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4" name="Oval 193"/>
            <p:cNvSpPr/>
            <p:nvPr/>
          </p:nvSpPr>
          <p:spPr>
            <a:xfrm>
              <a:off x="4386097" y="528031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5" name="Oval 194"/>
            <p:cNvSpPr/>
            <p:nvPr/>
          </p:nvSpPr>
          <p:spPr>
            <a:xfrm>
              <a:off x="4846979" y="43669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81767" y="535323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7" name="Oval 196"/>
            <p:cNvSpPr/>
            <p:nvPr/>
          </p:nvSpPr>
          <p:spPr>
            <a:xfrm>
              <a:off x="6183909" y="48685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299238" y="2941065"/>
            <a:ext cx="1115153" cy="1237562"/>
            <a:chOff x="6299238" y="2941065"/>
            <a:chExt cx="1115153" cy="1237562"/>
          </a:xfrm>
        </p:grpSpPr>
        <p:sp>
          <p:nvSpPr>
            <p:cNvPr id="30" name="Oval 29"/>
            <p:cNvSpPr/>
            <p:nvPr/>
          </p:nvSpPr>
          <p:spPr>
            <a:xfrm>
              <a:off x="6299238" y="407062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7306391" y="294106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190577" y="2507976"/>
            <a:ext cx="628480" cy="628480"/>
            <a:chOff x="3651003" y="3041278"/>
            <a:chExt cx="628480" cy="628480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651003" y="3041278"/>
              <a:ext cx="628480" cy="6284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3812555" y="3216322"/>
              <a:ext cx="290106" cy="278392"/>
              <a:chOff x="4139251" y="3163947"/>
              <a:chExt cx="290106" cy="278392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402603" y="3191707"/>
                <a:ext cx="19750" cy="47296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4317463" y="3239003"/>
                <a:ext cx="104890" cy="19460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229955" y="3433603"/>
                <a:ext cx="87721" cy="0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4147691" y="3364275"/>
                <a:ext cx="82264" cy="69328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4147691" y="3172078"/>
                <a:ext cx="152895" cy="192197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non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300585" y="3172078"/>
                <a:ext cx="102018" cy="19629"/>
              </a:xfrm>
              <a:prstGeom prst="line">
                <a:avLst/>
              </a:prstGeom>
              <a:ln w="6350" cap="rnd">
                <a:solidFill>
                  <a:srgbClr val="00B050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4412478" y="3230564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20356" y="3425193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309673" y="3425460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139251" y="3356672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95599" y="3184216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291758" y="3163947"/>
                <a:ext cx="16879" cy="1687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28" name="Oval 27"/>
          <p:cNvSpPr/>
          <p:nvPr/>
        </p:nvSpPr>
        <p:spPr>
          <a:xfrm>
            <a:off x="4066031" y="303890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TextBox 215"/>
          <p:cNvSpPr txBox="1"/>
          <p:nvPr/>
        </p:nvSpPr>
        <p:spPr>
          <a:xfrm>
            <a:off x="176849" y="5562555"/>
            <a:ext cx="331769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 : 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cykel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</a:t>
            </a:r>
            <a:r>
              <a:rPr lang="da-DK" dirty="0"/>
              <a:t>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Træk </a:t>
            </a:r>
            <a:r>
              <a:rPr lang="da-DK" b="1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sammen til en knude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2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Stærke Sammenhængskomponenter</a:t>
            </a:r>
            <a:endParaRPr lang="da-DK" dirty="0"/>
          </a:p>
        </p:txBody>
      </p:sp>
      <p:cxnSp>
        <p:nvCxnSpPr>
          <p:cNvPr id="255" name="Straight Connector 18"/>
          <p:cNvCxnSpPr/>
          <p:nvPr/>
        </p:nvCxnSpPr>
        <p:spPr>
          <a:xfrm>
            <a:off x="4023547" y="4968116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183"/>
          <p:cNvCxnSpPr/>
          <p:nvPr/>
        </p:nvCxnSpPr>
        <p:spPr>
          <a:xfrm>
            <a:off x="3278480" y="4819743"/>
            <a:ext cx="946387" cy="32478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Oval 129"/>
          <p:cNvSpPr>
            <a:spLocks noChangeAspect="1"/>
          </p:cNvSpPr>
          <p:nvPr/>
        </p:nvSpPr>
        <p:spPr>
          <a:xfrm>
            <a:off x="5685905" y="4613331"/>
            <a:ext cx="630000" cy="63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12" name="Group 130"/>
          <p:cNvGrpSpPr/>
          <p:nvPr/>
        </p:nvGrpSpPr>
        <p:grpSpPr>
          <a:xfrm>
            <a:off x="5769763" y="4754676"/>
            <a:ext cx="462368" cy="356044"/>
            <a:chOff x="4412916" y="3219606"/>
            <a:chExt cx="462368" cy="356044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313" name="Straight Connector 131"/>
            <p:cNvCxnSpPr/>
            <p:nvPr/>
          </p:nvCxnSpPr>
          <p:spPr>
            <a:xfrm flipV="1">
              <a:off x="4709443" y="3391962"/>
              <a:ext cx="157401" cy="1743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132"/>
            <p:cNvCxnSpPr/>
            <p:nvPr/>
          </p:nvCxnSpPr>
          <p:spPr>
            <a:xfrm flipH="1" flipV="1">
              <a:off x="4591128" y="3489262"/>
              <a:ext cx="118315" cy="7706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133"/>
            <p:cNvCxnSpPr/>
            <p:nvPr/>
          </p:nvCxnSpPr>
          <p:spPr>
            <a:xfrm flipH="1" flipV="1">
              <a:off x="4696018" y="3294662"/>
              <a:ext cx="170827" cy="9501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134"/>
            <p:cNvCxnSpPr/>
            <p:nvPr/>
          </p:nvCxnSpPr>
          <p:spPr>
            <a:xfrm flipH="1" flipV="1">
              <a:off x="4676268" y="3247366"/>
              <a:ext cx="19750" cy="47296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135"/>
            <p:cNvCxnSpPr/>
            <p:nvPr/>
          </p:nvCxnSpPr>
          <p:spPr>
            <a:xfrm flipV="1">
              <a:off x="4591128" y="3294662"/>
              <a:ext cx="104890" cy="19460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136"/>
            <p:cNvCxnSpPr/>
            <p:nvPr/>
          </p:nvCxnSpPr>
          <p:spPr>
            <a:xfrm flipH="1">
              <a:off x="4503620" y="3489262"/>
              <a:ext cx="87721" cy="0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137"/>
            <p:cNvCxnSpPr/>
            <p:nvPr/>
          </p:nvCxnSpPr>
          <p:spPr>
            <a:xfrm flipH="1" flipV="1">
              <a:off x="4421356" y="3419934"/>
              <a:ext cx="82264" cy="69328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138"/>
            <p:cNvCxnSpPr/>
            <p:nvPr/>
          </p:nvCxnSpPr>
          <p:spPr>
            <a:xfrm flipH="1">
              <a:off x="4421356" y="3227737"/>
              <a:ext cx="152895" cy="192197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139"/>
            <p:cNvCxnSpPr/>
            <p:nvPr/>
          </p:nvCxnSpPr>
          <p:spPr>
            <a:xfrm>
              <a:off x="4574250" y="3227737"/>
              <a:ext cx="102018" cy="19629"/>
            </a:xfrm>
            <a:prstGeom prst="line">
              <a:avLst/>
            </a:prstGeom>
            <a:grpFill/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140"/>
            <p:cNvSpPr/>
            <p:nvPr/>
          </p:nvSpPr>
          <p:spPr>
            <a:xfrm>
              <a:off x="4686143" y="3286223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3" name="Oval 141"/>
            <p:cNvSpPr/>
            <p:nvPr/>
          </p:nvSpPr>
          <p:spPr>
            <a:xfrm>
              <a:off x="4494021" y="3480852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4" name="Oval 142"/>
            <p:cNvSpPr/>
            <p:nvPr/>
          </p:nvSpPr>
          <p:spPr>
            <a:xfrm>
              <a:off x="4583338" y="3481119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5" name="Oval 143"/>
            <p:cNvSpPr/>
            <p:nvPr/>
          </p:nvSpPr>
          <p:spPr>
            <a:xfrm>
              <a:off x="4412916" y="341233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6" name="Oval 144"/>
            <p:cNvSpPr/>
            <p:nvPr/>
          </p:nvSpPr>
          <p:spPr>
            <a:xfrm>
              <a:off x="4701004" y="3558771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7" name="Oval 145"/>
            <p:cNvSpPr/>
            <p:nvPr/>
          </p:nvSpPr>
          <p:spPr>
            <a:xfrm>
              <a:off x="4669264" y="3239875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8" name="Oval 146"/>
            <p:cNvSpPr/>
            <p:nvPr/>
          </p:nvSpPr>
          <p:spPr>
            <a:xfrm>
              <a:off x="4565423" y="3219606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9" name="Oval 147"/>
            <p:cNvSpPr/>
            <p:nvPr/>
          </p:nvSpPr>
          <p:spPr>
            <a:xfrm>
              <a:off x="4858405" y="3382240"/>
              <a:ext cx="16879" cy="16879"/>
            </a:xfrm>
            <a:prstGeom prst="ellipse">
              <a:avLst/>
            </a:prstGeom>
            <a:grp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330" name="Straight Connector 205"/>
          <p:cNvCxnSpPr>
            <a:stCxn id="346" idx="6"/>
          </p:cNvCxnSpPr>
          <p:nvPr/>
        </p:nvCxnSpPr>
        <p:spPr>
          <a:xfrm flipV="1">
            <a:off x="4326431" y="5014715"/>
            <a:ext cx="1372240" cy="153759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206"/>
          <p:cNvCxnSpPr>
            <a:endCxn id="332" idx="6"/>
          </p:cNvCxnSpPr>
          <p:nvPr/>
        </p:nvCxnSpPr>
        <p:spPr>
          <a:xfrm flipH="1" flipV="1">
            <a:off x="3304838" y="4679344"/>
            <a:ext cx="2388391" cy="18569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Oval 114"/>
          <p:cNvSpPr>
            <a:spLocks noChangeAspect="1"/>
          </p:cNvSpPr>
          <p:nvPr/>
        </p:nvSpPr>
        <p:spPr>
          <a:xfrm>
            <a:off x="2676358" y="4365104"/>
            <a:ext cx="628480" cy="6284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33" name="Group 115"/>
          <p:cNvGrpSpPr/>
          <p:nvPr/>
        </p:nvGrpSpPr>
        <p:grpSpPr>
          <a:xfrm>
            <a:off x="2834537" y="4546862"/>
            <a:ext cx="313141" cy="271113"/>
            <a:chOff x="3707904" y="2636912"/>
            <a:chExt cx="313141" cy="271113"/>
          </a:xfrm>
        </p:grpSpPr>
        <p:cxnSp>
          <p:nvCxnSpPr>
            <p:cNvPr id="334" name="Straight Connector 116"/>
            <p:cNvCxnSpPr/>
            <p:nvPr/>
          </p:nvCxnSpPr>
          <p:spPr>
            <a:xfrm flipH="1" flipV="1">
              <a:off x="3715397" y="2787602"/>
              <a:ext cx="61170" cy="100713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117"/>
            <p:cNvCxnSpPr/>
            <p:nvPr/>
          </p:nvCxnSpPr>
          <p:spPr>
            <a:xfrm flipH="1">
              <a:off x="3715397" y="2644900"/>
              <a:ext cx="72974" cy="142702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118"/>
            <p:cNvCxnSpPr/>
            <p:nvPr/>
          </p:nvCxnSpPr>
          <p:spPr>
            <a:xfrm>
              <a:off x="3776567" y="2888884"/>
              <a:ext cx="35988" cy="1350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119"/>
            <p:cNvCxnSpPr/>
            <p:nvPr/>
          </p:nvCxnSpPr>
          <p:spPr>
            <a:xfrm flipV="1">
              <a:off x="3811055" y="2798593"/>
              <a:ext cx="201323" cy="103799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120"/>
            <p:cNvCxnSpPr/>
            <p:nvPr/>
          </p:nvCxnSpPr>
          <p:spPr>
            <a:xfrm>
              <a:off x="3788371" y="2644900"/>
              <a:ext cx="209020" cy="80240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121"/>
            <p:cNvCxnSpPr/>
            <p:nvPr/>
          </p:nvCxnSpPr>
          <p:spPr>
            <a:xfrm>
              <a:off x="3997391" y="2725140"/>
              <a:ext cx="16720" cy="74358"/>
            </a:xfrm>
            <a:prstGeom prst="line">
              <a:avLst/>
            </a:prstGeom>
            <a:ln w="6350" cap="rnd">
              <a:solidFill>
                <a:srgbClr val="00B050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122"/>
            <p:cNvSpPr/>
            <p:nvPr/>
          </p:nvSpPr>
          <p:spPr>
            <a:xfrm>
              <a:off x="3804116" y="2891146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1" name="Oval 123"/>
            <p:cNvSpPr/>
            <p:nvPr/>
          </p:nvSpPr>
          <p:spPr>
            <a:xfrm>
              <a:off x="3768128" y="2879875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2" name="Oval 124"/>
            <p:cNvSpPr/>
            <p:nvPr/>
          </p:nvSpPr>
          <p:spPr>
            <a:xfrm>
              <a:off x="3707904" y="277966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3" name="Oval 125"/>
            <p:cNvSpPr/>
            <p:nvPr/>
          </p:nvSpPr>
          <p:spPr>
            <a:xfrm>
              <a:off x="3779932" y="2636912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4" name="Oval 126"/>
            <p:cNvSpPr/>
            <p:nvPr/>
          </p:nvSpPr>
          <p:spPr>
            <a:xfrm>
              <a:off x="3988872" y="2715304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5" name="Oval 127"/>
            <p:cNvSpPr/>
            <p:nvPr/>
          </p:nvSpPr>
          <p:spPr>
            <a:xfrm>
              <a:off x="4004166" y="2791059"/>
              <a:ext cx="16879" cy="16879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46" name="Oval 27"/>
          <p:cNvSpPr/>
          <p:nvPr/>
        </p:nvSpPr>
        <p:spPr>
          <a:xfrm>
            <a:off x="4218431" y="5114474"/>
            <a:ext cx="108000" cy="108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Nedadgående pil 1"/>
          <p:cNvSpPr/>
          <p:nvPr/>
        </p:nvSpPr>
        <p:spPr>
          <a:xfrm>
            <a:off x="4218431" y="3480144"/>
            <a:ext cx="794120" cy="88496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04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0605" y="6381328"/>
            <a:ext cx="1636095" cy="504056"/>
          </a:xfrm>
        </p:spPr>
        <p:txBody>
          <a:bodyPr>
            <a:normAutofit fontScale="90000"/>
          </a:bodyPr>
          <a:lstStyle/>
          <a:p>
            <a:pPr algn="r"/>
            <a:r>
              <a:rPr lang="da-DK" sz="2000" smtClean="0">
                <a:solidFill>
                  <a:schemeClr val="bg1">
                    <a:lumMod val="50000"/>
                  </a:schemeClr>
                </a:solidFill>
              </a:rPr>
              <a:t>xkcd.com/754</a:t>
            </a:r>
            <a:endParaRPr lang="da-DK" sz="2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20472" cy="24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176930" y="1576855"/>
            <a:ext cx="4563527" cy="2136253"/>
            <a:chOff x="1681064" y="1588730"/>
            <a:chExt cx="4563527" cy="2136253"/>
          </a:xfrm>
        </p:grpSpPr>
        <p:sp>
          <p:nvSpPr>
            <p:cNvPr id="71" name="TextBox 70"/>
            <p:cNvSpPr txBox="1"/>
            <p:nvPr/>
          </p:nvSpPr>
          <p:spPr>
            <a:xfrm>
              <a:off x="2975710" y="319721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43623" y="3036841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5/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81064" y="20926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27906" y="1588730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756059" y="299695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72142" y="2252704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3/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75993" y="162514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5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48462" y="176979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3/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57350" y="2320918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64049" y="3324873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4/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16031" y="2705262"/>
              <a:ext cx="596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chemeClr val="tx2"/>
                  </a:solidFill>
                </a:rPr>
                <a:t>4/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Strømninger i Netværk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790" y="4365104"/>
            <a:ext cx="6058570" cy="1196516"/>
          </a:xfrm>
        </p:spPr>
        <p:txBody>
          <a:bodyPr>
            <a:normAutofit/>
          </a:bodyPr>
          <a:lstStyle/>
          <a:p>
            <a:r>
              <a:rPr lang="da-DK" dirty="0" smtClean="0"/>
              <a:t>Hver kant har en </a:t>
            </a:r>
            <a:r>
              <a:rPr lang="da-DK" b="1" dirty="0" smtClean="0">
                <a:solidFill>
                  <a:srgbClr val="C00000"/>
                </a:solidFill>
              </a:rPr>
              <a:t>kapacitet</a:t>
            </a:r>
          </a:p>
          <a:p>
            <a:r>
              <a:rPr lang="da-DK" dirty="0" smtClean="0"/>
              <a:t>Send størst mulig </a:t>
            </a:r>
            <a:r>
              <a:rPr lang="da-DK" b="1" dirty="0" smtClean="0">
                <a:solidFill>
                  <a:schemeClr val="tx2"/>
                </a:solidFill>
              </a:rPr>
              <a:t>værdi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/>
              <a:t>fra </a:t>
            </a:r>
            <a:r>
              <a:rPr lang="da-DK" b="1" dirty="0" smtClean="0">
                <a:solidFill>
                  <a:srgbClr val="C00000"/>
                </a:solidFill>
              </a:rPr>
              <a:t>s</a:t>
            </a:r>
            <a:r>
              <a:rPr lang="da-DK" dirty="0" smtClean="0"/>
              <a:t> til </a:t>
            </a:r>
            <a:r>
              <a:rPr lang="da-DK" b="1" dirty="0" smtClean="0">
                <a:solidFill>
                  <a:srgbClr val="C00000"/>
                </a:solidFill>
              </a:rPr>
              <a:t>t</a:t>
            </a:r>
            <a:endParaRPr lang="da-DK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37007" y="1958900"/>
            <a:ext cx="1696674" cy="52780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443782" y="2822216"/>
            <a:ext cx="592578" cy="676358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55914" y="1948070"/>
            <a:ext cx="437322" cy="874643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55862" y="2892544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80174" y="2380688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008283" y="3204376"/>
            <a:ext cx="1073249" cy="421484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93861" y="1952456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978342" y="1956021"/>
            <a:ext cx="723569" cy="397565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9139" y="1916265"/>
            <a:ext cx="1280160" cy="79512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21104" y="1995777"/>
            <a:ext cx="134034" cy="902561"/>
          </a:xfrm>
          <a:prstGeom prst="line">
            <a:avLst/>
          </a:prstGeom>
          <a:ln w="57150" cap="rnd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0" idx="6"/>
          </p:cNvCxnSpPr>
          <p:nvPr/>
        </p:nvCxnSpPr>
        <p:spPr>
          <a:xfrm>
            <a:off x="4399504" y="2898338"/>
            <a:ext cx="594357" cy="283918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011461" y="348476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Oval 28"/>
          <p:cNvSpPr/>
          <p:nvPr/>
        </p:nvSpPr>
        <p:spPr>
          <a:xfrm>
            <a:off x="6030325" y="3573759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Oval 29"/>
          <p:cNvSpPr/>
          <p:nvPr/>
        </p:nvSpPr>
        <p:spPr>
          <a:xfrm>
            <a:off x="2395834" y="2771423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Oval 30"/>
          <p:cNvSpPr/>
          <p:nvPr/>
        </p:nvSpPr>
        <p:spPr>
          <a:xfrm>
            <a:off x="2856716" y="185800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Oval 32"/>
          <p:cNvSpPr/>
          <p:nvPr/>
        </p:nvSpPr>
        <p:spPr>
          <a:xfrm>
            <a:off x="4939862" y="3133606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Oval 34"/>
          <p:cNvSpPr/>
          <p:nvPr/>
        </p:nvSpPr>
        <p:spPr>
          <a:xfrm>
            <a:off x="6688138" y="232668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Oval 36"/>
          <p:cNvSpPr/>
          <p:nvPr/>
        </p:nvSpPr>
        <p:spPr>
          <a:xfrm>
            <a:off x="5915694" y="1900432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Oval 37"/>
          <p:cNvSpPr/>
          <p:nvPr/>
        </p:nvSpPr>
        <p:spPr>
          <a:xfrm>
            <a:off x="4183504" y="1939801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Oval 39"/>
          <p:cNvSpPr/>
          <p:nvPr/>
        </p:nvSpPr>
        <p:spPr>
          <a:xfrm>
            <a:off x="4291504" y="2844338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TextBox 54"/>
          <p:cNvSpPr txBox="1"/>
          <p:nvPr/>
        </p:nvSpPr>
        <p:spPr>
          <a:xfrm>
            <a:off x="2103663" y="2564904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C00000"/>
                </a:solidFill>
              </a:rPr>
              <a:t>s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84183" y="2132856"/>
            <a:ext cx="30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C00000"/>
                </a:solidFill>
              </a:rPr>
              <a:t>t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91695" y="209278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23758" y="158873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91910" y="162880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52135" y="1772816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36111" y="270892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72015" y="332737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59862" y="2996952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95790" y="3205025"/>
            <a:ext cx="33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63703" y="3039343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C00000"/>
                </a:solidFill>
              </a:rPr>
              <a:t>6</a:t>
            </a:r>
            <a:endParaRPr lang="da-DK" sz="20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79942" y="2308810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C00000"/>
                </a:solidFill>
              </a:rPr>
              <a:t>6</a:t>
            </a:r>
            <a:endParaRPr lang="da-DK" sz="20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75871" y="2247255"/>
            <a:ext cx="30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95021" y="3068960"/>
            <a:ext cx="271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2"/>
                </a:solidFill>
              </a:rPr>
              <a:t>Værdi af strømning= 7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83568" y="6309320"/>
            <a:ext cx="7879281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smtClean="0"/>
              <a:t>(f.eks. vand, kloak, fjernvarme, vejnet kapacitet, </a:t>
            </a:r>
            <a:r>
              <a:rPr lang="da-DK" sz="2400" smtClean="0"/>
              <a:t>el netværk, …)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8074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4182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51640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t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Beregning af Strømninger i Netværk</a:t>
            </a:r>
            <a:endParaRPr lang="da-DK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5589240"/>
            <a:ext cx="4731827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forbedrende sti </a:t>
            </a:r>
            <a:r>
              <a:rPr lang="da-DK" b="1" dirty="0" smtClean="0">
                <a:solidFill>
                  <a:srgbClr val="C00000"/>
                </a:solidFill>
              </a:rPr>
              <a:t>P </a:t>
            </a:r>
            <a:r>
              <a:rPr lang="da-DK" dirty="0" smtClean="0"/>
              <a:t>:</a:t>
            </a:r>
            <a:endParaRPr lang="da-DK" dirty="0"/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Send maksimal yderligere værdi langs stien </a:t>
            </a:r>
            <a:r>
              <a:rPr lang="da-DK" b="1" dirty="0" smtClean="0">
                <a:solidFill>
                  <a:srgbClr val="C00000"/>
                </a:solidFill>
              </a:rPr>
              <a:t>P</a:t>
            </a:r>
            <a:endParaRPr lang="da-DK" b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7283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783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3049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1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788276" y="2443655"/>
            <a:ext cx="7457090" cy="2144111"/>
          </a:xfrm>
          <a:custGeom>
            <a:avLst/>
            <a:gdLst>
              <a:gd name="connsiteX0" fmla="*/ 0 w 7457090"/>
              <a:gd name="connsiteY0" fmla="*/ 740979 h 2144111"/>
              <a:gd name="connsiteX1" fmla="*/ 1087821 w 7457090"/>
              <a:gd name="connsiteY1" fmla="*/ 2002221 h 2144111"/>
              <a:gd name="connsiteX2" fmla="*/ 3294993 w 7457090"/>
              <a:gd name="connsiteY2" fmla="*/ 898635 h 2144111"/>
              <a:gd name="connsiteX3" fmla="*/ 4430110 w 7457090"/>
              <a:gd name="connsiteY3" fmla="*/ 1403131 h 2144111"/>
              <a:gd name="connsiteX4" fmla="*/ 6306207 w 7457090"/>
              <a:gd name="connsiteY4" fmla="*/ 2144111 h 2144111"/>
              <a:gd name="connsiteX5" fmla="*/ 7457090 w 7457090"/>
              <a:gd name="connsiteY5" fmla="*/ 0 h 214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57090" h="2144111">
                <a:moveTo>
                  <a:pt x="0" y="740979"/>
                </a:moveTo>
                <a:lnTo>
                  <a:pt x="1087821" y="2002221"/>
                </a:lnTo>
                <a:lnTo>
                  <a:pt x="3294993" y="898635"/>
                </a:lnTo>
                <a:lnTo>
                  <a:pt x="4430110" y="1403131"/>
                </a:lnTo>
                <a:lnTo>
                  <a:pt x="6306207" y="2144111"/>
                </a:lnTo>
                <a:lnTo>
                  <a:pt x="7457090" y="0"/>
                </a:lnTo>
              </a:path>
            </a:pathLst>
          </a:custGeom>
          <a:noFill/>
          <a:ln w="1270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Freeform 22"/>
          <p:cNvSpPr/>
          <p:nvPr/>
        </p:nvSpPr>
        <p:spPr>
          <a:xfrm>
            <a:off x="804041" y="1702676"/>
            <a:ext cx="7441325" cy="2885090"/>
          </a:xfrm>
          <a:custGeom>
            <a:avLst/>
            <a:gdLst>
              <a:gd name="connsiteX0" fmla="*/ 0 w 7441325"/>
              <a:gd name="connsiteY0" fmla="*/ 1481958 h 2885090"/>
              <a:gd name="connsiteX1" fmla="*/ 1072056 w 7441325"/>
              <a:gd name="connsiteY1" fmla="*/ 2727434 h 2885090"/>
              <a:gd name="connsiteX2" fmla="*/ 3279228 w 7441325"/>
              <a:gd name="connsiteY2" fmla="*/ 1655379 h 2885090"/>
              <a:gd name="connsiteX3" fmla="*/ 3074276 w 7441325"/>
              <a:gd name="connsiteY3" fmla="*/ 63062 h 2885090"/>
              <a:gd name="connsiteX4" fmla="*/ 6117021 w 7441325"/>
              <a:gd name="connsiteY4" fmla="*/ 0 h 2885090"/>
              <a:gd name="connsiteX5" fmla="*/ 4398580 w 7441325"/>
              <a:gd name="connsiteY5" fmla="*/ 2159876 h 2885090"/>
              <a:gd name="connsiteX6" fmla="*/ 6290442 w 7441325"/>
              <a:gd name="connsiteY6" fmla="*/ 2885090 h 2885090"/>
              <a:gd name="connsiteX7" fmla="*/ 7441325 w 7441325"/>
              <a:gd name="connsiteY7" fmla="*/ 756745 h 288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1325" h="2885090">
                <a:moveTo>
                  <a:pt x="0" y="1481958"/>
                </a:moveTo>
                <a:lnTo>
                  <a:pt x="1072056" y="2727434"/>
                </a:lnTo>
                <a:lnTo>
                  <a:pt x="3279228" y="1655379"/>
                </a:lnTo>
                <a:lnTo>
                  <a:pt x="3074276" y="63062"/>
                </a:lnTo>
                <a:lnTo>
                  <a:pt x="6117021" y="0"/>
                </a:lnTo>
                <a:lnTo>
                  <a:pt x="4398580" y="2159876"/>
                </a:lnTo>
                <a:lnTo>
                  <a:pt x="6290442" y="2885090"/>
                </a:lnTo>
                <a:lnTo>
                  <a:pt x="7441325" y="756745"/>
                </a:lnTo>
              </a:path>
            </a:pathLst>
          </a:custGeom>
          <a:noFill/>
          <a:ln w="1270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Freeform 24"/>
          <p:cNvSpPr/>
          <p:nvPr/>
        </p:nvSpPr>
        <p:spPr>
          <a:xfrm>
            <a:off x="804041" y="1623848"/>
            <a:ext cx="7441325" cy="1576552"/>
          </a:xfrm>
          <a:custGeom>
            <a:avLst/>
            <a:gdLst>
              <a:gd name="connsiteX0" fmla="*/ 0 w 7441325"/>
              <a:gd name="connsiteY0" fmla="*/ 1576552 h 1576552"/>
              <a:gd name="connsiteX1" fmla="*/ 819807 w 7441325"/>
              <a:gd name="connsiteY1" fmla="*/ 0 h 1576552"/>
              <a:gd name="connsiteX2" fmla="*/ 3105807 w 7441325"/>
              <a:gd name="connsiteY2" fmla="*/ 157655 h 1576552"/>
              <a:gd name="connsiteX3" fmla="*/ 6085490 w 7441325"/>
              <a:gd name="connsiteY3" fmla="*/ 94593 h 1576552"/>
              <a:gd name="connsiteX4" fmla="*/ 7441325 w 7441325"/>
              <a:gd name="connsiteY4" fmla="*/ 835573 h 15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1325" h="1576552">
                <a:moveTo>
                  <a:pt x="0" y="1576552"/>
                </a:moveTo>
                <a:lnTo>
                  <a:pt x="819807" y="0"/>
                </a:lnTo>
                <a:lnTo>
                  <a:pt x="3105807" y="157655"/>
                </a:lnTo>
                <a:lnTo>
                  <a:pt x="6085490" y="94593"/>
                </a:lnTo>
                <a:lnTo>
                  <a:pt x="7441325" y="835573"/>
                </a:lnTo>
              </a:path>
            </a:pathLst>
          </a:custGeom>
          <a:noFill/>
          <a:ln w="1270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Freeform 26"/>
          <p:cNvSpPr/>
          <p:nvPr/>
        </p:nvSpPr>
        <p:spPr>
          <a:xfrm>
            <a:off x="788276" y="1734207"/>
            <a:ext cx="7425558" cy="2695903"/>
          </a:xfrm>
          <a:custGeom>
            <a:avLst/>
            <a:gdLst>
              <a:gd name="connsiteX0" fmla="*/ 0 w 7425558"/>
              <a:gd name="connsiteY0" fmla="*/ 1497724 h 2695903"/>
              <a:gd name="connsiteX1" fmla="*/ 1103586 w 7425558"/>
              <a:gd name="connsiteY1" fmla="*/ 2695903 h 2695903"/>
              <a:gd name="connsiteX2" fmla="*/ 3310758 w 7425558"/>
              <a:gd name="connsiteY2" fmla="*/ 1608083 h 2695903"/>
              <a:gd name="connsiteX3" fmla="*/ 3105807 w 7425558"/>
              <a:gd name="connsiteY3" fmla="*/ 47296 h 2695903"/>
              <a:gd name="connsiteX4" fmla="*/ 6101255 w 7425558"/>
              <a:gd name="connsiteY4" fmla="*/ 0 h 2695903"/>
              <a:gd name="connsiteX5" fmla="*/ 7425558 w 7425558"/>
              <a:gd name="connsiteY5" fmla="*/ 725214 h 269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558" h="2695903">
                <a:moveTo>
                  <a:pt x="0" y="1497724"/>
                </a:moveTo>
                <a:lnTo>
                  <a:pt x="1103586" y="2695903"/>
                </a:lnTo>
                <a:lnTo>
                  <a:pt x="3310758" y="1608083"/>
                </a:lnTo>
                <a:lnTo>
                  <a:pt x="3105807" y="47296"/>
                </a:lnTo>
                <a:lnTo>
                  <a:pt x="6101255" y="0"/>
                </a:lnTo>
                <a:lnTo>
                  <a:pt x="7425558" y="725214"/>
                </a:lnTo>
              </a:path>
            </a:pathLst>
          </a:custGeom>
          <a:noFill/>
          <a:ln w="1270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8" name="Group 27"/>
          <p:cNvGrpSpPr/>
          <p:nvPr/>
        </p:nvGrpSpPr>
        <p:grpSpPr>
          <a:xfrm>
            <a:off x="740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819807" y="1450427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xtBox 49"/>
          <p:cNvSpPr txBox="1"/>
          <p:nvPr/>
        </p:nvSpPr>
        <p:spPr>
          <a:xfrm>
            <a:off x="3264133" y="4547763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Snit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hvor der ikke kan sendes mere over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29558" y="5733256"/>
            <a:ext cx="359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Sætning</a:t>
            </a:r>
            <a:r>
              <a:rPr lang="da-DK" sz="2400" b="1" dirty="0" smtClean="0"/>
              <a:t>  </a:t>
            </a:r>
            <a:br>
              <a:rPr lang="da-DK" sz="2400" b="1" dirty="0" smtClean="0"/>
            </a:br>
            <a:r>
              <a:rPr lang="da-DK" sz="2400" dirty="0" smtClean="0"/>
              <a:t>Max strømning = min snit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5844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8" grpId="0" animBg="1"/>
      <p:bldP spid="18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49" grpId="0" animBg="1"/>
      <p:bldP spid="50" grpId="0"/>
      <p:bldP spid="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/>
          <p:cNvCxnSpPr/>
          <p:nvPr/>
        </p:nvCxnSpPr>
        <p:spPr>
          <a:xfrm>
            <a:off x="4182701" y="3372416"/>
            <a:ext cx="950614" cy="443620"/>
          </a:xfrm>
          <a:prstGeom prst="line">
            <a:avLst/>
          </a:prstGeom>
          <a:ln w="57150" cap="rnd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51640" y="1268760"/>
            <a:ext cx="8151425" cy="3352438"/>
            <a:chOff x="-4051091" y="7300398"/>
            <a:chExt cx="8151425" cy="3352438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-598811" y="7740921"/>
              <a:ext cx="2931789" cy="91202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-3697436" y="9232698"/>
              <a:ext cx="1023952" cy="116872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-3676473" y="7722207"/>
              <a:ext cx="755676" cy="1511350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-2639785" y="9385947"/>
              <a:ext cx="2179426" cy="1115946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86112" y="8539448"/>
              <a:ext cx="1127177" cy="208191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733925" y="9893056"/>
              <a:ext cx="1815994" cy="692475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endCxn id="127" idx="7"/>
            </p:cNvCxnSpPr>
            <p:nvPr/>
          </p:nvCxnSpPr>
          <p:spPr>
            <a:xfrm flipH="1">
              <a:off x="751819" y="7729786"/>
              <a:ext cx="1647679" cy="2107103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2410150" y="7735946"/>
              <a:ext cx="1250300" cy="686977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-2893317" y="7667250"/>
              <a:ext cx="2212068" cy="137394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626291" y="7804643"/>
              <a:ext cx="231606" cy="1559591"/>
            </a:xfrm>
            <a:prstGeom prst="line">
              <a:avLst/>
            </a:prstGeom>
            <a:ln w="57150" cap="rnd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-4051091" y="8957652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834145" y="8206885"/>
              <a:ext cx="26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smtClean="0">
                  <a:solidFill>
                    <a:srgbClr val="C00000"/>
                  </a:solidFill>
                </a:rPr>
                <a:t>t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3665459" y="817138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-1709297" y="730039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54819" y="736963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887270" y="809248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3253" y="9420568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540961" y="1025272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123276" y="9733752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96532" y="9492575"/>
              <a:ext cx="29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-3427591" y="9852615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152527" y="8544667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 smtClean="0">
                  <a:solidFill>
                    <a:srgbClr val="C00000"/>
                  </a:solidFill>
                </a:rPr>
                <a:t>6</a:t>
              </a:r>
              <a:endParaRPr lang="da-DK" sz="2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-928062" y="8438306"/>
              <a:ext cx="266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60758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Beregning af Strømninger i Netværk</a:t>
            </a:r>
            <a:endParaRPr lang="da-DK" dirty="0"/>
          </a:p>
        </p:txBody>
      </p:sp>
      <p:sp>
        <p:nvSpPr>
          <p:cNvPr id="54" name="TextBox 53"/>
          <p:cNvSpPr txBox="1"/>
          <p:nvPr/>
        </p:nvSpPr>
        <p:spPr>
          <a:xfrm>
            <a:off x="179512" y="5589240"/>
            <a:ext cx="4731827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smtClean="0"/>
              <a:t>forbedrende sti </a:t>
            </a:r>
            <a:r>
              <a:rPr lang="da-DK" b="1" dirty="0" smtClean="0">
                <a:solidFill>
                  <a:srgbClr val="C00000"/>
                </a:solidFill>
              </a:rPr>
              <a:t>P </a:t>
            </a:r>
            <a:r>
              <a:rPr lang="da-DK" dirty="0" smtClean="0"/>
              <a:t>:</a:t>
            </a:r>
            <a:endParaRPr lang="da-DK" dirty="0"/>
          </a:p>
          <a:p>
            <a:pPr>
              <a:tabLst>
                <a:tab pos="363538" algn="l"/>
              </a:tabLst>
            </a:pPr>
            <a:r>
              <a:rPr lang="da-DK" dirty="0"/>
              <a:t>	</a:t>
            </a:r>
            <a:r>
              <a:rPr lang="da-DK" dirty="0" smtClean="0"/>
              <a:t>Send maksimal yderligere værdi langs stien </a:t>
            </a:r>
            <a:r>
              <a:rPr lang="da-DK" b="1" dirty="0" smtClean="0">
                <a:solidFill>
                  <a:srgbClr val="C00000"/>
                </a:solidFill>
              </a:rPr>
              <a:t>P</a:t>
            </a:r>
            <a:endParaRPr lang="da-DK" b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7283" y="1340768"/>
            <a:ext cx="6525949" cy="3280430"/>
            <a:chOff x="647283" y="1340768"/>
            <a:chExt cx="6525949" cy="3280430"/>
          </a:xfrm>
        </p:grpSpPr>
        <p:sp>
          <p:nvSpPr>
            <p:cNvPr id="87" name="TextBox 86"/>
            <p:cNvSpPr txBox="1"/>
            <p:nvPr/>
          </p:nvSpPr>
          <p:spPr>
            <a:xfrm>
              <a:off x="647283" y="380521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070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43176" y="42210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24205" y="33974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</a:t>
              </a:r>
              <a:r>
                <a:rPr lang="da-DK" sz="2000" dirty="0">
                  <a:solidFill>
                    <a:srgbClr val="FFC000"/>
                  </a:solidFill>
                </a:rPr>
                <a:t>+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399353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99295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487585" y="250866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rgbClr val="FFC000"/>
                  </a:solidFill>
                </a:rPr>
                <a:t>2/</a:t>
              </a:r>
              <a:endParaRPr lang="da-DK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0783" y="1340768"/>
            <a:ext cx="7205553" cy="2879914"/>
            <a:chOff x="390783" y="1340768"/>
            <a:chExt cx="7205553" cy="2879914"/>
          </a:xfrm>
        </p:grpSpPr>
        <p:sp>
          <p:nvSpPr>
            <p:cNvPr id="96" name="TextBox 95"/>
            <p:cNvSpPr txBox="1"/>
            <p:nvPr/>
          </p:nvSpPr>
          <p:spPr>
            <a:xfrm>
              <a:off x="390783" y="382057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50507" y="346093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1797" y="242088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751739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endParaRPr lang="da-DK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247309" y="206084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r>
                <a:rPr lang="da-DK" sz="2000" dirty="0">
                  <a:solidFill>
                    <a:schemeClr val="accent2">
                      <a:lumMod val="75000"/>
                    </a:schemeClr>
                  </a:solidFill>
                </a:rPr>
                <a:t>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3049" y="1268760"/>
            <a:ext cx="6676787" cy="1279972"/>
            <a:chOff x="663049" y="1268760"/>
            <a:chExt cx="6676787" cy="1279972"/>
          </a:xfrm>
        </p:grpSpPr>
        <p:sp>
          <p:nvSpPr>
            <p:cNvPr id="101" name="TextBox 100"/>
            <p:cNvSpPr txBox="1"/>
            <p:nvPr/>
          </p:nvSpPr>
          <p:spPr>
            <a:xfrm>
              <a:off x="663049" y="2148622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643550" y="1268760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2/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475282" y="1340768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90809" y="2061254"/>
              <a:ext cx="34902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 smtClean="0">
                  <a:solidFill>
                    <a:schemeClr val="accent3">
                      <a:lumMod val="75000"/>
                    </a:schemeClr>
                  </a:solidFill>
                </a:rPr>
                <a:t>2+</a:t>
              </a:r>
              <a:endParaRPr lang="da-DK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1616" y="3388930"/>
            <a:ext cx="6425658" cy="1232268"/>
            <a:chOff x="921616" y="3388930"/>
            <a:chExt cx="6425658" cy="1232268"/>
          </a:xfrm>
        </p:grpSpPr>
        <p:sp>
          <p:nvSpPr>
            <p:cNvPr id="106" name="TextBox 105"/>
            <p:cNvSpPr txBox="1"/>
            <p:nvPr/>
          </p:nvSpPr>
          <p:spPr>
            <a:xfrm>
              <a:off x="2660822" y="3460532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204522" y="3708494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01182" y="422108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092280" y="3388930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1616" y="3815738"/>
              <a:ext cx="254994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da-DK" sz="2000" dirty="0">
                  <a:solidFill>
                    <a:schemeClr val="tx2"/>
                  </a:solidFill>
                </a:rPr>
                <a:t>2</a:t>
              </a:r>
              <a:r>
                <a:rPr lang="da-DK" sz="2000" dirty="0" smtClean="0">
                  <a:solidFill>
                    <a:schemeClr val="tx2"/>
                  </a:solidFill>
                </a:rPr>
                <a:t>/</a:t>
              </a:r>
              <a:endParaRPr lang="da-DK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0018" y="1519413"/>
            <a:ext cx="7603560" cy="3151372"/>
            <a:chOff x="-3780289" y="7566584"/>
            <a:chExt cx="7603560" cy="3151372"/>
          </a:xfrm>
        </p:grpSpPr>
        <p:sp>
          <p:nvSpPr>
            <p:cNvPr id="123" name="Oval 122"/>
            <p:cNvSpPr/>
            <p:nvPr/>
          </p:nvSpPr>
          <p:spPr>
            <a:xfrm>
              <a:off x="-2716508" y="1037755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4" name="Oval 123"/>
            <p:cNvSpPr/>
            <p:nvPr/>
          </p:nvSpPr>
          <p:spPr>
            <a:xfrm>
              <a:off x="2499975" y="10531336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5" name="Oval 124"/>
            <p:cNvSpPr/>
            <p:nvPr/>
          </p:nvSpPr>
          <p:spPr>
            <a:xfrm>
              <a:off x="-3780289" y="9144930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6" name="Oval 125"/>
            <p:cNvSpPr/>
            <p:nvPr/>
          </p:nvSpPr>
          <p:spPr>
            <a:xfrm>
              <a:off x="-2983902" y="756658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Oval 126"/>
            <p:cNvSpPr/>
            <p:nvPr/>
          </p:nvSpPr>
          <p:spPr>
            <a:xfrm>
              <a:off x="574953" y="9825092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651" y="8376445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9" name="Oval 128"/>
            <p:cNvSpPr/>
            <p:nvPr/>
          </p:nvSpPr>
          <p:spPr>
            <a:xfrm>
              <a:off x="2301897" y="7639891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Oval 129"/>
            <p:cNvSpPr/>
            <p:nvPr/>
          </p:nvSpPr>
          <p:spPr>
            <a:xfrm>
              <a:off x="-738560" y="7707919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1" name="Oval 130"/>
            <p:cNvSpPr/>
            <p:nvPr/>
          </p:nvSpPr>
          <p:spPr>
            <a:xfrm>
              <a:off x="-504642" y="9270924"/>
              <a:ext cx="186620" cy="1866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9" name="Freeform 48"/>
          <p:cNvSpPr/>
          <p:nvPr/>
        </p:nvSpPr>
        <p:spPr>
          <a:xfrm>
            <a:off x="819807" y="1450427"/>
            <a:ext cx="4092284" cy="3137339"/>
          </a:xfrm>
          <a:custGeom>
            <a:avLst/>
            <a:gdLst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2601311 w 4098761"/>
              <a:gd name="connsiteY2" fmla="*/ 1387366 h 2932387"/>
              <a:gd name="connsiteX3" fmla="*/ 3988676 w 4098761"/>
              <a:gd name="connsiteY3" fmla="*/ 1513490 h 2932387"/>
              <a:gd name="connsiteX4" fmla="*/ 4004442 w 4098761"/>
              <a:gd name="connsiteY4" fmla="*/ 2932387 h 2932387"/>
              <a:gd name="connsiteX0" fmla="*/ 0 w 4098761"/>
              <a:gd name="connsiteY0" fmla="*/ 0 h 2932387"/>
              <a:gd name="connsiteX1" fmla="*/ 740980 w 4098761"/>
              <a:gd name="connsiteY1" fmla="*/ 1072055 h 2932387"/>
              <a:gd name="connsiteX2" fmla="*/ 3988676 w 4098761"/>
              <a:gd name="connsiteY2" fmla="*/ 1513490 h 2932387"/>
              <a:gd name="connsiteX3" fmla="*/ 4004442 w 4098761"/>
              <a:gd name="connsiteY3" fmla="*/ 2932387 h 2932387"/>
              <a:gd name="connsiteX0" fmla="*/ 0 w 4004707"/>
              <a:gd name="connsiteY0" fmla="*/ 0 h 2932387"/>
              <a:gd name="connsiteX1" fmla="*/ 740980 w 4004707"/>
              <a:gd name="connsiteY1" fmla="*/ 1072055 h 2932387"/>
              <a:gd name="connsiteX2" fmla="*/ 3610303 w 4004707"/>
              <a:gd name="connsiteY2" fmla="*/ 1481959 h 2932387"/>
              <a:gd name="connsiteX3" fmla="*/ 4004442 w 4004707"/>
              <a:gd name="connsiteY3" fmla="*/ 2932387 h 2932387"/>
              <a:gd name="connsiteX0" fmla="*/ 0 w 4005615"/>
              <a:gd name="connsiteY0" fmla="*/ 0 h 2932387"/>
              <a:gd name="connsiteX1" fmla="*/ 740980 w 4005615"/>
              <a:gd name="connsiteY1" fmla="*/ 1072055 h 2932387"/>
              <a:gd name="connsiteX2" fmla="*/ 3752193 w 4005615"/>
              <a:gd name="connsiteY2" fmla="*/ 1418897 h 2932387"/>
              <a:gd name="connsiteX3" fmla="*/ 4004442 w 4005615"/>
              <a:gd name="connsiteY3" fmla="*/ 2932387 h 2932387"/>
              <a:gd name="connsiteX0" fmla="*/ 0 w 4080371"/>
              <a:gd name="connsiteY0" fmla="*/ 0 h 2932387"/>
              <a:gd name="connsiteX1" fmla="*/ 819807 w 4080371"/>
              <a:gd name="connsiteY1" fmla="*/ 898634 h 2932387"/>
              <a:gd name="connsiteX2" fmla="*/ 3752193 w 4080371"/>
              <a:gd name="connsiteY2" fmla="*/ 1418897 h 2932387"/>
              <a:gd name="connsiteX3" fmla="*/ 4004442 w 4080371"/>
              <a:gd name="connsiteY3" fmla="*/ 2932387 h 2932387"/>
              <a:gd name="connsiteX0" fmla="*/ 0 w 4159198"/>
              <a:gd name="connsiteY0" fmla="*/ 0 h 3137339"/>
              <a:gd name="connsiteX1" fmla="*/ 898634 w 4159198"/>
              <a:gd name="connsiteY1" fmla="*/ 1103586 h 3137339"/>
              <a:gd name="connsiteX2" fmla="*/ 3831020 w 4159198"/>
              <a:gd name="connsiteY2" fmla="*/ 1623849 h 3137339"/>
              <a:gd name="connsiteX3" fmla="*/ 4083269 w 4159198"/>
              <a:gd name="connsiteY3" fmla="*/ 3137339 h 3137339"/>
              <a:gd name="connsiteX0" fmla="*/ 0 w 4092284"/>
              <a:gd name="connsiteY0" fmla="*/ 0 h 3137339"/>
              <a:gd name="connsiteX1" fmla="*/ 898634 w 4092284"/>
              <a:gd name="connsiteY1" fmla="*/ 1103586 h 3137339"/>
              <a:gd name="connsiteX2" fmla="*/ 3641833 w 4092284"/>
              <a:gd name="connsiteY2" fmla="*/ 1671146 h 3137339"/>
              <a:gd name="connsiteX3" fmla="*/ 4083269 w 4092284"/>
              <a:gd name="connsiteY3" fmla="*/ 3137339 h 313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284" h="3137339">
                <a:moveTo>
                  <a:pt x="0" y="0"/>
                </a:moveTo>
                <a:cubicBezTo>
                  <a:pt x="153714" y="420413"/>
                  <a:pt x="291662" y="825062"/>
                  <a:pt x="898634" y="1103586"/>
                </a:cubicBezTo>
                <a:cubicBezTo>
                  <a:pt x="1505606" y="1382110"/>
                  <a:pt x="3111061" y="1332187"/>
                  <a:pt x="3641833" y="1671146"/>
                </a:cubicBezTo>
                <a:cubicBezTo>
                  <a:pt x="4172605" y="2010105"/>
                  <a:pt x="4091152" y="2908739"/>
                  <a:pt x="4083269" y="313733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TextBox 49"/>
          <p:cNvSpPr txBox="1"/>
          <p:nvPr/>
        </p:nvSpPr>
        <p:spPr>
          <a:xfrm>
            <a:off x="3264133" y="4547763"/>
            <a:ext cx="24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Snit </a:t>
            </a: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hvor der ikke kan sendes mere over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29558" y="5733256"/>
            <a:ext cx="359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Sætning</a:t>
            </a:r>
            <a:r>
              <a:rPr lang="da-DK" sz="2400" b="1" dirty="0" smtClean="0"/>
              <a:t>  </a:t>
            </a:r>
            <a:br>
              <a:rPr lang="da-DK" sz="2400" b="1" dirty="0" smtClean="0"/>
            </a:br>
            <a:r>
              <a:rPr lang="da-DK" sz="2400" dirty="0" smtClean="0"/>
              <a:t>Max strømning = min snit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803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9" grpId="0" animBg="1"/>
      <p:bldP spid="50" grpId="0"/>
      <p:bldP spid="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da-DK"/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a-DK"/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69522" y="260648"/>
            <a:ext cx="8460940" cy="5544616"/>
            <a:chOff x="269522" y="260648"/>
            <a:chExt cx="8460940" cy="55446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Isosceles Triangle 76"/>
          <p:cNvSpPr/>
          <p:nvPr/>
        </p:nvSpPr>
        <p:spPr>
          <a:xfrm rot="18694389">
            <a:off x="2506433" y="1920213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 rot="18694389">
            <a:off x="5082609" y="3946300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3477008" y="2641949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8530184" y="321297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A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38768" y="3068960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3310" y="5652304"/>
            <a:ext cx="6536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Største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antal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kant-disjunkte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stier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fra</a:t>
            </a:r>
            <a:r>
              <a:rPr lang="en-US" sz="2800" dirty="0" smtClean="0">
                <a:solidFill>
                  <a:srgbClr val="C00000"/>
                </a:solidFill>
              </a:rPr>
              <a:t> A </a:t>
            </a:r>
            <a:r>
              <a:rPr lang="en-US" sz="2800" dirty="0" err="1" smtClean="0">
                <a:solidFill>
                  <a:srgbClr val="C00000"/>
                </a:solidFill>
              </a:rPr>
              <a:t>til</a:t>
            </a:r>
            <a:r>
              <a:rPr lang="en-US" sz="2800" dirty="0" smtClean="0">
                <a:solidFill>
                  <a:srgbClr val="C00000"/>
                </a:solidFill>
              </a:rPr>
              <a:t> B 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54000" y="1972733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5" name="Freeform 84"/>
          <p:cNvSpPr/>
          <p:nvPr/>
        </p:nvSpPr>
        <p:spPr>
          <a:xfrm>
            <a:off x="270933" y="3632200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6" name="Group 85"/>
          <p:cNvGrpSpPr/>
          <p:nvPr/>
        </p:nvGrpSpPr>
        <p:grpSpPr>
          <a:xfrm>
            <a:off x="163766" y="152656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87" name="Oval 86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-4980" y="6362164"/>
            <a:ext cx="914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Mindste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antal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kanter</a:t>
            </a:r>
            <a:r>
              <a:rPr lang="en-US" sz="2800" dirty="0" smtClean="0">
                <a:solidFill>
                  <a:srgbClr val="C00000"/>
                </a:solidFill>
              </a:rPr>
              <a:t> der </a:t>
            </a:r>
            <a:r>
              <a:rPr lang="en-US" sz="2800" dirty="0" err="1" smtClean="0">
                <a:solidFill>
                  <a:srgbClr val="C00000"/>
                </a:solidFill>
              </a:rPr>
              <a:t>skal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fjernes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så</a:t>
            </a:r>
            <a:r>
              <a:rPr lang="en-US" sz="2800" dirty="0" smtClean="0">
                <a:solidFill>
                  <a:srgbClr val="C00000"/>
                </a:solidFill>
              </a:rPr>
              <a:t> B </a:t>
            </a:r>
            <a:r>
              <a:rPr lang="en-US" sz="2800" dirty="0" err="1" smtClean="0">
                <a:solidFill>
                  <a:srgbClr val="C00000"/>
                </a:solidFill>
              </a:rPr>
              <a:t>ikke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nås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fra</a:t>
            </a:r>
            <a:r>
              <a:rPr lang="en-US" sz="2800" dirty="0" smtClean="0">
                <a:solidFill>
                  <a:srgbClr val="C00000"/>
                </a:solidFill>
              </a:rPr>
              <a:t> A 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3554043" y="593586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 smtClean="0">
                <a:solidFill>
                  <a:srgbClr val="C00000"/>
                </a:solidFill>
              </a:rPr>
              <a:t>=</a:t>
            </a:r>
            <a:endParaRPr lang="da-DK" sz="4000" dirty="0">
              <a:solidFill>
                <a:srgbClr val="C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27758" y="603705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rgbClr val="002060"/>
                </a:solidFill>
              </a:rPr>
              <a:t>(</a:t>
            </a:r>
            <a:r>
              <a:rPr lang="da-DK" sz="2400" dirty="0" err="1" smtClean="0">
                <a:solidFill>
                  <a:srgbClr val="002060"/>
                </a:solidFill>
              </a:rPr>
              <a:t>Menger’s</a:t>
            </a:r>
            <a:r>
              <a:rPr lang="da-DK" sz="2400" dirty="0" smtClean="0">
                <a:solidFill>
                  <a:srgbClr val="002060"/>
                </a:solidFill>
              </a:rPr>
              <a:t> sætning)</a:t>
            </a:r>
            <a:endParaRPr lang="da-DK" sz="2400" dirty="0">
              <a:solidFill>
                <a:srgbClr val="002060"/>
              </a:solidFill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411302" y="323364"/>
            <a:ext cx="7689090" cy="4792598"/>
            <a:chOff x="411302" y="323364"/>
            <a:chExt cx="7689090" cy="4792598"/>
          </a:xfrm>
        </p:grpSpPr>
        <p:grpSp>
          <p:nvGrpSpPr>
            <p:cNvPr id="122" name="Group 121"/>
            <p:cNvGrpSpPr/>
            <p:nvPr/>
          </p:nvGrpSpPr>
          <p:grpSpPr>
            <a:xfrm>
              <a:off x="411302" y="323364"/>
              <a:ext cx="7689090" cy="4792598"/>
              <a:chOff x="411302" y="323364"/>
              <a:chExt cx="7689090" cy="479259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5508104" y="191683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076056" y="108467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139952" y="118746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787566" y="4046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059374" y="32336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43350" y="154750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79454" y="349171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571542" y="4715852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56388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084168" y="4509120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540094" y="45718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308304" y="284364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131382" y="4581128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11302" y="4283804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67544" y="2771636"/>
                <a:ext cx="560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b="1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255613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507646" y="3059668"/>
              <a:ext cx="560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5580112" y="476672"/>
            <a:ext cx="3420289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 smtClean="0"/>
              <a:t>Find maksimal strømning fra </a:t>
            </a:r>
            <a:r>
              <a:rPr lang="da-DK" b="1" dirty="0" smtClean="0">
                <a:solidFill>
                  <a:srgbClr val="C00000"/>
                </a:solidFill>
              </a:rPr>
              <a:t>A</a:t>
            </a:r>
            <a:r>
              <a:rPr lang="da-DK" dirty="0" smtClean="0"/>
              <a:t> til </a:t>
            </a:r>
            <a:r>
              <a:rPr lang="da-DK" b="1" dirty="0" smtClean="0">
                <a:solidFill>
                  <a:srgbClr val="C00000"/>
                </a:solidFill>
              </a:rPr>
              <a:t>B</a:t>
            </a:r>
            <a:r>
              <a:rPr lang="da-DK" dirty="0" smtClean="0"/>
              <a:t> når alle kanter har kapacitet </a:t>
            </a:r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 animBg="1"/>
      <p:bldP spid="85" grpId="0" animBg="1"/>
      <p:bldP spid="104" grpId="0"/>
      <p:bldP spid="105" grpId="0"/>
      <p:bldP spid="106" grpId="0"/>
      <p:bldP spid="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17068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94674" y="1079774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da-DK" smtClean="0"/>
              <a:t>Lyskryds</a:t>
            </a:r>
            <a:endParaRPr lang="da-DK"/>
          </a:p>
        </p:txBody>
      </p:sp>
      <p:grpSp>
        <p:nvGrpSpPr>
          <p:cNvPr id="14" name="Group 13"/>
          <p:cNvGrpSpPr/>
          <p:nvPr/>
        </p:nvGrpSpPr>
        <p:grpSpPr>
          <a:xfrm>
            <a:off x="6067731" y="3428479"/>
            <a:ext cx="232461" cy="673306"/>
            <a:chOff x="5228538" y="3077427"/>
            <a:chExt cx="232461" cy="673306"/>
          </a:xfrm>
        </p:grpSpPr>
        <p:sp>
          <p:nvSpPr>
            <p:cNvPr id="15" name="Rectangle 1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71798" y="3428479"/>
            <a:ext cx="232461" cy="673306"/>
            <a:chOff x="5228538" y="3077427"/>
            <a:chExt cx="232461" cy="673306"/>
          </a:xfrm>
        </p:grpSpPr>
        <p:sp>
          <p:nvSpPr>
            <p:cNvPr id="20" name="Rectangle 1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37109" y="3428479"/>
            <a:ext cx="232461" cy="673306"/>
            <a:chOff x="5228538" y="3077427"/>
            <a:chExt cx="232461" cy="673306"/>
          </a:xfrm>
        </p:grpSpPr>
        <p:sp>
          <p:nvSpPr>
            <p:cNvPr id="35" name="Rectangle 3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Oval 3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Oval 3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8" name="Oval 3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02420" y="3428479"/>
            <a:ext cx="232461" cy="673306"/>
            <a:chOff x="5228538" y="3077427"/>
            <a:chExt cx="232461" cy="673306"/>
          </a:xfrm>
        </p:grpSpPr>
        <p:sp>
          <p:nvSpPr>
            <p:cNvPr id="40" name="Rectangle 3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Oval 4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Oval 4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Oval 4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/>
          <p:cNvCxnSpPr>
            <a:endCxn id="10" idx="1"/>
          </p:cNvCxnSpPr>
          <p:nvPr/>
        </p:nvCxnSpPr>
        <p:spPr>
          <a:xfrm>
            <a:off x="3104259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3"/>
            <a:endCxn id="30" idx="1"/>
          </p:cNvCxnSpPr>
          <p:nvPr/>
        </p:nvCxnSpPr>
        <p:spPr>
          <a:xfrm>
            <a:off x="4169570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0" idx="3"/>
            <a:endCxn id="25" idx="1"/>
          </p:cNvCxnSpPr>
          <p:nvPr/>
        </p:nvCxnSpPr>
        <p:spPr>
          <a:xfrm>
            <a:off x="5234881" y="2662717"/>
            <a:ext cx="832850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3001557" y="1844824"/>
            <a:ext cx="3175000" cy="481570"/>
          </a:xfrm>
          <a:custGeom>
            <a:avLst/>
            <a:gdLst>
              <a:gd name="connsiteX0" fmla="*/ 3175000 w 3175000"/>
              <a:gd name="connsiteY0" fmla="*/ 702750 h 719683"/>
              <a:gd name="connsiteX1" fmla="*/ 1778000 w 3175000"/>
              <a:gd name="connsiteY1" fmla="*/ 16 h 719683"/>
              <a:gd name="connsiteX2" fmla="*/ 0 w 3175000"/>
              <a:gd name="connsiteY2" fmla="*/ 719683 h 719683"/>
              <a:gd name="connsiteX0" fmla="*/ 3175002 w 3175002"/>
              <a:gd name="connsiteY0" fmla="*/ 702750 h 719683"/>
              <a:gd name="connsiteX1" fmla="*/ 1778002 w 3175002"/>
              <a:gd name="connsiteY1" fmla="*/ 16 h 719683"/>
              <a:gd name="connsiteX2" fmla="*/ 2 w 3175002"/>
              <a:gd name="connsiteY2" fmla="*/ 719683 h 719683"/>
              <a:gd name="connsiteX0" fmla="*/ 3175002 w 3175002"/>
              <a:gd name="connsiteY0" fmla="*/ 702787 h 719720"/>
              <a:gd name="connsiteX1" fmla="*/ 1778002 w 3175002"/>
              <a:gd name="connsiteY1" fmla="*/ 53 h 719720"/>
              <a:gd name="connsiteX2" fmla="*/ 2 w 3175002"/>
              <a:gd name="connsiteY2" fmla="*/ 719720 h 719720"/>
              <a:gd name="connsiteX0" fmla="*/ 3175000 w 3175000"/>
              <a:gd name="connsiteY0" fmla="*/ 0 h 16933"/>
              <a:gd name="connsiteX1" fmla="*/ 0 w 3175000"/>
              <a:gd name="connsiteY1" fmla="*/ 16933 h 16933"/>
              <a:gd name="connsiteX0" fmla="*/ 3175000 w 3175000"/>
              <a:gd name="connsiteY0" fmla="*/ 278496 h 295429"/>
              <a:gd name="connsiteX1" fmla="*/ 0 w 3175000"/>
              <a:gd name="connsiteY1" fmla="*/ 295429 h 295429"/>
              <a:gd name="connsiteX0" fmla="*/ 3175000 w 3175000"/>
              <a:gd name="connsiteY0" fmla="*/ 464637 h 481570"/>
              <a:gd name="connsiteX1" fmla="*/ 0 w 3175000"/>
              <a:gd name="connsiteY1" fmla="*/ 481570 h 48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00" h="481570">
                <a:moveTo>
                  <a:pt x="3175000" y="464637"/>
                </a:moveTo>
                <a:cubicBezTo>
                  <a:pt x="3166534" y="-139319"/>
                  <a:pt x="-1" y="-176007"/>
                  <a:pt x="0" y="48157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Rounded Rectangle 62"/>
          <p:cNvSpPr/>
          <p:nvPr/>
        </p:nvSpPr>
        <p:spPr>
          <a:xfrm>
            <a:off x="2483768" y="3215394"/>
            <a:ext cx="4176464" cy="1080120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24" name="TextBox 1023"/>
          <p:cNvSpPr txBox="1"/>
          <p:nvPr/>
        </p:nvSpPr>
        <p:spPr>
          <a:xfrm>
            <a:off x="3347864" y="4286222"/>
            <a:ext cx="24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Ulovlige tilstande</a:t>
            </a:r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30" name="Straight Arrow Connector 1029"/>
          <p:cNvCxnSpPr/>
          <p:nvPr/>
        </p:nvCxnSpPr>
        <p:spPr>
          <a:xfrm flipV="1">
            <a:off x="2123728" y="2901118"/>
            <a:ext cx="673885" cy="9825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13366" y="2814704"/>
            <a:ext cx="16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tart-tilstanden</a:t>
            </a:r>
            <a:endParaRPr lang="da-DK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1" name="Rounded Rectangle 1030"/>
          <p:cNvSpPr/>
          <p:nvPr/>
        </p:nvSpPr>
        <p:spPr>
          <a:xfrm>
            <a:off x="790889" y="4931177"/>
            <a:ext cx="7596336" cy="18124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400" dirty="0">
                <a:solidFill>
                  <a:schemeClr val="tx1"/>
                </a:solidFill>
              </a:rPr>
              <a:t>Automatisk kontrol af software til f.eks. styring af lyskryds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Hvilke tilstande kan man nå (fra start-tilstanden)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Er alle tilstande man kan nå lovlige ?</a:t>
            </a:r>
          </a:p>
          <a:p>
            <a:pPr marL="449263" indent="-271463"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>
                <a:solidFill>
                  <a:schemeClr val="tx1"/>
                </a:solidFill>
              </a:rPr>
              <a:t>Kan der altid blive grønt igen (</a:t>
            </a:r>
            <a:r>
              <a:rPr lang="da-DK" sz="2400" dirty="0" err="1">
                <a:solidFill>
                  <a:schemeClr val="tx1"/>
                </a:solidFill>
              </a:rPr>
              <a:t>liveness</a:t>
            </a:r>
            <a:r>
              <a:rPr lang="da-DK" sz="2400" dirty="0">
                <a:solidFill>
                  <a:schemeClr val="tx1"/>
                </a:solidFill>
              </a:rPr>
              <a:t>) 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71798" y="2326064"/>
            <a:ext cx="232461" cy="673306"/>
            <a:chOff x="5228538" y="3077427"/>
            <a:chExt cx="232461" cy="673306"/>
          </a:xfrm>
        </p:grpSpPr>
        <p:sp>
          <p:nvSpPr>
            <p:cNvPr id="4" name="Rectangle 3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37109" y="2326064"/>
            <a:ext cx="232461" cy="673306"/>
            <a:chOff x="5228538" y="3077427"/>
            <a:chExt cx="232461" cy="673306"/>
          </a:xfrm>
        </p:grpSpPr>
        <p:sp>
          <p:nvSpPr>
            <p:cNvPr id="10" name="Rectangle 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Oval 1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67731" y="2326064"/>
            <a:ext cx="232461" cy="673306"/>
            <a:chOff x="5228538" y="3077427"/>
            <a:chExt cx="232461" cy="673306"/>
          </a:xfrm>
        </p:grpSpPr>
        <p:sp>
          <p:nvSpPr>
            <p:cNvPr id="25" name="Rectangle 24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Oval 25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Oval 26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Oval 27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2420" y="2326064"/>
            <a:ext cx="232461" cy="673306"/>
            <a:chOff x="5228538" y="3077427"/>
            <a:chExt cx="232461" cy="673306"/>
          </a:xfrm>
        </p:grpSpPr>
        <p:sp>
          <p:nvSpPr>
            <p:cNvPr id="30" name="Rectangle 29"/>
            <p:cNvSpPr/>
            <p:nvPr/>
          </p:nvSpPr>
          <p:spPr>
            <a:xfrm>
              <a:off x="5228538" y="3077427"/>
              <a:ext cx="232461" cy="673306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5256096" y="3107019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31"/>
            <p:cNvSpPr/>
            <p:nvPr/>
          </p:nvSpPr>
          <p:spPr>
            <a:xfrm>
              <a:off x="5256096" y="3322026"/>
              <a:ext cx="180000" cy="1800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5256096" y="3537032"/>
              <a:ext cx="180000" cy="180000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3202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1024" grpId="0"/>
      <p:bldP spid="71" grpId="0"/>
      <p:bldP spid="10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570186"/>
          </a:xfrm>
        </p:spPr>
        <p:txBody>
          <a:bodyPr>
            <a:normAutofit/>
          </a:bodyPr>
          <a:lstStyle/>
          <a:p>
            <a:r>
              <a:rPr lang="da-DK" dirty="0" smtClean="0"/>
              <a:t>Indhold :</a:t>
            </a:r>
            <a:br>
              <a:rPr lang="da-DK" dirty="0" smtClean="0"/>
            </a:br>
            <a:r>
              <a:rPr lang="da-DK" dirty="0" smtClean="0"/>
              <a:t>Grafer og Algoritmer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998638" y="5013176"/>
            <a:ext cx="712879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Fokus er på de </a:t>
            </a:r>
            <a:r>
              <a:rPr lang="da-DK" sz="2400" b="1" dirty="0" smtClean="0">
                <a:solidFill>
                  <a:srgbClr val="C00000"/>
                </a:solidFill>
              </a:rPr>
              <a:t>overordnede idéer</a:t>
            </a:r>
            <a:r>
              <a:rPr lang="da-DK" sz="2400" dirty="0" smtClean="0"/>
              <a:t>. </a:t>
            </a:r>
            <a:br>
              <a:rPr lang="da-DK" sz="2400" dirty="0" smtClean="0"/>
            </a:br>
            <a:r>
              <a:rPr lang="da-DK" sz="2400" dirty="0" smtClean="0"/>
              <a:t>Detaljerne i algoritmerne og hvordan de omsættes til konkrete programmer </a:t>
            </a:r>
            <a:r>
              <a:rPr lang="da-DK" sz="2400" smtClean="0"/>
              <a:t>kommes </a:t>
            </a:r>
            <a:r>
              <a:rPr lang="da-DK" sz="2400" smtClean="0"/>
              <a:t>der ikke </a:t>
            </a:r>
            <a:r>
              <a:rPr lang="da-DK" sz="2400" dirty="0" smtClean="0"/>
              <a:t>ind på her.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752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arallelogram 50"/>
          <p:cNvSpPr/>
          <p:nvPr/>
        </p:nvSpPr>
        <p:spPr>
          <a:xfrm rot="21359884" flipV="1">
            <a:off x="117068" y="1124920"/>
            <a:ext cx="2460895" cy="345544"/>
          </a:xfrm>
          <a:prstGeom prst="parallelogram">
            <a:avLst>
              <a:gd name="adj" fmla="val 816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arallelogram 48"/>
          <p:cNvSpPr/>
          <p:nvPr/>
        </p:nvSpPr>
        <p:spPr>
          <a:xfrm rot="2414460">
            <a:off x="194674" y="1079774"/>
            <a:ext cx="2112947" cy="375419"/>
          </a:xfrm>
          <a:prstGeom prst="parallelogram">
            <a:avLst>
              <a:gd name="adj" fmla="val 1122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229600" cy="1143000"/>
          </a:xfrm>
        </p:spPr>
        <p:txBody>
          <a:bodyPr/>
          <a:lstStyle/>
          <a:p>
            <a:r>
              <a:rPr lang="da-DK" smtClean="0"/>
              <a:t>Lyskryds</a:t>
            </a:r>
            <a:endParaRPr lang="da-DK"/>
          </a:p>
        </p:txBody>
      </p:sp>
      <p:pic>
        <p:nvPicPr>
          <p:cNvPr id="1026" name="Picture 2" descr="Stock image of 'signal, road, intersection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" y="-57057"/>
            <a:ext cx="1152128" cy="15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 flipV="1">
            <a:off x="577692" y="1301351"/>
            <a:ext cx="432048" cy="30209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6594" y="1150145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mtClean="0">
                <a:solidFill>
                  <a:schemeClr val="bg1"/>
                </a:solidFill>
              </a:rPr>
              <a:t>A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5351" y="1475492"/>
            <a:ext cx="36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mtClean="0">
                <a:solidFill>
                  <a:schemeClr val="bg1"/>
                </a:solidFill>
              </a:rPr>
              <a:t>B</a:t>
            </a:r>
            <a:endParaRPr lang="da-DK" b="1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1420582" y="1361974"/>
            <a:ext cx="237254" cy="21487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5" name="Group 1034"/>
          <p:cNvGrpSpPr/>
          <p:nvPr/>
        </p:nvGrpSpPr>
        <p:grpSpPr>
          <a:xfrm>
            <a:off x="2257578" y="1440933"/>
            <a:ext cx="5626790" cy="4971300"/>
            <a:chOff x="2257578" y="1440933"/>
            <a:chExt cx="5626790" cy="4971300"/>
          </a:xfrm>
        </p:grpSpPr>
        <p:cxnSp>
          <p:nvCxnSpPr>
            <p:cNvPr id="52" name="Straight Arrow Connector 51"/>
            <p:cNvCxnSpPr>
              <a:stCxn id="162" idx="3"/>
              <a:endCxn id="136" idx="1"/>
            </p:cNvCxnSpPr>
            <p:nvPr/>
          </p:nvCxnSpPr>
          <p:spPr>
            <a:xfrm>
              <a:off x="3288684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3263781" y="1440933"/>
              <a:ext cx="4363258" cy="4815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76819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25" name="Group 124"/>
            <p:cNvGrpSpPr/>
            <p:nvPr/>
          </p:nvGrpSpPr>
          <p:grpSpPr>
            <a:xfrm>
              <a:off x="2768191" y="1922503"/>
              <a:ext cx="5116177" cy="673306"/>
              <a:chOff x="2064548" y="4210361"/>
              <a:chExt cx="5116177" cy="673306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06454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6" name="Rectangle 16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7" name="Oval 16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8" name="Oval 16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62" name="Rectangle 16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5128338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6" name="Rectangle 15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52" name="Rectangle 15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8" name="Group 127"/>
              <p:cNvGrpSpPr/>
              <p:nvPr/>
            </p:nvGrpSpPr>
            <p:grpSpPr>
              <a:xfrm>
                <a:off x="6660232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6" name="Rectangle 14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42" name="Rectangle 14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3596443" y="4210361"/>
                <a:ext cx="520493" cy="673306"/>
                <a:chOff x="2195736" y="3907822"/>
                <a:chExt cx="520493" cy="673306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2195736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  <p:grpSp>
              <p:nvGrpSpPr>
                <p:cNvPr id="131" name="Group 130"/>
                <p:cNvGrpSpPr/>
                <p:nvPr/>
              </p:nvGrpSpPr>
              <p:grpSpPr>
                <a:xfrm>
                  <a:off x="2483768" y="3907822"/>
                  <a:ext cx="232461" cy="673306"/>
                  <a:chOff x="5228538" y="3077427"/>
                  <a:chExt cx="232461" cy="673306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5228538" y="3077427"/>
                    <a:ext cx="232461" cy="67330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5256096" y="3107019"/>
                    <a:ext cx="180000" cy="18000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256096" y="3322026"/>
                    <a:ext cx="180000" cy="180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5256096" y="3537032"/>
                    <a:ext cx="180000" cy="180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/>
                  </a:p>
                </p:txBody>
              </p:sp>
            </p:grpSp>
          </p:grpSp>
        </p:grpSp>
        <p:grpSp>
          <p:nvGrpSpPr>
            <p:cNvPr id="171" name="Group 170"/>
            <p:cNvGrpSpPr/>
            <p:nvPr/>
          </p:nvGrpSpPr>
          <p:grpSpPr>
            <a:xfrm>
              <a:off x="276819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276819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>
              <a:off x="2768191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smtClean="0"/>
                <a:t>A</a:t>
              </a:r>
              <a:endParaRPr lang="da-DK" b="1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037962" y="1634471"/>
              <a:ext cx="232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smtClean="0"/>
                <a:t>B</a:t>
              </a:r>
              <a:endParaRPr lang="da-DK" b="1"/>
            </a:p>
          </p:txBody>
        </p:sp>
        <p:cxnSp>
          <p:nvCxnSpPr>
            <p:cNvPr id="309" name="Straight Arrow Connector 308"/>
            <p:cNvCxnSpPr>
              <a:stCxn id="132" idx="3"/>
              <a:endCxn id="156" idx="1"/>
            </p:cNvCxnSpPr>
            <p:nvPr/>
          </p:nvCxnSpPr>
          <p:spPr>
            <a:xfrm>
              <a:off x="4820579" y="2259156"/>
              <a:ext cx="1011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152" idx="3"/>
              <a:endCxn id="146" idx="1"/>
            </p:cNvCxnSpPr>
            <p:nvPr/>
          </p:nvCxnSpPr>
          <p:spPr>
            <a:xfrm>
              <a:off x="6352474" y="2259156"/>
              <a:ext cx="1011401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3037962" y="3867950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>
              <a:off x="3037962" y="2595809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3024477" y="5140091"/>
              <a:ext cx="0" cy="598835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Freeform 329"/>
            <p:cNvSpPr/>
            <p:nvPr/>
          </p:nvSpPr>
          <p:spPr>
            <a:xfrm rot="5400000" flipV="1">
              <a:off x="649724" y="3954956"/>
              <a:ext cx="3728478" cy="512770"/>
            </a:xfrm>
            <a:custGeom>
              <a:avLst/>
              <a:gdLst>
                <a:gd name="connsiteX0" fmla="*/ 3175000 w 3175000"/>
                <a:gd name="connsiteY0" fmla="*/ 702750 h 719683"/>
                <a:gd name="connsiteX1" fmla="*/ 1778000 w 3175000"/>
                <a:gd name="connsiteY1" fmla="*/ 16 h 719683"/>
                <a:gd name="connsiteX2" fmla="*/ 0 w 3175000"/>
                <a:gd name="connsiteY2" fmla="*/ 719683 h 719683"/>
                <a:gd name="connsiteX0" fmla="*/ 3175002 w 3175002"/>
                <a:gd name="connsiteY0" fmla="*/ 702750 h 719683"/>
                <a:gd name="connsiteX1" fmla="*/ 1778002 w 3175002"/>
                <a:gd name="connsiteY1" fmla="*/ 16 h 719683"/>
                <a:gd name="connsiteX2" fmla="*/ 2 w 3175002"/>
                <a:gd name="connsiteY2" fmla="*/ 719683 h 719683"/>
                <a:gd name="connsiteX0" fmla="*/ 3175002 w 3175002"/>
                <a:gd name="connsiteY0" fmla="*/ 702787 h 719720"/>
                <a:gd name="connsiteX1" fmla="*/ 1778002 w 3175002"/>
                <a:gd name="connsiteY1" fmla="*/ 53 h 719720"/>
                <a:gd name="connsiteX2" fmla="*/ 2 w 3175002"/>
                <a:gd name="connsiteY2" fmla="*/ 719720 h 719720"/>
                <a:gd name="connsiteX0" fmla="*/ 3175000 w 3175000"/>
                <a:gd name="connsiteY0" fmla="*/ 0 h 16933"/>
                <a:gd name="connsiteX1" fmla="*/ 0 w 3175000"/>
                <a:gd name="connsiteY1" fmla="*/ 16933 h 16933"/>
                <a:gd name="connsiteX0" fmla="*/ 3175000 w 3175000"/>
                <a:gd name="connsiteY0" fmla="*/ 278496 h 295429"/>
                <a:gd name="connsiteX1" fmla="*/ 0 w 3175000"/>
                <a:gd name="connsiteY1" fmla="*/ 295429 h 295429"/>
                <a:gd name="connsiteX0" fmla="*/ 3175000 w 3175000"/>
                <a:gd name="connsiteY0" fmla="*/ 464637 h 481570"/>
                <a:gd name="connsiteX1" fmla="*/ 0 w 3175000"/>
                <a:gd name="connsiteY1" fmla="*/ 481570 h 48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00" h="481570">
                  <a:moveTo>
                    <a:pt x="3175000" y="464637"/>
                  </a:moveTo>
                  <a:cubicBezTo>
                    <a:pt x="3166534" y="-139319"/>
                    <a:pt x="-1" y="-176007"/>
                    <a:pt x="0" y="48157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4067944" y="3052026"/>
            <a:ext cx="4032448" cy="3833358"/>
            <a:chOff x="4067944" y="3052026"/>
            <a:chExt cx="4032448" cy="3833358"/>
          </a:xfrm>
        </p:grpSpPr>
        <p:grpSp>
          <p:nvGrpSpPr>
            <p:cNvPr id="81" name="Group 80"/>
            <p:cNvGrpSpPr/>
            <p:nvPr/>
          </p:nvGrpSpPr>
          <p:grpSpPr>
            <a:xfrm>
              <a:off x="5831981" y="3194644"/>
              <a:ext cx="520493" cy="673306"/>
              <a:chOff x="2195736" y="3907822"/>
              <a:chExt cx="520493" cy="673306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7363875" y="3194644"/>
              <a:ext cx="520493" cy="673306"/>
              <a:chOff x="2195736" y="3907822"/>
              <a:chExt cx="520493" cy="673306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4300086" y="3194644"/>
              <a:ext cx="520493" cy="673306"/>
              <a:chOff x="2195736" y="3907822"/>
              <a:chExt cx="520493" cy="67330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2" name="Group 171"/>
            <p:cNvGrpSpPr/>
            <p:nvPr/>
          </p:nvGrpSpPr>
          <p:grpSpPr>
            <a:xfrm>
              <a:off x="5831981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01" name="Rectangle 20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3" name="Group 172"/>
            <p:cNvGrpSpPr/>
            <p:nvPr/>
          </p:nvGrpSpPr>
          <p:grpSpPr>
            <a:xfrm>
              <a:off x="7363875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7" name="Rectangle 18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74" name="Group 173"/>
            <p:cNvGrpSpPr/>
            <p:nvPr/>
          </p:nvGrpSpPr>
          <p:grpSpPr>
            <a:xfrm>
              <a:off x="4300086" y="4466785"/>
              <a:ext cx="520493" cy="673306"/>
              <a:chOff x="2195736" y="3907822"/>
              <a:chExt cx="520493" cy="673306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7" name="Group 216"/>
            <p:cNvGrpSpPr/>
            <p:nvPr/>
          </p:nvGrpSpPr>
          <p:grpSpPr>
            <a:xfrm>
              <a:off x="5831981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solidFill>
                  <a:srgbClr val="00B05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8" name="Group 217"/>
            <p:cNvGrpSpPr/>
            <p:nvPr/>
          </p:nvGrpSpPr>
          <p:grpSpPr>
            <a:xfrm>
              <a:off x="7363875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219" name="Group 218"/>
            <p:cNvGrpSpPr/>
            <p:nvPr/>
          </p:nvGrpSpPr>
          <p:grpSpPr>
            <a:xfrm>
              <a:off x="4300086" y="5738927"/>
              <a:ext cx="520493" cy="673306"/>
              <a:chOff x="2195736" y="3907822"/>
              <a:chExt cx="520493" cy="673306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2195736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2483768" y="3907822"/>
                <a:ext cx="232461" cy="673306"/>
                <a:chOff x="5228538" y="3077427"/>
                <a:chExt cx="232461" cy="673306"/>
              </a:xfrm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228538" y="3077427"/>
                  <a:ext cx="232461" cy="673306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5256096" y="3107019"/>
                  <a:ext cx="180000" cy="180000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5256096" y="3322026"/>
                  <a:ext cx="180000" cy="180000"/>
                </a:xfrm>
                <a:prstGeom prst="ellipse">
                  <a:avLst/>
                </a:prstGeom>
                <a:solidFill>
                  <a:srgbClr val="FFC000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5256096" y="3537032"/>
                  <a:ext cx="180000" cy="180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  <p:grpSp>
          <p:nvGrpSpPr>
            <p:cNvPr id="1033" name="Group 1032"/>
            <p:cNvGrpSpPr/>
            <p:nvPr/>
          </p:nvGrpSpPr>
          <p:grpSpPr>
            <a:xfrm>
              <a:off x="4067944" y="3052026"/>
              <a:ext cx="4032448" cy="3833358"/>
              <a:chOff x="4067944" y="3052026"/>
              <a:chExt cx="4032448" cy="3833358"/>
            </a:xfrm>
          </p:grpSpPr>
          <p:sp>
            <p:nvSpPr>
              <p:cNvPr id="331" name="Rounded Rectangle 330"/>
              <p:cNvSpPr/>
              <p:nvPr/>
            </p:nvSpPr>
            <p:spPr>
              <a:xfrm>
                <a:off x="4067944" y="3052026"/>
                <a:ext cx="4032448" cy="3528392"/>
              </a:xfrm>
              <a:prstGeom prst="roundRect">
                <a:avLst>
                  <a:gd name="adj" fmla="val 7549"/>
                </a:avLst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32" name="TextBox 331"/>
              <p:cNvSpPr txBox="1"/>
              <p:nvPr/>
            </p:nvSpPr>
            <p:spPr>
              <a:xfrm>
                <a:off x="4860032" y="6516052"/>
                <a:ext cx="2459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mtClean="0">
                    <a:solidFill>
                      <a:schemeClr val="bg1">
                        <a:lumMod val="50000"/>
                      </a:schemeClr>
                    </a:solidFill>
                  </a:rPr>
                  <a:t>Ulovlige tilstande</a:t>
                </a:r>
                <a:endParaRPr lang="da-DK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53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4" descr="DSC05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2336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SC050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45224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DSC050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45224"/>
            <a:ext cx="1371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DSC050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45224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SC050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1242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DSC05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137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DSC050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13716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DSC0504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1371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DSC050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87" y="3733800"/>
            <a:ext cx="13716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DSC0504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13716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DSC0504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45224"/>
            <a:ext cx="1371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DSC0504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45224"/>
            <a:ext cx="1447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53778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71304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flipH="1">
            <a:off x="1806023" y="3962400"/>
            <a:ext cx="288000" cy="838200"/>
          </a:xfrm>
          <a:prstGeom prst="rightArrow">
            <a:avLst>
              <a:gd name="adj1" fmla="val 45833"/>
              <a:gd name="adj2" fmla="val 72917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 flipH="1">
            <a:off x="3589289" y="3962400"/>
            <a:ext cx="288000" cy="838200"/>
          </a:xfrm>
          <a:prstGeom prst="rightArrow">
            <a:avLst>
              <a:gd name="adj1" fmla="val 45833"/>
              <a:gd name="adj2" fmla="val 72917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722040" y="5085216"/>
            <a:ext cx="609600" cy="2880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26" name="AutoShape 30"/>
          <p:cNvSpPr>
            <a:spLocks noChangeArrowheads="1"/>
          </p:cNvSpPr>
          <p:nvPr/>
        </p:nvSpPr>
        <p:spPr bwMode="auto">
          <a:xfrm>
            <a:off x="17964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3625252" y="5675063"/>
            <a:ext cx="288000" cy="8382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30" name="AutoShape 34"/>
          <p:cNvSpPr>
            <a:spLocks noChangeArrowheads="1"/>
          </p:cNvSpPr>
          <p:nvPr/>
        </p:nvSpPr>
        <p:spPr bwMode="auto">
          <a:xfrm>
            <a:off x="4343400" y="3403599"/>
            <a:ext cx="609600" cy="2880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4343400" y="1727199"/>
            <a:ext cx="609600" cy="288000"/>
          </a:xfrm>
          <a:prstGeom prst="downArrow">
            <a:avLst>
              <a:gd name="adj1" fmla="val 53407"/>
              <a:gd name="adj2" fmla="val 68056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3568080" y="685800"/>
            <a:ext cx="360000" cy="762000"/>
          </a:xfrm>
          <a:prstGeom prst="rightArrow">
            <a:avLst>
              <a:gd name="adj1" fmla="val 45074"/>
              <a:gd name="adj2" fmla="val 65833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6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5" grpId="0" animBg="1"/>
      <p:bldP spid="4117" grpId="0" animBg="1"/>
      <p:bldP spid="4118" grpId="0" animBg="1"/>
      <p:bldP spid="4123" grpId="0" animBg="1"/>
      <p:bldP spid="4126" grpId="0" animBg="1"/>
      <p:bldP spid="4130" grpId="0" animBg="1"/>
      <p:bldP spid="4131" grpId="0" animBg="1"/>
      <p:bldP spid="41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SC05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480050"/>
            <a:ext cx="1139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SC05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2050"/>
            <a:ext cx="12176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DSC050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32050"/>
            <a:ext cx="11826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DSC050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08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DSC050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56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DSC050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0050"/>
            <a:ext cx="11779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DSC050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DSC0505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DSC0506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0050"/>
            <a:ext cx="1143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DSC0506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7" descr="DSC0506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3087" r="9695" b="13570"/>
          <a:stretch>
            <a:fillRect/>
          </a:stretch>
        </p:blipFill>
        <p:spPr bwMode="auto">
          <a:xfrm>
            <a:off x="2438400" y="2408238"/>
            <a:ext cx="1219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DSC0506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55650"/>
            <a:ext cx="1219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DSC0506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5650"/>
            <a:ext cx="1219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DSC0506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60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066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27432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1066800" y="18986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7543800" y="1974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27432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1066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7543800" y="3498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7543800" y="5022850"/>
            <a:ext cx="5334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1981200" y="10604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35814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19050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1981200" y="42608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1981200" y="2660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67818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5181600" y="5708650"/>
            <a:ext cx="457200" cy="533400"/>
          </a:xfrm>
          <a:prstGeom prst="leftRightArrow">
            <a:avLst>
              <a:gd name="adj1" fmla="val 50000"/>
              <a:gd name="adj2" fmla="val 32815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2743200" y="3498850"/>
            <a:ext cx="533400" cy="457200"/>
          </a:xfrm>
          <a:prstGeom prst="downArrow">
            <a:avLst>
              <a:gd name="adj1" fmla="val 55954"/>
              <a:gd name="adj2" fmla="val 21181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2743200" y="5029200"/>
            <a:ext cx="533400" cy="457200"/>
          </a:xfrm>
          <a:prstGeom prst="downArrow">
            <a:avLst>
              <a:gd name="adj1" fmla="val 55954"/>
              <a:gd name="adj2" fmla="val 21181"/>
            </a:avLst>
          </a:prstGeom>
          <a:solidFill>
            <a:srgbClr val="00B05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35814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51816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6781800" y="5715000"/>
            <a:ext cx="457200" cy="533400"/>
          </a:xfrm>
          <a:prstGeom prst="rightArrow">
            <a:avLst>
              <a:gd name="adj1" fmla="val 50593"/>
              <a:gd name="adj2" fmla="val 36458"/>
            </a:avLst>
          </a:prstGeom>
          <a:solidFill>
            <a:srgbClr val="00B050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12334" name="Picture 46" descr="DSC0506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9" t="3087" r="9695" b="13570"/>
          <a:stretch>
            <a:fillRect/>
          </a:stretch>
        </p:blipFill>
        <p:spPr bwMode="auto">
          <a:xfrm>
            <a:off x="3886200" y="1600200"/>
            <a:ext cx="30829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4166344" y="864394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dirty="0" smtClean="0">
                <a:solidFill>
                  <a:srgbClr val="C00000"/>
                </a:solidFill>
              </a:rPr>
              <a:t>14 tilstande</a:t>
            </a:r>
            <a:endParaRPr lang="da-DK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5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6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7" grpId="0" animBg="1"/>
      <p:bldP spid="12327" grpId="1" animBg="1"/>
      <p:bldP spid="12329" grpId="0" animBg="1"/>
      <p:bldP spid="12329" grpId="1" animBg="1"/>
      <p:bldP spid="12330" grpId="0" animBg="1"/>
      <p:bldP spid="12332" grpId="0" animBg="1"/>
      <p:bldP spid="12333" grpId="0" animBg="1"/>
      <p:bldP spid="123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45" name="Group 60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8133318"/>
              </p:ext>
            </p:extLst>
          </p:nvPr>
        </p:nvGraphicFramePr>
        <p:xfrm>
          <a:off x="6372200" y="1252238"/>
          <a:ext cx="2463800" cy="52010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7700"/>
                <a:gridCol w="908050"/>
                <a:gridCol w="908050"/>
              </a:tblGrid>
              <a:tr h="483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Kort </a:t>
                      </a: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Korteste vej</a:t>
                      </a: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Antal tilstande</a:t>
                      </a:r>
                      <a:endParaRPr kumimoji="0" lang="da-D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/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1075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21055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830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2784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2954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2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7273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950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6759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4466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13119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61712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690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4273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1955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4405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49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49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4533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kumimoji="0" lang="da-D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3493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DSC050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1" y="1124744"/>
            <a:ext cx="601172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da-DK" b="1" smtClean="0">
                <a:solidFill>
                  <a:srgbClr val="C00000"/>
                </a:solidFill>
              </a:rPr>
              <a:t>Rushhour</a:t>
            </a:r>
            <a:endParaRPr lang="da-DK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1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70186"/>
          </a:xfrm>
        </p:spPr>
        <p:txBody>
          <a:bodyPr>
            <a:normAutofit/>
          </a:bodyPr>
          <a:lstStyle/>
          <a:p>
            <a:r>
              <a:rPr lang="da-DK" dirty="0" smtClean="0"/>
              <a:t>Indhold :</a:t>
            </a:r>
            <a:br>
              <a:rPr lang="da-DK" dirty="0" smtClean="0"/>
            </a:br>
            <a:r>
              <a:rPr lang="da-DK" dirty="0" smtClean="0"/>
              <a:t> Grafer og Algoritmer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507288" cy="4525963"/>
          </a:xfrm>
        </p:spPr>
        <p:txBody>
          <a:bodyPr>
            <a:normAutofit/>
          </a:bodyPr>
          <a:lstStyle/>
          <a:p>
            <a:r>
              <a:rPr lang="da-DK" dirty="0" err="1" smtClean="0"/>
              <a:t>Planare</a:t>
            </a:r>
            <a:r>
              <a:rPr lang="da-DK" dirty="0" smtClean="0"/>
              <a:t> grafer (</a:t>
            </a:r>
            <a:r>
              <a:rPr lang="da-DK" dirty="0" err="1" smtClean="0"/>
              <a:t>Voronoi</a:t>
            </a:r>
            <a:r>
              <a:rPr lang="da-DK" dirty="0" smtClean="0"/>
              <a:t> diagram, </a:t>
            </a:r>
            <a:r>
              <a:rPr lang="da-DK" dirty="0" err="1" smtClean="0"/>
              <a:t>Euler’s</a:t>
            </a:r>
            <a:r>
              <a:rPr lang="da-DK" dirty="0" smtClean="0"/>
              <a:t> formel)</a:t>
            </a:r>
          </a:p>
          <a:p>
            <a:r>
              <a:rPr lang="da-DK" dirty="0" smtClean="0"/>
              <a:t>Vejnet som grafer (korteste veje, disjunkte stier, stærk sammenhængende)</a:t>
            </a:r>
          </a:p>
          <a:p>
            <a:r>
              <a:rPr lang="da-DK" dirty="0" smtClean="0"/>
              <a:t>Rejseplaner (modellering som graf)</a:t>
            </a:r>
          </a:p>
          <a:p>
            <a:r>
              <a:rPr lang="da-DK" dirty="0" smtClean="0"/>
              <a:t>Regneark (cykler i grafer, topologisk sortering)</a:t>
            </a:r>
          </a:p>
          <a:p>
            <a:r>
              <a:rPr lang="da-DK" dirty="0" smtClean="0"/>
              <a:t>Strømninger i grafer</a:t>
            </a:r>
          </a:p>
          <a:p>
            <a:r>
              <a:rPr lang="da-DK" dirty="0"/>
              <a:t>2</a:t>
            </a:r>
            <a:r>
              <a:rPr lang="da-DK" dirty="0" smtClean="0"/>
              <a:t>-kant </a:t>
            </a:r>
            <a:r>
              <a:rPr lang="da-DK" smtClean="0"/>
              <a:t>sammenhængende </a:t>
            </a:r>
            <a:r>
              <a:rPr lang="da-DK" smtClean="0"/>
              <a:t>grafer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0297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da-DK" smtClean="0"/>
              <a:t>Opsummering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37" y="5403196"/>
            <a:ext cx="6840760" cy="5314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a-DK" b="1" dirty="0" smtClean="0">
                <a:solidFill>
                  <a:srgbClr val="C00000"/>
                </a:solidFill>
              </a:rPr>
              <a:t>TAK – Spørgsmål ?</a:t>
            </a:r>
            <a:endParaRPr lang="da-DK" dirty="0"/>
          </a:p>
          <a:p>
            <a:endParaRPr lang="da-DK" dirty="0"/>
          </a:p>
        </p:txBody>
      </p: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2208728" y="1308897"/>
            <a:ext cx="4558195" cy="2196141"/>
            <a:chOff x="1198920" y="1293275"/>
            <a:chExt cx="6824094" cy="3287853"/>
          </a:xfrm>
        </p:grpSpPr>
        <p:grpSp>
          <p:nvGrpSpPr>
            <p:cNvPr id="64" name="Group 63"/>
            <p:cNvGrpSpPr/>
            <p:nvPr/>
          </p:nvGrpSpPr>
          <p:grpSpPr>
            <a:xfrm>
              <a:off x="1198920" y="1293275"/>
              <a:ext cx="6824094" cy="3287853"/>
              <a:chOff x="700234" y="1916832"/>
              <a:chExt cx="6824094" cy="328785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700234" y="1916832"/>
                <a:ext cx="6824094" cy="3287853"/>
                <a:chOff x="455601" y="1920849"/>
                <a:chExt cx="6824094" cy="3287853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sp>
              <p:nvSpPr>
                <p:cNvPr id="69" name="Oval 68"/>
                <p:cNvSpPr/>
                <p:nvPr/>
              </p:nvSpPr>
              <p:spPr>
                <a:xfrm>
                  <a:off x="5321647" y="3155988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455601" y="1920849"/>
                  <a:ext cx="6402647" cy="3287853"/>
                  <a:chOff x="455601" y="1920849"/>
                  <a:chExt cx="6402647" cy="3287853"/>
                </a:xfrm>
                <a:grpFill/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989043" y="1993764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2110602" y="194423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649163" y="192084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4900200" y="2265883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4614980" y="3523130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3788356" y="3571336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2809332" y="2812447"/>
                    <a:ext cx="2766604" cy="231088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1637115" y="3485969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55601" y="2913847"/>
                    <a:ext cx="1958048" cy="1637366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6" name="Freeform 65"/>
              <p:cNvSpPr/>
              <p:nvPr/>
            </p:nvSpPr>
            <p:spPr>
              <a:xfrm>
                <a:off x="1403350" y="2597150"/>
                <a:ext cx="1905000" cy="1612900"/>
              </a:xfrm>
              <a:custGeom>
                <a:avLst/>
                <a:gdLst>
                  <a:gd name="connsiteX0" fmla="*/ 0 w 1905000"/>
                  <a:gd name="connsiteY0" fmla="*/ 901700 h 1612900"/>
                  <a:gd name="connsiteX1" fmla="*/ 476250 w 1905000"/>
                  <a:gd name="connsiteY1" fmla="*/ 0 h 1612900"/>
                  <a:gd name="connsiteX2" fmla="*/ 1797050 w 1905000"/>
                  <a:gd name="connsiteY2" fmla="*/ 508000 h 1612900"/>
                  <a:gd name="connsiteX3" fmla="*/ 1905000 w 1905000"/>
                  <a:gd name="connsiteY3" fmla="*/ 965200 h 1612900"/>
                  <a:gd name="connsiteX4" fmla="*/ 622300 w 1905000"/>
                  <a:gd name="connsiteY4" fmla="*/ 1612900 h 1612900"/>
                  <a:gd name="connsiteX5" fmla="*/ 406400 w 1905000"/>
                  <a:gd name="connsiteY5" fmla="*/ 1543050 h 1612900"/>
                  <a:gd name="connsiteX6" fmla="*/ 0 w 1905000"/>
                  <a:gd name="connsiteY6" fmla="*/ 901700 h 161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0" h="1612900">
                    <a:moveTo>
                      <a:pt x="0" y="901700"/>
                    </a:moveTo>
                    <a:lnTo>
                      <a:pt x="476250" y="0"/>
                    </a:lnTo>
                    <a:lnTo>
                      <a:pt x="1797050" y="508000"/>
                    </a:lnTo>
                    <a:lnTo>
                      <a:pt x="1905000" y="965200"/>
                    </a:lnTo>
                    <a:lnTo>
                      <a:pt x="622300" y="1612900"/>
                    </a:lnTo>
                    <a:lnTo>
                      <a:pt x="406400" y="1543050"/>
                    </a:lnTo>
                    <a:lnTo>
                      <a:pt x="0" y="90170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949700" y="2641600"/>
                <a:ext cx="1752600" cy="1663700"/>
              </a:xfrm>
              <a:custGeom>
                <a:avLst/>
                <a:gdLst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98550 w 1752600"/>
                  <a:gd name="connsiteY4" fmla="*/ 1663700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  <a:gd name="connsiteX0" fmla="*/ 0 w 1752600"/>
                  <a:gd name="connsiteY0" fmla="*/ 1219200 h 1663700"/>
                  <a:gd name="connsiteX1" fmla="*/ 990600 w 1752600"/>
                  <a:gd name="connsiteY1" fmla="*/ 0 h 1663700"/>
                  <a:gd name="connsiteX2" fmla="*/ 1644650 w 1752600"/>
                  <a:gd name="connsiteY2" fmla="*/ 127000 h 1663700"/>
                  <a:gd name="connsiteX3" fmla="*/ 1752600 w 1752600"/>
                  <a:gd name="connsiteY3" fmla="*/ 412750 h 1663700"/>
                  <a:gd name="connsiteX4" fmla="*/ 1079500 w 1752600"/>
                  <a:gd name="connsiteY4" fmla="*/ 1649413 h 1663700"/>
                  <a:gd name="connsiteX5" fmla="*/ 527050 w 1752600"/>
                  <a:gd name="connsiteY5" fmla="*/ 1663700 h 1663700"/>
                  <a:gd name="connsiteX6" fmla="*/ 0 w 1752600"/>
                  <a:gd name="connsiteY6" fmla="*/ 1219200 h 166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2600" h="1663700">
                    <a:moveTo>
                      <a:pt x="0" y="1219200"/>
                    </a:moveTo>
                    <a:lnTo>
                      <a:pt x="990600" y="0"/>
                    </a:lnTo>
                    <a:lnTo>
                      <a:pt x="1644650" y="127000"/>
                    </a:lnTo>
                    <a:lnTo>
                      <a:pt x="1752600" y="412750"/>
                    </a:lnTo>
                    <a:lnTo>
                      <a:pt x="1079500" y="1649413"/>
                    </a:lnTo>
                    <a:lnTo>
                      <a:pt x="527050" y="1663700"/>
                    </a:lnTo>
                    <a:lnTo>
                      <a:pt x="0" y="121920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5051424" y="3073400"/>
                <a:ext cx="1762125" cy="1727200"/>
              </a:xfrm>
              <a:custGeom>
                <a:avLst/>
                <a:gdLst>
                  <a:gd name="connsiteX0" fmla="*/ 736600 w 1752600"/>
                  <a:gd name="connsiteY0" fmla="*/ 1727200 h 1727200"/>
                  <a:gd name="connsiteX1" fmla="*/ 1752600 w 1752600"/>
                  <a:gd name="connsiteY1" fmla="*/ 590550 h 1727200"/>
                  <a:gd name="connsiteX2" fmla="*/ 654050 w 1752600"/>
                  <a:gd name="connsiteY2" fmla="*/ 0 h 1727200"/>
                  <a:gd name="connsiteX3" fmla="*/ 0 w 1752600"/>
                  <a:gd name="connsiteY3" fmla="*/ 1257300 h 1727200"/>
                  <a:gd name="connsiteX4" fmla="*/ 736600 w 1752600"/>
                  <a:gd name="connsiteY4" fmla="*/ 1727200 h 1727200"/>
                  <a:gd name="connsiteX0" fmla="*/ 746125 w 1762125"/>
                  <a:gd name="connsiteY0" fmla="*/ 1727200 h 1727200"/>
                  <a:gd name="connsiteX1" fmla="*/ 1762125 w 1762125"/>
                  <a:gd name="connsiteY1" fmla="*/ 590550 h 1727200"/>
                  <a:gd name="connsiteX2" fmla="*/ 663575 w 1762125"/>
                  <a:gd name="connsiteY2" fmla="*/ 0 h 1727200"/>
                  <a:gd name="connsiteX3" fmla="*/ 0 w 1762125"/>
                  <a:gd name="connsiteY3" fmla="*/ 1228725 h 1727200"/>
                  <a:gd name="connsiteX4" fmla="*/ 746125 w 1762125"/>
                  <a:gd name="connsiteY4" fmla="*/ 172720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25" h="1727200">
                    <a:moveTo>
                      <a:pt x="746125" y="1727200"/>
                    </a:moveTo>
                    <a:lnTo>
                      <a:pt x="1762125" y="590550"/>
                    </a:lnTo>
                    <a:lnTo>
                      <a:pt x="663575" y="0"/>
                    </a:lnTo>
                    <a:lnTo>
                      <a:pt x="0" y="1228725"/>
                    </a:lnTo>
                    <a:lnTo>
                      <a:pt x="746125" y="17272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0" name="Straight Connector 79"/>
            <p:cNvCxnSpPr/>
            <p:nvPr/>
          </p:nvCxnSpPr>
          <p:spPr>
            <a:xfrm flipH="1" flipV="1">
              <a:off x="1902334" y="2850079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902334" y="1936983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293736" y="3498151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14414" y="2920407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6295781" y="3031137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5538726" y="3653723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6209878" y="2408551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6083504" y="2105919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5538726" y="2408551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4978792" y="3653723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4452413" y="3210119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4452413" y="1980319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430726" y="1980319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369267" y="1936983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706706" y="2450411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813690" y="2920407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062574" y="3112637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1854386" y="1885871"/>
              <a:ext cx="5502548" cy="2320619"/>
              <a:chOff x="1355700" y="2536800"/>
              <a:chExt cx="5502548" cy="2320619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1971327" y="41635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741050" y="409143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418684" y="425084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990191" y="4252551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355700" y="345021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816582" y="25368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509888" y="371769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899728" y="3812398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743095" y="474941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648004" y="300548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540004" y="270892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875560" y="257922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53512" y="303840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750248" y="3619857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2" name="Oval 111"/>
            <p:cNvSpPr/>
            <p:nvPr/>
          </p:nvSpPr>
          <p:spPr>
            <a:xfrm>
              <a:off x="3750056" y="287220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1289737" y="3842048"/>
            <a:ext cx="6840760" cy="109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dirty="0" smtClean="0"/>
              <a:t>Manger problemer kan løses med generelle </a:t>
            </a:r>
            <a:r>
              <a:rPr lang="da-DK" b="1" dirty="0" smtClean="0">
                <a:solidFill>
                  <a:srgbClr val="C00000"/>
                </a:solidFill>
              </a:rPr>
              <a:t>graf algoritmer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55" name="TextBox 3"/>
          <p:cNvSpPr txBox="1"/>
          <p:nvPr/>
        </p:nvSpPr>
        <p:spPr>
          <a:xfrm>
            <a:off x="-14283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Gerth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Stølting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Brodal, Aarhus Universitet</a:t>
            </a:r>
          </a:p>
        </p:txBody>
      </p:sp>
    </p:spTree>
    <p:extLst>
      <p:ext uri="{BB962C8B-B14F-4D97-AF65-F5344CB8AC3E}">
        <p14:creationId xmlns:p14="http://schemas.microsoft.com/office/powerpoint/2010/main" val="41579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4" grpId="0" build="p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719584" y="1412776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313786" y="3406391"/>
            <a:ext cx="1780728" cy="1707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84" y="125760"/>
            <a:ext cx="6228680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Største Tomme </a:t>
            </a:r>
            <a:r>
              <a:rPr lang="da-DK" b="1" dirty="0">
                <a:solidFill>
                  <a:srgbClr val="C00000"/>
                </a:solidFill>
              </a:rPr>
              <a:t>C</a:t>
            </a:r>
            <a:r>
              <a:rPr lang="da-DK" b="1" dirty="0" smtClean="0">
                <a:solidFill>
                  <a:srgbClr val="C00000"/>
                </a:solidFill>
              </a:rPr>
              <a:t>irkel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45370" y="2317130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063378" y="2762252"/>
            <a:ext cx="2203450" cy="539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74168" y="3304034"/>
            <a:ext cx="668660" cy="14013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2051119" y="3356805"/>
            <a:ext cx="1710785" cy="821563"/>
            <a:chOff x="2699191" y="3356805"/>
            <a:chExt cx="1710785" cy="821563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699191" y="3356805"/>
              <a:ext cx="1710785" cy="82156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095730" y="4041648"/>
              <a:ext cx="82724" cy="38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3145534" y="3964840"/>
              <a:ext cx="36579" cy="783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058426" y="2623399"/>
            <a:ext cx="342465" cy="1341442"/>
            <a:chOff x="3706498" y="2623399"/>
            <a:chExt cx="342465" cy="134144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706498" y="2623399"/>
              <a:ext cx="342465" cy="1341442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890332" y="3013724"/>
              <a:ext cx="22062" cy="842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835937" y="3102769"/>
              <a:ext cx="78838" cy="19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 flipV="1">
            <a:off x="3309779" y="2756848"/>
            <a:ext cx="955343" cy="81886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552911" y="4109482"/>
            <a:ext cx="720000" cy="7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2" name="Oval 81"/>
          <p:cNvSpPr/>
          <p:nvPr/>
        </p:nvSpPr>
        <p:spPr>
          <a:xfrm>
            <a:off x="5210720" y="3929608"/>
            <a:ext cx="1440000" cy="144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Oval 82"/>
          <p:cNvSpPr/>
          <p:nvPr/>
        </p:nvSpPr>
        <p:spPr>
          <a:xfrm>
            <a:off x="5363120" y="3929608"/>
            <a:ext cx="1080000" cy="108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4" name="Oval 83"/>
          <p:cNvSpPr/>
          <p:nvPr/>
        </p:nvSpPr>
        <p:spPr>
          <a:xfrm>
            <a:off x="4877961" y="3897398"/>
            <a:ext cx="1800000" cy="180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943992" y="2025229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687598" y="334871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79512" y="609329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smtClean="0">
                <a:solidFill>
                  <a:srgbClr val="C00000"/>
                </a:solidFill>
              </a:rPr>
              <a:t>Sætning</a:t>
            </a:r>
            <a:r>
              <a:rPr lang="da-DK" sz="2400" smtClean="0"/>
              <a:t>  Største tomme cirkel har mindst 3 punkter på randen</a:t>
            </a:r>
            <a:endParaRPr lang="da-DK" sz="2400"/>
          </a:p>
        </p:txBody>
      </p:sp>
      <p:grpSp>
        <p:nvGrpSpPr>
          <p:cNvPr id="101" name="Group 100"/>
          <p:cNvGrpSpPr/>
          <p:nvPr/>
        </p:nvGrpSpPr>
        <p:grpSpPr>
          <a:xfrm>
            <a:off x="1649058" y="2420888"/>
            <a:ext cx="3066958" cy="2601580"/>
            <a:chOff x="2297130" y="2420888"/>
            <a:chExt cx="3066958" cy="2601580"/>
          </a:xfrm>
        </p:grpSpPr>
        <p:sp>
          <p:nvSpPr>
            <p:cNvPr id="98" name="TextBox 97"/>
            <p:cNvSpPr txBox="1"/>
            <p:nvPr/>
          </p:nvSpPr>
          <p:spPr>
            <a:xfrm>
              <a:off x="4889418" y="2420888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mtClean="0"/>
                <a:t>p</a:t>
              </a:r>
              <a:r>
                <a:rPr lang="da-DK" baseline="-25000" smtClean="0"/>
                <a:t>3</a:t>
              </a:r>
              <a:endParaRPr lang="da-DK" baseline="-250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161226" y="4653136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mtClean="0"/>
                <a:t>p</a:t>
              </a:r>
              <a:r>
                <a:rPr lang="da-DK" baseline="-25000" smtClean="0"/>
                <a:t>2</a:t>
              </a:r>
              <a:endParaRPr lang="da-DK" baseline="-250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297130" y="2996952"/>
              <a:ext cx="474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mtClean="0"/>
                <a:t>p</a:t>
              </a:r>
              <a:r>
                <a:rPr lang="da-DK" baseline="-25000" smtClean="0"/>
                <a:t>1</a:t>
              </a:r>
              <a:endParaRPr lang="da-DK" baseline="-2500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809298" y="2987660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60032" y="3733289"/>
            <a:ext cx="3888432" cy="22159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dirty="0" smtClean="0"/>
              <a:t>for alle mulige  (p</a:t>
            </a:r>
            <a:r>
              <a:rPr lang="da-DK" baseline="-25000" dirty="0" smtClean="0"/>
              <a:t>1</a:t>
            </a:r>
            <a:r>
              <a:rPr lang="da-DK" dirty="0" smtClean="0"/>
              <a:t>,p</a:t>
            </a:r>
            <a:r>
              <a:rPr lang="da-DK" baseline="-25000" dirty="0" smtClean="0"/>
              <a:t>2</a:t>
            </a:r>
            <a:r>
              <a:rPr lang="da-DK" dirty="0" smtClean="0"/>
              <a:t>,p</a:t>
            </a:r>
            <a:r>
              <a:rPr lang="da-DK" baseline="-25000" dirty="0" smtClean="0"/>
              <a:t>3</a:t>
            </a:r>
            <a:r>
              <a:rPr lang="da-DK" dirty="0" smtClean="0"/>
              <a:t>) :</a:t>
            </a:r>
          </a:p>
          <a:p>
            <a:pPr>
              <a:tabLst>
                <a:tab pos="177800" algn="l"/>
              </a:tabLst>
            </a:pPr>
            <a:r>
              <a:rPr lang="da-DK" dirty="0" smtClean="0"/>
              <a:t>	find </a:t>
            </a:r>
            <a:r>
              <a:rPr lang="da-DK" dirty="0" smtClean="0">
                <a:solidFill>
                  <a:srgbClr val="C00000"/>
                </a:solidFill>
              </a:rPr>
              <a:t>C </a:t>
            </a:r>
            <a:r>
              <a:rPr lang="da-DK" dirty="0" smtClean="0"/>
              <a:t>med p</a:t>
            </a:r>
            <a:r>
              <a:rPr lang="da-DK" baseline="-25000" dirty="0" smtClean="0"/>
              <a:t>1</a:t>
            </a:r>
            <a:r>
              <a:rPr lang="da-DK" dirty="0" smtClean="0"/>
              <a:t>,p</a:t>
            </a:r>
            <a:r>
              <a:rPr lang="da-DK" baseline="-25000" dirty="0" smtClean="0"/>
              <a:t>2</a:t>
            </a:r>
            <a:r>
              <a:rPr lang="da-DK" dirty="0" smtClean="0"/>
              <a:t>,p</a:t>
            </a:r>
            <a:r>
              <a:rPr lang="da-DK" baseline="-25000" dirty="0" smtClean="0"/>
              <a:t>3 </a:t>
            </a:r>
            <a:r>
              <a:rPr lang="da-DK" dirty="0" smtClean="0"/>
              <a:t>på randen</a:t>
            </a:r>
          </a:p>
          <a:p>
            <a:pPr>
              <a:tabLst>
                <a:tab pos="177800" algn="l"/>
              </a:tabLst>
            </a:pPr>
            <a:r>
              <a:rPr lang="da-DK" dirty="0"/>
              <a:t>	</a:t>
            </a:r>
            <a:r>
              <a:rPr lang="da-DK" dirty="0" smtClean="0"/>
              <a:t>for alle punkter </a:t>
            </a:r>
            <a:r>
              <a:rPr lang="da-DK" dirty="0" smtClean="0">
                <a:solidFill>
                  <a:schemeClr val="accent1"/>
                </a:solidFill>
              </a:rPr>
              <a:t>p</a:t>
            </a:r>
            <a:r>
              <a:rPr lang="da-DK" dirty="0" smtClean="0"/>
              <a:t> :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/>
              <a:t>	</a:t>
            </a:r>
            <a:r>
              <a:rPr lang="da-DK" dirty="0" smtClean="0"/>
              <a:t>	hvis </a:t>
            </a:r>
            <a:r>
              <a:rPr lang="da-DK" dirty="0" smtClean="0">
                <a:solidFill>
                  <a:schemeClr val="accent1"/>
                </a:solidFill>
              </a:rPr>
              <a:t>p</a:t>
            </a:r>
            <a:r>
              <a:rPr lang="da-DK" dirty="0" smtClean="0"/>
              <a:t> inde i </a:t>
            </a:r>
            <a:r>
              <a:rPr lang="da-DK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prøv næste </a:t>
            </a:r>
            <a:r>
              <a:rPr lang="da-DK" dirty="0"/>
              <a:t>(p</a:t>
            </a:r>
            <a:r>
              <a:rPr lang="da-DK" baseline="-25000" dirty="0"/>
              <a:t>1</a:t>
            </a:r>
            <a:r>
              <a:rPr lang="da-DK" dirty="0"/>
              <a:t>,p</a:t>
            </a:r>
            <a:r>
              <a:rPr lang="da-DK" baseline="-25000" dirty="0"/>
              <a:t>2</a:t>
            </a:r>
            <a:r>
              <a:rPr lang="da-DK" dirty="0"/>
              <a:t>,p</a:t>
            </a:r>
            <a:r>
              <a:rPr lang="da-DK" baseline="-25000" dirty="0"/>
              <a:t>3</a:t>
            </a:r>
            <a:r>
              <a:rPr lang="da-DK" dirty="0" smtClean="0"/>
              <a:t>)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 smtClean="0"/>
              <a:t>	</a:t>
            </a:r>
            <a:r>
              <a:rPr lang="da-DK" dirty="0" smtClean="0">
                <a:solidFill>
                  <a:srgbClr val="C00000"/>
                </a:solidFill>
              </a:rPr>
              <a:t>C</a:t>
            </a:r>
            <a:r>
              <a:rPr lang="da-DK" dirty="0" smtClean="0"/>
              <a:t> mulig kandidat</a:t>
            </a:r>
          </a:p>
          <a:p>
            <a:pPr>
              <a:tabLst>
                <a:tab pos="177800" algn="l"/>
                <a:tab pos="361950" algn="l"/>
              </a:tabLst>
            </a:pPr>
            <a:r>
              <a:rPr lang="da-DK" dirty="0" smtClean="0"/>
              <a:t>Rapporter største kandidat fundet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009098" y="2488745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89218" y="3563724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c</a:t>
            </a:r>
            <a:endParaRPr lang="da-DK" baseline="-2500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85108" y="3094165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accent1"/>
                </a:solidFill>
              </a:rPr>
              <a:t>p</a:t>
            </a:r>
            <a:endParaRPr lang="da-DK" baseline="-2500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51370" y="352313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TextBox 50"/>
          <p:cNvSpPr txBox="1"/>
          <p:nvPr/>
        </p:nvSpPr>
        <p:spPr>
          <a:xfrm>
            <a:off x="3590521" y="3491677"/>
            <a:ext cx="9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err="1" smtClean="0">
                <a:solidFill>
                  <a:schemeClr val="bg1">
                    <a:lumMod val="50000"/>
                  </a:schemeClr>
                </a:solidFill>
              </a:rPr>
              <a:t>dist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a-DK" err="1" smtClean="0">
                <a:solidFill>
                  <a:srgbClr val="C00000"/>
                </a:solidFill>
              </a:rPr>
              <a:t>c</a:t>
            </a:r>
            <a:r>
              <a:rPr lang="da-DK" err="1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da-DK" err="1" smtClean="0">
                <a:solidFill>
                  <a:schemeClr val="accent1"/>
                </a:solidFill>
              </a:rPr>
              <a:t>p</a:t>
            </a:r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5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97" grpId="0"/>
      <p:bldP spid="102" grpId="0"/>
      <p:bldP spid="103" grpId="0" animBg="1"/>
      <p:bldP spid="104" grpId="0"/>
      <p:bldP spid="105" grpId="0"/>
      <p:bldP spid="45" grpId="0"/>
      <p:bldP spid="2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719584" y="1412776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6" name="Freeform 265"/>
          <p:cNvSpPr/>
          <p:nvPr/>
        </p:nvSpPr>
        <p:spPr>
          <a:xfrm>
            <a:off x="1409700" y="2590800"/>
            <a:ext cx="1897380" cy="1638300"/>
          </a:xfrm>
          <a:custGeom>
            <a:avLst/>
            <a:gdLst>
              <a:gd name="connsiteX0" fmla="*/ 0 w 1897380"/>
              <a:gd name="connsiteY0" fmla="*/ 914400 h 1653540"/>
              <a:gd name="connsiteX1" fmla="*/ 388620 w 1897380"/>
              <a:gd name="connsiteY1" fmla="*/ 1562100 h 1653540"/>
              <a:gd name="connsiteX2" fmla="*/ 640080 w 1897380"/>
              <a:gd name="connsiteY2" fmla="*/ 1653540 h 1653540"/>
              <a:gd name="connsiteX3" fmla="*/ 1897380 w 1897380"/>
              <a:gd name="connsiteY3" fmla="*/ 982980 h 1653540"/>
              <a:gd name="connsiteX4" fmla="*/ 1783080 w 1897380"/>
              <a:gd name="connsiteY4" fmla="*/ 495300 h 1653540"/>
              <a:gd name="connsiteX5" fmla="*/ 464820 w 1897380"/>
              <a:gd name="connsiteY5" fmla="*/ 0 h 1653540"/>
              <a:gd name="connsiteX6" fmla="*/ 0 w 1897380"/>
              <a:gd name="connsiteY6" fmla="*/ 914400 h 1653540"/>
              <a:gd name="connsiteX0" fmla="*/ 0 w 1897380"/>
              <a:gd name="connsiteY0" fmla="*/ 914400 h 1630680"/>
              <a:gd name="connsiteX1" fmla="*/ 388620 w 1897380"/>
              <a:gd name="connsiteY1" fmla="*/ 1562100 h 1630680"/>
              <a:gd name="connsiteX2" fmla="*/ 632460 w 1897380"/>
              <a:gd name="connsiteY2" fmla="*/ 1630680 h 1630680"/>
              <a:gd name="connsiteX3" fmla="*/ 1897380 w 1897380"/>
              <a:gd name="connsiteY3" fmla="*/ 982980 h 1630680"/>
              <a:gd name="connsiteX4" fmla="*/ 1783080 w 1897380"/>
              <a:gd name="connsiteY4" fmla="*/ 495300 h 1630680"/>
              <a:gd name="connsiteX5" fmla="*/ 464820 w 1897380"/>
              <a:gd name="connsiteY5" fmla="*/ 0 h 1630680"/>
              <a:gd name="connsiteX6" fmla="*/ 0 w 1897380"/>
              <a:gd name="connsiteY6" fmla="*/ 914400 h 1630680"/>
              <a:gd name="connsiteX0" fmla="*/ 0 w 1897380"/>
              <a:gd name="connsiteY0" fmla="*/ 914400 h 1638300"/>
              <a:gd name="connsiteX1" fmla="*/ 388620 w 1897380"/>
              <a:gd name="connsiteY1" fmla="*/ 1562100 h 1638300"/>
              <a:gd name="connsiteX2" fmla="*/ 617220 w 1897380"/>
              <a:gd name="connsiteY2" fmla="*/ 1638300 h 1638300"/>
              <a:gd name="connsiteX3" fmla="*/ 1897380 w 1897380"/>
              <a:gd name="connsiteY3" fmla="*/ 982980 h 1638300"/>
              <a:gd name="connsiteX4" fmla="*/ 1783080 w 1897380"/>
              <a:gd name="connsiteY4" fmla="*/ 495300 h 1638300"/>
              <a:gd name="connsiteX5" fmla="*/ 464820 w 1897380"/>
              <a:gd name="connsiteY5" fmla="*/ 0 h 1638300"/>
              <a:gd name="connsiteX6" fmla="*/ 0 w 1897380"/>
              <a:gd name="connsiteY6" fmla="*/ 9144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7380" h="1638300">
                <a:moveTo>
                  <a:pt x="0" y="914400"/>
                </a:moveTo>
                <a:lnTo>
                  <a:pt x="388620" y="1562100"/>
                </a:lnTo>
                <a:lnTo>
                  <a:pt x="617220" y="1638300"/>
                </a:lnTo>
                <a:lnTo>
                  <a:pt x="1897380" y="982980"/>
                </a:lnTo>
                <a:lnTo>
                  <a:pt x="1783080" y="495300"/>
                </a:lnTo>
                <a:lnTo>
                  <a:pt x="464820" y="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91" name="Group 290"/>
          <p:cNvGrpSpPr/>
          <p:nvPr/>
        </p:nvGrpSpPr>
        <p:grpSpPr>
          <a:xfrm>
            <a:off x="719584" y="1412776"/>
            <a:ext cx="6224913" cy="4320480"/>
            <a:chOff x="719584" y="1412776"/>
            <a:chExt cx="6224913" cy="4320480"/>
          </a:xfrm>
        </p:grpSpPr>
        <p:cxnSp>
          <p:nvCxnSpPr>
            <p:cNvPr id="107" name="Straight Connector 106"/>
            <p:cNvCxnSpPr/>
            <p:nvPr/>
          </p:nvCxnSpPr>
          <p:spPr>
            <a:xfrm flipH="1" flipV="1">
              <a:off x="1223617" y="1412776"/>
              <a:ext cx="646964" cy="117513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719584" y="3426520"/>
              <a:ext cx="684064" cy="7448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1403648" y="3501008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403648" y="2587912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719584" y="4149080"/>
              <a:ext cx="1075466" cy="9361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15728" y="4235510"/>
              <a:ext cx="324024" cy="149774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95050" y="4149080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015728" y="3571336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5797095" y="4797774"/>
              <a:ext cx="362169" cy="92804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797095" y="3682066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979440" y="3763565"/>
              <a:ext cx="584448" cy="1969691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4211960" y="4304652"/>
              <a:ext cx="268146" cy="14286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5040040" y="4304652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5711192" y="3059480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5584818" y="2756848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040040" y="3059480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480106" y="4304652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 flipV="1">
              <a:off x="3953727" y="3861048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3953727" y="2631248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000447" y="1412776"/>
              <a:ext cx="929113" cy="12184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932040" y="2631248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84818" y="1412776"/>
              <a:ext cx="913142" cy="135014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3208020" y="1412776"/>
              <a:ext cx="745708" cy="168856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870581" y="2587912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208020" y="3101340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315004" y="3571336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3563888" y="3763566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6804248" y="3661131"/>
              <a:ext cx="140249" cy="631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 flipH="1" flipV="1">
            <a:off x="2065867" y="3302000"/>
            <a:ext cx="1244600" cy="27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84" y="125760"/>
            <a:ext cx="6228683" cy="1143000"/>
          </a:xfrm>
        </p:spPr>
        <p:txBody>
          <a:bodyPr/>
          <a:lstStyle/>
          <a:p>
            <a:r>
              <a:rPr lang="da-DK" b="1" dirty="0" smtClean="0">
                <a:solidFill>
                  <a:srgbClr val="C00000"/>
                </a:solidFill>
              </a:rPr>
              <a:t>Største Tomme Cirkel (II)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719584" y="5661248"/>
            <a:ext cx="622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err="1" smtClean="0">
                <a:solidFill>
                  <a:srgbClr val="00B050"/>
                </a:solidFill>
              </a:rPr>
              <a:t>Voronoi</a:t>
            </a:r>
            <a:r>
              <a:rPr lang="da-DK" sz="2400" b="1" smtClean="0">
                <a:solidFill>
                  <a:srgbClr val="00B050"/>
                </a:solidFill>
              </a:rPr>
              <a:t> diagram</a:t>
            </a:r>
          </a:p>
        </p:txBody>
      </p:sp>
      <p:grpSp>
        <p:nvGrpSpPr>
          <p:cNvPr id="290" name="Group 289"/>
          <p:cNvGrpSpPr/>
          <p:nvPr/>
        </p:nvGrpSpPr>
        <p:grpSpPr>
          <a:xfrm>
            <a:off x="1355700" y="2536800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3251370" y="352313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0" name="Oval 229"/>
          <p:cNvSpPr/>
          <p:nvPr/>
        </p:nvSpPr>
        <p:spPr>
          <a:xfrm>
            <a:off x="2045370" y="2317130"/>
            <a:ext cx="2520000" cy="252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94" name="Group 93"/>
          <p:cNvGrpSpPr/>
          <p:nvPr/>
        </p:nvGrpSpPr>
        <p:grpSpPr>
          <a:xfrm>
            <a:off x="943992" y="2025229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Oval 9"/>
            <p:cNvSpPr/>
            <p:nvPr/>
          </p:nvSpPr>
          <p:spPr>
            <a:xfrm>
              <a:off x="5469632" y="33185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92" name="TextBox 291"/>
          <p:cNvSpPr txBox="1"/>
          <p:nvPr/>
        </p:nvSpPr>
        <p:spPr>
          <a:xfrm>
            <a:off x="4788024" y="4581128"/>
            <a:ext cx="3888432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77800" algn="l"/>
              </a:tabLst>
            </a:pPr>
            <a:r>
              <a:rPr lang="da-DK" sz="2000" b="1" smtClean="0"/>
              <a:t>Algoritme</a:t>
            </a:r>
          </a:p>
          <a:p>
            <a:pPr>
              <a:tabLst>
                <a:tab pos="177800" algn="l"/>
              </a:tabLst>
            </a:pPr>
            <a:r>
              <a:rPr lang="da-DK" smtClean="0"/>
              <a:t>Konstruer </a:t>
            </a:r>
            <a:r>
              <a:rPr lang="da-DK" b="1" err="1" smtClean="0">
                <a:solidFill>
                  <a:srgbClr val="00B050"/>
                </a:solidFill>
              </a:rPr>
              <a:t>Voronoi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b="1" smtClean="0">
                <a:solidFill>
                  <a:srgbClr val="00B050"/>
                </a:solidFill>
              </a:rPr>
              <a:t>diagrammet</a:t>
            </a:r>
          </a:p>
          <a:p>
            <a:pPr>
              <a:tabLst>
                <a:tab pos="177800" algn="l"/>
              </a:tabLst>
            </a:pPr>
            <a:r>
              <a:rPr lang="da-DK" smtClean="0"/>
              <a:t>For alle </a:t>
            </a:r>
            <a:r>
              <a:rPr lang="da-DK" b="1" smtClean="0">
                <a:solidFill>
                  <a:srgbClr val="00B050"/>
                </a:solidFill>
              </a:rPr>
              <a:t>knuder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smtClean="0"/>
              <a:t>find </a:t>
            </a:r>
            <a:r>
              <a:rPr lang="da-DK" b="1" smtClean="0">
                <a:solidFill>
                  <a:schemeClr val="bg1">
                    <a:lumMod val="50000"/>
                  </a:schemeClr>
                </a:solidFill>
              </a:rPr>
              <a:t>radius</a:t>
            </a:r>
            <a:r>
              <a:rPr lang="da-DK" smtClean="0"/>
              <a:t> af </a:t>
            </a:r>
            <a:r>
              <a:rPr lang="da-DK" b="1" smtClean="0">
                <a:solidFill>
                  <a:srgbClr val="C00000"/>
                </a:solidFill>
              </a:rPr>
              <a:t>cirklen </a:t>
            </a:r>
          </a:p>
          <a:p>
            <a:pPr>
              <a:tabLst>
                <a:tab pos="177800" algn="l"/>
              </a:tabLst>
            </a:pPr>
            <a:r>
              <a:rPr lang="da-DK" smtClean="0"/>
              <a:t>Rapporter </a:t>
            </a:r>
            <a:r>
              <a:rPr lang="da-DK" b="1" smtClean="0">
                <a:solidFill>
                  <a:srgbClr val="00B050"/>
                </a:solidFill>
              </a:rPr>
              <a:t>knuden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smtClean="0"/>
              <a:t>med størst </a:t>
            </a:r>
            <a:r>
              <a:rPr lang="da-DK" b="1" smtClean="0">
                <a:solidFill>
                  <a:schemeClr val="bg1">
                    <a:lumMod val="50000"/>
                  </a:schemeClr>
                </a:solidFill>
              </a:rPr>
              <a:t>radius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48423" y="6279703"/>
            <a:ext cx="850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Sætning</a:t>
            </a:r>
            <a:r>
              <a:rPr lang="da-DK" sz="2400" b="1" dirty="0" smtClean="0"/>
              <a:t>  </a:t>
            </a:r>
            <a:r>
              <a:rPr lang="da-DK" sz="2400" dirty="0" smtClean="0"/>
              <a:t>Antal </a:t>
            </a:r>
            <a:r>
              <a:rPr lang="da-DK" sz="2400" dirty="0" err="1" smtClean="0"/>
              <a:t>Voronoi</a:t>
            </a:r>
            <a:r>
              <a:rPr lang="da-DK" sz="2400" dirty="0" smtClean="0"/>
              <a:t> </a:t>
            </a:r>
            <a:r>
              <a:rPr lang="da-DK" sz="2400" b="1" dirty="0" smtClean="0">
                <a:solidFill>
                  <a:srgbClr val="00B050"/>
                </a:solidFill>
              </a:rPr>
              <a:t>knuder</a:t>
            </a:r>
            <a:r>
              <a:rPr lang="da-DK" sz="2400" dirty="0" smtClean="0"/>
              <a:t> ≤ 2 · antal </a:t>
            </a:r>
            <a:r>
              <a:rPr lang="da-DK" sz="2400" b="1" dirty="0" smtClean="0"/>
              <a:t>punkter</a:t>
            </a:r>
            <a:endParaRPr lang="da-DK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441146" y="3356992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da-DK" baseline="-25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57" grpId="0"/>
      <p:bldP spid="247" grpId="0" animBg="1"/>
      <p:bldP spid="230" grpId="0" animBg="1"/>
      <p:bldP spid="292" grpId="0" animBg="1"/>
      <p:bldP spid="293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719584" y="1412776"/>
            <a:ext cx="622868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291" name="Group 290"/>
          <p:cNvGrpSpPr/>
          <p:nvPr/>
        </p:nvGrpSpPr>
        <p:grpSpPr>
          <a:xfrm>
            <a:off x="719584" y="1412776"/>
            <a:ext cx="6224913" cy="4320480"/>
            <a:chOff x="719584" y="1412776"/>
            <a:chExt cx="6224913" cy="4320480"/>
          </a:xfrm>
        </p:grpSpPr>
        <p:cxnSp>
          <p:nvCxnSpPr>
            <p:cNvPr id="107" name="Straight Connector 106"/>
            <p:cNvCxnSpPr/>
            <p:nvPr/>
          </p:nvCxnSpPr>
          <p:spPr>
            <a:xfrm flipH="1" flipV="1">
              <a:off x="1223617" y="1412776"/>
              <a:ext cx="646964" cy="117513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719584" y="3426520"/>
              <a:ext cx="684064" cy="7448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1403648" y="3501008"/>
              <a:ext cx="391402" cy="64442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1403648" y="2587912"/>
              <a:ext cx="466934" cy="91309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719584" y="4149080"/>
              <a:ext cx="1075466" cy="9361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015728" y="4235510"/>
              <a:ext cx="324024" cy="1497746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95050" y="4149080"/>
              <a:ext cx="230277" cy="8643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015728" y="3571336"/>
              <a:ext cx="1288189" cy="664175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5797095" y="4797774"/>
              <a:ext cx="362169" cy="92804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797095" y="3682066"/>
              <a:ext cx="1007153" cy="111570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979440" y="3763565"/>
              <a:ext cx="584448" cy="1969691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4211960" y="4304652"/>
              <a:ext cx="268146" cy="142860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 flipV="1">
              <a:off x="5040040" y="4304652"/>
              <a:ext cx="757056" cy="49312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5711192" y="3059480"/>
              <a:ext cx="1093056" cy="60797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5584818" y="2756848"/>
              <a:ext cx="126373" cy="30263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5040040" y="3059480"/>
              <a:ext cx="671150" cy="12451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480106" y="4304652"/>
              <a:ext cx="561292" cy="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 flipV="1">
              <a:off x="3953727" y="3861048"/>
              <a:ext cx="526379" cy="443607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>
              <a:off x="3953727" y="2631248"/>
              <a:ext cx="978316" cy="12298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000447" y="1412776"/>
              <a:ext cx="929113" cy="121847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932040" y="2631248"/>
              <a:ext cx="652778" cy="12560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84818" y="1412776"/>
              <a:ext cx="913142" cy="135014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>
              <a:off x="3208020" y="1412776"/>
              <a:ext cx="745708" cy="1688564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870581" y="2587912"/>
              <a:ext cx="1337439" cy="513428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208020" y="3101340"/>
              <a:ext cx="106984" cy="475790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315004" y="3571336"/>
              <a:ext cx="248884" cy="19222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3563888" y="3763566"/>
              <a:ext cx="389839" cy="97482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6804248" y="3661131"/>
              <a:ext cx="140249" cy="6319"/>
            </a:xfrm>
            <a:prstGeom prst="line">
              <a:avLst/>
            </a:prstGeom>
            <a:ln w="5715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1355700" y="2536800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Voronoi Diagram - Konstruktion</a:t>
            </a:r>
            <a:endParaRPr lang="da-DK"/>
          </a:p>
        </p:txBody>
      </p:sp>
      <p:sp>
        <p:nvSpPr>
          <p:cNvPr id="72" name="Oval 71"/>
          <p:cNvSpPr/>
          <p:nvPr/>
        </p:nvSpPr>
        <p:spPr>
          <a:xfrm>
            <a:off x="3239864" y="3501008"/>
            <a:ext cx="108000" cy="10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94" name="Group 93"/>
          <p:cNvGrpSpPr/>
          <p:nvPr/>
        </p:nvGrpSpPr>
        <p:grpSpPr>
          <a:xfrm>
            <a:off x="943992" y="2025229"/>
            <a:ext cx="5788248" cy="3275979"/>
            <a:chOff x="1592064" y="2025229"/>
            <a:chExt cx="5788248" cy="3275979"/>
          </a:xfrm>
        </p:grpSpPr>
        <p:sp>
          <p:nvSpPr>
            <p:cNvPr id="8" name="Oval 7"/>
            <p:cNvSpPr/>
            <p:nvPr/>
          </p:nvSpPr>
          <p:spPr>
            <a:xfrm>
              <a:off x="5856292" y="202522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355976" y="49771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469632" y="33185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239864" y="213459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195736" y="483301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032" y="26822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700064" y="27568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592064" y="418509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663800" y="324880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653136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860032" y="27089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580112" y="519320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272312" y="4623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510312" y="386104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2564606" y="2843213"/>
            <a:ext cx="1693069" cy="1626393"/>
          </a:xfrm>
          <a:custGeom>
            <a:avLst/>
            <a:gdLst>
              <a:gd name="connsiteX0" fmla="*/ 0 w 1604963"/>
              <a:gd name="connsiteY0" fmla="*/ 1119187 h 1707356"/>
              <a:gd name="connsiteX1" fmla="*/ 104775 w 1604963"/>
              <a:gd name="connsiteY1" fmla="*/ 147637 h 1707356"/>
              <a:gd name="connsiteX2" fmla="*/ 709613 w 1604963"/>
              <a:gd name="connsiteY2" fmla="*/ 0 h 1707356"/>
              <a:gd name="connsiteX3" fmla="*/ 1604963 w 1604963"/>
              <a:gd name="connsiteY3" fmla="*/ 692943 h 1707356"/>
              <a:gd name="connsiteX4" fmla="*/ 1595438 w 1604963"/>
              <a:gd name="connsiteY4" fmla="*/ 1343025 h 1707356"/>
              <a:gd name="connsiteX5" fmla="*/ 704850 w 1604963"/>
              <a:gd name="connsiteY5" fmla="*/ 1707356 h 1707356"/>
              <a:gd name="connsiteX6" fmla="*/ 0 w 1604963"/>
              <a:gd name="connsiteY6" fmla="*/ 1119187 h 1707356"/>
              <a:gd name="connsiteX0" fmla="*/ 0 w 1604963"/>
              <a:gd name="connsiteY0" fmla="*/ 1119187 h 1538287"/>
              <a:gd name="connsiteX1" fmla="*/ 104775 w 1604963"/>
              <a:gd name="connsiteY1" fmla="*/ 147637 h 1538287"/>
              <a:gd name="connsiteX2" fmla="*/ 709613 w 1604963"/>
              <a:gd name="connsiteY2" fmla="*/ 0 h 1538287"/>
              <a:gd name="connsiteX3" fmla="*/ 1604963 w 1604963"/>
              <a:gd name="connsiteY3" fmla="*/ 692943 h 1538287"/>
              <a:gd name="connsiteX4" fmla="*/ 1595438 w 1604963"/>
              <a:gd name="connsiteY4" fmla="*/ 1343025 h 1538287"/>
              <a:gd name="connsiteX5" fmla="*/ 742950 w 1604963"/>
              <a:gd name="connsiteY5" fmla="*/ 1538287 h 1538287"/>
              <a:gd name="connsiteX6" fmla="*/ 0 w 1604963"/>
              <a:gd name="connsiteY6" fmla="*/ 1119187 h 1538287"/>
              <a:gd name="connsiteX0" fmla="*/ 0 w 1604963"/>
              <a:gd name="connsiteY0" fmla="*/ 1119187 h 1633537"/>
              <a:gd name="connsiteX1" fmla="*/ 104775 w 1604963"/>
              <a:gd name="connsiteY1" fmla="*/ 147637 h 1633537"/>
              <a:gd name="connsiteX2" fmla="*/ 709613 w 1604963"/>
              <a:gd name="connsiteY2" fmla="*/ 0 h 1633537"/>
              <a:gd name="connsiteX3" fmla="*/ 1604963 w 1604963"/>
              <a:gd name="connsiteY3" fmla="*/ 692943 h 1633537"/>
              <a:gd name="connsiteX4" fmla="*/ 1595438 w 1604963"/>
              <a:gd name="connsiteY4" fmla="*/ 1343025 h 1633537"/>
              <a:gd name="connsiteX5" fmla="*/ 707231 w 1604963"/>
              <a:gd name="connsiteY5" fmla="*/ 1633537 h 1633537"/>
              <a:gd name="connsiteX6" fmla="*/ 0 w 1604963"/>
              <a:gd name="connsiteY6" fmla="*/ 1119187 h 1633537"/>
              <a:gd name="connsiteX0" fmla="*/ 0 w 1662113"/>
              <a:gd name="connsiteY0" fmla="*/ 1157287 h 1633537"/>
              <a:gd name="connsiteX1" fmla="*/ 161925 w 1662113"/>
              <a:gd name="connsiteY1" fmla="*/ 147637 h 1633537"/>
              <a:gd name="connsiteX2" fmla="*/ 766763 w 1662113"/>
              <a:gd name="connsiteY2" fmla="*/ 0 h 1633537"/>
              <a:gd name="connsiteX3" fmla="*/ 1662113 w 1662113"/>
              <a:gd name="connsiteY3" fmla="*/ 692943 h 1633537"/>
              <a:gd name="connsiteX4" fmla="*/ 1652588 w 1662113"/>
              <a:gd name="connsiteY4" fmla="*/ 1343025 h 1633537"/>
              <a:gd name="connsiteX5" fmla="*/ 764381 w 1662113"/>
              <a:gd name="connsiteY5" fmla="*/ 1633537 h 1633537"/>
              <a:gd name="connsiteX6" fmla="*/ 0 w 1662113"/>
              <a:gd name="connsiteY6" fmla="*/ 1157287 h 1633537"/>
              <a:gd name="connsiteX0" fmla="*/ 0 w 1685926"/>
              <a:gd name="connsiteY0" fmla="*/ 1173955 h 1633537"/>
              <a:gd name="connsiteX1" fmla="*/ 185738 w 1685926"/>
              <a:gd name="connsiteY1" fmla="*/ 147637 h 1633537"/>
              <a:gd name="connsiteX2" fmla="*/ 790576 w 1685926"/>
              <a:gd name="connsiteY2" fmla="*/ 0 h 1633537"/>
              <a:gd name="connsiteX3" fmla="*/ 1685926 w 1685926"/>
              <a:gd name="connsiteY3" fmla="*/ 692943 h 1633537"/>
              <a:gd name="connsiteX4" fmla="*/ 1676401 w 1685926"/>
              <a:gd name="connsiteY4" fmla="*/ 1343025 h 1633537"/>
              <a:gd name="connsiteX5" fmla="*/ 788194 w 1685926"/>
              <a:gd name="connsiteY5" fmla="*/ 1633537 h 1633537"/>
              <a:gd name="connsiteX6" fmla="*/ 0 w 1685926"/>
              <a:gd name="connsiteY6" fmla="*/ 1173955 h 1633537"/>
              <a:gd name="connsiteX0" fmla="*/ 0 w 1685926"/>
              <a:gd name="connsiteY0" fmla="*/ 1173955 h 1652587"/>
              <a:gd name="connsiteX1" fmla="*/ 185738 w 1685926"/>
              <a:gd name="connsiteY1" fmla="*/ 147637 h 1652587"/>
              <a:gd name="connsiteX2" fmla="*/ 790576 w 1685926"/>
              <a:gd name="connsiteY2" fmla="*/ 0 h 1652587"/>
              <a:gd name="connsiteX3" fmla="*/ 1685926 w 1685926"/>
              <a:gd name="connsiteY3" fmla="*/ 692943 h 1652587"/>
              <a:gd name="connsiteX4" fmla="*/ 1676401 w 1685926"/>
              <a:gd name="connsiteY4" fmla="*/ 1343025 h 1652587"/>
              <a:gd name="connsiteX5" fmla="*/ 788194 w 1685926"/>
              <a:gd name="connsiteY5" fmla="*/ 1652587 h 1652587"/>
              <a:gd name="connsiteX6" fmla="*/ 0 w 1685926"/>
              <a:gd name="connsiteY6" fmla="*/ 1173955 h 1652587"/>
              <a:gd name="connsiteX0" fmla="*/ 0 w 1676401"/>
              <a:gd name="connsiteY0" fmla="*/ 1162049 h 1652587"/>
              <a:gd name="connsiteX1" fmla="*/ 176213 w 1676401"/>
              <a:gd name="connsiteY1" fmla="*/ 147637 h 1652587"/>
              <a:gd name="connsiteX2" fmla="*/ 781051 w 1676401"/>
              <a:gd name="connsiteY2" fmla="*/ 0 h 1652587"/>
              <a:gd name="connsiteX3" fmla="*/ 1676401 w 1676401"/>
              <a:gd name="connsiteY3" fmla="*/ 692943 h 1652587"/>
              <a:gd name="connsiteX4" fmla="*/ 1666876 w 1676401"/>
              <a:gd name="connsiteY4" fmla="*/ 1343025 h 1652587"/>
              <a:gd name="connsiteX5" fmla="*/ 778669 w 1676401"/>
              <a:gd name="connsiteY5" fmla="*/ 1652587 h 1652587"/>
              <a:gd name="connsiteX6" fmla="*/ 0 w 1676401"/>
              <a:gd name="connsiteY6" fmla="*/ 1162049 h 1652587"/>
              <a:gd name="connsiteX0" fmla="*/ 0 w 1681163"/>
              <a:gd name="connsiteY0" fmla="*/ 1162049 h 1652587"/>
              <a:gd name="connsiteX1" fmla="*/ 176213 w 1681163"/>
              <a:gd name="connsiteY1" fmla="*/ 147637 h 1652587"/>
              <a:gd name="connsiteX2" fmla="*/ 781051 w 1681163"/>
              <a:gd name="connsiteY2" fmla="*/ 0 h 1652587"/>
              <a:gd name="connsiteX3" fmla="*/ 1676401 w 1681163"/>
              <a:gd name="connsiteY3" fmla="*/ 692943 h 1652587"/>
              <a:gd name="connsiteX4" fmla="*/ 1681163 w 1681163"/>
              <a:gd name="connsiteY4" fmla="*/ 1335881 h 1652587"/>
              <a:gd name="connsiteX5" fmla="*/ 778669 w 1681163"/>
              <a:gd name="connsiteY5" fmla="*/ 1652587 h 1652587"/>
              <a:gd name="connsiteX6" fmla="*/ 0 w 1681163"/>
              <a:gd name="connsiteY6" fmla="*/ 1162049 h 1652587"/>
              <a:gd name="connsiteX0" fmla="*/ 0 w 1681163"/>
              <a:gd name="connsiteY0" fmla="*/ 1162049 h 1683543"/>
              <a:gd name="connsiteX1" fmla="*/ 176213 w 1681163"/>
              <a:gd name="connsiteY1" fmla="*/ 147637 h 1683543"/>
              <a:gd name="connsiteX2" fmla="*/ 781051 w 1681163"/>
              <a:gd name="connsiteY2" fmla="*/ 0 h 1683543"/>
              <a:gd name="connsiteX3" fmla="*/ 1676401 w 1681163"/>
              <a:gd name="connsiteY3" fmla="*/ 692943 h 1683543"/>
              <a:gd name="connsiteX4" fmla="*/ 1681163 w 1681163"/>
              <a:gd name="connsiteY4" fmla="*/ 1335881 h 1683543"/>
              <a:gd name="connsiteX5" fmla="*/ 781050 w 1681163"/>
              <a:gd name="connsiteY5" fmla="*/ 1683543 h 1683543"/>
              <a:gd name="connsiteX6" fmla="*/ 0 w 1681163"/>
              <a:gd name="connsiteY6" fmla="*/ 1162049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688307 w 1693069"/>
              <a:gd name="connsiteY3" fmla="*/ 692943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626394 w 1693069"/>
              <a:gd name="connsiteY3" fmla="*/ 773906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626394 w 1693069"/>
              <a:gd name="connsiteY3" fmla="*/ 773906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693069 w 1693069"/>
              <a:gd name="connsiteY3" fmla="*/ 1335881 h 1683543"/>
              <a:gd name="connsiteX4" fmla="*/ 792956 w 1693069"/>
              <a:gd name="connsiteY4" fmla="*/ 1683543 h 1683543"/>
              <a:gd name="connsiteX5" fmla="*/ 0 w 1693069"/>
              <a:gd name="connsiteY5" fmla="*/ 1171574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681163 w 1693069"/>
              <a:gd name="connsiteY3" fmla="*/ 738188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681163 w 1693069"/>
              <a:gd name="connsiteY3" fmla="*/ 738188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681163 w 1693069"/>
              <a:gd name="connsiteY3" fmla="*/ 738188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681163 w 1693069"/>
              <a:gd name="connsiteY3" fmla="*/ 738188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571626 w 1693069"/>
              <a:gd name="connsiteY3" fmla="*/ 845344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188119 w 1693069"/>
              <a:gd name="connsiteY1" fmla="*/ 147637 h 1683543"/>
              <a:gd name="connsiteX2" fmla="*/ 792957 w 1693069"/>
              <a:gd name="connsiteY2" fmla="*/ 0 h 1683543"/>
              <a:gd name="connsiteX3" fmla="*/ 1550194 w 1693069"/>
              <a:gd name="connsiteY3" fmla="*/ 869157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066799 h 1578768"/>
              <a:gd name="connsiteX1" fmla="*/ 188119 w 1693069"/>
              <a:gd name="connsiteY1" fmla="*/ 42862 h 1578768"/>
              <a:gd name="connsiteX2" fmla="*/ 738188 w 1693069"/>
              <a:gd name="connsiteY2" fmla="*/ 0 h 1578768"/>
              <a:gd name="connsiteX3" fmla="*/ 1550194 w 1693069"/>
              <a:gd name="connsiteY3" fmla="*/ 764382 h 1578768"/>
              <a:gd name="connsiteX4" fmla="*/ 1693069 w 1693069"/>
              <a:gd name="connsiteY4" fmla="*/ 1231106 h 1578768"/>
              <a:gd name="connsiteX5" fmla="*/ 792956 w 1693069"/>
              <a:gd name="connsiteY5" fmla="*/ 1578768 h 1578768"/>
              <a:gd name="connsiteX6" fmla="*/ 0 w 1693069"/>
              <a:gd name="connsiteY6" fmla="*/ 1066799 h 1578768"/>
              <a:gd name="connsiteX0" fmla="*/ 0 w 1693069"/>
              <a:gd name="connsiteY0" fmla="*/ 1066799 h 1578768"/>
              <a:gd name="connsiteX1" fmla="*/ 340519 w 1693069"/>
              <a:gd name="connsiteY1" fmla="*/ 100012 h 1578768"/>
              <a:gd name="connsiteX2" fmla="*/ 738188 w 1693069"/>
              <a:gd name="connsiteY2" fmla="*/ 0 h 1578768"/>
              <a:gd name="connsiteX3" fmla="*/ 1550194 w 1693069"/>
              <a:gd name="connsiteY3" fmla="*/ 764382 h 1578768"/>
              <a:gd name="connsiteX4" fmla="*/ 1693069 w 1693069"/>
              <a:gd name="connsiteY4" fmla="*/ 1231106 h 1578768"/>
              <a:gd name="connsiteX5" fmla="*/ 792956 w 1693069"/>
              <a:gd name="connsiteY5" fmla="*/ 1578768 h 1578768"/>
              <a:gd name="connsiteX6" fmla="*/ 0 w 1693069"/>
              <a:gd name="connsiteY6" fmla="*/ 1066799 h 1578768"/>
              <a:gd name="connsiteX0" fmla="*/ 0 w 1693069"/>
              <a:gd name="connsiteY0" fmla="*/ 1140618 h 1652587"/>
              <a:gd name="connsiteX1" fmla="*/ 340519 w 1693069"/>
              <a:gd name="connsiteY1" fmla="*/ 173831 h 1652587"/>
              <a:gd name="connsiteX2" fmla="*/ 773906 w 1693069"/>
              <a:gd name="connsiteY2" fmla="*/ 0 h 1652587"/>
              <a:gd name="connsiteX3" fmla="*/ 1550194 w 1693069"/>
              <a:gd name="connsiteY3" fmla="*/ 838201 h 1652587"/>
              <a:gd name="connsiteX4" fmla="*/ 1693069 w 1693069"/>
              <a:gd name="connsiteY4" fmla="*/ 1304925 h 1652587"/>
              <a:gd name="connsiteX5" fmla="*/ 792956 w 1693069"/>
              <a:gd name="connsiteY5" fmla="*/ 1652587 h 1652587"/>
              <a:gd name="connsiteX6" fmla="*/ 0 w 1693069"/>
              <a:gd name="connsiteY6" fmla="*/ 1140618 h 1652587"/>
              <a:gd name="connsiteX0" fmla="*/ 0 w 1693069"/>
              <a:gd name="connsiteY0" fmla="*/ 1140618 h 1652587"/>
              <a:gd name="connsiteX1" fmla="*/ 292894 w 1693069"/>
              <a:gd name="connsiteY1" fmla="*/ 142876 h 1652587"/>
              <a:gd name="connsiteX2" fmla="*/ 340519 w 1693069"/>
              <a:gd name="connsiteY2" fmla="*/ 173831 h 1652587"/>
              <a:gd name="connsiteX3" fmla="*/ 773906 w 1693069"/>
              <a:gd name="connsiteY3" fmla="*/ 0 h 1652587"/>
              <a:gd name="connsiteX4" fmla="*/ 1550194 w 1693069"/>
              <a:gd name="connsiteY4" fmla="*/ 838201 h 1652587"/>
              <a:gd name="connsiteX5" fmla="*/ 1693069 w 1693069"/>
              <a:gd name="connsiteY5" fmla="*/ 1304925 h 1652587"/>
              <a:gd name="connsiteX6" fmla="*/ 792956 w 1693069"/>
              <a:gd name="connsiteY6" fmla="*/ 1652587 h 1652587"/>
              <a:gd name="connsiteX7" fmla="*/ 0 w 1693069"/>
              <a:gd name="connsiteY7" fmla="*/ 1140618 h 1652587"/>
              <a:gd name="connsiteX0" fmla="*/ 0 w 1693069"/>
              <a:gd name="connsiteY0" fmla="*/ 1140618 h 1652587"/>
              <a:gd name="connsiteX1" fmla="*/ 292894 w 1693069"/>
              <a:gd name="connsiteY1" fmla="*/ 142876 h 1652587"/>
              <a:gd name="connsiteX2" fmla="*/ 340519 w 1693069"/>
              <a:gd name="connsiteY2" fmla="*/ 173831 h 1652587"/>
              <a:gd name="connsiteX3" fmla="*/ 773906 w 1693069"/>
              <a:gd name="connsiteY3" fmla="*/ 0 h 1652587"/>
              <a:gd name="connsiteX4" fmla="*/ 1550194 w 1693069"/>
              <a:gd name="connsiteY4" fmla="*/ 838201 h 1652587"/>
              <a:gd name="connsiteX5" fmla="*/ 1693069 w 1693069"/>
              <a:gd name="connsiteY5" fmla="*/ 1304925 h 1652587"/>
              <a:gd name="connsiteX6" fmla="*/ 792956 w 1693069"/>
              <a:gd name="connsiteY6" fmla="*/ 1652587 h 1652587"/>
              <a:gd name="connsiteX7" fmla="*/ 0 w 1693069"/>
              <a:gd name="connsiteY7" fmla="*/ 1140618 h 1652587"/>
              <a:gd name="connsiteX0" fmla="*/ 0 w 1693069"/>
              <a:gd name="connsiteY0" fmla="*/ 1140618 h 1652587"/>
              <a:gd name="connsiteX1" fmla="*/ 292894 w 1693069"/>
              <a:gd name="connsiteY1" fmla="*/ 142876 h 1652587"/>
              <a:gd name="connsiteX2" fmla="*/ 773906 w 1693069"/>
              <a:gd name="connsiteY2" fmla="*/ 0 h 1652587"/>
              <a:gd name="connsiteX3" fmla="*/ 1550194 w 1693069"/>
              <a:gd name="connsiteY3" fmla="*/ 838201 h 1652587"/>
              <a:gd name="connsiteX4" fmla="*/ 1693069 w 1693069"/>
              <a:gd name="connsiteY4" fmla="*/ 1304925 h 1652587"/>
              <a:gd name="connsiteX5" fmla="*/ 792956 w 1693069"/>
              <a:gd name="connsiteY5" fmla="*/ 1652587 h 1652587"/>
              <a:gd name="connsiteX6" fmla="*/ 0 w 1693069"/>
              <a:gd name="connsiteY6" fmla="*/ 1140618 h 1652587"/>
              <a:gd name="connsiteX0" fmla="*/ 0 w 1693069"/>
              <a:gd name="connsiteY0" fmla="*/ 1171574 h 1683543"/>
              <a:gd name="connsiteX1" fmla="*/ 292894 w 1693069"/>
              <a:gd name="connsiteY1" fmla="*/ 173832 h 1683543"/>
              <a:gd name="connsiteX2" fmla="*/ 771524 w 1693069"/>
              <a:gd name="connsiteY2" fmla="*/ 0 h 1683543"/>
              <a:gd name="connsiteX3" fmla="*/ 1550194 w 1693069"/>
              <a:gd name="connsiteY3" fmla="*/ 869157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369094 w 1693069"/>
              <a:gd name="connsiteY1" fmla="*/ 207170 h 1683543"/>
              <a:gd name="connsiteX2" fmla="*/ 771524 w 1693069"/>
              <a:gd name="connsiteY2" fmla="*/ 0 h 1683543"/>
              <a:gd name="connsiteX3" fmla="*/ 1550194 w 1693069"/>
              <a:gd name="connsiteY3" fmla="*/ 869157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369094 w 1693069"/>
              <a:gd name="connsiteY1" fmla="*/ 207170 h 1683543"/>
              <a:gd name="connsiteX2" fmla="*/ 771524 w 1693069"/>
              <a:gd name="connsiteY2" fmla="*/ 0 h 1683543"/>
              <a:gd name="connsiteX3" fmla="*/ 1550194 w 1693069"/>
              <a:gd name="connsiteY3" fmla="*/ 869157 h 1683543"/>
              <a:gd name="connsiteX4" fmla="*/ 1693069 w 1693069"/>
              <a:gd name="connsiteY4" fmla="*/ 1335881 h 1683543"/>
              <a:gd name="connsiteX5" fmla="*/ 792956 w 1693069"/>
              <a:gd name="connsiteY5" fmla="*/ 1683543 h 1683543"/>
              <a:gd name="connsiteX6" fmla="*/ 0 w 1693069"/>
              <a:gd name="connsiteY6" fmla="*/ 1171574 h 1683543"/>
              <a:gd name="connsiteX0" fmla="*/ 0 w 1693069"/>
              <a:gd name="connsiteY0" fmla="*/ 1171574 h 1683543"/>
              <a:gd name="connsiteX1" fmla="*/ 369094 w 1693069"/>
              <a:gd name="connsiteY1" fmla="*/ 207170 h 1683543"/>
              <a:gd name="connsiteX2" fmla="*/ 771524 w 1693069"/>
              <a:gd name="connsiteY2" fmla="*/ 0 h 1683543"/>
              <a:gd name="connsiteX3" fmla="*/ 776288 w 1693069"/>
              <a:gd name="connsiteY3" fmla="*/ 54769 h 1683543"/>
              <a:gd name="connsiteX4" fmla="*/ 1550194 w 1693069"/>
              <a:gd name="connsiteY4" fmla="*/ 869157 h 1683543"/>
              <a:gd name="connsiteX5" fmla="*/ 1693069 w 1693069"/>
              <a:gd name="connsiteY5" fmla="*/ 1335881 h 1683543"/>
              <a:gd name="connsiteX6" fmla="*/ 792956 w 1693069"/>
              <a:gd name="connsiteY6" fmla="*/ 1683543 h 1683543"/>
              <a:gd name="connsiteX7" fmla="*/ 0 w 1693069"/>
              <a:gd name="connsiteY7" fmla="*/ 1171574 h 1683543"/>
              <a:gd name="connsiteX0" fmla="*/ 0 w 1693069"/>
              <a:gd name="connsiteY0" fmla="*/ 1116805 h 1628774"/>
              <a:gd name="connsiteX1" fmla="*/ 369094 w 1693069"/>
              <a:gd name="connsiteY1" fmla="*/ 152401 h 1628774"/>
              <a:gd name="connsiteX2" fmla="*/ 776288 w 1693069"/>
              <a:gd name="connsiteY2" fmla="*/ 0 h 1628774"/>
              <a:gd name="connsiteX3" fmla="*/ 1550194 w 1693069"/>
              <a:gd name="connsiteY3" fmla="*/ 814388 h 1628774"/>
              <a:gd name="connsiteX4" fmla="*/ 1693069 w 1693069"/>
              <a:gd name="connsiteY4" fmla="*/ 1281112 h 1628774"/>
              <a:gd name="connsiteX5" fmla="*/ 792956 w 1693069"/>
              <a:gd name="connsiteY5" fmla="*/ 1628774 h 1628774"/>
              <a:gd name="connsiteX6" fmla="*/ 0 w 1693069"/>
              <a:gd name="connsiteY6" fmla="*/ 1116805 h 1628774"/>
              <a:gd name="connsiteX0" fmla="*/ 0 w 1693069"/>
              <a:gd name="connsiteY0" fmla="*/ 1114424 h 1626393"/>
              <a:gd name="connsiteX1" fmla="*/ 369094 w 1693069"/>
              <a:gd name="connsiteY1" fmla="*/ 150020 h 1626393"/>
              <a:gd name="connsiteX2" fmla="*/ 757238 w 1693069"/>
              <a:gd name="connsiteY2" fmla="*/ 0 h 1626393"/>
              <a:gd name="connsiteX3" fmla="*/ 1550194 w 1693069"/>
              <a:gd name="connsiteY3" fmla="*/ 812007 h 1626393"/>
              <a:gd name="connsiteX4" fmla="*/ 1693069 w 1693069"/>
              <a:gd name="connsiteY4" fmla="*/ 1278731 h 1626393"/>
              <a:gd name="connsiteX5" fmla="*/ 792956 w 1693069"/>
              <a:gd name="connsiteY5" fmla="*/ 1626393 h 1626393"/>
              <a:gd name="connsiteX6" fmla="*/ 0 w 1693069"/>
              <a:gd name="connsiteY6" fmla="*/ 1114424 h 162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069" h="1626393">
                <a:moveTo>
                  <a:pt x="0" y="1114424"/>
                </a:moveTo>
                <a:cubicBezTo>
                  <a:pt x="112713" y="796925"/>
                  <a:pt x="184547" y="632222"/>
                  <a:pt x="369094" y="150020"/>
                </a:cubicBezTo>
                <a:lnTo>
                  <a:pt x="757238" y="0"/>
                </a:lnTo>
                <a:lnTo>
                  <a:pt x="1550194" y="812007"/>
                </a:lnTo>
                <a:lnTo>
                  <a:pt x="1693069" y="1278731"/>
                </a:lnTo>
                <a:lnTo>
                  <a:pt x="792956" y="1626393"/>
                </a:lnTo>
                <a:lnTo>
                  <a:pt x="0" y="1114424"/>
                </a:lnTo>
                <a:close/>
              </a:path>
            </a:pathLst>
          </a:custGeom>
          <a:solidFill>
            <a:srgbClr val="C3D69B">
              <a:alpha val="89804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9" name="Straight Connector 78"/>
          <p:cNvCxnSpPr/>
          <p:nvPr/>
        </p:nvCxnSpPr>
        <p:spPr>
          <a:xfrm>
            <a:off x="2069728" y="3297616"/>
            <a:ext cx="1247353" cy="4838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650331" y="2193131"/>
            <a:ext cx="659607" cy="15859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314700" y="2769394"/>
            <a:ext cx="952500" cy="1019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324226" y="3376613"/>
            <a:ext cx="1554955" cy="4000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3314700" y="3788569"/>
            <a:ext cx="440531" cy="1247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52725" y="3781426"/>
            <a:ext cx="564356" cy="9310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261512" y="372785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3381375" y="4143375"/>
            <a:ext cx="859631" cy="3143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3338514" y="2862264"/>
            <a:ext cx="836239" cy="854495"/>
            <a:chOff x="3338514" y="2862264"/>
            <a:chExt cx="836239" cy="854495"/>
          </a:xfrm>
        </p:grpSpPr>
        <p:cxnSp>
          <p:nvCxnSpPr>
            <p:cNvPr id="102" name="Straight Connector 101"/>
            <p:cNvCxnSpPr/>
            <p:nvPr/>
          </p:nvCxnSpPr>
          <p:spPr>
            <a:xfrm flipH="1" flipV="1">
              <a:off x="3338514" y="2862264"/>
              <a:ext cx="769142" cy="78581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4066753" y="3608759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140994" y="3717131"/>
            <a:ext cx="164108" cy="467941"/>
            <a:chOff x="4140994" y="3717131"/>
            <a:chExt cx="164108" cy="467941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4140994" y="3717131"/>
              <a:ext cx="97631" cy="37861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4197102" y="4077072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2940845" y="2791014"/>
            <a:ext cx="437381" cy="206980"/>
            <a:chOff x="2940845" y="2791014"/>
            <a:chExt cx="437381" cy="206980"/>
          </a:xfrm>
        </p:grpSpPr>
        <p:cxnSp>
          <p:nvCxnSpPr>
            <p:cNvPr id="228" name="Straight Connector 227"/>
            <p:cNvCxnSpPr/>
            <p:nvPr/>
          </p:nvCxnSpPr>
          <p:spPr>
            <a:xfrm flipH="1">
              <a:off x="2940845" y="2852738"/>
              <a:ext cx="354805" cy="14525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3270226" y="279101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2578894" y="2950344"/>
            <a:ext cx="408930" cy="1004912"/>
            <a:chOff x="2578894" y="2950344"/>
            <a:chExt cx="408930" cy="1004912"/>
          </a:xfrm>
        </p:grpSpPr>
        <p:cxnSp>
          <p:nvCxnSpPr>
            <p:cNvPr id="105" name="Straight Connector 104"/>
            <p:cNvCxnSpPr/>
            <p:nvPr/>
          </p:nvCxnSpPr>
          <p:spPr>
            <a:xfrm flipH="1">
              <a:off x="2578894" y="3005138"/>
              <a:ext cx="354806" cy="95011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2879824" y="295034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2530376" y="3897064"/>
            <a:ext cx="876796" cy="624756"/>
            <a:chOff x="2530376" y="3897064"/>
            <a:chExt cx="876796" cy="624756"/>
          </a:xfrm>
        </p:grpSpPr>
        <p:cxnSp>
          <p:nvCxnSpPr>
            <p:cNvPr id="106" name="Straight Connector 105"/>
            <p:cNvCxnSpPr/>
            <p:nvPr/>
          </p:nvCxnSpPr>
          <p:spPr>
            <a:xfrm flipH="1" flipV="1">
              <a:off x="2584450" y="3956050"/>
              <a:ext cx="781050" cy="5207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3299172" y="4413820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2530376" y="3897064"/>
              <a:ext cx="108000" cy="10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5148064" y="5067761"/>
            <a:ext cx="3854896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7800" algn="l"/>
              </a:tabLst>
            </a:pPr>
            <a:r>
              <a:rPr lang="da-DK" sz="2000" b="1" smtClean="0"/>
              <a:t>Algoritme </a:t>
            </a:r>
            <a:br>
              <a:rPr lang="da-DK" sz="2000" b="1" smtClean="0"/>
            </a:br>
            <a:r>
              <a:rPr lang="da-DK" sz="1400" b="1" smtClean="0"/>
              <a:t>(Randomiseret Inkrementel)</a:t>
            </a:r>
            <a:endParaRPr lang="da-DK" sz="1400" b="1" smtClean="0"/>
          </a:p>
          <a:p>
            <a:pPr>
              <a:tabLst>
                <a:tab pos="177800" algn="l"/>
              </a:tabLst>
            </a:pPr>
            <a:r>
              <a:rPr lang="da-DK" smtClean="0"/>
              <a:t>Indsæt punkterne i </a:t>
            </a:r>
            <a:r>
              <a:rPr lang="da-DK" b="1" smtClean="0">
                <a:solidFill>
                  <a:srgbClr val="C00000"/>
                </a:solidFill>
              </a:rPr>
              <a:t>tilfældig</a:t>
            </a:r>
            <a:r>
              <a:rPr lang="da-DK" smtClean="0"/>
              <a:t> rækkefølge</a:t>
            </a:r>
          </a:p>
          <a:p>
            <a:pPr>
              <a:tabLst>
                <a:tab pos="177800" algn="l"/>
              </a:tabLst>
            </a:pPr>
            <a:r>
              <a:rPr lang="da-DK" b="1" smtClean="0">
                <a:solidFill>
                  <a:srgbClr val="C00000"/>
                </a:solidFill>
              </a:rPr>
              <a:t>Indsæt nye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r>
              <a:rPr lang="da-DK" smtClean="0"/>
              <a:t>og slet gamle segmenter</a:t>
            </a:r>
            <a:r>
              <a:rPr lang="da-DK" smtClean="0">
                <a:solidFill>
                  <a:srgbClr val="00B050"/>
                </a:solidFill>
              </a:rPr>
              <a:t> </a:t>
            </a:r>
            <a:endParaRPr lang="da-DK" smtClean="0">
              <a:solidFill>
                <a:srgbClr val="00B05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67544" y="635171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smtClean="0">
                <a:solidFill>
                  <a:srgbClr val="C00000"/>
                </a:solidFill>
              </a:rPr>
              <a:t>Sætning</a:t>
            </a:r>
            <a:r>
              <a:rPr lang="da-DK" sz="2400" b="1" smtClean="0"/>
              <a:t>  </a:t>
            </a:r>
            <a:r>
              <a:rPr lang="da-DK" sz="2400" smtClean="0"/>
              <a:t>Forventet ≤ 6 nye segmenter per tilføjet punkt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9834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4" grpId="0" animBg="1"/>
      <p:bldP spid="126" grpId="0" animBg="1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8"/>
          <p:cNvGrpSpPr/>
          <p:nvPr/>
        </p:nvGrpSpPr>
        <p:grpSpPr>
          <a:xfrm>
            <a:off x="1204290" y="1916832"/>
            <a:ext cx="6824094" cy="3287853"/>
            <a:chOff x="700234" y="1916832"/>
            <a:chExt cx="6824094" cy="3287853"/>
          </a:xfrm>
        </p:grpSpPr>
        <p:grpSp>
          <p:nvGrpSpPr>
            <p:cNvPr id="25" name="Group 24"/>
            <p:cNvGrpSpPr/>
            <p:nvPr/>
          </p:nvGrpSpPr>
          <p:grpSpPr>
            <a:xfrm>
              <a:off x="700234" y="1916832"/>
              <a:ext cx="6824094" cy="3287853"/>
              <a:chOff x="455601" y="1920849"/>
              <a:chExt cx="6824094" cy="328785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9" name="Oval 78"/>
              <p:cNvSpPr/>
              <p:nvPr/>
            </p:nvSpPr>
            <p:spPr>
              <a:xfrm>
                <a:off x="5321647" y="3155988"/>
                <a:ext cx="1958048" cy="16373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55601" y="1920849"/>
                <a:ext cx="6402647" cy="3287853"/>
                <a:chOff x="455601" y="1920849"/>
                <a:chExt cx="6402647" cy="3287853"/>
              </a:xfrm>
              <a:grpFill/>
            </p:grpSpPr>
            <p:sp>
              <p:nvSpPr>
                <p:cNvPr id="19" name="Oval 18"/>
                <p:cNvSpPr/>
                <p:nvPr/>
              </p:nvSpPr>
              <p:spPr>
                <a:xfrm>
                  <a:off x="989043" y="1993764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110602" y="194423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649163" y="192084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900200" y="2265883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14980" y="3523130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788356" y="3571336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809332" y="2812447"/>
                  <a:ext cx="2766604" cy="231088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637115" y="3485969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55601" y="2913847"/>
                  <a:ext cx="1958048" cy="163736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" name="Freeform 4"/>
            <p:cNvSpPr/>
            <p:nvPr/>
          </p:nvSpPr>
          <p:spPr>
            <a:xfrm>
              <a:off x="1403350" y="2597150"/>
              <a:ext cx="1905000" cy="1612900"/>
            </a:xfrm>
            <a:custGeom>
              <a:avLst/>
              <a:gdLst>
                <a:gd name="connsiteX0" fmla="*/ 0 w 1905000"/>
                <a:gd name="connsiteY0" fmla="*/ 901700 h 1612900"/>
                <a:gd name="connsiteX1" fmla="*/ 476250 w 1905000"/>
                <a:gd name="connsiteY1" fmla="*/ 0 h 1612900"/>
                <a:gd name="connsiteX2" fmla="*/ 1797050 w 1905000"/>
                <a:gd name="connsiteY2" fmla="*/ 508000 h 1612900"/>
                <a:gd name="connsiteX3" fmla="*/ 1905000 w 1905000"/>
                <a:gd name="connsiteY3" fmla="*/ 965200 h 1612900"/>
                <a:gd name="connsiteX4" fmla="*/ 622300 w 1905000"/>
                <a:gd name="connsiteY4" fmla="*/ 1612900 h 1612900"/>
                <a:gd name="connsiteX5" fmla="*/ 406400 w 1905000"/>
                <a:gd name="connsiteY5" fmla="*/ 1543050 h 1612900"/>
                <a:gd name="connsiteX6" fmla="*/ 0 w 1905000"/>
                <a:gd name="connsiteY6" fmla="*/ 9017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0" h="1612900">
                  <a:moveTo>
                    <a:pt x="0" y="901700"/>
                  </a:moveTo>
                  <a:lnTo>
                    <a:pt x="476250" y="0"/>
                  </a:lnTo>
                  <a:lnTo>
                    <a:pt x="1797050" y="508000"/>
                  </a:lnTo>
                  <a:lnTo>
                    <a:pt x="1905000" y="965200"/>
                  </a:lnTo>
                  <a:lnTo>
                    <a:pt x="622300" y="1612900"/>
                  </a:lnTo>
                  <a:lnTo>
                    <a:pt x="406400" y="1543050"/>
                  </a:lnTo>
                  <a:lnTo>
                    <a:pt x="0" y="90170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949700" y="2641600"/>
              <a:ext cx="1752600" cy="1663700"/>
            </a:xfrm>
            <a:custGeom>
              <a:avLst/>
              <a:gdLst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98550 w 1752600"/>
                <a:gd name="connsiteY4" fmla="*/ 1663700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  <a:gd name="connsiteX0" fmla="*/ 0 w 1752600"/>
                <a:gd name="connsiteY0" fmla="*/ 1219200 h 1663700"/>
                <a:gd name="connsiteX1" fmla="*/ 990600 w 1752600"/>
                <a:gd name="connsiteY1" fmla="*/ 0 h 1663700"/>
                <a:gd name="connsiteX2" fmla="*/ 1644650 w 1752600"/>
                <a:gd name="connsiteY2" fmla="*/ 127000 h 1663700"/>
                <a:gd name="connsiteX3" fmla="*/ 1752600 w 1752600"/>
                <a:gd name="connsiteY3" fmla="*/ 412750 h 1663700"/>
                <a:gd name="connsiteX4" fmla="*/ 1079500 w 1752600"/>
                <a:gd name="connsiteY4" fmla="*/ 1649413 h 1663700"/>
                <a:gd name="connsiteX5" fmla="*/ 527050 w 1752600"/>
                <a:gd name="connsiteY5" fmla="*/ 1663700 h 1663700"/>
                <a:gd name="connsiteX6" fmla="*/ 0 w 1752600"/>
                <a:gd name="connsiteY6" fmla="*/ 121920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2600" h="1663700">
                  <a:moveTo>
                    <a:pt x="0" y="1219200"/>
                  </a:moveTo>
                  <a:lnTo>
                    <a:pt x="990600" y="0"/>
                  </a:lnTo>
                  <a:lnTo>
                    <a:pt x="1644650" y="127000"/>
                  </a:lnTo>
                  <a:lnTo>
                    <a:pt x="1752600" y="412750"/>
                  </a:lnTo>
                  <a:lnTo>
                    <a:pt x="1079500" y="1649413"/>
                  </a:lnTo>
                  <a:lnTo>
                    <a:pt x="527050" y="1663700"/>
                  </a:lnTo>
                  <a:lnTo>
                    <a:pt x="0" y="12192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51424" y="3073400"/>
              <a:ext cx="1762125" cy="1727200"/>
            </a:xfrm>
            <a:custGeom>
              <a:avLst/>
              <a:gdLst>
                <a:gd name="connsiteX0" fmla="*/ 736600 w 1752600"/>
                <a:gd name="connsiteY0" fmla="*/ 1727200 h 1727200"/>
                <a:gd name="connsiteX1" fmla="*/ 1752600 w 1752600"/>
                <a:gd name="connsiteY1" fmla="*/ 590550 h 1727200"/>
                <a:gd name="connsiteX2" fmla="*/ 654050 w 1752600"/>
                <a:gd name="connsiteY2" fmla="*/ 0 h 1727200"/>
                <a:gd name="connsiteX3" fmla="*/ 0 w 1752600"/>
                <a:gd name="connsiteY3" fmla="*/ 1257300 h 1727200"/>
                <a:gd name="connsiteX4" fmla="*/ 736600 w 1752600"/>
                <a:gd name="connsiteY4" fmla="*/ 1727200 h 1727200"/>
                <a:gd name="connsiteX0" fmla="*/ 746125 w 1762125"/>
                <a:gd name="connsiteY0" fmla="*/ 1727200 h 1727200"/>
                <a:gd name="connsiteX1" fmla="*/ 1762125 w 1762125"/>
                <a:gd name="connsiteY1" fmla="*/ 590550 h 1727200"/>
                <a:gd name="connsiteX2" fmla="*/ 663575 w 1762125"/>
                <a:gd name="connsiteY2" fmla="*/ 0 h 1727200"/>
                <a:gd name="connsiteX3" fmla="*/ 0 w 1762125"/>
                <a:gd name="connsiteY3" fmla="*/ 1228725 h 1727200"/>
                <a:gd name="connsiteX4" fmla="*/ 746125 w 1762125"/>
                <a:gd name="connsiteY4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5" h="1727200">
                  <a:moveTo>
                    <a:pt x="746125" y="1727200"/>
                  </a:moveTo>
                  <a:lnTo>
                    <a:pt x="1762125" y="590550"/>
                  </a:lnTo>
                  <a:lnTo>
                    <a:pt x="663575" y="0"/>
                  </a:lnTo>
                  <a:lnTo>
                    <a:pt x="0" y="1228725"/>
                  </a:lnTo>
                  <a:lnTo>
                    <a:pt x="746125" y="172720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>
            <a:off x="1907704" y="3501008"/>
            <a:ext cx="391402" cy="64442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1907704" y="2587912"/>
            <a:ext cx="466934" cy="913096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299106" y="4149080"/>
            <a:ext cx="230277" cy="8643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519784" y="3571336"/>
            <a:ext cx="1288189" cy="664175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301151" y="3682066"/>
            <a:ext cx="1007153" cy="111570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 flipV="1">
            <a:off x="5544096" y="4304652"/>
            <a:ext cx="757056" cy="49312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6215248" y="3059480"/>
            <a:ext cx="1093056" cy="60797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6088874" y="2756848"/>
            <a:ext cx="126373" cy="30263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544096" y="3059480"/>
            <a:ext cx="671150" cy="124517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4984162" y="4304652"/>
            <a:ext cx="561292" cy="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4457783" y="3861048"/>
            <a:ext cx="526379" cy="443607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4457783" y="2631248"/>
            <a:ext cx="978316" cy="12298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5436096" y="2631248"/>
            <a:ext cx="652778" cy="12560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2374637" y="2587912"/>
            <a:ext cx="1337439" cy="513428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712076" y="3101340"/>
            <a:ext cx="106984" cy="475790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3819060" y="3571336"/>
            <a:ext cx="248884" cy="192229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4067944" y="3763566"/>
            <a:ext cx="389839" cy="97482"/>
          </a:xfrm>
          <a:prstGeom prst="line">
            <a:avLst/>
          </a:prstGeom>
          <a:ln w="5715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1859756" y="2536800"/>
            <a:ext cx="5502548" cy="2320619"/>
            <a:chOff x="1355700" y="2536800"/>
            <a:chExt cx="5502548" cy="2320619"/>
          </a:xfrm>
        </p:grpSpPr>
        <p:sp>
          <p:nvSpPr>
            <p:cNvPr id="267" name="Oval 266"/>
            <p:cNvSpPr/>
            <p:nvPr/>
          </p:nvSpPr>
          <p:spPr>
            <a:xfrm>
              <a:off x="1971327" y="4163553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8" name="Oval 267"/>
            <p:cNvSpPr/>
            <p:nvPr/>
          </p:nvSpPr>
          <p:spPr>
            <a:xfrm>
              <a:off x="1741050" y="409143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9" name="Oval 268"/>
            <p:cNvSpPr/>
            <p:nvPr/>
          </p:nvSpPr>
          <p:spPr>
            <a:xfrm>
              <a:off x="4418684" y="425084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0" name="Oval 269"/>
            <p:cNvSpPr/>
            <p:nvPr/>
          </p:nvSpPr>
          <p:spPr>
            <a:xfrm>
              <a:off x="4990191" y="4252551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1" name="Oval 270"/>
            <p:cNvSpPr/>
            <p:nvPr/>
          </p:nvSpPr>
          <p:spPr>
            <a:xfrm>
              <a:off x="1355700" y="3450215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2" name="Oval 271"/>
            <p:cNvSpPr/>
            <p:nvPr/>
          </p:nvSpPr>
          <p:spPr>
            <a:xfrm>
              <a:off x="1816582" y="25368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3" name="Oval 272"/>
            <p:cNvSpPr/>
            <p:nvPr/>
          </p:nvSpPr>
          <p:spPr>
            <a:xfrm>
              <a:off x="3509888" y="371769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4" name="Oval 273"/>
            <p:cNvSpPr/>
            <p:nvPr/>
          </p:nvSpPr>
          <p:spPr>
            <a:xfrm>
              <a:off x="3899728" y="3812398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5" name="Oval 274"/>
            <p:cNvSpPr/>
            <p:nvPr/>
          </p:nvSpPr>
          <p:spPr>
            <a:xfrm>
              <a:off x="5743095" y="4749419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6" name="Oval 275"/>
            <p:cNvSpPr/>
            <p:nvPr/>
          </p:nvSpPr>
          <p:spPr>
            <a:xfrm>
              <a:off x="5648004" y="300548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7" name="Oval 276"/>
            <p:cNvSpPr/>
            <p:nvPr/>
          </p:nvSpPr>
          <p:spPr>
            <a:xfrm>
              <a:off x="5540004" y="270892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8" name="Oval 277"/>
            <p:cNvSpPr/>
            <p:nvPr/>
          </p:nvSpPr>
          <p:spPr>
            <a:xfrm>
              <a:off x="4875560" y="2579224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9" name="Oval 278"/>
            <p:cNvSpPr/>
            <p:nvPr/>
          </p:nvSpPr>
          <p:spPr>
            <a:xfrm>
              <a:off x="3153512" y="3038400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8" name="Oval 287"/>
            <p:cNvSpPr/>
            <p:nvPr/>
          </p:nvSpPr>
          <p:spPr>
            <a:xfrm>
              <a:off x="6750248" y="3619857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47" name="Oval 246"/>
          <p:cNvSpPr/>
          <p:nvPr/>
        </p:nvSpPr>
        <p:spPr>
          <a:xfrm>
            <a:off x="3755426" y="3523130"/>
            <a:ext cx="108000" cy="10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Graf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Euler’s </a:t>
            </a:r>
            <a:r>
              <a:rPr lang="en-US" sz="2400" b="1" err="1" smtClean="0">
                <a:solidFill>
                  <a:srgbClr val="C00000"/>
                </a:solidFill>
              </a:rPr>
              <a:t>Sætning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en-US" sz="2400" smtClean="0"/>
              <a:t>: # </a:t>
            </a:r>
            <a:r>
              <a:rPr lang="en-US" sz="2400" err="1" smtClean="0"/>
              <a:t>knuder</a:t>
            </a:r>
            <a:r>
              <a:rPr lang="en-US" sz="2400" smtClean="0"/>
              <a:t> + # </a:t>
            </a:r>
            <a:r>
              <a:rPr lang="en-US" sz="2400" err="1" smtClean="0"/>
              <a:t>flader</a:t>
            </a:r>
            <a:r>
              <a:rPr lang="en-US" sz="2400" smtClean="0"/>
              <a:t> - # </a:t>
            </a:r>
            <a:r>
              <a:rPr lang="en-US" sz="2400" err="1" smtClean="0"/>
              <a:t>kanter</a:t>
            </a:r>
            <a:r>
              <a:rPr lang="en-US" sz="2400" smtClean="0"/>
              <a:t> = 2 </a:t>
            </a:r>
          </a:p>
          <a:p>
            <a:r>
              <a:rPr lang="en-US" sz="200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15       +         4        -          17      =  2</a:t>
            </a:r>
          </a:p>
          <a:p>
            <a:pPr algn="ctr"/>
            <a:r>
              <a:rPr lang="en-US" sz="2000" smtClean="0"/>
              <a:t>(</a:t>
            </a:r>
            <a:r>
              <a:rPr lang="en-US" sz="2000" err="1" smtClean="0"/>
              <a:t>gælder</a:t>
            </a:r>
            <a:r>
              <a:rPr lang="en-US" sz="2000" smtClean="0"/>
              <a:t> for </a:t>
            </a:r>
            <a:r>
              <a:rPr lang="en-US" sz="2000" err="1" smtClean="0"/>
              <a:t>sammenhængende</a:t>
            </a:r>
            <a:r>
              <a:rPr lang="en-US" sz="2000" smtClean="0"/>
              <a:t> </a:t>
            </a:r>
            <a:r>
              <a:rPr lang="en-US" sz="2000" err="1" smtClean="0"/>
              <a:t>grafer</a:t>
            </a:r>
            <a:r>
              <a:rPr lang="en-US" sz="2000" smtClean="0"/>
              <a:t> der </a:t>
            </a:r>
            <a:r>
              <a:rPr lang="en-US" sz="2000" err="1" smtClean="0"/>
              <a:t>kan</a:t>
            </a:r>
            <a:r>
              <a:rPr lang="en-US" sz="2000" smtClean="0"/>
              <a:t> </a:t>
            </a:r>
            <a:r>
              <a:rPr lang="en-US" sz="2000" err="1" smtClean="0"/>
              <a:t>tegnes</a:t>
            </a:r>
            <a:r>
              <a:rPr lang="en-US" sz="2000" smtClean="0"/>
              <a:t> </a:t>
            </a:r>
            <a:r>
              <a:rPr lang="en-US" sz="2000" err="1" smtClean="0"/>
              <a:t>uden</a:t>
            </a:r>
            <a:r>
              <a:rPr lang="en-US" sz="2000" smtClean="0"/>
              <a:t> </a:t>
            </a:r>
            <a:r>
              <a:rPr lang="en-US" sz="2000" err="1" smtClean="0"/>
              <a:t>krydsende</a:t>
            </a:r>
            <a:r>
              <a:rPr lang="en-US" sz="2000" smtClean="0"/>
              <a:t> </a:t>
            </a:r>
            <a:r>
              <a:rPr lang="en-US" sz="2000" err="1" smtClean="0"/>
              <a:t>kanter</a:t>
            </a:r>
            <a:r>
              <a:rPr lang="en-US" sz="2000" smtClean="0"/>
              <a:t>)</a:t>
            </a:r>
            <a:endParaRPr lang="en-US" sz="2000"/>
          </a:p>
        </p:txBody>
      </p:sp>
      <p:grpSp>
        <p:nvGrpSpPr>
          <p:cNvPr id="232" name="Group 231"/>
          <p:cNvGrpSpPr/>
          <p:nvPr/>
        </p:nvGrpSpPr>
        <p:grpSpPr>
          <a:xfrm>
            <a:off x="1258855" y="1556792"/>
            <a:ext cx="1030013" cy="946609"/>
            <a:chOff x="754799" y="1556792"/>
            <a:chExt cx="1030013" cy="94660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355700" y="1916832"/>
              <a:ext cx="42911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754799" y="1556792"/>
              <a:ext cx="936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err="1" smtClean="0">
                  <a:solidFill>
                    <a:srgbClr val="C00000"/>
                  </a:solidFill>
                </a:rPr>
                <a:t>knude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31406" y="2092786"/>
            <a:ext cx="1442906" cy="945614"/>
            <a:chOff x="127350" y="2092786"/>
            <a:chExt cx="1442906" cy="945614"/>
          </a:xfrm>
        </p:grpSpPr>
        <p:cxnSp>
          <p:nvCxnSpPr>
            <p:cNvPr id="95" name="Straight Arrow Connector 94"/>
            <p:cNvCxnSpPr/>
            <p:nvPr/>
          </p:nvCxnSpPr>
          <p:spPr>
            <a:xfrm>
              <a:off x="827584" y="2451831"/>
              <a:ext cx="742672" cy="5865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27350" y="2092786"/>
              <a:ext cx="700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>
                  <a:solidFill>
                    <a:srgbClr val="C00000"/>
                  </a:solidFill>
                </a:rPr>
                <a:t>k</a:t>
              </a:r>
              <a:r>
                <a:rPr lang="en-US" sz="2000" err="1" smtClean="0">
                  <a:solidFill>
                    <a:srgbClr val="C00000"/>
                  </a:solidFill>
                </a:rPr>
                <a:t>ant</a:t>
              </a:r>
              <a:endParaRPr lang="en-US" sz="200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39552" y="3554198"/>
            <a:ext cx="1874692" cy="1314962"/>
            <a:chOff x="35496" y="3554198"/>
            <a:chExt cx="1874692" cy="1314962"/>
          </a:xfrm>
        </p:grpSpPr>
        <p:cxnSp>
          <p:nvCxnSpPr>
            <p:cNvPr id="97" name="Straight Arrow Connector 96"/>
            <p:cNvCxnSpPr/>
            <p:nvPr/>
          </p:nvCxnSpPr>
          <p:spPr>
            <a:xfrm flipV="1">
              <a:off x="754799" y="3554198"/>
              <a:ext cx="1155389" cy="99299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35496" y="4469050"/>
              <a:ext cx="916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err="1" smtClean="0">
                  <a:solidFill>
                    <a:srgbClr val="C00000"/>
                  </a:solidFill>
                </a:rPr>
                <a:t>flade</a:t>
              </a:r>
              <a:endParaRPr lang="en-US" sz="200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7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2" t="22097" r="13563" b="9987"/>
          <a:stretch/>
        </p:blipFill>
        <p:spPr bwMode="auto">
          <a:xfrm>
            <a:off x="-3890" y="0"/>
            <a:ext cx="91478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69522" y="260648"/>
            <a:ext cx="8460940" cy="5544616"/>
            <a:chOff x="269522" y="260648"/>
            <a:chExt cx="8460940" cy="55446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303748" y="340615"/>
              <a:ext cx="1350150" cy="78412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53898" y="1124744"/>
              <a:ext cx="1512168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66066" y="1988840"/>
              <a:ext cx="1260140" cy="72008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166066" y="260648"/>
              <a:ext cx="1044116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26206" y="2708920"/>
              <a:ext cx="2304256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398314" y="3789040"/>
              <a:ext cx="1332148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094058" y="4005064"/>
              <a:ext cx="2304256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094058" y="2708920"/>
              <a:ext cx="1332148" cy="12961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537774" y="1988840"/>
              <a:ext cx="2556284" cy="201622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85546" y="908720"/>
              <a:ext cx="972108" cy="18722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85546" y="340615"/>
              <a:ext cx="1872208" cy="56810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21650" y="2780928"/>
              <a:ext cx="936104" cy="18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357754" y="4581128"/>
              <a:ext cx="720080" cy="100811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077834" y="4005064"/>
              <a:ext cx="2016224" cy="15841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01570" y="4581128"/>
              <a:ext cx="1656184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69522" y="3645024"/>
              <a:ext cx="423047" cy="172819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69522" y="2780928"/>
              <a:ext cx="1188132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537774" y="1124744"/>
              <a:ext cx="1116124" cy="86409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457654" y="1988840"/>
              <a:ext cx="1080120" cy="79208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Isosceles Triangle 67"/>
          <p:cNvSpPr/>
          <p:nvPr/>
        </p:nvSpPr>
        <p:spPr>
          <a:xfrm rot="18694389">
            <a:off x="2506433" y="1920213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18694389">
            <a:off x="5082609" y="3946300"/>
            <a:ext cx="397535" cy="41784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img.e-vaerktoej.dk/5640041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37876" r="9943" b="37737"/>
          <a:stretch/>
        </p:blipFill>
        <p:spPr bwMode="auto">
          <a:xfrm rot="2280000">
            <a:off x="3477008" y="2641949"/>
            <a:ext cx="1231576" cy="3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08520" y="5858108"/>
            <a:ext cx="885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 smtClean="0">
                <a:solidFill>
                  <a:srgbClr val="C00000"/>
                </a:solidFill>
              </a:rPr>
              <a:t>Eksempel</a:t>
            </a:r>
            <a:r>
              <a:rPr lang="en-US" sz="2800" b="1" smtClean="0">
                <a:solidFill>
                  <a:srgbClr val="C00000"/>
                </a:solidFill>
              </a:rPr>
              <a:t>: Find (</a:t>
            </a:r>
            <a:r>
              <a:rPr lang="en-US" sz="2800" b="1" err="1" smtClean="0">
                <a:solidFill>
                  <a:srgbClr val="C00000"/>
                </a:solidFill>
              </a:rPr>
              <a:t>korteste</a:t>
            </a:r>
            <a:r>
              <a:rPr lang="en-US" sz="2800" b="1" smtClean="0">
                <a:solidFill>
                  <a:srgbClr val="C00000"/>
                </a:solidFill>
              </a:rPr>
              <a:t>) </a:t>
            </a:r>
            <a:r>
              <a:rPr lang="en-US" sz="2800" b="1" err="1" smtClean="0">
                <a:solidFill>
                  <a:srgbClr val="C00000"/>
                </a:solidFill>
              </a:rPr>
              <a:t>veje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en-US" sz="2800" b="1" err="1" smtClean="0">
                <a:solidFill>
                  <a:srgbClr val="C00000"/>
                </a:solidFill>
              </a:rPr>
              <a:t>fra</a:t>
            </a:r>
            <a:r>
              <a:rPr lang="en-US" sz="2800" b="1" smtClean="0">
                <a:solidFill>
                  <a:srgbClr val="C00000"/>
                </a:solidFill>
              </a:rPr>
              <a:t> A </a:t>
            </a:r>
            <a:r>
              <a:rPr lang="en-US" sz="2800" b="1" err="1" smtClean="0">
                <a:solidFill>
                  <a:srgbClr val="C00000"/>
                </a:solidFill>
              </a:rPr>
              <a:t>til</a:t>
            </a:r>
            <a:r>
              <a:rPr lang="en-US" sz="2800" b="1" smtClean="0">
                <a:solidFill>
                  <a:srgbClr val="C00000"/>
                </a:solidFill>
              </a:rPr>
              <a:t> B </a:t>
            </a:r>
            <a:r>
              <a:rPr lang="en-US" sz="2800" b="1" err="1" smtClean="0">
                <a:solidFill>
                  <a:srgbClr val="C00000"/>
                </a:solidFill>
              </a:rPr>
              <a:t>i</a:t>
            </a:r>
            <a:r>
              <a:rPr lang="en-US" sz="2800" b="1" smtClean="0">
                <a:solidFill>
                  <a:srgbClr val="C00000"/>
                </a:solidFill>
              </a:rPr>
              <a:t> en </a:t>
            </a:r>
            <a:r>
              <a:rPr lang="en-US" sz="2800" b="1" err="1" smtClean="0">
                <a:solidFill>
                  <a:srgbClr val="C00000"/>
                </a:solidFill>
              </a:rPr>
              <a:t>graf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30184" y="3212976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A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792" y="3068960"/>
            <a:ext cx="43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B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91680" y="6290156"/>
            <a:ext cx="705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Findes</a:t>
            </a:r>
            <a:r>
              <a:rPr lang="en-US" sz="2800" b="1" dirty="0" smtClean="0">
                <a:solidFill>
                  <a:srgbClr val="C00000"/>
                </a:solidFill>
              </a:rPr>
              <a:t> der to </a:t>
            </a:r>
            <a:r>
              <a:rPr lang="en-US" sz="2800" b="1" dirty="0" err="1" smtClean="0">
                <a:solidFill>
                  <a:srgbClr val="C00000"/>
                </a:solidFill>
              </a:rPr>
              <a:t>kant-disjunkte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stier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fra</a:t>
            </a:r>
            <a:r>
              <a:rPr lang="en-US" sz="2800" b="1" dirty="0" smtClean="0">
                <a:solidFill>
                  <a:srgbClr val="C00000"/>
                </a:solidFill>
              </a:rPr>
              <a:t> A </a:t>
            </a:r>
            <a:r>
              <a:rPr lang="en-US" sz="2800" b="1" dirty="0" err="1" smtClean="0">
                <a:solidFill>
                  <a:srgbClr val="C00000"/>
                </a:solidFill>
              </a:rPr>
              <a:t>til</a:t>
            </a:r>
            <a:r>
              <a:rPr lang="en-US" sz="2800" b="1" dirty="0" smtClean="0">
                <a:solidFill>
                  <a:srgbClr val="C00000"/>
                </a:solidFill>
              </a:rPr>
              <a:t> B 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54000" y="1972733"/>
            <a:ext cx="8458200" cy="2015067"/>
          </a:xfrm>
          <a:custGeom>
            <a:avLst/>
            <a:gdLst>
              <a:gd name="connsiteX0" fmla="*/ 8458200 w 8458200"/>
              <a:gd name="connsiteY0" fmla="*/ 1794934 h 2015067"/>
              <a:gd name="connsiteX1" fmla="*/ 6172200 w 8458200"/>
              <a:gd name="connsiteY1" fmla="*/ 745067 h 2015067"/>
              <a:gd name="connsiteX2" fmla="*/ 4834467 w 8458200"/>
              <a:gd name="connsiteY2" fmla="*/ 2015067 h 2015067"/>
              <a:gd name="connsiteX3" fmla="*/ 2269067 w 8458200"/>
              <a:gd name="connsiteY3" fmla="*/ 0 h 2015067"/>
              <a:gd name="connsiteX4" fmla="*/ 1185333 w 8458200"/>
              <a:gd name="connsiteY4" fmla="*/ 795867 h 2015067"/>
              <a:gd name="connsiteX5" fmla="*/ 0 w 8458200"/>
              <a:gd name="connsiteY5" fmla="*/ 1659467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8200" h="2015067">
                <a:moveTo>
                  <a:pt x="8458200" y="1794934"/>
                </a:moveTo>
                <a:lnTo>
                  <a:pt x="6172200" y="745067"/>
                </a:lnTo>
                <a:lnTo>
                  <a:pt x="4834467" y="2015067"/>
                </a:lnTo>
                <a:lnTo>
                  <a:pt x="2269067" y="0"/>
                </a:lnTo>
                <a:lnTo>
                  <a:pt x="1185333" y="795867"/>
                </a:lnTo>
                <a:lnTo>
                  <a:pt x="0" y="1659467"/>
                </a:lnTo>
              </a:path>
            </a:pathLst>
          </a:custGeom>
          <a:noFill/>
          <a:ln w="1270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Freeform 27"/>
          <p:cNvSpPr/>
          <p:nvPr/>
        </p:nvSpPr>
        <p:spPr>
          <a:xfrm>
            <a:off x="270933" y="3632200"/>
            <a:ext cx="8449734" cy="2167467"/>
          </a:xfrm>
          <a:custGeom>
            <a:avLst/>
            <a:gdLst>
              <a:gd name="connsiteX0" fmla="*/ 8449734 w 8449734"/>
              <a:gd name="connsiteY0" fmla="*/ 127000 h 2167467"/>
              <a:gd name="connsiteX1" fmla="*/ 7137400 w 8449734"/>
              <a:gd name="connsiteY1" fmla="*/ 2167467 h 2167467"/>
              <a:gd name="connsiteX2" fmla="*/ 4817534 w 8449734"/>
              <a:gd name="connsiteY2" fmla="*/ 355600 h 2167467"/>
              <a:gd name="connsiteX3" fmla="*/ 2785534 w 8449734"/>
              <a:gd name="connsiteY3" fmla="*/ 1947333 h 2167467"/>
              <a:gd name="connsiteX4" fmla="*/ 2065867 w 8449734"/>
              <a:gd name="connsiteY4" fmla="*/ 931333 h 2167467"/>
              <a:gd name="connsiteX5" fmla="*/ 414867 w 8449734"/>
              <a:gd name="connsiteY5" fmla="*/ 1727200 h 2167467"/>
              <a:gd name="connsiteX6" fmla="*/ 0 w 8449734"/>
              <a:gd name="connsiteY6" fmla="*/ 0 h 216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9734" h="2167467">
                <a:moveTo>
                  <a:pt x="8449734" y="127000"/>
                </a:moveTo>
                <a:lnTo>
                  <a:pt x="7137400" y="2167467"/>
                </a:lnTo>
                <a:lnTo>
                  <a:pt x="4817534" y="355600"/>
                </a:lnTo>
                <a:lnTo>
                  <a:pt x="2785534" y="1947333"/>
                </a:lnTo>
                <a:lnTo>
                  <a:pt x="2065867" y="931333"/>
                </a:lnTo>
                <a:lnTo>
                  <a:pt x="414867" y="172720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6" name="Group 65"/>
          <p:cNvGrpSpPr/>
          <p:nvPr/>
        </p:nvGrpSpPr>
        <p:grpSpPr>
          <a:xfrm>
            <a:off x="163766" y="152656"/>
            <a:ext cx="8640940" cy="5724616"/>
            <a:chOff x="163766" y="152656"/>
            <a:chExt cx="8640940" cy="572461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2197992" y="232623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9790" y="8007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351898" y="26729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32018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60310" y="18808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04426" y="15265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20450" y="260092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624706" y="36810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92558" y="56972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988302" y="389707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72078" y="5481248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51998" y="4473136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95814" y="5265224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3766" y="353703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48142" y="1016752"/>
              <a:ext cx="180000" cy="180000"/>
            </a:xfrm>
            <a:prstGeom prst="ellipse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04248" y="260648"/>
            <a:ext cx="2160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smtClean="0">
                <a:solidFill>
                  <a:schemeClr val="bg1"/>
                </a:solidFill>
              </a:rPr>
              <a:t>Gader</a:t>
            </a:r>
            <a:br>
              <a:rPr lang="da-DK" sz="4400" b="1" smtClean="0">
                <a:solidFill>
                  <a:schemeClr val="bg1"/>
                </a:solidFill>
              </a:rPr>
            </a:br>
            <a:r>
              <a:rPr lang="da-DK" sz="4400" b="1" smtClean="0">
                <a:solidFill>
                  <a:schemeClr val="bg1"/>
                </a:solidFill>
              </a:rPr>
              <a:t> &amp;</a:t>
            </a:r>
            <a:br>
              <a:rPr lang="da-DK" sz="4400" b="1" smtClean="0">
                <a:solidFill>
                  <a:schemeClr val="bg1"/>
                </a:solidFill>
              </a:rPr>
            </a:br>
            <a:r>
              <a:rPr lang="da-DK" sz="4400" b="1" smtClean="0">
                <a:solidFill>
                  <a:schemeClr val="bg1"/>
                </a:solidFill>
              </a:rPr>
              <a:t>Stræder</a:t>
            </a:r>
            <a:endParaRPr lang="da-DK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  <p:bldP spid="72" grpId="0"/>
      <p:bldP spid="73" grpId="0"/>
      <p:bldP spid="75" grpId="0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41450"/>
              </p:ext>
            </p:extLst>
          </p:nvPr>
        </p:nvGraphicFramePr>
        <p:xfrm>
          <a:off x="558654" y="764704"/>
          <a:ext cx="3654424" cy="492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"/>
                <a:gridCol w="301312"/>
                <a:gridCol w="144016"/>
                <a:gridCol w="216024"/>
                <a:gridCol w="179462"/>
                <a:gridCol w="108570"/>
                <a:gridCol w="144776"/>
                <a:gridCol w="215264"/>
                <a:gridCol w="171899"/>
                <a:gridCol w="221832"/>
                <a:gridCol w="133768"/>
                <a:gridCol w="266717"/>
                <a:gridCol w="192071"/>
                <a:gridCol w="167969"/>
                <a:gridCol w="219194"/>
                <a:gridCol w="212854"/>
                <a:gridCol w="245934"/>
              </a:tblGrid>
              <a:tr h="22440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Hor.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 smtClean="0">
                          <a:solidFill>
                            <a:schemeClr val="tx1"/>
                          </a:solidFill>
                        </a:rPr>
                        <a:t>Ska</a:t>
                      </a: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Ry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err="1" smtClean="0">
                          <a:solidFill>
                            <a:schemeClr val="tx1"/>
                          </a:solidFill>
                        </a:rPr>
                        <a:t>Aar</a:t>
                      </a: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IC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Re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3329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ICL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RX</a:t>
                      </a:r>
                      <a:br>
                        <a:rPr lang="da-DK" sz="16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da-DK" sz="1600" b="0" dirty="0" smtClean="0">
                          <a:solidFill>
                            <a:schemeClr val="tx1"/>
                          </a:solidFill>
                        </a:rPr>
                        <a:t>5335</a:t>
                      </a:r>
                      <a:endParaRPr lang="da-DK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/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10:43</a:t>
                      </a:r>
                      <a:endParaRPr lang="da-DK" sz="1600" dirty="0"/>
                    </a:p>
                  </a:txBody>
                  <a:tcPr marL="0" marR="0" marT="0" marB="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10:49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10:57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10:58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11:00</a:t>
                      </a:r>
                      <a:endParaRPr lang="da-DK" sz="1600" dirty="0"/>
                    </a:p>
                  </a:txBody>
                  <a:tcPr marL="0" marR="0"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11:08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11:09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11:11</a:t>
                      </a:r>
                      <a:endParaRPr lang="da-DK" sz="1600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11:12</a:t>
                      </a:r>
                      <a:endParaRPr lang="da-DK" sz="1600" dirty="0"/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11:18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11:25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11:26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11:31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rowSpan="2"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11:40</a:t>
                      </a:r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96666">
                <a:tc>
                  <a:txBody>
                    <a:bodyPr/>
                    <a:lstStyle/>
                    <a:p>
                      <a:pPr algn="ctr"/>
                      <a:endParaRPr lang="da-DK" sz="1600" dirty="0"/>
                    </a:p>
                  </a:txBody>
                  <a:tcPr marL="0" marR="0" marT="0" marB="0"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/>
                    </a:p>
                  </a:txBody>
                  <a:tcPr marL="0" marR="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" name="Freeform 71"/>
          <p:cNvSpPr/>
          <p:nvPr/>
        </p:nvSpPr>
        <p:spPr>
          <a:xfrm>
            <a:off x="1361660" y="1323873"/>
            <a:ext cx="2609799" cy="2749970"/>
          </a:xfrm>
          <a:custGeom>
            <a:avLst/>
            <a:gdLst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76517 w 2635623"/>
              <a:gd name="connsiteY4" fmla="*/ 578223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35623"/>
              <a:gd name="connsiteY0" fmla="*/ 2743200 h 2743200"/>
              <a:gd name="connsiteX1" fmla="*/ 2635623 w 2635623"/>
              <a:gd name="connsiteY1" fmla="*/ 2716306 h 2743200"/>
              <a:gd name="connsiteX2" fmla="*/ 2622176 w 2635623"/>
              <a:gd name="connsiteY2" fmla="*/ 1828800 h 2743200"/>
              <a:gd name="connsiteX3" fmla="*/ 376517 w 2635623"/>
              <a:gd name="connsiteY3" fmla="*/ 1828800 h 2743200"/>
              <a:gd name="connsiteX4" fmla="*/ 382455 w 2635623"/>
              <a:gd name="connsiteY4" fmla="*/ 590099 h 2743200"/>
              <a:gd name="connsiteX5" fmla="*/ 1411941 w 2635623"/>
              <a:gd name="connsiteY5" fmla="*/ 591671 h 2743200"/>
              <a:gd name="connsiteX6" fmla="*/ 1411941 w 2635623"/>
              <a:gd name="connsiteY6" fmla="*/ 0 h 2743200"/>
              <a:gd name="connsiteX7" fmla="*/ 0 w 2635623"/>
              <a:gd name="connsiteY7" fmla="*/ 0 h 2743200"/>
              <a:gd name="connsiteX0" fmla="*/ 645458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22647 w 2622176"/>
              <a:gd name="connsiteY0" fmla="*/ 2761013 h 2761013"/>
              <a:gd name="connsiteX1" fmla="*/ 2617810 w 2622176"/>
              <a:gd name="connsiteY1" fmla="*/ 2745994 h 2761013"/>
              <a:gd name="connsiteX2" fmla="*/ 2622176 w 2622176"/>
              <a:gd name="connsiteY2" fmla="*/ 1828800 h 2761013"/>
              <a:gd name="connsiteX3" fmla="*/ 376517 w 2622176"/>
              <a:gd name="connsiteY3" fmla="*/ 1828800 h 2761013"/>
              <a:gd name="connsiteX4" fmla="*/ 382455 w 2622176"/>
              <a:gd name="connsiteY4" fmla="*/ 590099 h 2761013"/>
              <a:gd name="connsiteX5" fmla="*/ 1411941 w 2622176"/>
              <a:gd name="connsiteY5" fmla="*/ 591671 h 2761013"/>
              <a:gd name="connsiteX6" fmla="*/ 1411941 w 2622176"/>
              <a:gd name="connsiteY6" fmla="*/ 0 h 2761013"/>
              <a:gd name="connsiteX7" fmla="*/ 0 w 2622176"/>
              <a:gd name="connsiteY7" fmla="*/ 0 h 2761013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6517 w 2622176"/>
              <a:gd name="connsiteY3" fmla="*/ 1828800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828800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22176"/>
              <a:gd name="connsiteY0" fmla="*/ 2743200 h 2745994"/>
              <a:gd name="connsiteX1" fmla="*/ 2617810 w 2622176"/>
              <a:gd name="connsiteY1" fmla="*/ 2745994 h 2745994"/>
              <a:gd name="connsiteX2" fmla="*/ 2622176 w 2622176"/>
              <a:gd name="connsiteY2" fmla="*/ 1527524 h 2745994"/>
              <a:gd name="connsiteX3" fmla="*/ 371231 w 2622176"/>
              <a:gd name="connsiteY3" fmla="*/ 1532809 h 2745994"/>
              <a:gd name="connsiteX4" fmla="*/ 382455 w 2622176"/>
              <a:gd name="connsiteY4" fmla="*/ 590099 h 2745994"/>
              <a:gd name="connsiteX5" fmla="*/ 1411941 w 2622176"/>
              <a:gd name="connsiteY5" fmla="*/ 591671 h 2745994"/>
              <a:gd name="connsiteX6" fmla="*/ 1411941 w 2622176"/>
              <a:gd name="connsiteY6" fmla="*/ 0 h 2745994"/>
              <a:gd name="connsiteX7" fmla="*/ 0 w 2622176"/>
              <a:gd name="connsiteY7" fmla="*/ 0 h 2745994"/>
              <a:gd name="connsiteX0" fmla="*/ 734522 w 2617886"/>
              <a:gd name="connsiteY0" fmla="*/ 2743200 h 2745994"/>
              <a:gd name="connsiteX1" fmla="*/ 2617810 w 2617886"/>
              <a:gd name="connsiteY1" fmla="*/ 2745994 h 2745994"/>
              <a:gd name="connsiteX2" fmla="*/ 2601034 w 2617886"/>
              <a:gd name="connsiteY2" fmla="*/ 1532810 h 2745994"/>
              <a:gd name="connsiteX3" fmla="*/ 371231 w 2617886"/>
              <a:gd name="connsiteY3" fmla="*/ 1532809 h 2745994"/>
              <a:gd name="connsiteX4" fmla="*/ 382455 w 2617886"/>
              <a:gd name="connsiteY4" fmla="*/ 590099 h 2745994"/>
              <a:gd name="connsiteX5" fmla="*/ 1411941 w 2617886"/>
              <a:gd name="connsiteY5" fmla="*/ 591671 h 2745994"/>
              <a:gd name="connsiteX6" fmla="*/ 1411941 w 2617886"/>
              <a:gd name="connsiteY6" fmla="*/ 0 h 2745994"/>
              <a:gd name="connsiteX7" fmla="*/ 0 w 2617886"/>
              <a:gd name="connsiteY7" fmla="*/ 0 h 2745994"/>
              <a:gd name="connsiteX0" fmla="*/ 734522 w 2618146"/>
              <a:gd name="connsiteY0" fmla="*/ 2743200 h 2745994"/>
              <a:gd name="connsiteX1" fmla="*/ 2617810 w 2618146"/>
              <a:gd name="connsiteY1" fmla="*/ 2745994 h 2745994"/>
              <a:gd name="connsiteX2" fmla="*/ 2616891 w 2618146"/>
              <a:gd name="connsiteY2" fmla="*/ 1532810 h 2745994"/>
              <a:gd name="connsiteX3" fmla="*/ 371231 w 2618146"/>
              <a:gd name="connsiteY3" fmla="*/ 1532809 h 2745994"/>
              <a:gd name="connsiteX4" fmla="*/ 382455 w 2618146"/>
              <a:gd name="connsiteY4" fmla="*/ 590099 h 2745994"/>
              <a:gd name="connsiteX5" fmla="*/ 1411941 w 2618146"/>
              <a:gd name="connsiteY5" fmla="*/ 591671 h 2745994"/>
              <a:gd name="connsiteX6" fmla="*/ 1411941 w 2618146"/>
              <a:gd name="connsiteY6" fmla="*/ 0 h 2745994"/>
              <a:gd name="connsiteX7" fmla="*/ 0 w 2618146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53280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17967"/>
              <a:gd name="connsiteY0" fmla="*/ 2743200 h 2745994"/>
              <a:gd name="connsiteX1" fmla="*/ 2617810 w 2617967"/>
              <a:gd name="connsiteY1" fmla="*/ 2745994 h 2745994"/>
              <a:gd name="connsiteX2" fmla="*/ 2611605 w 2617967"/>
              <a:gd name="connsiteY2" fmla="*/ 1532810 h 2745994"/>
              <a:gd name="connsiteX3" fmla="*/ 371231 w 2617967"/>
              <a:gd name="connsiteY3" fmla="*/ 1816589 h 2745994"/>
              <a:gd name="connsiteX4" fmla="*/ 382455 w 2617967"/>
              <a:gd name="connsiteY4" fmla="*/ 590099 h 2745994"/>
              <a:gd name="connsiteX5" fmla="*/ 1411941 w 2617967"/>
              <a:gd name="connsiteY5" fmla="*/ 591671 h 2745994"/>
              <a:gd name="connsiteX6" fmla="*/ 1411941 w 2617967"/>
              <a:gd name="connsiteY6" fmla="*/ 0 h 2745994"/>
              <a:gd name="connsiteX7" fmla="*/ 0 w 2617967"/>
              <a:gd name="connsiteY7" fmla="*/ 0 h 2745994"/>
              <a:gd name="connsiteX0" fmla="*/ 734522 w 2643136"/>
              <a:gd name="connsiteY0" fmla="*/ 2743200 h 2745994"/>
              <a:gd name="connsiteX1" fmla="*/ 2617810 w 2643136"/>
              <a:gd name="connsiteY1" fmla="*/ 2745994 h 2745994"/>
              <a:gd name="connsiteX2" fmla="*/ 2643136 w 2643136"/>
              <a:gd name="connsiteY2" fmla="*/ 1816590 h 2745994"/>
              <a:gd name="connsiteX3" fmla="*/ 371231 w 2643136"/>
              <a:gd name="connsiteY3" fmla="*/ 1816589 h 2745994"/>
              <a:gd name="connsiteX4" fmla="*/ 382455 w 2643136"/>
              <a:gd name="connsiteY4" fmla="*/ 590099 h 2745994"/>
              <a:gd name="connsiteX5" fmla="*/ 1411941 w 2643136"/>
              <a:gd name="connsiteY5" fmla="*/ 591671 h 2745994"/>
              <a:gd name="connsiteX6" fmla="*/ 1411941 w 2643136"/>
              <a:gd name="connsiteY6" fmla="*/ 0 h 2745994"/>
              <a:gd name="connsiteX7" fmla="*/ 0 w 2643136"/>
              <a:gd name="connsiteY7" fmla="*/ 0 h 2745994"/>
              <a:gd name="connsiteX0" fmla="*/ 734522 w 2617865"/>
              <a:gd name="connsiteY0" fmla="*/ 2743200 h 2745994"/>
              <a:gd name="connsiteX1" fmla="*/ 2617810 w 2617865"/>
              <a:gd name="connsiteY1" fmla="*/ 2745994 h 2745994"/>
              <a:gd name="connsiteX2" fmla="*/ 2593130 w 2617865"/>
              <a:gd name="connsiteY2" fmla="*/ 1821352 h 2745994"/>
              <a:gd name="connsiteX3" fmla="*/ 371231 w 2617865"/>
              <a:gd name="connsiteY3" fmla="*/ 1816589 h 2745994"/>
              <a:gd name="connsiteX4" fmla="*/ 382455 w 2617865"/>
              <a:gd name="connsiteY4" fmla="*/ 590099 h 2745994"/>
              <a:gd name="connsiteX5" fmla="*/ 1411941 w 2617865"/>
              <a:gd name="connsiteY5" fmla="*/ 591671 h 2745994"/>
              <a:gd name="connsiteX6" fmla="*/ 1411941 w 2617865"/>
              <a:gd name="connsiteY6" fmla="*/ 0 h 2745994"/>
              <a:gd name="connsiteX7" fmla="*/ 0 w 2617865"/>
              <a:gd name="connsiteY7" fmla="*/ 0 h 2745994"/>
              <a:gd name="connsiteX0" fmla="*/ 734522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60703 w 2617943"/>
              <a:gd name="connsiteY0" fmla="*/ 2747962 h 2747962"/>
              <a:gd name="connsiteX1" fmla="*/ 2617810 w 2617943"/>
              <a:gd name="connsiteY1" fmla="*/ 2745994 h 2747962"/>
              <a:gd name="connsiteX2" fmla="*/ 2609799 w 2617943"/>
              <a:gd name="connsiteY2" fmla="*/ 1818971 h 2747962"/>
              <a:gd name="connsiteX3" fmla="*/ 371231 w 2617943"/>
              <a:gd name="connsiteY3" fmla="*/ 1816589 h 2747962"/>
              <a:gd name="connsiteX4" fmla="*/ 382455 w 2617943"/>
              <a:gd name="connsiteY4" fmla="*/ 590099 h 2747962"/>
              <a:gd name="connsiteX5" fmla="*/ 1411941 w 2617943"/>
              <a:gd name="connsiteY5" fmla="*/ 591671 h 2747962"/>
              <a:gd name="connsiteX6" fmla="*/ 1411941 w 2617943"/>
              <a:gd name="connsiteY6" fmla="*/ 0 h 2747962"/>
              <a:gd name="connsiteX7" fmla="*/ 0 w 2617943"/>
              <a:gd name="connsiteY7" fmla="*/ 0 h 2747962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53945"/>
              <a:gd name="connsiteX1" fmla="*/ 2597932 w 2609799"/>
              <a:gd name="connsiteY1" fmla="*/ 2753945 h 2753945"/>
              <a:gd name="connsiteX2" fmla="*/ 2609799 w 2609799"/>
              <a:gd name="connsiteY2" fmla="*/ 1818971 h 2753945"/>
              <a:gd name="connsiteX3" fmla="*/ 371231 w 2609799"/>
              <a:gd name="connsiteY3" fmla="*/ 1816589 h 2753945"/>
              <a:gd name="connsiteX4" fmla="*/ 382455 w 2609799"/>
              <a:gd name="connsiteY4" fmla="*/ 590099 h 2753945"/>
              <a:gd name="connsiteX5" fmla="*/ 1411941 w 2609799"/>
              <a:gd name="connsiteY5" fmla="*/ 591671 h 2753945"/>
              <a:gd name="connsiteX6" fmla="*/ 1411941 w 2609799"/>
              <a:gd name="connsiteY6" fmla="*/ 0 h 2753945"/>
              <a:gd name="connsiteX7" fmla="*/ 0 w 2609799"/>
              <a:gd name="connsiteY7" fmla="*/ 0 h 2753945"/>
              <a:gd name="connsiteX0" fmla="*/ 689278 w 2617943"/>
              <a:gd name="connsiteY0" fmla="*/ 2743200 h 2745994"/>
              <a:gd name="connsiteX1" fmla="*/ 2617810 w 2617943"/>
              <a:gd name="connsiteY1" fmla="*/ 2745994 h 2745994"/>
              <a:gd name="connsiteX2" fmla="*/ 2609799 w 2617943"/>
              <a:gd name="connsiteY2" fmla="*/ 1818971 h 2745994"/>
              <a:gd name="connsiteX3" fmla="*/ 371231 w 2617943"/>
              <a:gd name="connsiteY3" fmla="*/ 1816589 h 2745994"/>
              <a:gd name="connsiteX4" fmla="*/ 382455 w 2617943"/>
              <a:gd name="connsiteY4" fmla="*/ 590099 h 2745994"/>
              <a:gd name="connsiteX5" fmla="*/ 1411941 w 2617943"/>
              <a:gd name="connsiteY5" fmla="*/ 591671 h 2745994"/>
              <a:gd name="connsiteX6" fmla="*/ 1411941 w 2617943"/>
              <a:gd name="connsiteY6" fmla="*/ 0 h 2745994"/>
              <a:gd name="connsiteX7" fmla="*/ 0 w 2617943"/>
              <a:gd name="connsiteY7" fmla="*/ 0 h 2745994"/>
              <a:gd name="connsiteX0" fmla="*/ 689278 w 2609799"/>
              <a:gd name="connsiteY0" fmla="*/ 2743200 h 2749970"/>
              <a:gd name="connsiteX1" fmla="*/ 2601907 w 2609799"/>
              <a:gd name="connsiteY1" fmla="*/ 2749970 h 2749970"/>
              <a:gd name="connsiteX2" fmla="*/ 2609799 w 2609799"/>
              <a:gd name="connsiteY2" fmla="*/ 1818971 h 2749970"/>
              <a:gd name="connsiteX3" fmla="*/ 371231 w 2609799"/>
              <a:gd name="connsiteY3" fmla="*/ 1816589 h 2749970"/>
              <a:gd name="connsiteX4" fmla="*/ 382455 w 2609799"/>
              <a:gd name="connsiteY4" fmla="*/ 590099 h 2749970"/>
              <a:gd name="connsiteX5" fmla="*/ 1411941 w 2609799"/>
              <a:gd name="connsiteY5" fmla="*/ 591671 h 2749970"/>
              <a:gd name="connsiteX6" fmla="*/ 1411941 w 2609799"/>
              <a:gd name="connsiteY6" fmla="*/ 0 h 2749970"/>
              <a:gd name="connsiteX7" fmla="*/ 0 w 2609799"/>
              <a:gd name="connsiteY7" fmla="*/ 0 h 274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799" h="2749970">
                <a:moveTo>
                  <a:pt x="689278" y="2743200"/>
                </a:moveTo>
                <a:lnTo>
                  <a:pt x="2601907" y="2749970"/>
                </a:lnTo>
                <a:cubicBezTo>
                  <a:pt x="2603362" y="2444239"/>
                  <a:pt x="2608344" y="2124702"/>
                  <a:pt x="2609799" y="1818971"/>
                </a:cubicBezTo>
                <a:lnTo>
                  <a:pt x="371231" y="1816589"/>
                </a:lnTo>
                <a:cubicBezTo>
                  <a:pt x="373210" y="1403689"/>
                  <a:pt x="380476" y="1002999"/>
                  <a:pt x="382455" y="590099"/>
                </a:cubicBezTo>
                <a:lnTo>
                  <a:pt x="1411941" y="591671"/>
                </a:lnTo>
                <a:lnTo>
                  <a:pt x="1411941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head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004048" y="619724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uddrag af køreplaner</a:t>
            </a:r>
            <a:endParaRPr lang="da-DK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da-DK" sz="4000" dirty="0" smtClean="0"/>
              <a:t>Rejseplan (Horsens til Ry)</a:t>
            </a:r>
            <a:endParaRPr lang="da-DK" sz="4000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99857"/>
              </p:ext>
            </p:extLst>
          </p:nvPr>
        </p:nvGraphicFramePr>
        <p:xfrm>
          <a:off x="5004048" y="856192"/>
          <a:ext cx="3528152" cy="5335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5164"/>
                <a:gridCol w="549611"/>
                <a:gridCol w="674525"/>
                <a:gridCol w="1478852"/>
              </a:tblGrid>
              <a:tr h="198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Ank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Station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IC125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11:12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Re3329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11:31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06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ICL27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Horsens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RX5335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10:49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Aarhus H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Skanderborg St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11:18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 St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8542"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51520" y="5771872"/>
            <a:ext cx="4248472" cy="969496"/>
          </a:xfrm>
          <a:prstGeom prst="rect">
            <a:avLst/>
          </a:prstGeom>
          <a:solidFill>
            <a:srgbClr val="FFC000"/>
          </a:solidFill>
        </p:spPr>
        <p:txBody>
          <a:bodyPr wrap="square" tIns="0" rtlCol="0">
            <a:spAutoFit/>
          </a:bodyPr>
          <a:lstStyle/>
          <a:p>
            <a:pPr algn="ctr"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 algn="ctr">
              <a:tabLst>
                <a:tab pos="182563" algn="l"/>
              </a:tabLst>
            </a:pPr>
            <a:r>
              <a:rPr lang="da-DK" sz="2000" dirty="0" smtClean="0"/>
              <a:t>Find tidligste knude for </a:t>
            </a:r>
            <a:r>
              <a:rPr lang="da-DK" sz="2000" b="1" dirty="0" smtClean="0">
                <a:solidFill>
                  <a:srgbClr val="C00000"/>
                </a:solidFill>
              </a:rPr>
              <a:t>Ry</a:t>
            </a:r>
            <a:r>
              <a:rPr lang="da-DK" sz="2000" dirty="0" smtClean="0">
                <a:solidFill>
                  <a:srgbClr val="C00000"/>
                </a:solidFill>
              </a:rPr>
              <a:t> </a:t>
            </a:r>
            <a:r>
              <a:rPr lang="da-DK" sz="2000" dirty="0" smtClean="0"/>
              <a:t>der kan nås fra en given start-knude i </a:t>
            </a:r>
            <a:r>
              <a:rPr lang="da-DK" sz="2000" b="1" dirty="0" smtClean="0">
                <a:solidFill>
                  <a:srgbClr val="C00000"/>
                </a:solidFill>
              </a:rPr>
              <a:t>Horsens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30" y="1222630"/>
            <a:ext cx="2106972" cy="4150586"/>
            <a:chOff x="6282940" y="1942710"/>
            <a:chExt cx="2106972" cy="4150586"/>
          </a:xfrm>
        </p:grpSpPr>
        <p:sp>
          <p:nvSpPr>
            <p:cNvPr id="77" name="Isosceles Triangle 76"/>
            <p:cNvSpPr/>
            <p:nvPr/>
          </p:nvSpPr>
          <p:spPr>
            <a:xfrm rot="5400000">
              <a:off x="7040702" y="2898621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 rot="5400000">
              <a:off x="8244423" y="22855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8245912" y="381078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0" name="Isosceles Triangle 79"/>
            <p:cNvSpPr/>
            <p:nvPr/>
          </p:nvSpPr>
          <p:spPr>
            <a:xfrm rot="5400000">
              <a:off x="7822490" y="53372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7821001" y="411307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7047654" y="197871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3" name="Isosceles Triangle 82"/>
            <p:cNvSpPr/>
            <p:nvPr/>
          </p:nvSpPr>
          <p:spPr>
            <a:xfrm rot="-5400000">
              <a:off x="6255566" y="260090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4" name="Isosceles Triangle 83"/>
            <p:cNvSpPr/>
            <p:nvPr/>
          </p:nvSpPr>
          <p:spPr>
            <a:xfrm rot="-5400000">
              <a:off x="6246940" y="350102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Isosceles Triangle 84"/>
            <p:cNvSpPr/>
            <p:nvPr/>
          </p:nvSpPr>
          <p:spPr>
            <a:xfrm rot="-5400000">
              <a:off x="6536484" y="473378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Isosceles Triangle 85"/>
            <p:cNvSpPr/>
            <p:nvPr/>
          </p:nvSpPr>
          <p:spPr>
            <a:xfrm rot="-5400000">
              <a:off x="6246940" y="503044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Isosceles Triangle 86"/>
            <p:cNvSpPr/>
            <p:nvPr/>
          </p:nvSpPr>
          <p:spPr>
            <a:xfrm rot="-5400000">
              <a:off x="6902150" y="59492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7462450" y="32129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9" name="Isosceles Triangle 88"/>
            <p:cNvSpPr/>
            <p:nvPr/>
          </p:nvSpPr>
          <p:spPr>
            <a:xfrm rot="-5400000">
              <a:off x="6896524" y="442850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Isosceles Triangle 89"/>
            <p:cNvSpPr/>
            <p:nvPr/>
          </p:nvSpPr>
          <p:spPr>
            <a:xfrm rot="-5400000">
              <a:off x="6899282" y="56424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76576" y="1143795"/>
            <a:ext cx="2780754" cy="4203543"/>
            <a:chOff x="5764386" y="1863875"/>
            <a:chExt cx="2780754" cy="4203543"/>
          </a:xfrm>
        </p:grpSpPr>
        <p:sp>
          <p:nvSpPr>
            <p:cNvPr id="15" name="Oval 14"/>
            <p:cNvSpPr/>
            <p:nvPr/>
          </p:nvSpPr>
          <p:spPr>
            <a:xfrm>
              <a:off x="5778884" y="409972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787526" y="318711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96336" y="317547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388440" y="349239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388424" y="37890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388424" y="47079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35582" y="47251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47550" y="501319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147550" y="53098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795622" y="562376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04248" y="592341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947766" y="592340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596352" y="562374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956392" y="530983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47750" y="501317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2914" y="439960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95622" y="441125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953392" y="409732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147550" y="378904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47550" y="3483756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38924" y="28732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15619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90182" y="256490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193182" y="2878830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804248" y="227688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79814" y="2250994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787526" y="1954352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90182" y="1962978"/>
              <a:ext cx="144000" cy="144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6780854" y="219318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 rot="10800000">
              <a:off x="6132892" y="24674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6130776" y="277457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7174912" y="27809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7176988" y="24738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7573052" y="307741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8365140" y="339300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Isosceles Triangle 51"/>
            <p:cNvSpPr/>
            <p:nvPr/>
          </p:nvSpPr>
          <p:spPr>
            <a:xfrm rot="10800000">
              <a:off x="8365140" y="368954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6130777" y="3700090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6124426" y="338239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5772852" y="309862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5764386" y="186387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7170638" y="187657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Isosceles Triangle 57"/>
            <p:cNvSpPr/>
            <p:nvPr/>
          </p:nvSpPr>
          <p:spPr>
            <a:xfrm rot="10800000">
              <a:off x="5766502" y="400506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6132892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6132892" y="520590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6418809" y="4623493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6780964" y="431214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7170639" y="4305796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7933092" y="400082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Isosceles Triangle 64"/>
            <p:cNvSpPr/>
            <p:nvPr/>
          </p:nvSpPr>
          <p:spPr>
            <a:xfrm rot="10800000">
              <a:off x="7928819" y="4911525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7937327" y="5212257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7933092" y="5822229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6787314" y="5824314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6778849" y="55299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7575210" y="5517232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8365140" y="4606528"/>
              <a:ext cx="180000" cy="10800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48569" r="43048" b="36038"/>
          <a:stretch/>
        </p:blipFill>
        <p:spPr>
          <a:xfrm>
            <a:off x="5169022" y="4390513"/>
            <a:ext cx="3204673" cy="1673428"/>
          </a:xfrm>
        </p:spPr>
      </p:pic>
    </p:spTree>
    <p:extLst>
      <p:ext uri="{BB962C8B-B14F-4D97-AF65-F5344CB8AC3E}">
        <p14:creationId xmlns:p14="http://schemas.microsoft.com/office/powerpoint/2010/main" val="40124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14" grpId="0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>
                <a:solidFill>
                  <a:srgbClr val="C00000"/>
                </a:solidFill>
              </a:rPr>
              <a:t>Opdatering af Regneark</a:t>
            </a:r>
            <a:endParaRPr lang="da-DK" b="1">
              <a:solidFill>
                <a:srgbClr val="C0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243643" y="4628354"/>
            <a:ext cx="1990293" cy="1523749"/>
            <a:chOff x="5534035" y="1928603"/>
            <a:chExt cx="1990293" cy="1523749"/>
          </a:xfrm>
        </p:grpSpPr>
        <p:cxnSp>
          <p:nvCxnSpPr>
            <p:cNvPr id="6" name="Straight Arrow Connector 5"/>
            <p:cNvCxnSpPr>
              <a:endCxn id="9" idx="3"/>
            </p:cNvCxnSpPr>
            <p:nvPr/>
          </p:nvCxnSpPr>
          <p:spPr>
            <a:xfrm flipV="1">
              <a:off x="5725323" y="2235882"/>
              <a:ext cx="686956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>
              <a:off x="5725323" y="2108603"/>
              <a:ext cx="634235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5725323" y="2108603"/>
              <a:ext cx="686956" cy="445694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0" idx="2"/>
            </p:cNvCxnSpPr>
            <p:nvPr/>
          </p:nvCxnSpPr>
          <p:spPr>
            <a:xfrm>
              <a:off x="5714035" y="2681576"/>
              <a:ext cx="645523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1" idx="1"/>
            </p:cNvCxnSpPr>
            <p:nvPr/>
          </p:nvCxnSpPr>
          <p:spPr>
            <a:xfrm>
              <a:off x="5714035" y="2678485"/>
              <a:ext cx="699406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4"/>
              <a:endCxn id="11" idx="0"/>
            </p:cNvCxnSpPr>
            <p:nvPr/>
          </p:nvCxnSpPr>
          <p:spPr>
            <a:xfrm>
              <a:off x="6539558" y="2861576"/>
              <a:ext cx="1162" cy="230776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2" idx="1"/>
            </p:cNvCxnSpPr>
            <p:nvPr/>
          </p:nvCxnSpPr>
          <p:spPr>
            <a:xfrm>
              <a:off x="6540720" y="2108603"/>
              <a:ext cx="676329" cy="442603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2" idx="2"/>
            </p:cNvCxnSpPr>
            <p:nvPr/>
          </p:nvCxnSpPr>
          <p:spPr>
            <a:xfrm flipV="1">
              <a:off x="6540720" y="2678485"/>
              <a:ext cx="623608" cy="309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2" idx="3"/>
            </p:cNvCxnSpPr>
            <p:nvPr/>
          </p:nvCxnSpPr>
          <p:spPr>
            <a:xfrm flipV="1">
              <a:off x="6540720" y="2805764"/>
              <a:ext cx="676329" cy="46658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545323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A1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534035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A2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9558" y="2501576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60720" y="3092352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C3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64328" y="2498485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C4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9558" y="1928603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C1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84496" y="4948928"/>
            <a:ext cx="2735748" cy="625212"/>
            <a:chOff x="2915816" y="5661248"/>
            <a:chExt cx="2735748" cy="625212"/>
          </a:xfrm>
        </p:grpSpPr>
        <p:sp>
          <p:nvSpPr>
            <p:cNvPr id="58" name="Oval 57"/>
            <p:cNvSpPr/>
            <p:nvPr/>
          </p:nvSpPr>
          <p:spPr>
            <a:xfrm>
              <a:off x="29158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3909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A2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8661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C1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34126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C2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816416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C3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291564" y="5926460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C4</a:t>
              </a:r>
              <a:endParaRPr lang="en-US" b="1">
                <a:solidFill>
                  <a:schemeClr val="bg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62" idx="6"/>
              <a:endCxn id="63" idx="2"/>
            </p:cNvCxnSpPr>
            <p:nvPr/>
          </p:nvCxnSpPr>
          <p:spPr>
            <a:xfrm>
              <a:off x="5176416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9" idx="6"/>
              <a:endCxn id="60" idx="2"/>
            </p:cNvCxnSpPr>
            <p:nvPr/>
          </p:nvCxnSpPr>
          <p:spPr>
            <a:xfrm>
              <a:off x="3750966" y="6106460"/>
              <a:ext cx="115150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3111258" y="5856711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131749" y="5723763"/>
              <a:ext cx="1305140" cy="214582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70844 h 170844"/>
                <a:gd name="connsiteX1" fmla="*/ 360437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70844 h 170844"/>
                <a:gd name="connsiteX1" fmla="*/ 293106 w 887105"/>
                <a:gd name="connsiteY1" fmla="*/ 0 h 170844"/>
                <a:gd name="connsiteX2" fmla="*/ 887105 w 887105"/>
                <a:gd name="connsiteY2" fmla="*/ 170844 h 170844"/>
                <a:gd name="connsiteX0" fmla="*/ 0 w 887105"/>
                <a:gd name="connsiteY0" fmla="*/ 199129 h 199129"/>
                <a:gd name="connsiteX1" fmla="*/ 520996 w 887105"/>
                <a:gd name="connsiteY1" fmla="*/ 0 h 199129"/>
                <a:gd name="connsiteX2" fmla="*/ 887105 w 887105"/>
                <a:gd name="connsiteY2" fmla="*/ 199129 h 199129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  <a:gd name="connsiteX0" fmla="*/ 0 w 887105"/>
                <a:gd name="connsiteY0" fmla="*/ 199131 h 199131"/>
                <a:gd name="connsiteX1" fmla="*/ 520996 w 887105"/>
                <a:gd name="connsiteY1" fmla="*/ 2 h 199131"/>
                <a:gd name="connsiteX2" fmla="*/ 887105 w 887105"/>
                <a:gd name="connsiteY2" fmla="*/ 199131 h 19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99131">
                  <a:moveTo>
                    <a:pt x="0" y="199131"/>
                  </a:moveTo>
                  <a:cubicBezTo>
                    <a:pt x="99346" y="-2969"/>
                    <a:pt x="373145" y="2"/>
                    <a:pt x="520996" y="2"/>
                  </a:cubicBezTo>
                  <a:cubicBezTo>
                    <a:pt x="668847" y="2"/>
                    <a:pt x="830039" y="87228"/>
                    <a:pt x="887105" y="199131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563332" y="5856710"/>
              <a:ext cx="840333" cy="102173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521266" y="5866590"/>
              <a:ext cx="840333" cy="8824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61498" y="81886"/>
                    <a:pt x="316173" y="0"/>
                    <a:pt x="464024" y="0"/>
                  </a:cubicBezTo>
                  <a:cubicBezTo>
                    <a:pt x="611875" y="0"/>
                    <a:pt x="798963" y="129654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095940" y="5686544"/>
              <a:ext cx="1310054" cy="268286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4692647" y="6106460"/>
              <a:ext cx="115148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/>
            <p:cNvSpPr/>
            <p:nvPr/>
          </p:nvSpPr>
          <p:spPr>
            <a:xfrm>
              <a:off x="3570966" y="5661248"/>
              <a:ext cx="1330038" cy="300710"/>
            </a:xfrm>
            <a:custGeom>
              <a:avLst/>
              <a:gdLst>
                <a:gd name="connsiteX0" fmla="*/ 0 w 893257"/>
                <a:gd name="connsiteY0" fmla="*/ 163773 h 175904"/>
                <a:gd name="connsiteX1" fmla="*/ 464024 w 893257"/>
                <a:gd name="connsiteY1" fmla="*/ 0 h 175904"/>
                <a:gd name="connsiteX2" fmla="*/ 846161 w 893257"/>
                <a:gd name="connsiteY2" fmla="*/ 163773 h 175904"/>
                <a:gd name="connsiteX3" fmla="*/ 887105 w 893257"/>
                <a:gd name="connsiteY3" fmla="*/ 163773 h 175904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  <a:gd name="connsiteX0" fmla="*/ 0 w 887105"/>
                <a:gd name="connsiteY0" fmla="*/ 163773 h 163773"/>
                <a:gd name="connsiteX1" fmla="*/ 464024 w 887105"/>
                <a:gd name="connsiteY1" fmla="*/ 0 h 163773"/>
                <a:gd name="connsiteX2" fmla="*/ 887105 w 887105"/>
                <a:gd name="connsiteY2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7105" h="163773">
                  <a:moveTo>
                    <a:pt x="0" y="163773"/>
                  </a:moveTo>
                  <a:cubicBezTo>
                    <a:pt x="135698" y="53976"/>
                    <a:pt x="316173" y="0"/>
                    <a:pt x="464024" y="0"/>
                  </a:cubicBezTo>
                  <a:cubicBezTo>
                    <a:pt x="611875" y="0"/>
                    <a:pt x="762844" y="27320"/>
                    <a:pt x="887105" y="163773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644008" y="2328818"/>
            <a:ext cx="396044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tabLst>
                <a:tab pos="182563" algn="l"/>
              </a:tabLst>
            </a:pPr>
            <a:r>
              <a:rPr lang="da-DK" sz="2000" b="1" dirty="0" smtClean="0"/>
              <a:t>Algoritme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Så længe der findes en </a:t>
            </a:r>
            <a:r>
              <a:rPr lang="da-DK" dirty="0" err="1"/>
              <a:t>uberegnet</a:t>
            </a:r>
            <a:r>
              <a:rPr lang="da-DK" dirty="0"/>
              <a:t> celle </a:t>
            </a:r>
            <a:r>
              <a:rPr lang="da-DK" b="1" dirty="0">
                <a:solidFill>
                  <a:srgbClr val="00B050"/>
                </a:solidFill>
              </a:rPr>
              <a:t>c</a:t>
            </a:r>
            <a:r>
              <a:rPr lang="da-DK" dirty="0"/>
              <a:t> hvor alle 	afhængigheder er beregnet :</a:t>
            </a:r>
          </a:p>
          <a:p>
            <a:pPr>
              <a:tabLst>
                <a:tab pos="363538" algn="l"/>
              </a:tabLst>
            </a:pPr>
            <a:r>
              <a:rPr lang="da-DK" dirty="0"/>
              <a:t>	Beregn </a:t>
            </a:r>
            <a:r>
              <a:rPr lang="da-DK" b="1" dirty="0" smtClean="0">
                <a:solidFill>
                  <a:srgbClr val="00B050"/>
                </a:solidFill>
              </a:rPr>
              <a:t>c</a:t>
            </a:r>
            <a:endParaRPr lang="da-DK" b="1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84268" y="5632212"/>
            <a:ext cx="4336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err="1" smtClean="0"/>
              <a:t>topologisk</a:t>
            </a:r>
            <a:r>
              <a:rPr lang="en-US" sz="2000" b="1" smtClean="0"/>
              <a:t> </a:t>
            </a:r>
            <a:r>
              <a:rPr lang="en-US" sz="2000" b="1" err="1" smtClean="0"/>
              <a:t>sortering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en-US" smtClean="0"/>
              <a:t> </a:t>
            </a:r>
            <a:r>
              <a:rPr lang="en-US" err="1" smtClean="0"/>
              <a:t>alle</a:t>
            </a:r>
            <a:r>
              <a:rPr lang="en-US" smtClean="0"/>
              <a:t> </a:t>
            </a:r>
            <a:r>
              <a:rPr lang="en-US" err="1" smtClean="0"/>
              <a:t>kanter</a:t>
            </a:r>
            <a:r>
              <a:rPr lang="en-US" smtClean="0"/>
              <a:t> </a:t>
            </a:r>
            <a:r>
              <a:rPr lang="en-US" err="1" smtClean="0"/>
              <a:t>peger</a:t>
            </a:r>
            <a:r>
              <a:rPr lang="en-US" smtClean="0"/>
              <a:t> </a:t>
            </a:r>
            <a:r>
              <a:rPr lang="en-US" err="1" smtClean="0"/>
              <a:t>fra</a:t>
            </a:r>
            <a:r>
              <a:rPr lang="en-US" smtClean="0"/>
              <a:t> </a:t>
            </a:r>
            <a:r>
              <a:rPr lang="en-US" err="1" smtClean="0"/>
              <a:t>venstre</a:t>
            </a:r>
            <a:r>
              <a:rPr lang="en-US" smtClean="0"/>
              <a:t> mod </a:t>
            </a:r>
            <a:r>
              <a:rPr lang="en-US" err="1" smtClean="0"/>
              <a:t>højre</a:t>
            </a:r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284496" y="4808354"/>
            <a:ext cx="27357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36096" y="4427820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 smtClean="0">
                <a:solidFill>
                  <a:srgbClr val="C00000"/>
                </a:solidFill>
              </a:rPr>
              <a:t>beregnings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err="1" smtClean="0">
                <a:solidFill>
                  <a:srgbClr val="C00000"/>
                </a:solidFill>
              </a:rPr>
              <a:t>rækkefølge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1" y="1854502"/>
            <a:ext cx="3600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V="1">
            <a:off x="1237997" y="2636912"/>
            <a:ext cx="180000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7001" y="24844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olidFill>
                  <a:srgbClr val="C00000"/>
                </a:solidFill>
              </a:rPr>
              <a:t>7</a:t>
            </a:r>
            <a:endParaRPr lang="da-DK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75656" y="2454756"/>
            <a:ext cx="36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smtClean="0">
                <a:solidFill>
                  <a:srgbClr val="C00000"/>
                </a:solidFill>
              </a:rPr>
              <a:t>?</a:t>
            </a:r>
            <a:endParaRPr lang="da-DK" sz="600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79712" y="2564904"/>
            <a:ext cx="608780" cy="7878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9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7" grpId="0"/>
      <p:bldP spid="52" grpId="0"/>
      <p:bldP spid="27" grpId="0"/>
      <p:bldP spid="53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1217</Words>
  <Application>Microsoft Office PowerPoint</Application>
  <PresentationFormat>On-screen Show (4:3)</PresentationFormat>
  <Paragraphs>459</Paragraphs>
  <Slides>25</Slides>
  <Notes>25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Indhold : Grafer og Algoritmer</vt:lpstr>
      <vt:lpstr>Største Tomme Cirkel</vt:lpstr>
      <vt:lpstr>Største Tomme Cirkel (II)</vt:lpstr>
      <vt:lpstr>Voronoi Diagram - Konstruktion</vt:lpstr>
      <vt:lpstr>Graf</vt:lpstr>
      <vt:lpstr>PowerPoint Presentation</vt:lpstr>
      <vt:lpstr>Rejseplan (Horsens til Ry)</vt:lpstr>
      <vt:lpstr>Opdatering af Regneark</vt:lpstr>
      <vt:lpstr>Opdatering af Regneark (II)</vt:lpstr>
      <vt:lpstr>Stærke Sammenhængskomponenter</vt:lpstr>
      <vt:lpstr>Stærke Sammenhængskomponenter</vt:lpstr>
      <vt:lpstr>Stærke Sammenhængskomponenter</vt:lpstr>
      <vt:lpstr>xkcd.com/754</vt:lpstr>
      <vt:lpstr>Strømninger i Netværk</vt:lpstr>
      <vt:lpstr>Beregning af Strømninger i Netværk</vt:lpstr>
      <vt:lpstr>Beregning af Strømninger i Netværk</vt:lpstr>
      <vt:lpstr>PowerPoint Presentation</vt:lpstr>
      <vt:lpstr>Lyskryds</vt:lpstr>
      <vt:lpstr>Lyskryds</vt:lpstr>
      <vt:lpstr>PowerPoint Presentation</vt:lpstr>
      <vt:lpstr>PowerPoint Presentation</vt:lpstr>
      <vt:lpstr>Rushhour</vt:lpstr>
      <vt:lpstr>Indhold :  Grafer og Algoritmer</vt:lpstr>
      <vt:lpstr>Opsummering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Gerth Stølting Brodal</cp:lastModifiedBy>
  <cp:revision>144</cp:revision>
  <cp:lastPrinted>2014-04-08T08:38:56Z</cp:lastPrinted>
  <dcterms:created xsi:type="dcterms:W3CDTF">2013-01-12T19:15:06Z</dcterms:created>
  <dcterms:modified xsi:type="dcterms:W3CDTF">2014-04-08T11:36:29Z</dcterms:modified>
</cp:coreProperties>
</file>