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2" r:id="rId5"/>
    <p:sldId id="260" r:id="rId6"/>
    <p:sldId id="288" r:id="rId7"/>
    <p:sldId id="285" r:id="rId8"/>
    <p:sldId id="290" r:id="rId9"/>
    <p:sldId id="324" r:id="rId10"/>
    <p:sldId id="286" r:id="rId11"/>
    <p:sldId id="293" r:id="rId12"/>
    <p:sldId id="295" r:id="rId13"/>
    <p:sldId id="294" r:id="rId14"/>
    <p:sldId id="296" r:id="rId15"/>
    <p:sldId id="297" r:id="rId16"/>
    <p:sldId id="298" r:id="rId17"/>
    <p:sldId id="299" r:id="rId18"/>
    <p:sldId id="302" r:id="rId19"/>
    <p:sldId id="305" r:id="rId20"/>
    <p:sldId id="322" r:id="rId21"/>
    <p:sldId id="32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5D5F"/>
    <a:srgbClr val="FAE3E3"/>
    <a:srgbClr val="0080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86" autoAdjust="0"/>
    <p:restoredTop sz="76167" autoAdjust="0"/>
  </p:normalViewPr>
  <p:slideViewPr>
    <p:cSldViewPr snapToGrid="0" snapToObjects="1">
      <p:cViewPr varScale="1">
        <p:scale>
          <a:sx n="55" d="100"/>
          <a:sy n="55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72"/>
    </p:cViewPr>
  </p:sorterViewPr>
  <p:notesViewPr>
    <p:cSldViewPr snapToGrid="0" snapToObjects="1">
      <p:cViewPr varScale="1">
        <p:scale>
          <a:sx n="85" d="100"/>
          <a:sy n="85" d="100"/>
        </p:scale>
        <p:origin x="-280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3FCA0-C8FF-C54E-866F-A9F9C1B1A60C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7E26D-201D-4A45-9DE7-AB7922FC0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Standard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r>
              <a:rPr lang="da-DK" dirty="0" smtClean="0"/>
              <a:t> operations</a:t>
            </a:r>
          </a:p>
          <a:p>
            <a:r>
              <a:rPr lang="da-DK" dirty="0" smtClean="0"/>
              <a:t>Elemen</a:t>
            </a:r>
            <a:r>
              <a:rPr lang="da-DK" baseline="0" dirty="0" smtClean="0"/>
              <a:t>ts (</a:t>
            </a:r>
            <a:r>
              <a:rPr lang="da-DK" baseline="0" dirty="0" err="1" smtClean="0"/>
              <a:t>objects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</a:t>
            </a:r>
            <a:r>
              <a:rPr lang="da-DK" b="1" baseline="0" dirty="0" err="1" smtClean="0"/>
              <a:t>comparible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keys</a:t>
            </a:r>
            <a:r>
              <a:rPr lang="da-DK" baseline="0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26D-201D-4A45-9DE7-AB7922FC0D0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da-DK" baseline="0" dirty="0" smtClean="0"/>
              <a:t> </a:t>
            </a:r>
            <a:r>
              <a:rPr lang="da-DK" baseline="0" dirty="0" err="1" smtClean="0"/>
              <a:t>Generalize</a:t>
            </a:r>
            <a:r>
              <a:rPr lang="da-DK" baseline="0" dirty="0" smtClean="0"/>
              <a:t> </a:t>
            </a:r>
            <a:r>
              <a:rPr lang="da-DK" baseline="0" dirty="0" smtClean="0"/>
              <a:t>to </a:t>
            </a:r>
            <a:r>
              <a:rPr lang="da-DK" b="1" baseline="0" dirty="0" err="1" smtClean="0"/>
              <a:t>multi-level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hierarchies</a:t>
            </a:r>
            <a:endParaRPr lang="da-DK" baseline="0" dirty="0" smtClean="0"/>
          </a:p>
          <a:p>
            <a:pPr>
              <a:buFont typeface="Arial" charset="0"/>
              <a:buChar char="•"/>
            </a:pPr>
            <a:r>
              <a:rPr lang="da-DK" baseline="0" dirty="0" smtClean="0"/>
              <a:t> Platform </a:t>
            </a:r>
            <a:r>
              <a:rPr lang="da-DK" b="1" baseline="0" dirty="0" smtClean="0"/>
              <a:t>independent</a:t>
            </a:r>
          </a:p>
          <a:p>
            <a:pPr>
              <a:buFont typeface="Arial" charset="0"/>
              <a:buChar char="•"/>
            </a:pPr>
            <a:r>
              <a:rPr lang="da-DK" baseline="0" dirty="0" smtClean="0"/>
              <a:t> </a:t>
            </a:r>
            <a:r>
              <a:rPr lang="da-DK" baseline="0" dirty="0" err="1" smtClean="0"/>
              <a:t>Algorithms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effective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enviroments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</a:t>
            </a:r>
            <a:r>
              <a:rPr lang="da-DK" b="1" baseline="0" dirty="0" err="1" smtClean="0"/>
              <a:t>changing</a:t>
            </a:r>
            <a:r>
              <a:rPr lang="da-DK" b="1" baseline="0" dirty="0" smtClean="0"/>
              <a:t> </a:t>
            </a:r>
            <a:r>
              <a:rPr lang="da-DK" baseline="0" dirty="0" smtClean="0"/>
              <a:t>M and B</a:t>
            </a:r>
          </a:p>
          <a:p>
            <a:pPr>
              <a:buFont typeface="Arial" charset="0"/>
              <a:buNone/>
            </a:pPr>
            <a:endParaRPr lang="da-DK" baseline="0" dirty="0" smtClean="0"/>
          </a:p>
          <a:p>
            <a:pPr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26D-201D-4A45-9DE7-AB7922FC0D0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26D-201D-4A45-9DE7-AB7922FC0D0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Input, middle, and output </a:t>
            </a:r>
            <a:r>
              <a:rPr lang="en-US" b="1" dirty="0" smtClean="0"/>
              <a:t>buffers</a:t>
            </a:r>
            <a:r>
              <a:rPr lang="en-US" dirty="0" smtClean="0"/>
              <a:t> are </a:t>
            </a:r>
            <a:r>
              <a:rPr lang="en-US" b="1" dirty="0" smtClean="0"/>
              <a:t>sorted</a:t>
            </a:r>
            <a:r>
              <a:rPr lang="en-US" dirty="0" smtClean="0"/>
              <a:t> arrays</a:t>
            </a:r>
          </a:p>
          <a:p>
            <a:endParaRPr lang="en-US" dirty="0" smtClean="0"/>
          </a:p>
          <a:p>
            <a:r>
              <a:rPr lang="en-US" dirty="0" smtClean="0"/>
              <a:t>Upper </a:t>
            </a:r>
            <a:r>
              <a:rPr lang="en-US" dirty="0" err="1" smtClean="0"/>
              <a:t>subboxes</a:t>
            </a:r>
            <a:r>
              <a:rPr lang="en-US" dirty="0" smtClean="0"/>
              <a:t> and lower </a:t>
            </a:r>
            <a:r>
              <a:rPr lang="en-US" dirty="0" err="1" smtClean="0"/>
              <a:t>subboxes</a:t>
            </a:r>
            <a:r>
              <a:rPr lang="en-US" dirty="0" smtClean="0"/>
              <a:t> each partition the </a:t>
            </a:r>
            <a:r>
              <a:rPr lang="en-US" dirty="0" err="1" smtClean="0"/>
              <a:t>keyspace</a:t>
            </a:r>
            <a:r>
              <a:rPr lang="en-US" dirty="0" smtClean="0"/>
              <a:t> (like in a search tree).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26D-201D-4A45-9DE7-AB7922FC0D0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Crucial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fact</a:t>
            </a:r>
            <a:r>
              <a:rPr lang="da-DK" baseline="0" dirty="0" smtClean="0"/>
              <a:t> : factor ¼ in </a:t>
            </a:r>
            <a:r>
              <a:rPr lang="da-DK" baseline="0" dirty="0" err="1" smtClean="0"/>
              <a:t>number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subboxes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26D-201D-4A45-9DE7-AB7922FC0D0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26D-201D-4A45-9DE7-AB7922FC0D0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26D-201D-4A45-9DE7-AB7922FC0D0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E26D-201D-4A45-9DE7-AB7922FC0D0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ABC37-2F3B-CC4B-B457-09EC7990F9B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C8844-96BF-3E40-AF9E-58D22C9E4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omic Sans MS"/>
          <a:ea typeface="+mj-ea"/>
          <a:cs typeface="Comic Sans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1044767"/>
            <a:ext cx="8585200" cy="17875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Cache-Oblivious Dynamic Dictionaries with Update/Query Tradeoff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780" y="3413791"/>
            <a:ext cx="3775242" cy="24471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Gerth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Stølting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Brodal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Erik D.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Demaine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Jeremy T. Fineman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John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Iacono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Stefan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Langerman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J. Ian Munro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9743" y="6346212"/>
            <a:ext cx="541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latin typeface="Comic Sans MS" pitchFamily="66" charset="0"/>
              </a:rPr>
              <a:t>Result</a:t>
            </a:r>
            <a:r>
              <a:rPr lang="da-DK" dirty="0" smtClean="0">
                <a:latin typeface="Comic Sans MS" pitchFamily="66" charset="0"/>
              </a:rPr>
              <a:t> </a:t>
            </a:r>
            <a:r>
              <a:rPr lang="da-DK" dirty="0" err="1" smtClean="0">
                <a:latin typeface="Comic Sans MS" pitchFamily="66" charset="0"/>
              </a:rPr>
              <a:t>p</a:t>
            </a:r>
            <a:r>
              <a:rPr lang="da-DK" dirty="0" err="1" smtClean="0">
                <a:latin typeface="Comic Sans MS" pitchFamily="66" charset="0"/>
              </a:rPr>
              <a:t>resented</a:t>
            </a:r>
            <a:r>
              <a:rPr lang="da-DK" dirty="0" smtClean="0">
                <a:latin typeface="Comic Sans MS" pitchFamily="66" charset="0"/>
              </a:rPr>
              <a:t> </a:t>
            </a:r>
            <a:r>
              <a:rPr lang="da-DK" dirty="0" smtClean="0">
                <a:latin typeface="Comic Sans MS" pitchFamily="66" charset="0"/>
              </a:rPr>
              <a:t>at SODA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4" y="46038"/>
            <a:ext cx="9023646" cy="1530166"/>
          </a:xfrm>
        </p:spPr>
        <p:txBody>
          <a:bodyPr>
            <a:normAutofit/>
          </a:bodyPr>
          <a:lstStyle/>
          <a:p>
            <a:r>
              <a:rPr lang="en-US" dirty="0" smtClean="0"/>
              <a:t>Fractional Cascading within </a:t>
            </a:r>
            <a:r>
              <a:rPr lang="en-US" dirty="0" smtClean="0"/>
              <a:t>x-Box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818144" y="1557154"/>
            <a:ext cx="2807367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 input buffer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6" name="Trapezoid 35"/>
          <p:cNvSpPr/>
          <p:nvPr/>
        </p:nvSpPr>
        <p:spPr>
          <a:xfrm>
            <a:off x="120353" y="1831474"/>
            <a:ext cx="6202948" cy="2232526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0354" y="4064000"/>
            <a:ext cx="6202948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output buffer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23511" y="2839456"/>
            <a:ext cx="3783264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3/2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middle buffer</a:t>
            </a:r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477249" y="2034794"/>
            <a:ext cx="952366" cy="561884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0" name="Rectangle 39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1" name="Trapezoid 40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998267" y="2034794"/>
            <a:ext cx="952366" cy="561884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4" name="Rectangle 43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5" name="Trapezoid 44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77283" y="3301268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8" name="Rectangle 4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9" name="Trapezoid 4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936052" y="3301268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2" name="Rectangle 51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3" name="Trapezoid 52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625511" y="3301268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6" name="Rectangle 55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Trapezoid 56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038371" y="2122024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65616" y="3402548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24917" y="1847642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Upper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1/2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9476" y="3141898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Lower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63" name="Right Brace 62"/>
          <p:cNvSpPr/>
          <p:nvPr/>
        </p:nvSpPr>
        <p:spPr>
          <a:xfrm>
            <a:off x="5377348" y="2001712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Brace 63"/>
          <p:cNvSpPr/>
          <p:nvPr/>
        </p:nvSpPr>
        <p:spPr>
          <a:xfrm>
            <a:off x="6196301" y="3287900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rot="5400000">
            <a:off x="1775438" y="1874180"/>
            <a:ext cx="203320" cy="1179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40" idx="0"/>
          </p:cNvCxnSpPr>
          <p:nvPr/>
        </p:nvCxnSpPr>
        <p:spPr>
          <a:xfrm rot="5400000">
            <a:off x="1859918" y="1923373"/>
            <a:ext cx="202528" cy="203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1977609" y="1911268"/>
            <a:ext cx="225925" cy="66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4167660" y="1911265"/>
            <a:ext cx="225925" cy="66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44" idx="0"/>
          </p:cNvCxnSpPr>
          <p:nvPr/>
        </p:nvCxnSpPr>
        <p:spPr>
          <a:xfrm rot="16200000" flipH="1">
            <a:off x="4334286" y="1897038"/>
            <a:ext cx="203320" cy="72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6200000" flipH="1">
            <a:off x="4486686" y="1897039"/>
            <a:ext cx="203320" cy="7218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>
            <a:off x="1397458" y="2693323"/>
            <a:ext cx="225925" cy="66342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1516686" y="2693324"/>
            <a:ext cx="225925" cy="66342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6200000" flipH="1">
            <a:off x="1635916" y="2726493"/>
            <a:ext cx="225923" cy="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16200000" flipH="1">
            <a:off x="1771621" y="2660054"/>
            <a:ext cx="225929" cy="13288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6200000" flipH="1">
            <a:off x="1944436" y="2726495"/>
            <a:ext cx="225930" cy="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2053812" y="2683466"/>
            <a:ext cx="225927" cy="86063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5400000">
            <a:off x="2163180" y="2726497"/>
            <a:ext cx="225928" cy="1588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6200000" flipH="1">
            <a:off x="2299270" y="2727291"/>
            <a:ext cx="225930" cy="2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6200000" flipH="1">
            <a:off x="4134485" y="2727291"/>
            <a:ext cx="225930" cy="2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0800000" flipV="1">
            <a:off x="4313795" y="2614327"/>
            <a:ext cx="310647" cy="225128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4456266" y="2630105"/>
            <a:ext cx="225128" cy="193572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5400000">
            <a:off x="4568159" y="2711784"/>
            <a:ext cx="225930" cy="31016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6200000" flipH="1">
            <a:off x="4671902" y="2638258"/>
            <a:ext cx="227526" cy="17806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rot="16200000" flipH="1">
            <a:off x="3992247" y="2726489"/>
            <a:ext cx="225930" cy="2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16200000" flipH="1">
            <a:off x="3885301" y="2728088"/>
            <a:ext cx="225930" cy="2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16200000" flipH="1">
            <a:off x="4820287" y="2726488"/>
            <a:ext cx="225930" cy="2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rot="5400000">
            <a:off x="2156437" y="3166904"/>
            <a:ext cx="203320" cy="11790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5400000">
            <a:off x="2240917" y="3216097"/>
            <a:ext cx="202528" cy="2031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rot="16200000" flipH="1">
            <a:off x="2395370" y="3233572"/>
            <a:ext cx="228602" cy="985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5400000">
            <a:off x="1821485" y="3921758"/>
            <a:ext cx="225925" cy="66342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5400000">
            <a:off x="1940713" y="3921759"/>
            <a:ext cx="225925" cy="66342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16200000" flipH="1">
            <a:off x="2059943" y="3954928"/>
            <a:ext cx="225923" cy="1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16200000" flipH="1">
            <a:off x="2195648" y="3888489"/>
            <a:ext cx="225929" cy="132881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6200000" flipH="1">
            <a:off x="2368463" y="3954930"/>
            <a:ext cx="225930" cy="1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5400000">
            <a:off x="2477839" y="3911901"/>
            <a:ext cx="225927" cy="86063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5400000">
            <a:off x="2587207" y="3954932"/>
            <a:ext cx="225928" cy="1588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16200000" flipH="1">
            <a:off x="2723297" y="3955726"/>
            <a:ext cx="225930" cy="2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Content Placeholder 3"/>
          <p:cNvSpPr>
            <a:spLocks noGrp="1"/>
          </p:cNvSpPr>
          <p:nvPr>
            <p:ph idx="1"/>
          </p:nvPr>
        </p:nvSpPr>
        <p:spPr>
          <a:xfrm>
            <a:off x="0" y="5776393"/>
            <a:ext cx="9144000" cy="7311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Propagate samples </a:t>
            </a:r>
            <a:r>
              <a:rPr lang="en-US" b="1" dirty="0" smtClean="0"/>
              <a:t>u</a:t>
            </a:r>
            <a:r>
              <a:rPr lang="en-US" b="1" dirty="0" smtClean="0"/>
              <a:t>pwards + </a:t>
            </a:r>
            <a:r>
              <a:rPr lang="en-US" b="1" dirty="0" err="1" smtClean="0"/>
              <a:t>Lookahead</a:t>
            </a:r>
            <a:r>
              <a:rPr lang="en-US" b="1" dirty="0" smtClean="0"/>
              <a:t> pointers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Searching in an x-Box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540" y="4652671"/>
            <a:ext cx="6493519" cy="21122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Describe searches by the recurrence</a:t>
            </a:r>
          </a:p>
          <a:p>
            <a:pPr>
              <a:buClr>
                <a:schemeClr val="tx1"/>
              </a:buClr>
              <a:buNone/>
            </a:pPr>
            <a:r>
              <a:rPr lang="en-US" i="1" dirty="0" smtClean="0">
                <a:solidFill>
                  <a:srgbClr val="0000FF"/>
                </a:solidFill>
              </a:rPr>
              <a:t>			S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= 2</a:t>
            </a:r>
            <a:r>
              <a:rPr lang="en-US" i="1" dirty="0" smtClean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√x</a:t>
            </a:r>
            <a:r>
              <a:rPr lang="en-US" dirty="0" smtClean="0">
                <a:solidFill>
                  <a:srgbClr val="0000FF"/>
                </a:solidFill>
              </a:rPr>
              <a:t>) +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(1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with </a:t>
            </a:r>
            <a:r>
              <a:rPr lang="en-US" dirty="0" smtClean="0"/>
              <a:t>base case </a:t>
            </a:r>
            <a:r>
              <a:rPr lang="en-US" i="1" dirty="0" smtClean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(&lt;</a:t>
            </a:r>
            <a:r>
              <a:rPr lang="en-US" i="1" dirty="0" smtClean="0">
                <a:solidFill>
                  <a:srgbClr val="0000FF"/>
                </a:solidFill>
              </a:rPr>
              <a:t>√B</a:t>
            </a:r>
            <a:r>
              <a:rPr lang="en-US" dirty="0" smtClean="0">
                <a:solidFill>
                  <a:srgbClr val="0000FF"/>
                </a:solidFill>
              </a:rPr>
              <a:t>) = </a:t>
            </a:r>
            <a:r>
              <a:rPr lang="en-US" dirty="0" smtClean="0">
                <a:solidFill>
                  <a:srgbClr val="0000FF"/>
                </a:solidFill>
              </a:rPr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Solves to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log</a:t>
            </a:r>
            <a:r>
              <a:rPr lang="en-US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1818144" y="1476946"/>
            <a:ext cx="2807367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6" name="Trapezoid 35"/>
          <p:cNvSpPr/>
          <p:nvPr/>
        </p:nvSpPr>
        <p:spPr>
          <a:xfrm>
            <a:off x="120353" y="1751266"/>
            <a:ext cx="6202948" cy="2232526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0354" y="3983792"/>
            <a:ext cx="6202948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23511" y="2759248"/>
            <a:ext cx="3783264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4" name="Group 38"/>
          <p:cNvGrpSpPr/>
          <p:nvPr/>
        </p:nvGrpSpPr>
        <p:grpSpPr>
          <a:xfrm>
            <a:off x="1477249" y="1954586"/>
            <a:ext cx="952366" cy="561884"/>
            <a:chOff x="2764062" y="2077776"/>
            <a:chExt cx="952366" cy="561884"/>
          </a:xfrm>
          <a:solidFill>
            <a:srgbClr val="FF0000"/>
          </a:solidFill>
        </p:grpSpPr>
        <p:sp>
          <p:nvSpPr>
            <p:cNvPr id="40" name="Rectangle 39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1" name="Trapezoid 40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5" name="Group 42"/>
          <p:cNvGrpSpPr/>
          <p:nvPr/>
        </p:nvGrpSpPr>
        <p:grpSpPr>
          <a:xfrm>
            <a:off x="3998267" y="1954586"/>
            <a:ext cx="952366" cy="561884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4" name="Rectangle 43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5" name="Trapezoid 44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6" name="Group 46"/>
          <p:cNvGrpSpPr/>
          <p:nvPr/>
        </p:nvGrpSpPr>
        <p:grpSpPr>
          <a:xfrm>
            <a:off x="677283" y="3221060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8" name="Rectangle 4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9" name="Trapezoid 4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1936052" y="3221060"/>
            <a:ext cx="952366" cy="561884"/>
            <a:chOff x="2764062" y="2077776"/>
            <a:chExt cx="952366" cy="561884"/>
          </a:xfrm>
          <a:solidFill>
            <a:srgbClr val="FF0000"/>
          </a:solidFill>
        </p:grpSpPr>
        <p:sp>
          <p:nvSpPr>
            <p:cNvPr id="52" name="Rectangle 51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3" name="Trapezoid 52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8" name="Group 54"/>
          <p:cNvGrpSpPr/>
          <p:nvPr/>
        </p:nvGrpSpPr>
        <p:grpSpPr>
          <a:xfrm>
            <a:off x="4625511" y="3221060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6" name="Rectangle 55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Trapezoid 56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038371" y="2041816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65616" y="3322340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24917" y="1767434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Upper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1/2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9476" y="3061690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Lower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63" name="Right Brace 62"/>
          <p:cNvSpPr/>
          <p:nvPr/>
        </p:nvSpPr>
        <p:spPr>
          <a:xfrm>
            <a:off x="5377348" y="1921504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Brace 63"/>
          <p:cNvSpPr/>
          <p:nvPr/>
        </p:nvSpPr>
        <p:spPr>
          <a:xfrm>
            <a:off x="6196301" y="3207692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rot="5400000">
            <a:off x="1775438" y="1793972"/>
            <a:ext cx="203320" cy="1179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1859918" y="1843165"/>
            <a:ext cx="202528" cy="20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1977609" y="1831060"/>
            <a:ext cx="225925" cy="66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4167660" y="1831057"/>
            <a:ext cx="225925" cy="66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6200000" flipH="1">
            <a:off x="4334286" y="1816830"/>
            <a:ext cx="203320" cy="721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6200000" flipH="1">
            <a:off x="4486686" y="1816831"/>
            <a:ext cx="203320" cy="721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>
            <a:off x="1397458" y="2613115"/>
            <a:ext cx="225925" cy="66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1516686" y="2613116"/>
            <a:ext cx="225925" cy="66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6200000" flipH="1">
            <a:off x="1635916" y="2646285"/>
            <a:ext cx="22592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16200000" flipH="1">
            <a:off x="1771621" y="2579846"/>
            <a:ext cx="225929" cy="132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6200000" flipH="1">
            <a:off x="1944436" y="2646287"/>
            <a:ext cx="22593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2053812" y="2603258"/>
            <a:ext cx="225927" cy="860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5400000">
            <a:off x="2163180" y="2646289"/>
            <a:ext cx="2259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6200000" flipH="1">
            <a:off x="2299270" y="2647083"/>
            <a:ext cx="22593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6200000" flipH="1">
            <a:off x="4134485" y="2647083"/>
            <a:ext cx="22593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10800000" flipV="1">
            <a:off x="4313795" y="2534119"/>
            <a:ext cx="310647" cy="225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4456266" y="2549897"/>
            <a:ext cx="225128" cy="193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5400000">
            <a:off x="4568159" y="2631576"/>
            <a:ext cx="225930" cy="31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6200000" flipH="1">
            <a:off x="4671902" y="2558050"/>
            <a:ext cx="227526" cy="1780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rot="16200000" flipH="1">
            <a:off x="3992247" y="2646281"/>
            <a:ext cx="22593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16200000" flipH="1">
            <a:off x="3885301" y="2647880"/>
            <a:ext cx="22593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16200000" flipH="1">
            <a:off x="4820287" y="2646280"/>
            <a:ext cx="22593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rot="5400000">
            <a:off x="2156437" y="3086696"/>
            <a:ext cx="203320" cy="1179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5400000">
            <a:off x="2240917" y="3135889"/>
            <a:ext cx="202528" cy="203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rot="16200000" flipH="1">
            <a:off x="2395370" y="3153364"/>
            <a:ext cx="228602" cy="98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5400000">
            <a:off x="1821485" y="3841550"/>
            <a:ext cx="225925" cy="66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5400000">
            <a:off x="1940713" y="3841551"/>
            <a:ext cx="225925" cy="66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16200000" flipH="1">
            <a:off x="2059943" y="3874720"/>
            <a:ext cx="22592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16200000" flipH="1">
            <a:off x="2195648" y="3808281"/>
            <a:ext cx="225929" cy="132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6200000" flipH="1">
            <a:off x="2368463" y="3874722"/>
            <a:ext cx="22593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5400000">
            <a:off x="2477839" y="3831693"/>
            <a:ext cx="225927" cy="86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5400000">
            <a:off x="2587207" y="3874724"/>
            <a:ext cx="2259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16200000" flipH="1">
            <a:off x="2723297" y="3875518"/>
            <a:ext cx="22593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968639" y="1479746"/>
            <a:ext cx="287170" cy="271519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255808" y="1410106"/>
            <a:ext cx="2478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size-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 input buffer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096468" y="2759246"/>
            <a:ext cx="287170" cy="271519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rot="16200000" flipH="1">
            <a:off x="1791935" y="1297541"/>
            <a:ext cx="225929" cy="1328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724568" y="2700298"/>
            <a:ext cx="30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size-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3/2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middle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037245" y="3884738"/>
            <a:ext cx="2855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size-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output buffer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664324" y="3983792"/>
            <a:ext cx="287170" cy="271519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rot="16200000" flipH="1">
            <a:off x="2838529" y="4299023"/>
            <a:ext cx="225929" cy="1328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25474"/>
            <a:ext cx="8229600" cy="989263"/>
          </a:xfrm>
        </p:spPr>
        <p:txBody>
          <a:bodyPr>
            <a:normAutofit/>
          </a:bodyPr>
          <a:lstStyle/>
          <a:p>
            <a:r>
              <a:rPr lang="en-US" dirty="0" smtClean="0"/>
              <a:t>Moves all real elements to the output </a:t>
            </a:r>
            <a:r>
              <a:rPr lang="en-US" dirty="0" smtClean="0"/>
              <a:t>buffer in </a:t>
            </a:r>
            <a:r>
              <a:rPr lang="en-US" dirty="0" smtClean="0"/>
              <a:t>sorted order.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818144" y="1557154"/>
            <a:ext cx="2807367" cy="27432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68" name="Trapezoid 67"/>
          <p:cNvSpPr/>
          <p:nvPr/>
        </p:nvSpPr>
        <p:spPr>
          <a:xfrm>
            <a:off x="120353" y="1831474"/>
            <a:ext cx="6202948" cy="2232526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0354" y="4064000"/>
            <a:ext cx="6202948" cy="274320"/>
          </a:xfrm>
          <a:prstGeom prst="rect">
            <a:avLst/>
          </a:prstGeom>
          <a:solidFill>
            <a:srgbClr val="77933C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output buffer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323511" y="2839456"/>
            <a:ext cx="3783264" cy="2743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1477249" y="2034794"/>
            <a:ext cx="952366" cy="561884"/>
            <a:chOff x="2764062" y="2077776"/>
            <a:chExt cx="952366" cy="561884"/>
          </a:xfrm>
          <a:solidFill>
            <a:srgbClr val="E6B9B8"/>
          </a:solidFill>
        </p:grpSpPr>
        <p:sp>
          <p:nvSpPr>
            <p:cNvPr id="72" name="Rectangle 71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3" name="Trapezoid 72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5" name="Group 15"/>
          <p:cNvGrpSpPr/>
          <p:nvPr/>
        </p:nvGrpSpPr>
        <p:grpSpPr>
          <a:xfrm>
            <a:off x="3998267" y="2034794"/>
            <a:ext cx="952366" cy="561884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76" name="Rectangle 75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7" name="Trapezoid 76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6" name="Group 19"/>
          <p:cNvGrpSpPr/>
          <p:nvPr/>
        </p:nvGrpSpPr>
        <p:grpSpPr>
          <a:xfrm>
            <a:off x="677283" y="3287900"/>
            <a:ext cx="952366" cy="561884"/>
            <a:chOff x="2764062" y="2077776"/>
            <a:chExt cx="952366" cy="56188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0" name="Rectangle 79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1" name="Trapezoid 80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7" name="Group 23"/>
          <p:cNvGrpSpPr/>
          <p:nvPr/>
        </p:nvGrpSpPr>
        <p:grpSpPr>
          <a:xfrm>
            <a:off x="1936052" y="3287900"/>
            <a:ext cx="952366" cy="561884"/>
            <a:chOff x="2764062" y="2077776"/>
            <a:chExt cx="952366" cy="56188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4" name="Rectangle 83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5" name="Trapezoid 84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4625511" y="3287900"/>
            <a:ext cx="952366" cy="561884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88" name="Rectangle 8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9" name="Trapezoid 8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4038371" y="2122024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665616" y="3389180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724917" y="1847642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Upper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1/2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94" name="Right Brace 93"/>
          <p:cNvSpPr/>
          <p:nvPr/>
        </p:nvSpPr>
        <p:spPr>
          <a:xfrm>
            <a:off x="5377348" y="2001712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ight Brace 94"/>
          <p:cNvSpPr/>
          <p:nvPr/>
        </p:nvSpPr>
        <p:spPr>
          <a:xfrm>
            <a:off x="6196301" y="3287900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23"/>
          <p:cNvGrpSpPr/>
          <p:nvPr/>
        </p:nvGrpSpPr>
        <p:grpSpPr>
          <a:xfrm>
            <a:off x="3465356" y="3293252"/>
            <a:ext cx="952366" cy="561884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97" name="Rectangle 9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98" name="Trapezoid 9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37" name="Content Placeholder 2"/>
          <p:cNvSpPr txBox="1">
            <a:spLocks/>
          </p:cNvSpPr>
          <p:nvPr/>
        </p:nvSpPr>
        <p:spPr>
          <a:xfrm>
            <a:off x="462552" y="5614737"/>
            <a:ext cx="8229600" cy="98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Lookahead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pointers are rebuilt to facilitate searches. Most </a:t>
            </a:r>
            <a:r>
              <a:rPr lang="en-US" sz="2800" dirty="0" err="1" smtClean="0">
                <a:latin typeface="Comic Sans MS"/>
                <a:cs typeface="Comic Sans MS"/>
              </a:rPr>
              <a:t>subboxes</a:t>
            </a:r>
            <a:r>
              <a:rPr lang="en-US" sz="2800" dirty="0" smtClean="0">
                <a:latin typeface="Comic Sans MS"/>
                <a:cs typeface="Comic Sans MS"/>
              </a:rPr>
              <a:t> remain empty.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18143" y="1559955"/>
            <a:ext cx="611471" cy="271519"/>
          </a:xfrm>
          <a:prstGeom prst="rect">
            <a:avLst/>
          </a:prstGeom>
          <a:solidFill>
            <a:srgbClr val="E6B9B8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07494" y="1476946"/>
            <a:ext cx="2478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size-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 input buffer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23511" y="2842257"/>
            <a:ext cx="1310906" cy="271519"/>
          </a:xfrm>
          <a:prstGeom prst="rect">
            <a:avLst/>
          </a:prstGeom>
          <a:solidFill>
            <a:srgbClr val="E6B9B8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76254" y="2767138"/>
            <a:ext cx="30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size-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3/2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middle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42" name="Group 23"/>
          <p:cNvGrpSpPr/>
          <p:nvPr/>
        </p:nvGrpSpPr>
        <p:grpSpPr>
          <a:xfrm>
            <a:off x="2914575" y="2034794"/>
            <a:ext cx="952366" cy="561884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43" name="Rectangle 42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4" name="Trapezoid 43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449476" y="3182002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Lower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5400000">
            <a:off x="1821483" y="3934929"/>
            <a:ext cx="225925" cy="66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1940711" y="3934930"/>
            <a:ext cx="225925" cy="66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2059941" y="3968099"/>
            <a:ext cx="22592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2195646" y="3901660"/>
            <a:ext cx="225929" cy="132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 flipH="1">
            <a:off x="2368461" y="3968101"/>
            <a:ext cx="22593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2477837" y="3925072"/>
            <a:ext cx="225927" cy="86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2587205" y="3968103"/>
            <a:ext cx="2259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H="1">
            <a:off x="2723295" y="3968897"/>
            <a:ext cx="22593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597491" y="3928780"/>
            <a:ext cx="225925" cy="66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716719" y="3928781"/>
            <a:ext cx="225925" cy="66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6200000" flipH="1">
            <a:off x="835949" y="3961950"/>
            <a:ext cx="22592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971654" y="3895511"/>
            <a:ext cx="225929" cy="132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1144469" y="3961952"/>
            <a:ext cx="22593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1253845" y="3918923"/>
            <a:ext cx="225927" cy="86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1363213" y="3961954"/>
            <a:ext cx="2259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H="1">
            <a:off x="1499303" y="3962748"/>
            <a:ext cx="22593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1775438" y="1874180"/>
            <a:ext cx="203320" cy="1179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1859918" y="1923373"/>
            <a:ext cx="202528" cy="2031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1977609" y="1911268"/>
            <a:ext cx="225925" cy="663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1397458" y="2693323"/>
            <a:ext cx="225925" cy="663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>
            <a:off x="1516686" y="2693324"/>
            <a:ext cx="225925" cy="663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6200000" flipH="1">
            <a:off x="1635916" y="2726493"/>
            <a:ext cx="225923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H="1">
            <a:off x="1771621" y="2660054"/>
            <a:ext cx="225929" cy="1328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6200000" flipH="1">
            <a:off x="1944436" y="2726495"/>
            <a:ext cx="225930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2053812" y="2683466"/>
            <a:ext cx="225927" cy="860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2163180" y="2726497"/>
            <a:ext cx="225928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16200000" flipH="1">
            <a:off x="2299270" y="2727291"/>
            <a:ext cx="225930" cy="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5400000">
            <a:off x="2156437" y="3166904"/>
            <a:ext cx="203320" cy="1179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2240917" y="3216097"/>
            <a:ext cx="202528" cy="2031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H="1">
            <a:off x="2395370" y="3233572"/>
            <a:ext cx="228602" cy="985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0800000" flipV="1">
            <a:off x="1323777" y="3113776"/>
            <a:ext cx="494370" cy="17412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80" idx="0"/>
          </p:cNvCxnSpPr>
          <p:nvPr/>
        </p:nvCxnSpPr>
        <p:spPr>
          <a:xfrm rot="10800000" flipV="1">
            <a:off x="1151058" y="3113776"/>
            <a:ext cx="392534" cy="17412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 flipV="1">
            <a:off x="926472" y="3113775"/>
            <a:ext cx="449176" cy="1741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Batch-Insert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31" y="3848769"/>
            <a:ext cx="8582526" cy="44383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Merge sorted input into input buffer.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2418" y="1557154"/>
            <a:ext cx="1805913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40146" y="1770660"/>
            <a:ext cx="4414769" cy="1737601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147" y="3508262"/>
            <a:ext cx="4414769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6459" y="2555185"/>
            <a:ext cx="2692629" cy="21350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6189" y="1955643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9" name="Rectangle 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" name="Trapezoid 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15"/>
          <p:cNvGrpSpPr/>
          <p:nvPr/>
        </p:nvGrpSpPr>
        <p:grpSpPr>
          <a:xfrm>
            <a:off x="2706563" y="1955643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13" name="Rectangle 12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4" name="Trapezoid 13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436525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17" name="Rectangle 1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rapezoid 1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1332417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21" name="Rectangle 2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2" name="Trapezoid 2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3246562" y="2904214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25" name="Rectangle 24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rapezoid 25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303441" y="1204132"/>
            <a:ext cx="902957" cy="213506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63252" y="11076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332417" y="1557154"/>
            <a:ext cx="677819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05307" y="2555185"/>
            <a:ext cx="1407432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147" y="3508261"/>
            <a:ext cx="573728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47" name="Group 27"/>
          <p:cNvGrpSpPr/>
          <p:nvPr/>
        </p:nvGrpSpPr>
        <p:grpSpPr>
          <a:xfrm>
            <a:off x="1959766" y="1955643"/>
            <a:ext cx="677819" cy="437321"/>
            <a:chOff x="2764062" y="2077776"/>
            <a:chExt cx="952366" cy="561884"/>
          </a:xfrm>
          <a:solidFill>
            <a:schemeClr val="accent3">
              <a:lumMod val="75000"/>
            </a:schemeClr>
          </a:solidFill>
        </p:grpSpPr>
        <p:sp>
          <p:nvSpPr>
            <p:cNvPr id="48" name="Rectangle 4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9" name="Trapezoid 4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5980537" y="1549137"/>
            <a:ext cx="1805913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2" name="Trapezoid 51"/>
          <p:cNvSpPr/>
          <p:nvPr/>
        </p:nvSpPr>
        <p:spPr>
          <a:xfrm>
            <a:off x="4688265" y="1762643"/>
            <a:ext cx="4414769" cy="1737601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688266" y="3500245"/>
            <a:ext cx="4414769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44578" y="2547168"/>
            <a:ext cx="2692629" cy="21350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774308" y="1947626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56" name="Rectangle 55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Trapezoid 56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59" name="Group 15"/>
          <p:cNvGrpSpPr/>
          <p:nvPr/>
        </p:nvGrpSpPr>
        <p:grpSpPr>
          <a:xfrm>
            <a:off x="7354682" y="1947626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60" name="Rectangle 59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1" name="Trapezoid 60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63" name="Group 19"/>
          <p:cNvGrpSpPr/>
          <p:nvPr/>
        </p:nvGrpSpPr>
        <p:grpSpPr>
          <a:xfrm>
            <a:off x="5084644" y="2896197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64" name="Rectangle 63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5" name="Trapezoid 64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67" name="Group 23"/>
          <p:cNvGrpSpPr/>
          <p:nvPr/>
        </p:nvGrpSpPr>
        <p:grpSpPr>
          <a:xfrm>
            <a:off x="5980536" y="2896197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68" name="Rectangle 6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9" name="Trapezoid 6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71" name="Group 27"/>
          <p:cNvGrpSpPr/>
          <p:nvPr/>
        </p:nvGrpSpPr>
        <p:grpSpPr>
          <a:xfrm>
            <a:off x="7894681" y="2896197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72" name="Rectangle 71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3" name="Trapezoid 72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75" name="Rectangle 74"/>
          <p:cNvSpPr/>
          <p:nvPr/>
        </p:nvSpPr>
        <p:spPr>
          <a:xfrm>
            <a:off x="5980536" y="1549136"/>
            <a:ext cx="45719" cy="2135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553426" y="2547168"/>
            <a:ext cx="1407432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688266" y="3500244"/>
            <a:ext cx="573728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78" name="Group 27"/>
          <p:cNvGrpSpPr/>
          <p:nvPr/>
        </p:nvGrpSpPr>
        <p:grpSpPr>
          <a:xfrm>
            <a:off x="6608580" y="1947626"/>
            <a:ext cx="677819" cy="437321"/>
            <a:chOff x="2764062" y="2077776"/>
            <a:chExt cx="952366" cy="561884"/>
          </a:xfrm>
          <a:solidFill>
            <a:schemeClr val="accent3">
              <a:lumMod val="75000"/>
            </a:schemeClr>
          </a:solidFill>
        </p:grpSpPr>
        <p:sp>
          <p:nvSpPr>
            <p:cNvPr id="79" name="Rectangle 7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0" name="Trapezoid 7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82" name="Rectangle 81"/>
          <p:cNvSpPr/>
          <p:nvPr/>
        </p:nvSpPr>
        <p:spPr>
          <a:xfrm flipH="1">
            <a:off x="7452292" y="1549137"/>
            <a:ext cx="45719" cy="213506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26255" y="1543786"/>
            <a:ext cx="138308" cy="213506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164564" y="1543786"/>
            <a:ext cx="106785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271350" y="1549136"/>
            <a:ext cx="206228" cy="208156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475060" y="1543786"/>
            <a:ext cx="106785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581845" y="1543786"/>
            <a:ext cx="138308" cy="213506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719169" y="1543786"/>
            <a:ext cx="373084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105621" y="1543786"/>
            <a:ext cx="249061" cy="218857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354683" y="1543786"/>
            <a:ext cx="106785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1" name="Right Arrow 90"/>
          <p:cNvSpPr/>
          <p:nvPr/>
        </p:nvSpPr>
        <p:spPr>
          <a:xfrm>
            <a:off x="4259500" y="2133600"/>
            <a:ext cx="693500" cy="366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1489283" y="1451546"/>
            <a:ext cx="1717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input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03539" y="2418364"/>
            <a:ext cx="1900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middle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26783" y="3397859"/>
            <a:ext cx="2236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output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Batch-Insert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95" y="3823369"/>
            <a:ext cx="8716210" cy="128203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Merge sorted input into input buffer.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input buffer is “full enough,” Batch-Insert into upper-level </a:t>
            </a:r>
            <a:r>
              <a:rPr lang="en-US" dirty="0" err="1" smtClean="0"/>
              <a:t>subboxes</a:t>
            </a:r>
            <a:r>
              <a:rPr lang="en-US" dirty="0" smtClean="0"/>
              <a:t> (in chunks of </a:t>
            </a:r>
            <a:r>
              <a:rPr lang="en-US" i="1" dirty="0" err="1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dirty="0" err="1" smtClean="0">
                <a:solidFill>
                  <a:srgbClr val="0000FF"/>
                </a:solidFill>
              </a:rPr>
              <a:t>(√x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2418" y="1557154"/>
            <a:ext cx="1805913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40146" y="1770660"/>
            <a:ext cx="4414769" cy="1737601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147" y="3508262"/>
            <a:ext cx="4414769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6459" y="2555185"/>
            <a:ext cx="2692629" cy="21350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6189" y="1955643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9" name="Rectangle 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" name="Trapezoid 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15"/>
          <p:cNvGrpSpPr/>
          <p:nvPr/>
        </p:nvGrpSpPr>
        <p:grpSpPr>
          <a:xfrm>
            <a:off x="2706563" y="1955643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13" name="Rectangle 12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4" name="Trapezoid 13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436525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17" name="Rectangle 1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rapezoid 1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1332417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21" name="Rectangle 2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2" name="Trapezoid 2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3246562" y="2904214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25" name="Rectangle 24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rapezoid 25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896840" y="2555185"/>
            <a:ext cx="1407432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147" y="3508261"/>
            <a:ext cx="573728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960461" y="1955643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48" name="Rectangle 4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9" name="Trapezoid 4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5980537" y="1549137"/>
            <a:ext cx="1805913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2" name="Trapezoid 51"/>
          <p:cNvSpPr/>
          <p:nvPr/>
        </p:nvSpPr>
        <p:spPr>
          <a:xfrm>
            <a:off x="4688265" y="1762643"/>
            <a:ext cx="4414769" cy="1737601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688266" y="3500245"/>
            <a:ext cx="4414769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44578" y="2547168"/>
            <a:ext cx="2692629" cy="21350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29" name="Group 54"/>
          <p:cNvGrpSpPr/>
          <p:nvPr/>
        </p:nvGrpSpPr>
        <p:grpSpPr>
          <a:xfrm>
            <a:off x="5774308" y="1947626"/>
            <a:ext cx="677819" cy="437321"/>
            <a:chOff x="2764062" y="2077776"/>
            <a:chExt cx="952366" cy="561884"/>
          </a:xfrm>
          <a:solidFill>
            <a:srgbClr val="604A7B"/>
          </a:solidFill>
        </p:grpSpPr>
        <p:sp>
          <p:nvSpPr>
            <p:cNvPr id="56" name="Rectangle 55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Trapezoid 56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0" name="Group 15"/>
          <p:cNvGrpSpPr/>
          <p:nvPr/>
        </p:nvGrpSpPr>
        <p:grpSpPr>
          <a:xfrm>
            <a:off x="7354682" y="1947626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60" name="Rectangle 59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1" name="Trapezoid 60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1" name="Group 19"/>
          <p:cNvGrpSpPr/>
          <p:nvPr/>
        </p:nvGrpSpPr>
        <p:grpSpPr>
          <a:xfrm>
            <a:off x="5084644" y="2896197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64" name="Rectangle 63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5" name="Trapezoid 64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2" name="Group 23"/>
          <p:cNvGrpSpPr/>
          <p:nvPr/>
        </p:nvGrpSpPr>
        <p:grpSpPr>
          <a:xfrm>
            <a:off x="5980536" y="2896197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68" name="Rectangle 6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9" name="Trapezoid 6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3" name="Group 27"/>
          <p:cNvGrpSpPr/>
          <p:nvPr/>
        </p:nvGrpSpPr>
        <p:grpSpPr>
          <a:xfrm>
            <a:off x="7894681" y="2896197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72" name="Rectangle 71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3" name="Trapezoid 72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76" name="Rectangle 75"/>
          <p:cNvSpPr/>
          <p:nvPr/>
        </p:nvSpPr>
        <p:spPr>
          <a:xfrm>
            <a:off x="5544959" y="2547168"/>
            <a:ext cx="1407432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688266" y="3500244"/>
            <a:ext cx="573728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34" name="Group 27"/>
          <p:cNvGrpSpPr/>
          <p:nvPr/>
        </p:nvGrpSpPr>
        <p:grpSpPr>
          <a:xfrm>
            <a:off x="6608580" y="1947626"/>
            <a:ext cx="677819" cy="437321"/>
            <a:chOff x="2764062" y="2077776"/>
            <a:chExt cx="952366" cy="561884"/>
          </a:xfrm>
          <a:solidFill>
            <a:schemeClr val="accent4">
              <a:lumMod val="75000"/>
            </a:schemeClr>
          </a:solidFill>
        </p:grpSpPr>
        <p:sp>
          <p:nvSpPr>
            <p:cNvPr id="79" name="Rectangle 7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0" name="Trapezoid 7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91" name="Right Arrow 90"/>
          <p:cNvSpPr/>
          <p:nvPr/>
        </p:nvSpPr>
        <p:spPr>
          <a:xfrm>
            <a:off x="4259500" y="2133600"/>
            <a:ext cx="693500" cy="366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980536" y="1549138"/>
            <a:ext cx="382164" cy="213506"/>
          </a:xfrm>
          <a:prstGeom prst="rect">
            <a:avLst/>
          </a:prstGeom>
          <a:solidFill>
            <a:srgbClr val="B3A2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00199" y="1557154"/>
            <a:ext cx="1283713" cy="2135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332417" y="1677466"/>
            <a:ext cx="267781" cy="2054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 rot="5400000">
            <a:off x="1288989" y="1966294"/>
            <a:ext cx="333024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1600199" y="1562021"/>
            <a:ext cx="267781" cy="2054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997866" y="1562021"/>
            <a:ext cx="267781" cy="2054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264566" y="1562021"/>
            <a:ext cx="267781" cy="2054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531266" y="1562021"/>
            <a:ext cx="267781" cy="2054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 rot="5400000">
            <a:off x="1488633" y="1881395"/>
            <a:ext cx="363775" cy="14063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6200000" flipH="1">
            <a:off x="1988327" y="1912126"/>
            <a:ext cx="370957" cy="719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6" idx="2"/>
          </p:cNvCxnSpPr>
          <p:nvPr/>
        </p:nvCxnSpPr>
        <p:spPr>
          <a:xfrm rot="5400000">
            <a:off x="2197284" y="1932427"/>
            <a:ext cx="366090" cy="362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7" idx="2"/>
          </p:cNvCxnSpPr>
          <p:nvPr/>
        </p:nvCxnSpPr>
        <p:spPr>
          <a:xfrm rot="5400000">
            <a:off x="2368734" y="1837177"/>
            <a:ext cx="366090" cy="2267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303539" y="2418364"/>
            <a:ext cx="1900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middle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326783" y="3397859"/>
            <a:ext cx="2236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output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Batch-Insert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95" y="3823368"/>
            <a:ext cx="8716210" cy="217103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Merge sorted input into input buffer.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input buffer is “full enough,” Batch-Insert into upper-level </a:t>
            </a:r>
            <a:r>
              <a:rPr lang="en-US" dirty="0" err="1" smtClean="0"/>
              <a:t>subboxes</a:t>
            </a:r>
            <a:r>
              <a:rPr lang="en-US" dirty="0" smtClean="0"/>
              <a:t> (in chunks of </a:t>
            </a:r>
            <a:r>
              <a:rPr lang="en-US" i="1" dirty="0" err="1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dirty="0" err="1" smtClean="0">
                <a:solidFill>
                  <a:srgbClr val="0000FF"/>
                </a:solidFill>
              </a:rPr>
              <a:t>(√x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Whenever a </a:t>
            </a:r>
            <a:r>
              <a:rPr lang="en-US" dirty="0" err="1" smtClean="0"/>
              <a:t>subbox</a:t>
            </a:r>
            <a:r>
              <a:rPr lang="en-US" dirty="0" smtClean="0"/>
              <a:t> is near capacity, Flush </a:t>
            </a:r>
            <a:r>
              <a:rPr lang="en-US" dirty="0" smtClean="0"/>
              <a:t>it, </a:t>
            </a:r>
            <a:r>
              <a:rPr lang="en-US" dirty="0" smtClean="0"/>
              <a:t>then split it into two </a:t>
            </a:r>
            <a:r>
              <a:rPr lang="en-US" dirty="0" err="1" smtClean="0"/>
              <a:t>subboxes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2418" y="1557154"/>
            <a:ext cx="1805913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40146" y="1770660"/>
            <a:ext cx="4414769" cy="1737601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147" y="3508262"/>
            <a:ext cx="4414769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6459" y="2555185"/>
            <a:ext cx="2692629" cy="21350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6189" y="1955643"/>
            <a:ext cx="677819" cy="437321"/>
            <a:chOff x="2764062" y="2077776"/>
            <a:chExt cx="952366" cy="561884"/>
          </a:xfrm>
          <a:solidFill>
            <a:srgbClr val="B3A2C7"/>
          </a:solidFill>
        </p:grpSpPr>
        <p:sp>
          <p:nvSpPr>
            <p:cNvPr id="9" name="Rectangle 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" name="Trapezoid 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15"/>
          <p:cNvGrpSpPr/>
          <p:nvPr/>
        </p:nvGrpSpPr>
        <p:grpSpPr>
          <a:xfrm>
            <a:off x="2706563" y="1955643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13" name="Rectangle 12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4" name="Trapezoid 13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436525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17" name="Rectangle 1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rapezoid 1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1332417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21" name="Rectangle 2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2" name="Trapezoid 2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3246562" y="2904214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25" name="Rectangle 24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rapezoid 25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896840" y="2555185"/>
            <a:ext cx="1407432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147" y="3508261"/>
            <a:ext cx="573728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914562" y="1953679"/>
            <a:ext cx="677819" cy="437321"/>
            <a:chOff x="2764062" y="2077776"/>
            <a:chExt cx="952366" cy="56188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8" name="Rectangle 4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9" name="Trapezoid 4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5980537" y="1549137"/>
            <a:ext cx="1805913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2" name="Trapezoid 51"/>
          <p:cNvSpPr/>
          <p:nvPr/>
        </p:nvSpPr>
        <p:spPr>
          <a:xfrm>
            <a:off x="4688265" y="1762643"/>
            <a:ext cx="4414769" cy="1737601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688266" y="3500245"/>
            <a:ext cx="4414769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44578" y="2547168"/>
            <a:ext cx="2692629" cy="21350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29" name="Group 54"/>
          <p:cNvGrpSpPr/>
          <p:nvPr/>
        </p:nvGrpSpPr>
        <p:grpSpPr>
          <a:xfrm>
            <a:off x="5774308" y="1947626"/>
            <a:ext cx="677819" cy="437321"/>
            <a:chOff x="2764062" y="2077776"/>
            <a:chExt cx="952366" cy="561884"/>
          </a:xfrm>
          <a:solidFill>
            <a:srgbClr val="B3A2C7"/>
          </a:solidFill>
        </p:grpSpPr>
        <p:sp>
          <p:nvSpPr>
            <p:cNvPr id="56" name="Rectangle 55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Trapezoid 56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0" name="Group 15"/>
          <p:cNvGrpSpPr/>
          <p:nvPr/>
        </p:nvGrpSpPr>
        <p:grpSpPr>
          <a:xfrm>
            <a:off x="7354682" y="1947626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60" name="Rectangle 59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1" name="Trapezoid 60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1" name="Group 19"/>
          <p:cNvGrpSpPr/>
          <p:nvPr/>
        </p:nvGrpSpPr>
        <p:grpSpPr>
          <a:xfrm>
            <a:off x="5084644" y="2896197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64" name="Rectangle 63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5" name="Trapezoid 64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2" name="Group 23"/>
          <p:cNvGrpSpPr/>
          <p:nvPr/>
        </p:nvGrpSpPr>
        <p:grpSpPr>
          <a:xfrm>
            <a:off x="5980536" y="2896197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68" name="Rectangle 6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9" name="Trapezoid 6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3" name="Group 27"/>
          <p:cNvGrpSpPr/>
          <p:nvPr/>
        </p:nvGrpSpPr>
        <p:grpSpPr>
          <a:xfrm>
            <a:off x="7894681" y="2896197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72" name="Rectangle 71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3" name="Trapezoid 72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76" name="Rectangle 75"/>
          <p:cNvSpPr/>
          <p:nvPr/>
        </p:nvSpPr>
        <p:spPr>
          <a:xfrm>
            <a:off x="5544959" y="2547168"/>
            <a:ext cx="1407432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688266" y="3500244"/>
            <a:ext cx="573728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34" name="Group 27"/>
          <p:cNvGrpSpPr/>
          <p:nvPr/>
        </p:nvGrpSpPr>
        <p:grpSpPr>
          <a:xfrm>
            <a:off x="6608580" y="1947626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79" name="Rectangle 7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0" name="Trapezoid 7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91" name="Right Arrow 90"/>
          <p:cNvSpPr/>
          <p:nvPr/>
        </p:nvSpPr>
        <p:spPr>
          <a:xfrm>
            <a:off x="4259500" y="2133600"/>
            <a:ext cx="693500" cy="366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980536" y="1549138"/>
            <a:ext cx="382164" cy="213506"/>
          </a:xfrm>
          <a:prstGeom prst="rect">
            <a:avLst/>
          </a:prstGeom>
          <a:solidFill>
            <a:srgbClr val="B3A2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332417" y="1557154"/>
            <a:ext cx="382164" cy="213506"/>
          </a:xfrm>
          <a:prstGeom prst="rect">
            <a:avLst/>
          </a:prstGeom>
          <a:solidFill>
            <a:srgbClr val="B3A2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608581" y="2285312"/>
            <a:ext cx="383577" cy="99636"/>
          </a:xfrm>
          <a:prstGeom prst="rect">
            <a:avLst/>
          </a:prstGeom>
          <a:solidFill>
            <a:srgbClr val="953735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340243" y="2284861"/>
            <a:ext cx="383577" cy="91619"/>
          </a:xfrm>
          <a:prstGeom prst="rect">
            <a:avLst/>
          </a:prstGeom>
          <a:solidFill>
            <a:srgbClr val="632523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89283" y="1451546"/>
            <a:ext cx="1717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input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03539" y="2418364"/>
            <a:ext cx="1900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middle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26783" y="3397859"/>
            <a:ext cx="2236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output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5092781" y="5453561"/>
            <a:ext cx="3447940" cy="437322"/>
            <a:chOff x="5092781" y="5557079"/>
            <a:chExt cx="3447940" cy="437322"/>
          </a:xfrm>
        </p:grpSpPr>
        <p:grpSp>
          <p:nvGrpSpPr>
            <p:cNvPr id="87" name="Group 86"/>
            <p:cNvGrpSpPr/>
            <p:nvPr/>
          </p:nvGrpSpPr>
          <p:grpSpPr>
            <a:xfrm>
              <a:off x="5092781" y="5557079"/>
              <a:ext cx="677819" cy="437321"/>
              <a:chOff x="2764062" y="2077776"/>
              <a:chExt cx="952366" cy="561884"/>
            </a:xfrm>
            <a:solidFill>
              <a:srgbClr val="D99694"/>
            </a:solidFill>
          </p:grpSpPr>
          <p:sp>
            <p:nvSpPr>
              <p:cNvPr id="88" name="Rectangle 87"/>
              <p:cNvSpPr/>
              <p:nvPr/>
            </p:nvSpPr>
            <p:spPr>
              <a:xfrm>
                <a:off x="3013247" y="2077776"/>
                <a:ext cx="449180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89" name="Trapezoid 88"/>
              <p:cNvSpPr>
                <a:spLocks/>
              </p:cNvSpPr>
              <p:nvPr/>
            </p:nvSpPr>
            <p:spPr>
              <a:xfrm>
                <a:off x="2764062" y="2205792"/>
                <a:ext cx="934986" cy="305852"/>
              </a:xfrm>
              <a:prstGeom prst="trapezoid">
                <a:avLst>
                  <a:gd name="adj" fmla="val 7609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764063" y="2511644"/>
                <a:ext cx="952365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6051394" y="5557079"/>
              <a:ext cx="677819" cy="437321"/>
              <a:chOff x="2764062" y="2077776"/>
              <a:chExt cx="952366" cy="561884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93" name="Rectangle 92"/>
              <p:cNvSpPr/>
              <p:nvPr/>
            </p:nvSpPr>
            <p:spPr>
              <a:xfrm>
                <a:off x="3013247" y="2077776"/>
                <a:ext cx="449180" cy="1280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94" name="Trapezoid 93"/>
              <p:cNvSpPr>
                <a:spLocks/>
              </p:cNvSpPr>
              <p:nvPr/>
            </p:nvSpPr>
            <p:spPr>
              <a:xfrm>
                <a:off x="2764062" y="2205792"/>
                <a:ext cx="934986" cy="305852"/>
              </a:xfrm>
              <a:prstGeom prst="trapezoid">
                <a:avLst>
                  <a:gd name="adj" fmla="val 7609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764063" y="2511644"/>
                <a:ext cx="952365" cy="128016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</p:grpSp>
        <p:sp>
          <p:nvSpPr>
            <p:cNvPr id="98" name="Right Arrow 97"/>
            <p:cNvSpPr/>
            <p:nvPr/>
          </p:nvSpPr>
          <p:spPr>
            <a:xfrm>
              <a:off x="5700344" y="5655402"/>
              <a:ext cx="254525" cy="134285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ight Arrow 98"/>
            <p:cNvSpPr/>
            <p:nvPr/>
          </p:nvSpPr>
          <p:spPr>
            <a:xfrm>
              <a:off x="6780275" y="5662686"/>
              <a:ext cx="254525" cy="134285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15"/>
            <p:cNvGrpSpPr/>
            <p:nvPr/>
          </p:nvGrpSpPr>
          <p:grpSpPr>
            <a:xfrm>
              <a:off x="7862902" y="5557079"/>
              <a:ext cx="677819" cy="437321"/>
              <a:chOff x="2764062" y="2077776"/>
              <a:chExt cx="952366" cy="561884"/>
            </a:xfrm>
            <a:solidFill>
              <a:srgbClr val="FFFFFF"/>
            </a:solidFill>
          </p:grpSpPr>
          <p:sp>
            <p:nvSpPr>
              <p:cNvPr id="101" name="Rectangle 100"/>
              <p:cNvSpPr/>
              <p:nvPr/>
            </p:nvSpPr>
            <p:spPr>
              <a:xfrm>
                <a:off x="3013247" y="2077776"/>
                <a:ext cx="449180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03" name="Trapezoid 102"/>
              <p:cNvSpPr>
                <a:spLocks/>
              </p:cNvSpPr>
              <p:nvPr/>
            </p:nvSpPr>
            <p:spPr>
              <a:xfrm>
                <a:off x="2764062" y="2205792"/>
                <a:ext cx="934986" cy="305852"/>
              </a:xfrm>
              <a:prstGeom prst="trapezoid">
                <a:avLst>
                  <a:gd name="adj" fmla="val 7609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764063" y="2511644"/>
                <a:ext cx="952365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</p:grpSp>
        <p:grpSp>
          <p:nvGrpSpPr>
            <p:cNvPr id="105" name="Group 27"/>
            <p:cNvGrpSpPr/>
            <p:nvPr/>
          </p:nvGrpSpPr>
          <p:grpSpPr>
            <a:xfrm>
              <a:off x="7116800" y="5557079"/>
              <a:ext cx="677819" cy="437321"/>
              <a:chOff x="2764062" y="2077776"/>
              <a:chExt cx="952366" cy="561884"/>
            </a:xfrm>
            <a:solidFill>
              <a:srgbClr val="FFFFFF"/>
            </a:solidFill>
          </p:grpSpPr>
          <p:sp>
            <p:nvSpPr>
              <p:cNvPr id="106" name="Rectangle 105"/>
              <p:cNvSpPr/>
              <p:nvPr/>
            </p:nvSpPr>
            <p:spPr>
              <a:xfrm>
                <a:off x="3013247" y="2077776"/>
                <a:ext cx="449180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07" name="Trapezoid 106"/>
              <p:cNvSpPr>
                <a:spLocks/>
              </p:cNvSpPr>
              <p:nvPr/>
            </p:nvSpPr>
            <p:spPr>
              <a:xfrm>
                <a:off x="2764062" y="2205792"/>
                <a:ext cx="934986" cy="305852"/>
              </a:xfrm>
              <a:prstGeom prst="trapezoid">
                <a:avLst>
                  <a:gd name="adj" fmla="val 7609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2764063" y="2511644"/>
                <a:ext cx="952365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</p:grpSp>
        <p:sp>
          <p:nvSpPr>
            <p:cNvPr id="109" name="Rectangle 108"/>
            <p:cNvSpPr/>
            <p:nvPr/>
          </p:nvSpPr>
          <p:spPr>
            <a:xfrm>
              <a:off x="7116801" y="5894765"/>
              <a:ext cx="383577" cy="99636"/>
            </a:xfrm>
            <a:prstGeom prst="rect">
              <a:avLst/>
            </a:prstGeom>
            <a:solidFill>
              <a:srgbClr val="953735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7848463" y="5886747"/>
              <a:ext cx="383577" cy="107653"/>
            </a:xfrm>
            <a:prstGeom prst="rect">
              <a:avLst/>
            </a:prstGeom>
            <a:solidFill>
              <a:srgbClr val="63252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051394" y="5886747"/>
              <a:ext cx="383577" cy="107653"/>
            </a:xfrm>
            <a:prstGeom prst="rect">
              <a:avLst/>
            </a:prstGeom>
            <a:solidFill>
              <a:srgbClr val="953735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354645" y="5886747"/>
              <a:ext cx="383577" cy="10765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Batch-Insert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95" y="3823368"/>
            <a:ext cx="8716210" cy="303463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Merge sorted input into input buffer.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input buffer is “full enough,” Batch-Insert into upper-level </a:t>
            </a:r>
            <a:r>
              <a:rPr lang="en-US" dirty="0" err="1" smtClean="0"/>
              <a:t>subboxes</a:t>
            </a:r>
            <a:r>
              <a:rPr lang="en-US" dirty="0" smtClean="0"/>
              <a:t> (in chunks of </a:t>
            </a:r>
            <a:r>
              <a:rPr lang="en-US" i="1" dirty="0" err="1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dirty="0" err="1" smtClean="0">
                <a:solidFill>
                  <a:srgbClr val="0000FF"/>
                </a:solidFill>
              </a:rPr>
              <a:t>(√x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Whenever a </a:t>
            </a:r>
            <a:r>
              <a:rPr lang="en-US" dirty="0" err="1" smtClean="0"/>
              <a:t>subbox</a:t>
            </a:r>
            <a:r>
              <a:rPr lang="en-US" dirty="0" smtClean="0"/>
              <a:t> is near capacity, Flush </a:t>
            </a:r>
            <a:r>
              <a:rPr lang="en-US" dirty="0" smtClean="0"/>
              <a:t>it, </a:t>
            </a:r>
            <a:r>
              <a:rPr lang="en-US" dirty="0" smtClean="0"/>
              <a:t>then split it into two </a:t>
            </a:r>
            <a:r>
              <a:rPr lang="en-US" dirty="0" err="1" smtClean="0"/>
              <a:t>subboxes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no empty </a:t>
            </a:r>
            <a:r>
              <a:rPr lang="en-US" dirty="0" err="1" smtClean="0"/>
              <a:t>subboxes</a:t>
            </a:r>
            <a:r>
              <a:rPr lang="en-US" dirty="0" smtClean="0"/>
              <a:t> remain, Flush all of them and merge output buffers into middle buffer.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32418" y="1557154"/>
            <a:ext cx="1805913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40146" y="1770660"/>
            <a:ext cx="4414769" cy="1737601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147" y="3508262"/>
            <a:ext cx="4414769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6459" y="2555185"/>
            <a:ext cx="2692629" cy="21350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6189" y="1955643"/>
            <a:ext cx="677819" cy="437321"/>
            <a:chOff x="2764062" y="2077776"/>
            <a:chExt cx="952366" cy="561884"/>
          </a:xfrm>
          <a:solidFill>
            <a:srgbClr val="604A7B"/>
          </a:solidFill>
        </p:grpSpPr>
        <p:sp>
          <p:nvSpPr>
            <p:cNvPr id="9" name="Rectangle 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" name="Trapezoid 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15"/>
          <p:cNvGrpSpPr/>
          <p:nvPr/>
        </p:nvGrpSpPr>
        <p:grpSpPr>
          <a:xfrm>
            <a:off x="2706563" y="1955643"/>
            <a:ext cx="677819" cy="437321"/>
            <a:chOff x="2764062" y="2077776"/>
            <a:chExt cx="952366" cy="561884"/>
          </a:xfrm>
          <a:solidFill>
            <a:schemeClr val="accent4">
              <a:lumMod val="75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4" name="Trapezoid 13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436525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17" name="Rectangle 1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rapezoid 1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1332417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21" name="Rectangle 2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2" name="Trapezoid 2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3246562" y="2904214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25" name="Rectangle 24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rapezoid 25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896840" y="2555185"/>
            <a:ext cx="1407432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147" y="3508261"/>
            <a:ext cx="573728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914562" y="1953679"/>
            <a:ext cx="677819" cy="437321"/>
            <a:chOff x="2764062" y="2077776"/>
            <a:chExt cx="952366" cy="561884"/>
          </a:xfrm>
          <a:solidFill>
            <a:schemeClr val="accent4">
              <a:lumMod val="75000"/>
            </a:schemeClr>
          </a:solidFill>
        </p:grpSpPr>
        <p:sp>
          <p:nvSpPr>
            <p:cNvPr id="48" name="Rectangle 4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9" name="Trapezoid 4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5980537" y="1549137"/>
            <a:ext cx="1805913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2" name="Trapezoid 51"/>
          <p:cNvSpPr/>
          <p:nvPr/>
        </p:nvSpPr>
        <p:spPr>
          <a:xfrm>
            <a:off x="4688265" y="1762643"/>
            <a:ext cx="4414769" cy="1737601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688266" y="3500245"/>
            <a:ext cx="4414769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44578" y="2547168"/>
            <a:ext cx="2692629" cy="21350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29" name="Group 54"/>
          <p:cNvGrpSpPr/>
          <p:nvPr/>
        </p:nvGrpSpPr>
        <p:grpSpPr>
          <a:xfrm>
            <a:off x="5774308" y="1947626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56" name="Rectangle 55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Trapezoid 56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0" name="Group 15"/>
          <p:cNvGrpSpPr/>
          <p:nvPr/>
        </p:nvGrpSpPr>
        <p:grpSpPr>
          <a:xfrm>
            <a:off x="7354682" y="1947626"/>
            <a:ext cx="677819" cy="437321"/>
            <a:chOff x="2764062" y="2077776"/>
            <a:chExt cx="952366" cy="561884"/>
          </a:xfrm>
          <a:solidFill>
            <a:schemeClr val="bg1"/>
          </a:solidFill>
        </p:grpSpPr>
        <p:sp>
          <p:nvSpPr>
            <p:cNvPr id="60" name="Rectangle 59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1" name="Trapezoid 60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1" name="Group 19"/>
          <p:cNvGrpSpPr/>
          <p:nvPr/>
        </p:nvGrpSpPr>
        <p:grpSpPr>
          <a:xfrm>
            <a:off x="5084644" y="2896197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64" name="Rectangle 63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5" name="Trapezoid 64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2" name="Group 23"/>
          <p:cNvGrpSpPr/>
          <p:nvPr/>
        </p:nvGrpSpPr>
        <p:grpSpPr>
          <a:xfrm>
            <a:off x="5980536" y="2896197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68" name="Rectangle 6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9" name="Trapezoid 6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33" name="Group 27"/>
          <p:cNvGrpSpPr/>
          <p:nvPr/>
        </p:nvGrpSpPr>
        <p:grpSpPr>
          <a:xfrm>
            <a:off x="7894681" y="2896197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72" name="Rectangle 71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3" name="Trapezoid 72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76" name="Rectangle 75"/>
          <p:cNvSpPr/>
          <p:nvPr/>
        </p:nvSpPr>
        <p:spPr>
          <a:xfrm>
            <a:off x="5544959" y="2547168"/>
            <a:ext cx="229350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688266" y="3500244"/>
            <a:ext cx="573728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34" name="Group 27"/>
          <p:cNvGrpSpPr/>
          <p:nvPr/>
        </p:nvGrpSpPr>
        <p:grpSpPr>
          <a:xfrm>
            <a:off x="6608580" y="1947626"/>
            <a:ext cx="677819" cy="437321"/>
            <a:chOff x="2764062" y="2077776"/>
            <a:chExt cx="952366" cy="561884"/>
          </a:xfrm>
          <a:solidFill>
            <a:schemeClr val="bg1"/>
          </a:solidFill>
        </p:grpSpPr>
        <p:sp>
          <p:nvSpPr>
            <p:cNvPr id="79" name="Rectangle 7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0" name="Trapezoid 7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91" name="Right Arrow 90"/>
          <p:cNvSpPr/>
          <p:nvPr/>
        </p:nvSpPr>
        <p:spPr>
          <a:xfrm>
            <a:off x="4259500" y="2133600"/>
            <a:ext cx="693500" cy="366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980536" y="1549138"/>
            <a:ext cx="382164" cy="213506"/>
          </a:xfrm>
          <a:prstGeom prst="rect">
            <a:avLst/>
          </a:prstGeom>
          <a:solidFill>
            <a:srgbClr val="B3A2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332417" y="1557154"/>
            <a:ext cx="382164" cy="213506"/>
          </a:xfrm>
          <a:prstGeom prst="rect">
            <a:avLst/>
          </a:prstGeom>
          <a:solidFill>
            <a:srgbClr val="B3A2C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rot="5400000">
            <a:off x="1136233" y="2499168"/>
            <a:ext cx="333024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>
            <a:off x="2091294" y="2499168"/>
            <a:ext cx="333024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2972613" y="2499168"/>
            <a:ext cx="333024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5774309" y="2547168"/>
            <a:ext cx="229350" cy="21350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003659" y="2547167"/>
            <a:ext cx="45719" cy="2135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44549" y="2547167"/>
            <a:ext cx="428199" cy="21350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472748" y="2547167"/>
            <a:ext cx="173237" cy="212979"/>
          </a:xfrm>
          <a:prstGeom prst="rect">
            <a:avLst/>
          </a:prstGeom>
          <a:solidFill>
            <a:srgbClr val="77933C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645985" y="2555712"/>
            <a:ext cx="180778" cy="20496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826763" y="2555712"/>
            <a:ext cx="527920" cy="204962"/>
          </a:xfrm>
          <a:prstGeom prst="rect">
            <a:avLst/>
          </a:prstGeom>
          <a:solidFill>
            <a:srgbClr val="77933C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54682" y="2555712"/>
            <a:ext cx="431767" cy="20496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89283" y="1451546"/>
            <a:ext cx="1717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input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03539" y="2418364"/>
            <a:ext cx="1900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middle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326783" y="3397859"/>
            <a:ext cx="2236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output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5092784" y="5453552"/>
            <a:ext cx="3447941" cy="437331"/>
            <a:chOff x="5092784" y="5557070"/>
            <a:chExt cx="3447941" cy="437331"/>
          </a:xfrm>
        </p:grpSpPr>
        <p:grpSp>
          <p:nvGrpSpPr>
            <p:cNvPr id="83" name="Group 86"/>
            <p:cNvGrpSpPr/>
            <p:nvPr/>
          </p:nvGrpSpPr>
          <p:grpSpPr>
            <a:xfrm>
              <a:off x="5092784" y="5557070"/>
              <a:ext cx="677820" cy="437319"/>
              <a:chOff x="2764062" y="2077776"/>
              <a:chExt cx="952366" cy="561884"/>
            </a:xfrm>
            <a:solidFill>
              <a:srgbClr val="D99694"/>
            </a:solidFill>
          </p:grpSpPr>
          <p:sp>
            <p:nvSpPr>
              <p:cNvPr id="116" name="Rectangle 115"/>
              <p:cNvSpPr/>
              <p:nvPr/>
            </p:nvSpPr>
            <p:spPr>
              <a:xfrm>
                <a:off x="3013247" y="2077776"/>
                <a:ext cx="449180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17" name="Trapezoid 116"/>
              <p:cNvSpPr>
                <a:spLocks/>
              </p:cNvSpPr>
              <p:nvPr/>
            </p:nvSpPr>
            <p:spPr>
              <a:xfrm>
                <a:off x="2764062" y="2205792"/>
                <a:ext cx="934986" cy="305852"/>
              </a:xfrm>
              <a:prstGeom prst="trapezoid">
                <a:avLst>
                  <a:gd name="adj" fmla="val 7609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2764063" y="2511644"/>
                <a:ext cx="952365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</p:grpSp>
        <p:grpSp>
          <p:nvGrpSpPr>
            <p:cNvPr id="84" name="Group 91"/>
            <p:cNvGrpSpPr/>
            <p:nvPr/>
          </p:nvGrpSpPr>
          <p:grpSpPr>
            <a:xfrm>
              <a:off x="6051397" y="5557070"/>
              <a:ext cx="677820" cy="437319"/>
              <a:chOff x="2764062" y="2077776"/>
              <a:chExt cx="952366" cy="561884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13" name="Rectangle 112"/>
              <p:cNvSpPr/>
              <p:nvPr/>
            </p:nvSpPr>
            <p:spPr>
              <a:xfrm>
                <a:off x="3013247" y="2077776"/>
                <a:ext cx="449180" cy="1280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14" name="Trapezoid 113"/>
              <p:cNvSpPr>
                <a:spLocks/>
              </p:cNvSpPr>
              <p:nvPr/>
            </p:nvSpPr>
            <p:spPr>
              <a:xfrm>
                <a:off x="2764062" y="2205792"/>
                <a:ext cx="934986" cy="305852"/>
              </a:xfrm>
              <a:prstGeom prst="trapezoid">
                <a:avLst>
                  <a:gd name="adj" fmla="val 7609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764063" y="2511644"/>
                <a:ext cx="952365" cy="128016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</p:grpSp>
        <p:sp>
          <p:nvSpPr>
            <p:cNvPr id="99" name="Right Arrow 98"/>
            <p:cNvSpPr/>
            <p:nvPr/>
          </p:nvSpPr>
          <p:spPr>
            <a:xfrm>
              <a:off x="5700344" y="5655402"/>
              <a:ext cx="254525" cy="134285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ight Arrow 99"/>
            <p:cNvSpPr/>
            <p:nvPr/>
          </p:nvSpPr>
          <p:spPr>
            <a:xfrm>
              <a:off x="6780275" y="5662686"/>
              <a:ext cx="254525" cy="134285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1" name="Group 15"/>
            <p:cNvGrpSpPr/>
            <p:nvPr/>
          </p:nvGrpSpPr>
          <p:grpSpPr>
            <a:xfrm>
              <a:off x="7862905" y="5557070"/>
              <a:ext cx="677820" cy="437319"/>
              <a:chOff x="2764062" y="2077776"/>
              <a:chExt cx="952366" cy="561884"/>
            </a:xfrm>
            <a:solidFill>
              <a:srgbClr val="FFFFFF"/>
            </a:solidFill>
          </p:grpSpPr>
          <p:sp>
            <p:nvSpPr>
              <p:cNvPr id="110" name="Rectangle 109"/>
              <p:cNvSpPr/>
              <p:nvPr/>
            </p:nvSpPr>
            <p:spPr>
              <a:xfrm>
                <a:off x="3013247" y="2077776"/>
                <a:ext cx="449180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11" name="Trapezoid 110"/>
              <p:cNvSpPr>
                <a:spLocks/>
              </p:cNvSpPr>
              <p:nvPr/>
            </p:nvSpPr>
            <p:spPr>
              <a:xfrm>
                <a:off x="2764062" y="2205792"/>
                <a:ext cx="934986" cy="305852"/>
              </a:xfrm>
              <a:prstGeom prst="trapezoid">
                <a:avLst>
                  <a:gd name="adj" fmla="val 7609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2764063" y="2511644"/>
                <a:ext cx="952365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</p:grpSp>
        <p:grpSp>
          <p:nvGrpSpPr>
            <p:cNvPr id="102" name="Group 27"/>
            <p:cNvGrpSpPr/>
            <p:nvPr/>
          </p:nvGrpSpPr>
          <p:grpSpPr>
            <a:xfrm>
              <a:off x="7116803" y="5557070"/>
              <a:ext cx="677820" cy="437319"/>
              <a:chOff x="2764062" y="2077776"/>
              <a:chExt cx="952366" cy="561884"/>
            </a:xfrm>
            <a:solidFill>
              <a:srgbClr val="FFFFFF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3013247" y="2077776"/>
                <a:ext cx="449180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08" name="Trapezoid 107"/>
              <p:cNvSpPr>
                <a:spLocks/>
              </p:cNvSpPr>
              <p:nvPr/>
            </p:nvSpPr>
            <p:spPr>
              <a:xfrm>
                <a:off x="2764062" y="2205792"/>
                <a:ext cx="934986" cy="305852"/>
              </a:xfrm>
              <a:prstGeom prst="trapezoid">
                <a:avLst>
                  <a:gd name="adj" fmla="val 7609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764063" y="2511644"/>
                <a:ext cx="952365" cy="128016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00"/>
                  </a:solidFill>
                  <a:latin typeface="Comic Sans MS"/>
                  <a:cs typeface="Comic Sans MS"/>
                </a:endParaRPr>
              </a:p>
            </p:txBody>
          </p:sp>
        </p:grpSp>
        <p:sp>
          <p:nvSpPr>
            <p:cNvPr id="103" name="Rectangle 102"/>
            <p:cNvSpPr/>
            <p:nvPr/>
          </p:nvSpPr>
          <p:spPr>
            <a:xfrm>
              <a:off x="7116801" y="5894765"/>
              <a:ext cx="383577" cy="99636"/>
            </a:xfrm>
            <a:prstGeom prst="rect">
              <a:avLst/>
            </a:prstGeom>
            <a:solidFill>
              <a:srgbClr val="953735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848463" y="5886747"/>
              <a:ext cx="383577" cy="107653"/>
            </a:xfrm>
            <a:prstGeom prst="rect">
              <a:avLst/>
            </a:prstGeom>
            <a:solidFill>
              <a:srgbClr val="63252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051394" y="5886747"/>
              <a:ext cx="383577" cy="107653"/>
            </a:xfrm>
            <a:prstGeom prst="rect">
              <a:avLst/>
            </a:prstGeom>
            <a:solidFill>
              <a:srgbClr val="953735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354645" y="5886747"/>
              <a:ext cx="383577" cy="10765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Batch-Insert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51300"/>
            <a:ext cx="8229600" cy="20748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following recurrence describes the cost, per element 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dirty="0" err="1" smtClean="0">
                <a:solidFill>
                  <a:srgbClr val="0000FF"/>
                </a:solidFill>
              </a:rPr>
              <a:t>(</a:t>
            </a:r>
            <a:r>
              <a:rPr lang="en-US" i="1" dirty="0" err="1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= </a:t>
            </a:r>
            <a:r>
              <a:rPr lang="en-US" i="1" dirty="0" err="1" smtClean="0">
                <a:solidFill>
                  <a:srgbClr val="0000FF"/>
                </a:solidFill>
              </a:rPr>
              <a:t>O</a:t>
            </a:r>
            <a:r>
              <a:rPr lang="en-US" dirty="0" err="1" smtClean="0">
                <a:solidFill>
                  <a:srgbClr val="0000FF"/>
                </a:solidFill>
              </a:rPr>
              <a:t>(</a:t>
            </a:r>
            <a:r>
              <a:rPr lang="en-US" i="1" dirty="0" err="1" smtClean="0">
                <a:solidFill>
                  <a:srgbClr val="0000FF"/>
                </a:solidFill>
              </a:rPr>
              <a:t>x/B</a:t>
            </a:r>
            <a:r>
              <a:rPr lang="en-US" dirty="0" err="1" smtClean="0">
                <a:solidFill>
                  <a:srgbClr val="0000FF"/>
                </a:solidFill>
              </a:rPr>
              <a:t>)/</a:t>
            </a:r>
            <a:r>
              <a:rPr lang="en-US" i="1" dirty="0" err="1" smtClean="0">
                <a:solidFill>
                  <a:srgbClr val="0000FF"/>
                </a:solidFill>
              </a:rPr>
              <a:t>x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+ </a:t>
            </a:r>
            <a:r>
              <a:rPr lang="en-US" i="1" dirty="0" err="1" smtClean="0">
                <a:solidFill>
                  <a:srgbClr val="0000FF"/>
                </a:solidFill>
              </a:rPr>
              <a:t>O</a:t>
            </a:r>
            <a:r>
              <a:rPr lang="en-US" dirty="0" err="1" smtClean="0">
                <a:solidFill>
                  <a:srgbClr val="0000FF"/>
                </a:solidFill>
              </a:rPr>
              <a:t>(</a:t>
            </a:r>
            <a:r>
              <a:rPr lang="en-US" i="1" dirty="0" err="1" smtClean="0">
                <a:solidFill>
                  <a:srgbClr val="0000FF"/>
                </a:solidFill>
              </a:rPr>
              <a:t>√x</a:t>
            </a:r>
            <a:r>
              <a:rPr lang="en-US" dirty="0" err="1" smtClean="0">
                <a:solidFill>
                  <a:srgbClr val="0000FF"/>
                </a:solidFill>
              </a:rPr>
              <a:t>)/</a:t>
            </a:r>
            <a:r>
              <a:rPr lang="en-US" i="1" dirty="0" err="1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 + 2</a:t>
            </a:r>
            <a:r>
              <a:rPr lang="en-US" i="1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√x</a:t>
            </a:r>
            <a:r>
              <a:rPr lang="en-US" dirty="0" smtClean="0">
                <a:solidFill>
                  <a:srgbClr val="0000FF"/>
                </a:solidFill>
              </a:rPr>
              <a:t>) + </a:t>
            </a:r>
            <a:r>
              <a:rPr lang="en-US" i="1" dirty="0" err="1" smtClean="0">
                <a:solidFill>
                  <a:srgbClr val="0000FF"/>
                </a:solidFill>
              </a:rPr>
              <a:t>F</a:t>
            </a:r>
            <a:r>
              <a:rPr lang="en-US" dirty="0" err="1" smtClean="0">
                <a:solidFill>
                  <a:srgbClr val="0000FF"/>
                </a:solidFill>
              </a:rPr>
              <a:t>(</a:t>
            </a:r>
            <a:r>
              <a:rPr lang="en-US" i="1" dirty="0" err="1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+ 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2418" y="1557154"/>
            <a:ext cx="1805913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40146" y="1770660"/>
            <a:ext cx="4414769" cy="1737601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147" y="3508262"/>
            <a:ext cx="4414769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6459" y="2555185"/>
            <a:ext cx="2692629" cy="21350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6189" y="1955643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9" name="Rectangle 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" name="Trapezoid 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15"/>
          <p:cNvGrpSpPr/>
          <p:nvPr/>
        </p:nvGrpSpPr>
        <p:grpSpPr>
          <a:xfrm>
            <a:off x="2706563" y="1955643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13" name="Rectangle 12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4" name="Trapezoid 13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436525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17" name="Rectangle 1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rapezoid 1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1332417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21" name="Rectangle 2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2" name="Trapezoid 2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3246562" y="2904214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25" name="Rectangle 24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rapezoid 25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332417" y="1557154"/>
            <a:ext cx="677819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5307" y="2555185"/>
            <a:ext cx="1407432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147" y="3508261"/>
            <a:ext cx="573728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31" name="Group 27"/>
          <p:cNvGrpSpPr/>
          <p:nvPr/>
        </p:nvGrpSpPr>
        <p:grpSpPr>
          <a:xfrm>
            <a:off x="1959766" y="1955643"/>
            <a:ext cx="677819" cy="437321"/>
            <a:chOff x="2764062" y="2077776"/>
            <a:chExt cx="952366" cy="561884"/>
          </a:xfrm>
          <a:solidFill>
            <a:schemeClr val="accent3">
              <a:lumMod val="75000"/>
            </a:schemeClr>
          </a:solidFill>
        </p:grpSpPr>
        <p:sp>
          <p:nvSpPr>
            <p:cNvPr id="32" name="Rectangle 31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33" name="Trapezoid 32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91172" y="1647769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Upper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1/2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6" name="Right Brace 35"/>
          <p:cNvSpPr/>
          <p:nvPr/>
        </p:nvSpPr>
        <p:spPr>
          <a:xfrm>
            <a:off x="3743603" y="1801839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ular Callout 37"/>
          <p:cNvSpPr/>
          <p:nvPr/>
        </p:nvSpPr>
        <p:spPr>
          <a:xfrm>
            <a:off x="706593" y="6248400"/>
            <a:ext cx="1750214" cy="542131"/>
          </a:xfrm>
          <a:prstGeom prst="wedgeRoundRectCallout">
            <a:avLst>
              <a:gd name="adj1" fmla="val 46746"/>
              <a:gd name="adj2" fmla="val -177883"/>
              <a:gd name="adj3" fmla="val 16667"/>
            </a:avLst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Merging into input buffer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9" name="Rounded Rectangular Callout 38"/>
          <p:cNvSpPr/>
          <p:nvPr/>
        </p:nvSpPr>
        <p:spPr>
          <a:xfrm>
            <a:off x="5956300" y="6248400"/>
            <a:ext cx="3002768" cy="542131"/>
          </a:xfrm>
          <a:prstGeom prst="wedgeRoundRectCallout">
            <a:avLst>
              <a:gd name="adj1" fmla="val -51570"/>
              <a:gd name="adj2" fmla="val -191555"/>
              <a:gd name="adj3" fmla="val 16667"/>
            </a:avLst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Insert recursively into upper and lower levels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2637585" y="6248399"/>
            <a:ext cx="3002768" cy="542131"/>
          </a:xfrm>
          <a:prstGeom prst="wedgeRoundRectCallout">
            <a:avLst>
              <a:gd name="adj1" fmla="val -394"/>
              <a:gd name="adj2" fmla="val -193471"/>
              <a:gd name="adj3" fmla="val 16667"/>
            </a:avLst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Random accesses to each upper-level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subbox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1" name="Rounded Rectangular Callout 40"/>
          <p:cNvSpPr/>
          <p:nvPr/>
        </p:nvSpPr>
        <p:spPr>
          <a:xfrm>
            <a:off x="7277100" y="5615042"/>
            <a:ext cx="1681968" cy="511121"/>
          </a:xfrm>
          <a:prstGeom prst="wedgeRoundRectCallout">
            <a:avLst>
              <a:gd name="adj1" fmla="val -37702"/>
              <a:gd name="adj2" fmla="val -95937"/>
              <a:gd name="adj3" fmla="val 16667"/>
            </a:avLst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Flush &amp; split the box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89283" y="1451546"/>
            <a:ext cx="1717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size-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input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03538" y="2418364"/>
            <a:ext cx="2298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size-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3/2</a:t>
            </a:r>
            <a:r>
              <a:rPr lang="en-US" sz="20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middle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6594" y="3397859"/>
            <a:ext cx="3477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size-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output buffer</a:t>
            </a:r>
            <a:endParaRPr lang="en-US" sz="2000" i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274638"/>
            <a:ext cx="8991602" cy="1143000"/>
          </a:xfrm>
        </p:spPr>
        <p:txBody>
          <a:bodyPr>
            <a:normAutofit/>
          </a:bodyPr>
          <a:lstStyle/>
          <a:p>
            <a:r>
              <a:rPr lang="en-US" b="0" i="1" dirty="0" err="1" smtClean="0">
                <a:solidFill>
                  <a:srgbClr val="0000FF"/>
                </a:solidFill>
              </a:rPr>
              <a:t>O</a:t>
            </a:r>
            <a:r>
              <a:rPr lang="en-US" b="0" dirty="0" err="1" smtClean="0">
                <a:solidFill>
                  <a:srgbClr val="0000FF"/>
                </a:solidFill>
              </a:rPr>
              <a:t>(</a:t>
            </a:r>
            <a:r>
              <a:rPr lang="en-US" b="0" i="1" dirty="0" err="1" smtClean="0">
                <a:solidFill>
                  <a:srgbClr val="0000FF"/>
                </a:solidFill>
              </a:rPr>
              <a:t>√x</a:t>
            </a:r>
            <a:r>
              <a:rPr lang="en-US" b="0" dirty="0" smtClean="0">
                <a:solidFill>
                  <a:srgbClr val="0000FF"/>
                </a:solidFill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Random Accesses is Cheap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5702"/>
            <a:ext cx="8229600" cy="270256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Rely on </a:t>
            </a:r>
            <a:r>
              <a:rPr lang="en-US" dirty="0" smtClean="0">
                <a:solidFill>
                  <a:srgbClr val="FF0000"/>
                </a:solidFill>
              </a:rPr>
              <a:t>tall-cache assumption </a:t>
            </a:r>
            <a:r>
              <a:rPr lang="en-US" i="1" dirty="0" smtClean="0">
                <a:solidFill>
                  <a:srgbClr val="0000FF"/>
                </a:solidFill>
              </a:rPr>
              <a:t>M</a:t>
            </a:r>
            <a:r>
              <a:rPr lang="en-US" dirty="0" smtClean="0">
                <a:solidFill>
                  <a:srgbClr val="0000FF"/>
                </a:solidFill>
              </a:rPr>
              <a:t> ≥ </a:t>
            </a:r>
            <a:r>
              <a:rPr lang="en-US" i="1" dirty="0" smtClean="0">
                <a:solidFill>
                  <a:srgbClr val="0000FF"/>
                </a:solidFill>
              </a:rPr>
              <a:t>B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/>
              <a:t>Case 1. 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baseline="30000" dirty="0" smtClean="0">
                <a:solidFill>
                  <a:srgbClr val="0000FF"/>
                </a:solidFill>
              </a:rPr>
              <a:t>3/2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≥ </a:t>
            </a:r>
            <a:r>
              <a:rPr lang="en-US" i="1" dirty="0" smtClean="0">
                <a:solidFill>
                  <a:srgbClr val="0000FF"/>
                </a:solidFill>
              </a:rPr>
              <a:t>B</a:t>
            </a:r>
            <a:r>
              <a:rPr lang="en-US" baseline="30000" dirty="0" smtClean="0">
                <a:solidFill>
                  <a:srgbClr val="0000FF"/>
                </a:solidFill>
              </a:rPr>
              <a:t>3/2</a:t>
            </a:r>
            <a:r>
              <a:rPr lang="en-US" dirty="0" smtClean="0"/>
              <a:t>. Then </a:t>
            </a:r>
            <a:r>
              <a:rPr lang="en-US" i="1" dirty="0" smtClean="0">
                <a:solidFill>
                  <a:srgbClr val="0000FF"/>
                </a:solidFill>
              </a:rPr>
              <a:t>√</a:t>
            </a:r>
            <a:r>
              <a:rPr lang="en-US" i="1" dirty="0" err="1" smtClean="0">
                <a:solidFill>
                  <a:srgbClr val="0000FF"/>
                </a:solidFill>
              </a:rPr>
              <a:t>x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≥ </a:t>
            </a:r>
            <a:r>
              <a:rPr lang="en-US" i="1" dirty="0" smtClean="0">
                <a:solidFill>
                  <a:srgbClr val="0000FF"/>
                </a:solidFill>
              </a:rPr>
              <a:t>√B</a:t>
            </a:r>
            <a:r>
              <a:rPr lang="en-US" dirty="0" smtClean="0"/>
              <a:t>, and hence we have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(1/</a:t>
            </a:r>
            <a:r>
              <a:rPr lang="en-US" i="1" dirty="0" smtClean="0">
                <a:solidFill>
                  <a:srgbClr val="0000FF"/>
                </a:solidFill>
              </a:rPr>
              <a:t>√x</a:t>
            </a:r>
            <a:r>
              <a:rPr lang="en-US" dirty="0" smtClean="0">
                <a:solidFill>
                  <a:srgbClr val="0000FF"/>
                </a:solidFill>
              </a:rPr>
              <a:t>) =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(1/</a:t>
            </a:r>
            <a:r>
              <a:rPr lang="en-US" i="1" dirty="0" smtClean="0">
                <a:solidFill>
                  <a:srgbClr val="0000FF"/>
                </a:solidFill>
              </a:rPr>
              <a:t>√B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Case 2. 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baseline="30000" dirty="0" smtClean="0">
                <a:solidFill>
                  <a:srgbClr val="0000FF"/>
                </a:solidFill>
              </a:rPr>
              <a:t>3/2</a:t>
            </a:r>
            <a:r>
              <a:rPr lang="en-US" dirty="0" smtClean="0">
                <a:solidFill>
                  <a:srgbClr val="0000FF"/>
                </a:solidFill>
              </a:rPr>
              <a:t> &lt; </a:t>
            </a:r>
            <a:r>
              <a:rPr lang="en-US" i="1" dirty="0" smtClean="0">
                <a:solidFill>
                  <a:srgbClr val="0000FF"/>
                </a:solidFill>
              </a:rPr>
              <a:t>B</a:t>
            </a:r>
            <a:r>
              <a:rPr lang="en-US" baseline="30000" dirty="0" smtClean="0">
                <a:solidFill>
                  <a:srgbClr val="0000FF"/>
                </a:solidFill>
              </a:rPr>
              <a:t>3/2</a:t>
            </a:r>
            <a:r>
              <a:rPr lang="en-US" dirty="0" smtClean="0">
                <a:solidFill>
                  <a:srgbClr val="0000FF"/>
                </a:solidFill>
              </a:rPr>
              <a:t> ≤ </a:t>
            </a:r>
            <a:r>
              <a:rPr lang="en-US" i="1" dirty="0" smtClean="0">
                <a:solidFill>
                  <a:srgbClr val="0000FF"/>
                </a:solidFill>
              </a:rPr>
              <a:t>M</a:t>
            </a:r>
            <a:r>
              <a:rPr lang="en-US" i="1" dirty="0" smtClean="0"/>
              <a:t>. </a:t>
            </a:r>
            <a:r>
              <a:rPr lang="en-US" dirty="0" smtClean="0"/>
              <a:t>Pay to load entire upper level into memory, costing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baseline="30000" dirty="0" smtClean="0">
                <a:solidFill>
                  <a:srgbClr val="0000FF"/>
                </a:solidFill>
              </a:rPr>
              <a:t>3/2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i="1" dirty="0" smtClean="0">
                <a:solidFill>
                  <a:srgbClr val="0000FF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)/</a:t>
            </a:r>
            <a:r>
              <a:rPr lang="en-US" i="1" dirty="0" smtClean="0">
                <a:solidFill>
                  <a:srgbClr val="0000FF"/>
                </a:solidFill>
              </a:rPr>
              <a:t>x </a:t>
            </a:r>
            <a:r>
              <a:rPr lang="en-US" dirty="0" smtClean="0">
                <a:solidFill>
                  <a:srgbClr val="0000FF"/>
                </a:solidFill>
              </a:rPr>
              <a:t>=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O</a:t>
            </a:r>
            <a:r>
              <a:rPr lang="en-US" dirty="0" err="1" smtClean="0">
                <a:solidFill>
                  <a:srgbClr val="0000FF"/>
                </a:solidFill>
              </a:rPr>
              <a:t>(</a:t>
            </a:r>
            <a:r>
              <a:rPr lang="en-US" i="1" dirty="0" err="1" smtClean="0">
                <a:solidFill>
                  <a:srgbClr val="0000FF"/>
                </a:solidFill>
              </a:rPr>
              <a:t>√x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i="1" dirty="0" smtClean="0">
                <a:solidFill>
                  <a:srgbClr val="0000FF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) =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(1/</a:t>
            </a:r>
            <a:r>
              <a:rPr lang="en-US" i="1" dirty="0" smtClean="0">
                <a:solidFill>
                  <a:srgbClr val="0000FF"/>
                </a:solidFill>
              </a:rPr>
              <a:t>√B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. All other random accesses are free. 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1" y="1417638"/>
            <a:ext cx="9144000" cy="5731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3674" y="1592131"/>
            <a:ext cx="862795" cy="274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input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092877" y="1572142"/>
            <a:ext cx="577784" cy="335019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3" name="Rectangle 72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4" name="Trapezoid 73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76" name="Rectangle 75"/>
          <p:cNvSpPr/>
          <p:nvPr/>
        </p:nvSpPr>
        <p:spPr>
          <a:xfrm>
            <a:off x="2860443" y="1592131"/>
            <a:ext cx="1193223" cy="274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middle</a:t>
            </a:r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189254" y="1572142"/>
            <a:ext cx="577784" cy="335019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8" name="Rectangle 7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9" name="Trapezoid 7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750860" y="1417638"/>
            <a:ext cx="39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…</a:t>
            </a:r>
            <a:endParaRPr lang="en-US" sz="2400" dirty="0">
              <a:latin typeface="Comic Sans MS"/>
              <a:cs typeface="Comic Sans MS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4144341" y="1572142"/>
            <a:ext cx="577784" cy="335019"/>
            <a:chOff x="2764062" y="2077776"/>
            <a:chExt cx="952366" cy="561884"/>
          </a:xfrm>
          <a:solidFill>
            <a:srgbClr val="D7E4BD"/>
          </a:solidFill>
        </p:grpSpPr>
        <p:sp>
          <p:nvSpPr>
            <p:cNvPr id="83" name="Rectangle 82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4" name="Trapezoid 83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053566" y="1572142"/>
            <a:ext cx="577784" cy="335019"/>
            <a:chOff x="2764062" y="2077776"/>
            <a:chExt cx="952366" cy="561884"/>
          </a:xfrm>
          <a:solidFill>
            <a:srgbClr val="D7E4BD"/>
          </a:solidFill>
        </p:grpSpPr>
        <p:sp>
          <p:nvSpPr>
            <p:cNvPr id="87" name="Rectangle 8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8" name="Trapezoid 8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682012" y="1417638"/>
            <a:ext cx="39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…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012271" y="1592131"/>
            <a:ext cx="2055530" cy="274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output</a:t>
            </a:r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92" name="Right Brace 91"/>
          <p:cNvSpPr/>
          <p:nvPr/>
        </p:nvSpPr>
        <p:spPr>
          <a:xfrm rot="5400000">
            <a:off x="1783323" y="1404874"/>
            <a:ext cx="261888" cy="1650566"/>
          </a:xfrm>
          <a:prstGeom prst="rightBrace">
            <a:avLst>
              <a:gd name="adj1" fmla="val 37466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154519" y="2284263"/>
            <a:ext cx="3977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upper-level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r>
              <a:rPr lang="en-US" sz="2000" dirty="0" smtClean="0">
                <a:latin typeface="Comic Sans MS"/>
                <a:cs typeface="Comic Sans MS"/>
              </a:rPr>
              <a:t> stored contiguously in arbitrary order</a:t>
            </a:r>
            <a:endParaRPr lang="en-US" sz="2000" dirty="0">
              <a:latin typeface="Comic Sans MS"/>
              <a:cs typeface="Comic Sans M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5704457" y="1572142"/>
            <a:ext cx="577784" cy="335019"/>
            <a:chOff x="2764062" y="2077776"/>
            <a:chExt cx="952366" cy="561884"/>
          </a:xfrm>
          <a:solidFill>
            <a:srgbClr val="D7E4BD"/>
          </a:solidFill>
        </p:grpSpPr>
        <p:sp>
          <p:nvSpPr>
            <p:cNvPr id="95" name="Rectangle 94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96" name="Trapezoid 95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367647" y="1572142"/>
            <a:ext cx="577784" cy="335019"/>
            <a:chOff x="2764062" y="2077776"/>
            <a:chExt cx="952366" cy="561884"/>
          </a:xfrm>
          <a:solidFill>
            <a:srgbClr val="D7E4BD"/>
          </a:solidFill>
        </p:grpSpPr>
        <p:sp>
          <p:nvSpPr>
            <p:cNvPr id="99" name="Rectangle 9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0" name="Trapezoid 9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105" name="Right Brace 104"/>
          <p:cNvSpPr/>
          <p:nvPr/>
        </p:nvSpPr>
        <p:spPr>
          <a:xfrm rot="5400000">
            <a:off x="1331114" y="1724708"/>
            <a:ext cx="261888" cy="2796769"/>
          </a:xfrm>
          <a:prstGeom prst="rightBrace">
            <a:avLst>
              <a:gd name="adj1" fmla="val 37466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566582" y="3254037"/>
            <a:ext cx="1856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O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(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3/2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)</a:t>
            </a:r>
            <a:r>
              <a:rPr lang="en-US" sz="2000" dirty="0" smtClean="0">
                <a:latin typeface="Comic Sans MS"/>
                <a:cs typeface="Comic Sans MS"/>
              </a:rPr>
              <a:t> space</a:t>
            </a:r>
            <a:endParaRPr lang="en-US" sz="2000" i="1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Batch-Insert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98900"/>
            <a:ext cx="8229600" cy="172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dirty="0" err="1" smtClean="0">
                <a:solidFill>
                  <a:srgbClr val="0000FF"/>
                </a:solidFill>
              </a:rPr>
              <a:t>(</a:t>
            </a:r>
            <a:r>
              <a:rPr lang="en-US" i="1" dirty="0" err="1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= </a:t>
            </a:r>
            <a:r>
              <a:rPr lang="en-US" i="1" dirty="0" err="1" smtClean="0">
                <a:solidFill>
                  <a:srgbClr val="0000FF"/>
                </a:solidFill>
              </a:rPr>
              <a:t>O</a:t>
            </a:r>
            <a:r>
              <a:rPr lang="en-US" dirty="0" err="1" smtClean="0">
                <a:solidFill>
                  <a:srgbClr val="0000FF"/>
                </a:solidFill>
              </a:rPr>
              <a:t>(</a:t>
            </a:r>
            <a:r>
              <a:rPr lang="en-US" i="1" dirty="0" err="1" smtClean="0">
                <a:solidFill>
                  <a:srgbClr val="0000FF"/>
                </a:solidFill>
              </a:rPr>
              <a:t>x/B</a:t>
            </a:r>
            <a:r>
              <a:rPr lang="en-US" dirty="0" err="1" smtClean="0">
                <a:solidFill>
                  <a:srgbClr val="0000FF"/>
                </a:solidFill>
              </a:rPr>
              <a:t>)/</a:t>
            </a:r>
            <a:r>
              <a:rPr lang="en-US" i="1" dirty="0" err="1" smtClean="0">
                <a:solidFill>
                  <a:srgbClr val="0000FF"/>
                </a:solidFill>
              </a:rPr>
              <a:t>x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+ </a:t>
            </a:r>
            <a:r>
              <a:rPr lang="en-US" i="1" dirty="0" err="1" smtClean="0">
                <a:solidFill>
                  <a:srgbClr val="0000FF"/>
                </a:solidFill>
              </a:rPr>
              <a:t>O</a:t>
            </a:r>
            <a:r>
              <a:rPr lang="en-US" dirty="0" err="1" smtClean="0">
                <a:solidFill>
                  <a:srgbClr val="0000FF"/>
                </a:solidFill>
              </a:rPr>
              <a:t>(</a:t>
            </a:r>
            <a:r>
              <a:rPr lang="en-US" i="1" dirty="0" err="1" smtClean="0">
                <a:solidFill>
                  <a:srgbClr val="0000FF"/>
                </a:solidFill>
              </a:rPr>
              <a:t>√x</a:t>
            </a:r>
            <a:r>
              <a:rPr lang="en-US" dirty="0" err="1" smtClean="0">
                <a:solidFill>
                  <a:srgbClr val="0000FF"/>
                </a:solidFill>
              </a:rPr>
              <a:t>)/</a:t>
            </a:r>
            <a:r>
              <a:rPr lang="en-US" i="1" dirty="0" err="1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 + 2</a:t>
            </a:r>
            <a:r>
              <a:rPr lang="en-US" i="1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√x</a:t>
            </a:r>
            <a:r>
              <a:rPr lang="en-US" dirty="0" smtClean="0">
                <a:solidFill>
                  <a:srgbClr val="0000FF"/>
                </a:solidFill>
              </a:rPr>
              <a:t>) + </a:t>
            </a:r>
            <a:r>
              <a:rPr lang="en-US" i="1" dirty="0" err="1" smtClean="0">
                <a:solidFill>
                  <a:srgbClr val="0000FF"/>
                </a:solidFill>
              </a:rPr>
              <a:t>F</a:t>
            </a:r>
            <a:r>
              <a:rPr lang="en-US" dirty="0" err="1" smtClean="0">
                <a:solidFill>
                  <a:srgbClr val="0000FF"/>
                </a:solidFill>
              </a:rPr>
              <a:t>(</a:t>
            </a:r>
            <a:r>
              <a:rPr lang="en-US" i="1" dirty="0" err="1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+ …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	   =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(1/</a:t>
            </a:r>
            <a:r>
              <a:rPr lang="en-US" i="1" dirty="0" smtClean="0">
                <a:solidFill>
                  <a:srgbClr val="0000FF"/>
                </a:solidFill>
              </a:rPr>
              <a:t>√B</a:t>
            </a:r>
            <a:r>
              <a:rPr lang="en-US" dirty="0" smtClean="0">
                <a:solidFill>
                  <a:srgbClr val="0000FF"/>
                </a:solidFill>
              </a:rPr>
              <a:t>) + 2</a:t>
            </a:r>
            <a:r>
              <a:rPr lang="en-US" i="1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√x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</a:p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(&lt;</a:t>
            </a:r>
            <a:r>
              <a:rPr lang="en-US" i="1" dirty="0" smtClean="0">
                <a:solidFill>
                  <a:srgbClr val="0000FF"/>
                </a:solidFill>
              </a:rPr>
              <a:t>√B</a:t>
            </a:r>
            <a:r>
              <a:rPr lang="en-US" dirty="0" smtClean="0">
                <a:solidFill>
                  <a:srgbClr val="0000FF"/>
                </a:solidFill>
              </a:rPr>
              <a:t>)= 0</a:t>
            </a:r>
            <a:endParaRPr lang="en-US" i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2418" y="1557154"/>
            <a:ext cx="1805913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40146" y="1770660"/>
            <a:ext cx="4414769" cy="1737601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147" y="3508262"/>
            <a:ext cx="4414769" cy="21350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6459" y="2555185"/>
            <a:ext cx="2692629" cy="21350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6189" y="1955643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9" name="Rectangle 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" name="Trapezoid 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15"/>
          <p:cNvGrpSpPr/>
          <p:nvPr/>
        </p:nvGrpSpPr>
        <p:grpSpPr>
          <a:xfrm>
            <a:off x="2706563" y="1955643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13" name="Rectangle 12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4" name="Trapezoid 13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6" name="Group 19"/>
          <p:cNvGrpSpPr/>
          <p:nvPr/>
        </p:nvGrpSpPr>
        <p:grpSpPr>
          <a:xfrm>
            <a:off x="436525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17" name="Rectangle 1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rapezoid 1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1332417" y="2904214"/>
            <a:ext cx="677819" cy="437321"/>
            <a:chOff x="2764062" y="2077776"/>
            <a:chExt cx="952366" cy="561884"/>
          </a:xfrm>
          <a:solidFill>
            <a:srgbClr val="77933C"/>
          </a:solidFill>
        </p:grpSpPr>
        <p:sp>
          <p:nvSpPr>
            <p:cNvPr id="21" name="Rectangle 2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2" name="Trapezoid 2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3246562" y="2904214"/>
            <a:ext cx="677819" cy="437321"/>
            <a:chOff x="2764062" y="2077776"/>
            <a:chExt cx="952366" cy="561884"/>
          </a:xfrm>
          <a:solidFill>
            <a:srgbClr val="FFFFFF"/>
          </a:solidFill>
        </p:grpSpPr>
        <p:sp>
          <p:nvSpPr>
            <p:cNvPr id="25" name="Rectangle 24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rapezoid 25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332417" y="1557154"/>
            <a:ext cx="677819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5307" y="2555185"/>
            <a:ext cx="1407432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147" y="3508261"/>
            <a:ext cx="573728" cy="2135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31" name="Group 27"/>
          <p:cNvGrpSpPr/>
          <p:nvPr/>
        </p:nvGrpSpPr>
        <p:grpSpPr>
          <a:xfrm>
            <a:off x="1959766" y="1955643"/>
            <a:ext cx="677819" cy="437321"/>
            <a:chOff x="2764062" y="2077776"/>
            <a:chExt cx="952366" cy="561884"/>
          </a:xfrm>
          <a:solidFill>
            <a:schemeClr val="accent3">
              <a:lumMod val="75000"/>
            </a:schemeClr>
          </a:solidFill>
        </p:grpSpPr>
        <p:sp>
          <p:nvSpPr>
            <p:cNvPr id="32" name="Rectangle 31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33" name="Trapezoid 32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91172" y="1647769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Upper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1/2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6" name="Right Brace 35"/>
          <p:cNvSpPr/>
          <p:nvPr/>
        </p:nvSpPr>
        <p:spPr>
          <a:xfrm>
            <a:off x="3743603" y="1801839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457200" y="5626100"/>
            <a:ext cx="8229600" cy="98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Solves to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I</a:t>
            </a:r>
            <a:r>
              <a:rPr kumimoji="0" lang="en-US" sz="28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(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x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)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O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(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(1/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√B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)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log</a:t>
            </a:r>
            <a:r>
              <a:rPr lang="en-US" sz="2800" i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8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dirty="0" smtClean="0">
                <a:solidFill>
                  <a:srgbClr val="0000FF"/>
                </a:solidFill>
                <a:latin typeface="Comic Sans MS"/>
                <a:cs typeface="Comic Sans MS"/>
              </a:rPr>
              <a:t>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</a:t>
            </a: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9" y="2344390"/>
            <a:ext cx="3098042" cy="25554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Search(k)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Insert(e)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Delete(k)</a:t>
            </a:r>
          </a:p>
          <a:p>
            <a:pPr algn="ctr">
              <a:buNone/>
            </a:pPr>
            <a:endParaRPr lang="da-DK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Generalizing to </a:t>
            </a:r>
            <a:r>
              <a:rPr lang="en-US" b="0" dirty="0" smtClean="0">
                <a:solidFill>
                  <a:srgbClr val="0000FF"/>
                </a:solidFill>
              </a:rPr>
              <a:t>O((</a:t>
            </a:r>
            <a:r>
              <a:rPr lang="en-US" b="0" smtClean="0">
                <a:solidFill>
                  <a:srgbClr val="0000FF"/>
                </a:solidFill>
              </a:rPr>
              <a:t>1/</a:t>
            </a:r>
            <a:r>
              <a:rPr lang="en-US" b="0" i="1" err="1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ε</a:t>
            </a:r>
            <a:r>
              <a:rPr lang="en-US" b="0" i="1" err="1" smtClean="0">
                <a:solidFill>
                  <a:srgbClr val="0000FF"/>
                </a:solidFill>
              </a:rPr>
              <a:t>B</a:t>
            </a:r>
            <a:r>
              <a:rPr lang="en-US" b="0" baseline="30000" smtClean="0">
                <a:solidFill>
                  <a:srgbClr val="0000FF"/>
                </a:solidFill>
              </a:rPr>
              <a:t> 1-</a:t>
            </a:r>
            <a:r>
              <a:rPr lang="en-US" b="0" i="1" baseline="3000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ε</a:t>
            </a:r>
            <a:r>
              <a:rPr lang="en-US" b="0" smtClean="0">
                <a:solidFill>
                  <a:srgbClr val="0000FF"/>
                </a:solidFill>
              </a:rPr>
              <a:t>)log</a:t>
            </a:r>
            <a:r>
              <a:rPr lang="en-US" b="0" i="1" baseline="-25000" smtClean="0">
                <a:solidFill>
                  <a:srgbClr val="0000FF"/>
                </a:solidFill>
              </a:rPr>
              <a:t>B</a:t>
            </a:r>
            <a:r>
              <a:rPr lang="en-US" b="0" i="1" smtClean="0">
                <a:solidFill>
                  <a:srgbClr val="0000FF"/>
                </a:solidFill>
              </a:rPr>
              <a:t>N</a:t>
            </a:r>
            <a:r>
              <a:rPr lang="en-US" b="0" dirty="0" smtClean="0">
                <a:solidFill>
                  <a:srgbClr val="0000FF"/>
                </a:solidFill>
              </a:rPr>
              <a:t>)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4495801"/>
            <a:ext cx="8229600" cy="53339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Parameterize by </a:t>
            </a:r>
            <a:r>
              <a:rPr lang="en-US" dirty="0" smtClean="0">
                <a:solidFill>
                  <a:srgbClr val="0000FF"/>
                </a:solidFill>
              </a:rPr>
              <a:t>0 &lt; </a:t>
            </a:r>
            <a:r>
              <a:rPr lang="en-US" i="1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rgbClr val="0000FF"/>
                </a:solidFill>
              </a:rPr>
              <a:t> ≤ 1</a:t>
            </a:r>
            <a:r>
              <a:rPr lang="en-US" dirty="0" smtClean="0"/>
              <a:t>, where </a:t>
            </a:r>
            <a:r>
              <a:rPr lang="en-US" i="1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i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=</a:t>
            </a:r>
            <a:r>
              <a:rPr lang="en-US" i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ε</a:t>
            </a:r>
            <a:r>
              <a:rPr lang="en-US" dirty="0" smtClean="0">
                <a:solidFill>
                  <a:srgbClr val="0000FF"/>
                </a:solidFill>
              </a:rPr>
              <a:t>/(1-</a:t>
            </a:r>
            <a:r>
              <a:rPr lang="en-US" i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ε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18144" y="1442854"/>
            <a:ext cx="2807367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 input buffer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120353" y="1717174"/>
            <a:ext cx="6202948" cy="2232526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354" y="3949700"/>
            <a:ext cx="6202948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11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0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1+</a:t>
            </a:r>
            <a:r>
              <a:rPr lang="en-US" sz="2000" baseline="30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output buffer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3511" y="2725156"/>
            <a:ext cx="3783264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11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0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1+</a:t>
            </a:r>
            <a:r>
              <a:rPr lang="en-US" sz="2000" baseline="30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α/2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middle buffer</a:t>
            </a:r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77249" y="1920494"/>
            <a:ext cx="952366" cy="561884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" name="Trapezoid 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98267" y="1920494"/>
            <a:ext cx="952366" cy="561884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4" name="Trapezoid 13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7283" y="3173600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rapezoid 1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936052" y="3173600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ectangle 2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2" name="Trapezoid 2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625511" y="3173600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rapezoid 25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038371" y="2007724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65616" y="3274880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24917" y="1733342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Upper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1/2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49476" y="3027598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Lower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1/2+</a:t>
            </a:r>
            <a:r>
              <a:rPr lang="en-US" sz="2000" baseline="30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0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/2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2" name="Right Brace 31"/>
          <p:cNvSpPr/>
          <p:nvPr/>
        </p:nvSpPr>
        <p:spPr>
          <a:xfrm>
            <a:off x="5377348" y="1887412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>
            <a:off x="6196301" y="3173600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67368" y="5473701"/>
            <a:ext cx="8419432" cy="6590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5" name="Trapezoid 34"/>
          <p:cNvSpPr/>
          <p:nvPr/>
        </p:nvSpPr>
        <p:spPr>
          <a:xfrm>
            <a:off x="438488" y="5552577"/>
            <a:ext cx="1302084" cy="521337"/>
          </a:xfrm>
          <a:prstGeom prst="trapezoid">
            <a:avLst>
              <a:gd name="adj" fmla="val 5797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0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0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1+</a:t>
            </a:r>
            <a:r>
              <a:rPr lang="en-US" sz="2000" baseline="30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000" baseline="300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)</a:t>
            </a:r>
            <a:r>
              <a:rPr lang="en-US" sz="1500" baseline="85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6" name="Trapezoid 35"/>
          <p:cNvSpPr/>
          <p:nvPr/>
        </p:nvSpPr>
        <p:spPr>
          <a:xfrm>
            <a:off x="1927730" y="5552577"/>
            <a:ext cx="2187070" cy="521337"/>
          </a:xfrm>
          <a:prstGeom prst="trapezoid">
            <a:avLst>
              <a:gd name="adj" fmla="val 8362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0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0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1+</a:t>
            </a:r>
            <a:r>
              <a:rPr lang="en-US" sz="2000" baseline="30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000" baseline="300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)</a:t>
            </a:r>
            <a:r>
              <a:rPr lang="en-US" sz="1500" baseline="85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-box</a:t>
            </a:r>
            <a:endParaRPr lang="en-US" sz="2000" baseline="85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7" name="Trapezoid 36"/>
          <p:cNvSpPr/>
          <p:nvPr/>
        </p:nvSpPr>
        <p:spPr>
          <a:xfrm>
            <a:off x="4836690" y="5552577"/>
            <a:ext cx="3660278" cy="521337"/>
          </a:xfrm>
          <a:prstGeom prst="trapezoid">
            <a:avLst>
              <a:gd name="adj" fmla="val 8362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0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0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1+</a:t>
            </a:r>
            <a:r>
              <a:rPr lang="en-US" sz="2000" baseline="30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000" baseline="300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)</a:t>
            </a:r>
            <a:r>
              <a:rPr lang="en-US" sz="1500" i="1" baseline="85000" dirty="0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-box</a:t>
            </a:r>
            <a:endParaRPr lang="en-US" sz="2000" baseline="85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457200" y="6208967"/>
            <a:ext cx="8686800" cy="712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1/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Grande"/>
                <a:ea typeface="Lucida Grande"/>
                <a:cs typeface="Lucida Grande"/>
              </a:rPr>
              <a:t>ε</a:t>
            </a:r>
            <a:r>
              <a:rPr lang="en-US" sz="2800" dirty="0" smtClean="0">
                <a:latin typeface="Comic Sans MS"/>
                <a:cs typeface="Comic Sans MS"/>
              </a:rPr>
              <a:t> overhead comes from geometric sum in </a:t>
            </a:r>
            <a:r>
              <a:rPr lang="en-US" sz="2800" dirty="0" err="1" smtClean="0">
                <a:latin typeface="Comic Sans MS"/>
                <a:cs typeface="Comic Sans MS"/>
              </a:rPr>
              <a:t>xDict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graphicFrame>
        <p:nvGraphicFramePr>
          <p:cNvPr id="4" name="Group 78"/>
          <p:cNvGraphicFramePr>
            <a:graphicFrameLocks noGrp="1"/>
          </p:cNvGraphicFramePr>
          <p:nvPr/>
        </p:nvGraphicFramePr>
        <p:xfrm>
          <a:off x="279401" y="1646429"/>
          <a:ext cx="8610599" cy="1261872"/>
        </p:xfrm>
        <a:graphic>
          <a:graphicData uri="http://schemas.openxmlformats.org/drawingml/2006/table">
            <a:tbl>
              <a:tblPr/>
              <a:tblGrid>
                <a:gridCol w="3453043"/>
                <a:gridCol w="2405911"/>
                <a:gridCol w="2751645"/>
              </a:tblGrid>
              <a:tr h="3408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Cache-Aware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8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B-tree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[BM72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]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(log</a:t>
                      </a:r>
                      <a:r>
                        <a:rPr kumimoji="0" lang="en-US" sz="24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(log</a:t>
                      </a:r>
                      <a:r>
                        <a:rPr kumimoji="0" lang="en-US" sz="24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3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Buffered B-tree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[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BF03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]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(1/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(1/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B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1-</a:t>
                      </a:r>
                      <a:r>
                        <a:rPr kumimoji="0" lang="en-US" sz="2400" b="0" i="1" u="none" strike="noStrike" cap="none" normalizeH="0" baseline="3000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78"/>
          <p:cNvGraphicFramePr>
            <a:graphicFrameLocks noGrp="1"/>
          </p:cNvGraphicFramePr>
          <p:nvPr/>
        </p:nvGraphicFramePr>
        <p:xfrm>
          <a:off x="279400" y="3389958"/>
          <a:ext cx="8610600" cy="2811738"/>
        </p:xfrm>
        <a:graphic>
          <a:graphicData uri="http://schemas.openxmlformats.org/drawingml/2006/table">
            <a:tbl>
              <a:tblPr/>
              <a:tblGrid>
                <a:gridCol w="2923352"/>
                <a:gridCol w="2118548"/>
                <a:gridCol w="3568700"/>
              </a:tblGrid>
              <a:tr h="371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Cache-Oblivious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 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[BDF-00, BDIW04,BFJ02]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…)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0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COLA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[BFF-CFKN07]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2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2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*</a:t>
                      </a:r>
                      <a:endParaRPr kumimoji="0" lang="en-US" sz="2400" b="0" i="0" u="none" strike="noStrike" cap="none" normalizeH="0" baseline="30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Shuttle Tree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[BFF-CFKN07]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(1/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B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Ω(1/(log</a:t>
                      </a:r>
                      <a:r>
                        <a:rPr kumimoji="0" lang="en-US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log</a:t>
                      </a:r>
                      <a:r>
                        <a:rPr kumimoji="0" lang="en-US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 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B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)</a:t>
                      </a:r>
                      <a:r>
                        <a:rPr kumimoji="0" lang="en-US" sz="1800" b="0" i="0" u="none" strike="noStrike" cap="none" normalizeH="0" baseline="7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…)*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0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xDict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 [this paper]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(1/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(1/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B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1-</a:t>
                      </a:r>
                      <a:r>
                        <a:rPr kumimoji="0" lang="en-US" sz="2400" b="0" i="1" u="none" strike="noStrike" cap="none" normalizeH="0" baseline="3000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*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79400" y="5702598"/>
            <a:ext cx="8610600" cy="484854"/>
          </a:xfrm>
          <a:prstGeom prst="rect">
            <a:avLst/>
          </a:prstGeom>
          <a:noFill/>
          <a:ln w="635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3100" y="6502400"/>
            <a:ext cx="146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* amortized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3536" y="6502400"/>
            <a:ext cx="2385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Comic Sans MS"/>
                <a:cs typeface="Comic Sans MS"/>
              </a:rPr>
              <a:t>†</a:t>
            </a:r>
            <a:r>
              <a:rPr lang="en-US" dirty="0" smtClean="0">
                <a:latin typeface="Comic Sans MS"/>
                <a:cs typeface="Comic Sans MS"/>
              </a:rPr>
              <a:t> assumes </a:t>
            </a:r>
            <a:r>
              <a:rPr lang="en-US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 = Ω(</a:t>
            </a:r>
            <a:r>
              <a:rPr lang="en-US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)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Model</a:t>
            </a:r>
            <a:br>
              <a:rPr lang="en-US" dirty="0" smtClean="0"/>
            </a:br>
            <a:r>
              <a:rPr lang="en-US" sz="2000" b="0" dirty="0" smtClean="0"/>
              <a:t>[</a:t>
            </a:r>
            <a:r>
              <a:rPr lang="en-US" sz="2000" b="0" dirty="0" err="1" smtClean="0"/>
              <a:t>Aggarwal</a:t>
            </a:r>
            <a:r>
              <a:rPr lang="en-US" sz="2000" b="0" dirty="0" smtClean="0"/>
              <a:t>, Vitter 88]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662572" y="2015770"/>
            <a:ext cx="7819114" cy="2888703"/>
            <a:chOff x="1324886" y="2671624"/>
            <a:chExt cx="6515247" cy="2050022"/>
          </a:xfrm>
        </p:grpSpPr>
        <p:sp>
          <p:nvSpPr>
            <p:cNvPr id="97" name="Rectangle 96"/>
            <p:cNvSpPr/>
            <p:nvPr/>
          </p:nvSpPr>
          <p:spPr>
            <a:xfrm>
              <a:off x="1324886" y="3053818"/>
              <a:ext cx="694848" cy="4669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CPU</a:t>
              </a:r>
              <a:endParaRPr lang="en-US" dirty="0">
                <a:solidFill>
                  <a:schemeClr val="tx1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585981" y="2838071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585981" y="3046798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585981" y="3255525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585981" y="3464252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585981" y="3672978"/>
              <a:ext cx="1215548" cy="2087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585981" y="3021397"/>
              <a:ext cx="120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omic Sans MS"/>
                  <a:cs typeface="Comic Sans MS"/>
                </a:rPr>
                <a:t>Fast Memory</a:t>
              </a:r>
              <a:endParaRPr lang="en-US" sz="2000" dirty="0">
                <a:latin typeface="Comic Sans MS"/>
                <a:cs typeface="Comic Sans M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512727" y="3166605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block</a:t>
              </a:r>
              <a:endParaRPr lang="en-US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cxnSp>
          <p:nvCxnSpPr>
            <p:cNvPr id="111" name="Straight Connector 110"/>
            <p:cNvCxnSpPr>
              <a:stCxn id="109" idx="3"/>
            </p:cNvCxnSpPr>
            <p:nvPr/>
          </p:nvCxnSpPr>
          <p:spPr>
            <a:xfrm>
              <a:off x="5728275" y="3270969"/>
              <a:ext cx="350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728275" y="3214550"/>
              <a:ext cx="223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5728275" y="3323359"/>
              <a:ext cx="223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Left Arrow 114"/>
            <p:cNvSpPr/>
            <p:nvPr/>
          </p:nvSpPr>
          <p:spPr>
            <a:xfrm>
              <a:off x="4157126" y="3166605"/>
              <a:ext cx="355601" cy="208727"/>
            </a:xfrm>
            <a:prstGeom prst="leftArrow">
              <a:avLst/>
            </a:prstGeom>
            <a:solidFill>
              <a:schemeClr val="accent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585981" y="3881705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/>
            <p:cNvCxnSpPr/>
            <p:nvPr/>
          </p:nvCxnSpPr>
          <p:spPr>
            <a:xfrm>
              <a:off x="2842971" y="3771618"/>
              <a:ext cx="350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2961504" y="3715314"/>
              <a:ext cx="223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961504" y="3824123"/>
              <a:ext cx="223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Left Arrow 120"/>
            <p:cNvSpPr/>
            <p:nvPr/>
          </p:nvSpPr>
          <p:spPr>
            <a:xfrm flipH="1">
              <a:off x="4409303" y="3672979"/>
              <a:ext cx="355601" cy="208727"/>
            </a:xfrm>
            <a:prstGeom prst="leftArrow">
              <a:avLst/>
            </a:prstGeom>
            <a:solidFill>
              <a:schemeClr val="accent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Left Brace 121"/>
            <p:cNvSpPr/>
            <p:nvPr/>
          </p:nvSpPr>
          <p:spPr>
            <a:xfrm>
              <a:off x="2294468" y="2838071"/>
              <a:ext cx="220134" cy="1252361"/>
            </a:xfrm>
            <a:prstGeom prst="leftBrace">
              <a:avLst>
                <a:gd name="adj1" fmla="val 41302"/>
                <a:gd name="adj2" fmla="val 69606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711988" y="3599507"/>
              <a:ext cx="732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M</a:t>
              </a:r>
              <a:r>
                <a:rPr lang="en-US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/</a:t>
              </a:r>
              <a:r>
                <a:rPr lang="en-US" i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B</a:t>
              </a:r>
              <a:endParaRPr lang="en-US" i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24" name="Left Brace 123"/>
            <p:cNvSpPr/>
            <p:nvPr/>
          </p:nvSpPr>
          <p:spPr>
            <a:xfrm rot="16200000">
              <a:off x="3077048" y="3662283"/>
              <a:ext cx="220135" cy="1202265"/>
            </a:xfrm>
            <a:prstGeom prst="leftBrace">
              <a:avLst>
                <a:gd name="adj1" fmla="val 41302"/>
                <a:gd name="adj2" fmla="val 49183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988513" y="4352314"/>
              <a:ext cx="4103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B</a:t>
              </a:r>
              <a:endParaRPr lang="en-US" i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585981" y="2838071"/>
              <a:ext cx="1215548" cy="1252361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193755" y="3670219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Arrow Connector 128"/>
            <p:cNvCxnSpPr>
              <a:stCxn id="97" idx="3"/>
            </p:cNvCxnSpPr>
            <p:nvPr/>
          </p:nvCxnSpPr>
          <p:spPr>
            <a:xfrm>
              <a:off x="2019734" y="3287311"/>
              <a:ext cx="566247" cy="1588"/>
            </a:xfrm>
            <a:prstGeom prst="straightConnector1">
              <a:avLst/>
            </a:prstGeom>
            <a:ln>
              <a:solidFill>
                <a:srgbClr val="000000"/>
              </a:solidFill>
              <a:headEnd type="triangle" w="lg" len="med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Can 130"/>
            <p:cNvSpPr/>
            <p:nvPr/>
          </p:nvSpPr>
          <p:spPr>
            <a:xfrm>
              <a:off x="6197599" y="2812670"/>
              <a:ext cx="1642534" cy="1425344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Slow Memory</a:t>
              </a:r>
              <a:endParaRPr lang="en-US" sz="20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32" name="Left Brace 131"/>
            <p:cNvSpPr/>
            <p:nvPr/>
          </p:nvSpPr>
          <p:spPr>
            <a:xfrm rot="5400000" flipV="1">
              <a:off x="5017075" y="2420268"/>
              <a:ext cx="220135" cy="1202265"/>
            </a:xfrm>
            <a:prstGeom prst="leftBrace">
              <a:avLst>
                <a:gd name="adj1" fmla="val 41302"/>
                <a:gd name="adj2" fmla="val 49183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971123" y="2671624"/>
              <a:ext cx="4103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B</a:t>
              </a:r>
              <a:endParaRPr lang="en-US" i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134" name="Content Placeholder 2"/>
          <p:cNvSpPr txBox="1">
            <a:spLocks/>
          </p:cNvSpPr>
          <p:nvPr/>
        </p:nvSpPr>
        <p:spPr>
          <a:xfrm>
            <a:off x="457200" y="5592031"/>
            <a:ext cx="8229600" cy="954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Cost: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the number of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block transfers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(I/Os)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Cache-Oblivious Algorithms</a:t>
            </a:r>
            <a:br>
              <a:rPr lang="en-US" dirty="0" smtClean="0"/>
            </a:br>
            <a:r>
              <a:rPr lang="en-US" sz="2000" b="0" dirty="0" smtClean="0"/>
              <a:t>[</a:t>
            </a:r>
            <a:r>
              <a:rPr lang="en-US" sz="2000" b="0" dirty="0" err="1" smtClean="0"/>
              <a:t>Frigo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Leiserson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Prokop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Ramachandran</a:t>
            </a:r>
            <a:r>
              <a:rPr lang="en-US" sz="2000" b="0" dirty="0" smtClean="0"/>
              <a:t> 99]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75" y="5010613"/>
            <a:ext cx="8229600" cy="16568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Algorithms not parameterized by </a:t>
            </a:r>
            <a:r>
              <a:rPr lang="en-US" i="1" dirty="0" smtClean="0">
                <a:solidFill>
                  <a:srgbClr val="0000FF"/>
                </a:solidFill>
              </a:rPr>
              <a:t>M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0000FF"/>
                </a:solidFill>
              </a:rPr>
              <a:t>B</a:t>
            </a:r>
            <a:endParaRPr lang="en-US" dirty="0" smtClean="0"/>
          </a:p>
          <a:p>
            <a:r>
              <a:rPr lang="en-US" dirty="0" smtClean="0"/>
              <a:t>Analyze in </a:t>
            </a:r>
            <a:r>
              <a:rPr lang="en-US" b="1" i="1" dirty="0" smtClean="0"/>
              <a:t>ideal-cache model</a:t>
            </a:r>
            <a:r>
              <a:rPr lang="en-US" dirty="0" smtClean="0"/>
              <a:t> — I/O model, except </a:t>
            </a:r>
            <a:r>
              <a:rPr lang="en-US" b="1" dirty="0" smtClean="0"/>
              <a:t>optimal replacement</a:t>
            </a:r>
            <a:r>
              <a:rPr lang="en-US" dirty="0" smtClean="0"/>
              <a:t> policy is </a:t>
            </a:r>
            <a:r>
              <a:rPr lang="en-US" dirty="0" smtClean="0"/>
              <a:t>assumed</a:t>
            </a:r>
            <a:endParaRPr lang="en-US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662572" y="2015770"/>
            <a:ext cx="7819114" cy="2888703"/>
            <a:chOff x="1324886" y="2671624"/>
            <a:chExt cx="6515247" cy="2050022"/>
          </a:xfrm>
        </p:grpSpPr>
        <p:sp>
          <p:nvSpPr>
            <p:cNvPr id="34" name="Rectangle 33"/>
            <p:cNvSpPr/>
            <p:nvPr/>
          </p:nvSpPr>
          <p:spPr>
            <a:xfrm>
              <a:off x="1324886" y="3053818"/>
              <a:ext cx="694848" cy="4669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omic Sans MS"/>
                  <a:cs typeface="Comic Sans MS"/>
                </a:rPr>
                <a:t>CPU</a:t>
              </a:r>
              <a:endParaRPr lang="en-US" dirty="0">
                <a:solidFill>
                  <a:schemeClr val="tx1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85981" y="2838071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85981" y="3046798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585981" y="3255525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85981" y="3464252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585981" y="3672978"/>
              <a:ext cx="1215548" cy="2087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85981" y="3021397"/>
              <a:ext cx="12022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omic Sans MS"/>
                  <a:cs typeface="Comic Sans MS"/>
                </a:rPr>
                <a:t>Fast Memory</a:t>
              </a:r>
              <a:endParaRPr lang="en-US" sz="2000" dirty="0">
                <a:latin typeface="Comic Sans MS"/>
                <a:cs typeface="Comic Sans M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12727" y="3166605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block</a:t>
              </a:r>
              <a:endParaRPr lang="en-US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cxnSp>
          <p:nvCxnSpPr>
            <p:cNvPr id="42" name="Straight Connector 41"/>
            <p:cNvCxnSpPr>
              <a:stCxn id="41" idx="3"/>
            </p:cNvCxnSpPr>
            <p:nvPr/>
          </p:nvCxnSpPr>
          <p:spPr>
            <a:xfrm>
              <a:off x="5728275" y="3270969"/>
              <a:ext cx="350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728275" y="3214550"/>
              <a:ext cx="223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728275" y="3323359"/>
              <a:ext cx="223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Left Arrow 44"/>
            <p:cNvSpPr/>
            <p:nvPr/>
          </p:nvSpPr>
          <p:spPr>
            <a:xfrm>
              <a:off x="4157126" y="3166605"/>
              <a:ext cx="355601" cy="208727"/>
            </a:xfrm>
            <a:prstGeom prst="leftArrow">
              <a:avLst/>
            </a:prstGeom>
            <a:solidFill>
              <a:schemeClr val="accent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85981" y="3881705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2842971" y="3771618"/>
              <a:ext cx="350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961504" y="3715314"/>
              <a:ext cx="223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961504" y="3824123"/>
              <a:ext cx="223784" cy="1588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Left Arrow 49"/>
            <p:cNvSpPr/>
            <p:nvPr/>
          </p:nvSpPr>
          <p:spPr>
            <a:xfrm flipH="1">
              <a:off x="4409303" y="3672979"/>
              <a:ext cx="355601" cy="208727"/>
            </a:xfrm>
            <a:prstGeom prst="leftArrow">
              <a:avLst/>
            </a:prstGeom>
            <a:solidFill>
              <a:schemeClr val="accent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Left Brace 50"/>
            <p:cNvSpPr/>
            <p:nvPr/>
          </p:nvSpPr>
          <p:spPr>
            <a:xfrm>
              <a:off x="2294468" y="2838071"/>
              <a:ext cx="220134" cy="1252361"/>
            </a:xfrm>
            <a:prstGeom prst="leftBrace">
              <a:avLst>
                <a:gd name="adj1" fmla="val 41302"/>
                <a:gd name="adj2" fmla="val 69606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711988" y="3599507"/>
              <a:ext cx="732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M</a:t>
              </a:r>
              <a:r>
                <a:rPr lang="en-US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/</a:t>
              </a:r>
              <a:r>
                <a:rPr lang="en-US" i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B</a:t>
              </a:r>
              <a:endParaRPr lang="en-US" i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3" name="Left Brace 52"/>
            <p:cNvSpPr/>
            <p:nvPr/>
          </p:nvSpPr>
          <p:spPr>
            <a:xfrm rot="16200000">
              <a:off x="3077048" y="3662283"/>
              <a:ext cx="220135" cy="1202265"/>
            </a:xfrm>
            <a:prstGeom prst="leftBrace">
              <a:avLst>
                <a:gd name="adj1" fmla="val 41302"/>
                <a:gd name="adj2" fmla="val 49183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988513" y="4352314"/>
              <a:ext cx="4103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B</a:t>
              </a:r>
              <a:endParaRPr lang="en-US" i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585981" y="2838071"/>
              <a:ext cx="1215548" cy="1252361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193755" y="3670219"/>
              <a:ext cx="1215548" cy="2087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>
              <a:stCxn id="34" idx="3"/>
            </p:cNvCxnSpPr>
            <p:nvPr/>
          </p:nvCxnSpPr>
          <p:spPr>
            <a:xfrm>
              <a:off x="2019734" y="3287311"/>
              <a:ext cx="566247" cy="1588"/>
            </a:xfrm>
            <a:prstGeom prst="straightConnector1">
              <a:avLst/>
            </a:prstGeom>
            <a:ln>
              <a:solidFill>
                <a:srgbClr val="000000"/>
              </a:solidFill>
              <a:headEnd type="triangle" w="lg" len="med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Can 57"/>
            <p:cNvSpPr/>
            <p:nvPr/>
          </p:nvSpPr>
          <p:spPr>
            <a:xfrm>
              <a:off x="6197599" y="2812670"/>
              <a:ext cx="1642534" cy="1425344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Slow Memory</a:t>
              </a:r>
              <a:endParaRPr lang="en-US" sz="20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9" name="Left Brace 58"/>
            <p:cNvSpPr/>
            <p:nvPr/>
          </p:nvSpPr>
          <p:spPr>
            <a:xfrm rot="5400000" flipV="1">
              <a:off x="5017075" y="2420268"/>
              <a:ext cx="220135" cy="1202265"/>
            </a:xfrm>
            <a:prstGeom prst="leftBrace">
              <a:avLst>
                <a:gd name="adj1" fmla="val 41302"/>
                <a:gd name="adj2" fmla="val 49183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971123" y="2671624"/>
              <a:ext cx="4103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B</a:t>
              </a:r>
              <a:endParaRPr lang="en-US" i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Cache-Oblivious Dynamic Dictionaries</a:t>
            </a:r>
            <a:endParaRPr lang="en-US" dirty="0"/>
          </a:p>
        </p:txBody>
      </p:sp>
      <p:graphicFrame>
        <p:nvGraphicFramePr>
          <p:cNvPr id="4" name="Group 78"/>
          <p:cNvGraphicFramePr>
            <a:graphicFrameLocks noGrp="1"/>
          </p:cNvGraphicFramePr>
          <p:nvPr/>
        </p:nvGraphicFramePr>
        <p:xfrm>
          <a:off x="279401" y="1646429"/>
          <a:ext cx="8610599" cy="1261872"/>
        </p:xfrm>
        <a:graphic>
          <a:graphicData uri="http://schemas.openxmlformats.org/drawingml/2006/table">
            <a:tbl>
              <a:tblPr/>
              <a:tblGrid>
                <a:gridCol w="3453043"/>
                <a:gridCol w="2405911"/>
                <a:gridCol w="2751645"/>
              </a:tblGrid>
              <a:tr h="3408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Cache-Aware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8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B-tree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[BM72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]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(log</a:t>
                      </a:r>
                      <a:r>
                        <a:rPr kumimoji="0" lang="en-US" sz="24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(log</a:t>
                      </a:r>
                      <a:r>
                        <a:rPr kumimoji="0" lang="en-US" sz="24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3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Buffered B-tree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[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BF03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]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(1/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(1/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B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1-</a:t>
                      </a:r>
                      <a:r>
                        <a:rPr kumimoji="0" lang="en-US" sz="2400" b="0" i="1" u="none" strike="noStrike" cap="none" normalizeH="0" baseline="3000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78"/>
          <p:cNvGraphicFramePr>
            <a:graphicFrameLocks noGrp="1"/>
          </p:cNvGraphicFramePr>
          <p:nvPr/>
        </p:nvGraphicFramePr>
        <p:xfrm>
          <a:off x="279400" y="3389958"/>
          <a:ext cx="8610600" cy="2811738"/>
        </p:xfrm>
        <a:graphic>
          <a:graphicData uri="http://schemas.openxmlformats.org/drawingml/2006/table">
            <a:tbl>
              <a:tblPr/>
              <a:tblGrid>
                <a:gridCol w="2923352"/>
                <a:gridCol w="2118548"/>
                <a:gridCol w="3568700"/>
              </a:tblGrid>
              <a:tr h="371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Cache-Oblivious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 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[BDF-00, BDIW04,BFJ02]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…)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0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COLA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[BFF-CFKN07]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2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2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*</a:t>
                      </a:r>
                      <a:endParaRPr kumimoji="0" lang="en-US" sz="2400" b="0" i="0" u="none" strike="noStrike" cap="none" normalizeH="0" baseline="30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Shuttle Tree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[BFF-CFKN07]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(1/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B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Ω(1/(log</a:t>
                      </a:r>
                      <a:r>
                        <a:rPr kumimoji="0" lang="en-US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 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log</a:t>
                      </a:r>
                      <a:r>
                        <a:rPr kumimoji="0" lang="en-US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 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B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)</a:t>
                      </a:r>
                      <a:r>
                        <a:rPr kumimoji="0" lang="en-US" sz="1800" b="0" i="0" u="none" strike="noStrike" cap="none" normalizeH="0" baseline="7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+ …)*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0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xDict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 [this paper]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(1/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(1/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B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1-</a:t>
                      </a:r>
                      <a:r>
                        <a:rPr kumimoji="0" lang="en-US" sz="2400" b="0" i="1" u="none" strike="noStrike" cap="none" normalizeH="0" baseline="3000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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1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log</a:t>
                      </a:r>
                      <a:r>
                        <a:rPr kumimoji="0" lang="en-US" sz="2400" b="0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B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*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Symbol" pitchFamily="-109" charset="2"/>
                        </a:rPr>
                        <a:t>†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-109" charset="0"/>
                        <a:ea typeface="ＭＳ Ｐゴシック" pitchFamily="-109" charset="-128"/>
                        <a:cs typeface="ＭＳ Ｐゴシック" pitchFamily="-109" charset="-128"/>
                        <a:sym typeface="Symbol" pitchFamily="-109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79400" y="5702598"/>
            <a:ext cx="8610600" cy="484854"/>
          </a:xfrm>
          <a:prstGeom prst="rect">
            <a:avLst/>
          </a:prstGeom>
          <a:noFill/>
          <a:ln w="635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3100" y="6502400"/>
            <a:ext cx="146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* amortized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3536" y="6502400"/>
            <a:ext cx="2385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latin typeface="Comic Sans MS"/>
                <a:cs typeface="Comic Sans MS"/>
              </a:rPr>
              <a:t>†</a:t>
            </a:r>
            <a:r>
              <a:rPr lang="en-US" dirty="0" smtClean="0">
                <a:latin typeface="Comic Sans MS"/>
                <a:cs typeface="Comic Sans MS"/>
              </a:rPr>
              <a:t> assumes </a:t>
            </a:r>
            <a:r>
              <a:rPr lang="en-US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 = Ω(</a:t>
            </a:r>
            <a:r>
              <a:rPr lang="en-US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)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</a:t>
            </a:r>
            <a:r>
              <a:rPr lang="en-US" dirty="0" err="1" smtClean="0"/>
              <a:t>xDict</a:t>
            </a:r>
            <a:r>
              <a:rPr lang="en-US" dirty="0" smtClean="0"/>
              <a:t> (</a:t>
            </a:r>
            <a:r>
              <a:rPr lang="en-US" i="1" dirty="0" smtClean="0">
                <a:latin typeface="Comic Sans MS" pitchFamily="-109" charset="0"/>
                <a:ea typeface="ＭＳ Ｐゴシック" pitchFamily="-109" charset="-128"/>
                <a:cs typeface="ＭＳ Ｐゴシック" pitchFamily="-109" charset="-128"/>
                <a:sym typeface="Symbol" pitchFamily="-109" charset="2"/>
              </a:rPr>
              <a:t> </a:t>
            </a:r>
            <a:r>
              <a:rPr lang="en-US" dirty="0" smtClean="0">
                <a:latin typeface="Comic Sans MS" pitchFamily="-109" charset="0"/>
                <a:ea typeface="ＭＳ Ｐゴシック" pitchFamily="-109" charset="-128"/>
                <a:cs typeface="ＭＳ Ｐゴシック" pitchFamily="-109" charset="-128"/>
                <a:sym typeface="Symbol" pitchFamily="-109" charset="2"/>
              </a:rPr>
              <a:t>= 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55" y="2190805"/>
            <a:ext cx="9144000" cy="45545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lglg</a:t>
            </a:r>
            <a:r>
              <a:rPr lang="en-US" i="1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/>
              <a:t>  </a:t>
            </a:r>
            <a:r>
              <a:rPr lang="en-US" b="1" dirty="0" smtClean="0"/>
              <a:t>x-boxes</a:t>
            </a:r>
            <a:r>
              <a:rPr lang="en-US" dirty="0" smtClean="0"/>
              <a:t> </a:t>
            </a:r>
            <a:r>
              <a:rPr lang="en-US" dirty="0" smtClean="0"/>
              <a:t>of squaring </a:t>
            </a:r>
            <a:r>
              <a:rPr lang="en-US" dirty="0" smtClean="0"/>
              <a:t>capacities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Insert</a:t>
            </a:r>
            <a:r>
              <a:rPr lang="en-US" dirty="0" smtClean="0"/>
              <a:t>: insert into smallest </a:t>
            </a:r>
            <a:r>
              <a:rPr lang="en-US" dirty="0" smtClean="0"/>
              <a:t>box </a:t>
            </a:r>
            <a:endParaRPr lang="en-US" dirty="0" smtClean="0"/>
          </a:p>
          <a:p>
            <a:r>
              <a:rPr lang="en-US" dirty="0" smtClean="0"/>
              <a:t>When a box reaches capacity, </a:t>
            </a:r>
            <a:r>
              <a:rPr lang="en-US" b="1" dirty="0" smtClean="0"/>
              <a:t>Flush</a:t>
            </a:r>
            <a:r>
              <a:rPr lang="en-US" dirty="0" smtClean="0"/>
              <a:t> it </a:t>
            </a:r>
            <a:r>
              <a:rPr lang="en-US" dirty="0" smtClean="0"/>
              <a:t>and </a:t>
            </a:r>
            <a:r>
              <a:rPr lang="en-US" b="1" dirty="0" smtClean="0"/>
              <a:t>Batch-Insert</a:t>
            </a:r>
            <a:r>
              <a:rPr lang="en-US" dirty="0" smtClean="0"/>
              <a:t> </a:t>
            </a:r>
            <a:r>
              <a:rPr lang="en-US" dirty="0" smtClean="0"/>
              <a:t>into the next </a:t>
            </a:r>
            <a:r>
              <a:rPr lang="en-US" dirty="0" smtClean="0"/>
              <a:t>box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((1/</a:t>
            </a:r>
            <a:r>
              <a:rPr lang="en-US" i="1" dirty="0" smtClean="0">
                <a:solidFill>
                  <a:srgbClr val="0000FF"/>
                </a:solidFill>
              </a:rPr>
              <a:t>√</a:t>
            </a:r>
            <a:r>
              <a:rPr lang="en-US" i="1" dirty="0" smtClean="0">
                <a:solidFill>
                  <a:srgbClr val="0000FF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err="1" smtClean="0">
                <a:solidFill>
                  <a:srgbClr val="0000FF"/>
                </a:solidFill>
              </a:rPr>
              <a:t>log</a:t>
            </a:r>
            <a:r>
              <a:rPr lang="en-US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/>
              <a:t>c</a:t>
            </a:r>
            <a:r>
              <a:rPr lang="en-US" dirty="0" smtClean="0"/>
              <a:t>ost is dominated by largest box </a:t>
            </a:r>
            <a:r>
              <a:rPr lang="en-US" dirty="0" smtClean="0"/>
              <a:t>  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smtClean="0">
                <a:solidFill>
                  <a:srgbClr val="008001"/>
                </a:solidFill>
              </a:rPr>
              <a:t>(1/</a:t>
            </a:r>
            <a:r>
              <a:rPr lang="en-US" i="1" dirty="0" smtClean="0">
                <a:solidFill>
                  <a:srgbClr val="008001"/>
                </a:solidFill>
              </a:rPr>
              <a:t>√B</a:t>
            </a:r>
            <a:r>
              <a:rPr lang="en-US" dirty="0" smtClean="0">
                <a:solidFill>
                  <a:srgbClr val="008001"/>
                </a:solidFill>
              </a:rPr>
              <a:t>) </a:t>
            </a:r>
            <a:r>
              <a:rPr lang="en-US" dirty="0" err="1" smtClean="0">
                <a:solidFill>
                  <a:srgbClr val="0000FF"/>
                </a:solidFill>
              </a:rPr>
              <a:t>log</a:t>
            </a:r>
            <a:r>
              <a:rPr lang="en-US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>
              <a:buClr>
                <a:schemeClr val="tx1"/>
              </a:buClr>
              <a:buNone/>
            </a:pPr>
            <a:r>
              <a:rPr lang="en-US" b="1" dirty="0" smtClean="0"/>
              <a:t>Search</a:t>
            </a:r>
            <a:r>
              <a:rPr lang="en-US" dirty="0" smtClean="0"/>
              <a:t>: search in each </a:t>
            </a:r>
            <a:r>
              <a:rPr lang="en-US" dirty="0" err="1" smtClean="0"/>
              <a:t>x</a:t>
            </a:r>
            <a:r>
              <a:rPr lang="en-US" dirty="0" smtClean="0"/>
              <a:t>-box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log</a:t>
            </a:r>
            <a:r>
              <a:rPr lang="en-US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 cost is dominated by largest box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log</a:t>
            </a:r>
            <a:r>
              <a:rPr lang="en-US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61399"/>
            <a:ext cx="8419432" cy="6590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628320" y="1522690"/>
            <a:ext cx="1302084" cy="521337"/>
          </a:xfrm>
          <a:prstGeom prst="trapezoid">
            <a:avLst>
              <a:gd name="adj" fmla="val 5797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0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1500" baseline="85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-box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2117562" y="1522690"/>
            <a:ext cx="2187070" cy="521337"/>
          </a:xfrm>
          <a:prstGeom prst="trapezoid">
            <a:avLst>
              <a:gd name="adj" fmla="val 8362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0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1500" baseline="85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-box</a:t>
            </a:r>
            <a:endParaRPr lang="en-US" sz="2000" baseline="85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5026522" y="1522690"/>
            <a:ext cx="3660278" cy="521337"/>
          </a:xfrm>
          <a:prstGeom prst="trapezoid">
            <a:avLst>
              <a:gd name="adj" fmla="val 8362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0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1500" baseline="85000" dirty="0" smtClean="0">
                <a:solidFill>
                  <a:srgbClr val="000000"/>
                </a:solidFill>
                <a:latin typeface="Comic Sans MS"/>
                <a:cs typeface="Comic Sans MS"/>
              </a:rPr>
              <a:t>lglg</a:t>
            </a:r>
            <a:r>
              <a:rPr lang="en-US" sz="1500" i="1" baseline="85000" dirty="0" smtClean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-box</a:t>
            </a:r>
            <a:endParaRPr lang="en-US" sz="2000" baseline="85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400" y="1390073"/>
            <a:ext cx="35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…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193435" y="538388"/>
            <a:ext cx="2088669" cy="626389"/>
          </a:xfrm>
          <a:prstGeom prst="trapezoid">
            <a:avLst>
              <a:gd name="adj" fmla="val 5797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46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x-Box </a:t>
            </a:r>
            <a:r>
              <a:rPr lang="en-US" dirty="0" smtClean="0"/>
              <a:t> = </a:t>
            </a:r>
            <a:r>
              <a:rPr lang="en-US" dirty="0" smtClean="0"/>
              <a:t>dictionary with capacity 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5" y="2041077"/>
            <a:ext cx="9144000" cy="46454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Batch-Insert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00FF"/>
                </a:solidFill>
              </a:rPr>
              <a:t>D</a:t>
            </a:r>
            <a:r>
              <a:rPr lang="en-US" dirty="0" smtClean="0"/>
              <a:t>,</a:t>
            </a:r>
            <a:r>
              <a:rPr lang="en-US" i="1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): insert </a:t>
            </a:r>
            <a:r>
              <a:rPr lang="en-US" i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/>
              <a:t>presorted objects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— cost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((1/</a:t>
            </a:r>
            <a:r>
              <a:rPr lang="en-US" i="1" dirty="0" smtClean="0">
                <a:solidFill>
                  <a:srgbClr val="0000FF"/>
                </a:solidFill>
              </a:rPr>
              <a:t>√B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err="1" smtClean="0">
                <a:solidFill>
                  <a:srgbClr val="0000FF"/>
                </a:solidFill>
              </a:rPr>
              <a:t>log</a:t>
            </a:r>
            <a:r>
              <a:rPr lang="en-US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 per element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Search</a:t>
            </a:r>
            <a:r>
              <a:rPr lang="en-US" dirty="0" smtClean="0"/>
              <a:t>(</a:t>
            </a:r>
            <a:r>
              <a:rPr lang="en-US" i="1" dirty="0" err="1" smtClean="0">
                <a:solidFill>
                  <a:srgbClr val="0000FF"/>
                </a:solidFill>
              </a:rPr>
              <a:t>D</a:t>
            </a:r>
            <a:r>
              <a:rPr lang="en-US" dirty="0" err="1" smtClean="0"/>
              <a:t>,</a:t>
            </a:r>
            <a:r>
              <a:rPr lang="en-US" i="1" dirty="0" err="1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κ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— </a:t>
            </a:r>
            <a:r>
              <a:rPr lang="en-US" dirty="0" smtClean="0"/>
              <a:t>cost is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log</a:t>
            </a:r>
            <a:r>
              <a:rPr lang="en-US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 smtClean="0"/>
              <a:t>Flush</a:t>
            </a:r>
            <a:r>
              <a:rPr lang="en-US" dirty="0" smtClean="0"/>
              <a:t>(</a:t>
            </a:r>
            <a:r>
              <a:rPr lang="en-US" i="1" dirty="0" smtClean="0">
                <a:solidFill>
                  <a:srgbClr val="0000FF"/>
                </a:solidFill>
              </a:rPr>
              <a:t>D</a:t>
            </a:r>
            <a:r>
              <a:rPr lang="en-US" dirty="0" smtClean="0"/>
              <a:t>): produce a size-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 sorted array </a:t>
            </a:r>
            <a:r>
              <a:rPr lang="en-US" i="1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 containing all the elements in the 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-box </a:t>
            </a:r>
            <a:r>
              <a:rPr lang="en-US" i="1" dirty="0" smtClean="0">
                <a:solidFill>
                  <a:srgbClr val="0000FF"/>
                </a:solidFill>
              </a:rPr>
              <a:t>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— </a:t>
            </a:r>
            <a:r>
              <a:rPr lang="en-US" dirty="0" smtClean="0"/>
              <a:t>cost is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i="1" dirty="0" smtClean="0">
                <a:solidFill>
                  <a:srgbClr val="0000FF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 per </a:t>
            </a:r>
            <a:r>
              <a:rPr lang="en-US" dirty="0" smtClean="0"/>
              <a:t>element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0" y="5131156"/>
            <a:ext cx="9144000" cy="5731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18144" y="1557154"/>
            <a:ext cx="2807367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 input buffer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x-Box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120353" y="1831474"/>
            <a:ext cx="6202948" cy="2232526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354" y="4064000"/>
            <a:ext cx="6202948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output buffer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3511" y="2839456"/>
            <a:ext cx="3783264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3/2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middle buffer</a:t>
            </a:r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77249" y="2034794"/>
            <a:ext cx="952366" cy="561884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" name="Trapezoid 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15"/>
          <p:cNvGrpSpPr/>
          <p:nvPr/>
        </p:nvGrpSpPr>
        <p:grpSpPr>
          <a:xfrm>
            <a:off x="3998267" y="2034794"/>
            <a:ext cx="952366" cy="561884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rapezoid 1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3" name="Group 19"/>
          <p:cNvGrpSpPr/>
          <p:nvPr/>
        </p:nvGrpSpPr>
        <p:grpSpPr>
          <a:xfrm>
            <a:off x="677283" y="3287900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ectangle 2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2" name="Trapezoid 2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4" name="Group 23"/>
          <p:cNvGrpSpPr/>
          <p:nvPr/>
        </p:nvGrpSpPr>
        <p:grpSpPr>
          <a:xfrm>
            <a:off x="1936052" y="3287900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rapezoid 25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5" name="Group 27"/>
          <p:cNvGrpSpPr/>
          <p:nvPr/>
        </p:nvGrpSpPr>
        <p:grpSpPr>
          <a:xfrm>
            <a:off x="4625511" y="3287900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9" name="Rectangle 2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30" name="Trapezoid 2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038371" y="2122024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65616" y="3389180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24917" y="1847642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Upper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1/2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49476" y="3141898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Lower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7" name="Right Brace 36"/>
          <p:cNvSpPr/>
          <p:nvPr/>
        </p:nvSpPr>
        <p:spPr>
          <a:xfrm>
            <a:off x="5377348" y="2001712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6196301" y="3287900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3673" y="5305649"/>
            <a:ext cx="862795" cy="274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input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092876" y="5285660"/>
            <a:ext cx="577784" cy="335019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1" name="Rectangle 4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2" name="Trapezoid 4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2860442" y="5305649"/>
            <a:ext cx="1193223" cy="274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middle</a:t>
            </a:r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189253" y="5285660"/>
            <a:ext cx="577784" cy="335019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1" name="Rectangle 5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2" name="Trapezoid 5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750859" y="5131156"/>
            <a:ext cx="39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…</a:t>
            </a:r>
            <a:endParaRPr lang="en-US" sz="2400" dirty="0">
              <a:latin typeface="Comic Sans MS"/>
              <a:cs typeface="Comic Sans MS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144340" y="5285660"/>
            <a:ext cx="577784" cy="335019"/>
            <a:chOff x="2764062" y="2077776"/>
            <a:chExt cx="952366" cy="561884"/>
          </a:xfrm>
          <a:solidFill>
            <a:srgbClr val="D7E4BD"/>
          </a:solidFill>
        </p:grpSpPr>
        <p:sp>
          <p:nvSpPr>
            <p:cNvPr id="64" name="Rectangle 63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5" name="Trapezoid 64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053565" y="5285660"/>
            <a:ext cx="577784" cy="335019"/>
            <a:chOff x="2764062" y="2077776"/>
            <a:chExt cx="952366" cy="561884"/>
          </a:xfrm>
          <a:solidFill>
            <a:srgbClr val="D7E4BD"/>
          </a:solidFill>
        </p:grpSpPr>
        <p:sp>
          <p:nvSpPr>
            <p:cNvPr id="68" name="Rectangle 67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9" name="Trapezoid 68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4682011" y="5131156"/>
            <a:ext cx="39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…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012270" y="5305649"/>
            <a:ext cx="2055530" cy="274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output</a:t>
            </a:r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4" name="Right Brace 73"/>
          <p:cNvSpPr/>
          <p:nvPr/>
        </p:nvSpPr>
        <p:spPr>
          <a:xfrm rot="5400000">
            <a:off x="1783322" y="5118392"/>
            <a:ext cx="261888" cy="1650566"/>
          </a:xfrm>
          <a:prstGeom prst="rightBrace">
            <a:avLst>
              <a:gd name="adj1" fmla="val 37466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" y="5997781"/>
            <a:ext cx="3896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r>
              <a:rPr lang="en-US" sz="2000" dirty="0" smtClean="0">
                <a:latin typeface="Comic Sans MS"/>
                <a:cs typeface="Comic Sans MS"/>
              </a:rPr>
              <a:t> stored contiguously in </a:t>
            </a:r>
            <a:r>
              <a:rPr lang="en-US" sz="2000" b="1" dirty="0" smtClean="0">
                <a:latin typeface="Comic Sans MS"/>
                <a:cs typeface="Comic Sans MS"/>
              </a:rPr>
              <a:t>arbitrary order</a:t>
            </a:r>
            <a:endParaRPr lang="en-US" sz="2000" b="1" dirty="0">
              <a:latin typeface="Comic Sans MS"/>
              <a:cs typeface="Comic Sans MS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5704456" y="5285660"/>
            <a:ext cx="577784" cy="335019"/>
            <a:chOff x="2764062" y="2077776"/>
            <a:chExt cx="952366" cy="561884"/>
          </a:xfrm>
          <a:solidFill>
            <a:srgbClr val="D7E4BD"/>
          </a:solidFill>
        </p:grpSpPr>
        <p:sp>
          <p:nvSpPr>
            <p:cNvPr id="77" name="Rectangle 7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8" name="Trapezoid 7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367646" y="5285660"/>
            <a:ext cx="577784" cy="335019"/>
            <a:chOff x="2764062" y="2077776"/>
            <a:chExt cx="952366" cy="561884"/>
          </a:xfrm>
          <a:solidFill>
            <a:srgbClr val="D7E4BD"/>
          </a:solidFill>
        </p:grpSpPr>
        <p:sp>
          <p:nvSpPr>
            <p:cNvPr id="81" name="Rectangle 8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2" name="Trapezoid 8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cxnSp>
        <p:nvCxnSpPr>
          <p:cNvPr id="85" name="Straight Arrow Connector 84"/>
          <p:cNvCxnSpPr>
            <a:endCxn id="70" idx="2"/>
          </p:cNvCxnSpPr>
          <p:nvPr/>
        </p:nvCxnSpPr>
        <p:spPr>
          <a:xfrm rot="16200000" flipV="1">
            <a:off x="5306718" y="5656419"/>
            <a:ext cx="453940" cy="382459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 flipH="1" flipV="1">
            <a:off x="6130591" y="5686389"/>
            <a:ext cx="453940" cy="322521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505233" y="5997781"/>
            <a:ext cx="3382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/>
                <a:cs typeface="Comic Sans MS"/>
              </a:rPr>
              <a:t>Unused (currently empty)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r>
              <a:rPr lang="en-US" sz="2000" dirty="0" smtClean="0">
                <a:latin typeface="Comic Sans MS"/>
                <a:cs typeface="Comic Sans MS"/>
              </a:rPr>
              <a:t> are </a:t>
            </a:r>
            <a:r>
              <a:rPr lang="en-US" sz="2000" b="1" dirty="0" err="1" smtClean="0">
                <a:latin typeface="Comic Sans MS"/>
                <a:cs typeface="Comic Sans MS"/>
              </a:rPr>
              <a:t>preallocated</a:t>
            </a:r>
            <a:endParaRPr lang="en-US" sz="2000" b="1" dirty="0">
              <a:latin typeface="Comic Sans MS"/>
              <a:cs typeface="Comic Sans M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136900" y="1885349"/>
            <a:ext cx="35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…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541067" y="3141898"/>
            <a:ext cx="35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…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18144" y="1557154"/>
            <a:ext cx="2807367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chemeClr val="tx1"/>
                </a:solidFill>
                <a:latin typeface="Comic Sans MS"/>
                <a:cs typeface="Comic Sans MS"/>
              </a:rPr>
              <a:t> input buffer</a:t>
            </a:r>
            <a:endParaRPr lang="en-US" sz="2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x-Box Space Usage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120353" y="1831474"/>
            <a:ext cx="6202948" cy="2232526"/>
          </a:xfrm>
          <a:prstGeom prst="trapezoid">
            <a:avLst>
              <a:gd name="adj" fmla="val 7609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354" y="4064000"/>
            <a:ext cx="6202948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output buffer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3511" y="2839456"/>
            <a:ext cx="3783264" cy="274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ize-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3/2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middle buffer</a:t>
            </a:r>
            <a:endParaRPr lang="en-US" sz="2000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1477249" y="2034794"/>
            <a:ext cx="952366" cy="561884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8" name="Trapezoid 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1" name="Group 15"/>
          <p:cNvGrpSpPr/>
          <p:nvPr/>
        </p:nvGrpSpPr>
        <p:grpSpPr>
          <a:xfrm>
            <a:off x="3998267" y="2034794"/>
            <a:ext cx="952366" cy="561884"/>
            <a:chOff x="2764062" y="2077776"/>
            <a:chExt cx="952366" cy="56188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8" name="Trapezoid 17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2" name="Group 19"/>
          <p:cNvGrpSpPr/>
          <p:nvPr/>
        </p:nvGrpSpPr>
        <p:grpSpPr>
          <a:xfrm>
            <a:off x="677283" y="3287900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1" name="Rectangle 20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2" name="Trapezoid 21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3" name="Group 23"/>
          <p:cNvGrpSpPr/>
          <p:nvPr/>
        </p:nvGrpSpPr>
        <p:grpSpPr>
          <a:xfrm>
            <a:off x="1936052" y="3287900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6" name="Trapezoid 25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14" name="Group 27"/>
          <p:cNvGrpSpPr/>
          <p:nvPr/>
        </p:nvGrpSpPr>
        <p:grpSpPr>
          <a:xfrm>
            <a:off x="4625511" y="3287900"/>
            <a:ext cx="952366" cy="561884"/>
            <a:chOff x="2764062" y="2077776"/>
            <a:chExt cx="952366" cy="561884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9" name="Rectangle 28"/>
            <p:cNvSpPr/>
            <p:nvPr/>
          </p:nvSpPr>
          <p:spPr>
            <a:xfrm>
              <a:off x="3013247" y="2077776"/>
              <a:ext cx="449180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30" name="Trapezoid 29"/>
            <p:cNvSpPr>
              <a:spLocks/>
            </p:cNvSpPr>
            <p:nvPr/>
          </p:nvSpPr>
          <p:spPr>
            <a:xfrm>
              <a:off x="2764062" y="2205792"/>
              <a:ext cx="934986" cy="305852"/>
            </a:xfrm>
            <a:prstGeom prst="trapezoid">
              <a:avLst>
                <a:gd name="adj" fmla="val 7609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764063" y="2511644"/>
              <a:ext cx="952365" cy="12801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038371" y="2122024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65616" y="3389180"/>
            <a:ext cx="104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√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-box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24917" y="1847642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Upper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1/2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49476" y="3141898"/>
            <a:ext cx="2694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Lower level: at most </a:t>
            </a:r>
            <a:r>
              <a:rPr lang="en-US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/4 </a:t>
            </a:r>
            <a:r>
              <a:rPr lang="en-US" sz="2000" dirty="0" err="1" smtClean="0">
                <a:latin typeface="Comic Sans MS"/>
                <a:cs typeface="Comic Sans MS"/>
              </a:rPr>
              <a:t>subboxes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7" name="Right Brace 36"/>
          <p:cNvSpPr/>
          <p:nvPr/>
        </p:nvSpPr>
        <p:spPr>
          <a:xfrm>
            <a:off x="5377348" y="2001712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6196301" y="3287900"/>
            <a:ext cx="254001" cy="55486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3136900" y="1885349"/>
            <a:ext cx="35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…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541067" y="3141898"/>
            <a:ext cx="35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…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76" name="Content Placeholder 3"/>
          <p:cNvSpPr>
            <a:spLocks noGrp="1"/>
          </p:cNvSpPr>
          <p:nvPr>
            <p:ph idx="1"/>
          </p:nvPr>
        </p:nvSpPr>
        <p:spPr>
          <a:xfrm>
            <a:off x="0" y="4888585"/>
            <a:ext cx="9144000" cy="17056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Theorem</a:t>
            </a:r>
            <a:r>
              <a:rPr lang="en-US" dirty="0" smtClean="0"/>
              <a:t>: </a:t>
            </a:r>
            <a:r>
              <a:rPr lang="en-US" dirty="0" smtClean="0"/>
              <a:t>	A</a:t>
            </a:r>
            <a:r>
              <a:rPr lang="en-US" dirty="0" smtClean="0"/>
              <a:t>n </a:t>
            </a:r>
            <a:r>
              <a:rPr lang="en-US" i="1" dirty="0" smtClean="0">
                <a:solidFill>
                  <a:srgbClr val="0000FF"/>
                </a:solidFill>
              </a:rPr>
              <a:t>x</a:t>
            </a:r>
            <a:r>
              <a:rPr lang="en-US" dirty="0" smtClean="0"/>
              <a:t>-Box uses at most </a:t>
            </a:r>
            <a:r>
              <a:rPr lang="en-US" i="1" dirty="0" smtClean="0">
                <a:solidFill>
                  <a:srgbClr val="0000FF"/>
                </a:solidFill>
              </a:rPr>
              <a:t>cx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space 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dirty="0" smtClean="0"/>
              <a:t>within constant </a:t>
            </a:r>
            <a:r>
              <a:rPr lang="en-US" dirty="0" smtClean="0"/>
              <a:t>factor </a:t>
            </a:r>
            <a:r>
              <a:rPr lang="en-US" dirty="0" smtClean="0"/>
              <a:t>of capacity/output buffer)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5513</TotalTime>
  <Words>1139</Words>
  <Application>Microsoft Office PowerPoint</Application>
  <PresentationFormat>On-screen Show (4:3)</PresentationFormat>
  <Paragraphs>254</Paragraphs>
  <Slides>21</Slides>
  <Notes>8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Cache-Oblivious Dynamic Dictionaries with Update/Query Tradeoff</vt:lpstr>
      <vt:lpstr>Dynamic Dictionary</vt:lpstr>
      <vt:lpstr>I/O Model [Aggarwal, Vitter 88]</vt:lpstr>
      <vt:lpstr>Cache-Oblivious Algorithms [Frigo, Leiserson, Prokop, Ramachandran 99]</vt:lpstr>
      <vt:lpstr>Cache-Oblivious Dynamic Dictionaries</vt:lpstr>
      <vt:lpstr>Building an xDict ( = 1/2)</vt:lpstr>
      <vt:lpstr>x-Box  = dictionary with capacity x2</vt:lpstr>
      <vt:lpstr>Recursive x-Box</vt:lpstr>
      <vt:lpstr>x-Box Space Usage</vt:lpstr>
      <vt:lpstr>Fractional Cascading within x-Box</vt:lpstr>
      <vt:lpstr>Searching in an x-Box</vt:lpstr>
      <vt:lpstr>Flush</vt:lpstr>
      <vt:lpstr>Batch-Insert</vt:lpstr>
      <vt:lpstr>Batch-Insert</vt:lpstr>
      <vt:lpstr>Batch-Insert</vt:lpstr>
      <vt:lpstr>Batch-Insert</vt:lpstr>
      <vt:lpstr>Batch-Insert Analysis</vt:lpstr>
      <vt:lpstr>O(√x) Random Accesses is Cheap</vt:lpstr>
      <vt:lpstr>Batch-Insert Analysis</vt:lpstr>
      <vt:lpstr>Generalizing to O((1/εB 1-ε)logBN)</vt:lpstr>
      <vt:lpstr>Results Summary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Jeremy Fineman</dc:creator>
  <cp:lastModifiedBy>Gerth Stølting Brodal</cp:lastModifiedBy>
  <cp:revision>191</cp:revision>
  <dcterms:created xsi:type="dcterms:W3CDTF">2010-01-19T23:57:00Z</dcterms:created>
  <dcterms:modified xsi:type="dcterms:W3CDTF">2010-06-17T16:04:46Z</dcterms:modified>
</cp:coreProperties>
</file>